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94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268" r:id="rId17"/>
  </p:sldIdLst>
  <p:sldSz cx="9144000" cy="5143500" type="screen16x9"/>
  <p:notesSz cx="6858000" cy="9144000"/>
  <p:embeddedFontLst>
    <p:embeddedFont>
      <p:font typeface="Oswald" panose="020B0604020202020204" charset="0"/>
      <p:regular r:id="rId19"/>
      <p:bold r:id="rId20"/>
    </p:embeddedFont>
    <p:embeddedFont>
      <p:font typeface="Segoe UI Light" panose="020B0502040204020203" pitchFamily="34" charset="0"/>
      <p:regular r:id="rId21"/>
      <p:italic r:id="rId22"/>
    </p:embeddedFont>
    <p:embeddedFont>
      <p:font typeface="Cambria Math" panose="02040503050406030204" pitchFamily="18" charset="0"/>
      <p:regular r:id="rId23"/>
    </p:embeddedFont>
    <p:embeddedFont>
      <p:font typeface="Source Sans Pro" panose="020B0604020202020204" charset="0"/>
      <p:regular r:id="rId24"/>
      <p:bold r:id="rId25"/>
      <p:italic r:id="rId26"/>
      <p:boldItalic r:id="rId27"/>
    </p:embeddedFont>
    <p:embeddedFont>
      <p:font typeface="Segoe UI Black" panose="020B0A02040204020203" pitchFamily="34" charset="0"/>
      <p:bold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D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057B260-235A-4DA7-9D08-349C70A2B37C}">
  <a:tblStyle styleId="{B057B260-235A-4DA7-9D08-349C70A2B37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>
      <p:cViewPr varScale="1">
        <p:scale>
          <a:sx n="144" d="100"/>
          <a:sy n="144" d="100"/>
        </p:scale>
        <p:origin x="636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font" Target="fonts/font1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font" Target="fonts/font10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font" Target="fonts/font9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246109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2" name="Google Shape;462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47555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"/>
          <p:cNvSpPr/>
          <p:nvPr/>
        </p:nvSpPr>
        <p:spPr>
          <a:xfrm>
            <a:off x="-26775" y="2008375"/>
            <a:ext cx="9210650" cy="3172625"/>
          </a:xfrm>
          <a:custGeom>
            <a:avLst/>
            <a:gdLst/>
            <a:ahLst/>
            <a:cxnLst/>
            <a:rect l="l" t="t" r="r" b="b"/>
            <a:pathLst>
              <a:path w="368426" h="126905" extrusionOk="0">
                <a:moveTo>
                  <a:pt x="309" y="263"/>
                </a:moveTo>
                <a:lnTo>
                  <a:pt x="16502" y="11294"/>
                </a:lnTo>
                <a:lnTo>
                  <a:pt x="31551" y="5122"/>
                </a:lnTo>
                <a:lnTo>
                  <a:pt x="62412" y="4991"/>
                </a:lnTo>
                <a:lnTo>
                  <a:pt x="77652" y="0"/>
                </a:lnTo>
                <a:lnTo>
                  <a:pt x="92892" y="13527"/>
                </a:lnTo>
                <a:lnTo>
                  <a:pt x="107942" y="21276"/>
                </a:lnTo>
                <a:lnTo>
                  <a:pt x="122991" y="21145"/>
                </a:lnTo>
                <a:lnTo>
                  <a:pt x="138993" y="10375"/>
                </a:lnTo>
                <a:lnTo>
                  <a:pt x="154043" y="7880"/>
                </a:lnTo>
                <a:lnTo>
                  <a:pt x="168711" y="2349"/>
                </a:lnTo>
                <a:lnTo>
                  <a:pt x="184332" y="14841"/>
                </a:lnTo>
                <a:lnTo>
                  <a:pt x="199572" y="15274"/>
                </a:lnTo>
                <a:lnTo>
                  <a:pt x="214622" y="25085"/>
                </a:lnTo>
                <a:lnTo>
                  <a:pt x="230052" y="25085"/>
                </a:lnTo>
                <a:lnTo>
                  <a:pt x="246054" y="20094"/>
                </a:lnTo>
                <a:lnTo>
                  <a:pt x="261104" y="20094"/>
                </a:lnTo>
                <a:lnTo>
                  <a:pt x="275391" y="11426"/>
                </a:lnTo>
                <a:lnTo>
                  <a:pt x="291584" y="16810"/>
                </a:lnTo>
                <a:lnTo>
                  <a:pt x="305871" y="8143"/>
                </a:lnTo>
                <a:lnTo>
                  <a:pt x="336732" y="8012"/>
                </a:lnTo>
                <a:lnTo>
                  <a:pt x="351782" y="11294"/>
                </a:lnTo>
                <a:lnTo>
                  <a:pt x="367593" y="2758"/>
                </a:lnTo>
                <a:lnTo>
                  <a:pt x="368426" y="126905"/>
                </a:lnTo>
                <a:lnTo>
                  <a:pt x="0" y="126369"/>
                </a:lnTo>
                <a:close/>
              </a:path>
            </a:pathLst>
          </a:custGeom>
          <a:solidFill>
            <a:srgbClr val="AFF000">
              <a:alpha val="81920"/>
            </a:srgbClr>
          </a:solidFill>
          <a:ln>
            <a:noFill/>
          </a:ln>
        </p:spPr>
      </p:sp>
      <p:sp>
        <p:nvSpPr>
          <p:cNvPr id="35" name="Google Shape;35;p2"/>
          <p:cNvSpPr/>
          <p:nvPr/>
        </p:nvSpPr>
        <p:spPr>
          <a:xfrm>
            <a:off x="-26775" y="2139700"/>
            <a:ext cx="9210650" cy="3041300"/>
          </a:xfrm>
          <a:custGeom>
            <a:avLst/>
            <a:gdLst/>
            <a:ahLst/>
            <a:cxnLst/>
            <a:rect l="l" t="t" r="r" b="b"/>
            <a:pathLst>
              <a:path w="368426" h="121652" extrusionOk="0">
                <a:moveTo>
                  <a:pt x="309" y="5516"/>
                </a:moveTo>
                <a:lnTo>
                  <a:pt x="16692" y="11214"/>
                </a:lnTo>
                <a:lnTo>
                  <a:pt x="47172" y="11214"/>
                </a:lnTo>
                <a:lnTo>
                  <a:pt x="62412" y="6843"/>
                </a:lnTo>
                <a:lnTo>
                  <a:pt x="77652" y="16156"/>
                </a:lnTo>
                <a:lnTo>
                  <a:pt x="92892" y="16156"/>
                </a:lnTo>
                <a:lnTo>
                  <a:pt x="107370" y="11214"/>
                </a:lnTo>
                <a:lnTo>
                  <a:pt x="122610" y="8173"/>
                </a:lnTo>
                <a:lnTo>
                  <a:pt x="138612" y="8173"/>
                </a:lnTo>
                <a:lnTo>
                  <a:pt x="153852" y="10834"/>
                </a:lnTo>
                <a:lnTo>
                  <a:pt x="168711" y="7603"/>
                </a:lnTo>
                <a:lnTo>
                  <a:pt x="183951" y="12734"/>
                </a:lnTo>
                <a:lnTo>
                  <a:pt x="199572" y="20527"/>
                </a:lnTo>
                <a:lnTo>
                  <a:pt x="214050" y="15205"/>
                </a:lnTo>
                <a:lnTo>
                  <a:pt x="229671" y="15205"/>
                </a:lnTo>
                <a:lnTo>
                  <a:pt x="245292" y="5892"/>
                </a:lnTo>
                <a:lnTo>
                  <a:pt x="260532" y="11214"/>
                </a:lnTo>
                <a:lnTo>
                  <a:pt x="275772" y="11214"/>
                </a:lnTo>
                <a:lnTo>
                  <a:pt x="291012" y="6843"/>
                </a:lnTo>
                <a:lnTo>
                  <a:pt x="321492" y="6843"/>
                </a:lnTo>
                <a:lnTo>
                  <a:pt x="336732" y="15966"/>
                </a:lnTo>
                <a:lnTo>
                  <a:pt x="351210" y="12734"/>
                </a:lnTo>
                <a:lnTo>
                  <a:pt x="367593" y="0"/>
                </a:lnTo>
                <a:lnTo>
                  <a:pt x="368426" y="121652"/>
                </a:lnTo>
                <a:lnTo>
                  <a:pt x="0" y="121652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36" name="Google Shape;36;p2"/>
          <p:cNvSpPr/>
          <p:nvPr/>
        </p:nvSpPr>
        <p:spPr>
          <a:xfrm rot="8100000">
            <a:off x="1847981" y="1814569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AFF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 rot="8100000">
            <a:off x="6038981" y="20984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00CEF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 rot="8100000">
            <a:off x="7181981" y="2131769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00CE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9" name="Google Shape;39;p2"/>
          <p:cNvGrpSpPr/>
          <p:nvPr/>
        </p:nvGrpSpPr>
        <p:grpSpPr>
          <a:xfrm>
            <a:off x="-9525" y="2024075"/>
            <a:ext cx="9167825" cy="595300"/>
            <a:chOff x="-9525" y="4462475"/>
            <a:chExt cx="9167825" cy="595300"/>
          </a:xfrm>
        </p:grpSpPr>
        <p:sp>
          <p:nvSpPr>
            <p:cNvPr id="40" name="Google Shape;40;p2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1" name="Google Shape;41;p2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42" name="Google Shape;42;p2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43" name="Google Shape;43;p2"/>
          <p:cNvGrpSpPr/>
          <p:nvPr/>
        </p:nvGrpSpPr>
        <p:grpSpPr>
          <a:xfrm>
            <a:off x="-42837" y="2005088"/>
            <a:ext cx="9229575" cy="642787"/>
            <a:chOff x="-42837" y="4443488"/>
            <a:chExt cx="9229575" cy="642787"/>
          </a:xfrm>
        </p:grpSpPr>
        <p:sp>
          <p:nvSpPr>
            <p:cNvPr id="44" name="Google Shape;44;p2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" name="Google Shape;69;p2"/>
          <p:cNvSpPr/>
          <p:nvPr/>
        </p:nvSpPr>
        <p:spPr>
          <a:xfrm>
            <a:off x="2990700" y="214780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"/>
          <p:cNvSpPr/>
          <p:nvPr/>
        </p:nvSpPr>
        <p:spPr>
          <a:xfrm>
            <a:off x="1085700" y="243355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"/>
          <p:cNvSpPr/>
          <p:nvPr/>
        </p:nvSpPr>
        <p:spPr>
          <a:xfrm>
            <a:off x="4895700" y="2077632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2"/>
          <p:cNvSpPr/>
          <p:nvPr/>
        </p:nvSpPr>
        <p:spPr>
          <a:xfrm rot="8100000">
            <a:off x="8699949" y="18907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AFF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2"/>
          <p:cNvSpPr txBox="1">
            <a:spLocks noGrp="1"/>
          </p:cNvSpPr>
          <p:nvPr>
            <p:ph type="ctrTitle"/>
          </p:nvPr>
        </p:nvSpPr>
        <p:spPr>
          <a:xfrm>
            <a:off x="2847975" y="3363425"/>
            <a:ext cx="56103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6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6"/>
          <p:cNvSpPr txBox="1">
            <a:spLocks noGrp="1"/>
          </p:cNvSpPr>
          <p:nvPr>
            <p:ph type="body" idx="1"/>
          </p:nvPr>
        </p:nvSpPr>
        <p:spPr>
          <a:xfrm>
            <a:off x="1131500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6" name="Google Shape;206;p6"/>
          <p:cNvSpPr txBox="1">
            <a:spLocks noGrp="1"/>
          </p:cNvSpPr>
          <p:nvPr>
            <p:ph type="body" idx="2"/>
          </p:nvPr>
        </p:nvSpPr>
        <p:spPr>
          <a:xfrm>
            <a:off x="4672563" y="1552950"/>
            <a:ext cx="3339900" cy="2665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◉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7" name="Google Shape;207;p6"/>
          <p:cNvSpPr/>
          <p:nvPr/>
        </p:nvSpPr>
        <p:spPr>
          <a:xfrm>
            <a:off x="-28575" y="4446775"/>
            <a:ext cx="9191625" cy="712478"/>
          </a:xfrm>
          <a:custGeom>
            <a:avLst/>
            <a:gdLst/>
            <a:ahLst/>
            <a:cxnLst/>
            <a:rect l="l" t="t" r="r" b="b"/>
            <a:pathLst>
              <a:path w="367665" h="41339" extrusionOk="0">
                <a:moveTo>
                  <a:pt x="381" y="381"/>
                </a:moveTo>
                <a:lnTo>
                  <a:pt x="16574" y="16383"/>
                </a:lnTo>
                <a:lnTo>
                  <a:pt x="31623" y="7430"/>
                </a:lnTo>
                <a:lnTo>
                  <a:pt x="62484" y="7239"/>
                </a:lnTo>
                <a:lnTo>
                  <a:pt x="77724" y="0"/>
                </a:lnTo>
                <a:lnTo>
                  <a:pt x="92964" y="19622"/>
                </a:lnTo>
                <a:lnTo>
                  <a:pt x="108014" y="30861"/>
                </a:lnTo>
                <a:lnTo>
                  <a:pt x="123063" y="30671"/>
                </a:lnTo>
                <a:lnTo>
                  <a:pt x="139065" y="15050"/>
                </a:lnTo>
                <a:lnTo>
                  <a:pt x="154115" y="11430"/>
                </a:lnTo>
                <a:lnTo>
                  <a:pt x="168783" y="3408"/>
                </a:lnTo>
                <a:lnTo>
                  <a:pt x="184404" y="21527"/>
                </a:lnTo>
                <a:lnTo>
                  <a:pt x="199644" y="22155"/>
                </a:lnTo>
                <a:lnTo>
                  <a:pt x="214694" y="36386"/>
                </a:lnTo>
                <a:lnTo>
                  <a:pt x="230124" y="36386"/>
                </a:lnTo>
                <a:lnTo>
                  <a:pt x="246126" y="29147"/>
                </a:lnTo>
                <a:lnTo>
                  <a:pt x="261176" y="29147"/>
                </a:lnTo>
                <a:lnTo>
                  <a:pt x="275463" y="16574"/>
                </a:lnTo>
                <a:lnTo>
                  <a:pt x="291656" y="24384"/>
                </a:lnTo>
                <a:lnTo>
                  <a:pt x="305943" y="11811"/>
                </a:lnTo>
                <a:lnTo>
                  <a:pt x="336804" y="11621"/>
                </a:lnTo>
                <a:lnTo>
                  <a:pt x="351854" y="16383"/>
                </a:lnTo>
                <a:lnTo>
                  <a:pt x="367665" y="4001"/>
                </a:lnTo>
                <a:lnTo>
                  <a:pt x="367284" y="41339"/>
                </a:lnTo>
                <a:lnTo>
                  <a:pt x="0" y="41339"/>
                </a:lnTo>
                <a:close/>
              </a:path>
            </a:pathLst>
          </a:custGeom>
          <a:solidFill>
            <a:srgbClr val="AFF000">
              <a:alpha val="81920"/>
            </a:srgbClr>
          </a:solidFill>
          <a:ln>
            <a:noFill/>
          </a:ln>
        </p:spPr>
      </p:sp>
      <p:sp>
        <p:nvSpPr>
          <p:cNvPr id="208" name="Google Shape;208;p6"/>
          <p:cNvSpPr/>
          <p:nvPr/>
        </p:nvSpPr>
        <p:spPr>
          <a:xfrm>
            <a:off x="-28575" y="4578111"/>
            <a:ext cx="9191625" cy="584439"/>
          </a:xfrm>
          <a:custGeom>
            <a:avLst/>
            <a:gdLst/>
            <a:ahLst/>
            <a:cxnLst/>
            <a:rect l="l" t="t" r="r" b="b"/>
            <a:pathLst>
              <a:path w="367665" h="33910" extrusionOk="0">
                <a:moveTo>
                  <a:pt x="381" y="8001"/>
                </a:moveTo>
                <a:lnTo>
                  <a:pt x="16764" y="16266"/>
                </a:lnTo>
                <a:lnTo>
                  <a:pt x="47244" y="16266"/>
                </a:lnTo>
                <a:lnTo>
                  <a:pt x="62484" y="9925"/>
                </a:lnTo>
                <a:lnTo>
                  <a:pt x="77724" y="23434"/>
                </a:lnTo>
                <a:lnTo>
                  <a:pt x="92964" y="23434"/>
                </a:lnTo>
                <a:lnTo>
                  <a:pt x="107442" y="16266"/>
                </a:lnTo>
                <a:lnTo>
                  <a:pt x="122682" y="11855"/>
                </a:lnTo>
                <a:lnTo>
                  <a:pt x="138684" y="11855"/>
                </a:lnTo>
                <a:lnTo>
                  <a:pt x="153924" y="15714"/>
                </a:lnTo>
                <a:lnTo>
                  <a:pt x="168783" y="11028"/>
                </a:lnTo>
                <a:lnTo>
                  <a:pt x="184023" y="18471"/>
                </a:lnTo>
                <a:lnTo>
                  <a:pt x="199644" y="29775"/>
                </a:lnTo>
                <a:lnTo>
                  <a:pt x="214122" y="22055"/>
                </a:lnTo>
                <a:lnTo>
                  <a:pt x="229743" y="22055"/>
                </a:lnTo>
                <a:lnTo>
                  <a:pt x="245364" y="8546"/>
                </a:lnTo>
                <a:lnTo>
                  <a:pt x="260604" y="16266"/>
                </a:lnTo>
                <a:lnTo>
                  <a:pt x="275844" y="16266"/>
                </a:lnTo>
                <a:lnTo>
                  <a:pt x="291084" y="9925"/>
                </a:lnTo>
                <a:lnTo>
                  <a:pt x="321564" y="9925"/>
                </a:lnTo>
                <a:lnTo>
                  <a:pt x="336804" y="23158"/>
                </a:lnTo>
                <a:lnTo>
                  <a:pt x="351282" y="18471"/>
                </a:lnTo>
                <a:lnTo>
                  <a:pt x="367665" y="0"/>
                </a:lnTo>
                <a:lnTo>
                  <a:pt x="367665" y="33910"/>
                </a:lnTo>
                <a:lnTo>
                  <a:pt x="0" y="33910"/>
                </a:lnTo>
                <a:close/>
              </a:path>
            </a:pathLst>
          </a:custGeom>
          <a:solidFill>
            <a:srgbClr val="00CEF6">
              <a:alpha val="73460"/>
            </a:srgbClr>
          </a:solidFill>
          <a:ln>
            <a:noFill/>
          </a:ln>
        </p:spPr>
      </p:sp>
      <p:sp>
        <p:nvSpPr>
          <p:cNvPr id="209" name="Google Shape;209;p6"/>
          <p:cNvSpPr/>
          <p:nvPr/>
        </p:nvSpPr>
        <p:spPr>
          <a:xfrm rot="8100000">
            <a:off x="1847981" y="4252969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AFF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6"/>
          <p:cNvSpPr/>
          <p:nvPr/>
        </p:nvSpPr>
        <p:spPr>
          <a:xfrm rot="8100000">
            <a:off x="6038981" y="453681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00CEF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6"/>
          <p:cNvSpPr/>
          <p:nvPr/>
        </p:nvSpPr>
        <p:spPr>
          <a:xfrm rot="8100000">
            <a:off x="7181981" y="4570169"/>
            <a:ext cx="122612" cy="122612"/>
          </a:xfrm>
          <a:prstGeom prst="teardrop">
            <a:avLst>
              <a:gd name="adj" fmla="val 100000"/>
            </a:avLst>
          </a:prstGeom>
          <a:solidFill>
            <a:srgbClr val="00CEF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2" name="Google Shape;212;p6"/>
          <p:cNvGrpSpPr/>
          <p:nvPr/>
        </p:nvGrpSpPr>
        <p:grpSpPr>
          <a:xfrm>
            <a:off x="-9525" y="4462475"/>
            <a:ext cx="9167825" cy="595300"/>
            <a:chOff x="-9525" y="4462475"/>
            <a:chExt cx="9167825" cy="595300"/>
          </a:xfrm>
        </p:grpSpPr>
        <p:sp>
          <p:nvSpPr>
            <p:cNvPr id="213" name="Google Shape;213;p6"/>
            <p:cNvSpPr/>
            <p:nvPr/>
          </p:nvSpPr>
          <p:spPr>
            <a:xfrm>
              <a:off x="-9525" y="4581525"/>
              <a:ext cx="4205300" cy="476250"/>
            </a:xfrm>
            <a:custGeom>
              <a:avLst/>
              <a:gdLst/>
              <a:ahLst/>
              <a:cxnLst/>
              <a:rect l="l" t="t" r="r" b="b"/>
              <a:pathLst>
                <a:path w="168212" h="19050" extrusionOk="0">
                  <a:moveTo>
                    <a:pt x="0" y="1715"/>
                  </a:moveTo>
                  <a:lnTo>
                    <a:pt x="15812" y="16574"/>
                  </a:lnTo>
                  <a:lnTo>
                    <a:pt x="31052" y="16574"/>
                  </a:lnTo>
                  <a:lnTo>
                    <a:pt x="46292" y="14097"/>
                  </a:lnTo>
                  <a:lnTo>
                    <a:pt x="61532" y="19050"/>
                  </a:lnTo>
                  <a:lnTo>
                    <a:pt x="76581" y="11240"/>
                  </a:lnTo>
                  <a:lnTo>
                    <a:pt x="92012" y="11240"/>
                  </a:lnTo>
                  <a:lnTo>
                    <a:pt x="106871" y="0"/>
                  </a:lnTo>
                  <a:lnTo>
                    <a:pt x="122111" y="2667"/>
                  </a:lnTo>
                  <a:lnTo>
                    <a:pt x="137541" y="2667"/>
                  </a:lnTo>
                  <a:lnTo>
                    <a:pt x="152972" y="16002"/>
                  </a:lnTo>
                  <a:lnTo>
                    <a:pt x="168212" y="16002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4" name="Google Shape;214;p6"/>
            <p:cNvSpPr/>
            <p:nvPr/>
          </p:nvSpPr>
          <p:spPr>
            <a:xfrm>
              <a:off x="4195775" y="4462475"/>
              <a:ext cx="3424225" cy="590550"/>
            </a:xfrm>
            <a:custGeom>
              <a:avLst/>
              <a:gdLst/>
              <a:ahLst/>
              <a:cxnLst/>
              <a:rect l="l" t="t" r="r" b="b"/>
              <a:pathLst>
                <a:path w="136969" h="23622" extrusionOk="0">
                  <a:moveTo>
                    <a:pt x="0" y="20955"/>
                  </a:moveTo>
                  <a:lnTo>
                    <a:pt x="15049" y="9144"/>
                  </a:lnTo>
                  <a:lnTo>
                    <a:pt x="30480" y="4381"/>
                  </a:lnTo>
                  <a:lnTo>
                    <a:pt x="45720" y="13716"/>
                  </a:lnTo>
                  <a:lnTo>
                    <a:pt x="60769" y="13716"/>
                  </a:lnTo>
                  <a:lnTo>
                    <a:pt x="76009" y="16573"/>
                  </a:lnTo>
                  <a:lnTo>
                    <a:pt x="91249" y="11811"/>
                  </a:lnTo>
                  <a:lnTo>
                    <a:pt x="106680" y="23622"/>
                  </a:lnTo>
                  <a:lnTo>
                    <a:pt x="122110" y="23622"/>
                  </a:lnTo>
                  <a:lnTo>
                    <a:pt x="136969" y="0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215" name="Google Shape;215;p6"/>
            <p:cNvSpPr/>
            <p:nvPr/>
          </p:nvSpPr>
          <p:spPr>
            <a:xfrm>
              <a:off x="7624775" y="4472000"/>
              <a:ext cx="1533525" cy="414325"/>
            </a:xfrm>
            <a:custGeom>
              <a:avLst/>
              <a:gdLst/>
              <a:ahLst/>
              <a:cxnLst/>
              <a:rect l="l" t="t" r="r" b="b"/>
              <a:pathLst>
                <a:path w="61341" h="16573" extrusionOk="0">
                  <a:moveTo>
                    <a:pt x="0" y="0"/>
                  </a:moveTo>
                  <a:lnTo>
                    <a:pt x="15049" y="4762"/>
                  </a:lnTo>
                  <a:lnTo>
                    <a:pt x="30670" y="4762"/>
                  </a:lnTo>
                  <a:lnTo>
                    <a:pt x="45910" y="4762"/>
                  </a:lnTo>
                  <a:lnTo>
                    <a:pt x="61341" y="16573"/>
                  </a:lnTo>
                </a:path>
              </a:pathLst>
            </a:custGeom>
            <a:noFill/>
            <a:ln w="9525" cap="flat" cmpd="sng">
              <a:solidFill>
                <a:srgbClr val="3C78D8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216" name="Google Shape;216;p6"/>
          <p:cNvGrpSpPr/>
          <p:nvPr/>
        </p:nvGrpSpPr>
        <p:grpSpPr>
          <a:xfrm>
            <a:off x="-42837" y="4443488"/>
            <a:ext cx="9229575" cy="642787"/>
            <a:chOff x="-42837" y="4443488"/>
            <a:chExt cx="9229575" cy="642787"/>
          </a:xfrm>
        </p:grpSpPr>
        <p:sp>
          <p:nvSpPr>
            <p:cNvPr id="217" name="Google Shape;217;p6"/>
            <p:cNvSpPr/>
            <p:nvPr/>
          </p:nvSpPr>
          <p:spPr>
            <a:xfrm>
              <a:off x="1114450" y="49006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6"/>
            <p:cNvSpPr/>
            <p:nvPr/>
          </p:nvSpPr>
          <p:spPr>
            <a:xfrm>
              <a:off x="1495450" y="502927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6"/>
            <p:cNvSpPr/>
            <p:nvPr/>
          </p:nvSpPr>
          <p:spPr>
            <a:xfrm>
              <a:off x="733450" y="49721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6"/>
            <p:cNvSpPr/>
            <p:nvPr/>
          </p:nvSpPr>
          <p:spPr>
            <a:xfrm>
              <a:off x="352450" y="49626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6"/>
            <p:cNvSpPr/>
            <p:nvPr/>
          </p:nvSpPr>
          <p:spPr>
            <a:xfrm>
              <a:off x="-42837" y="46054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6"/>
            <p:cNvSpPr/>
            <p:nvPr/>
          </p:nvSpPr>
          <p:spPr>
            <a:xfrm>
              <a:off x="1876450" y="48340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6"/>
            <p:cNvSpPr/>
            <p:nvPr/>
          </p:nvSpPr>
          <p:spPr>
            <a:xfrm>
              <a:off x="2257450" y="48292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6"/>
            <p:cNvSpPr/>
            <p:nvPr/>
          </p:nvSpPr>
          <p:spPr>
            <a:xfrm>
              <a:off x="2638450" y="454826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6"/>
            <p:cNvSpPr/>
            <p:nvPr/>
          </p:nvSpPr>
          <p:spPr>
            <a:xfrm>
              <a:off x="3019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6"/>
            <p:cNvSpPr/>
            <p:nvPr/>
          </p:nvSpPr>
          <p:spPr>
            <a:xfrm>
              <a:off x="3400450" y="46149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6"/>
            <p:cNvSpPr/>
            <p:nvPr/>
          </p:nvSpPr>
          <p:spPr>
            <a:xfrm>
              <a:off x="3781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6"/>
            <p:cNvSpPr/>
            <p:nvPr/>
          </p:nvSpPr>
          <p:spPr>
            <a:xfrm>
              <a:off x="4162450" y="49483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6"/>
            <p:cNvSpPr/>
            <p:nvPr/>
          </p:nvSpPr>
          <p:spPr>
            <a:xfrm>
              <a:off x="4543450" y="4667325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6"/>
            <p:cNvSpPr/>
            <p:nvPr/>
          </p:nvSpPr>
          <p:spPr>
            <a:xfrm>
              <a:off x="4924450" y="45435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6"/>
            <p:cNvSpPr/>
            <p:nvPr/>
          </p:nvSpPr>
          <p:spPr>
            <a:xfrm>
              <a:off x="5305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6"/>
            <p:cNvSpPr/>
            <p:nvPr/>
          </p:nvSpPr>
          <p:spPr>
            <a:xfrm>
              <a:off x="5686450" y="47721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6"/>
            <p:cNvSpPr/>
            <p:nvPr/>
          </p:nvSpPr>
          <p:spPr>
            <a:xfrm>
              <a:off x="6067450" y="484830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6"/>
            <p:cNvSpPr/>
            <p:nvPr/>
          </p:nvSpPr>
          <p:spPr>
            <a:xfrm>
              <a:off x="6448450" y="472923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6"/>
            <p:cNvSpPr/>
            <p:nvPr/>
          </p:nvSpPr>
          <p:spPr>
            <a:xfrm>
              <a:off x="6829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6"/>
            <p:cNvSpPr/>
            <p:nvPr/>
          </p:nvSpPr>
          <p:spPr>
            <a:xfrm>
              <a:off x="7210450" y="5024513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6"/>
            <p:cNvSpPr/>
            <p:nvPr/>
          </p:nvSpPr>
          <p:spPr>
            <a:xfrm>
              <a:off x="7591450" y="44434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6"/>
            <p:cNvSpPr/>
            <p:nvPr/>
          </p:nvSpPr>
          <p:spPr>
            <a:xfrm>
              <a:off x="7972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6"/>
            <p:cNvSpPr/>
            <p:nvPr/>
          </p:nvSpPr>
          <p:spPr>
            <a:xfrm>
              <a:off x="8353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6"/>
            <p:cNvSpPr/>
            <p:nvPr/>
          </p:nvSpPr>
          <p:spPr>
            <a:xfrm>
              <a:off x="8734450" y="4557788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6"/>
            <p:cNvSpPr/>
            <p:nvPr/>
          </p:nvSpPr>
          <p:spPr>
            <a:xfrm>
              <a:off x="9129738" y="4867350"/>
              <a:ext cx="57000" cy="57000"/>
            </a:xfrm>
            <a:prstGeom prst="ellipse">
              <a:avLst/>
            </a:prstGeom>
            <a:solidFill>
              <a:srgbClr val="3C78D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2" name="Google Shape;242;p6"/>
          <p:cNvSpPr/>
          <p:nvPr/>
        </p:nvSpPr>
        <p:spPr>
          <a:xfrm>
            <a:off x="2990700" y="458620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6"/>
          <p:cNvSpPr/>
          <p:nvPr/>
        </p:nvSpPr>
        <p:spPr>
          <a:xfrm>
            <a:off x="1085700" y="4871950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6"/>
          <p:cNvSpPr/>
          <p:nvPr/>
        </p:nvSpPr>
        <p:spPr>
          <a:xfrm>
            <a:off x="4895700" y="4516032"/>
            <a:ext cx="114600" cy="114600"/>
          </a:xfrm>
          <a:prstGeom prst="ellipse">
            <a:avLst/>
          </a:prstGeom>
          <a:noFill/>
          <a:ln w="9525" cap="flat" cmpd="sng">
            <a:solidFill>
              <a:srgbClr val="3C78D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6"/>
          <p:cNvSpPr/>
          <p:nvPr/>
        </p:nvSpPr>
        <p:spPr>
          <a:xfrm rot="8100000">
            <a:off x="8699949" y="4329169"/>
            <a:ext cx="122612" cy="122612"/>
          </a:xfrm>
          <a:prstGeom prst="teardrop">
            <a:avLst>
              <a:gd name="adj" fmla="val 100000"/>
            </a:avLst>
          </a:prstGeom>
          <a:noFill/>
          <a:ln w="28575" cap="flat" cmpd="sng">
            <a:solidFill>
              <a:srgbClr val="AFF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6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"/>
          <p:cNvGrpSpPr/>
          <p:nvPr/>
        </p:nvGrpSpPr>
        <p:grpSpPr>
          <a:xfrm>
            <a:off x="381000" y="7"/>
            <a:ext cx="8382000" cy="5162348"/>
            <a:chOff x="381000" y="-18750"/>
            <a:chExt cx="8382000" cy="5181000"/>
          </a:xfrm>
        </p:grpSpPr>
        <p:cxnSp>
          <p:nvCxnSpPr>
            <p:cNvPr id="7" name="Google Shape;7;p1"/>
            <p:cNvCxnSpPr/>
            <p:nvPr/>
          </p:nvCxnSpPr>
          <p:spPr>
            <a:xfrm>
              <a:off x="76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Google Shape;8;p1"/>
            <p:cNvCxnSpPr/>
            <p:nvPr/>
          </p:nvCxnSpPr>
          <p:spPr>
            <a:xfrm>
              <a:off x="152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Google Shape;9;p1"/>
            <p:cNvCxnSpPr/>
            <p:nvPr/>
          </p:nvCxnSpPr>
          <p:spPr>
            <a:xfrm>
              <a:off x="228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Google Shape;10;p1"/>
            <p:cNvCxnSpPr/>
            <p:nvPr/>
          </p:nvCxnSpPr>
          <p:spPr>
            <a:xfrm>
              <a:off x="304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Google Shape;11;p1"/>
            <p:cNvCxnSpPr/>
            <p:nvPr/>
          </p:nvCxnSpPr>
          <p:spPr>
            <a:xfrm>
              <a:off x="381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Google Shape;12;p1"/>
            <p:cNvCxnSpPr/>
            <p:nvPr/>
          </p:nvCxnSpPr>
          <p:spPr>
            <a:xfrm>
              <a:off x="457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Google Shape;13;p1"/>
            <p:cNvCxnSpPr/>
            <p:nvPr/>
          </p:nvCxnSpPr>
          <p:spPr>
            <a:xfrm>
              <a:off x="5334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Google Shape;14;p1"/>
            <p:cNvCxnSpPr/>
            <p:nvPr/>
          </p:nvCxnSpPr>
          <p:spPr>
            <a:xfrm>
              <a:off x="6096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Google Shape;15;p1"/>
            <p:cNvCxnSpPr/>
            <p:nvPr/>
          </p:nvCxnSpPr>
          <p:spPr>
            <a:xfrm>
              <a:off x="6858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Google Shape;16;p1"/>
            <p:cNvCxnSpPr/>
            <p:nvPr/>
          </p:nvCxnSpPr>
          <p:spPr>
            <a:xfrm>
              <a:off x="7620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Google Shape;17;p1"/>
            <p:cNvCxnSpPr/>
            <p:nvPr/>
          </p:nvCxnSpPr>
          <p:spPr>
            <a:xfrm>
              <a:off x="8382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Google Shape;18;p1"/>
            <p:cNvCxnSpPr/>
            <p:nvPr/>
          </p:nvCxnSpPr>
          <p:spPr>
            <a:xfrm>
              <a:off x="38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19" name="Google Shape;19;p1"/>
            <p:cNvCxnSpPr/>
            <p:nvPr/>
          </p:nvCxnSpPr>
          <p:spPr>
            <a:xfrm>
              <a:off x="114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0" name="Google Shape;20;p1"/>
            <p:cNvCxnSpPr/>
            <p:nvPr/>
          </p:nvCxnSpPr>
          <p:spPr>
            <a:xfrm>
              <a:off x="190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1" name="Google Shape;21;p1"/>
            <p:cNvCxnSpPr/>
            <p:nvPr/>
          </p:nvCxnSpPr>
          <p:spPr>
            <a:xfrm>
              <a:off x="266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2" name="Google Shape;22;p1"/>
            <p:cNvCxnSpPr/>
            <p:nvPr/>
          </p:nvCxnSpPr>
          <p:spPr>
            <a:xfrm>
              <a:off x="342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3" name="Google Shape;23;p1"/>
            <p:cNvCxnSpPr/>
            <p:nvPr/>
          </p:nvCxnSpPr>
          <p:spPr>
            <a:xfrm>
              <a:off x="419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4" name="Google Shape;24;p1"/>
            <p:cNvCxnSpPr/>
            <p:nvPr/>
          </p:nvCxnSpPr>
          <p:spPr>
            <a:xfrm>
              <a:off x="495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5" name="Google Shape;25;p1"/>
            <p:cNvCxnSpPr/>
            <p:nvPr/>
          </p:nvCxnSpPr>
          <p:spPr>
            <a:xfrm>
              <a:off x="5715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6" name="Google Shape;26;p1"/>
            <p:cNvCxnSpPr/>
            <p:nvPr/>
          </p:nvCxnSpPr>
          <p:spPr>
            <a:xfrm>
              <a:off x="6477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7" name="Google Shape;27;p1"/>
            <p:cNvCxnSpPr/>
            <p:nvPr/>
          </p:nvCxnSpPr>
          <p:spPr>
            <a:xfrm>
              <a:off x="7239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8" name="Google Shape;28;p1"/>
            <p:cNvCxnSpPr/>
            <p:nvPr/>
          </p:nvCxnSpPr>
          <p:spPr>
            <a:xfrm>
              <a:off x="8001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  <p:cxnSp>
          <p:nvCxnSpPr>
            <p:cNvPr id="29" name="Google Shape;29;p1"/>
            <p:cNvCxnSpPr/>
            <p:nvPr/>
          </p:nvCxnSpPr>
          <p:spPr>
            <a:xfrm>
              <a:off x="8763000" y="-18750"/>
              <a:ext cx="0" cy="5181000"/>
            </a:xfrm>
            <a:prstGeom prst="straightConnector1">
              <a:avLst/>
            </a:prstGeom>
            <a:noFill/>
            <a:ln w="9525" cap="flat" cmpd="sng">
              <a:solidFill>
                <a:srgbClr val="F3F3F3"/>
              </a:solidFill>
              <a:prstDash val="dash"/>
              <a:round/>
              <a:headEnd type="none" w="med" len="med"/>
              <a:tailEnd type="none" w="med" len="med"/>
            </a:ln>
          </p:spPr>
        </p:cxnSp>
      </p:grpSp>
      <p:sp>
        <p:nvSpPr>
          <p:cNvPr id="30" name="Google Shape;30;p1"/>
          <p:cNvSpPr txBox="1">
            <a:spLocks noGrp="1"/>
          </p:cNvSpPr>
          <p:nvPr>
            <p:ph type="title"/>
          </p:nvPr>
        </p:nvSpPr>
        <p:spPr>
          <a:xfrm>
            <a:off x="1047750" y="634125"/>
            <a:ext cx="6996600" cy="7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defRPr sz="2000" b="1">
                <a:solidFill>
                  <a:srgbClr val="00CEF6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31" name="Google Shape;31;p1"/>
          <p:cNvSpPr txBox="1">
            <a:spLocks noGrp="1"/>
          </p:cNvSpPr>
          <p:nvPr>
            <p:ph type="body" idx="1"/>
          </p:nvPr>
        </p:nvSpPr>
        <p:spPr>
          <a:xfrm>
            <a:off x="1075850" y="1540175"/>
            <a:ext cx="6996600" cy="192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Clr>
                <a:srgbClr val="28324A"/>
              </a:buClr>
              <a:buSzPts val="2000"/>
              <a:buFont typeface="Source Sans Pro"/>
              <a:buChar char="◉"/>
              <a:defRPr sz="20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◉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■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●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○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■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●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○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rgbClr val="28324A"/>
              </a:buClr>
              <a:buSzPts val="1800"/>
              <a:buFont typeface="Source Sans Pro"/>
              <a:buChar char="■"/>
              <a:defRPr sz="1800">
                <a:solidFill>
                  <a:srgbClr val="28324A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32" name="Google Shape;32;p1"/>
          <p:cNvSpPr txBox="1">
            <a:spLocks noGrp="1"/>
          </p:cNvSpPr>
          <p:nvPr>
            <p:ph type="sldNum" idx="12"/>
          </p:nvPr>
        </p:nvSpPr>
        <p:spPr>
          <a:xfrm>
            <a:off x="8556775" y="4826200"/>
            <a:ext cx="548700" cy="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r">
              <a:buNone/>
              <a:defRPr sz="10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3"/>
          <p:cNvSpPr txBox="1">
            <a:spLocks noGrp="1"/>
          </p:cNvSpPr>
          <p:nvPr>
            <p:ph type="ctrTitle"/>
          </p:nvPr>
        </p:nvSpPr>
        <p:spPr>
          <a:xfrm>
            <a:off x="2438400" y="2800350"/>
            <a:ext cx="5410200" cy="137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r-Latn-BA" dirty="0" smtClean="0">
                <a:solidFill>
                  <a:schemeClr val="bg1"/>
                </a:solidFill>
                <a:latin typeface="Segoe UI Black" pitchFamily="34" charset="0"/>
                <a:ea typeface="Segoe UI Black" pitchFamily="34" charset="0"/>
                <a:cs typeface="Arial" pitchFamily="34" charset="0"/>
              </a:rPr>
              <a:t>TRŽIŠTE RADA</a:t>
            </a:r>
            <a:br>
              <a:rPr lang="sr-Latn-BA" dirty="0" smtClean="0">
                <a:solidFill>
                  <a:schemeClr val="bg1"/>
                </a:solidFill>
                <a:latin typeface="Segoe UI Black" pitchFamily="34" charset="0"/>
                <a:ea typeface="Segoe UI Black" pitchFamily="34" charset="0"/>
                <a:cs typeface="Arial" pitchFamily="34" charset="0"/>
              </a:rPr>
            </a:br>
            <a:endParaRPr b="0" dirty="0">
              <a:solidFill>
                <a:schemeClr val="bg1"/>
              </a:solidFill>
              <a:latin typeface="Segoe UI Light" pitchFamily="34" charset="0"/>
              <a:ea typeface="Segoe UI Black" pitchFamily="34" charset="0"/>
              <a:cs typeface="Segoe UI Light" pitchFamily="34" charset="0"/>
            </a:endParaRPr>
          </a:p>
        </p:txBody>
      </p:sp>
      <p:sp>
        <p:nvSpPr>
          <p:cNvPr id="3" name="Google Shape;478;p15"/>
          <p:cNvSpPr txBox="1">
            <a:spLocks/>
          </p:cNvSpPr>
          <p:nvPr/>
        </p:nvSpPr>
        <p:spPr>
          <a:xfrm>
            <a:off x="2250300" y="514350"/>
            <a:ext cx="5369700" cy="11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CEF6"/>
              </a:buClr>
              <a:buSzPts val="2000"/>
              <a:buFont typeface="Oswald"/>
              <a:buNone/>
              <a:tabLst/>
              <a:defRPr/>
            </a:pPr>
            <a:r>
              <a:rPr kumimoji="0" lang="sr-Latn-BA" sz="5400" b="1" i="0" u="none" strike="noStrike" kern="0" cap="none" spc="0" normalizeH="0" baseline="0" noProof="0" dirty="0" smtClean="0">
                <a:ln>
                  <a:noFill/>
                </a:ln>
                <a:solidFill>
                  <a:srgbClr val="00CEF6"/>
                </a:solidFill>
                <a:effectLst/>
                <a:uLnTx/>
                <a:uFillTx/>
                <a:latin typeface="Segoe UI Black" pitchFamily="34" charset="0"/>
                <a:ea typeface="Segoe UI Black" pitchFamily="34" charset="0"/>
                <a:cs typeface="Oswald"/>
                <a:sym typeface="Oswald"/>
              </a:rPr>
              <a:t>EKONOMSKA STATISTIKA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CEF6"/>
              </a:solidFill>
              <a:effectLst/>
              <a:uLnTx/>
              <a:uFillTx/>
              <a:latin typeface="Segoe UI Black" pitchFamily="34" charset="0"/>
              <a:ea typeface="Segoe UI Black" pitchFamily="34" charset="0"/>
              <a:cs typeface="Oswald"/>
              <a:sym typeface="Oswald"/>
            </a:endParaRPr>
          </a:p>
        </p:txBody>
      </p:sp>
      <p:sp>
        <p:nvSpPr>
          <p:cNvPr id="4" name="Google Shape;464;p13"/>
          <p:cNvSpPr txBox="1">
            <a:spLocks/>
          </p:cNvSpPr>
          <p:nvPr/>
        </p:nvSpPr>
        <p:spPr>
          <a:xfrm>
            <a:off x="152400" y="4229100"/>
            <a:ext cx="3581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tabLst/>
              <a:defRPr/>
            </a:pPr>
            <a:r>
              <a:rPr lang="en-US" sz="2000" b="1" dirty="0" err="1" smtClean="0">
                <a:solidFill>
                  <a:schemeClr val="bg1"/>
                </a:solidFill>
                <a:latin typeface="Segoe UI Light" pitchFamily="34" charset="0"/>
                <a:ea typeface="Segoe UI Black" pitchFamily="34" charset="0"/>
                <a:cs typeface="Segoe UI Light" pitchFamily="34" charset="0"/>
                <a:sym typeface="Oswald"/>
              </a:rPr>
              <a:t>Bojan</a:t>
            </a:r>
            <a:r>
              <a:rPr lang="en-US" sz="2000" b="1" dirty="0" smtClean="0">
                <a:solidFill>
                  <a:schemeClr val="bg1"/>
                </a:solidFill>
                <a:latin typeface="Segoe UI Light" pitchFamily="34" charset="0"/>
                <a:ea typeface="Segoe UI Black" pitchFamily="34" charset="0"/>
                <a:cs typeface="Segoe UI Light" pitchFamily="34" charset="0"/>
                <a:sym typeface="Oswald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Segoe UI Light" pitchFamily="34" charset="0"/>
                <a:ea typeface="Segoe UI Black" pitchFamily="34" charset="0"/>
                <a:cs typeface="Segoe UI Light" pitchFamily="34" charset="0"/>
                <a:sym typeface="Oswald"/>
              </a:rPr>
              <a:t>Kresojevi</a:t>
            </a:r>
            <a:r>
              <a:rPr lang="sr-Latn-BA" sz="2000" b="1" dirty="0" smtClean="0">
                <a:solidFill>
                  <a:schemeClr val="bg1"/>
                </a:solidFill>
                <a:latin typeface="Segoe UI Light" pitchFamily="34" charset="0"/>
                <a:ea typeface="Segoe UI Black" pitchFamily="34" charset="0"/>
                <a:cs typeface="Segoe UI Light" pitchFamily="34" charset="0"/>
                <a:sym typeface="Oswald"/>
              </a:rPr>
              <a:t>ć, asistent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Font typeface="Oswald"/>
              <a:buNone/>
              <a:tabLst/>
              <a:defRPr/>
            </a:pPr>
            <a:r>
              <a:rPr lang="en-US" sz="2000" dirty="0" err="1" smtClean="0">
                <a:solidFill>
                  <a:schemeClr val="bg1"/>
                </a:solidFill>
                <a:latin typeface="Segoe UI Light" pitchFamily="34" charset="0"/>
                <a:ea typeface="Segoe UI Black" pitchFamily="34" charset="0"/>
                <a:cs typeface="Segoe UI Light" pitchFamily="34" charset="0"/>
                <a:sym typeface="Oswald"/>
              </a:rPr>
              <a:t>bojan.kresojevic</a:t>
            </a:r>
            <a:r>
              <a:rPr lang="sr-Latn-BA" sz="2000" dirty="0" smtClean="0">
                <a:solidFill>
                  <a:schemeClr val="bg1"/>
                </a:solidFill>
                <a:latin typeface="Segoe UI Light" pitchFamily="34" charset="0"/>
                <a:ea typeface="Segoe UI Black" pitchFamily="34" charset="0"/>
                <a:cs typeface="Segoe UI Light" pitchFamily="34" charset="0"/>
                <a:sym typeface="Oswald"/>
              </a:rPr>
              <a:t>@ef.unibl.org</a:t>
            </a:r>
            <a:endParaRPr kumimoji="0" lang="sr-Latn-BA" sz="18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egoe UI Light" pitchFamily="34" charset="0"/>
              <a:ea typeface="Segoe UI Black" pitchFamily="34" charset="0"/>
              <a:cs typeface="Segoe UI Light" pitchFamily="34" charset="0"/>
              <a:sym typeface="Oswa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 lang="e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59556" y="590550"/>
            <a:ext cx="8610600" cy="3684587"/>
          </a:xfrm>
        </p:spPr>
        <p:txBody>
          <a:bodyPr/>
          <a:lstStyle/>
          <a:p>
            <a:pPr marL="114300" lvl="0" indent="0">
              <a:buNone/>
            </a:pPr>
            <a:r>
              <a:rPr lang="sr-Latn-BA" sz="1600" dirty="0" smtClean="0"/>
              <a:t>Dati </a:t>
            </a:r>
            <a:r>
              <a:rPr lang="sr-Latn-BA" sz="1600" dirty="0"/>
              <a:t>su podaci o iskorišćenju radne snage u jednom preduzeću za mjesec </a:t>
            </a:r>
            <a:r>
              <a:rPr lang="sr-Latn-BA" sz="1600" dirty="0" smtClean="0"/>
              <a:t>januar, </a:t>
            </a:r>
            <a:r>
              <a:rPr lang="pl-PL" sz="1600" dirty="0" smtClean="0"/>
              <a:t>ako </a:t>
            </a:r>
            <a:r>
              <a:rPr lang="pl-PL" sz="1600" dirty="0"/>
              <a:t>preduzeće radi 18 radnih dana, i to po 7 sati za svaku </a:t>
            </a:r>
            <a:r>
              <a:rPr lang="pl-PL" sz="1600" dirty="0" smtClean="0"/>
              <a:t>smjenu, izračunati</a:t>
            </a:r>
            <a:r>
              <a:rPr lang="sr-Latn-BA" sz="1600" dirty="0" smtClean="0"/>
              <a:t>:</a:t>
            </a:r>
            <a:endParaRPr lang="sr-Latn-BA" sz="1600" dirty="0" smtClean="0"/>
          </a:p>
          <a:p>
            <a:pPr marL="114300" lvl="0" indent="0">
              <a:buNone/>
            </a:pPr>
            <a:endParaRPr lang="sr-Latn-BA" sz="1600" dirty="0"/>
          </a:p>
          <a:p>
            <a:pPr marL="114300" lvl="0" indent="0">
              <a:buNone/>
            </a:pPr>
            <a:endParaRPr lang="sr-Latn-BA" sz="1600" dirty="0" smtClean="0"/>
          </a:p>
          <a:p>
            <a:pPr marL="114300" lvl="0" indent="0">
              <a:buNone/>
            </a:pPr>
            <a:endParaRPr lang="sr-Latn-BA" sz="1600" dirty="0" smtClean="0"/>
          </a:p>
          <a:p>
            <a:pPr marL="114300" lvl="0" indent="0">
              <a:buNone/>
            </a:pPr>
            <a:r>
              <a:rPr lang="en-US" sz="1600" dirty="0" err="1"/>
              <a:t>Izračunati</a:t>
            </a:r>
            <a:r>
              <a:rPr lang="en-US" sz="1600" dirty="0"/>
              <a:t>:</a:t>
            </a:r>
          </a:p>
          <a:p>
            <a:pPr marL="114300" lvl="0" indent="0">
              <a:buNone/>
            </a:pPr>
            <a:r>
              <a:rPr lang="en-US" sz="1600" dirty="0"/>
              <a:t>a)	</a:t>
            </a:r>
            <a:r>
              <a:rPr lang="en-US" sz="1600" dirty="0" err="1"/>
              <a:t>mogući</a:t>
            </a:r>
            <a:r>
              <a:rPr lang="en-US" sz="1600" dirty="0"/>
              <a:t> fond </a:t>
            </a:r>
            <a:r>
              <a:rPr lang="en-US" sz="1600" dirty="0" err="1"/>
              <a:t>radnog</a:t>
            </a:r>
            <a:r>
              <a:rPr lang="en-US" sz="1600" dirty="0"/>
              <a:t> </a:t>
            </a:r>
            <a:r>
              <a:rPr lang="en-US" sz="1600" dirty="0" err="1" smtClean="0"/>
              <a:t>vremena</a:t>
            </a:r>
            <a:r>
              <a:rPr lang="en-US" sz="1600" dirty="0" smtClean="0"/>
              <a:t>;</a:t>
            </a:r>
            <a:endParaRPr lang="en-US" sz="1600" dirty="0"/>
          </a:p>
          <a:p>
            <a:pPr marL="114300" lvl="0" indent="0">
              <a:buNone/>
            </a:pPr>
            <a:r>
              <a:rPr lang="en-US" sz="1600" dirty="0"/>
              <a:t>b)	</a:t>
            </a:r>
            <a:r>
              <a:rPr lang="en-US" sz="1600" dirty="0" err="1"/>
              <a:t>kalendarski</a:t>
            </a:r>
            <a:r>
              <a:rPr lang="en-US" sz="1600" dirty="0"/>
              <a:t> fond </a:t>
            </a:r>
            <a:r>
              <a:rPr lang="en-US" sz="1600" dirty="0" err="1"/>
              <a:t>radnog</a:t>
            </a:r>
            <a:r>
              <a:rPr lang="en-US" sz="1600" dirty="0"/>
              <a:t> </a:t>
            </a:r>
            <a:r>
              <a:rPr lang="en-US" sz="1600" dirty="0" err="1"/>
              <a:t>vremena</a:t>
            </a:r>
            <a:r>
              <a:rPr lang="en-US" sz="1600" dirty="0"/>
              <a:t> </a:t>
            </a:r>
            <a:r>
              <a:rPr lang="en-US" sz="1600" dirty="0" err="1"/>
              <a:t>za</a:t>
            </a:r>
            <a:r>
              <a:rPr lang="en-US" sz="1600" dirty="0"/>
              <a:t> 3 </a:t>
            </a:r>
            <a:r>
              <a:rPr lang="en-US" sz="1600" dirty="0" err="1"/>
              <a:t>smjene</a:t>
            </a:r>
            <a:r>
              <a:rPr lang="en-US" sz="1600" dirty="0"/>
              <a:t>;</a:t>
            </a:r>
          </a:p>
          <a:p>
            <a:pPr marL="114300" lvl="0" indent="0">
              <a:buNone/>
            </a:pPr>
            <a:r>
              <a:rPr lang="en-US" sz="1600" dirty="0"/>
              <a:t>c)	</a:t>
            </a:r>
            <a:r>
              <a:rPr lang="en-US" sz="1600" dirty="0" err="1"/>
              <a:t>prosječan</a:t>
            </a:r>
            <a:r>
              <a:rPr lang="en-US" sz="1600" dirty="0"/>
              <a:t> </a:t>
            </a:r>
            <a:r>
              <a:rPr lang="en-US" sz="1600" dirty="0" err="1"/>
              <a:t>broj</a:t>
            </a:r>
            <a:r>
              <a:rPr lang="en-US" sz="1600" dirty="0"/>
              <a:t> </a:t>
            </a:r>
            <a:r>
              <a:rPr lang="en-US" sz="1600" dirty="0" err="1"/>
              <a:t>radnika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prosječnu</a:t>
            </a:r>
            <a:r>
              <a:rPr lang="en-US" sz="1600" dirty="0"/>
              <a:t> </a:t>
            </a:r>
            <a:r>
              <a:rPr lang="en-US" sz="1600" dirty="0" err="1"/>
              <a:t>dužinu</a:t>
            </a:r>
            <a:r>
              <a:rPr lang="en-US" sz="1600" dirty="0"/>
              <a:t> </a:t>
            </a:r>
            <a:r>
              <a:rPr lang="en-US" sz="1600" dirty="0" err="1"/>
              <a:t>radnog</a:t>
            </a:r>
            <a:r>
              <a:rPr lang="en-US" sz="1600" dirty="0"/>
              <a:t> </a:t>
            </a:r>
            <a:r>
              <a:rPr lang="en-US" sz="1600" dirty="0" err="1"/>
              <a:t>mjeseca</a:t>
            </a:r>
            <a:r>
              <a:rPr lang="en-US" sz="1600" dirty="0"/>
              <a:t>;</a:t>
            </a:r>
          </a:p>
          <a:p>
            <a:pPr marL="114300" lvl="0" indent="0">
              <a:buNone/>
            </a:pPr>
            <a:r>
              <a:rPr lang="en-US" sz="1600" dirty="0"/>
              <a:t>d)	</a:t>
            </a:r>
            <a:r>
              <a:rPr lang="en-US" sz="1600" dirty="0" err="1"/>
              <a:t>koeficijent</a:t>
            </a:r>
            <a:r>
              <a:rPr lang="en-US" sz="1600" dirty="0"/>
              <a:t> </a:t>
            </a:r>
            <a:r>
              <a:rPr lang="en-US" sz="1600" dirty="0" err="1"/>
              <a:t>iskorišćenja</a:t>
            </a:r>
            <a:r>
              <a:rPr lang="en-US" sz="1600" dirty="0"/>
              <a:t> </a:t>
            </a:r>
            <a:r>
              <a:rPr lang="en-US" sz="1600" dirty="0" err="1"/>
              <a:t>kalendarskog</a:t>
            </a:r>
            <a:r>
              <a:rPr lang="en-US" sz="1600" dirty="0"/>
              <a:t> </a:t>
            </a:r>
            <a:r>
              <a:rPr lang="en-US" sz="1600" dirty="0" err="1"/>
              <a:t>radnog</a:t>
            </a:r>
            <a:r>
              <a:rPr lang="en-US" sz="1600" dirty="0"/>
              <a:t> </a:t>
            </a:r>
            <a:r>
              <a:rPr lang="en-US" sz="1600" dirty="0" err="1"/>
              <a:t>vremena</a:t>
            </a:r>
            <a:r>
              <a:rPr lang="en-US" sz="1600" dirty="0"/>
              <a:t>;</a:t>
            </a:r>
          </a:p>
          <a:p>
            <a:pPr marL="114300" lvl="0" indent="0">
              <a:buNone/>
            </a:pPr>
            <a:r>
              <a:rPr lang="en-US" sz="1600" dirty="0"/>
              <a:t>e)	</a:t>
            </a:r>
            <a:r>
              <a:rPr lang="en-US" sz="1600" dirty="0" err="1"/>
              <a:t>koeficijent</a:t>
            </a:r>
            <a:r>
              <a:rPr lang="en-US" sz="1600" dirty="0"/>
              <a:t> </a:t>
            </a:r>
            <a:r>
              <a:rPr lang="en-US" sz="1600" dirty="0" err="1"/>
              <a:t>iskorišćenja</a:t>
            </a:r>
            <a:r>
              <a:rPr lang="en-US" sz="1600" dirty="0"/>
              <a:t> </a:t>
            </a:r>
            <a:r>
              <a:rPr lang="en-US" sz="1600" dirty="0" err="1"/>
              <a:t>zaposlenih</a:t>
            </a:r>
            <a:r>
              <a:rPr lang="en-US" sz="1600" dirty="0"/>
              <a:t> </a:t>
            </a:r>
            <a:r>
              <a:rPr lang="en-US" sz="1600" dirty="0" err="1"/>
              <a:t>radnika</a:t>
            </a:r>
            <a:r>
              <a:rPr lang="en-US" sz="1600" dirty="0"/>
              <a:t>;</a:t>
            </a:r>
          </a:p>
          <a:p>
            <a:pPr marL="114300" lvl="0" indent="0">
              <a:buNone/>
            </a:pPr>
            <a:r>
              <a:rPr lang="en-US" sz="1600" dirty="0"/>
              <a:t>f)	</a:t>
            </a:r>
            <a:r>
              <a:rPr lang="en-US" sz="1600" dirty="0" err="1"/>
              <a:t>koeficijent</a:t>
            </a:r>
            <a:r>
              <a:rPr lang="en-US" sz="1600" dirty="0"/>
              <a:t> </a:t>
            </a:r>
            <a:r>
              <a:rPr lang="en-US" sz="1600" dirty="0" err="1"/>
              <a:t>integralnog</a:t>
            </a:r>
            <a:r>
              <a:rPr lang="en-US" sz="1600" dirty="0"/>
              <a:t> </a:t>
            </a:r>
            <a:r>
              <a:rPr lang="en-US" sz="1600" dirty="0" err="1"/>
              <a:t>iskorišćenja</a:t>
            </a:r>
            <a:r>
              <a:rPr lang="en-US" sz="1600" dirty="0"/>
              <a:t> </a:t>
            </a:r>
            <a:r>
              <a:rPr lang="en-US" sz="1600" dirty="0" err="1"/>
              <a:t>radnog</a:t>
            </a:r>
            <a:r>
              <a:rPr lang="en-US" sz="1600" dirty="0"/>
              <a:t> </a:t>
            </a:r>
            <a:r>
              <a:rPr lang="en-US" sz="1600" dirty="0" err="1"/>
              <a:t>vremena</a:t>
            </a:r>
            <a:endParaRPr lang="en-US" sz="1600" dirty="0"/>
          </a:p>
          <a:p>
            <a:pPr marL="114300" lvl="0" indent="0">
              <a:buNone/>
            </a:pPr>
            <a:endParaRPr lang="sr-Cyrl-BA" dirty="0" smtClean="0"/>
          </a:p>
          <a:p>
            <a:pPr marL="114300" lvl="0" indent="0">
              <a:buNone/>
            </a:pPr>
            <a:endParaRPr lang="sr-Latn-RS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113" cy="715963"/>
          </a:xfrm>
        </p:spPr>
        <p:txBody>
          <a:bodyPr/>
          <a:lstStyle/>
          <a:p>
            <a:r>
              <a:rPr lang="sr-Latn-BA" dirty="0" smtClean="0"/>
              <a:t>4</a:t>
            </a:r>
            <a:r>
              <a:rPr lang="sr-Latn-RS" dirty="0" smtClean="0"/>
              <a:t>. </a:t>
            </a:r>
            <a:r>
              <a:rPr lang="sr-Latn-RS" dirty="0" smtClean="0"/>
              <a:t>ZADATAK</a:t>
            </a:r>
            <a:endParaRPr lang="sr-Latn-R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71663"/>
              </p:ext>
            </p:extLst>
          </p:nvPr>
        </p:nvGraphicFramePr>
        <p:xfrm>
          <a:off x="1905000" y="1276350"/>
          <a:ext cx="3194050" cy="577215"/>
        </p:xfrm>
        <a:graphic>
          <a:graphicData uri="http://schemas.openxmlformats.org/drawingml/2006/table">
            <a:tbl>
              <a:tblPr>
                <a:tableStyleId>{B057B260-235A-4DA7-9D08-349C70A2B37C}</a:tableStyleId>
              </a:tblPr>
              <a:tblGrid>
                <a:gridCol w="2495550">
                  <a:extLst>
                    <a:ext uri="{9D8B030D-6E8A-4147-A177-3AD203B41FA5}">
                      <a16:colId xmlns:a16="http://schemas.microsoft.com/office/drawing/2014/main" val="1744687415"/>
                    </a:ext>
                  </a:extLst>
                </a:gridCol>
                <a:gridCol w="698500">
                  <a:extLst>
                    <a:ext uri="{9D8B030D-6E8A-4147-A177-3AD203B41FA5}">
                      <a16:colId xmlns:a16="http://schemas.microsoft.com/office/drawing/2014/main" val="4236350207"/>
                    </a:ext>
                  </a:extLst>
                </a:gridCol>
              </a:tblGrid>
              <a:tr h="1111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Broj radnika u jednoj smjeni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800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30419034"/>
                  </a:ext>
                </a:extLst>
              </a:tr>
              <a:tr h="111125">
                <a:tc>
                  <a:txBody>
                    <a:bodyPr/>
                    <a:lstStyle/>
                    <a:p>
                      <a:pPr indent="11430"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Radnik-časova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indent="11430" algn="r"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126750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5291650"/>
                  </a:ext>
                </a:extLst>
              </a:tr>
              <a:tr h="111125">
                <a:tc>
                  <a:txBody>
                    <a:bodyPr/>
                    <a:lstStyle/>
                    <a:p>
                      <a:pPr indent="11430"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Radnika-dana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indent="11430" algn="r">
                        <a:spcAft>
                          <a:spcPts val="0"/>
                        </a:spcAft>
                      </a:pPr>
                      <a:r>
                        <a:rPr lang="sr-Latn-CS" sz="1200" dirty="0">
                          <a:effectLst/>
                        </a:rPr>
                        <a:t>19500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062372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14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11</a:t>
            </a:fld>
            <a:endParaRPr lang="en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Placeholder 5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59556" y="590550"/>
                <a:ext cx="8610600" cy="3684587"/>
              </a:xfrm>
            </p:spPr>
            <p:txBody>
              <a:bodyPr/>
              <a:lstStyle/>
              <a:p>
                <a:pPr marL="114300" lvl="0" indent="0">
                  <a:buNone/>
                </a:pPr>
                <a:r>
                  <a:rPr lang="sr-Latn-BA" sz="1600" dirty="0" smtClean="0"/>
                  <a:t>a) Mogući fond radnog vremena predstavlja fond dana ili časova u okviru radnih dana (ukupan broj dana umanjen za sedmični i godišnji odmor, praznike i sl.)</a:t>
                </a:r>
              </a:p>
              <a:p>
                <a:pPr marL="114300" lvl="0" indent="0">
                  <a:buNone/>
                </a:pPr>
                <a:endParaRPr lang="sr-Latn-BA" sz="1600" dirty="0"/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𝑀𝑜𝑔𝑢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ć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𝑓𝑜𝑛𝑑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𝑑𝑎𝑛𝑖𝑚𝑎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sr-Latn-BA" sz="1600" b="0" i="0" smtClean="0">
                          <a:latin typeface="Cambria Math" panose="02040503050406030204" pitchFamily="18" charset="0"/>
                        </a:rPr>
                        <m:t>800 </m:t>
                      </m:r>
                      <m:r>
                        <m:rPr>
                          <m:sty m:val="p"/>
                        </m:rPr>
                        <a:rPr lang="sr-Latn-BA" sz="1600" b="0" i="0" smtClean="0">
                          <a:latin typeface="Cambria Math" panose="02040503050406030204" pitchFamily="18" charset="0"/>
                        </a:rPr>
                        <m:t>radnika</m:t>
                      </m:r>
                      <m:r>
                        <a:rPr lang="sr-Latn-BA" sz="16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∙18 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𝑑𝑎𝑛𝑎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1 </m:t>
                      </m:r>
                      <m:r>
                        <m:rPr>
                          <m:sty m:val="p"/>
                        </m:rPr>
                        <a:rPr lang="sr-Latn-BA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smjena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=14.400 </m:t>
                      </m:r>
                    </m:oMath>
                  </m:oMathPara>
                </a14:m>
                <a:endParaRPr lang="en-US" sz="1600" dirty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𝑀𝑜𝑔𝑢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ć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𝑓𝑜𝑛𝑑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 č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𝑎𝑠𝑜𝑣𝑖𝑚𝑎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sr-Latn-BA" sz="1600">
                          <a:latin typeface="Cambria Math" panose="02040503050406030204" pitchFamily="18" charset="0"/>
                        </a:rPr>
                        <m:t>800 </m:t>
                      </m:r>
                      <m:r>
                        <m:rPr>
                          <m:sty m:val="p"/>
                        </m:rPr>
                        <a:rPr lang="sr-Latn-BA" sz="1600">
                          <a:latin typeface="Cambria Math" panose="02040503050406030204" pitchFamily="18" charset="0"/>
                        </a:rPr>
                        <m:t>radnika</m:t>
                      </m:r>
                      <m:r>
                        <a:rPr lang="sr-Latn-BA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∙18 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𝑑𝑎𝑛𝑎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1 </m:t>
                      </m:r>
                      <m:r>
                        <m:rPr>
                          <m:sty m:val="p"/>
                        </m:rP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smjena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č</m:t>
                      </m:r>
                      <m:r>
                        <m:rPr>
                          <m:sty m:val="p"/>
                        </m:rPr>
                        <a:rPr lang="sr-Latn-BA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asova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00 </m:t>
                      </m:r>
                    </m:oMath>
                  </m:oMathPara>
                </a14:m>
                <a:endParaRPr lang="sr-Latn-BA" dirty="0" smtClean="0"/>
              </a:p>
              <a:p>
                <a:pPr marL="114300" indent="0">
                  <a:buNone/>
                </a:pPr>
                <a:endParaRPr lang="sr-Latn-BA" dirty="0"/>
              </a:p>
              <a:p>
                <a:pPr marL="114300" indent="0">
                  <a:buNone/>
                </a:pPr>
                <a:r>
                  <a:rPr lang="sr-Latn-BA" dirty="0" smtClean="0"/>
                  <a:t>b) Kalendarski fond je zasnovan na kalendarskom broju dana.</a:t>
                </a:r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𝐾𝑎𝑙𝑒𝑛𝑑𝑎𝑟𝑠𝑘𝑖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𝑓𝑜𝑛𝑑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𝑑𝑎𝑛𝑖𝑚𝑎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sr-Latn-BA" sz="1600">
                          <a:latin typeface="Cambria Math" panose="02040503050406030204" pitchFamily="18" charset="0"/>
                        </a:rPr>
                        <m:t>800 </m:t>
                      </m:r>
                      <m:r>
                        <m:rPr>
                          <m:sty m:val="p"/>
                        </m:rPr>
                        <a:rPr lang="sr-Latn-BA" sz="1600">
                          <a:latin typeface="Cambria Math" panose="02040503050406030204" pitchFamily="18" charset="0"/>
                        </a:rPr>
                        <m:t>radnika</m:t>
                      </m:r>
                      <m:r>
                        <a:rPr lang="sr-Latn-BA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31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𝑑𝑎𝑛𝑎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6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smjene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4.400 </m:t>
                      </m:r>
                    </m:oMath>
                  </m:oMathPara>
                </a14:m>
                <a:endParaRPr lang="en-US" sz="1600" dirty="0"/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𝐾𝑎𝑙𝑒𝑛𝑑𝑎𝑟𝑠𝑘𝑖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𝑓𝑜𝑛𝑑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 (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 č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𝑎𝑠𝑜𝑣𝑖𝑚𝑎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sr-Latn-BA" sz="1600">
                          <a:latin typeface="Cambria Math" panose="02040503050406030204" pitchFamily="18" charset="0"/>
                        </a:rPr>
                        <m:t>800 </m:t>
                      </m:r>
                      <m:r>
                        <m:rPr>
                          <m:sty m:val="p"/>
                        </m:rPr>
                        <a:rPr lang="sr-Latn-BA" sz="1600">
                          <a:latin typeface="Cambria Math" panose="02040503050406030204" pitchFamily="18" charset="0"/>
                        </a:rPr>
                        <m:t>radnika</m:t>
                      </m:r>
                      <m:r>
                        <a:rPr lang="sr-Latn-BA" sz="160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31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𝑑𝑎𝑛𝑎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smjene</m:t>
                      </m:r>
                      <m: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</m:t>
                      </m:r>
                      <m: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č</m:t>
                      </m:r>
                      <m:r>
                        <m:rPr>
                          <m:sty m:val="p"/>
                        </m:rPr>
                        <a:rPr lang="sr-Latn-BA" sz="16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asova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520.80</m:t>
                      </m:r>
                      <m:r>
                        <a:rPr lang="sr-Latn-BA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0 </m:t>
                      </m:r>
                    </m:oMath>
                  </m:oMathPara>
                </a14:m>
                <a:endParaRPr lang="en-US" sz="1600" dirty="0"/>
              </a:p>
              <a:p>
                <a:pPr marL="114300" indent="0">
                  <a:buNone/>
                </a:pPr>
                <a:endParaRPr lang="en-US" dirty="0"/>
              </a:p>
              <a:p>
                <a:pPr marL="114300" lvl="0" indent="0">
                  <a:buNone/>
                </a:pPr>
                <a:endParaRPr lang="sr-Cyrl-BA" dirty="0" smtClean="0"/>
              </a:p>
              <a:p>
                <a:pPr marL="114300" lvl="0" indent="0">
                  <a:buNone/>
                </a:pPr>
                <a:endParaRPr lang="sr-Latn-RS" dirty="0" smtClean="0"/>
              </a:p>
            </p:txBody>
          </p:sp>
        </mc:Choice>
        <mc:Fallback>
          <p:sp>
            <p:nvSpPr>
              <p:cNvPr id="6" name="Tex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59556" y="590550"/>
                <a:ext cx="8610600" cy="368458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113" cy="715963"/>
          </a:xfrm>
        </p:spPr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2416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12</a:t>
            </a:fld>
            <a:endParaRPr lang="en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Placeholder 5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59556" y="590550"/>
                <a:ext cx="8610600" cy="3684587"/>
              </a:xfrm>
            </p:spPr>
            <p:txBody>
              <a:bodyPr/>
              <a:lstStyle/>
              <a:p>
                <a:pPr marL="114300" lvl="0" indent="0">
                  <a:buNone/>
                </a:pPr>
                <a:r>
                  <a:rPr lang="sr-Latn-BA" sz="1600" dirty="0" smtClean="0"/>
                  <a:t>c) Prosječan broj radnika se računa kao odnos broja radnik – dana i mogućeg fonda radnog vremena u danima, po radniku.</a:t>
                </a:r>
              </a:p>
              <a:p>
                <a:pPr marL="114300" lvl="0" indent="0">
                  <a:buNone/>
                </a:pPr>
                <a:endParaRPr lang="sr-Latn-BA" sz="1600" dirty="0"/>
              </a:p>
              <a:p>
                <a:pPr marL="114300" lvl="0" indent="0">
                  <a:buNone/>
                </a:pPr>
                <a:endParaRPr lang="sr-Latn-BA" dirty="0" smtClean="0"/>
              </a:p>
              <a:p>
                <a:pPr marL="114300" lvl="0" indent="0">
                  <a:buNone/>
                </a:pPr>
                <a:endParaRPr lang="sr-Latn-BA" dirty="0"/>
              </a:p>
              <a:p>
                <a:pPr marL="114300" lvl="0" indent="0">
                  <a:buNone/>
                </a:pPr>
                <a:r>
                  <a:rPr lang="sr-Latn-BA" dirty="0" smtClean="0"/>
                  <a:t>Prosječan broj radnika može se dobiti i na osnovu radnik-časova i mogućeg fonda radnog vremena u časovima, po radniku, očekuju se sličan, ali ne i identičan rezultat.</a:t>
                </a:r>
                <a:endParaRPr lang="en-US" dirty="0"/>
              </a:p>
              <a:p>
                <a:pPr marL="114300" lvl="0" indent="0">
                  <a:buNone/>
                </a:pPr>
                <a:endParaRPr lang="sr-Cyrl-BA" dirty="0" smtClean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𝑃𝑟𝑜𝑠𝑗𝑒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č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𝑎𝑛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𝑏𝑟𝑜𝑗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𝑟𝑎𝑑𝑛𝑖𝑘𝑎</m:t>
                      </m:r>
                      <m:r>
                        <a:rPr lang="sr-Latn-BA" sz="1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𝐵𝑟𝑜𝑗</m:t>
                          </m:r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𝑟𝑎𝑑𝑛𝑖𝑘</m:t>
                          </m:r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𝑑𝑎𝑛𝑎</m:t>
                          </m:r>
                        </m:num>
                        <m:den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𝑀𝑜𝑔𝑢</m:t>
                          </m:r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𝑓𝑜𝑛𝑑</m:t>
                          </m:r>
                        </m:den>
                      </m:f>
                      <m:r>
                        <a:rPr lang="sr-Latn-BA" sz="1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126.750</m:t>
                          </m:r>
                        </m:num>
                        <m:den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18</m:t>
                          </m:r>
                          <m:r>
                            <a:rPr lang="sr-Latn-BA" sz="1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r>
                        <a:rPr lang="sr-Latn-BA" sz="1600" i="1">
                          <a:latin typeface="Cambria Math" panose="02040503050406030204" pitchFamily="18" charset="0"/>
                        </a:rPr>
                        <m:t>=1.0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06</m:t>
                      </m:r>
                    </m:oMath>
                  </m:oMathPara>
                </a14:m>
                <a:endParaRPr lang="sr-Latn-RS" dirty="0" smtClean="0"/>
              </a:p>
            </p:txBody>
          </p:sp>
        </mc:Choice>
        <mc:Fallback>
          <p:sp>
            <p:nvSpPr>
              <p:cNvPr id="6" name="Tex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59556" y="590550"/>
                <a:ext cx="8610600" cy="368458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113" cy="715963"/>
          </a:xfrm>
        </p:spPr>
        <p:txBody>
          <a:bodyPr/>
          <a:lstStyle/>
          <a:p>
            <a:endParaRPr lang="sr-Latn-R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219200" y="1581150"/>
                <a:ext cx="5695405" cy="510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𝑃𝑟𝑜𝑠𝑗𝑒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𝑎𝑛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𝑏𝑟𝑜𝑗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𝑟𝑎𝑑𝑛𝑖𝑘𝑎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𝐵𝑟𝑜𝑗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𝑟𝑎𝑑𝑛𝑖𝑘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𝑑𝑎𝑛𝑎</m:t>
                          </m:r>
                        </m:num>
                        <m:den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𝑀𝑜𝑔𝑢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ć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𝑓𝑜𝑛𝑑</m:t>
                          </m:r>
                        </m:den>
                      </m:f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19500</m:t>
                          </m:r>
                        </m:num>
                        <m:den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=1.083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581150"/>
                <a:ext cx="5695405" cy="5108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169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13</a:t>
            </a:fld>
            <a:endParaRPr lang="e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59556" y="590550"/>
            <a:ext cx="8610600" cy="3684587"/>
          </a:xfrm>
        </p:spPr>
        <p:txBody>
          <a:bodyPr/>
          <a:lstStyle/>
          <a:p>
            <a:pPr marL="114300" lvl="0" indent="0">
              <a:buNone/>
            </a:pPr>
            <a:r>
              <a:rPr lang="sr-Latn-BA" sz="1600" dirty="0" smtClean="0"/>
              <a:t>c) Prosječan broj dana (dužina radnog mjeseca) se računa kao odnos broja radnik – dana i broja radnika.</a:t>
            </a:r>
          </a:p>
          <a:p>
            <a:pPr marL="114300" lvl="0" indent="0">
              <a:buNone/>
            </a:pPr>
            <a:endParaRPr lang="sr-Latn-BA" sz="1600" dirty="0"/>
          </a:p>
          <a:p>
            <a:pPr marL="114300" lvl="0" indent="0">
              <a:buNone/>
            </a:pPr>
            <a:endParaRPr lang="sr-Latn-BA" dirty="0" smtClean="0"/>
          </a:p>
          <a:p>
            <a:pPr marL="114300" lvl="0" indent="0">
              <a:buNone/>
            </a:pPr>
            <a:endParaRPr lang="sr-Latn-BA" dirty="0"/>
          </a:p>
          <a:p>
            <a:pPr marL="114300" lvl="0" indent="0">
              <a:buNone/>
            </a:pPr>
            <a:endParaRPr lang="sr-Latn-RS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113" cy="715963"/>
          </a:xfrm>
        </p:spPr>
        <p:txBody>
          <a:bodyPr/>
          <a:lstStyle/>
          <a:p>
            <a:endParaRPr lang="sr-Latn-R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219200" y="1581150"/>
                <a:ext cx="6674904" cy="510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𝑃𝑟𝑜𝑠𝑗𝑒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č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𝑛𝑎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𝑑𝑢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ž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𝑖𝑛𝑎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𝑟𝑎𝑑𝑛𝑜𝑔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𝑚𝑗𝑒𝑠𝑒𝑐𝑎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𝐵𝑟𝑜𝑗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𝑟𝑎𝑑𝑛𝑖𝑘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𝑑𝑎𝑛𝑎</m:t>
                          </m:r>
                        </m:num>
                        <m:den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𝐵𝑟𝑜𝑗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𝑟𝑎𝑑𝑛𝑖𝑘𝑎</m:t>
                          </m:r>
                        </m:den>
                      </m:f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19500</m:t>
                          </m:r>
                        </m:num>
                        <m:den>
                          <m:r>
                            <a:rPr lang="sr-Latn-BA" sz="1600" i="1">
                              <a:latin typeface="Cambria Math" panose="02040503050406030204" pitchFamily="18" charset="0"/>
                            </a:rPr>
                            <m:t>800</m:t>
                          </m:r>
                        </m:den>
                      </m:f>
                      <m:r>
                        <a:rPr lang="sr-Latn-BA" sz="1600" i="1">
                          <a:latin typeface="Cambria Math" panose="02040503050406030204" pitchFamily="18" charset="0"/>
                        </a:rPr>
                        <m:t>=24,38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1581150"/>
                <a:ext cx="6674904" cy="51084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422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14</a:t>
            </a:fld>
            <a:endParaRPr lang="en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Placeholder 5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59556" y="590550"/>
                <a:ext cx="8610600" cy="3684587"/>
              </a:xfrm>
            </p:spPr>
            <p:txBody>
              <a:bodyPr/>
              <a:lstStyle/>
              <a:p>
                <a:pPr marL="114300" lvl="0" indent="0">
                  <a:buNone/>
                </a:pPr>
                <a:r>
                  <a:rPr lang="sr-Latn-BA" sz="1600" dirty="0" smtClean="0"/>
                  <a:t>d) i e) Koeficijent iskorišćenja radnog vremena i radnika se dobija kao odnos prosječnog radnog vremena i prosječnog broja radnika u odnosu na stvarne veličine</a:t>
                </a:r>
              </a:p>
              <a:p>
                <a:pPr marL="114300" lvl="0" indent="0">
                  <a:buNone/>
                </a:pPr>
                <a:endParaRPr lang="sr-Latn-BA" sz="1600" dirty="0"/>
              </a:p>
              <a:p>
                <a:pPr marL="114300" indent="0">
                  <a:buNone/>
                </a:pPr>
                <a:endParaRPr lang="sr-Latn-BA" dirty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𝐾𝑜𝑒𝑓𝑖𝑐𝑖𝑗𝑒𝑛𝑡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𝑖𝑠𝑘𝑜𝑟𝑖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šć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𝑒𝑛𝑗𝑎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𝑟𝑎𝑑𝑛𝑖𝑘𝑎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1083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800</m:t>
                          </m:r>
                        </m:den>
                      </m:f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=135,42%</m:t>
                      </m:r>
                    </m:oMath>
                  </m:oMathPara>
                </a14:m>
                <a:endParaRPr lang="sr-Latn-BA" dirty="0" smtClean="0"/>
              </a:p>
              <a:p>
                <a:pPr marL="114300" indent="0">
                  <a:buNone/>
                </a:pPr>
                <a:endParaRPr lang="sr-Latn-BA" dirty="0"/>
              </a:p>
              <a:p>
                <a:pPr marL="114300" indent="0">
                  <a:buNone/>
                </a:pPr>
                <a:r>
                  <a:rPr lang="sr-Latn-BA" dirty="0" smtClean="0"/>
                  <a:t>f) Integralno iskorištenje radnog vremena se dobija kao odnos radnik-časova i mogućeg fonda radnog vremena</a:t>
                </a:r>
              </a:p>
              <a:p>
                <a:pPr marL="114300" indent="0">
                  <a:buNone/>
                </a:pPr>
                <a:endParaRPr lang="sr-Latn-BA" dirty="0" smtClean="0"/>
              </a:p>
              <a:p>
                <a:pPr marL="114300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𝐾𝑜𝑒𝑓𝑖𝑐𝑖𝑗𝑒𝑛𝑡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𝑖𝑛𝑡𝑒𝑔𝑟𝑎𝑙𝑛𝑜𝑔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𝑖𝑠𝑘𝑜𝑟𝑖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šć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𝑒𝑛𝑗𝑎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.=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126750 </m:t>
                          </m:r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100800</m:t>
                          </m:r>
                        </m:den>
                      </m:f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125,74</m:t>
                      </m:r>
                      <m:r>
                        <a:rPr lang="sr-Latn-BA" i="1">
                          <a:latin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n-US" dirty="0"/>
              </a:p>
              <a:p>
                <a:pPr marL="114300" indent="0">
                  <a:buNone/>
                </a:pPr>
                <a:endParaRPr lang="sr-Latn-BA" dirty="0" smtClean="0"/>
              </a:p>
              <a:p>
                <a:pPr marL="114300" indent="0">
                  <a:buNone/>
                </a:pPr>
                <a:endParaRPr lang="en-US" dirty="0"/>
              </a:p>
              <a:p>
                <a:pPr marL="114300" lvl="0" indent="0">
                  <a:buNone/>
                </a:pPr>
                <a:endParaRPr lang="sr-Latn-RS" dirty="0" smtClean="0"/>
              </a:p>
            </p:txBody>
          </p:sp>
        </mc:Choice>
        <mc:Fallback>
          <p:sp>
            <p:nvSpPr>
              <p:cNvPr id="6" name="Tex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59556" y="590550"/>
                <a:ext cx="8610600" cy="3684587"/>
              </a:xfrm>
              <a:blipFill>
                <a:blip r:embed="rId2"/>
                <a:stretch>
                  <a:fillRect b="-3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113" cy="715963"/>
          </a:xfrm>
        </p:spPr>
        <p:txBody>
          <a:bodyPr/>
          <a:lstStyle/>
          <a:p>
            <a:endParaRPr lang="sr-Latn-R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752600" y="1352550"/>
                <a:ext cx="5495863" cy="4626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𝐾𝑜𝑒𝑓𝑖𝑐𝑖𝑗𝑒𝑛𝑡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𝑖𝑠𝑘𝑜𝑟𝑖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šć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𝑒𝑛𝑗𝑎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𝑣𝑟𝑒𝑚𝑒𝑛𝑎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24,38</m:t>
                          </m:r>
                        </m:num>
                        <m:den>
                          <m:r>
                            <a:rPr lang="sr-Latn-BA" sz="16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  <m:r>
                        <a:rPr lang="sr-Latn-BA" sz="1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  <m:r>
                        <a:rPr lang="sr-Latn-BA" sz="1600" b="0" i="1" smtClean="0">
                          <a:latin typeface="Cambria Math" panose="02040503050406030204" pitchFamily="18" charset="0"/>
                        </a:rPr>
                        <m:t>=135,42%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1352550"/>
                <a:ext cx="5495863" cy="4626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2719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15</a:t>
            </a:fld>
            <a:endParaRPr lang="e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59556" y="590550"/>
            <a:ext cx="8610600" cy="3684587"/>
          </a:xfrm>
        </p:spPr>
        <p:txBody>
          <a:bodyPr/>
          <a:lstStyle/>
          <a:p>
            <a:pPr marL="114300" lvl="0" indent="0">
              <a:buNone/>
            </a:pPr>
            <a:endParaRPr lang="sr-Cyrl-BA" dirty="0" smtClean="0"/>
          </a:p>
          <a:p>
            <a:pPr marL="114300" lvl="0" indent="0">
              <a:buNone/>
            </a:pPr>
            <a:endParaRPr lang="sr-Latn-RS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113" cy="715963"/>
          </a:xfrm>
        </p:spPr>
        <p:txBody>
          <a:bodyPr/>
          <a:lstStyle/>
          <a:p>
            <a:r>
              <a:rPr lang="sr-Latn-BA" dirty="0" smtClean="0"/>
              <a:t>5</a:t>
            </a:r>
            <a:r>
              <a:rPr lang="sr-Latn-RS" dirty="0" smtClean="0"/>
              <a:t>. </a:t>
            </a:r>
            <a:r>
              <a:rPr lang="sr-Latn-RS" dirty="0" smtClean="0"/>
              <a:t>ZADATAK</a:t>
            </a:r>
            <a:endParaRPr lang="sr-Latn-RS" dirty="0"/>
          </a:p>
        </p:txBody>
      </p:sp>
      <p:sp>
        <p:nvSpPr>
          <p:cNvPr id="3" name="Rectangle 2"/>
          <p:cNvSpPr/>
          <p:nvPr/>
        </p:nvSpPr>
        <p:spPr>
          <a:xfrm>
            <a:off x="533400" y="81915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. U </a:t>
            </a:r>
            <a:r>
              <a:rPr lang="en-US" dirty="0" err="1"/>
              <a:t>preduzeću</a:t>
            </a:r>
            <a:r>
              <a:rPr lang="en-US" dirty="0"/>
              <a:t> „</a:t>
            </a:r>
            <a:r>
              <a:rPr lang="en-US" dirty="0" err="1"/>
              <a:t>Simex</a:t>
            </a:r>
            <a:r>
              <a:rPr lang="en-US" dirty="0"/>
              <a:t> Beograd“ je </a:t>
            </a:r>
            <a:r>
              <a:rPr lang="en-US" dirty="0" err="1"/>
              <a:t>zaposleno</a:t>
            </a:r>
            <a:r>
              <a:rPr lang="en-US" dirty="0"/>
              <a:t> 840 </a:t>
            </a:r>
            <a:r>
              <a:rPr lang="en-US" dirty="0" err="1"/>
              <a:t>radnika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rade</a:t>
            </a:r>
            <a:r>
              <a:rPr lang="en-US" dirty="0"/>
              <a:t> u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smjeni</a:t>
            </a:r>
            <a:r>
              <a:rPr lang="en-US" dirty="0"/>
              <a:t>. </a:t>
            </a:r>
            <a:r>
              <a:rPr lang="en-US" dirty="0" err="1"/>
              <a:t>Kalendarski</a:t>
            </a:r>
            <a:r>
              <a:rPr lang="en-US" dirty="0"/>
              <a:t> fond </a:t>
            </a:r>
            <a:r>
              <a:rPr lang="en-US" dirty="0" err="1"/>
              <a:t>radnih</a:t>
            </a:r>
            <a:r>
              <a:rPr lang="en-US" dirty="0"/>
              <a:t> dana u </a:t>
            </a:r>
            <a:r>
              <a:rPr lang="en-US" dirty="0" err="1"/>
              <a:t>posmatranom</a:t>
            </a:r>
            <a:r>
              <a:rPr lang="en-US" dirty="0"/>
              <a:t> </a:t>
            </a:r>
            <a:r>
              <a:rPr lang="en-US" dirty="0" err="1"/>
              <a:t>mjesecu</a:t>
            </a:r>
            <a:r>
              <a:rPr lang="en-US" dirty="0"/>
              <a:t> </a:t>
            </a:r>
            <a:r>
              <a:rPr lang="en-US" dirty="0" err="1"/>
              <a:t>iznosio</a:t>
            </a:r>
            <a:r>
              <a:rPr lang="en-US" dirty="0"/>
              <a:t> je 23.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mjeseca</a:t>
            </a:r>
            <a:r>
              <a:rPr lang="en-US" dirty="0"/>
              <a:t> je </a:t>
            </a:r>
            <a:r>
              <a:rPr lang="en-US" dirty="0" err="1"/>
              <a:t>ostvareno</a:t>
            </a:r>
            <a:r>
              <a:rPr lang="en-US" dirty="0"/>
              <a:t> </a:t>
            </a:r>
            <a:r>
              <a:rPr lang="en-US" dirty="0" err="1"/>
              <a:t>ukupno</a:t>
            </a:r>
            <a:r>
              <a:rPr lang="en-US" dirty="0"/>
              <a:t> 160000 </a:t>
            </a:r>
            <a:r>
              <a:rPr lang="en-US" dirty="0" err="1"/>
              <a:t>radnik</a:t>
            </a:r>
            <a:r>
              <a:rPr lang="en-US" dirty="0"/>
              <a:t> – </a:t>
            </a:r>
            <a:r>
              <a:rPr lang="en-US" dirty="0" err="1"/>
              <a:t>časova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21000 </a:t>
            </a:r>
            <a:r>
              <a:rPr lang="en-US" dirty="0" err="1"/>
              <a:t>radnik</a:t>
            </a:r>
            <a:r>
              <a:rPr lang="en-US" dirty="0"/>
              <a:t> – dana.</a:t>
            </a:r>
          </a:p>
          <a:p>
            <a:r>
              <a:rPr lang="en-US" dirty="0" err="1"/>
              <a:t>Izračunati</a:t>
            </a:r>
            <a:r>
              <a:rPr lang="en-US" dirty="0"/>
              <a:t> </a:t>
            </a:r>
            <a:r>
              <a:rPr lang="en-US" dirty="0" err="1"/>
              <a:t>parametre</a:t>
            </a:r>
            <a:r>
              <a:rPr lang="en-US" dirty="0"/>
              <a:t> </a:t>
            </a:r>
            <a:r>
              <a:rPr lang="en-US" dirty="0" err="1"/>
              <a:t>iskorišćenja</a:t>
            </a:r>
            <a:r>
              <a:rPr lang="en-US" dirty="0"/>
              <a:t> </a:t>
            </a:r>
            <a:r>
              <a:rPr lang="en-US" dirty="0" err="1"/>
              <a:t>radne</a:t>
            </a:r>
            <a:r>
              <a:rPr lang="en-US" dirty="0"/>
              <a:t> </a:t>
            </a:r>
            <a:r>
              <a:rPr lang="en-US" dirty="0" err="1"/>
              <a:t>snage</a:t>
            </a:r>
            <a:r>
              <a:rPr lang="en-US" dirty="0"/>
              <a:t> u </a:t>
            </a:r>
            <a:r>
              <a:rPr lang="en-US" dirty="0" err="1"/>
              <a:t>posmatranom</a:t>
            </a:r>
            <a:r>
              <a:rPr lang="en-US" dirty="0"/>
              <a:t> </a:t>
            </a:r>
            <a:r>
              <a:rPr lang="en-US" dirty="0" err="1"/>
              <a:t>preduzeću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5276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 smtClean="0">
                <a:latin typeface="Segoe UI Black" pitchFamily="34" charset="0"/>
                <a:ea typeface="Segoe UI Black" pitchFamily="34" charset="0"/>
              </a:rPr>
              <a:t>Hvala na pažnji!</a:t>
            </a:r>
            <a:endParaRPr lang="en-US" dirty="0">
              <a:latin typeface="Segoe UI Black" pitchFamily="34" charset="0"/>
              <a:ea typeface="Segoe UI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</a:t>
            </a:fld>
            <a:endParaRPr lang="e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78900" y="971550"/>
            <a:ext cx="7772400" cy="3048000"/>
          </a:xfrm>
        </p:spPr>
        <p:txBody>
          <a:bodyPr/>
          <a:lstStyle/>
          <a:p>
            <a:pPr lvl="0">
              <a:buAutoNum type="arabicPeriod"/>
            </a:pPr>
            <a:r>
              <a:rPr lang="sr-Latn-RS" dirty="0" smtClean="0"/>
              <a:t>Dati </a:t>
            </a:r>
            <a:r>
              <a:rPr lang="sr-Latn-RS" dirty="0"/>
              <a:t>su podaci o kretanju opšte aktivnosti stanovništva za period 2000 – 2009. godina: </a:t>
            </a:r>
            <a:endParaRPr lang="sr-Latn-RS" dirty="0" smtClean="0"/>
          </a:p>
          <a:p>
            <a:pPr marL="114300" lvl="0" indent="0">
              <a:buNone/>
            </a:pPr>
            <a:endParaRPr lang="sr-Latn-RS" dirty="0" smtClean="0"/>
          </a:p>
          <a:p>
            <a:pPr marL="114300" lvl="0" indent="0">
              <a:buNone/>
            </a:pPr>
            <a:endParaRPr lang="sr-Latn-RS" dirty="0"/>
          </a:p>
          <a:p>
            <a:pPr marL="114300" lvl="0" indent="0">
              <a:buNone/>
            </a:pPr>
            <a:endParaRPr lang="sr-Latn-RS" dirty="0" smtClean="0"/>
          </a:p>
          <a:p>
            <a:pPr marL="114300" lvl="0" indent="0">
              <a:buNone/>
            </a:pPr>
            <a:endParaRPr lang="sr-Latn-RS" dirty="0"/>
          </a:p>
          <a:p>
            <a:pPr marL="114300" lvl="0" indent="0">
              <a:buNone/>
            </a:pPr>
            <a:r>
              <a:rPr lang="sr-Latn-RS" dirty="0"/>
              <a:t>Izračunati i objasniti stopu aktivnog stanovištva u 2009. godini, ako je ista u 1999. godini iznosila 44%. Indeks aktivnog stanovništva u periodu 2004 – 2009 godina iznosi 111, a indeks ukupnog stanovništva za isti period je 104.</a:t>
            </a:r>
            <a:endParaRPr lang="sr-Latn-RS" dirty="0" smtClean="0"/>
          </a:p>
          <a:p>
            <a:pPr lvl="0">
              <a:buFont typeface="Wingdings" panose="05000000000000000000" pitchFamily="2" charset="2"/>
              <a:buChar char="q"/>
            </a:pPr>
            <a:endParaRPr lang="sr-Latn-R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600" cy="715800"/>
          </a:xfrm>
        </p:spPr>
        <p:txBody>
          <a:bodyPr/>
          <a:lstStyle/>
          <a:p>
            <a:r>
              <a:rPr lang="sr-Latn-RS" dirty="0" smtClean="0"/>
              <a:t>1. ZADATAK</a:t>
            </a:r>
            <a:endParaRPr lang="sr-Latn-R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884204" y="2135346"/>
          <a:ext cx="5380355" cy="731520"/>
        </p:xfrm>
        <a:graphic>
          <a:graphicData uri="http://schemas.openxmlformats.org/drawingml/2006/table">
            <a:tbl>
              <a:tblPr>
                <a:tableStyleId>{B057B260-235A-4DA7-9D08-349C70A2B37C}</a:tableStyleId>
              </a:tblPr>
              <a:tblGrid>
                <a:gridCol w="11499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7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99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Latn-BA" sz="1200">
                          <a:effectLst/>
                        </a:rPr>
                        <a:t>Opis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Latn-BA" sz="1200">
                          <a:effectLst/>
                        </a:rPr>
                        <a:t>Lančani indeksi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sr-Latn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Latn-BA" sz="1200">
                          <a:effectLst/>
                        </a:rPr>
                        <a:t>2000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Latn-BA" sz="1200">
                          <a:effectLst/>
                        </a:rPr>
                        <a:t>2001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Latn-BA" sz="1200">
                          <a:effectLst/>
                        </a:rPr>
                        <a:t>2002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Latn-BA" sz="1200">
                          <a:effectLst/>
                        </a:rPr>
                        <a:t>2003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Latn-BA" sz="1200">
                          <a:effectLst/>
                        </a:rPr>
                        <a:t>2004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Latn-BA" sz="1200">
                          <a:effectLst/>
                        </a:rPr>
                        <a:t>Aktivno stan.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Cyrl-CS" sz="1200">
                          <a:effectLst/>
                        </a:rPr>
                        <a:t>104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Cyrl-CS" sz="1200">
                          <a:effectLst/>
                        </a:rPr>
                        <a:t>103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Cyrl-CS" sz="1200">
                          <a:effectLst/>
                        </a:rPr>
                        <a:t>98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Cyrl-CS" sz="1200">
                          <a:effectLst/>
                        </a:rPr>
                        <a:t>103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Cyrl-CS" sz="1200">
                          <a:effectLst/>
                        </a:rPr>
                        <a:t>100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Latn-BA" sz="1200">
                          <a:effectLst/>
                        </a:rPr>
                        <a:t>Ukupno stan.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Cyrl-CS" sz="1200">
                          <a:effectLst/>
                        </a:rPr>
                        <a:t>100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Cyrl-CS" sz="1200">
                          <a:effectLst/>
                        </a:rPr>
                        <a:t>99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Cyrl-CS" sz="1200">
                          <a:effectLst/>
                        </a:rPr>
                        <a:t>98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Cyrl-CS" sz="1200">
                          <a:effectLst/>
                        </a:rPr>
                        <a:t>97</a:t>
                      </a:r>
                      <a:endParaRPr lang="sr-Latn-R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14300" algn="l"/>
                        </a:tabLst>
                      </a:pPr>
                      <a:r>
                        <a:rPr lang="sr-Cyrl-CS" sz="1200" dirty="0">
                          <a:effectLst/>
                        </a:rPr>
                        <a:t>99</a:t>
                      </a:r>
                      <a:endParaRPr lang="sr-Latn-R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020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 lang="en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Placeholder 5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678900" y="971550"/>
                <a:ext cx="7772400" cy="3429000"/>
              </a:xfrm>
            </p:spPr>
            <p:txBody>
              <a:bodyPr/>
              <a:lstStyle/>
              <a:p>
                <a:pPr marL="114300" lvl="0" indent="0">
                  <a:buNone/>
                </a:pPr>
                <a:r>
                  <a:rPr lang="sr-Latn-RS" dirty="0" smtClean="0"/>
                  <a:t>Uzmimo stopu aktivnosti kao količnik:</a:t>
                </a:r>
              </a:p>
              <a:p>
                <a:pPr marL="114300" lvl="0" indent="0">
                  <a:buNone/>
                </a:pPr>
                <a:endParaRPr lang="sr-Latn-RS" dirty="0" smtClean="0"/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sr-Latn-R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sr-Latn-RS" dirty="0"/>
              </a:p>
              <a:p>
                <a:pPr marL="114300" lvl="0" indent="0">
                  <a:buNone/>
                </a:pPr>
                <a:endParaRPr lang="sr-Latn-RS" dirty="0" smtClean="0"/>
              </a:p>
              <a:p>
                <a:pPr marL="114300" lvl="0" indent="0">
                  <a:buNone/>
                </a:pPr>
                <a:r>
                  <a:rPr lang="sr-Latn-RS" dirty="0" smtClean="0"/>
                  <a:t>Bazni indeks količnika jednak je količniku baznih indeksa pomnoženo sa 100:</a:t>
                </a:r>
              </a:p>
              <a:p>
                <a:pPr marL="114300" lvl="0" indent="0">
                  <a:buNone/>
                </a:pPr>
                <a:endParaRPr lang="sr-Latn-RS" dirty="0"/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Pre>
                            <m:sPre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/>
                            <m:e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sPre>
                        </m:e>
                        <m:sub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sr-Latn-RS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bSup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sPre>
                                <m:sPre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sPrePr>
                                <m:sub>
                                  <m:sSub>
                                    <m:sSubPr>
                                      <m:ctrlP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sr-Latn-RS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</m:sPre>
                            </m:e>
                            <m:sub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sr-Latn-R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sPre>
                                <m:sPrePr>
                                  <m:ctrlP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</m:ctrlPr>
                                </m:sPrePr>
                                <m:sub>
                                  <m: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sub>
                                <m:sup/>
                                <m:e>
                                  <m:r>
                                    <a:rPr lang="sr-Latn-RS" i="1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</m:sPre>
                            </m:e>
                            <m:sub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sr-Latn-R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bSup>
                        </m:den>
                      </m:f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RS" dirty="0"/>
              </a:p>
            </p:txBody>
          </p:sp>
        </mc:Choice>
        <mc:Fallback xmlns="">
          <p:sp>
            <p:nvSpPr>
              <p:cNvPr id="6" name="Tex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78900" y="971550"/>
                <a:ext cx="7772400" cy="3429000"/>
              </a:xfr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600" cy="715800"/>
          </a:xfrm>
        </p:spPr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95804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 lang="en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Placeholder 5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678900" y="971550"/>
                <a:ext cx="7772400" cy="3429000"/>
              </a:xfrm>
            </p:spPr>
            <p:txBody>
              <a:bodyPr/>
              <a:lstStyle/>
              <a:p>
                <a:pPr marL="114300" lvl="0" indent="0">
                  <a:buNone/>
                </a:pPr>
                <a:r>
                  <a:rPr lang="sr-Latn-RS" dirty="0" smtClean="0"/>
                  <a:t>Bazni indeks 1999-2009 </a:t>
                </a:r>
                <a:r>
                  <a:rPr lang="sr-Latn-RS" dirty="0" smtClean="0"/>
                  <a:t>dobijamo:</a:t>
                </a:r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Pre>
                            <m:sPrePr>
                              <m:ctrlPr>
                                <a:rPr lang="sr-Latn-RS" i="1" smtClean="0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  <m:sup/>
                            <m:e>
                              <m:r>
                                <a:rPr lang="sr-Latn-RS" b="0" i="1" smtClean="0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sPre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1999</m:t>
                          </m:r>
                        </m:sub>
                        <m:sup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09</m:t>
                          </m:r>
                        </m:sup>
                      </m:sSubSup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R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1,04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∙1,03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0,98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1,03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0,99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0,98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0,97</m:t>
                          </m:r>
                          <m:r>
                            <a:rPr lang="sr-Latn-R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0,98</m:t>
                          </m:r>
                        </m:den>
                      </m:f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R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1,11</m:t>
                          </m:r>
                        </m:num>
                        <m:den>
                          <m:r>
                            <a:rPr lang="sr-Latn-R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1,04</m:t>
                          </m:r>
                        </m:den>
                      </m:f>
                      <m:r>
                        <a:rPr lang="sr-Latn-R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R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100=123,87</m:t>
                      </m:r>
                    </m:oMath>
                  </m:oMathPara>
                </a14:m>
                <a:endParaRPr lang="sr-Latn-RS" dirty="0" smtClean="0"/>
              </a:p>
              <a:p>
                <a:pPr marL="114300" lvl="0" indent="0">
                  <a:buNone/>
                </a:pPr>
                <a:endParaRPr lang="sr-Latn-RS" dirty="0"/>
              </a:p>
              <a:p>
                <a:pPr marL="114300" lvl="0" indent="0">
                  <a:buNone/>
                </a:pPr>
                <a:r>
                  <a:rPr lang="sr-Latn-RS" dirty="0" smtClean="0"/>
                  <a:t>Stopa aktivnog stanovništva se povećala 1,2387 puta i iznosi:</a:t>
                </a:r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R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sr-Latn-RS" b="0" i="1" smtClean="0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09</m:t>
                          </m:r>
                        </m:sub>
                      </m:sSub>
                      <m:r>
                        <a:rPr lang="sr-Latn-RS" b="0" i="1" smtClean="0">
                          <a:latin typeface="Cambria Math" panose="02040503050406030204" pitchFamily="18" charset="0"/>
                        </a:rPr>
                        <m:t>=44∗1,2387=54,5</m:t>
                      </m:r>
                    </m:oMath>
                  </m:oMathPara>
                </a14:m>
                <a:endParaRPr lang="sr-Latn-RS" dirty="0" smtClean="0"/>
              </a:p>
              <a:p>
                <a:pPr marL="114300" lvl="0" indent="0">
                  <a:buNone/>
                </a:pPr>
                <a:endParaRPr lang="sr-Latn-RS" dirty="0" smtClean="0"/>
              </a:p>
            </p:txBody>
          </p:sp>
        </mc:Choice>
        <mc:Fallback>
          <p:sp>
            <p:nvSpPr>
              <p:cNvPr id="6" name="Tex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78900" y="971550"/>
                <a:ext cx="7772400" cy="34290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600" cy="715800"/>
          </a:xfrm>
        </p:spPr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6744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5</a:t>
            </a:fld>
            <a:endParaRPr lang="e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78900" y="971550"/>
            <a:ext cx="7772400" cy="3429000"/>
          </a:xfrm>
        </p:spPr>
        <p:txBody>
          <a:bodyPr/>
          <a:lstStyle/>
          <a:p>
            <a:pPr marL="114300" lvl="0" indent="0">
              <a:buNone/>
            </a:pPr>
            <a:r>
              <a:rPr lang="sr-Latn-RS" dirty="0" smtClean="0"/>
              <a:t>Na </a:t>
            </a:r>
            <a:r>
              <a:rPr lang="sr-Latn-RS" dirty="0"/>
              <a:t>osnovu podataka o zaposlenim u jednoj regiji, odrediti koje godine će taj broj iznositi 100.000 ako se dotadašnja tendencija nastavi i nakon 2009. </a:t>
            </a:r>
            <a:r>
              <a:rPr lang="sr-Latn-RS" dirty="0" smtClean="0"/>
              <a:t>godine.</a:t>
            </a:r>
            <a:endParaRPr lang="sr-Cyrl-BA" dirty="0" smtClean="0"/>
          </a:p>
          <a:p>
            <a:pPr marL="114300" lvl="0" indent="0">
              <a:buNone/>
            </a:pPr>
            <a:endParaRPr lang="sr-Cyrl-BA" dirty="0"/>
          </a:p>
          <a:p>
            <a:pPr marL="114300" lvl="0" indent="0">
              <a:buNone/>
            </a:pPr>
            <a:endParaRPr lang="sr-Latn-RS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113" cy="715963"/>
          </a:xfrm>
        </p:spPr>
        <p:txBody>
          <a:bodyPr/>
          <a:lstStyle/>
          <a:p>
            <a:r>
              <a:rPr lang="sr-Cyrl-BA" dirty="0" smtClean="0"/>
              <a:t>2</a:t>
            </a:r>
            <a:r>
              <a:rPr lang="sr-Latn-RS" dirty="0" smtClean="0"/>
              <a:t>. </a:t>
            </a:r>
            <a:r>
              <a:rPr lang="sr-Latn-RS" dirty="0" smtClean="0"/>
              <a:t>ZADATAK</a:t>
            </a:r>
            <a:endParaRPr lang="sr-Latn-R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897857" y="2226786"/>
          <a:ext cx="5353049" cy="548640"/>
        </p:xfrm>
        <a:graphic>
          <a:graphicData uri="http://schemas.openxmlformats.org/drawingml/2006/table">
            <a:tbl>
              <a:tblPr>
                <a:tableStyleId>{B057B260-235A-4DA7-9D08-349C70A2B37C}</a:tableStyleId>
              </a:tblPr>
              <a:tblGrid>
                <a:gridCol w="965544">
                  <a:extLst>
                    <a:ext uri="{9D8B030D-6E8A-4147-A177-3AD203B41FA5}">
                      <a16:colId xmlns:a16="http://schemas.microsoft.com/office/drawing/2014/main" val="510797554"/>
                    </a:ext>
                  </a:extLst>
                </a:gridCol>
                <a:gridCol w="605370">
                  <a:extLst>
                    <a:ext uri="{9D8B030D-6E8A-4147-A177-3AD203B41FA5}">
                      <a16:colId xmlns:a16="http://schemas.microsoft.com/office/drawing/2014/main" val="3010684653"/>
                    </a:ext>
                  </a:extLst>
                </a:gridCol>
                <a:gridCol w="756554">
                  <a:extLst>
                    <a:ext uri="{9D8B030D-6E8A-4147-A177-3AD203B41FA5}">
                      <a16:colId xmlns:a16="http://schemas.microsoft.com/office/drawing/2014/main" val="3184198054"/>
                    </a:ext>
                  </a:extLst>
                </a:gridCol>
                <a:gridCol w="680327">
                  <a:extLst>
                    <a:ext uri="{9D8B030D-6E8A-4147-A177-3AD203B41FA5}">
                      <a16:colId xmlns:a16="http://schemas.microsoft.com/office/drawing/2014/main" val="2142716392"/>
                    </a:ext>
                  </a:extLst>
                </a:gridCol>
                <a:gridCol w="832146">
                  <a:extLst>
                    <a:ext uri="{9D8B030D-6E8A-4147-A177-3AD203B41FA5}">
                      <a16:colId xmlns:a16="http://schemas.microsoft.com/office/drawing/2014/main" val="3263321938"/>
                    </a:ext>
                  </a:extLst>
                </a:gridCol>
                <a:gridCol w="605370">
                  <a:extLst>
                    <a:ext uri="{9D8B030D-6E8A-4147-A177-3AD203B41FA5}">
                      <a16:colId xmlns:a16="http://schemas.microsoft.com/office/drawing/2014/main" val="641570430"/>
                    </a:ext>
                  </a:extLst>
                </a:gridCol>
                <a:gridCol w="907738">
                  <a:extLst>
                    <a:ext uri="{9D8B030D-6E8A-4147-A177-3AD203B41FA5}">
                      <a16:colId xmlns:a16="http://schemas.microsoft.com/office/drawing/2014/main" val="3983181389"/>
                    </a:ext>
                  </a:extLst>
                </a:gridCol>
              </a:tblGrid>
              <a:tr h="67945">
                <a:tc>
                  <a:txBody>
                    <a:bodyPr/>
                    <a:lstStyle/>
                    <a:p>
                      <a:pPr marL="271145" indent="-271145"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Godina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2004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2005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2006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2007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2008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>
                          <a:effectLst/>
                        </a:rPr>
                        <a:t>2009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0206468"/>
                  </a:ext>
                </a:extLst>
              </a:tr>
              <a:tr h="1327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BA" sz="1200">
                          <a:effectLst/>
                        </a:rPr>
                        <a:t>Zaposleni  (u 000)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5</a:t>
                      </a:r>
                      <a:r>
                        <a:rPr lang="sr-Latn-BA" sz="1200">
                          <a:effectLst/>
                        </a:rPr>
                        <a:t>0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>
                          <a:effectLst/>
                        </a:rPr>
                        <a:t>59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72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84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86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Latn-BA" sz="1200" dirty="0">
                          <a:effectLst/>
                        </a:rPr>
                        <a:t>89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91094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6621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 lang="en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Placeholder 5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678900" y="971550"/>
                <a:ext cx="7772400" cy="3429000"/>
              </a:xfrm>
            </p:spPr>
            <p:txBody>
              <a:bodyPr/>
              <a:lstStyle/>
              <a:p>
                <a:pPr marL="114300" lvl="0" indent="0">
                  <a:buNone/>
                </a:pPr>
                <a:r>
                  <a:rPr lang="sr-Latn-BA" dirty="0" smtClean="0"/>
                  <a:t>Geometrijska stopa rasta iznosi:</a:t>
                </a:r>
                <a:endParaRPr lang="sr-Cyrl-BA" dirty="0" smtClean="0"/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Cyrl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89</m:t>
                                  </m:r>
                                </m:num>
                                <m:den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50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∙100=12,22%</m:t>
                      </m:r>
                    </m:oMath>
                  </m:oMathPara>
                </a14:m>
                <a:endParaRPr lang="sr-Latn-BA" b="0" dirty="0" smtClean="0">
                  <a:ea typeface="Cambria Math" panose="02040503050406030204" pitchFamily="18" charset="0"/>
                </a:endParaRPr>
              </a:p>
              <a:p>
                <a:pPr marL="114300" lvl="0" indent="0">
                  <a:buNone/>
                </a:pPr>
                <a:endParaRPr lang="sr-Latn-BA" dirty="0" smtClean="0"/>
              </a:p>
              <a:p>
                <a:pPr marL="114300" lvl="0" indent="0">
                  <a:buNone/>
                </a:pPr>
                <a:r>
                  <a:rPr lang="sr-Latn-BA" dirty="0" smtClean="0"/>
                  <a:t>Određivanje godine u kojoj će nivo zaposlenosti dostići 100.000</a:t>
                </a:r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r-Latn-BA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d>
                                <m:d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1+</m:t>
                                  </m:r>
                                  <m:f>
                                    <m:fPr>
                                      <m:ctrlP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sr-Latn-BA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b="0" i="1" smtClean="0">
                                              <a:latin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sr-Latn-BA" b="0" i="1" smtClean="0">
                                              <a:latin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</m:e>
                              </m:d>
                            </m:sub>
                          </m:sSub>
                        </m:fName>
                        <m:e>
                          <m:sSub>
                            <m:sSub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sr-Latn-BA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d>
                                    <m:d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1+</m:t>
                                      </m:r>
                                      <m:f>
                                        <m:f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fPr>
                                        <m:num>
                                          <m:sSub>
                                            <m:sSubPr>
                                              <m:ctrlPr>
                                                <a:rPr lang="sr-Latn-BA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sr-Latn-BA" i="1">
                                                  <a:latin typeface="Cambria Math" panose="02040503050406030204" pitchFamily="18" charset="0"/>
                                                </a:rPr>
                                                <m:t>𝑟</m:t>
                                              </m:r>
                                            </m:e>
                                            <m:sub>
                                              <m:r>
                                                <a:rPr lang="sr-Latn-BA" i="1">
                                                  <a:latin typeface="Cambria Math" panose="02040503050406030204" pitchFamily="18" charset="0"/>
                                                </a:rPr>
                                                <m:t>𝑔</m:t>
                                              </m:r>
                                            </m:sub>
                                          </m:sSub>
                                        </m:num>
                                        <m:den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</a:rPr>
                                            <m:t>100</m:t>
                                          </m:r>
                                        </m:den>
                                      </m:f>
                                    </m:e>
                                  </m:d>
                                </m:sub>
                              </m:sSub>
                            </m:fName>
                            <m:e>
                              <m:sSub>
                                <m:sSub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func>
                        </m:e>
                      </m:func>
                    </m:oMath>
                  </m:oMathPara>
                </a14:m>
                <a:endParaRPr lang="sr-Cyrl-BA" dirty="0"/>
              </a:p>
              <a:p>
                <a:pPr marL="114300" lvl="0" indent="0">
                  <a:buNone/>
                </a:pPr>
                <a:endParaRPr lang="sr-Latn-RS" dirty="0" smtClean="0"/>
              </a:p>
            </p:txBody>
          </p:sp>
        </mc:Choice>
        <mc:Fallback>
          <p:sp>
            <p:nvSpPr>
              <p:cNvPr id="6" name="Tex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78900" y="971550"/>
                <a:ext cx="7772400" cy="34290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113" cy="715963"/>
          </a:xfrm>
        </p:spPr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704094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 lang="en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Placeholder 5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678900" y="971550"/>
                <a:ext cx="7772400" cy="3429000"/>
              </a:xfrm>
            </p:spPr>
            <p:txBody>
              <a:bodyPr/>
              <a:lstStyle/>
              <a:p>
                <a:pPr marL="114300" lvl="0" indent="0">
                  <a:buNone/>
                </a:pPr>
                <a:endParaRPr lang="sr-Latn-BA" dirty="0" smtClean="0"/>
              </a:p>
              <a:p>
                <a:pPr marL="114300" lvl="0" indent="0">
                  <a:buNone/>
                </a:pPr>
                <a:r>
                  <a:rPr lang="sr-Latn-BA" dirty="0" smtClean="0"/>
                  <a:t>Određivanje godine u kojoj će nivo zaposlenosti dostići 100.000</a:t>
                </a:r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sr-Latn-BA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1,1222</m:t>
                              </m:r>
                            </m:sub>
                          </m:sSub>
                        </m:fName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100−</m:t>
                          </m:r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sr-Latn-BA">
                                      <a:latin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1,1222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89</m:t>
                              </m:r>
                            </m:e>
                          </m:func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</m:e>
                      </m:func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1,01</m:t>
                      </m:r>
                    </m:oMath>
                  </m:oMathPara>
                </a14:m>
                <a:endParaRPr lang="sr-Latn-BA" b="0" dirty="0" smtClean="0"/>
              </a:p>
              <a:p>
                <a:pPr marL="114300" lvl="0" indent="0">
                  <a:buNone/>
                </a:pPr>
                <a:endParaRPr lang="sr-Latn-BA" dirty="0" smtClean="0"/>
              </a:p>
              <a:p>
                <a:pPr marL="114300" lvl="0" indent="0">
                  <a:buNone/>
                </a:pPr>
                <a:r>
                  <a:rPr lang="sr-Latn-BA" dirty="0" smtClean="0"/>
                  <a:t>Za očekivati je da će u narednoj godini nivo zaposlenosti dostići 100.000</a:t>
                </a:r>
              </a:p>
              <a:p>
                <a:pPr marL="114300" lvl="0" indent="0">
                  <a:buNone/>
                </a:pPr>
                <a:endParaRPr lang="sr-Latn-BA" dirty="0"/>
              </a:p>
              <a:p>
                <a:pPr marL="114300" lvl="0" indent="0">
                  <a:buNone/>
                </a:pPr>
                <a:r>
                  <a:rPr lang="sr-Latn-BA" dirty="0" smtClean="0"/>
                  <a:t>Provjera:</a:t>
                </a:r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sr-Latn-BA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2010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20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09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1,1222</m:t>
                          </m:r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=99,89≈100</m:t>
                      </m:r>
                    </m:oMath>
                  </m:oMathPara>
                </a14:m>
                <a:endParaRPr lang="sr-Latn-BA" dirty="0" smtClean="0"/>
              </a:p>
              <a:p>
                <a:pPr marL="114300" lvl="0" indent="0">
                  <a:buNone/>
                </a:pPr>
                <a:endParaRPr lang="sr-Cyrl-BA" dirty="0"/>
              </a:p>
              <a:p>
                <a:pPr marL="114300" lvl="0" indent="0">
                  <a:buNone/>
                </a:pPr>
                <a:endParaRPr lang="sr-Latn-RS" dirty="0" smtClean="0"/>
              </a:p>
            </p:txBody>
          </p:sp>
        </mc:Choice>
        <mc:Fallback>
          <p:sp>
            <p:nvSpPr>
              <p:cNvPr id="6" name="Tex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78900" y="971550"/>
                <a:ext cx="7772400" cy="34290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113" cy="715963"/>
          </a:xfrm>
        </p:spPr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26582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 lang="en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78900" y="971550"/>
            <a:ext cx="7772400" cy="3429000"/>
          </a:xfrm>
        </p:spPr>
        <p:txBody>
          <a:bodyPr/>
          <a:lstStyle/>
          <a:p>
            <a:pPr marL="114300" lvl="0" indent="0">
              <a:buNone/>
            </a:pPr>
            <a:r>
              <a:rPr lang="sr-Latn-BA" dirty="0"/>
              <a:t>Dati su podaci o kretanju zaposlenih za period 1990 – 2003:</a:t>
            </a:r>
            <a:endParaRPr lang="en-US" dirty="0"/>
          </a:p>
          <a:p>
            <a:pPr marL="114300" lvl="0" indent="0">
              <a:buNone/>
            </a:pPr>
            <a:endParaRPr lang="sr-Latn-BA" dirty="0" smtClean="0"/>
          </a:p>
          <a:p>
            <a:pPr marL="114300" lvl="0" indent="0">
              <a:buNone/>
            </a:pPr>
            <a:endParaRPr lang="sr-Latn-BA" dirty="0"/>
          </a:p>
          <a:p>
            <a:pPr marL="114300" lvl="0" indent="0">
              <a:buNone/>
            </a:pPr>
            <a:endParaRPr lang="sr-Latn-BA" dirty="0" smtClean="0"/>
          </a:p>
          <a:p>
            <a:pPr marL="114300" indent="0">
              <a:buNone/>
            </a:pPr>
            <a:r>
              <a:rPr lang="sr-Latn-BA" dirty="0"/>
              <a:t>Izračunati indeks promjene zaposlenih u periodu 1990 – 2000. godina, ako je indeks u periodu 1990 – 1998 bio 104.</a:t>
            </a:r>
            <a:endParaRPr lang="en-US" dirty="0"/>
          </a:p>
          <a:p>
            <a:pPr marL="114300" lvl="0" indent="0">
              <a:buNone/>
            </a:pPr>
            <a:endParaRPr lang="sr-Cyrl-BA" dirty="0" smtClean="0"/>
          </a:p>
          <a:p>
            <a:pPr marL="114300" lvl="0" indent="0">
              <a:buNone/>
            </a:pPr>
            <a:endParaRPr lang="sr-Latn-RS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113" cy="715963"/>
          </a:xfrm>
        </p:spPr>
        <p:txBody>
          <a:bodyPr/>
          <a:lstStyle/>
          <a:p>
            <a:r>
              <a:rPr lang="sr-Latn-BA" dirty="0" smtClean="0"/>
              <a:t>3</a:t>
            </a:r>
            <a:r>
              <a:rPr lang="sr-Latn-RS" dirty="0" smtClean="0"/>
              <a:t>. </a:t>
            </a:r>
            <a:r>
              <a:rPr lang="sr-Latn-RS" dirty="0" smtClean="0"/>
              <a:t>ZADATAK</a:t>
            </a:r>
            <a:endParaRPr lang="sr-Latn-R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112967"/>
              </p:ext>
            </p:extLst>
          </p:nvPr>
        </p:nvGraphicFramePr>
        <p:xfrm>
          <a:off x="838200" y="1657350"/>
          <a:ext cx="6278880" cy="548640"/>
        </p:xfrm>
        <a:graphic>
          <a:graphicData uri="http://schemas.openxmlformats.org/drawingml/2006/table">
            <a:tbl>
              <a:tblPr>
                <a:tableStyleId>{B057B260-235A-4DA7-9D08-349C70A2B37C}</a:tableStyleId>
              </a:tblPr>
              <a:tblGrid>
                <a:gridCol w="749935">
                  <a:extLst>
                    <a:ext uri="{9D8B030D-6E8A-4147-A177-3AD203B41FA5}">
                      <a16:colId xmlns:a16="http://schemas.microsoft.com/office/drawing/2014/main" val="2054848708"/>
                    </a:ext>
                  </a:extLst>
                </a:gridCol>
                <a:gridCol w="708025">
                  <a:extLst>
                    <a:ext uri="{9D8B030D-6E8A-4147-A177-3AD203B41FA5}">
                      <a16:colId xmlns:a16="http://schemas.microsoft.com/office/drawing/2014/main" val="2661433219"/>
                    </a:ext>
                  </a:extLst>
                </a:gridCol>
                <a:gridCol w="807085">
                  <a:extLst>
                    <a:ext uri="{9D8B030D-6E8A-4147-A177-3AD203B41FA5}">
                      <a16:colId xmlns:a16="http://schemas.microsoft.com/office/drawing/2014/main" val="3725793604"/>
                    </a:ext>
                  </a:extLst>
                </a:gridCol>
                <a:gridCol w="802640">
                  <a:extLst>
                    <a:ext uri="{9D8B030D-6E8A-4147-A177-3AD203B41FA5}">
                      <a16:colId xmlns:a16="http://schemas.microsoft.com/office/drawing/2014/main" val="98652000"/>
                    </a:ext>
                  </a:extLst>
                </a:gridCol>
                <a:gridCol w="802640">
                  <a:extLst>
                    <a:ext uri="{9D8B030D-6E8A-4147-A177-3AD203B41FA5}">
                      <a16:colId xmlns:a16="http://schemas.microsoft.com/office/drawing/2014/main" val="3602418437"/>
                    </a:ext>
                  </a:extLst>
                </a:gridCol>
                <a:gridCol w="802640">
                  <a:extLst>
                    <a:ext uri="{9D8B030D-6E8A-4147-A177-3AD203B41FA5}">
                      <a16:colId xmlns:a16="http://schemas.microsoft.com/office/drawing/2014/main" val="3409706550"/>
                    </a:ext>
                  </a:extLst>
                </a:gridCol>
                <a:gridCol w="802640">
                  <a:extLst>
                    <a:ext uri="{9D8B030D-6E8A-4147-A177-3AD203B41FA5}">
                      <a16:colId xmlns:a16="http://schemas.microsoft.com/office/drawing/2014/main" val="3657211879"/>
                    </a:ext>
                  </a:extLst>
                </a:gridCol>
                <a:gridCol w="803275">
                  <a:extLst>
                    <a:ext uri="{9D8B030D-6E8A-4147-A177-3AD203B41FA5}">
                      <a16:colId xmlns:a16="http://schemas.microsoft.com/office/drawing/2014/main" val="21565937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BA" sz="1200">
                          <a:effectLst/>
                        </a:rPr>
                        <a:t>Godina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1997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1998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1999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2000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2001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2002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2003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995748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r-Latn-BA" sz="1200">
                          <a:effectLst/>
                        </a:rPr>
                        <a:t>Lančani indeksi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97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99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105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109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97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102</a:t>
                      </a:r>
                      <a:endParaRPr lang="en-US" sz="120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106</a:t>
                      </a:r>
                      <a:endParaRPr lang="en-US" sz="1200" dirty="0">
                        <a:effectLst/>
                        <a:latin typeface="CTimesRoman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46497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928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 lang="en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Placeholder 5"/>
              <p:cNvSpPr>
                <a:spLocks noGrp="1"/>
              </p:cNvSpPr>
              <p:nvPr>
                <p:ph type="body" idx="1"/>
              </p:nvPr>
            </p:nvSpPr>
            <p:spPr>
              <a:xfrm>
                <a:off x="678900" y="971550"/>
                <a:ext cx="7772400" cy="3429000"/>
              </a:xfrm>
            </p:spPr>
            <p:txBody>
              <a:bodyPr/>
              <a:lstStyle/>
              <a:p>
                <a:pPr marL="114300" lvl="0" indent="0">
                  <a:buNone/>
                </a:pPr>
                <a:r>
                  <a:rPr lang="sr-Latn-BA" dirty="0" smtClean="0"/>
                  <a:t>Kako bazni indeks predstavlja promjenu za </a:t>
                </a:r>
                <a:r>
                  <a:rPr lang="sr-Latn-BA" b="1" dirty="0" smtClean="0"/>
                  <a:t>više godina</a:t>
                </a:r>
                <a:r>
                  <a:rPr lang="sr-Latn-BA" dirty="0" smtClean="0"/>
                  <a:t>, a lančani indeks za </a:t>
                </a:r>
                <a:r>
                  <a:rPr lang="sr-Latn-BA" b="1" dirty="0" smtClean="0"/>
                  <a:t>jednu godinu</a:t>
                </a:r>
                <a:r>
                  <a:rPr lang="sr-Latn-BA" dirty="0" smtClean="0"/>
                  <a:t>, tako je bazni indeks za period 1990-2000:</a:t>
                </a:r>
              </a:p>
              <a:p>
                <a:pPr marL="114300" lvl="0" indent="0">
                  <a:buNone/>
                </a:pPr>
                <a:endParaRPr lang="sr-Latn-BA" dirty="0" smtClean="0"/>
              </a:p>
              <a:p>
                <a:pPr marL="11430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sr-Cyrl-BA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sPre>
                            <m:sPrePr>
                              <m:ctrlPr>
                                <a:rPr lang="sr-Cyrl-BA" i="1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p>
                            <m:e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</m:sPre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1990</m:t>
                          </m:r>
                        </m:sub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2000</m:t>
                          </m:r>
                        </m:sup>
                      </m:sSubSup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Cyrl-BA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sr-Cyrl-BA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sPre>
                                <m:sPrePr>
                                  <m:ctrlP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</m:ctrlPr>
                                </m:sPrePr>
                                <m:sub/>
                                <m:sup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sup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</m:sPre>
                            </m:e>
                            <m:sub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1990</m:t>
                              </m:r>
                            </m:sub>
                            <m:sup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1998</m:t>
                              </m:r>
                            </m:sup>
                          </m:sSubSup>
                        </m:num>
                        <m:den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r-Cyrl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Cyrl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sr-Cyrl-BA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sPre>
                                <m:sPrePr>
                                  <m:ctrlP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</m:ctrlPr>
                                </m:sPrePr>
                                <m:sub/>
                                <m:sup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p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</m:sPre>
                            </m:e>
                            <m:sub/>
                            <m:sup>
                              <m:r>
                                <a:rPr lang="sr-Latn-BA" i="1">
                                  <a:latin typeface="Cambria Math" panose="02040503050406030204" pitchFamily="18" charset="0"/>
                                </a:rPr>
                                <m:t>199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sup>
                          </m:sSubSup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r-Cyrl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Cyrl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sr-Cyrl-BA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sPre>
                                <m:sPrePr>
                                  <m:ctrlPr>
                                    <a:rPr lang="sr-Cyrl-BA" i="1">
                                      <a:latin typeface="Cambria Math" panose="02040503050406030204" pitchFamily="18" charset="0"/>
                                    </a:rPr>
                                  </m:ctrlPr>
                                </m:sPrePr>
                                <m:sub/>
                                <m:sup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p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</m:sPre>
                            </m:e>
                            <m:sub/>
                            <m:sup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2000</m:t>
                              </m:r>
                            </m:sup>
                          </m:sSubSup>
                        </m:num>
                        <m:den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100</m:t>
                          </m:r>
                        </m:den>
                      </m:f>
                      <m:r>
                        <a:rPr lang="sr-Cyrl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100=1,04</m:t>
                      </m:r>
                      <m:r>
                        <a:rPr lang="sr-Cyrl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1,05</m:t>
                      </m:r>
                      <m:r>
                        <a:rPr lang="sr-Cyrl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1,09</m:t>
                      </m:r>
                      <m:r>
                        <a:rPr lang="sr-Cyrl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100=119,03</m:t>
                      </m:r>
                    </m:oMath>
                  </m:oMathPara>
                </a14:m>
                <a:endParaRPr lang="sr-Latn-BA" b="0" dirty="0" smtClean="0">
                  <a:ea typeface="Cambria Math" panose="02040503050406030204" pitchFamily="18" charset="0"/>
                </a:endParaRPr>
              </a:p>
              <a:p>
                <a:pPr marL="114300" lvl="0" indent="0">
                  <a:buNone/>
                </a:pPr>
                <a:endParaRPr lang="sr-Latn-BA" dirty="0" smtClean="0"/>
              </a:p>
              <a:p>
                <a:pPr marL="114300" lvl="0" indent="0">
                  <a:buNone/>
                </a:pPr>
                <a:r>
                  <a:rPr lang="sr-Latn-BA" dirty="0" smtClean="0"/>
                  <a:t>Indeks promjene za period 1990-2000 je 119,03, a procentualna promjena iznosi 19,03%</a:t>
                </a:r>
                <a:endParaRPr lang="en-US" dirty="0"/>
              </a:p>
              <a:p>
                <a:pPr marL="114300" lvl="0" indent="0">
                  <a:buNone/>
                </a:pPr>
                <a:endParaRPr lang="sr-Cyrl-BA" dirty="0" smtClean="0"/>
              </a:p>
              <a:p>
                <a:pPr marL="114300" lvl="0" indent="0">
                  <a:buNone/>
                </a:pPr>
                <a:endParaRPr lang="sr-Latn-RS" dirty="0" smtClean="0"/>
              </a:p>
            </p:txBody>
          </p:sp>
        </mc:Choice>
        <mc:Fallback>
          <p:sp>
            <p:nvSpPr>
              <p:cNvPr id="6" name="Tex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678900" y="971550"/>
                <a:ext cx="7772400" cy="342900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6996113" cy="715963"/>
          </a:xfrm>
        </p:spPr>
        <p:txBody>
          <a:bodyPr/>
          <a:lstStyle/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6776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Quinc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643</Words>
  <Application>Microsoft Office PowerPoint</Application>
  <PresentationFormat>On-screen Show (16:9)</PresentationFormat>
  <Paragraphs>165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Oswald</vt:lpstr>
      <vt:lpstr>Segoe UI Light</vt:lpstr>
      <vt:lpstr>Arial</vt:lpstr>
      <vt:lpstr>Wingdings</vt:lpstr>
      <vt:lpstr>Cambria Math</vt:lpstr>
      <vt:lpstr>Source Sans Pro</vt:lpstr>
      <vt:lpstr>Times New Roman</vt:lpstr>
      <vt:lpstr>Segoe UI Black</vt:lpstr>
      <vt:lpstr>CTimesRoman</vt:lpstr>
      <vt:lpstr>Quince template</vt:lpstr>
      <vt:lpstr>TRŽIŠTE RADA </vt:lpstr>
      <vt:lpstr>1. ZADATAK</vt:lpstr>
      <vt:lpstr>PowerPoint Presentation</vt:lpstr>
      <vt:lpstr>PowerPoint Presentation</vt:lpstr>
      <vt:lpstr>2. ZADATAK</vt:lpstr>
      <vt:lpstr>PowerPoint Presentation</vt:lpstr>
      <vt:lpstr>PowerPoint Presentation</vt:lpstr>
      <vt:lpstr>3. ZADATAK</vt:lpstr>
      <vt:lpstr>PowerPoint Presentation</vt:lpstr>
      <vt:lpstr>4. ZADATAK</vt:lpstr>
      <vt:lpstr>PowerPoint Presentation</vt:lpstr>
      <vt:lpstr>PowerPoint Presentation</vt:lpstr>
      <vt:lpstr>PowerPoint Presentation</vt:lpstr>
      <vt:lpstr>PowerPoint Presentation</vt:lpstr>
      <vt:lpstr>5. ZADATAK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</dc:title>
  <dc:creator>User</dc:creator>
  <cp:lastModifiedBy>Bojan</cp:lastModifiedBy>
  <cp:revision>91</cp:revision>
  <dcterms:modified xsi:type="dcterms:W3CDTF">2019-10-29T10:20:00Z</dcterms:modified>
</cp:coreProperties>
</file>