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Lst>
  <p:notesMasterIdLst>
    <p:notesMasterId r:id="rId71"/>
  </p:notesMasterIdLst>
  <p:handoutMasterIdLst>
    <p:handoutMasterId r:id="rId72"/>
  </p:handoutMasterIdLst>
  <p:sldIdLst>
    <p:sldId id="369" r:id="rId2"/>
    <p:sldId id="464" r:id="rId3"/>
    <p:sldId id="465" r:id="rId4"/>
    <p:sldId id="466" r:id="rId5"/>
    <p:sldId id="467" r:id="rId6"/>
    <p:sldId id="468" r:id="rId7"/>
    <p:sldId id="469" r:id="rId8"/>
    <p:sldId id="470" r:id="rId9"/>
    <p:sldId id="471" r:id="rId10"/>
    <p:sldId id="472" r:id="rId11"/>
    <p:sldId id="473" r:id="rId12"/>
    <p:sldId id="474" r:id="rId13"/>
    <p:sldId id="475" r:id="rId14"/>
    <p:sldId id="476" r:id="rId15"/>
    <p:sldId id="477" r:id="rId16"/>
    <p:sldId id="478" r:id="rId17"/>
    <p:sldId id="479" r:id="rId18"/>
    <p:sldId id="480" r:id="rId19"/>
    <p:sldId id="481" r:id="rId20"/>
    <p:sldId id="482" r:id="rId21"/>
    <p:sldId id="483" r:id="rId22"/>
    <p:sldId id="484" r:id="rId23"/>
    <p:sldId id="485" r:id="rId24"/>
    <p:sldId id="486" r:id="rId25"/>
    <p:sldId id="487" r:id="rId26"/>
    <p:sldId id="488" r:id="rId27"/>
    <p:sldId id="489" r:id="rId28"/>
    <p:sldId id="490" r:id="rId29"/>
    <p:sldId id="491" r:id="rId30"/>
    <p:sldId id="492" r:id="rId31"/>
    <p:sldId id="493" r:id="rId32"/>
    <p:sldId id="494" r:id="rId33"/>
    <p:sldId id="495" r:id="rId34"/>
    <p:sldId id="496" r:id="rId35"/>
    <p:sldId id="497" r:id="rId36"/>
    <p:sldId id="498" r:id="rId37"/>
    <p:sldId id="499" r:id="rId38"/>
    <p:sldId id="500" r:id="rId39"/>
    <p:sldId id="501" r:id="rId40"/>
    <p:sldId id="502" r:id="rId41"/>
    <p:sldId id="503" r:id="rId42"/>
    <p:sldId id="504" r:id="rId43"/>
    <p:sldId id="505" r:id="rId44"/>
    <p:sldId id="506" r:id="rId45"/>
    <p:sldId id="507" r:id="rId46"/>
    <p:sldId id="508" r:id="rId47"/>
    <p:sldId id="509" r:id="rId48"/>
    <p:sldId id="510" r:id="rId49"/>
    <p:sldId id="511" r:id="rId50"/>
    <p:sldId id="512" r:id="rId51"/>
    <p:sldId id="513" r:id="rId52"/>
    <p:sldId id="514" r:id="rId53"/>
    <p:sldId id="515" r:id="rId54"/>
    <p:sldId id="516" r:id="rId55"/>
    <p:sldId id="517" r:id="rId56"/>
    <p:sldId id="518" r:id="rId57"/>
    <p:sldId id="519" r:id="rId58"/>
    <p:sldId id="520" r:id="rId59"/>
    <p:sldId id="521" r:id="rId60"/>
    <p:sldId id="522" r:id="rId61"/>
    <p:sldId id="523" r:id="rId62"/>
    <p:sldId id="524" r:id="rId63"/>
    <p:sldId id="525" r:id="rId64"/>
    <p:sldId id="526" r:id="rId65"/>
    <p:sldId id="527" r:id="rId66"/>
    <p:sldId id="528" r:id="rId67"/>
    <p:sldId id="529" r:id="rId68"/>
    <p:sldId id="530" r:id="rId69"/>
    <p:sldId id="531" r:id="rId7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9" d="100"/>
          <a:sy n="49" d="100"/>
        </p:scale>
        <p:origin x="-1440" y="-84"/>
      </p:cViewPr>
      <p:guideLst>
        <p:guide orient="horz" pos="2160"/>
        <p:guide pos="2880"/>
      </p:guideLst>
    </p:cSldViewPr>
  </p:slideViewPr>
  <p:notesTextViewPr>
    <p:cViewPr>
      <p:scale>
        <a:sx n="100" d="100"/>
        <a:sy n="100" d="100"/>
      </p:scale>
      <p:origin x="0" y="0"/>
    </p:cViewPr>
  </p:notesTextViewPr>
  <p:notesViewPr>
    <p:cSldViewPr>
      <p:cViewPr varScale="1">
        <p:scale>
          <a:sx n="83" d="100"/>
          <a:sy n="83" d="100"/>
        </p:scale>
        <p:origin x="-2040"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1129A145-5062-4AB7-982A-163ADBC7B43E}" type="datetimeFigureOut">
              <a:rPr lang="en-US"/>
              <a:pPr>
                <a:defRPr/>
              </a:pPr>
              <a:t>2/2/2018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D855F948-59EC-4101-8BEC-A28F1F84F711}" type="slidenum">
              <a:rPr lang="en-US" altLang="en-US"/>
              <a:pPr/>
              <a:t>‹#›</a:t>
            </a:fld>
            <a:endParaRPr lang="en-US" altLang="en-US"/>
          </a:p>
        </p:txBody>
      </p:sp>
    </p:spTree>
    <p:extLst>
      <p:ext uri="{BB962C8B-B14F-4D97-AF65-F5344CB8AC3E}">
        <p14:creationId xmlns:p14="http://schemas.microsoft.com/office/powerpoint/2010/main" val="26929302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4B61C8BA-4C1A-4885-9E50-900C4C7238A0}" type="datetimeFigureOut">
              <a:rPr lang="en-US"/>
              <a:pPr>
                <a:defRPr/>
              </a:pPr>
              <a:t>2/2/2018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66398029-702F-4F43-A39E-9567EA69C524}" type="slidenum">
              <a:rPr lang="en-US" altLang="en-US"/>
              <a:pPr/>
              <a:t>‹#›</a:t>
            </a:fld>
            <a:endParaRPr lang="en-US" altLang="en-US"/>
          </a:p>
        </p:txBody>
      </p:sp>
    </p:spTree>
    <p:extLst>
      <p:ext uri="{BB962C8B-B14F-4D97-AF65-F5344CB8AC3E}">
        <p14:creationId xmlns:p14="http://schemas.microsoft.com/office/powerpoint/2010/main" val="25483013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18"/>
            <p:cNvSpPr>
              <a:spLocks/>
            </p:cNvSpPr>
            <p:nvPr/>
          </p:nvSpPr>
          <p:spPr bwMode="auto">
            <a:xfrm>
              <a:off x="35926" y="5135025"/>
              <a:ext cx="9108074" cy="838869"/>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E46362C0-5026-43E2-89FF-738A5D3ECB24}" type="datetime1">
              <a:rPr lang="en-US"/>
              <a:pPr>
                <a:defRPr/>
              </a:pPr>
              <a:t>2/2/2018</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C4F9354D-1810-4005-B3BD-68387620AA4B}" type="slidenum">
              <a:rPr lang="en-US" altLang="en-US"/>
              <a:pPr/>
              <a:t>‹#›</a:t>
            </a:fld>
            <a:endParaRPr lang="en-US" altLang="en-US"/>
          </a:p>
        </p:txBody>
      </p:sp>
    </p:spTree>
    <p:extLst>
      <p:ext uri="{BB962C8B-B14F-4D97-AF65-F5344CB8AC3E}">
        <p14:creationId xmlns:p14="http://schemas.microsoft.com/office/powerpoint/2010/main" val="300346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E5BA1E70-5FFE-488A-B0BD-9179DAFC8EF9}" type="datetime1">
              <a:rPr lang="en-US"/>
              <a:pPr>
                <a:defRPr/>
              </a:pPr>
              <a:t>2/2/2018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500A2FA9-C974-4EDF-ABE3-2BCA82EA2664}" type="slidenum">
              <a:rPr lang="en-US" altLang="en-US"/>
              <a:pPr/>
              <a:t>‹#›</a:t>
            </a:fld>
            <a:endParaRPr lang="en-US" altLang="en-US"/>
          </a:p>
        </p:txBody>
      </p:sp>
    </p:spTree>
    <p:extLst>
      <p:ext uri="{BB962C8B-B14F-4D97-AF65-F5344CB8AC3E}">
        <p14:creationId xmlns:p14="http://schemas.microsoft.com/office/powerpoint/2010/main" val="283765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7509323A-3EB1-4543-85D8-478AE045CDE0}" type="datetime1">
              <a:rPr lang="en-US"/>
              <a:pPr>
                <a:defRPr/>
              </a:pPr>
              <a:t>2/2/2018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4D88E825-2896-44C5-8243-031CEC19E023}" type="slidenum">
              <a:rPr lang="en-US" altLang="en-US"/>
              <a:pPr/>
              <a:t>‹#›</a:t>
            </a:fld>
            <a:endParaRPr lang="en-US" altLang="en-US"/>
          </a:p>
        </p:txBody>
      </p:sp>
    </p:spTree>
    <p:extLst>
      <p:ext uri="{BB962C8B-B14F-4D97-AF65-F5344CB8AC3E}">
        <p14:creationId xmlns:p14="http://schemas.microsoft.com/office/powerpoint/2010/main" val="7981051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9"/>
          <p:cNvSpPr>
            <a:spLocks noGrp="1" noChangeArrowheads="1"/>
          </p:cNvSpPr>
          <p:nvPr>
            <p:ph type="dt" sz="half" idx="10"/>
          </p:nvPr>
        </p:nvSpPr>
        <p:spPr/>
        <p:txBody>
          <a:bodyPr/>
          <a:lstStyle>
            <a:lvl1pPr>
              <a:defRPr/>
            </a:lvl1pPr>
          </a:lstStyle>
          <a:p>
            <a:pPr>
              <a:defRPr/>
            </a:pPr>
            <a:endParaRPr lang="en-US"/>
          </a:p>
        </p:txBody>
      </p:sp>
      <p:sp>
        <p:nvSpPr>
          <p:cNvPr id="6" name="Rectangle 70"/>
          <p:cNvSpPr>
            <a:spLocks noGrp="1" noChangeArrowheads="1"/>
          </p:cNvSpPr>
          <p:nvPr>
            <p:ph type="ftr" sz="quarter" idx="11"/>
          </p:nvPr>
        </p:nvSpPr>
        <p:spPr/>
        <p:txBody>
          <a:bodyPr/>
          <a:lstStyle>
            <a:lvl1pPr>
              <a:defRPr/>
            </a:lvl1pPr>
          </a:lstStyle>
          <a:p>
            <a:pPr>
              <a:defRPr/>
            </a:pPr>
            <a:endParaRPr lang="en-US"/>
          </a:p>
        </p:txBody>
      </p:sp>
      <p:sp>
        <p:nvSpPr>
          <p:cNvPr id="7" name="Rectangle 71"/>
          <p:cNvSpPr>
            <a:spLocks noGrp="1" noChangeArrowheads="1"/>
          </p:cNvSpPr>
          <p:nvPr>
            <p:ph type="sldNum" sz="quarter" idx="12"/>
          </p:nvPr>
        </p:nvSpPr>
        <p:spPr/>
        <p:txBody>
          <a:bodyPr/>
          <a:lstStyle>
            <a:lvl1pPr>
              <a:defRPr/>
            </a:lvl1pPr>
          </a:lstStyle>
          <a:p>
            <a:fld id="{901D1DD2-D9FC-4076-A09A-F4D69318E226}" type="slidenum">
              <a:rPr lang="en-US" altLang="en-US"/>
              <a:pPr/>
              <a:t>‹#›</a:t>
            </a:fld>
            <a:endParaRPr lang="en-US" altLang="en-US"/>
          </a:p>
        </p:txBody>
      </p:sp>
    </p:spTree>
    <p:extLst>
      <p:ext uri="{BB962C8B-B14F-4D97-AF65-F5344CB8AC3E}">
        <p14:creationId xmlns:p14="http://schemas.microsoft.com/office/powerpoint/2010/main" val="1592219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1C7899BB-626F-4F7F-8A11-4A748281396B}" type="datetime1">
              <a:rPr lang="en-US"/>
              <a:pPr>
                <a:defRPr/>
              </a:pPr>
              <a:t>2/2/2018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1F070F6E-4A03-42BB-9CAB-229F9B66632D}" type="slidenum">
              <a:rPr lang="en-US" altLang="en-US"/>
              <a:pPr/>
              <a:t>‹#›</a:t>
            </a:fld>
            <a:endParaRPr lang="en-US" altLang="en-US"/>
          </a:p>
        </p:txBody>
      </p:sp>
    </p:spTree>
    <p:extLst>
      <p:ext uri="{BB962C8B-B14F-4D97-AF65-F5344CB8AC3E}">
        <p14:creationId xmlns:p14="http://schemas.microsoft.com/office/powerpoint/2010/main" val="4081920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hangingPunct="1">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hangingPunct="1">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0019EC8E-9E84-4A22-B59D-F90F90069F38}" type="datetime1">
              <a:rPr lang="en-US"/>
              <a:pPr>
                <a:defRPr/>
              </a:pPr>
              <a:t>2/2/2018</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29D18FCB-6B82-4899-B7F1-D36EAE82A813}" type="slidenum">
              <a:rPr lang="en-US" altLang="en-US"/>
              <a:pPr/>
              <a:t>‹#›</a:t>
            </a:fld>
            <a:endParaRPr lang="en-US" altLang="en-US"/>
          </a:p>
        </p:txBody>
      </p:sp>
    </p:spTree>
    <p:extLst>
      <p:ext uri="{BB962C8B-B14F-4D97-AF65-F5344CB8AC3E}">
        <p14:creationId xmlns:p14="http://schemas.microsoft.com/office/powerpoint/2010/main" val="309173471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F909FA4A-C0D5-4131-BE57-DA52CA72A8E9}" type="datetime1">
              <a:rPr lang="en-US"/>
              <a:pPr>
                <a:defRPr/>
              </a:pPr>
              <a:t>2/2/2018</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BE8CC8C8-F257-4482-8157-D35E4A654E8D}" type="slidenum">
              <a:rPr lang="en-US" altLang="en-US"/>
              <a:pPr/>
              <a:t>‹#›</a:t>
            </a:fld>
            <a:endParaRPr lang="en-US" altLang="en-US"/>
          </a:p>
        </p:txBody>
      </p:sp>
    </p:spTree>
    <p:extLst>
      <p:ext uri="{BB962C8B-B14F-4D97-AF65-F5344CB8AC3E}">
        <p14:creationId xmlns:p14="http://schemas.microsoft.com/office/powerpoint/2010/main" val="3145826858"/>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005D5CD3-4547-43E0-AFC2-003122D2B422}" type="datetime1">
              <a:rPr lang="en-US"/>
              <a:pPr>
                <a:defRPr/>
              </a:pPr>
              <a:t>2/2/2018</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795469DB-3F46-473C-BC10-E7FB997A615B}" type="slidenum">
              <a:rPr lang="en-US" altLang="en-US"/>
              <a:pPr/>
              <a:t>‹#›</a:t>
            </a:fld>
            <a:endParaRPr lang="en-US" altLang="en-US"/>
          </a:p>
        </p:txBody>
      </p:sp>
    </p:spTree>
    <p:extLst>
      <p:ext uri="{BB962C8B-B14F-4D97-AF65-F5344CB8AC3E}">
        <p14:creationId xmlns:p14="http://schemas.microsoft.com/office/powerpoint/2010/main" val="1869245863"/>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DD11FA00-6BC1-432A-89BE-389E1F7F744C}" type="datetime1">
              <a:rPr lang="en-US"/>
              <a:pPr>
                <a:defRPr/>
              </a:pPr>
              <a:t>2/2/2018</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3FA2E9B3-5004-4AB3-9187-D4E2956557E8}" type="slidenum">
              <a:rPr lang="en-US" altLang="en-US"/>
              <a:pPr/>
              <a:t>‹#›</a:t>
            </a:fld>
            <a:endParaRPr lang="en-US" altLang="en-US"/>
          </a:p>
        </p:txBody>
      </p:sp>
    </p:spTree>
    <p:extLst>
      <p:ext uri="{BB962C8B-B14F-4D97-AF65-F5344CB8AC3E}">
        <p14:creationId xmlns:p14="http://schemas.microsoft.com/office/powerpoint/2010/main" val="2905375314"/>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0F928364-C6B2-4B86-9A12-896F3C86668C}" type="datetime1">
              <a:rPr lang="en-US"/>
              <a:pPr>
                <a:defRPr/>
              </a:pPr>
              <a:t>2/2/2018</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6AAD6035-523D-4358-96C3-016E0F4B8D66}" type="slidenum">
              <a:rPr lang="en-US" altLang="en-US"/>
              <a:pPr/>
              <a:t>‹#›</a:t>
            </a:fld>
            <a:endParaRPr lang="en-US" altLang="en-US"/>
          </a:p>
        </p:txBody>
      </p:sp>
    </p:spTree>
    <p:extLst>
      <p:ext uri="{BB962C8B-B14F-4D97-AF65-F5344CB8AC3E}">
        <p14:creationId xmlns:p14="http://schemas.microsoft.com/office/powerpoint/2010/main" val="1920837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E0627050-B491-4CDC-8912-3045F3BDB1CF}" type="datetime1">
              <a:rPr lang="en-US"/>
              <a:pPr>
                <a:defRPr/>
              </a:pPr>
              <a:t>2/2/2018</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D532293E-E5B3-487E-9D95-38671E040C8E}" type="slidenum">
              <a:rPr lang="en-US" altLang="en-US"/>
              <a:pPr/>
              <a:t>‹#›</a:t>
            </a:fld>
            <a:endParaRPr lang="en-US" altLang="en-US"/>
          </a:p>
        </p:txBody>
      </p:sp>
    </p:spTree>
    <p:extLst>
      <p:ext uri="{BB962C8B-B14F-4D97-AF65-F5344CB8AC3E}">
        <p14:creationId xmlns:p14="http://schemas.microsoft.com/office/powerpoint/2010/main" val="212912466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6" name="Freeform 15"/>
          <p:cNvSpPr>
            <a:spLocks/>
          </p:cNvSpPr>
          <p:nvPr/>
        </p:nvSpPr>
        <p:spPr bwMode="auto">
          <a:xfrm>
            <a:off x="-53975" y="5784850"/>
            <a:ext cx="3802063" cy="838200"/>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hangingPunct="1">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hangingPunct="1">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BD87160E-055A-4CDC-A36E-02C965121D56}" type="datetime1">
              <a:rPr lang="en-US"/>
              <a:pPr>
                <a:defRPr/>
              </a:pPr>
              <a:t>2/2/2018</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lvl1pPr>
          </a:lstStyle>
          <a:p>
            <a:fld id="{56B5861D-360D-4A78-BFC2-4B3076CFDF1F}" type="slidenum">
              <a:rPr lang="en-US" altLang="en-US"/>
              <a:pPr/>
              <a:t>‹#›</a:t>
            </a:fld>
            <a:endParaRPr lang="en-US" altLang="en-US"/>
          </a:p>
        </p:txBody>
      </p:sp>
    </p:spTree>
    <p:extLst>
      <p:ext uri="{BB962C8B-B14F-4D97-AF65-F5344CB8AC3E}">
        <p14:creationId xmlns:p14="http://schemas.microsoft.com/office/powerpoint/2010/main" val="1994543553"/>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027" name="Freeform 11"/>
          <p:cNvSpPr>
            <a:spLocks/>
          </p:cNvSpPr>
          <p:nvPr/>
        </p:nvSpPr>
        <p:spPr bwMode="auto">
          <a:xfrm>
            <a:off x="-53975" y="5784850"/>
            <a:ext cx="3802063" cy="838200"/>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30"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latin typeface="Arial" charset="0"/>
              </a:defRPr>
            </a:lvl1pPr>
            <a:extLst/>
          </a:lstStyle>
          <a:p>
            <a:pPr>
              <a:defRPr/>
            </a:pPr>
            <a:fld id="{B1BD5CE5-BC25-4E79-BAA4-01E99F43A524}" type="datetime1">
              <a:rPr lang="en-US"/>
              <a:pPr>
                <a:defRPr/>
              </a:pPr>
              <a:t>2/2/2018</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latin typeface="Arial" charset="0"/>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a:lvl1pPr>
          </a:lstStyle>
          <a:p>
            <a:fld id="{93BA3230-DD59-4E7C-B12F-D68198462BD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752" r:id="rId1"/>
    <p:sldLayoutId id="2147484748" r:id="rId2"/>
    <p:sldLayoutId id="2147484753" r:id="rId3"/>
    <p:sldLayoutId id="2147484754" r:id="rId4"/>
    <p:sldLayoutId id="2147484755" r:id="rId5"/>
    <p:sldLayoutId id="2147484756" r:id="rId6"/>
    <p:sldLayoutId id="2147484749" r:id="rId7"/>
    <p:sldLayoutId id="2147484757" r:id="rId8"/>
    <p:sldLayoutId id="2147484758" r:id="rId9"/>
    <p:sldLayoutId id="2147484750" r:id="rId10"/>
    <p:sldLayoutId id="2147484751" r:id="rId11"/>
    <p:sldLayoutId id="2147484759" r:id="rId12"/>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strVal val="#ppt_w+.3"/>
                                          </p:val>
                                        </p:tav>
                                        <p:tav tm="100000">
                                          <p:val>
                                            <p:strVal val="#ppt_w"/>
                                          </p:val>
                                        </p:tav>
                                      </p:tavLst>
                                    </p:anim>
                                    <p:anim calcmode="lin" valueType="num">
                                      <p:cBhvr>
                                        <p:cTn id="8" dur="1000" fill="hold"/>
                                        <p:tgtEl>
                                          <p:spTgt spid="9"/>
                                        </p:tgtEl>
                                        <p:attrNameLst>
                                          <p:attrName>ppt_h</p:attrName>
                                        </p:attrNameLst>
                                      </p:cBhvr>
                                      <p:tavLst>
                                        <p:tav tm="0">
                                          <p:val>
                                            <p:strVal val="#ppt_h"/>
                                          </p:val>
                                        </p:tav>
                                        <p:tav tm="100000">
                                          <p:val>
                                            <p:strVal val="#ppt_h"/>
                                          </p:val>
                                        </p:tav>
                                      </p:tavLst>
                                    </p:anim>
                                    <p:animEffect transition="in" filter="fade">
                                      <p:cBhvr>
                                        <p:cTn id="9" dur="1000"/>
                                        <p:tgtEl>
                                          <p:spTgt spid="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0">
                                            <p:txEl>
                                              <p:pRg st="0" end="0"/>
                                            </p:txEl>
                                          </p:spTgt>
                                        </p:tgtEl>
                                        <p:attrNameLst>
                                          <p:attrName>style.visibility</p:attrName>
                                        </p:attrNameLst>
                                      </p:cBhvr>
                                      <p:to>
                                        <p:strVal val="visible"/>
                                      </p:to>
                                    </p:set>
                                    <p:anim calcmode="lin" valueType="num">
                                      <p:cBhvr>
                                        <p:cTn id="14" dur="1000" fill="hold"/>
                                        <p:tgtEl>
                                          <p:spTgt spid="30">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30">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0">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30">
                                            <p:txEl>
                                              <p:pRg st="1" end="1"/>
                                            </p:txEl>
                                          </p:spTgt>
                                        </p:tgtEl>
                                        <p:attrNameLst>
                                          <p:attrName>style.visibility</p:attrName>
                                        </p:attrNameLst>
                                      </p:cBhvr>
                                      <p:to>
                                        <p:strVal val="visible"/>
                                      </p:to>
                                    </p:set>
                                    <p:anim calcmode="lin" valueType="num">
                                      <p:cBhvr>
                                        <p:cTn id="19" dur="1000" fill="hold"/>
                                        <p:tgtEl>
                                          <p:spTgt spid="30">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30">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30">
                                            <p:txEl>
                                              <p:pRg st="1" end="1"/>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30">
                                            <p:txEl>
                                              <p:pRg st="2" end="2"/>
                                            </p:txEl>
                                          </p:spTgt>
                                        </p:tgtEl>
                                        <p:attrNameLst>
                                          <p:attrName>style.visibility</p:attrName>
                                        </p:attrNameLst>
                                      </p:cBhvr>
                                      <p:to>
                                        <p:strVal val="visible"/>
                                      </p:to>
                                    </p:set>
                                    <p:anim calcmode="lin" valueType="num">
                                      <p:cBhvr>
                                        <p:cTn id="24" dur="1000" fill="hold"/>
                                        <p:tgtEl>
                                          <p:spTgt spid="30">
                                            <p:txEl>
                                              <p:pRg st="2" end="2"/>
                                            </p:txEl>
                                          </p:spTgt>
                                        </p:tgtEl>
                                        <p:attrNameLst>
                                          <p:attrName>ppt_w</p:attrName>
                                        </p:attrNameLst>
                                      </p:cBhvr>
                                      <p:tavLst>
                                        <p:tav tm="0">
                                          <p:val>
                                            <p:strVal val="#ppt_w+.3"/>
                                          </p:val>
                                        </p:tav>
                                        <p:tav tm="100000">
                                          <p:val>
                                            <p:strVal val="#ppt_w"/>
                                          </p:val>
                                        </p:tav>
                                      </p:tavLst>
                                    </p:anim>
                                    <p:anim calcmode="lin" valueType="num">
                                      <p:cBhvr>
                                        <p:cTn id="25" dur="1000" fill="hold"/>
                                        <p:tgtEl>
                                          <p:spTgt spid="30">
                                            <p:txEl>
                                              <p:pRg st="2" end="2"/>
                                            </p:txEl>
                                          </p:spTgt>
                                        </p:tgtEl>
                                        <p:attrNameLst>
                                          <p:attrName>ppt_h</p:attrName>
                                        </p:attrNameLst>
                                      </p:cBhvr>
                                      <p:tavLst>
                                        <p:tav tm="0">
                                          <p:val>
                                            <p:strVal val="#ppt_h"/>
                                          </p:val>
                                        </p:tav>
                                        <p:tav tm="100000">
                                          <p:val>
                                            <p:strVal val="#ppt_h"/>
                                          </p:val>
                                        </p:tav>
                                      </p:tavLst>
                                    </p:anim>
                                    <p:animEffect transition="in" filter="fade">
                                      <p:cBhvr>
                                        <p:cTn id="26" dur="1000"/>
                                        <p:tgtEl>
                                          <p:spTgt spid="30">
                                            <p:txEl>
                                              <p:pRg st="2" end="2"/>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30">
                                            <p:txEl>
                                              <p:pRg st="3" end="3"/>
                                            </p:txEl>
                                          </p:spTgt>
                                        </p:tgtEl>
                                        <p:attrNameLst>
                                          <p:attrName>style.visibility</p:attrName>
                                        </p:attrNameLst>
                                      </p:cBhvr>
                                      <p:to>
                                        <p:strVal val="visible"/>
                                      </p:to>
                                    </p:set>
                                    <p:anim calcmode="lin" valueType="num">
                                      <p:cBhvr>
                                        <p:cTn id="29" dur="1000" fill="hold"/>
                                        <p:tgtEl>
                                          <p:spTgt spid="30">
                                            <p:txEl>
                                              <p:pRg st="3" end="3"/>
                                            </p:txEl>
                                          </p:spTgt>
                                        </p:tgtEl>
                                        <p:attrNameLst>
                                          <p:attrName>ppt_w</p:attrName>
                                        </p:attrNameLst>
                                      </p:cBhvr>
                                      <p:tavLst>
                                        <p:tav tm="0">
                                          <p:val>
                                            <p:strVal val="#ppt_w+.3"/>
                                          </p:val>
                                        </p:tav>
                                        <p:tav tm="100000">
                                          <p:val>
                                            <p:strVal val="#ppt_w"/>
                                          </p:val>
                                        </p:tav>
                                      </p:tavLst>
                                    </p:anim>
                                    <p:anim calcmode="lin" valueType="num">
                                      <p:cBhvr>
                                        <p:cTn id="30" dur="1000" fill="hold"/>
                                        <p:tgtEl>
                                          <p:spTgt spid="30">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30">
                                            <p:txEl>
                                              <p:pRg st="3" end="3"/>
                                            </p:tx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30">
                                            <p:txEl>
                                              <p:pRg st="4" end="4"/>
                                            </p:txEl>
                                          </p:spTgt>
                                        </p:tgtEl>
                                        <p:attrNameLst>
                                          <p:attrName>style.visibility</p:attrName>
                                        </p:attrNameLst>
                                      </p:cBhvr>
                                      <p:to>
                                        <p:strVal val="visible"/>
                                      </p:to>
                                    </p:set>
                                    <p:anim calcmode="lin" valueType="num">
                                      <p:cBhvr>
                                        <p:cTn id="34" dur="1000" fill="hold"/>
                                        <p:tgtEl>
                                          <p:spTgt spid="30">
                                            <p:txEl>
                                              <p:pRg st="4" end="4"/>
                                            </p:txEl>
                                          </p:spTgt>
                                        </p:tgtEl>
                                        <p:attrNameLst>
                                          <p:attrName>ppt_w</p:attrName>
                                        </p:attrNameLst>
                                      </p:cBhvr>
                                      <p:tavLst>
                                        <p:tav tm="0">
                                          <p:val>
                                            <p:strVal val="#ppt_w+.3"/>
                                          </p:val>
                                        </p:tav>
                                        <p:tav tm="100000">
                                          <p:val>
                                            <p:strVal val="#ppt_w"/>
                                          </p:val>
                                        </p:tav>
                                      </p:tavLst>
                                    </p:anim>
                                    <p:anim calcmode="lin" valueType="num">
                                      <p:cBhvr>
                                        <p:cTn id="35" dur="1000" fill="hold"/>
                                        <p:tgtEl>
                                          <p:spTgt spid="30">
                                            <p:txEl>
                                              <p:pRg st="4" end="4"/>
                                            </p:txEl>
                                          </p:spTgt>
                                        </p:tgtEl>
                                        <p:attrNameLst>
                                          <p:attrName>ppt_h</p:attrName>
                                        </p:attrNameLst>
                                      </p:cBhvr>
                                      <p:tavLst>
                                        <p:tav tm="0">
                                          <p:val>
                                            <p:strVal val="#ppt_h"/>
                                          </p:val>
                                        </p:tav>
                                        <p:tav tm="100000">
                                          <p:val>
                                            <p:strVal val="#ppt_h"/>
                                          </p:val>
                                        </p:tav>
                                      </p:tavLst>
                                    </p:anim>
                                    <p:animEffect transition="in" filter="fade">
                                      <p:cBhvr>
                                        <p:cTn id="36" dur="1000"/>
                                        <p:tgtEl>
                                          <p:spTgt spid="3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tmplLst>
          <p:tmpl lvl="1">
            <p:tnLst>
              <p:par>
                <p:cTn presetID="50" presetClass="entr" presetSubtype="0" decel="100000" fill="hold" nodeType="clickEffect">
                  <p:stCondLst>
                    <p:cond delay="0"/>
                  </p:stCondLst>
                  <p:childTnLst>
                    <p:set>
                      <p:cBhvr>
                        <p:cTn dur="1" fill="hold">
                          <p:stCondLst>
                            <p:cond delay="0"/>
                          </p:stCondLst>
                        </p:cTn>
                        <p:tgtEl>
                          <p:spTgt spid="30"/>
                        </p:tgtEl>
                        <p:attrNameLst>
                          <p:attrName>style.visibility</p:attrName>
                        </p:attrNameLst>
                      </p:cBhvr>
                      <p:to>
                        <p:strVal val="visible"/>
                      </p:to>
                    </p:set>
                    <p:anim calcmode="lin" valueType="num">
                      <p:cBhvr>
                        <p:cTn dur="1000" fill="hold"/>
                        <p:tgtEl>
                          <p:spTgt spid="30"/>
                        </p:tgtEl>
                        <p:attrNameLst>
                          <p:attrName>ppt_w</p:attrName>
                        </p:attrNameLst>
                      </p:cBhvr>
                      <p:tavLst>
                        <p:tav tm="0">
                          <p:val>
                            <p:strVal val="#ppt_w+.3"/>
                          </p:val>
                        </p:tav>
                        <p:tav tm="100000">
                          <p:val>
                            <p:strVal val="#ppt_w"/>
                          </p:val>
                        </p:tav>
                      </p:tavLst>
                    </p:anim>
                    <p:anim calcmode="lin" valueType="num">
                      <p:cBhvr>
                        <p:cTn dur="1000" fill="hold"/>
                        <p:tgtEl>
                          <p:spTgt spid="30"/>
                        </p:tgtEl>
                        <p:attrNameLst>
                          <p:attrName>ppt_h</p:attrName>
                        </p:attrNameLst>
                      </p:cBhvr>
                      <p:tavLst>
                        <p:tav tm="0">
                          <p:val>
                            <p:strVal val="#ppt_h"/>
                          </p:val>
                        </p:tav>
                        <p:tav tm="100000">
                          <p:val>
                            <p:strVal val="#ppt_h"/>
                          </p:val>
                        </p:tav>
                      </p:tavLst>
                    </p:anim>
                    <p:animEffect transition="in" filter="fade">
                      <p:cBhvr>
                        <p:cTn dur="1000"/>
                        <p:tgtEl>
                          <p:spTgt spid="30"/>
                        </p:tgtEl>
                      </p:cBhvr>
                    </p:animEffect>
                  </p:childTnLst>
                </p:cTn>
              </p:par>
            </p:tnLst>
          </p:tmpl>
          <p:tmpl lvl="2">
            <p:tnLst>
              <p:par>
                <p:cTn presetID="50" presetClass="entr" presetSubtype="0" decel="100000" fill="hold" nodeType="withEffect">
                  <p:stCondLst>
                    <p:cond delay="0"/>
                  </p:stCondLst>
                  <p:childTnLst>
                    <p:set>
                      <p:cBhvr>
                        <p:cTn dur="1" fill="hold">
                          <p:stCondLst>
                            <p:cond delay="0"/>
                          </p:stCondLst>
                        </p:cTn>
                        <p:tgtEl>
                          <p:spTgt spid="30"/>
                        </p:tgtEl>
                        <p:attrNameLst>
                          <p:attrName>style.visibility</p:attrName>
                        </p:attrNameLst>
                      </p:cBhvr>
                      <p:to>
                        <p:strVal val="visible"/>
                      </p:to>
                    </p:set>
                    <p:anim calcmode="lin" valueType="num">
                      <p:cBhvr>
                        <p:cTn dur="1000" fill="hold"/>
                        <p:tgtEl>
                          <p:spTgt spid="30"/>
                        </p:tgtEl>
                        <p:attrNameLst>
                          <p:attrName>ppt_w</p:attrName>
                        </p:attrNameLst>
                      </p:cBhvr>
                      <p:tavLst>
                        <p:tav tm="0">
                          <p:val>
                            <p:strVal val="#ppt_w+.3"/>
                          </p:val>
                        </p:tav>
                        <p:tav tm="100000">
                          <p:val>
                            <p:strVal val="#ppt_w"/>
                          </p:val>
                        </p:tav>
                      </p:tavLst>
                    </p:anim>
                    <p:anim calcmode="lin" valueType="num">
                      <p:cBhvr>
                        <p:cTn dur="1000" fill="hold"/>
                        <p:tgtEl>
                          <p:spTgt spid="30"/>
                        </p:tgtEl>
                        <p:attrNameLst>
                          <p:attrName>ppt_h</p:attrName>
                        </p:attrNameLst>
                      </p:cBhvr>
                      <p:tavLst>
                        <p:tav tm="0">
                          <p:val>
                            <p:strVal val="#ppt_h"/>
                          </p:val>
                        </p:tav>
                        <p:tav tm="100000">
                          <p:val>
                            <p:strVal val="#ppt_h"/>
                          </p:val>
                        </p:tav>
                      </p:tavLst>
                    </p:anim>
                    <p:animEffect transition="in" filter="fade">
                      <p:cBhvr>
                        <p:cTn dur="1000"/>
                        <p:tgtEl>
                          <p:spTgt spid="30"/>
                        </p:tgtEl>
                      </p:cBhvr>
                    </p:animEffect>
                  </p:childTnLst>
                </p:cTn>
              </p:par>
            </p:tnLst>
          </p:tmpl>
          <p:tmpl lvl="3">
            <p:tnLst>
              <p:par>
                <p:cTn presetID="50" presetClass="entr" presetSubtype="0" decel="100000" fill="hold" nodeType="withEffect">
                  <p:stCondLst>
                    <p:cond delay="0"/>
                  </p:stCondLst>
                  <p:childTnLst>
                    <p:set>
                      <p:cBhvr>
                        <p:cTn dur="1" fill="hold">
                          <p:stCondLst>
                            <p:cond delay="0"/>
                          </p:stCondLst>
                        </p:cTn>
                        <p:tgtEl>
                          <p:spTgt spid="30"/>
                        </p:tgtEl>
                        <p:attrNameLst>
                          <p:attrName>style.visibility</p:attrName>
                        </p:attrNameLst>
                      </p:cBhvr>
                      <p:to>
                        <p:strVal val="visible"/>
                      </p:to>
                    </p:set>
                    <p:anim calcmode="lin" valueType="num">
                      <p:cBhvr>
                        <p:cTn dur="1000" fill="hold"/>
                        <p:tgtEl>
                          <p:spTgt spid="30"/>
                        </p:tgtEl>
                        <p:attrNameLst>
                          <p:attrName>ppt_w</p:attrName>
                        </p:attrNameLst>
                      </p:cBhvr>
                      <p:tavLst>
                        <p:tav tm="0">
                          <p:val>
                            <p:strVal val="#ppt_w+.3"/>
                          </p:val>
                        </p:tav>
                        <p:tav tm="100000">
                          <p:val>
                            <p:strVal val="#ppt_w"/>
                          </p:val>
                        </p:tav>
                      </p:tavLst>
                    </p:anim>
                    <p:anim calcmode="lin" valueType="num">
                      <p:cBhvr>
                        <p:cTn dur="1000" fill="hold"/>
                        <p:tgtEl>
                          <p:spTgt spid="30"/>
                        </p:tgtEl>
                        <p:attrNameLst>
                          <p:attrName>ppt_h</p:attrName>
                        </p:attrNameLst>
                      </p:cBhvr>
                      <p:tavLst>
                        <p:tav tm="0">
                          <p:val>
                            <p:strVal val="#ppt_h"/>
                          </p:val>
                        </p:tav>
                        <p:tav tm="100000">
                          <p:val>
                            <p:strVal val="#ppt_h"/>
                          </p:val>
                        </p:tav>
                      </p:tavLst>
                    </p:anim>
                    <p:animEffect transition="in" filter="fade">
                      <p:cBhvr>
                        <p:cTn dur="1000"/>
                        <p:tgtEl>
                          <p:spTgt spid="30"/>
                        </p:tgtEl>
                      </p:cBhvr>
                    </p:animEffect>
                  </p:childTnLst>
                </p:cTn>
              </p:par>
            </p:tnLst>
          </p:tmpl>
          <p:tmpl lvl="4">
            <p:tnLst>
              <p:par>
                <p:cTn presetID="50" presetClass="entr" presetSubtype="0" decel="100000" fill="hold" nodeType="withEffect">
                  <p:stCondLst>
                    <p:cond delay="0"/>
                  </p:stCondLst>
                  <p:childTnLst>
                    <p:set>
                      <p:cBhvr>
                        <p:cTn dur="1" fill="hold">
                          <p:stCondLst>
                            <p:cond delay="0"/>
                          </p:stCondLst>
                        </p:cTn>
                        <p:tgtEl>
                          <p:spTgt spid="30"/>
                        </p:tgtEl>
                        <p:attrNameLst>
                          <p:attrName>style.visibility</p:attrName>
                        </p:attrNameLst>
                      </p:cBhvr>
                      <p:to>
                        <p:strVal val="visible"/>
                      </p:to>
                    </p:set>
                    <p:anim calcmode="lin" valueType="num">
                      <p:cBhvr>
                        <p:cTn dur="1000" fill="hold"/>
                        <p:tgtEl>
                          <p:spTgt spid="30"/>
                        </p:tgtEl>
                        <p:attrNameLst>
                          <p:attrName>ppt_w</p:attrName>
                        </p:attrNameLst>
                      </p:cBhvr>
                      <p:tavLst>
                        <p:tav tm="0">
                          <p:val>
                            <p:strVal val="#ppt_w+.3"/>
                          </p:val>
                        </p:tav>
                        <p:tav tm="100000">
                          <p:val>
                            <p:strVal val="#ppt_w"/>
                          </p:val>
                        </p:tav>
                      </p:tavLst>
                    </p:anim>
                    <p:anim calcmode="lin" valueType="num">
                      <p:cBhvr>
                        <p:cTn dur="1000" fill="hold"/>
                        <p:tgtEl>
                          <p:spTgt spid="30"/>
                        </p:tgtEl>
                        <p:attrNameLst>
                          <p:attrName>ppt_h</p:attrName>
                        </p:attrNameLst>
                      </p:cBhvr>
                      <p:tavLst>
                        <p:tav tm="0">
                          <p:val>
                            <p:strVal val="#ppt_h"/>
                          </p:val>
                        </p:tav>
                        <p:tav tm="100000">
                          <p:val>
                            <p:strVal val="#ppt_h"/>
                          </p:val>
                        </p:tav>
                      </p:tavLst>
                    </p:anim>
                    <p:animEffect transition="in" filter="fade">
                      <p:cBhvr>
                        <p:cTn dur="1000"/>
                        <p:tgtEl>
                          <p:spTgt spid="30"/>
                        </p:tgtEl>
                      </p:cBhvr>
                    </p:animEffect>
                  </p:childTnLst>
                </p:cTn>
              </p:par>
            </p:tnLst>
          </p:tmpl>
          <p:tmpl lvl="5">
            <p:tnLst>
              <p:par>
                <p:cTn presetID="50" presetClass="entr" presetSubtype="0" decel="100000" fill="hold" nodeType="withEffect">
                  <p:stCondLst>
                    <p:cond delay="0"/>
                  </p:stCondLst>
                  <p:childTnLst>
                    <p:set>
                      <p:cBhvr>
                        <p:cTn dur="1" fill="hold">
                          <p:stCondLst>
                            <p:cond delay="0"/>
                          </p:stCondLst>
                        </p:cTn>
                        <p:tgtEl>
                          <p:spTgt spid="30"/>
                        </p:tgtEl>
                        <p:attrNameLst>
                          <p:attrName>style.visibility</p:attrName>
                        </p:attrNameLst>
                      </p:cBhvr>
                      <p:to>
                        <p:strVal val="visible"/>
                      </p:to>
                    </p:set>
                    <p:anim calcmode="lin" valueType="num">
                      <p:cBhvr>
                        <p:cTn dur="1000" fill="hold"/>
                        <p:tgtEl>
                          <p:spTgt spid="30"/>
                        </p:tgtEl>
                        <p:attrNameLst>
                          <p:attrName>ppt_w</p:attrName>
                        </p:attrNameLst>
                      </p:cBhvr>
                      <p:tavLst>
                        <p:tav tm="0">
                          <p:val>
                            <p:strVal val="#ppt_w+.3"/>
                          </p:val>
                        </p:tav>
                        <p:tav tm="100000">
                          <p:val>
                            <p:strVal val="#ppt_w"/>
                          </p:val>
                        </p:tav>
                      </p:tavLst>
                    </p:anim>
                    <p:anim calcmode="lin" valueType="num">
                      <p:cBhvr>
                        <p:cTn dur="1000" fill="hold"/>
                        <p:tgtEl>
                          <p:spTgt spid="30"/>
                        </p:tgtEl>
                        <p:attrNameLst>
                          <p:attrName>ppt_h</p:attrName>
                        </p:attrNameLst>
                      </p:cBhvr>
                      <p:tavLst>
                        <p:tav tm="0">
                          <p:val>
                            <p:strVal val="#ppt_h"/>
                          </p:val>
                        </p:tav>
                        <p:tav tm="100000">
                          <p:val>
                            <p:strVal val="#ppt_h"/>
                          </p:val>
                        </p:tav>
                      </p:tavLst>
                    </p:anim>
                    <p:animEffect transition="in" filter="fade">
                      <p:cBhvr>
                        <p:cTn dur="1000"/>
                        <p:tgtEl>
                          <p:spTgt spid="30"/>
                        </p:tgtEl>
                      </p:cBhvr>
                    </p:animEffect>
                  </p:childTnLst>
                </p:cTn>
              </p:par>
            </p:tnLst>
          </p:tmpl>
        </p:tmplLst>
      </p:bldP>
    </p:bldLst>
  </p:timing>
  <p:hf hdr="0" ft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72EB079-D967-4366-8982-70AE2C72F984}" type="slidenum">
              <a:rPr lang="en-US" altLang="en-US"/>
              <a:pPr/>
              <a:t>1</a:t>
            </a:fld>
            <a:endParaRPr lang="en-US" altLang="en-US"/>
          </a:p>
        </p:txBody>
      </p:sp>
      <p:sp>
        <p:nvSpPr>
          <p:cNvPr id="12291" name="Rectangle 2"/>
          <p:cNvSpPr>
            <a:spLocks noChangeArrowheads="1"/>
          </p:cNvSpPr>
          <p:nvPr/>
        </p:nvSpPr>
        <p:spPr bwMode="auto">
          <a:xfrm>
            <a:off x="0" y="0"/>
            <a:ext cx="9144000" cy="681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80000"/>
              </a:lnSpc>
            </a:pPr>
            <a:r>
              <a:rPr lang="sr-Latn-CS" altLang="en-US" sz="2400" b="1"/>
              <a:t>UNIVERZITET U BANJA LUCI</a:t>
            </a:r>
            <a:endParaRPr lang="en-US" altLang="en-US" sz="2400" b="1"/>
          </a:p>
          <a:p>
            <a:pPr algn="ctr" eaLnBrk="1" hangingPunct="1">
              <a:lnSpc>
                <a:spcPct val="80000"/>
              </a:lnSpc>
            </a:pPr>
            <a:r>
              <a:rPr lang="sr-Latn-CS" altLang="en-US" sz="2400" b="1"/>
              <a:t>EKONOMSKI FAKULTET BANJA LUKA</a:t>
            </a:r>
            <a:endParaRPr lang="en-US" altLang="en-US" sz="2400" b="1"/>
          </a:p>
          <a:p>
            <a:pPr algn="ctr" eaLnBrk="1" hangingPunct="1">
              <a:lnSpc>
                <a:spcPct val="80000"/>
              </a:lnSpc>
            </a:pPr>
            <a:r>
              <a:rPr lang="sr-Latn-CS" altLang="en-US" sz="2400" b="1"/>
              <a:t> </a:t>
            </a:r>
            <a:endParaRPr lang="en-US" altLang="en-US" sz="2400" b="1"/>
          </a:p>
          <a:p>
            <a:pPr algn="ctr" eaLnBrk="1" hangingPunct="1">
              <a:lnSpc>
                <a:spcPct val="80000"/>
              </a:lnSpc>
            </a:pPr>
            <a:endParaRPr lang="en-US" altLang="en-US" sz="2400" b="1"/>
          </a:p>
          <a:p>
            <a:pPr algn="ctr" eaLnBrk="1" hangingPunct="1">
              <a:lnSpc>
                <a:spcPct val="80000"/>
              </a:lnSpc>
            </a:pPr>
            <a:r>
              <a:rPr lang="sr-Latn-CS" altLang="en-US" sz="2400" b="1"/>
              <a:t> </a:t>
            </a:r>
            <a:endParaRPr lang="en-US" altLang="en-US" sz="2400" b="1"/>
          </a:p>
          <a:p>
            <a:pPr algn="ctr" eaLnBrk="1" hangingPunct="1">
              <a:lnSpc>
                <a:spcPct val="80000"/>
              </a:lnSpc>
            </a:pPr>
            <a:r>
              <a:rPr lang="sr-Latn-CS" altLang="en-US" sz="2400" b="1"/>
              <a:t>doc. dr Dejan Mikerević</a:t>
            </a:r>
            <a:endParaRPr lang="en-US" altLang="en-US" sz="2400" b="1"/>
          </a:p>
          <a:p>
            <a:pPr algn="ctr" eaLnBrk="1" hangingPunct="1">
              <a:lnSpc>
                <a:spcPct val="80000"/>
              </a:lnSpc>
            </a:pPr>
            <a:endParaRPr lang="en-US" altLang="en-US" sz="2400" b="1"/>
          </a:p>
          <a:p>
            <a:pPr algn="ctr" eaLnBrk="1" hangingPunct="1">
              <a:lnSpc>
                <a:spcPct val="80000"/>
              </a:lnSpc>
            </a:pPr>
            <a:endParaRPr lang="en-US" altLang="en-US" sz="2400" b="1"/>
          </a:p>
          <a:p>
            <a:pPr algn="ctr" eaLnBrk="1" hangingPunct="1">
              <a:lnSpc>
                <a:spcPct val="80000"/>
              </a:lnSpc>
            </a:pPr>
            <a:endParaRPr lang="sr-Latn-BA" altLang="en-US" sz="2400" b="1"/>
          </a:p>
          <a:p>
            <a:pPr algn="ctr" eaLnBrk="1" hangingPunct="1">
              <a:lnSpc>
                <a:spcPct val="80000"/>
              </a:lnSpc>
            </a:pPr>
            <a:endParaRPr lang="en-US" altLang="en-US" sz="2400" b="1"/>
          </a:p>
          <a:p>
            <a:pPr algn="ctr" eaLnBrk="1" hangingPunct="1">
              <a:lnSpc>
                <a:spcPct val="80000"/>
              </a:lnSpc>
            </a:pPr>
            <a:r>
              <a:rPr lang="sr-Latn-CS" altLang="en-US" sz="2400" b="1"/>
              <a:t>Predmet: GLOBALIZACIJA I FINANSIJSKI MENADŽMENT</a:t>
            </a:r>
          </a:p>
          <a:p>
            <a:pPr algn="ctr" eaLnBrk="1" hangingPunct="1">
              <a:lnSpc>
                <a:spcPct val="80000"/>
              </a:lnSpc>
            </a:pPr>
            <a:endParaRPr lang="sr-Latn-CS" altLang="en-US" sz="2400" b="1"/>
          </a:p>
          <a:p>
            <a:pPr algn="ctr" eaLnBrk="1" hangingPunct="1">
              <a:lnSpc>
                <a:spcPct val="80000"/>
              </a:lnSpc>
            </a:pPr>
            <a:endParaRPr lang="sr-Latn-CS" altLang="en-US" sz="3000" b="1" i="1"/>
          </a:p>
          <a:p>
            <a:pPr algn="ctr" eaLnBrk="1" hangingPunct="1">
              <a:lnSpc>
                <a:spcPct val="80000"/>
              </a:lnSpc>
            </a:pPr>
            <a:r>
              <a:rPr lang="sr-Latn-CS" altLang="en-US" sz="3000" b="1" i="1"/>
              <a:t>Međunarodno finansiranje, devizni kursevi i devizno tržište</a:t>
            </a:r>
          </a:p>
          <a:p>
            <a:pPr algn="ctr" eaLnBrk="1" hangingPunct="1">
              <a:lnSpc>
                <a:spcPct val="80000"/>
              </a:lnSpc>
            </a:pPr>
            <a:endParaRPr lang="sr-Latn-CS" altLang="en-US" sz="2400" b="1"/>
          </a:p>
          <a:p>
            <a:pPr algn="ctr" eaLnBrk="1" hangingPunct="1">
              <a:lnSpc>
                <a:spcPct val="80000"/>
              </a:lnSpc>
            </a:pPr>
            <a:endParaRPr lang="sr-Latn-CS" altLang="en-US" sz="2400" b="1"/>
          </a:p>
          <a:p>
            <a:pPr algn="ctr" eaLnBrk="1" hangingPunct="1">
              <a:lnSpc>
                <a:spcPct val="80000"/>
              </a:lnSpc>
            </a:pPr>
            <a:endParaRPr lang="sr-Latn-CS" altLang="en-US" sz="2400" b="1"/>
          </a:p>
          <a:p>
            <a:pPr algn="ctr" eaLnBrk="1" hangingPunct="1">
              <a:lnSpc>
                <a:spcPct val="80000"/>
              </a:lnSpc>
            </a:pPr>
            <a:r>
              <a:rPr lang="sr-Latn-CS" altLang="en-US" sz="2400" b="1"/>
              <a:t>Master predavanja 2017/2018</a:t>
            </a:r>
            <a:endParaRPr lang="en-US" altLang="en-US" sz="2400" b="1"/>
          </a:p>
          <a:p>
            <a:pPr algn="ctr" eaLnBrk="1" hangingPunct="1">
              <a:lnSpc>
                <a:spcPct val="80000"/>
              </a:lnSpc>
            </a:pPr>
            <a:endParaRPr lang="en-US" altLang="en-US" sz="2400" b="1"/>
          </a:p>
          <a:p>
            <a:pPr algn="ctr" eaLnBrk="1" hangingPunct="1">
              <a:lnSpc>
                <a:spcPct val="80000"/>
              </a:lnSpc>
            </a:pPr>
            <a:endParaRPr lang="en-US" altLang="en-US" sz="2400" b="1"/>
          </a:p>
          <a:p>
            <a:pPr algn="ctr" eaLnBrk="1" hangingPunct="1">
              <a:lnSpc>
                <a:spcPct val="80000"/>
              </a:lnSpc>
            </a:pPr>
            <a:r>
              <a:rPr lang="sr-Latn-CS" altLang="en-US" sz="2400" b="1"/>
              <a:t>BANJA LUKA,</a:t>
            </a:r>
            <a:r>
              <a:rPr lang="en-US" altLang="en-US" sz="2400" b="1"/>
              <a:t> </a:t>
            </a:r>
            <a:r>
              <a:rPr lang="sr-Latn-BA" altLang="en-US" sz="2400" b="1"/>
              <a:t>Decembar</a:t>
            </a:r>
            <a:r>
              <a:rPr lang="sr-Latn-CS" altLang="en-US" sz="2400" b="1"/>
              <a:t> 20</a:t>
            </a:r>
            <a:r>
              <a:rPr lang="en-US" altLang="en-US" sz="2400" b="1"/>
              <a:t>1</a:t>
            </a:r>
            <a:r>
              <a:rPr lang="sr-Latn-BA" altLang="en-US" sz="2400" b="1"/>
              <a:t>7</a:t>
            </a:r>
            <a:endParaRPr lang="en-US" altLang="en-US" sz="24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72E3C0E-8CEE-49AA-A2E2-F13D6E44C173}" type="slidenum">
              <a:rPr lang="en-US" altLang="en-US"/>
              <a:pPr/>
              <a:t>10</a:t>
            </a:fld>
            <a:endParaRPr lang="en-US" altLang="en-US"/>
          </a:p>
        </p:txBody>
      </p:sp>
      <p:sp>
        <p:nvSpPr>
          <p:cNvPr id="21507" name="Rectangle 3"/>
          <p:cNvSpPr>
            <a:spLocks noGrp="1" noChangeArrowheads="1"/>
          </p:cNvSpPr>
          <p:nvPr>
            <p:ph type="body" idx="1"/>
          </p:nvPr>
        </p:nvSpPr>
        <p:spPr>
          <a:xfrm>
            <a:off x="457200" y="0"/>
            <a:ext cx="8229600" cy="6629400"/>
          </a:xfrm>
        </p:spPr>
        <p:txBody>
          <a:bodyPr/>
          <a:lstStyle/>
          <a:p>
            <a:pPr eaLnBrk="1" hangingPunct="1">
              <a:buFont typeface="Wingdings" pitchFamily="2" charset="2"/>
              <a:buNone/>
            </a:pPr>
            <a:r>
              <a:rPr lang="en-US" altLang="en-US" sz="3600" smtClean="0"/>
              <a:t>	</a:t>
            </a:r>
            <a:r>
              <a:rPr lang="sr-Latn-CS" altLang="en-US" sz="2400" b="1" smtClean="0"/>
              <a:t>Primjer 2.</a:t>
            </a:r>
          </a:p>
          <a:p>
            <a:pPr eaLnBrk="1" hangingPunct="1">
              <a:buFont typeface="Wingdings" pitchFamily="2" charset="2"/>
              <a:buNone/>
            </a:pPr>
            <a:r>
              <a:rPr lang="sr-Latn-CS" altLang="en-US" sz="2400" smtClean="0"/>
              <a:t>	Ako je cijena američkog čelika 100 dolara za tonu, a identičnog japanskog čelika 10000 jena za tonu, prema zakonu jedne cijene devizni kurs između dolara i jena treba biti 1</a:t>
            </a:r>
            <a:r>
              <a:rPr lang="en-US" altLang="en-US" sz="2400" smtClean="0">
                <a:cs typeface="Arial" charset="0"/>
              </a:rPr>
              <a:t>$</a:t>
            </a:r>
            <a:r>
              <a:rPr lang="sr-Latn-CS" altLang="en-US" sz="2400" smtClean="0">
                <a:cs typeface="Arial" charset="0"/>
              </a:rPr>
              <a:t> = 100</a:t>
            </a:r>
            <a:r>
              <a:rPr lang="en-US" altLang="en-US" sz="2400" smtClean="0">
                <a:cs typeface="Arial" charset="0"/>
              </a:rPr>
              <a:t>¥</a:t>
            </a:r>
            <a:r>
              <a:rPr lang="sr-Latn-CS" altLang="en-US" sz="2400" smtClean="0">
                <a:cs typeface="Arial" charset="0"/>
              </a:rPr>
              <a:t>, tako da se jedna tona američkog čelika može prodati za 10000</a:t>
            </a:r>
            <a:r>
              <a:rPr lang="en-US" altLang="en-US" sz="2400" smtClean="0">
                <a:cs typeface="Arial" charset="0"/>
              </a:rPr>
              <a:t>¥</a:t>
            </a:r>
            <a:r>
              <a:rPr lang="sr-Latn-CS" altLang="en-US" sz="2400" smtClean="0">
                <a:cs typeface="Arial" charset="0"/>
              </a:rPr>
              <a:t> u Japanu (po cijeni japanskog čelika), odnosno da se jedna tona japanskog čelika može prodati za 100 dolara u SAD (po cijeni američkog čelika).</a:t>
            </a:r>
            <a:r>
              <a:rPr lang="sr-Latn-CS" altLang="en-US" sz="2400" smtClean="0"/>
              <a:t> </a:t>
            </a:r>
          </a:p>
          <a:p>
            <a:pPr eaLnBrk="1" hangingPunct="1">
              <a:buFont typeface="Wingdings" pitchFamily="2" charset="2"/>
              <a:buNone/>
            </a:pPr>
            <a:r>
              <a:rPr lang="sr-Latn-CS" altLang="en-US" sz="2400" smtClean="0"/>
              <a:t>	</a:t>
            </a:r>
            <a:r>
              <a:rPr lang="sr-Latn-CS" altLang="en-US" sz="2400" b="1" i="1" smtClean="0"/>
              <a:t>Zakon jedne cijene znači da ako su dva dobra (roba) identična, ona moraju biti prodavana po istoj cijeni bilo gdje u svijetu.</a:t>
            </a:r>
          </a:p>
          <a:p>
            <a:pPr eaLnBrk="1" hangingPunct="1">
              <a:buFont typeface="Wingdings" pitchFamily="2" charset="2"/>
              <a:buNone/>
            </a:pPr>
            <a:r>
              <a:rPr lang="sr-Latn-CS" altLang="en-US" sz="2400" b="1" i="1" smtClean="0"/>
              <a:t>	</a:t>
            </a:r>
            <a:endParaRPr lang="sr-Latn-CS" altLang="en-US" sz="2400" b="1" smtClean="0"/>
          </a:p>
          <a:p>
            <a:pPr eaLnBrk="1" hangingPunct="1">
              <a:buFont typeface="Wingdings" pitchFamily="2" charset="2"/>
              <a:buNone/>
            </a:pPr>
            <a:r>
              <a:rPr lang="sr-Latn-CS" altLang="en-US" sz="2800" b="1" smtClean="0"/>
              <a:t>	</a:t>
            </a:r>
            <a:endParaRPr lang="sr-Latn-CS" altLang="en-US" sz="2800" b="1" i="1" smtClean="0"/>
          </a:p>
          <a:p>
            <a:pPr eaLnBrk="1" hangingPunct="1">
              <a:buFont typeface="Wingdings" pitchFamily="2" charset="2"/>
              <a:buNone/>
            </a:pPr>
            <a:r>
              <a:rPr lang="sr-Latn-CS" altLang="en-US" sz="2800" b="1" i="1" smtClean="0"/>
              <a:t> 	</a:t>
            </a:r>
            <a:endParaRPr lang="en-US" altLang="en-US" sz="2800" b="1" i="1"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BD1A16F-7E58-4E37-8FB5-11731D6C0C0B}" type="slidenum">
              <a:rPr lang="en-US" altLang="en-US"/>
              <a:pPr/>
              <a:t>11</a:t>
            </a:fld>
            <a:endParaRPr lang="en-US" altLang="en-US"/>
          </a:p>
        </p:txBody>
      </p:sp>
      <p:sp>
        <p:nvSpPr>
          <p:cNvPr id="22531" name="Rectangle 3"/>
          <p:cNvSpPr>
            <a:spLocks noGrp="1" noChangeArrowheads="1"/>
          </p:cNvSpPr>
          <p:nvPr>
            <p:ph type="body" idx="1"/>
          </p:nvPr>
        </p:nvSpPr>
        <p:spPr>
          <a:xfrm>
            <a:off x="457200" y="304800"/>
            <a:ext cx="8229600" cy="5821363"/>
          </a:xfrm>
        </p:spPr>
        <p:txBody>
          <a:bodyPr/>
          <a:lstStyle/>
          <a:p>
            <a:pPr eaLnBrk="1" hangingPunct="1">
              <a:lnSpc>
                <a:spcPct val="90000"/>
              </a:lnSpc>
              <a:buFont typeface="Wingdings" pitchFamily="2" charset="2"/>
              <a:buNone/>
            </a:pPr>
            <a:r>
              <a:rPr lang="en-US" altLang="en-US" sz="2800" b="1" smtClean="0"/>
              <a:t>	</a:t>
            </a:r>
            <a:r>
              <a:rPr lang="sr-Latn-CS" altLang="en-US" sz="2800" b="1" smtClean="0"/>
              <a:t>Primjer 3.</a:t>
            </a:r>
            <a:endParaRPr lang="en-US" altLang="en-US" sz="2800" b="1" smtClean="0"/>
          </a:p>
          <a:p>
            <a:pPr eaLnBrk="1" hangingPunct="1">
              <a:lnSpc>
                <a:spcPct val="90000"/>
              </a:lnSpc>
              <a:buFont typeface="Wingdings" pitchFamily="2" charset="2"/>
              <a:buNone/>
            </a:pPr>
            <a:r>
              <a:rPr lang="en-US" altLang="en-US" sz="2800" b="1" smtClean="0"/>
              <a:t>	</a:t>
            </a:r>
            <a:r>
              <a:rPr lang="sr-Latn-CS" altLang="en-US" sz="2400" smtClean="0"/>
              <a:t>Pretpostavimo da se cijena japanskog čelika u jenima povećala za 10% (11000 jena) u odnosu na cijenu američkog čelika u dolarima (koja je nepromijenjena, tj. iznosi 100 dolara). Da bi zakon jedne cijene važio , devizni kurs se mora povećati na 110 jena po dolaru, što zapravo znači apresijaciju dolara za 10 %. Ako zakon jedne cijene primjenimo na nacionalni nivo cijena u obe države, dobijamo teoriju pariteta kupovne moći koja ukazuje na to da ako se nivo cijena u Japanu poveća za 10% u odnosu na nivo cijena u SAD, doći će do apresijacije dolara.</a:t>
            </a:r>
          </a:p>
          <a:p>
            <a:pPr eaLnBrk="1" hangingPunct="1">
              <a:lnSpc>
                <a:spcPct val="90000"/>
              </a:lnSpc>
              <a:buFont typeface="Wingdings" pitchFamily="2" charset="2"/>
              <a:buNone/>
            </a:pPr>
            <a:r>
              <a:rPr lang="sr-Latn-CS" altLang="en-US" sz="2400" smtClean="0"/>
              <a:t>	</a:t>
            </a:r>
            <a:r>
              <a:rPr lang="sr-Latn-CS" altLang="en-US" sz="2400" b="1" i="1" smtClean="0"/>
              <a:t>Opšti nivo cijena konvertovan u zajedničku valutu će biti isti u svakoj zemlji. Devizni kurs bilo koje dve valute odražava promjene u nivou cijena dv</a:t>
            </a:r>
            <a:r>
              <a:rPr lang="en-US" altLang="en-US" sz="2400" b="1" i="1" smtClean="0"/>
              <a:t>a</a:t>
            </a:r>
            <a:r>
              <a:rPr lang="sr-Latn-CS" altLang="en-US" sz="2400" b="1" i="1" smtClean="0"/>
              <a:t>ju država.</a:t>
            </a:r>
            <a:endParaRPr lang="en-US" altLang="en-US" sz="2800" b="1" i="1"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3EFD0FE-D5DF-42DD-A6D0-7FC82B920E02}" type="slidenum">
              <a:rPr lang="en-US" altLang="en-US"/>
              <a:pPr/>
              <a:t>12</a:t>
            </a:fld>
            <a:endParaRPr lang="en-US" altLang="en-US"/>
          </a:p>
        </p:txBody>
      </p:sp>
      <p:sp>
        <p:nvSpPr>
          <p:cNvPr id="23555" name="Rectangle 3"/>
          <p:cNvSpPr>
            <a:spLocks noGrp="1" noChangeArrowheads="1"/>
          </p:cNvSpPr>
          <p:nvPr>
            <p:ph type="body" idx="1"/>
          </p:nvPr>
        </p:nvSpPr>
        <p:spPr>
          <a:xfrm>
            <a:off x="457200" y="304800"/>
            <a:ext cx="8229600" cy="6400800"/>
          </a:xfrm>
        </p:spPr>
        <p:txBody>
          <a:bodyPr/>
          <a:lstStyle/>
          <a:p>
            <a:pPr eaLnBrk="1" hangingPunct="1">
              <a:lnSpc>
                <a:spcPct val="90000"/>
              </a:lnSpc>
              <a:buFont typeface="Wingdings" pitchFamily="2" charset="2"/>
              <a:buNone/>
            </a:pPr>
            <a:r>
              <a:rPr lang="sr-Latn-CS" altLang="en-US" sz="2000" b="1" smtClean="0"/>
              <a:t>	</a:t>
            </a:r>
            <a:r>
              <a:rPr lang="sr-Latn-CS" altLang="en-US" sz="2400" b="1" smtClean="0"/>
              <a:t>16. Na osnovu čega se određivala visina deviznog kursa u vrijeme čistog zlatnog standarda?</a:t>
            </a:r>
          </a:p>
          <a:p>
            <a:pPr eaLnBrk="1" hangingPunct="1">
              <a:lnSpc>
                <a:spcPct val="90000"/>
              </a:lnSpc>
              <a:buFont typeface="Wingdings" pitchFamily="2" charset="2"/>
              <a:buNone/>
            </a:pPr>
            <a:r>
              <a:rPr lang="sr-Latn-CS" altLang="en-US" sz="2400" b="1" smtClean="0"/>
              <a:t>	- </a:t>
            </a:r>
            <a:r>
              <a:rPr lang="sr-Latn-CS" altLang="en-US" sz="2400" smtClean="0"/>
              <a:t>Devizni kurs je bio određen “kovničkom stopom” koja je pokazivala koliko je zlata sadržano u jedinici nacionalnog novca. Jednostavnim poređenjem sadržaja zlata u jedinici jedne i druge valute dobijao se devizni paritet</a:t>
            </a:r>
            <a:r>
              <a:rPr lang="sr-Latn-CS" altLang="en-US" sz="2400" b="1" smtClean="0"/>
              <a:t> </a:t>
            </a:r>
            <a:r>
              <a:rPr lang="sr-Latn-CS" altLang="en-US" sz="2400" smtClean="0"/>
              <a:t>– u granicama između donje i gornje zlatne tačke (tj. tačke uvoza i izvoza zlata).</a:t>
            </a:r>
          </a:p>
          <a:p>
            <a:pPr eaLnBrk="1" hangingPunct="1">
              <a:lnSpc>
                <a:spcPct val="90000"/>
              </a:lnSpc>
              <a:buFont typeface="Wingdings" pitchFamily="2" charset="2"/>
              <a:buNone/>
            </a:pPr>
            <a:r>
              <a:rPr lang="sr-Latn-CS" altLang="en-US" sz="2400" smtClean="0"/>
              <a:t>	</a:t>
            </a:r>
          </a:p>
          <a:p>
            <a:pPr eaLnBrk="1" hangingPunct="1">
              <a:lnSpc>
                <a:spcPct val="90000"/>
              </a:lnSpc>
              <a:buFont typeface="Wingdings" pitchFamily="2" charset="2"/>
              <a:buNone/>
            </a:pPr>
            <a:r>
              <a:rPr lang="sr-Latn-CS" altLang="en-US" sz="2400" smtClean="0"/>
              <a:t>	17. </a:t>
            </a:r>
            <a:r>
              <a:rPr lang="sr-Latn-CS" altLang="en-US" sz="2400" b="1" smtClean="0"/>
              <a:t>Šta se dešava ukoliko bi kurs neke valute porastao iznad gornje zlatne tačke?</a:t>
            </a:r>
            <a:endParaRPr lang="sr-Latn-CS" altLang="en-US" sz="2400" smtClean="0"/>
          </a:p>
          <a:p>
            <a:pPr eaLnBrk="1" hangingPunct="1">
              <a:lnSpc>
                <a:spcPct val="90000"/>
              </a:lnSpc>
              <a:buFont typeface="Wingdings" pitchFamily="2" charset="2"/>
              <a:buNone/>
            </a:pPr>
            <a:r>
              <a:rPr lang="sr-Latn-CS" altLang="en-US" sz="2400" smtClean="0"/>
              <a:t>	-Tada bi rentabilnije bilo plaćanja u inostranstvu vršiti izvozom zlata nego da se po datom kursu nabavlja strana valuta. Gornja zlatna tačka je određena troškovima prenosa zlata (transport i osiguranje) do zemlje gdje treba izmiriti obaveze i odstupanje deviznog kursa od deviznog pariteta je jako malo – oko 0,5 %).</a:t>
            </a:r>
            <a:endParaRPr lang="en-US" altLang="en-US" sz="2400" b="1" smtClean="0"/>
          </a:p>
          <a:p>
            <a:pPr eaLnBrk="1" hangingPunct="1">
              <a:lnSpc>
                <a:spcPct val="90000"/>
              </a:lnSpc>
              <a:buFont typeface="Wingdings" pitchFamily="2" charset="2"/>
              <a:buNone/>
            </a:pPr>
            <a:endParaRPr lang="en-US" altLang="en-US" sz="24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EEAA99B-D903-4149-9A0E-E02EC605EE8D}" type="slidenum">
              <a:rPr lang="en-US" altLang="en-US"/>
              <a:pPr/>
              <a:t>13</a:t>
            </a:fld>
            <a:endParaRPr lang="en-US" altLang="en-US"/>
          </a:p>
        </p:txBody>
      </p:sp>
      <p:sp>
        <p:nvSpPr>
          <p:cNvPr id="24579" name="Rectangle 3"/>
          <p:cNvSpPr>
            <a:spLocks noGrp="1" noChangeArrowheads="1"/>
          </p:cNvSpPr>
          <p:nvPr>
            <p:ph type="body" idx="1"/>
          </p:nvPr>
        </p:nvSpPr>
        <p:spPr>
          <a:xfrm>
            <a:off x="457200" y="381000"/>
            <a:ext cx="8229600" cy="6324600"/>
          </a:xfrm>
        </p:spPr>
        <p:txBody>
          <a:bodyPr/>
          <a:lstStyle/>
          <a:p>
            <a:pPr eaLnBrk="1" hangingPunct="1">
              <a:buFont typeface="Wingdings" pitchFamily="2" charset="2"/>
              <a:buNone/>
            </a:pPr>
            <a:r>
              <a:rPr lang="sr-Latn-CS" altLang="en-US" sz="2000" b="1" smtClean="0"/>
              <a:t>	</a:t>
            </a:r>
            <a:r>
              <a:rPr lang="sr-Latn-CS" altLang="en-US" sz="2400" b="1" smtClean="0"/>
              <a:t>18. Koje se teorije o deviznom kursu javljaju posle napuštanja čistog zlatnog standarda kao čvrste osnove za određivanje deviznih kurseva?</a:t>
            </a:r>
          </a:p>
          <a:p>
            <a:pPr eaLnBrk="1" hangingPunct="1">
              <a:buFont typeface="Wingdings" pitchFamily="2" charset="2"/>
              <a:buNone/>
            </a:pPr>
            <a:r>
              <a:rPr lang="sr-Latn-CS" altLang="en-US" sz="2400" b="1" smtClean="0"/>
              <a:t>	</a:t>
            </a:r>
            <a:r>
              <a:rPr lang="sr-Latn-CS" altLang="en-US" sz="2400" smtClean="0"/>
              <a:t>- teorija pariteta kupovne moći</a:t>
            </a:r>
          </a:p>
          <a:p>
            <a:pPr eaLnBrk="1" hangingPunct="1">
              <a:buFont typeface="Wingdings" pitchFamily="2" charset="2"/>
              <a:buNone/>
            </a:pPr>
            <a:r>
              <a:rPr lang="sr-Latn-CS" altLang="en-US" sz="2400" smtClean="0"/>
              <a:t>	- platnobilansna teorija</a:t>
            </a:r>
          </a:p>
          <a:p>
            <a:pPr eaLnBrk="1" hangingPunct="1">
              <a:buFont typeface="Wingdings" pitchFamily="2" charset="2"/>
              <a:buNone/>
            </a:pPr>
            <a:r>
              <a:rPr lang="sr-Latn-CS" altLang="en-US" sz="2400" smtClean="0"/>
              <a:t>	- teorija o paritetu kamatnih stopa			</a:t>
            </a:r>
            <a:endParaRPr lang="sr-Latn-CS" altLang="en-US" sz="1000" smtClean="0"/>
          </a:p>
          <a:p>
            <a:pPr eaLnBrk="1" hangingPunct="1">
              <a:buFont typeface="Wingdings" pitchFamily="2" charset="2"/>
              <a:buNone/>
            </a:pPr>
            <a:endParaRPr lang="sr-Latn-CS" altLang="en-US" sz="2400" smtClean="0"/>
          </a:p>
          <a:p>
            <a:pPr eaLnBrk="1" hangingPunct="1">
              <a:buFont typeface="Wingdings" pitchFamily="2" charset="2"/>
              <a:buNone/>
            </a:pPr>
            <a:r>
              <a:rPr lang="sr-Latn-CS" altLang="en-US" sz="2400" smtClean="0"/>
              <a:t>	</a:t>
            </a:r>
            <a:r>
              <a:rPr lang="sr-Latn-CS" altLang="en-US" sz="2400" b="1" smtClean="0"/>
              <a:t>19. Šta je apresijacija valute?</a:t>
            </a:r>
          </a:p>
          <a:p>
            <a:pPr eaLnBrk="1" hangingPunct="1">
              <a:buFont typeface="Wingdings" pitchFamily="2" charset="2"/>
              <a:buNone/>
            </a:pPr>
            <a:r>
              <a:rPr lang="sr-Latn-CS" altLang="en-US" sz="2400" b="1" smtClean="0"/>
              <a:t>	</a:t>
            </a:r>
            <a:r>
              <a:rPr lang="sr-Latn-CS" altLang="en-US" sz="2400" smtClean="0"/>
              <a:t>- je porast vrijednosti valute na deviznom tržištu.</a:t>
            </a:r>
          </a:p>
          <a:p>
            <a:pPr eaLnBrk="1" hangingPunct="1">
              <a:buFont typeface="Wingdings" pitchFamily="2" charset="2"/>
              <a:buNone/>
            </a:pPr>
            <a:endParaRPr lang="sr-Latn-CS" altLang="en-US" sz="1000" b="1" smtClean="0"/>
          </a:p>
          <a:p>
            <a:pPr eaLnBrk="1" hangingPunct="1">
              <a:buFont typeface="Wingdings" pitchFamily="2" charset="2"/>
              <a:buNone/>
            </a:pPr>
            <a:r>
              <a:rPr lang="sr-Latn-CS" altLang="en-US" sz="2400" b="1" smtClean="0"/>
              <a:t>	20. Šta je depresijacija valute?</a:t>
            </a:r>
          </a:p>
          <a:p>
            <a:pPr eaLnBrk="1" hangingPunct="1">
              <a:buFont typeface="Wingdings" pitchFamily="2" charset="2"/>
              <a:buNone/>
            </a:pPr>
            <a:r>
              <a:rPr lang="sr-Latn-CS" altLang="en-US" sz="2400" b="1" smtClean="0"/>
              <a:t>	</a:t>
            </a:r>
            <a:r>
              <a:rPr lang="sr-Latn-CS" altLang="en-US" sz="2400" smtClean="0"/>
              <a:t>- je pad vrijednosti valute na deviznom tržištu.</a:t>
            </a:r>
          </a:p>
          <a:p>
            <a:pPr eaLnBrk="1" hangingPunct="1">
              <a:buFont typeface="Wingdings" pitchFamily="2" charset="2"/>
              <a:buNone/>
            </a:pPr>
            <a:endParaRPr lang="sr-Latn-CS" altLang="en-US" sz="2400" smtClean="0"/>
          </a:p>
          <a:p>
            <a:pPr eaLnBrk="1" hangingPunct="1">
              <a:buFont typeface="Wingdings" pitchFamily="2" charset="2"/>
              <a:buNone/>
            </a:pPr>
            <a:r>
              <a:rPr lang="sr-Latn-CS" altLang="en-US" sz="2400" b="1" smtClean="0"/>
              <a:t>	</a:t>
            </a:r>
            <a:endParaRPr lang="en-US" altLang="en-US" sz="2400" b="1"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4D9B411-645E-48F2-85E9-153C1603C12B}" type="slidenum">
              <a:rPr lang="en-US" altLang="en-US"/>
              <a:pPr/>
              <a:t>14</a:t>
            </a:fld>
            <a:endParaRPr lang="en-US" altLang="en-US"/>
          </a:p>
        </p:txBody>
      </p:sp>
      <p:sp>
        <p:nvSpPr>
          <p:cNvPr id="25603" name="Rectangle 3"/>
          <p:cNvSpPr>
            <a:spLocks noGrp="1" noChangeArrowheads="1"/>
          </p:cNvSpPr>
          <p:nvPr>
            <p:ph type="body" idx="1"/>
          </p:nvPr>
        </p:nvSpPr>
        <p:spPr>
          <a:xfrm>
            <a:off x="304800" y="152400"/>
            <a:ext cx="8382000" cy="6553200"/>
          </a:xfrm>
        </p:spPr>
        <p:txBody>
          <a:bodyPr/>
          <a:lstStyle/>
          <a:p>
            <a:pPr eaLnBrk="1" hangingPunct="1">
              <a:lnSpc>
                <a:spcPct val="80000"/>
              </a:lnSpc>
              <a:buFont typeface="Wingdings" pitchFamily="2" charset="2"/>
              <a:buNone/>
            </a:pPr>
            <a:r>
              <a:rPr lang="en-US" altLang="en-US" sz="2400" smtClean="0"/>
              <a:t>	</a:t>
            </a:r>
            <a:r>
              <a:rPr lang="sr-Latn-CS" altLang="en-US" sz="2400" b="1" smtClean="0"/>
              <a:t>Primjer 4. </a:t>
            </a:r>
          </a:p>
          <a:p>
            <a:pPr eaLnBrk="1" hangingPunct="1">
              <a:lnSpc>
                <a:spcPct val="80000"/>
              </a:lnSpc>
              <a:buFont typeface="Wingdings" pitchFamily="2" charset="2"/>
              <a:buNone/>
            </a:pPr>
            <a:r>
              <a:rPr lang="sr-Latn-CS" altLang="en-US" sz="1800" smtClean="0"/>
              <a:t>	Početkom 1999, 1</a:t>
            </a:r>
            <a:r>
              <a:rPr lang="sr-Latn-CS" altLang="en-US" sz="1800" smtClean="0">
                <a:cs typeface="Arial" charset="0"/>
              </a:rPr>
              <a:t>€ = 1,18$ (dolar domaća valuta i direktno notiranje)</a:t>
            </a:r>
          </a:p>
          <a:p>
            <a:pPr eaLnBrk="1" hangingPunct="1">
              <a:lnSpc>
                <a:spcPct val="80000"/>
              </a:lnSpc>
              <a:buFont typeface="Wingdings" pitchFamily="2" charset="2"/>
              <a:buNone/>
            </a:pPr>
            <a:r>
              <a:rPr lang="sr-Latn-CS" altLang="en-US" sz="1800" smtClean="0">
                <a:cs typeface="Arial" charset="0"/>
              </a:rPr>
              <a:t>	Početkom 2008, </a:t>
            </a:r>
            <a:r>
              <a:rPr lang="sr-Latn-CS" altLang="en-US" sz="1800" smtClean="0"/>
              <a:t>1</a:t>
            </a:r>
            <a:r>
              <a:rPr lang="sr-Latn-CS" altLang="en-US" sz="1800" smtClean="0">
                <a:cs typeface="Arial" charset="0"/>
              </a:rPr>
              <a:t>€ = 1,08$</a:t>
            </a:r>
          </a:p>
          <a:p>
            <a:pPr eaLnBrk="1" hangingPunct="1">
              <a:lnSpc>
                <a:spcPct val="80000"/>
              </a:lnSpc>
              <a:buFont typeface="Wingdings" pitchFamily="2" charset="2"/>
              <a:buNone/>
            </a:pPr>
            <a:r>
              <a:rPr lang="sr-Latn-CS" altLang="en-US" sz="1800" smtClean="0">
                <a:cs typeface="Arial" charset="0"/>
              </a:rPr>
              <a:t>	(1,08</a:t>
            </a:r>
            <a:r>
              <a:rPr lang="en-US" altLang="en-US" sz="1800" smtClean="0">
                <a:cs typeface="Arial" charset="0"/>
              </a:rPr>
              <a:t> - </a:t>
            </a:r>
            <a:r>
              <a:rPr lang="sr-Latn-CS" altLang="en-US" sz="1800" smtClean="0">
                <a:cs typeface="Arial" charset="0"/>
              </a:rPr>
              <a:t>1,18)</a:t>
            </a:r>
            <a:r>
              <a:rPr lang="en-US" altLang="en-US" sz="1800" smtClean="0">
                <a:cs typeface="Arial" charset="0"/>
              </a:rPr>
              <a:t>/1</a:t>
            </a:r>
            <a:r>
              <a:rPr lang="sr-Latn-CS" altLang="en-US" sz="1800" smtClean="0">
                <a:cs typeface="Arial" charset="0"/>
              </a:rPr>
              <a:t>,</a:t>
            </a:r>
            <a:r>
              <a:rPr lang="en-US" altLang="en-US" sz="1800" smtClean="0">
                <a:cs typeface="Arial" charset="0"/>
              </a:rPr>
              <a:t>18 = </a:t>
            </a:r>
            <a:r>
              <a:rPr lang="sr-Latn-CS" altLang="en-US" sz="1800" smtClean="0">
                <a:cs typeface="Arial" charset="0"/>
              </a:rPr>
              <a:t>-</a:t>
            </a:r>
            <a:r>
              <a:rPr lang="en-US" altLang="en-US" sz="1800" smtClean="0">
                <a:cs typeface="Arial" charset="0"/>
              </a:rPr>
              <a:t>0</a:t>
            </a:r>
            <a:r>
              <a:rPr lang="sr-Latn-CS" altLang="en-US" sz="1800" smtClean="0">
                <a:cs typeface="Arial" charset="0"/>
              </a:rPr>
              <a:t>,08</a:t>
            </a:r>
            <a:r>
              <a:rPr lang="en-US" altLang="en-US" sz="1800" smtClean="0">
                <a:cs typeface="Arial" charset="0"/>
              </a:rPr>
              <a:t> (</a:t>
            </a:r>
            <a:r>
              <a:rPr lang="sr-Latn-CS" altLang="en-US" sz="1800" smtClean="0">
                <a:cs typeface="Arial" charset="0"/>
              </a:rPr>
              <a:t>8</a:t>
            </a:r>
            <a:r>
              <a:rPr lang="en-US" altLang="en-US" sz="1800" smtClean="0">
                <a:cs typeface="Arial" charset="0"/>
              </a:rPr>
              <a:t>%</a:t>
            </a:r>
            <a:r>
              <a:rPr lang="sr-Latn-CS" altLang="en-US" sz="1800" smtClean="0">
                <a:cs typeface="Arial" charset="0"/>
              </a:rPr>
              <a:t> depresijacija</a:t>
            </a:r>
            <a:r>
              <a:rPr lang="en-US" altLang="en-US" sz="1800" smtClean="0">
                <a:cs typeface="Arial" charset="0"/>
              </a:rPr>
              <a:t>)</a:t>
            </a:r>
            <a:r>
              <a:rPr lang="sr-Latn-CS" altLang="en-US" sz="1800" smtClean="0">
                <a:cs typeface="Arial" charset="0"/>
              </a:rPr>
              <a:t>.</a:t>
            </a:r>
            <a:r>
              <a:rPr lang="en-US" altLang="en-US" sz="1800" smtClean="0">
                <a:cs typeface="Arial" charset="0"/>
              </a:rPr>
              <a:t> </a:t>
            </a:r>
            <a:r>
              <a:rPr lang="sr-Latn-CS" altLang="en-US" sz="1800" smtClean="0">
                <a:cs typeface="Arial" charset="0"/>
              </a:rPr>
              <a:t>Evro je depresirao 8% i to smo utvrdili ili</a:t>
            </a:r>
          </a:p>
          <a:p>
            <a:pPr eaLnBrk="1" hangingPunct="1">
              <a:lnSpc>
                <a:spcPct val="80000"/>
              </a:lnSpc>
              <a:buFont typeface="Wingdings" pitchFamily="2" charset="2"/>
              <a:buNone/>
            </a:pPr>
            <a:r>
              <a:rPr lang="sr-Latn-CS" altLang="en-US" sz="1800" smtClean="0">
                <a:cs typeface="Arial" charset="0"/>
              </a:rPr>
              <a:t>	Početkom 1999, 1$=0,85€ (1$=1/1.18) (indirektno notiranje)</a:t>
            </a:r>
          </a:p>
          <a:p>
            <a:pPr eaLnBrk="1" hangingPunct="1">
              <a:lnSpc>
                <a:spcPct val="80000"/>
              </a:lnSpc>
              <a:buFont typeface="Wingdings" pitchFamily="2" charset="2"/>
              <a:buNone/>
            </a:pPr>
            <a:r>
              <a:rPr lang="sr-Latn-CS" altLang="en-US" sz="1800" smtClean="0">
                <a:cs typeface="Arial" charset="0"/>
              </a:rPr>
              <a:t>	Početkom 2003, 1$=0,93€ (1$=1/1.08)</a:t>
            </a:r>
          </a:p>
          <a:p>
            <a:pPr eaLnBrk="1" hangingPunct="1">
              <a:lnSpc>
                <a:spcPct val="80000"/>
              </a:lnSpc>
              <a:buFont typeface="Wingdings" pitchFamily="2" charset="2"/>
              <a:buNone/>
            </a:pPr>
            <a:r>
              <a:rPr lang="sr-Latn-CS" altLang="en-US" sz="1800" smtClean="0">
                <a:cs typeface="Arial" charset="0"/>
              </a:rPr>
              <a:t>	(0.93-0.85)/0.85=0.09 (9% apresijacija), Dolar je apresirao 9%. </a:t>
            </a:r>
          </a:p>
          <a:p>
            <a:pPr eaLnBrk="1" hangingPunct="1">
              <a:lnSpc>
                <a:spcPct val="80000"/>
              </a:lnSpc>
              <a:buFont typeface="Wingdings" pitchFamily="2" charset="2"/>
              <a:buNone/>
            </a:pPr>
            <a:r>
              <a:rPr lang="sr-Latn-CS" altLang="en-US" sz="1800" smtClean="0">
                <a:cs typeface="Arial" charset="0"/>
              </a:rPr>
              <a:t>	</a:t>
            </a:r>
            <a:r>
              <a:rPr lang="sr-Latn-CS" altLang="en-US" sz="2400" b="1" smtClean="0"/>
              <a:t>Primjer 5.</a:t>
            </a:r>
          </a:p>
          <a:p>
            <a:pPr eaLnBrk="1" hangingPunct="1">
              <a:lnSpc>
                <a:spcPct val="80000"/>
              </a:lnSpc>
              <a:buFont typeface="Wingdings" pitchFamily="2" charset="2"/>
              <a:buNone/>
            </a:pPr>
            <a:r>
              <a:rPr lang="sr-Latn-CS" altLang="en-US" sz="2400" b="1" smtClean="0"/>
              <a:t>	</a:t>
            </a:r>
            <a:r>
              <a:rPr lang="sr-Latn-CS" altLang="en-US" sz="1800" smtClean="0"/>
              <a:t>Dolarska vrijednost francuske robe u odnosu na američku je određena interakcijom dva faktora:</a:t>
            </a:r>
          </a:p>
          <a:p>
            <a:pPr eaLnBrk="1" hangingPunct="1">
              <a:lnSpc>
                <a:spcPct val="80000"/>
              </a:lnSpc>
              <a:buFont typeface="Wingdings" pitchFamily="2" charset="2"/>
              <a:buNone/>
            </a:pPr>
            <a:r>
              <a:rPr lang="sr-Latn-CS" altLang="en-US" sz="1800" smtClean="0"/>
              <a:t>	- cijenom francuske robe u evrima</a:t>
            </a:r>
          </a:p>
          <a:p>
            <a:pPr eaLnBrk="1" hangingPunct="1">
              <a:lnSpc>
                <a:spcPct val="80000"/>
              </a:lnSpc>
              <a:buFont typeface="Wingdings" pitchFamily="2" charset="2"/>
              <a:buNone/>
            </a:pPr>
            <a:r>
              <a:rPr lang="sr-Latn-CS" altLang="en-US" sz="1800" smtClean="0"/>
              <a:t>	- deviznim kursom evro/dolar</a:t>
            </a:r>
            <a:endParaRPr lang="sr-Latn-CS" altLang="en-US" sz="2400" smtClean="0"/>
          </a:p>
          <a:p>
            <a:pPr eaLnBrk="1" hangingPunct="1">
              <a:lnSpc>
                <a:spcPct val="80000"/>
              </a:lnSpc>
              <a:buFont typeface="Wingdings" pitchFamily="2" charset="2"/>
              <a:buNone/>
            </a:pPr>
            <a:r>
              <a:rPr lang="sr-Latn-CS" altLang="en-US" sz="1800" smtClean="0">
                <a:cs typeface="Arial" charset="0"/>
              </a:rPr>
              <a:t>	* Litar vina u Francuskoj košta 20 €. Pri deviznom kursu 1€=1,49$, jedan litar francuskog vina će amerikanca koštati 29,80 dolara. Ako dolar apresira na 1€ =1$, litar vina će amerikanca koštati 20$. </a:t>
            </a:r>
            <a:r>
              <a:rPr lang="sr-Latn-CS" altLang="en-US" sz="1800" i="1" smtClean="0">
                <a:cs typeface="Arial" charset="0"/>
              </a:rPr>
              <a:t>Depresijacija evra odnosno apresijacija dolara smanjuje cijenu francuske robe u Americi, ali povećava cijenu američke robe u Francuskoj.</a:t>
            </a:r>
          </a:p>
          <a:p>
            <a:pPr eaLnBrk="1" hangingPunct="1">
              <a:lnSpc>
                <a:spcPct val="80000"/>
              </a:lnSpc>
              <a:buFont typeface="Wingdings" pitchFamily="2" charset="2"/>
              <a:buNone/>
            </a:pPr>
            <a:r>
              <a:rPr lang="sr-Latn-CS" altLang="en-US" sz="1800" smtClean="0">
                <a:cs typeface="Arial" charset="0"/>
              </a:rPr>
              <a:t>	- Kada bi vrijednost dolara pala sa 1€ =2$, litar francuskog vina bi amerikance koštao 40 dolara (apresijacija evra).</a:t>
            </a:r>
          </a:p>
          <a:p>
            <a:pPr eaLnBrk="1" hangingPunct="1">
              <a:lnSpc>
                <a:spcPct val="80000"/>
              </a:lnSpc>
              <a:buFont typeface="Wingdings" pitchFamily="2" charset="2"/>
              <a:buNone/>
            </a:pPr>
            <a:r>
              <a:rPr lang="sr-Latn-CS" altLang="en-US" sz="1800" smtClean="0">
                <a:cs typeface="Arial" charset="0"/>
              </a:rPr>
              <a:t>	Depresijacija dolara odnosno apresijacija evra povećava cijenu francuske robe u USA, a smanjuje cijenu američke robe u Francuskoj.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2C9FF76-2A55-4635-958E-AD86DBAAF9AA}" type="slidenum">
              <a:rPr lang="en-US" altLang="en-US"/>
              <a:pPr/>
              <a:t>15</a:t>
            </a:fld>
            <a:endParaRPr lang="en-US" altLang="en-US"/>
          </a:p>
        </p:txBody>
      </p:sp>
      <p:sp>
        <p:nvSpPr>
          <p:cNvPr id="26627" name="Rectangle 3"/>
          <p:cNvSpPr>
            <a:spLocks noGrp="1" noChangeArrowheads="1"/>
          </p:cNvSpPr>
          <p:nvPr>
            <p:ph type="body" idx="1"/>
          </p:nvPr>
        </p:nvSpPr>
        <p:spPr>
          <a:xfrm>
            <a:off x="457200" y="304800"/>
            <a:ext cx="8229600" cy="5821363"/>
          </a:xfrm>
        </p:spPr>
        <p:txBody>
          <a:bodyPr/>
          <a:lstStyle/>
          <a:p>
            <a:pPr eaLnBrk="1" hangingPunct="1">
              <a:lnSpc>
                <a:spcPct val="90000"/>
              </a:lnSpc>
              <a:buFont typeface="Wingdings" pitchFamily="2" charset="2"/>
              <a:buNone/>
            </a:pPr>
            <a:r>
              <a:rPr lang="sr-Latn-CS" altLang="en-US" b="1" smtClean="0"/>
              <a:t>	</a:t>
            </a:r>
            <a:r>
              <a:rPr lang="sr-Latn-CS" altLang="en-US" sz="2400" b="1" smtClean="0"/>
              <a:t>21. Koji faktori utiču na devizni kurs u dugom roku?</a:t>
            </a:r>
          </a:p>
          <a:p>
            <a:pPr eaLnBrk="1" hangingPunct="1">
              <a:lnSpc>
                <a:spcPct val="90000"/>
              </a:lnSpc>
              <a:buFont typeface="Wingdings" pitchFamily="2" charset="2"/>
              <a:buNone/>
            </a:pPr>
            <a:r>
              <a:rPr lang="sr-Latn-CS" altLang="en-US" sz="2400" b="1" smtClean="0"/>
              <a:t>	- </a:t>
            </a:r>
            <a:r>
              <a:rPr lang="sr-Latn-CS" altLang="en-US" sz="2400" smtClean="0"/>
              <a:t>Četiri glavna faktora utiču na devizni sistem u dugom roku: </a:t>
            </a:r>
          </a:p>
          <a:p>
            <a:pPr eaLnBrk="1" hangingPunct="1">
              <a:lnSpc>
                <a:spcPct val="90000"/>
              </a:lnSpc>
              <a:buFont typeface="Wingdings" pitchFamily="2" charset="2"/>
              <a:buNone/>
            </a:pPr>
            <a:r>
              <a:rPr lang="sr-Latn-CS" altLang="en-US" sz="2400" smtClean="0"/>
              <a:t>	a) relativni nivo cijena u zemlji</a:t>
            </a:r>
          </a:p>
          <a:p>
            <a:pPr eaLnBrk="1" hangingPunct="1">
              <a:lnSpc>
                <a:spcPct val="90000"/>
              </a:lnSpc>
              <a:buFont typeface="Wingdings" pitchFamily="2" charset="2"/>
              <a:buNone/>
            </a:pPr>
            <a:r>
              <a:rPr lang="sr-Latn-CS" altLang="en-US" sz="2400" smtClean="0"/>
              <a:t>	b) trgovinska ograničenja</a:t>
            </a:r>
          </a:p>
          <a:p>
            <a:pPr eaLnBrk="1" hangingPunct="1">
              <a:lnSpc>
                <a:spcPct val="90000"/>
              </a:lnSpc>
              <a:buFont typeface="Wingdings" pitchFamily="2" charset="2"/>
              <a:buNone/>
            </a:pPr>
            <a:r>
              <a:rPr lang="sr-Latn-CS" altLang="en-US" sz="2400" smtClean="0"/>
              <a:t>	c) preferiranje domaćih proizvoda u odnosu na strana</a:t>
            </a:r>
          </a:p>
          <a:p>
            <a:pPr eaLnBrk="1" hangingPunct="1">
              <a:lnSpc>
                <a:spcPct val="90000"/>
              </a:lnSpc>
              <a:buFont typeface="Wingdings" pitchFamily="2" charset="2"/>
              <a:buNone/>
            </a:pPr>
            <a:r>
              <a:rPr lang="sr-Latn-CS" altLang="en-US" sz="2400" smtClean="0"/>
              <a:t>	d) produktivnost rada</a:t>
            </a:r>
            <a:endParaRPr lang="en-US" altLang="en-US" sz="2400" smtClean="0"/>
          </a:p>
          <a:p>
            <a:pPr eaLnBrk="1" hangingPunct="1">
              <a:lnSpc>
                <a:spcPct val="90000"/>
              </a:lnSpc>
              <a:buFont typeface="Wingdings" pitchFamily="2" charset="2"/>
              <a:buNone/>
            </a:pPr>
            <a:r>
              <a:rPr lang="sr-Latn-CS" altLang="en-US" sz="2400" smtClean="0"/>
              <a:t>	</a:t>
            </a:r>
          </a:p>
          <a:p>
            <a:pPr eaLnBrk="1" hangingPunct="1">
              <a:lnSpc>
                <a:spcPct val="90000"/>
              </a:lnSpc>
              <a:buFont typeface="Wingdings" pitchFamily="2" charset="2"/>
              <a:buNone/>
            </a:pPr>
            <a:r>
              <a:rPr lang="sr-Latn-CS" altLang="en-US" sz="2400" smtClean="0"/>
              <a:t>	</a:t>
            </a:r>
            <a:r>
              <a:rPr lang="sr-Latn-CS" altLang="en-US" sz="2400" b="1" smtClean="0"/>
              <a:t>22. Objasnite uticaj relativnog nivoa cijena na devizni kurs?</a:t>
            </a:r>
          </a:p>
          <a:p>
            <a:pPr eaLnBrk="1" hangingPunct="1">
              <a:lnSpc>
                <a:spcPct val="90000"/>
              </a:lnSpc>
              <a:buFont typeface="Wingdings" pitchFamily="2" charset="2"/>
              <a:buNone/>
            </a:pPr>
            <a:r>
              <a:rPr lang="sr-Latn-CS" altLang="en-US" sz="2400" b="1" smtClean="0"/>
              <a:t>	</a:t>
            </a:r>
            <a:r>
              <a:rPr lang="sr-Latn-CS" altLang="en-US" sz="2400" smtClean="0"/>
              <a:t>- Rast nivoa cijena u zemlji u odnosu na nivo cijena u inostranstvu uzrokuje depresijaciju valute, dok pad cijena u zemlji u odnosu na nivo cijena u inostranstvu uzrokuje apresijaciju valute.</a:t>
            </a:r>
          </a:p>
          <a:p>
            <a:pPr eaLnBrk="1" hangingPunct="1">
              <a:lnSpc>
                <a:spcPct val="90000"/>
              </a:lnSpc>
              <a:buFont typeface="Wingdings" pitchFamily="2" charset="2"/>
              <a:buNone/>
            </a:pPr>
            <a:r>
              <a:rPr lang="sr-Latn-CS" altLang="en-US" sz="2400" smtClean="0"/>
              <a:t> </a:t>
            </a:r>
            <a:endParaRPr lang="en-US" altLang="en-US" sz="24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9AEBFD1-3BF3-4098-AD0E-7F9F163F38CF}" type="slidenum">
              <a:rPr lang="en-US" altLang="en-US"/>
              <a:pPr/>
              <a:t>16</a:t>
            </a:fld>
            <a:endParaRPr lang="en-US" altLang="en-US"/>
          </a:p>
        </p:txBody>
      </p:sp>
      <p:sp>
        <p:nvSpPr>
          <p:cNvPr id="27651" name="Rectangle 3"/>
          <p:cNvSpPr>
            <a:spLocks noGrp="1" noChangeArrowheads="1"/>
          </p:cNvSpPr>
          <p:nvPr>
            <p:ph type="body" idx="1"/>
          </p:nvPr>
        </p:nvSpPr>
        <p:spPr>
          <a:xfrm>
            <a:off x="457200" y="304800"/>
            <a:ext cx="8229600" cy="6400800"/>
          </a:xfrm>
        </p:spPr>
        <p:txBody>
          <a:bodyPr/>
          <a:lstStyle/>
          <a:p>
            <a:pPr eaLnBrk="1" hangingPunct="1">
              <a:buFont typeface="Wingdings" pitchFamily="2" charset="2"/>
              <a:buNone/>
            </a:pPr>
            <a:r>
              <a:rPr lang="sr-Latn-CS" altLang="en-US" smtClean="0"/>
              <a:t>	</a:t>
            </a:r>
            <a:r>
              <a:rPr lang="sr-Latn-CS" altLang="en-US" sz="2400" b="1" smtClean="0"/>
              <a:t>23. Objasnite uticaj trgovinskih ograničenja na devizni kurs?</a:t>
            </a:r>
          </a:p>
          <a:p>
            <a:pPr eaLnBrk="1" hangingPunct="1">
              <a:buFont typeface="Wingdings" pitchFamily="2" charset="2"/>
              <a:buNone/>
            </a:pPr>
            <a:r>
              <a:rPr lang="sr-Latn-CS" altLang="en-US" sz="2400" b="1" smtClean="0"/>
              <a:t>	</a:t>
            </a:r>
            <a:r>
              <a:rPr lang="sr-Latn-CS" altLang="en-US" sz="2400" smtClean="0"/>
              <a:t>- Rast trgovinskih ograničenja uzrokuje apresijaciju domaće valute. Povećanje potražnje za izvozom neke zemlje uzrokuje apresijaciju njene valute, dok povećana tražnja za uvozom u određenu zemlju uzrokuje depresijaciju valute.</a:t>
            </a:r>
          </a:p>
          <a:p>
            <a:pPr eaLnBrk="1" hangingPunct="1">
              <a:buFont typeface="Wingdings" pitchFamily="2" charset="2"/>
              <a:buNone/>
            </a:pPr>
            <a:r>
              <a:rPr lang="sr-Latn-CS" altLang="en-US" sz="2400" smtClean="0"/>
              <a:t>	</a:t>
            </a:r>
            <a:r>
              <a:rPr lang="sr-Latn-CS" altLang="en-US" sz="2400" b="1" smtClean="0"/>
              <a:t>24. Objasnite uticaj preferencije domaćih proizvoda na devizni kurs?</a:t>
            </a:r>
          </a:p>
          <a:p>
            <a:pPr eaLnBrk="1" hangingPunct="1">
              <a:buFont typeface="Wingdings" pitchFamily="2" charset="2"/>
              <a:buNone/>
            </a:pPr>
            <a:r>
              <a:rPr lang="sr-Latn-CS" altLang="en-US" sz="2400" b="1" smtClean="0"/>
              <a:t>	</a:t>
            </a:r>
            <a:r>
              <a:rPr lang="sr-Latn-CS" altLang="en-US" sz="2400" smtClean="0"/>
              <a:t>- Preferencijom domaćih proizvoda dolazi do povećanje potražnje za domaćim proizvodima i samim tim dolazi do apresijacije domaće valute, tj. ukoliko potrošači preferiraju strane proizvode dolazi do povećanje potražnje za stranim proizvodima i depresijacijom domaće valute.</a:t>
            </a:r>
          </a:p>
          <a:p>
            <a:pPr eaLnBrk="1" hangingPunct="1">
              <a:buFont typeface="Wingdings" pitchFamily="2" charset="2"/>
              <a:buNone/>
            </a:pPr>
            <a:endParaRPr lang="en-US" altLang="en-US" sz="2400" b="1"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2B172C8-C15C-40D6-9B84-4D5A0D22E057}" type="slidenum">
              <a:rPr lang="en-US" altLang="en-US"/>
              <a:pPr/>
              <a:t>17</a:t>
            </a:fld>
            <a:endParaRPr lang="en-US" altLang="en-US"/>
          </a:p>
        </p:txBody>
      </p:sp>
      <p:sp>
        <p:nvSpPr>
          <p:cNvPr id="28675" name="Rectangle 3"/>
          <p:cNvSpPr>
            <a:spLocks noGrp="1" noChangeArrowheads="1"/>
          </p:cNvSpPr>
          <p:nvPr>
            <p:ph type="body" idx="1"/>
          </p:nvPr>
        </p:nvSpPr>
        <p:spPr>
          <a:xfrm>
            <a:off x="457200" y="228600"/>
            <a:ext cx="8229600" cy="5897563"/>
          </a:xfrm>
        </p:spPr>
        <p:txBody>
          <a:bodyPr/>
          <a:lstStyle/>
          <a:p>
            <a:pPr eaLnBrk="1" hangingPunct="1">
              <a:buFont typeface="Wingdings" pitchFamily="2" charset="2"/>
              <a:buNone/>
            </a:pPr>
            <a:r>
              <a:rPr lang="sr-Latn-CS" altLang="en-US" smtClean="0"/>
              <a:t>	</a:t>
            </a:r>
            <a:r>
              <a:rPr lang="sr-Latn-CS" altLang="en-US" sz="2400" b="1" smtClean="0"/>
              <a:t>25.</a:t>
            </a:r>
            <a:r>
              <a:rPr lang="sr-Latn-CS" altLang="en-US" smtClean="0"/>
              <a:t>	</a:t>
            </a:r>
            <a:r>
              <a:rPr lang="sr-Latn-CS" altLang="en-US" sz="2400" b="1" smtClean="0"/>
              <a:t>Objasnite uticaj produktivnosti na devizni kurs?</a:t>
            </a:r>
          </a:p>
          <a:p>
            <a:pPr eaLnBrk="1" hangingPunct="1">
              <a:buFont typeface="Wingdings" pitchFamily="2" charset="2"/>
              <a:buNone/>
            </a:pPr>
            <a:r>
              <a:rPr lang="sr-Latn-CS" altLang="en-US" smtClean="0"/>
              <a:t>	</a:t>
            </a:r>
            <a:r>
              <a:rPr lang="sr-Latn-CS" altLang="en-US" sz="2400" smtClean="0"/>
              <a:t>- Ako zemlja postaje produktivnija u odnosu na druge zemlje u dugom roku doći će do apresijacije domaće valute, dok u slučaju kada postaje manje produktivna u odnosu na druge zemlje doći će do depresijacije valute.</a:t>
            </a:r>
          </a:p>
          <a:p>
            <a:pPr eaLnBrk="1" hangingPunct="1">
              <a:buFont typeface="Wingdings" pitchFamily="2" charset="2"/>
              <a:buNone/>
            </a:pPr>
            <a:r>
              <a:rPr lang="sr-Latn-CS" altLang="en-US" sz="2400" smtClean="0"/>
              <a:t>	</a:t>
            </a:r>
          </a:p>
          <a:p>
            <a:pPr eaLnBrk="1" hangingPunct="1">
              <a:buFont typeface="Wingdings" pitchFamily="2" charset="2"/>
              <a:buNone/>
            </a:pPr>
            <a:r>
              <a:rPr lang="sr-Latn-CS" altLang="en-US" sz="2400" smtClean="0"/>
              <a:t>	</a:t>
            </a:r>
            <a:r>
              <a:rPr lang="sr-Latn-CS" altLang="en-US" sz="2400" b="1" smtClean="0"/>
              <a:t>26. Pravilo koje treba slijediti kada želimo da otkrijemo uticaj pojedinih faktora na devizni kurs je sledeće:</a:t>
            </a:r>
          </a:p>
          <a:p>
            <a:pPr eaLnBrk="1" hangingPunct="1">
              <a:buFont typeface="Wingdings" pitchFamily="2" charset="2"/>
              <a:buNone/>
            </a:pPr>
            <a:r>
              <a:rPr lang="sr-Latn-CS" altLang="en-US" sz="2400" smtClean="0"/>
              <a:t>	- ako neki faktor povećava potražnju za domaćim dobrima u odnosu na strana dobra, domaća valuta će apresirati. Na drugoj strani, ako neki faktor smanjuje potražnju za domaćim dobrima u odnosu na strana, domaća valuta će depresirati.</a:t>
            </a:r>
            <a:endParaRPr lang="en-US" alt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0A219D0-6365-44E1-AC27-00D8F648B95B}" type="slidenum">
              <a:rPr lang="en-US" altLang="en-US"/>
              <a:pPr/>
              <a:t>18</a:t>
            </a:fld>
            <a:endParaRPr lang="en-US" altLang="en-US"/>
          </a:p>
        </p:txBody>
      </p:sp>
      <p:sp>
        <p:nvSpPr>
          <p:cNvPr id="29699" name="Rectangle 3"/>
          <p:cNvSpPr>
            <a:spLocks noGrp="1" noChangeArrowheads="1"/>
          </p:cNvSpPr>
          <p:nvPr>
            <p:ph type="body" idx="1"/>
          </p:nvPr>
        </p:nvSpPr>
        <p:spPr>
          <a:xfrm>
            <a:off x="457200" y="304800"/>
            <a:ext cx="8229600" cy="6324600"/>
          </a:xfrm>
        </p:spPr>
        <p:txBody>
          <a:bodyPr/>
          <a:lstStyle/>
          <a:p>
            <a:pPr eaLnBrk="1" hangingPunct="1">
              <a:buFont typeface="Wingdings" pitchFamily="2" charset="2"/>
              <a:buNone/>
            </a:pPr>
            <a:r>
              <a:rPr lang="sr-Latn-CS" altLang="en-US" smtClean="0"/>
              <a:t>	</a:t>
            </a:r>
            <a:r>
              <a:rPr lang="sr-Latn-CS" altLang="en-US" sz="2400" b="1" smtClean="0"/>
              <a:t>27. Koji faktori utiču na devizni kurs u kratkom roku?</a:t>
            </a:r>
          </a:p>
          <a:p>
            <a:pPr eaLnBrk="1" hangingPunct="1">
              <a:buFont typeface="Wingdings" pitchFamily="2" charset="2"/>
              <a:buNone/>
            </a:pPr>
            <a:r>
              <a:rPr lang="sr-Latn-CS" altLang="en-US" sz="2400" smtClean="0"/>
              <a:t>	- Tri su najznačajnija faktora koji utiču na devizni kurs u kratkom roku:</a:t>
            </a:r>
            <a:r>
              <a:rPr lang="sr-Latn-CS" altLang="en-US" sz="2400" b="1" smtClean="0"/>
              <a:t>	</a:t>
            </a:r>
          </a:p>
          <a:p>
            <a:pPr eaLnBrk="1" hangingPunct="1">
              <a:buFont typeface="Wingdings" pitchFamily="2" charset="2"/>
              <a:buNone/>
            </a:pPr>
            <a:r>
              <a:rPr lang="sr-Latn-CS" altLang="en-US" sz="2400" smtClean="0"/>
              <a:t>	a) očekivani povrati na domaće i inostrane depozite</a:t>
            </a:r>
          </a:p>
          <a:p>
            <a:pPr eaLnBrk="1" hangingPunct="1">
              <a:buFont typeface="Wingdings" pitchFamily="2" charset="2"/>
              <a:buNone/>
            </a:pPr>
            <a:r>
              <a:rPr lang="sr-Latn-CS" altLang="en-US" sz="2400" smtClean="0"/>
              <a:t>	b) promjene inostranih i domaćih kamatnih stopa</a:t>
            </a:r>
          </a:p>
          <a:p>
            <a:pPr eaLnBrk="1" hangingPunct="1">
              <a:buFont typeface="Wingdings" pitchFamily="2" charset="2"/>
              <a:buNone/>
            </a:pPr>
            <a:r>
              <a:rPr lang="sr-Latn-CS" altLang="en-US" sz="2400" smtClean="0"/>
              <a:t>	c) promjene ponude novca</a:t>
            </a:r>
          </a:p>
          <a:p>
            <a:pPr eaLnBrk="1" hangingPunct="1">
              <a:buFont typeface="Wingdings" pitchFamily="2" charset="2"/>
              <a:buNone/>
            </a:pPr>
            <a:r>
              <a:rPr lang="sr-Latn-CS" altLang="en-US" sz="2400" smtClean="0"/>
              <a:t>	</a:t>
            </a:r>
          </a:p>
          <a:p>
            <a:pPr eaLnBrk="1" hangingPunct="1">
              <a:buFont typeface="Wingdings" pitchFamily="2" charset="2"/>
              <a:buNone/>
            </a:pPr>
            <a:r>
              <a:rPr lang="sr-Latn-CS" altLang="en-US" sz="2400" smtClean="0"/>
              <a:t>	</a:t>
            </a:r>
            <a:r>
              <a:rPr lang="sr-Latn-CS" altLang="en-US" sz="2400" b="1" smtClean="0"/>
              <a:t>28.</a:t>
            </a:r>
            <a:r>
              <a:rPr lang="sr-Latn-CS" altLang="en-US" sz="2400" smtClean="0"/>
              <a:t> </a:t>
            </a:r>
            <a:r>
              <a:rPr lang="sr-Latn-CS" altLang="en-US" sz="2400" b="1" smtClean="0"/>
              <a:t>Objasnite uticaj očekivanog povrata na domaće i inostrane depozite na devizni kurs u kratkom roku?</a:t>
            </a:r>
          </a:p>
          <a:p>
            <a:pPr eaLnBrk="1" hangingPunct="1">
              <a:buFont typeface="Wingdings" pitchFamily="2" charset="2"/>
              <a:buNone/>
            </a:pPr>
            <a:r>
              <a:rPr lang="sr-Latn-CS" altLang="en-US" sz="2400" b="1" smtClean="0"/>
              <a:t>	</a:t>
            </a:r>
            <a:r>
              <a:rPr lang="sr-Latn-CS" altLang="en-US" sz="2400" smtClean="0"/>
              <a:t>- Ukoliko je očekivani povrat na domaće depozite veći od očekivanog povrata na inostrane depozite doći će do apresijacije domaće valute. Na drugoj strani, ukoliko je očekivani povrat na inodepozite veći od očekivanog povrata na domaće depozite doći će do depresijacije domaće valute.</a:t>
            </a:r>
            <a:endParaRPr lang="en-US" altLang="en-US" sz="240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4AEED92-AA8F-4783-8BFC-BBAE7C3F7BED}" type="slidenum">
              <a:rPr lang="en-US" altLang="en-US"/>
              <a:pPr/>
              <a:t>19</a:t>
            </a:fld>
            <a:endParaRPr lang="en-US" altLang="en-US"/>
          </a:p>
        </p:txBody>
      </p:sp>
      <p:sp>
        <p:nvSpPr>
          <p:cNvPr id="30723" name="Rectangle 3"/>
          <p:cNvSpPr>
            <a:spLocks noGrp="1" noChangeArrowheads="1"/>
          </p:cNvSpPr>
          <p:nvPr>
            <p:ph type="body" idx="1"/>
          </p:nvPr>
        </p:nvSpPr>
        <p:spPr>
          <a:xfrm>
            <a:off x="533400" y="304800"/>
            <a:ext cx="8229600" cy="6324600"/>
          </a:xfrm>
        </p:spPr>
        <p:txBody>
          <a:bodyPr/>
          <a:lstStyle/>
          <a:p>
            <a:pPr eaLnBrk="1" hangingPunct="1">
              <a:buFont typeface="Wingdings" pitchFamily="2" charset="2"/>
              <a:buNone/>
            </a:pPr>
            <a:r>
              <a:rPr lang="en-US" altLang="en-US" smtClean="0"/>
              <a:t>	</a:t>
            </a:r>
            <a:r>
              <a:rPr lang="en-US" altLang="en-US" sz="2400" b="1" smtClean="0"/>
              <a:t>29.	</a:t>
            </a:r>
            <a:r>
              <a:rPr lang="bs-Latn-BA" altLang="en-US" sz="2400" b="1" smtClean="0"/>
              <a:t>Od čega zavisi očekivani povrati u domaćoj valuti (dolar) na domaće depozite?</a:t>
            </a:r>
          </a:p>
          <a:p>
            <a:pPr eaLnBrk="1" hangingPunct="1">
              <a:buFont typeface="Wingdings" pitchFamily="2" charset="2"/>
              <a:buNone/>
            </a:pPr>
            <a:r>
              <a:rPr lang="bs-Latn-BA" altLang="en-US" sz="2400" b="1" smtClean="0"/>
              <a:t>	</a:t>
            </a:r>
            <a:r>
              <a:rPr lang="bs-Latn-BA" altLang="en-US" sz="2400" smtClean="0"/>
              <a:t>- Očekivani povrat na domaće depozite u domaćoj valuti (uzmimo dolar za domaću valutu) zavisi od visine kamatne stope bez obzira koliki je devizni kurs (kamatna stopa 10% znači da očekivani povrat na dolarske depozite je 10%).</a:t>
            </a:r>
          </a:p>
          <a:p>
            <a:pPr eaLnBrk="1" hangingPunct="1">
              <a:buFont typeface="Wingdings" pitchFamily="2" charset="2"/>
              <a:buNone/>
            </a:pPr>
            <a:r>
              <a:rPr lang="bs-Latn-BA" altLang="en-US" sz="2400" smtClean="0"/>
              <a:t>	</a:t>
            </a:r>
            <a:r>
              <a:rPr lang="bs-Latn-BA" altLang="en-US" sz="2400" b="1" smtClean="0"/>
              <a:t>30.</a:t>
            </a:r>
            <a:r>
              <a:rPr lang="bs-Latn-BA" altLang="en-US" sz="2400" smtClean="0"/>
              <a:t> </a:t>
            </a:r>
            <a:r>
              <a:rPr lang="bs-Latn-BA" altLang="en-US" sz="2400" b="1" smtClean="0"/>
              <a:t>Od čega zavisi očekivani povrati u domaćoj valuti (dolarima) na inostrane depozite (evro)?</a:t>
            </a:r>
          </a:p>
          <a:p>
            <a:pPr eaLnBrk="1" hangingPunct="1">
              <a:buFont typeface="Wingdings" pitchFamily="2" charset="2"/>
              <a:buNone/>
            </a:pPr>
            <a:r>
              <a:rPr lang="bs-Latn-BA" altLang="en-US" sz="2400" b="1" smtClean="0"/>
              <a:t>	</a:t>
            </a:r>
            <a:r>
              <a:rPr lang="bs-Latn-BA" altLang="en-US" sz="2400" smtClean="0"/>
              <a:t>- Očekivani povrat u dolarima na inostrane depozite (evre) jednak je inostranoj kamatnoj stopi minus očekivana apresijacija dolara, odnosno očekivana depresijacija evra (npr. Ako je kamatna stopa 6%, a očekuje se apresijacija dolara 3%, očekivani povrat na evro depozite u dolarima je 3% (6% - 3% = 3%). Šta ako se očekuje depresijacija dolara za 4%?)</a:t>
            </a:r>
            <a:endParaRPr lang="en-US" altLang="en-US" sz="24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78249D8-5188-489D-A5F5-450C20BCEC5C}" type="slidenum">
              <a:rPr lang="en-US" altLang="en-US"/>
              <a:pPr/>
              <a:t>2</a:t>
            </a:fld>
            <a:endParaRPr lang="en-US" altLang="en-US"/>
          </a:p>
        </p:txBody>
      </p:sp>
      <p:sp>
        <p:nvSpPr>
          <p:cNvPr id="8194" name="Rectangle 2"/>
          <p:cNvSpPr>
            <a:spLocks noGrp="1" noChangeArrowheads="1"/>
          </p:cNvSpPr>
          <p:nvPr>
            <p:ph type="title"/>
          </p:nvPr>
        </p:nvSpPr>
        <p:spPr>
          <a:xfrm>
            <a:off x="457200" y="277813"/>
            <a:ext cx="8229600" cy="1093787"/>
          </a:xfrm>
        </p:spPr>
        <p:txBody>
          <a:bodyPr/>
          <a:lstStyle/>
          <a:p>
            <a:pPr marL="762000" indent="-762000" eaLnBrk="1" hangingPunct="1">
              <a:defRPr/>
            </a:pPr>
            <a:r>
              <a:rPr lang="en-US" sz="3200" smtClean="0"/>
              <a:t>I.	</a:t>
            </a:r>
            <a:r>
              <a:rPr lang="sr-Latn-CS" sz="3200" smtClean="0"/>
              <a:t>MEĐUNARODNO FINANSIRANJE – pojam,razvoj i značaj</a:t>
            </a:r>
            <a:endParaRPr lang="en-US" sz="3200" smtClean="0"/>
          </a:p>
        </p:txBody>
      </p:sp>
      <p:sp>
        <p:nvSpPr>
          <p:cNvPr id="13316" name="Rectangle 3"/>
          <p:cNvSpPr>
            <a:spLocks noGrp="1" noChangeArrowheads="1"/>
          </p:cNvSpPr>
          <p:nvPr>
            <p:ph type="body" idx="1"/>
          </p:nvPr>
        </p:nvSpPr>
        <p:spPr>
          <a:xfrm>
            <a:off x="304800" y="1447800"/>
            <a:ext cx="8382000" cy="5257800"/>
          </a:xfrm>
        </p:spPr>
        <p:txBody>
          <a:bodyPr/>
          <a:lstStyle/>
          <a:p>
            <a:pPr eaLnBrk="1" hangingPunct="1">
              <a:buFont typeface="Wingdings" pitchFamily="2" charset="2"/>
              <a:buNone/>
            </a:pPr>
            <a:r>
              <a:rPr lang="sr-Latn-CS" altLang="en-US" sz="2400" smtClean="0"/>
              <a:t>	</a:t>
            </a:r>
            <a:r>
              <a:rPr lang="sr-Latn-CS" altLang="en-US" sz="2000" b="1" smtClean="0"/>
              <a:t>1. Pitanje: Šta podrazumijevamo pod pojmom finansiranje?</a:t>
            </a:r>
            <a:endParaRPr lang="en-US" altLang="en-US" sz="2000" b="1" smtClean="0"/>
          </a:p>
          <a:p>
            <a:pPr eaLnBrk="1" hangingPunct="1">
              <a:lnSpc>
                <a:spcPct val="80000"/>
              </a:lnSpc>
              <a:buFont typeface="Wingdings" pitchFamily="2" charset="2"/>
              <a:buNone/>
            </a:pPr>
            <a:r>
              <a:rPr lang="sr-Latn-CS" altLang="en-US" sz="2000" b="1" smtClean="0"/>
              <a:t>	</a:t>
            </a:r>
            <a:r>
              <a:rPr lang="en-US" altLang="en-US" sz="2000" b="1" smtClean="0"/>
              <a:t> </a:t>
            </a:r>
            <a:r>
              <a:rPr lang="sr-Latn-CS" altLang="en-US" sz="2000" smtClean="0"/>
              <a:t>- Finansiranje obuhvata poslove pribavljanja novčanih sredstava za zasnivanje, održavanje i proširenje poslovne aktivnosti i poslove plasiranja slobodnih iznosa sredstava.</a:t>
            </a:r>
          </a:p>
          <a:p>
            <a:pPr eaLnBrk="1" hangingPunct="1">
              <a:lnSpc>
                <a:spcPct val="80000"/>
              </a:lnSpc>
              <a:buFont typeface="Wingdings" pitchFamily="2" charset="2"/>
              <a:buNone/>
            </a:pPr>
            <a:r>
              <a:rPr lang="sr-Latn-CS" altLang="en-US" sz="2000" b="1" smtClean="0"/>
              <a:t>     </a:t>
            </a:r>
          </a:p>
          <a:p>
            <a:pPr eaLnBrk="1" hangingPunct="1">
              <a:lnSpc>
                <a:spcPct val="80000"/>
              </a:lnSpc>
              <a:buFont typeface="Wingdings" pitchFamily="2" charset="2"/>
              <a:buNone/>
            </a:pPr>
            <a:r>
              <a:rPr lang="sr-Latn-CS" altLang="en-US" sz="2000" b="1" smtClean="0"/>
              <a:t>	2. Pitanje: Za koje svrhe mogu biti potrebna finansijska sredstva?</a:t>
            </a:r>
          </a:p>
          <a:p>
            <a:pPr eaLnBrk="1" hangingPunct="1">
              <a:lnSpc>
                <a:spcPct val="80000"/>
              </a:lnSpc>
              <a:buFont typeface="Wingdings" pitchFamily="2" charset="2"/>
              <a:buNone/>
            </a:pPr>
            <a:r>
              <a:rPr lang="sr-Latn-CS" altLang="en-US" sz="2000" b="1" smtClean="0"/>
              <a:t>	</a:t>
            </a:r>
            <a:r>
              <a:rPr lang="sr-Latn-CS" altLang="en-US" sz="2000" smtClean="0"/>
              <a:t>- Finansijska sredstva mogu biti potrebna za kapitalna ulaganja (osnovna sredstva: zemljište, oprema, građevinski objekti i sl.) i tekuće poslovanje (obrtna sredstva: nabavka sirovina i drugih materijala, angažovanje radne snage, održavanje zaliha i sl.)</a:t>
            </a:r>
          </a:p>
          <a:p>
            <a:pPr eaLnBrk="1" hangingPunct="1">
              <a:lnSpc>
                <a:spcPct val="80000"/>
              </a:lnSpc>
              <a:buFont typeface="Wingdings" pitchFamily="2" charset="2"/>
              <a:buNone/>
            </a:pPr>
            <a:r>
              <a:rPr lang="sr-Latn-CS" altLang="en-US" sz="2000" b="1" smtClean="0"/>
              <a:t>	</a:t>
            </a:r>
          </a:p>
          <a:p>
            <a:pPr eaLnBrk="1" hangingPunct="1">
              <a:lnSpc>
                <a:spcPct val="80000"/>
              </a:lnSpc>
              <a:buFont typeface="Wingdings" pitchFamily="2" charset="2"/>
              <a:buNone/>
            </a:pPr>
            <a:r>
              <a:rPr lang="sr-Latn-CS" altLang="en-US" sz="2000" b="1" smtClean="0"/>
              <a:t>	3. Pitanje: DEFINICIJA MEĐUNARODNOG FINANSIRANJA</a:t>
            </a:r>
          </a:p>
          <a:p>
            <a:pPr eaLnBrk="1" hangingPunct="1">
              <a:lnSpc>
                <a:spcPct val="80000"/>
              </a:lnSpc>
              <a:buFont typeface="Wingdings" pitchFamily="2" charset="2"/>
              <a:buNone/>
            </a:pPr>
            <a:r>
              <a:rPr lang="sr-Latn-CS" altLang="en-US" sz="2000" b="1" smtClean="0"/>
              <a:t>	</a:t>
            </a:r>
            <a:r>
              <a:rPr lang="sr-Latn-CS" altLang="en-US" sz="2000" smtClean="0"/>
              <a:t>- Međunarodno finansiranje u užem smislu obuhvata uvoz i izvoz kapitala i novca i prodaju roba i usluga na kredit, a u širem smislu uključuje i međunarodne jednostrane transfere (poslovi finansiranja kod kojih je prisutan elemenat inostranosti). </a:t>
            </a:r>
            <a:endParaRPr lang="en-US" altLang="en-US" sz="2000" smtClean="0"/>
          </a:p>
          <a:p>
            <a:pPr eaLnBrk="1" hangingPunct="1"/>
            <a:endParaRPr lang="en-US" altLang="en-US" sz="20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198CF9B-E073-4067-961E-CB142E1C1EC0}" type="slidenum">
              <a:rPr lang="en-US" altLang="en-US"/>
              <a:pPr/>
              <a:t>20</a:t>
            </a:fld>
            <a:endParaRPr lang="en-US" altLang="en-US"/>
          </a:p>
        </p:txBody>
      </p:sp>
      <p:sp>
        <p:nvSpPr>
          <p:cNvPr id="31747" name="Rectangle 3"/>
          <p:cNvSpPr>
            <a:spLocks noGrp="1" noChangeArrowheads="1"/>
          </p:cNvSpPr>
          <p:nvPr>
            <p:ph type="body" idx="1"/>
          </p:nvPr>
        </p:nvSpPr>
        <p:spPr>
          <a:xfrm>
            <a:off x="457200" y="304800"/>
            <a:ext cx="8229600" cy="5821363"/>
          </a:xfrm>
        </p:spPr>
        <p:txBody>
          <a:bodyPr/>
          <a:lstStyle/>
          <a:p>
            <a:pPr eaLnBrk="1" hangingPunct="1">
              <a:buFont typeface="Wingdings" pitchFamily="2" charset="2"/>
              <a:buNone/>
            </a:pPr>
            <a:r>
              <a:rPr lang="bs-Latn-BA" altLang="en-US" sz="2400" smtClean="0"/>
              <a:t>	</a:t>
            </a:r>
            <a:r>
              <a:rPr lang="bs-Latn-BA" altLang="en-US" sz="2400" b="1" smtClean="0"/>
              <a:t>31. U kojoj se tački pojavljuje ravnoteža na deviznom tržištu?</a:t>
            </a:r>
          </a:p>
          <a:p>
            <a:pPr eaLnBrk="1" hangingPunct="1">
              <a:buFont typeface="Wingdings" pitchFamily="2" charset="2"/>
              <a:buNone/>
            </a:pPr>
            <a:r>
              <a:rPr lang="bs-Latn-BA" altLang="en-US" sz="2400" smtClean="0"/>
              <a:t>	- U tački u kojoj se sijeku očekivani povrati na dolarske depozite (Rd) i evro depozite(Rf)</a:t>
            </a:r>
            <a:r>
              <a:rPr lang="en-US" altLang="en-US" sz="2400" smtClean="0"/>
              <a:t> </a:t>
            </a:r>
            <a:r>
              <a:rPr lang="sr-Latn-CS" altLang="en-US" sz="2400" smtClean="0"/>
              <a:t>– (Rd = Rf)</a:t>
            </a:r>
            <a:r>
              <a:rPr lang="bs-Latn-BA" altLang="en-US" sz="2400" smtClean="0"/>
              <a:t>. Ravnotežna kamatna stopa znači da je zadovoljen uslov kamatnog pariteta koji znači da je domaća kamatna stopa jednaka inostranoj kamatnoj stopi minus očekivana apresijacija domaće valute (ili plus očekivana apresijacija strane valute).</a:t>
            </a:r>
            <a:endParaRPr lang="bs-Latn-BA" altLang="en-US" smtClean="0"/>
          </a:p>
          <a:p>
            <a:pPr eaLnBrk="1" hangingPunct="1">
              <a:buFont typeface="Wingdings" pitchFamily="2" charset="2"/>
              <a:buNone/>
            </a:pPr>
            <a:r>
              <a:rPr lang="bs-Latn-BA" altLang="en-US" smtClean="0"/>
              <a:t>	</a:t>
            </a:r>
            <a:r>
              <a:rPr lang="bs-Latn-BA" altLang="en-US" sz="2400" b="1" smtClean="0"/>
              <a:t>Primer sa grafikonom iz predavanja proučiti. Označimo trenutni devizni kurs sa Et i očekivani devizni kurs sa Et+1, a očekivana apresijacija se može izraziti formulom = Et+1 – Et / Et.</a:t>
            </a:r>
            <a:endParaRPr lang="en-US" altLang="en-US" sz="2400" b="1"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B552173-D178-4776-800F-94E7F9DA38AE}" type="slidenum">
              <a:rPr lang="en-US" altLang="en-US"/>
              <a:pPr/>
              <a:t>21</a:t>
            </a:fld>
            <a:endParaRPr lang="en-US" altLang="en-US"/>
          </a:p>
        </p:txBody>
      </p:sp>
      <p:sp>
        <p:nvSpPr>
          <p:cNvPr id="32771" name="Rectangle 3"/>
          <p:cNvSpPr>
            <a:spLocks noGrp="1" noChangeArrowheads="1"/>
          </p:cNvSpPr>
          <p:nvPr>
            <p:ph type="body" idx="1"/>
          </p:nvPr>
        </p:nvSpPr>
        <p:spPr>
          <a:xfrm>
            <a:off x="457200" y="228600"/>
            <a:ext cx="8229600" cy="6248400"/>
          </a:xfrm>
        </p:spPr>
        <p:txBody>
          <a:bodyPr/>
          <a:lstStyle/>
          <a:p>
            <a:pPr eaLnBrk="1" hangingPunct="1">
              <a:buFont typeface="Wingdings" pitchFamily="2" charset="2"/>
              <a:buNone/>
            </a:pPr>
            <a:r>
              <a:rPr lang="bs-Latn-BA" altLang="en-US" smtClean="0"/>
              <a:t>	</a:t>
            </a:r>
            <a:r>
              <a:rPr lang="bs-Latn-BA" altLang="en-US" sz="2400" b="1" smtClean="0"/>
              <a:t>32. Kako utiče porast inostrane kamatne stope na vrijednost domaće valute?</a:t>
            </a:r>
          </a:p>
          <a:p>
            <a:pPr eaLnBrk="1" hangingPunct="1">
              <a:buFont typeface="Wingdings" pitchFamily="2" charset="2"/>
              <a:buNone/>
            </a:pPr>
            <a:r>
              <a:rPr lang="bs-Latn-BA" altLang="en-US" sz="2400" smtClean="0"/>
              <a:t>	- Doći će do depresijacije domaće valute zato što porast ino kamatne stope vodi porastu očekivanih povrata na inostrane depozite. U tom slučaju će vlasnici depozita željeti kupovati inostrane depozite, a prodavati domaće, što dovodi do pada vrijednosti domaće valute.</a:t>
            </a:r>
          </a:p>
          <a:p>
            <a:pPr eaLnBrk="1" hangingPunct="1">
              <a:buFont typeface="Wingdings" pitchFamily="2" charset="2"/>
              <a:buNone/>
            </a:pPr>
            <a:r>
              <a:rPr lang="bs-Latn-BA" altLang="en-US" sz="2400" smtClean="0"/>
              <a:t>	</a:t>
            </a:r>
          </a:p>
          <a:p>
            <a:pPr eaLnBrk="1" hangingPunct="1">
              <a:buFont typeface="Wingdings" pitchFamily="2" charset="2"/>
              <a:buNone/>
            </a:pPr>
            <a:r>
              <a:rPr lang="bs-Latn-BA" altLang="en-US" sz="2400" smtClean="0"/>
              <a:t>	</a:t>
            </a:r>
            <a:r>
              <a:rPr lang="bs-Latn-BA" altLang="en-US" sz="2400" b="1" smtClean="0"/>
              <a:t>33. Kako utiče pad inostrane kamatne stope na vrijednost domaće valute?</a:t>
            </a:r>
          </a:p>
          <a:p>
            <a:pPr eaLnBrk="1" hangingPunct="1">
              <a:buFont typeface="Wingdings" pitchFamily="2" charset="2"/>
              <a:buNone/>
            </a:pPr>
            <a:r>
              <a:rPr lang="bs-Latn-BA" altLang="en-US" sz="2400" smtClean="0"/>
              <a:t>	- Doći će do apresijacije domaće valute zato što pad ino kamatne stope vodi porastu očekivanih povrata na domaće depozite. U tom slučaju će vlasnici depozita željeti kupovati domaće depozite, a prodavati inostrane, što dovodi do rasta vrijednosti domaće valute.</a:t>
            </a:r>
          </a:p>
          <a:p>
            <a:pPr eaLnBrk="1" hangingPunct="1">
              <a:buFont typeface="Wingdings" pitchFamily="2" charset="2"/>
              <a:buNone/>
            </a:pPr>
            <a:endParaRPr lang="en-US" altLang="en-US" sz="24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15F4132-4449-49B2-A343-17C3E8C8C729}" type="slidenum">
              <a:rPr lang="en-US" altLang="en-US"/>
              <a:pPr/>
              <a:t>22</a:t>
            </a:fld>
            <a:endParaRPr lang="en-US" altLang="en-US"/>
          </a:p>
        </p:txBody>
      </p:sp>
      <p:sp>
        <p:nvSpPr>
          <p:cNvPr id="33795" name="Rectangle 3"/>
          <p:cNvSpPr>
            <a:spLocks noGrp="1" noChangeArrowheads="1"/>
          </p:cNvSpPr>
          <p:nvPr>
            <p:ph type="body" idx="1"/>
          </p:nvPr>
        </p:nvSpPr>
        <p:spPr>
          <a:xfrm>
            <a:off x="457200" y="228600"/>
            <a:ext cx="8229600" cy="6172200"/>
          </a:xfrm>
        </p:spPr>
        <p:txBody>
          <a:bodyPr/>
          <a:lstStyle/>
          <a:p>
            <a:pPr eaLnBrk="1" hangingPunct="1">
              <a:buFont typeface="Wingdings" pitchFamily="2" charset="2"/>
              <a:buNone/>
            </a:pPr>
            <a:r>
              <a:rPr lang="bs-Latn-BA" altLang="en-US" smtClean="0"/>
              <a:t>	 </a:t>
            </a:r>
            <a:r>
              <a:rPr lang="bs-Latn-BA" altLang="en-US" sz="2400" b="1" smtClean="0"/>
              <a:t>34. Kako utiče porast domaće kamatne stope na vrijednost domaće valute?</a:t>
            </a:r>
          </a:p>
          <a:p>
            <a:pPr eaLnBrk="1" hangingPunct="1">
              <a:buFont typeface="Wingdings" pitchFamily="2" charset="2"/>
              <a:buNone/>
            </a:pPr>
            <a:r>
              <a:rPr lang="bs-Latn-BA" altLang="en-US" sz="2400" smtClean="0"/>
              <a:t>	- Doći će do apresijacije domaće valute zato što porast domaće kamatne stope vodi porastu očekivanih povrata na domaće depozite. U tom slučaju će vlasnici depozita željeti kupovati domaće depozite, a prodavati strane, što dovodi do rasta vrijednosti domaće valute.</a:t>
            </a:r>
          </a:p>
          <a:p>
            <a:pPr eaLnBrk="1" hangingPunct="1">
              <a:buFont typeface="Wingdings" pitchFamily="2" charset="2"/>
              <a:buNone/>
            </a:pPr>
            <a:r>
              <a:rPr lang="bs-Latn-BA" altLang="en-US" sz="2400" smtClean="0"/>
              <a:t>	</a:t>
            </a:r>
          </a:p>
          <a:p>
            <a:pPr eaLnBrk="1" hangingPunct="1">
              <a:buFont typeface="Wingdings" pitchFamily="2" charset="2"/>
              <a:buNone/>
            </a:pPr>
            <a:r>
              <a:rPr lang="bs-Latn-BA" altLang="en-US" sz="2400" smtClean="0"/>
              <a:t>	</a:t>
            </a:r>
            <a:r>
              <a:rPr lang="bs-Latn-BA" altLang="en-US" sz="2400" b="1" smtClean="0"/>
              <a:t>35. Kako utiče pad domaće kamatne stope na vrijednost domaće valute?</a:t>
            </a:r>
          </a:p>
          <a:p>
            <a:pPr eaLnBrk="1" hangingPunct="1">
              <a:buFont typeface="Wingdings" pitchFamily="2" charset="2"/>
              <a:buNone/>
            </a:pPr>
            <a:r>
              <a:rPr lang="bs-Latn-BA" altLang="en-US" sz="2400" smtClean="0"/>
              <a:t>	- Doći će do depresijacije domaće valute zato što pad domaće kamatne stope vodi padu očekivanih povrata na domaće depozite. U tom slučaju će vlasnici depozita željeti kupovati inostrane depozite, a prodavati domaće, što dovodi do pada vrijednosti domaće valute.</a:t>
            </a:r>
            <a:endParaRPr lang="en-US" altLang="en-US" sz="240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8D8E6D4-8C55-4C36-A67C-FC106E805F46}" type="slidenum">
              <a:rPr lang="en-US" altLang="en-US"/>
              <a:pPr/>
              <a:t>23</a:t>
            </a:fld>
            <a:endParaRPr lang="en-US" altLang="en-US"/>
          </a:p>
        </p:txBody>
      </p:sp>
      <p:sp>
        <p:nvSpPr>
          <p:cNvPr id="34819" name="Rectangle 3"/>
          <p:cNvSpPr>
            <a:spLocks noGrp="1" noChangeArrowheads="1"/>
          </p:cNvSpPr>
          <p:nvPr>
            <p:ph type="body" idx="1"/>
          </p:nvPr>
        </p:nvSpPr>
        <p:spPr>
          <a:xfrm>
            <a:off x="457200" y="304800"/>
            <a:ext cx="8229600" cy="5821363"/>
          </a:xfrm>
        </p:spPr>
        <p:txBody>
          <a:bodyPr/>
          <a:lstStyle/>
          <a:p>
            <a:pPr eaLnBrk="1" hangingPunct="1">
              <a:lnSpc>
                <a:spcPct val="90000"/>
              </a:lnSpc>
              <a:buFont typeface="Wingdings" pitchFamily="2" charset="2"/>
              <a:buNone/>
            </a:pPr>
            <a:r>
              <a:rPr lang="sr-Latn-CS" altLang="en-US" smtClean="0"/>
              <a:t>	</a:t>
            </a:r>
            <a:r>
              <a:rPr lang="sr-Latn-CS" altLang="en-US" sz="2400" b="1" smtClean="0"/>
              <a:t>36.</a:t>
            </a:r>
            <a:r>
              <a:rPr lang="sr-Latn-CS" altLang="en-US" smtClean="0"/>
              <a:t> </a:t>
            </a:r>
            <a:r>
              <a:rPr lang="sr-Latn-CS" altLang="en-US" sz="2400" b="1" smtClean="0"/>
              <a:t>Objasnite uticaj promjena domaćih i stranih kamatnih stopa na devizni kurs u kratkom roku?</a:t>
            </a:r>
          </a:p>
          <a:p>
            <a:pPr eaLnBrk="1" hangingPunct="1">
              <a:lnSpc>
                <a:spcPct val="90000"/>
              </a:lnSpc>
              <a:buFont typeface="Wingdings" pitchFamily="2" charset="2"/>
              <a:buNone/>
            </a:pPr>
            <a:r>
              <a:rPr lang="sr-Latn-CS" altLang="en-US" sz="2400" b="1" smtClean="0"/>
              <a:t>	</a:t>
            </a:r>
            <a:r>
              <a:rPr lang="sr-Latn-CS" altLang="en-US" sz="2400" smtClean="0"/>
              <a:t>- Porast kamatnih stopa u zemlji dovodi do apresijacije domaće valute, dok porast kamatnih stopa u inostranstvu dovodi  depresijacije domaće valute. Pad kamatnih stopa u zemlji dovodi do depresijacije domaće valute, dok pad kamatnih stopa u inostranstvu dovodi do apresijacije domaće valute.				</a:t>
            </a:r>
          </a:p>
          <a:p>
            <a:pPr eaLnBrk="1" hangingPunct="1">
              <a:lnSpc>
                <a:spcPct val="90000"/>
              </a:lnSpc>
              <a:buFont typeface="Wingdings" pitchFamily="2" charset="2"/>
              <a:buNone/>
            </a:pPr>
            <a:endParaRPr lang="sr-Latn-CS" altLang="en-US" sz="2400" b="1" smtClean="0"/>
          </a:p>
          <a:p>
            <a:pPr eaLnBrk="1" hangingPunct="1">
              <a:lnSpc>
                <a:spcPct val="90000"/>
              </a:lnSpc>
              <a:buFont typeface="Wingdings" pitchFamily="2" charset="2"/>
              <a:buNone/>
            </a:pPr>
            <a:r>
              <a:rPr lang="sr-Latn-CS" altLang="en-US" sz="2400" b="1" smtClean="0"/>
              <a:t>	37. Objasnite uticaj promjene ponude novca (novčane mase) na devizni kurs u kratkom roku?</a:t>
            </a:r>
          </a:p>
          <a:p>
            <a:pPr eaLnBrk="1" hangingPunct="1">
              <a:lnSpc>
                <a:spcPct val="90000"/>
              </a:lnSpc>
              <a:buFont typeface="Wingdings" pitchFamily="2" charset="2"/>
              <a:buNone/>
            </a:pPr>
            <a:r>
              <a:rPr lang="sr-Latn-CS" altLang="en-US" sz="2400" b="1" smtClean="0"/>
              <a:t>	</a:t>
            </a:r>
            <a:r>
              <a:rPr lang="sr-Latn-CS" altLang="en-US" sz="2400" smtClean="0"/>
              <a:t>- Veća domaća ponuda novca dovodi do višeg nivoa cijena i pada vrijednosti valute što uzrokuje depresijaciju domaće valute, dok smanjenje ponude novca uzrokuje apresijaciju domaće valute. </a:t>
            </a:r>
            <a:endParaRPr lang="en-US" altLang="en-US" sz="240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237CD53-E36A-43A2-96B2-7C5FE60A2C3F}" type="slidenum">
              <a:rPr lang="en-US" altLang="en-US"/>
              <a:pPr/>
              <a:t>24</a:t>
            </a:fld>
            <a:endParaRPr lang="en-US" altLang="en-US"/>
          </a:p>
        </p:txBody>
      </p:sp>
      <p:sp>
        <p:nvSpPr>
          <p:cNvPr id="35843" name="Rectangle 3"/>
          <p:cNvSpPr>
            <a:spLocks noGrp="1" noChangeArrowheads="1"/>
          </p:cNvSpPr>
          <p:nvPr>
            <p:ph type="body" idx="1"/>
          </p:nvPr>
        </p:nvSpPr>
        <p:spPr>
          <a:xfrm>
            <a:off x="457200" y="228600"/>
            <a:ext cx="8534400" cy="6172200"/>
          </a:xfrm>
        </p:spPr>
        <p:txBody>
          <a:bodyPr/>
          <a:lstStyle/>
          <a:p>
            <a:pPr lvl="1" eaLnBrk="1" hangingPunct="1">
              <a:buFont typeface="Wingdings" pitchFamily="2" charset="2"/>
              <a:buNone/>
            </a:pPr>
            <a:r>
              <a:rPr lang="bs-Latn-BA" altLang="en-US" sz="2000" b="1" smtClean="0"/>
              <a:t>38. Iz kojih se razloga kamatna stopa može</a:t>
            </a:r>
          </a:p>
          <a:p>
            <a:pPr lvl="1" eaLnBrk="1" hangingPunct="1">
              <a:buFont typeface="Wingdings" pitchFamily="2" charset="2"/>
              <a:buNone/>
            </a:pPr>
            <a:r>
              <a:rPr lang="bs-Latn-BA" altLang="en-US" sz="2000" b="1" smtClean="0"/>
              <a:t>promijeniti kada analiziramo uticaj promjene</a:t>
            </a:r>
          </a:p>
          <a:p>
            <a:pPr lvl="1" eaLnBrk="1" hangingPunct="1">
              <a:buFont typeface="Wingdings" pitchFamily="2" charset="2"/>
              <a:buNone/>
            </a:pPr>
            <a:r>
              <a:rPr lang="bs-Latn-BA" altLang="en-US" sz="2000" b="1" smtClean="0"/>
              <a:t>kamatne stope na devizni kurs?</a:t>
            </a:r>
          </a:p>
          <a:p>
            <a:pPr lvl="1" eaLnBrk="1" hangingPunct="1">
              <a:buFontTx/>
              <a:buChar char="-"/>
            </a:pPr>
            <a:r>
              <a:rPr lang="bs-Latn-BA" altLang="en-US" sz="2000" smtClean="0"/>
              <a:t>zbog promjene realne kamatne stope</a:t>
            </a:r>
          </a:p>
          <a:p>
            <a:pPr lvl="1" eaLnBrk="1" hangingPunct="1">
              <a:buFontTx/>
              <a:buChar char="-"/>
            </a:pPr>
            <a:r>
              <a:rPr lang="bs-Latn-BA" altLang="en-US" sz="2000" smtClean="0"/>
              <a:t>zbog promjene očekivane stope inflacije</a:t>
            </a:r>
          </a:p>
          <a:p>
            <a:pPr lvl="1" eaLnBrk="1" hangingPunct="1">
              <a:buFontTx/>
              <a:buNone/>
            </a:pPr>
            <a:r>
              <a:rPr lang="bs-Latn-BA" altLang="en-US" sz="2000" b="1" smtClean="0"/>
              <a:t>39. Šta je to realan devizni kurs?</a:t>
            </a:r>
          </a:p>
          <a:p>
            <a:pPr lvl="1" eaLnBrk="1" hangingPunct="1">
              <a:buFontTx/>
              <a:buChar char="-"/>
            </a:pPr>
            <a:r>
              <a:rPr lang="bs-Latn-BA" altLang="en-US" sz="2000" smtClean="0"/>
              <a:t>je onaj kurs koji izjednačava opšti nivo cijena u zemlji sa opštim nivoom cijena u inostranstvu, koji obezbjeđuje paritet kupovne moći. </a:t>
            </a:r>
          </a:p>
          <a:p>
            <a:pPr lvl="1" eaLnBrk="1" hangingPunct="1">
              <a:buFontTx/>
              <a:buNone/>
            </a:pPr>
            <a:r>
              <a:rPr lang="sr-Latn-CS" altLang="en-US" sz="2000" b="1" smtClean="0"/>
              <a:t>40. Šta je to ravnotežan devizni kurs?</a:t>
            </a:r>
          </a:p>
          <a:p>
            <a:pPr lvl="1" eaLnBrk="1" hangingPunct="1">
              <a:buFontTx/>
              <a:buNone/>
            </a:pPr>
            <a:r>
              <a:rPr lang="sr-Latn-CS" altLang="en-US" sz="2000" smtClean="0"/>
              <a:t>- Devizni kurs pri kome se osigurava uravnoteženost platnog bilansa, odnosno ujednačavanje ponude i tražnje deviza, naziva se ravnotežnim deviznim kursom. U širem ekonomsko političkom smislu, to je devizni kurs koji obezbjeđuje ravnotežu platnog bilansa (1) u dužem vremenskom periodu, (2) uz očuvanje unutrašnje ravnoteže i (3) bez abnormalnih trgovinskih i deviznih ograničenja.</a:t>
            </a:r>
            <a:r>
              <a:rPr lang="sr-Latn-CS" altLang="en-US" sz="2000" b="1" smtClean="0"/>
              <a:t>  </a:t>
            </a:r>
            <a:endParaRPr lang="en-US" altLang="en-US" sz="2000" b="1"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5743297-E911-4D27-9ACC-CBC6C70F8033}" type="slidenum">
              <a:rPr lang="en-US" altLang="en-US"/>
              <a:pPr/>
              <a:t>25</a:t>
            </a:fld>
            <a:endParaRPr lang="en-US" altLang="en-US"/>
          </a:p>
        </p:txBody>
      </p:sp>
      <p:sp>
        <p:nvSpPr>
          <p:cNvPr id="36867" name="Rectangle 3"/>
          <p:cNvSpPr>
            <a:spLocks noGrp="1" noChangeArrowheads="1"/>
          </p:cNvSpPr>
          <p:nvPr>
            <p:ph type="body" idx="1"/>
          </p:nvPr>
        </p:nvSpPr>
        <p:spPr>
          <a:xfrm>
            <a:off x="457200" y="152400"/>
            <a:ext cx="8229600" cy="6400800"/>
          </a:xfrm>
        </p:spPr>
        <p:txBody>
          <a:bodyPr/>
          <a:lstStyle/>
          <a:p>
            <a:pPr eaLnBrk="1" hangingPunct="1">
              <a:buFont typeface="Wingdings" pitchFamily="2" charset="2"/>
              <a:buNone/>
            </a:pPr>
            <a:r>
              <a:rPr lang="sr-Latn-CS" altLang="en-US" sz="2800" smtClean="0"/>
              <a:t>	</a:t>
            </a:r>
            <a:r>
              <a:rPr lang="bs-Latn-BA" altLang="en-US" sz="2000" b="1" smtClean="0"/>
              <a:t>41. Kada je domaća valuta podcijenjena, a kada je precijenjena kada to posmatramo u odnosu na devizni kurs (pri direktnom notiranju)?</a:t>
            </a:r>
          </a:p>
          <a:p>
            <a:pPr eaLnBrk="1" hangingPunct="1">
              <a:buFont typeface="Wingdings" pitchFamily="2" charset="2"/>
              <a:buNone/>
            </a:pPr>
            <a:r>
              <a:rPr lang="sr-Latn-CS" altLang="en-US" sz="2000" smtClean="0"/>
              <a:t>	- Ako je devizni kurs ispod nivoa koji se može označiti realnim, onda je domaća valuta precijenjena, a strana potcijenjena. To znači da je kupovna moć u inostranstvu veća nego u zemlji zato što cijene strane robe preračunate po takvom kursu postaju niže što povećava tražnju za njima i povećava interes za uvoz. S druge strane, izvoznici za ostvarene devize dobijaju manje domaćeg novca nego što bi to bilo pri realnom kursu što destimuliše izvoz i pogoršava platni bilans. Negativni efekat precijenjenosti je na alokaciju resursa.</a:t>
            </a:r>
          </a:p>
          <a:p>
            <a:pPr eaLnBrk="1" hangingPunct="1">
              <a:buFont typeface="Wingdings" pitchFamily="2" charset="2"/>
              <a:buNone/>
            </a:pPr>
            <a:r>
              <a:rPr lang="sr-Latn-CS" altLang="en-US" sz="2000" smtClean="0"/>
              <a:t>	- Ako je devizni kurs iznad nivoa koji se može označiti realnim onda je domaća valuta podcijenjena, a strana precijenjena. U tom slučaju kupovna moć u zemlji je veća nego u inostranstvu i cijene strane robe postaju veće i smanjuje tražnju za njima što destimuliše uvoz. Na drugoj strani, izvoznici postaju konkurentniji na stranim tržištima, jer dobijaju više novca nego što bi pri realnom deviznom kursu i to poboljšava platni bilans. Negativni efekat podcijenjenosti je na alokaciju resursa. </a:t>
            </a:r>
            <a:endParaRPr lang="en-US" altLang="en-US" sz="200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245205D-A24D-4BD6-A18F-44FA21CDBC55}" type="slidenum">
              <a:rPr lang="en-US" altLang="en-US"/>
              <a:pPr/>
              <a:t>26</a:t>
            </a:fld>
            <a:endParaRPr lang="en-US" altLang="en-US"/>
          </a:p>
        </p:txBody>
      </p:sp>
      <p:sp>
        <p:nvSpPr>
          <p:cNvPr id="37891" name="Rectangle 3"/>
          <p:cNvSpPr>
            <a:spLocks noGrp="1" noChangeArrowheads="1"/>
          </p:cNvSpPr>
          <p:nvPr>
            <p:ph type="body" idx="1"/>
          </p:nvPr>
        </p:nvSpPr>
        <p:spPr>
          <a:xfrm>
            <a:off x="457200" y="152400"/>
            <a:ext cx="8229600" cy="6172200"/>
          </a:xfrm>
        </p:spPr>
        <p:txBody>
          <a:bodyPr/>
          <a:lstStyle/>
          <a:p>
            <a:pPr eaLnBrk="1" hangingPunct="1">
              <a:lnSpc>
                <a:spcPct val="80000"/>
              </a:lnSpc>
              <a:buFont typeface="Wingdings" pitchFamily="2" charset="2"/>
              <a:buNone/>
            </a:pPr>
            <a:r>
              <a:rPr lang="sr-Latn-CS" altLang="en-US" sz="1400" smtClean="0"/>
              <a:t>	</a:t>
            </a:r>
            <a:r>
              <a:rPr lang="sr-Latn-CS" altLang="en-US" sz="1600" b="1" smtClean="0"/>
              <a:t>42. Navedite osnovne podjele deviznih kurseva?</a:t>
            </a:r>
          </a:p>
          <a:p>
            <a:pPr eaLnBrk="1" hangingPunct="1">
              <a:lnSpc>
                <a:spcPct val="80000"/>
              </a:lnSpc>
              <a:buFont typeface="Wingdings" pitchFamily="2" charset="2"/>
              <a:buNone/>
            </a:pPr>
            <a:r>
              <a:rPr lang="sr-Latn-CS" altLang="en-US" sz="1600" smtClean="0"/>
              <a:t>	- </a:t>
            </a:r>
            <a:r>
              <a:rPr lang="sr-Latn-CS" altLang="en-US" sz="2000" smtClean="0"/>
              <a:t>prema načinu njihovog utvrđivanja razlikuju se fiksni i promjenjivi (fluktuirajući ili plivajući) devizni kursevi</a:t>
            </a:r>
          </a:p>
          <a:p>
            <a:pPr eaLnBrk="1" hangingPunct="1">
              <a:lnSpc>
                <a:spcPct val="80000"/>
              </a:lnSpc>
              <a:buFont typeface="Wingdings" pitchFamily="2" charset="2"/>
              <a:buNone/>
            </a:pPr>
            <a:r>
              <a:rPr lang="sr-Latn-CS" altLang="en-US" sz="2000" smtClean="0"/>
              <a:t>	- prema tome da li se istovremeno primenjuje više kurseva ili jedan mogu biti jedinstveni i višestruki (diferencijalni) devizni kursevi</a:t>
            </a:r>
          </a:p>
          <a:p>
            <a:pPr eaLnBrk="1" hangingPunct="1">
              <a:lnSpc>
                <a:spcPct val="80000"/>
              </a:lnSpc>
              <a:buFont typeface="Wingdings" pitchFamily="2" charset="2"/>
              <a:buNone/>
            </a:pPr>
            <a:endParaRPr lang="sr-Latn-CS" altLang="en-US" sz="2000" smtClean="0"/>
          </a:p>
          <a:p>
            <a:pPr eaLnBrk="1" hangingPunct="1">
              <a:lnSpc>
                <a:spcPct val="80000"/>
              </a:lnSpc>
              <a:buFont typeface="Wingdings" pitchFamily="2" charset="2"/>
              <a:buNone/>
            </a:pPr>
            <a:r>
              <a:rPr lang="sr-Latn-CS" altLang="en-US" sz="1400" b="1" smtClean="0"/>
              <a:t>	</a:t>
            </a:r>
            <a:r>
              <a:rPr lang="sr-Latn-CS" altLang="en-US" sz="1600" b="1" smtClean="0"/>
              <a:t>43. Prednosti i nedostaci fiksnog deviznog kursa?</a:t>
            </a:r>
          </a:p>
          <a:p>
            <a:pPr eaLnBrk="1" hangingPunct="1">
              <a:lnSpc>
                <a:spcPct val="80000"/>
              </a:lnSpc>
              <a:buFont typeface="Wingdings" pitchFamily="2" charset="2"/>
              <a:buNone/>
            </a:pPr>
            <a:r>
              <a:rPr lang="sr-Latn-CS" altLang="en-US" sz="1600" b="1" smtClean="0"/>
              <a:t>	</a:t>
            </a:r>
            <a:r>
              <a:rPr lang="sr-Latn-CS" altLang="en-US" sz="2000" smtClean="0"/>
              <a:t>- Fiksni devizni kurs je kurs koji je utvrđen od strane monetarnih vlasti.</a:t>
            </a:r>
            <a:endParaRPr lang="en-US" altLang="en-US" sz="2000" smtClean="0"/>
          </a:p>
          <a:p>
            <a:pPr eaLnBrk="1" hangingPunct="1">
              <a:lnSpc>
                <a:spcPct val="80000"/>
              </a:lnSpc>
              <a:buFont typeface="Wingdings" pitchFamily="2" charset="2"/>
              <a:buNone/>
            </a:pPr>
            <a:r>
              <a:rPr lang="en-US" altLang="en-US" sz="1600" b="1" smtClean="0"/>
              <a:t>	</a:t>
            </a:r>
            <a:r>
              <a:rPr lang="sr-Latn-CS" altLang="en-US" sz="2000" smtClean="0"/>
              <a:t>- Pozitivne strane fiksnog deviznog kursa su: olakšava utvrđivanje rentabilnosti investicionih ulaganja, pruža pouzdanu osnovu za kalkulacije, smanjuje rizik u ekonomskim transakcijama sa inostranstvom, pozitivno djeluje na sklapanje dugoročnih aranžmana sa inostranstvom, sužava prostor za špekulativne transakcije.</a:t>
            </a:r>
          </a:p>
          <a:p>
            <a:pPr eaLnBrk="1" hangingPunct="1">
              <a:lnSpc>
                <a:spcPct val="80000"/>
              </a:lnSpc>
              <a:buFont typeface="Wingdings" pitchFamily="2" charset="2"/>
              <a:buNone/>
            </a:pPr>
            <a:r>
              <a:rPr lang="sr-Latn-CS" altLang="en-US" sz="2000" smtClean="0"/>
              <a:t>	- Negativne strane fiksnog deviznog kursa su: ekonomsku politiku podređuje potrebi održavanja datog kursa, potrebne su mjere za usklađivanje nivoa cijena u zemlji sa nivoom cijena u inostranstvu, odgađa neophodna prilagođavanja nacionalne privrede promjenama u okruženju, ne doprinosi uravnoteženju platnog bilansa, traži strogu spoljnotrgovinsku kontrolu, nameće potrebu držanja većih deviznih rezervi i dovodi do precijenjenosti nacionalne valute.</a:t>
            </a:r>
            <a:endParaRPr lang="sr-Latn-CS" altLang="en-US" sz="1600" b="1" smtClean="0"/>
          </a:p>
          <a:p>
            <a:pPr eaLnBrk="1" hangingPunct="1">
              <a:lnSpc>
                <a:spcPct val="80000"/>
              </a:lnSpc>
              <a:buFont typeface="Wingdings" pitchFamily="2" charset="2"/>
              <a:buNone/>
            </a:pPr>
            <a:endParaRPr lang="sr-Latn-CS" altLang="en-US" sz="1600" b="1" smtClean="0"/>
          </a:p>
          <a:p>
            <a:pPr eaLnBrk="1" hangingPunct="1">
              <a:lnSpc>
                <a:spcPct val="80000"/>
              </a:lnSpc>
              <a:buFont typeface="Wingdings" pitchFamily="2" charset="2"/>
              <a:buNone/>
            </a:pPr>
            <a:endParaRPr lang="sr-Latn-CS" altLang="en-US" sz="800" b="1" smtClean="0"/>
          </a:p>
          <a:p>
            <a:pPr eaLnBrk="1" hangingPunct="1">
              <a:lnSpc>
                <a:spcPct val="80000"/>
              </a:lnSpc>
              <a:buFont typeface="Wingdings" pitchFamily="2" charset="2"/>
              <a:buNone/>
            </a:pPr>
            <a:endParaRPr lang="en-US" altLang="en-US" sz="1600" b="1"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4854AF9-377A-4B7F-BE60-2A2338EA5FAE}" type="slidenum">
              <a:rPr lang="en-US" altLang="en-US"/>
              <a:pPr/>
              <a:t>27</a:t>
            </a:fld>
            <a:endParaRPr lang="en-US" altLang="en-US"/>
          </a:p>
        </p:txBody>
      </p:sp>
      <p:sp>
        <p:nvSpPr>
          <p:cNvPr id="38915" name="Rectangle 3"/>
          <p:cNvSpPr>
            <a:spLocks noGrp="1" noChangeArrowheads="1"/>
          </p:cNvSpPr>
          <p:nvPr>
            <p:ph type="body" idx="1"/>
          </p:nvPr>
        </p:nvSpPr>
        <p:spPr>
          <a:xfrm>
            <a:off x="457200" y="304800"/>
            <a:ext cx="8229600" cy="6324600"/>
          </a:xfrm>
        </p:spPr>
        <p:txBody>
          <a:bodyPr/>
          <a:lstStyle/>
          <a:p>
            <a:pPr eaLnBrk="1" hangingPunct="1">
              <a:buFont typeface="Wingdings" pitchFamily="2" charset="2"/>
              <a:buNone/>
            </a:pPr>
            <a:r>
              <a:rPr lang="sr-Latn-CS" altLang="en-US" sz="2800" smtClean="0"/>
              <a:t>	</a:t>
            </a:r>
            <a:r>
              <a:rPr lang="sr-Latn-CS" altLang="en-US" sz="2000" b="1" smtClean="0"/>
              <a:t>44. Prednosti i nedostaci promjenjivog deviznog kursa?</a:t>
            </a:r>
          </a:p>
          <a:p>
            <a:pPr eaLnBrk="1" hangingPunct="1">
              <a:buFont typeface="Wingdings" pitchFamily="2" charset="2"/>
              <a:buNone/>
            </a:pPr>
            <a:r>
              <a:rPr lang="sr-Latn-CS" altLang="en-US" sz="2000" b="1" smtClean="0"/>
              <a:t>	</a:t>
            </a:r>
            <a:r>
              <a:rPr lang="sr-Latn-CS" altLang="en-US" sz="2000" smtClean="0"/>
              <a:t>- Promjenjivi devizni kurs je kurs koji se formira na deviznom tržištu.</a:t>
            </a:r>
          </a:p>
          <a:p>
            <a:pPr eaLnBrk="1" hangingPunct="1">
              <a:buFont typeface="Wingdings" pitchFamily="2" charset="2"/>
              <a:buNone/>
            </a:pPr>
            <a:r>
              <a:rPr lang="sr-Latn-CS" altLang="en-US" sz="2000" smtClean="0"/>
              <a:t>	- Pozitivne strane: veća autonomnost u vođenju ekonomske politike,        olakšava uravnoteženje platnog bilansa, upućuje domaću privredu na potrebna prilagođavanja u skladu sa promjenama u međunarodnom okruženju, čini nepotrebnim preduzimanje mjera radi usklađivanja nacionalnog nivoa cijena sa nivoom cijena u inostranstvu, smanjuje potrebu držanja velikih deviznih rezervi, nepotrebna je stroga spoljnotrgovinska i devizna kontrola, bolje je dejstvo mjera nacionalne monetarne politike, spriječava potcijenjenost i precijenjenost nacionalne valute.</a:t>
            </a:r>
          </a:p>
          <a:p>
            <a:pPr eaLnBrk="1" hangingPunct="1">
              <a:buFont typeface="Wingdings" pitchFamily="2" charset="2"/>
              <a:buNone/>
            </a:pPr>
            <a:r>
              <a:rPr lang="sr-Latn-CS" altLang="en-US" sz="2000" smtClean="0"/>
              <a:t>	Negativne strane: nema čvrste osnove za kalkulacije izvoznih i uvoznih proizvoda, ne obezbjeđuje postojanje kriterijuma za ocjenu rentabilnosti investicionih ulaganja, povećava rizik u ekonomskim transakcijama sa inostranstvom, izlaže domaću privredu stihijskim promjenama na svjetskom tržištu.</a:t>
            </a:r>
          </a:p>
          <a:p>
            <a:pPr eaLnBrk="1" hangingPunct="1">
              <a:buFont typeface="Wingdings" pitchFamily="2" charset="2"/>
              <a:buNone/>
            </a:pPr>
            <a:endParaRPr lang="sr-Latn-CS" altLang="en-US" sz="2000" smtClean="0"/>
          </a:p>
          <a:p>
            <a:pPr eaLnBrk="1" hangingPunct="1">
              <a:buFont typeface="Wingdings" pitchFamily="2" charset="2"/>
              <a:buNone/>
            </a:pPr>
            <a:r>
              <a:rPr lang="sr-Latn-CS" altLang="en-US" sz="2000" smtClean="0"/>
              <a:t>	</a:t>
            </a:r>
            <a:endParaRPr lang="en-US" altLang="en-US" sz="200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A2B0468-6BFF-469F-A68F-032005034DB4}" type="slidenum">
              <a:rPr lang="en-US" altLang="en-US"/>
              <a:pPr/>
              <a:t>28</a:t>
            </a:fld>
            <a:endParaRPr lang="en-US" altLang="en-US"/>
          </a:p>
        </p:txBody>
      </p:sp>
      <p:sp>
        <p:nvSpPr>
          <p:cNvPr id="39939" name="Rectangle 3"/>
          <p:cNvSpPr>
            <a:spLocks noGrp="1" noChangeArrowheads="1"/>
          </p:cNvSpPr>
          <p:nvPr>
            <p:ph type="body" idx="1"/>
          </p:nvPr>
        </p:nvSpPr>
        <p:spPr>
          <a:xfrm>
            <a:off x="457200" y="228600"/>
            <a:ext cx="8229600" cy="6248400"/>
          </a:xfrm>
        </p:spPr>
        <p:txBody>
          <a:bodyPr/>
          <a:lstStyle/>
          <a:p>
            <a:pPr eaLnBrk="1" hangingPunct="1">
              <a:buFont typeface="Wingdings" pitchFamily="2" charset="2"/>
              <a:buNone/>
            </a:pPr>
            <a:r>
              <a:rPr lang="sr-Latn-CS" altLang="en-US" sz="2800" smtClean="0"/>
              <a:t>	</a:t>
            </a:r>
            <a:r>
              <a:rPr lang="sr-Latn-CS" altLang="en-US" sz="2000" b="1" smtClean="0"/>
              <a:t>45. Objasnite razliku između jedinstvenih i višestrukih deviznih kurseva?</a:t>
            </a:r>
          </a:p>
          <a:p>
            <a:pPr eaLnBrk="1" hangingPunct="1">
              <a:buFont typeface="Wingdings" pitchFamily="2" charset="2"/>
              <a:buNone/>
            </a:pPr>
            <a:r>
              <a:rPr lang="sr-Latn-CS" altLang="en-US" sz="2000" b="1" smtClean="0"/>
              <a:t>	</a:t>
            </a:r>
            <a:r>
              <a:rPr lang="sr-Latn-CS" altLang="en-US" sz="2000" smtClean="0"/>
              <a:t>- Ukoliko za sve vrste ekonomskih transakcija sa svijetom koristimo jedan kurs tada imamo primjenu jedinstvenog deviznog kursa, dok ukoliko primjenjujemo više deviznih kurseva, sa različitim rasponima između njih, tada je riječ o višestrukim deviznim kursevima. Pozitivne karakteristike višestrukih kurseva su: podsticanje izvoza, ograničavanje uvoza, razvoj pojedinih grana privrede i sl. One mogu postojati samo u zemljama u kojima postoji jaka devizna kontrola.</a:t>
            </a:r>
          </a:p>
          <a:p>
            <a:pPr eaLnBrk="1" hangingPunct="1">
              <a:buFont typeface="Wingdings" pitchFamily="2" charset="2"/>
              <a:buNone/>
            </a:pPr>
            <a:r>
              <a:rPr lang="sr-Latn-CS" altLang="en-US" sz="2000" smtClean="0"/>
              <a:t>	Negativne karakteristike su da duga primjena diferenciranih deviznih kurseva može imati negativan uticaj na proizvodnu strukturu privrede, deformiše kriterijume rentabilnosti investicionih ulaganja, dovodi do neracionalne alokacije resursa, stvara pogrešnu sliku o komparativnim prednostima i otežava uključivanje u međunarodnu podelu rada.</a:t>
            </a:r>
            <a:endParaRPr lang="en-US" altLang="en-US" sz="2000" b="1" smtClean="0"/>
          </a:p>
          <a:p>
            <a:pPr eaLnBrk="1" hangingPunct="1">
              <a:buFont typeface="Wingdings" pitchFamily="2" charset="2"/>
              <a:buNone/>
            </a:pPr>
            <a:endParaRPr lang="en-US" altLang="en-US" sz="200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0C2C913-F356-46C5-AF4F-76200CFDCD51}" type="slidenum">
              <a:rPr lang="en-US" altLang="en-US"/>
              <a:pPr/>
              <a:t>29</a:t>
            </a:fld>
            <a:endParaRPr lang="en-US" altLang="en-US"/>
          </a:p>
        </p:txBody>
      </p:sp>
      <p:sp>
        <p:nvSpPr>
          <p:cNvPr id="40963" name="Rectangle 3"/>
          <p:cNvSpPr>
            <a:spLocks noGrp="1" noChangeArrowheads="1"/>
          </p:cNvSpPr>
          <p:nvPr>
            <p:ph type="body" idx="1"/>
          </p:nvPr>
        </p:nvSpPr>
        <p:spPr>
          <a:xfrm>
            <a:off x="457200" y="228600"/>
            <a:ext cx="8229600" cy="6172200"/>
          </a:xfrm>
        </p:spPr>
        <p:txBody>
          <a:bodyPr/>
          <a:lstStyle/>
          <a:p>
            <a:pPr eaLnBrk="1" hangingPunct="1">
              <a:buFont typeface="Wingdings" pitchFamily="2" charset="2"/>
              <a:buNone/>
            </a:pPr>
            <a:r>
              <a:rPr lang="sr-Latn-CS" altLang="en-US" sz="2400" smtClean="0"/>
              <a:t>	</a:t>
            </a:r>
            <a:r>
              <a:rPr lang="sr-Latn-CS" altLang="en-US" sz="2400" b="1" smtClean="0"/>
              <a:t>46. Šta predstavlja pojam revalvacija?</a:t>
            </a:r>
          </a:p>
          <a:p>
            <a:pPr eaLnBrk="1" hangingPunct="1">
              <a:buFont typeface="Wingdings" pitchFamily="2" charset="2"/>
              <a:buNone/>
            </a:pPr>
            <a:r>
              <a:rPr lang="sr-Latn-CS" altLang="en-US" sz="2400" smtClean="0"/>
              <a:t>	- Revalvacija je smanjenje deviznog kursa (direktno notiranje), tj. povećanje vrijednosti nacionalne valute do kojeg dolazi odlukom monetarnih vlasti.</a:t>
            </a:r>
          </a:p>
          <a:p>
            <a:pPr eaLnBrk="1" hangingPunct="1">
              <a:buFont typeface="Wingdings" pitchFamily="2" charset="2"/>
              <a:buNone/>
            </a:pPr>
            <a:endParaRPr lang="sr-Latn-CS" altLang="en-US" sz="2400" smtClean="0"/>
          </a:p>
          <a:p>
            <a:pPr eaLnBrk="1" hangingPunct="1">
              <a:buFont typeface="Wingdings" pitchFamily="2" charset="2"/>
              <a:buNone/>
            </a:pPr>
            <a:r>
              <a:rPr lang="sr-Latn-CS" altLang="en-US" sz="2400" smtClean="0"/>
              <a:t>	</a:t>
            </a:r>
            <a:r>
              <a:rPr lang="sr-Latn-CS" altLang="en-US" sz="2400" b="1" smtClean="0"/>
              <a:t>47. Šta predstavlja pojam devalvacija?</a:t>
            </a:r>
          </a:p>
          <a:p>
            <a:pPr eaLnBrk="1" hangingPunct="1">
              <a:buFont typeface="Wingdings" pitchFamily="2" charset="2"/>
              <a:buNone/>
            </a:pPr>
            <a:r>
              <a:rPr lang="sr-Latn-CS" altLang="en-US" sz="2400" smtClean="0"/>
              <a:t>	- Devalvacija je povećanje deviznog kursa (direktno notiranje), tj. smanjenje vrednosti nacionalne valute. Najčešći razlozi za sprovođenje devalvacije su: trajniji i veliki platnobilansni deficit države i precijenjenost deviznog kursa koja dovodi do velikog uvoza i nedovoljnog izvoza. Od novog deviznog kursa se očekuje da smanji uvoz, a poveća izvoz i tako poboljša platnobilansnu poziciju.</a:t>
            </a:r>
          </a:p>
          <a:p>
            <a:pPr eaLnBrk="1" hangingPunct="1">
              <a:buFont typeface="Wingdings" pitchFamily="2" charset="2"/>
              <a:buNone/>
            </a:pPr>
            <a:r>
              <a:rPr lang="sr-Latn-CS" altLang="en-US" sz="2400" smtClean="0"/>
              <a:t>	</a:t>
            </a:r>
            <a:endParaRPr lang="en-US" altLang="en-US" sz="24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30CD41E-7640-42A6-934F-A13E24ADB24A}" type="slidenum">
              <a:rPr lang="en-US" altLang="en-US"/>
              <a:pPr/>
              <a:t>3</a:t>
            </a:fld>
            <a:endParaRPr lang="en-US" altLang="en-US"/>
          </a:p>
        </p:txBody>
      </p:sp>
      <p:sp>
        <p:nvSpPr>
          <p:cNvPr id="14339" name="Rectangle 3"/>
          <p:cNvSpPr>
            <a:spLocks noGrp="1" noChangeArrowheads="1"/>
          </p:cNvSpPr>
          <p:nvPr>
            <p:ph type="body" idx="1"/>
          </p:nvPr>
        </p:nvSpPr>
        <p:spPr>
          <a:xfrm>
            <a:off x="304800" y="152400"/>
            <a:ext cx="8229600" cy="6553200"/>
          </a:xfrm>
        </p:spPr>
        <p:txBody>
          <a:bodyPr/>
          <a:lstStyle/>
          <a:p>
            <a:pPr eaLnBrk="1" hangingPunct="1">
              <a:lnSpc>
                <a:spcPct val="80000"/>
              </a:lnSpc>
              <a:buFont typeface="Wingdings" pitchFamily="2" charset="2"/>
              <a:buNone/>
            </a:pPr>
            <a:r>
              <a:rPr lang="sr-Latn-CS" altLang="en-US" sz="2000" b="1" smtClean="0"/>
              <a:t>	</a:t>
            </a:r>
            <a:r>
              <a:rPr lang="sr-Latn-CS" altLang="en-US" sz="1800" b="1" smtClean="0"/>
              <a:t>4. Pitanje: Koji su kriterijumi za razgraničavanje poslova domaćeg finansiranja i međunarodnog finansiranja?</a:t>
            </a:r>
          </a:p>
          <a:p>
            <a:pPr eaLnBrk="1" hangingPunct="1">
              <a:lnSpc>
                <a:spcPct val="80000"/>
              </a:lnSpc>
              <a:buFont typeface="Wingdings" pitchFamily="2" charset="2"/>
              <a:buNone/>
            </a:pPr>
            <a:r>
              <a:rPr lang="sr-Latn-CS" altLang="en-US" sz="1800" b="1" smtClean="0"/>
              <a:t>	</a:t>
            </a:r>
            <a:r>
              <a:rPr lang="sr-Latn-CS" altLang="en-US" sz="1800" smtClean="0"/>
              <a:t>-2 kriterijuma: prvi, akteri su rezidenti različitih država ili međunarodnih organizacija bez obzira da li se poslovi obavljaju u domaćoj ili stranoj valuti,</a:t>
            </a:r>
          </a:p>
          <a:p>
            <a:pPr eaLnBrk="1" hangingPunct="1">
              <a:lnSpc>
                <a:spcPct val="80000"/>
              </a:lnSpc>
              <a:buFont typeface="Wingdings" pitchFamily="2" charset="2"/>
              <a:buNone/>
            </a:pPr>
            <a:r>
              <a:rPr lang="sr-Latn-CS" altLang="en-US" sz="1800" smtClean="0"/>
              <a:t>	i drugi, poslovi koji se obavljaju uz korišćenje strane valute.</a:t>
            </a:r>
            <a:endParaRPr lang="sr-Latn-CS" altLang="en-US" sz="1800" b="1" smtClean="0"/>
          </a:p>
          <a:p>
            <a:pPr eaLnBrk="1" hangingPunct="1">
              <a:lnSpc>
                <a:spcPct val="80000"/>
              </a:lnSpc>
              <a:buFont typeface="Wingdings" pitchFamily="2" charset="2"/>
              <a:buNone/>
            </a:pPr>
            <a:r>
              <a:rPr lang="sr-Latn-CS" altLang="en-US" sz="1800" b="1" smtClean="0"/>
              <a:t>	</a:t>
            </a:r>
          </a:p>
          <a:p>
            <a:pPr eaLnBrk="1" hangingPunct="1">
              <a:lnSpc>
                <a:spcPct val="80000"/>
              </a:lnSpc>
              <a:buFont typeface="Wingdings" pitchFamily="2" charset="2"/>
              <a:buNone/>
            </a:pPr>
            <a:r>
              <a:rPr lang="sr-Latn-CS" altLang="en-US" sz="1800" b="1" smtClean="0"/>
              <a:t>	5. Pitanje: </a:t>
            </a:r>
            <a:r>
              <a:rPr lang="en-US" altLang="en-US" sz="1800" b="1" smtClean="0"/>
              <a:t>CILJ</a:t>
            </a:r>
            <a:r>
              <a:rPr lang="sr-Latn-CS" altLang="en-US" sz="1800" b="1" smtClean="0"/>
              <a:t> FINANSIJSKOG POSLOVANJA</a:t>
            </a:r>
          </a:p>
          <a:p>
            <a:pPr eaLnBrk="1" hangingPunct="1">
              <a:lnSpc>
                <a:spcPct val="80000"/>
              </a:lnSpc>
              <a:buFont typeface="Wingdings" pitchFamily="2" charset="2"/>
              <a:buNone/>
            </a:pPr>
            <a:r>
              <a:rPr lang="sr-Latn-CS" altLang="en-US" sz="1800" smtClean="0"/>
              <a:t>	</a:t>
            </a:r>
            <a:r>
              <a:rPr lang="sr-Latn-CS" altLang="en-US" sz="1800" b="1" smtClean="0"/>
              <a:t>- </a:t>
            </a:r>
            <a:r>
              <a:rPr lang="sr-Latn-CS" altLang="en-US" sz="1800" smtClean="0"/>
              <a:t>je da se obezbijedi normalno, neometano funkcionisanje poslovne aktivnosti uz što manje angažovanje finansijskih sredstava, minimiziranje troškova pribavljanja tuđih sredstava i maksimiziranje prihoda od slobodnih sopstvenih sredstava.</a:t>
            </a:r>
          </a:p>
          <a:p>
            <a:pPr eaLnBrk="1" hangingPunct="1">
              <a:lnSpc>
                <a:spcPct val="80000"/>
              </a:lnSpc>
              <a:buFont typeface="Wingdings" pitchFamily="2" charset="2"/>
              <a:buNone/>
            </a:pPr>
            <a:r>
              <a:rPr lang="sr-Latn-CS" altLang="en-US" sz="1800" b="1" smtClean="0"/>
              <a:t>	</a:t>
            </a:r>
          </a:p>
          <a:p>
            <a:pPr eaLnBrk="1" hangingPunct="1">
              <a:lnSpc>
                <a:spcPct val="80000"/>
              </a:lnSpc>
              <a:buFont typeface="Wingdings" pitchFamily="2" charset="2"/>
              <a:buNone/>
            </a:pPr>
            <a:r>
              <a:rPr lang="sr-Latn-CS" altLang="en-US" sz="1800" b="1" smtClean="0"/>
              <a:t>	</a:t>
            </a:r>
          </a:p>
          <a:p>
            <a:pPr eaLnBrk="1" hangingPunct="1">
              <a:lnSpc>
                <a:spcPct val="80000"/>
              </a:lnSpc>
              <a:buFont typeface="Wingdings" pitchFamily="2" charset="2"/>
              <a:buNone/>
            </a:pPr>
            <a:r>
              <a:rPr lang="sr-Latn-CS" altLang="en-US" sz="1800" b="1" smtClean="0"/>
              <a:t>	6. Pitanje: Objasniti šta se dešava kad angažujemo više sopstvenih sredstava nego što je potrebno za obavljanje poslovne aktivnosti i šta implicira angažovanje tuđih finansijskih sredstava?</a:t>
            </a:r>
          </a:p>
          <a:p>
            <a:pPr eaLnBrk="1" hangingPunct="1">
              <a:lnSpc>
                <a:spcPct val="80000"/>
              </a:lnSpc>
              <a:buFont typeface="Wingdings" pitchFamily="2" charset="2"/>
              <a:buNone/>
            </a:pPr>
            <a:r>
              <a:rPr lang="sr-Latn-CS" altLang="en-US" sz="1800" smtClean="0"/>
              <a:t>	- Veće angažovanje sopstvenih sredstava nego što je to potrebno smanjuje mogućnost ostvarivanja prihoda plasmanom tih sredstava. Na drugoj strani, angažovanje tuđih sredstava implicira dodatne troškove (kamatna stopa i troškovi transakcije). </a:t>
            </a:r>
            <a:r>
              <a:rPr lang="sr-Latn-CS" altLang="en-US" sz="1800" b="1" smtClean="0"/>
              <a:t>Najvažniji zadatak finansijskog poslovanja</a:t>
            </a:r>
            <a:r>
              <a:rPr lang="sr-Latn-CS" altLang="en-US" sz="1800" smtClean="0"/>
              <a:t> je precizno odrediti minimum angažovanja sopstvenih sredstava i minimum troškova angažovanja tuđih sredstava (najjeftiniji izvor), a da pri tome normalno poslovanje nije ni u jednom trenutku ugroženo.</a:t>
            </a:r>
          </a:p>
          <a:p>
            <a:pPr eaLnBrk="1" hangingPunct="1">
              <a:lnSpc>
                <a:spcPct val="80000"/>
              </a:lnSpc>
              <a:buFont typeface="Wingdings" pitchFamily="2" charset="2"/>
              <a:buNone/>
            </a:pPr>
            <a:endParaRPr lang="sr-Latn-CS" altLang="en-US" sz="1800" b="1" smtClean="0"/>
          </a:p>
          <a:p>
            <a:pPr eaLnBrk="1" hangingPunct="1">
              <a:lnSpc>
                <a:spcPct val="80000"/>
              </a:lnSpc>
              <a:buFont typeface="Wingdings" pitchFamily="2" charset="2"/>
              <a:buNone/>
            </a:pPr>
            <a:endParaRPr lang="sr-Latn-CS" altLang="en-US" sz="1800" b="1" smtClean="0"/>
          </a:p>
          <a:p>
            <a:pPr eaLnBrk="1" hangingPunct="1">
              <a:lnSpc>
                <a:spcPct val="80000"/>
              </a:lnSpc>
              <a:buFont typeface="Wingdings" pitchFamily="2" charset="2"/>
              <a:buNone/>
            </a:pPr>
            <a:r>
              <a:rPr lang="sr-Latn-CS" altLang="en-US" sz="700" b="1" smtClean="0"/>
              <a:t>	</a:t>
            </a:r>
            <a:endParaRPr lang="en-US" altLang="en-US" sz="700" b="1"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6923DDE-C1C6-45FA-B96E-28208A45DB9B}" type="slidenum">
              <a:rPr lang="en-US" altLang="en-US"/>
              <a:pPr/>
              <a:t>30</a:t>
            </a:fld>
            <a:endParaRPr lang="en-US" altLang="en-US"/>
          </a:p>
        </p:txBody>
      </p:sp>
      <p:sp>
        <p:nvSpPr>
          <p:cNvPr id="41987" name="Rectangle 3"/>
          <p:cNvSpPr>
            <a:spLocks noGrp="1" noChangeArrowheads="1"/>
          </p:cNvSpPr>
          <p:nvPr>
            <p:ph type="body" idx="1"/>
          </p:nvPr>
        </p:nvSpPr>
        <p:spPr>
          <a:xfrm>
            <a:off x="457200" y="228600"/>
            <a:ext cx="8229600" cy="6248400"/>
          </a:xfrm>
        </p:spPr>
        <p:txBody>
          <a:bodyPr/>
          <a:lstStyle/>
          <a:p>
            <a:pPr eaLnBrk="1" hangingPunct="1">
              <a:buFont typeface="Wingdings" pitchFamily="2" charset="2"/>
              <a:buNone/>
            </a:pPr>
            <a:r>
              <a:rPr lang="en-US" altLang="en-US" sz="2800" smtClean="0"/>
              <a:t>	</a:t>
            </a:r>
            <a:r>
              <a:rPr lang="sr-Latn-CS" altLang="en-US" sz="2400" b="1" smtClean="0"/>
              <a:t>Primjer 6.</a:t>
            </a:r>
            <a:r>
              <a:rPr lang="sr-Latn-CS" altLang="en-US" sz="2000" smtClean="0"/>
              <a:t> </a:t>
            </a:r>
          </a:p>
          <a:p>
            <a:pPr eaLnBrk="1" hangingPunct="1">
              <a:buFont typeface="Wingdings" pitchFamily="2" charset="2"/>
              <a:buNone/>
            </a:pPr>
            <a:r>
              <a:rPr lang="sr-Latn-CS" altLang="en-US" sz="2000" smtClean="0"/>
              <a:t>	- Ako je realan devizni kurs 1 USD = 1,30 KM i da taj kurs izjednačava opšti nivo cijena u BIH i SAD. Ako je cijena jedne tone američkog čelika 100 USD, a cijena identičnog čelika na BH tržištu 130 KM po jednoj toni. Pretpostavimo da BIH uvozi američki čelik po cijeni 100 USD za tonu. Pri kursu 1 USD = 1,30 KM, cijena jedne tone uvoznog čelika u domaćoj valuti (100 USD x 1,30 = 130 KM) jednaka je domaćoj cijeni od 130 KM za tonu i izvoznoj cijeni (100 USD x 1,30 = 130 KM). </a:t>
            </a:r>
            <a:r>
              <a:rPr lang="sr-Latn-CS" altLang="en-US" sz="2000" i="1" smtClean="0"/>
              <a:t>Pretpostavimo da monetarne vlasti u BIH odluče da izvrše devalvaciju konvertibilne marke za 20%. </a:t>
            </a:r>
            <a:r>
              <a:rPr lang="sr-Latn-CS" altLang="en-US" sz="2000" smtClean="0"/>
              <a:t>Novi devizni kurs će iznositi 1 USD=1,625 KM. Nakon devalvacije cijena jedne tone uvoznog čelika iz USA  će iznositi 100 USD x 1,625 = 1,625 KM. Pošto je na domaćem tržištu cijena jedne tone identičnog čelika 130 KM, doći će do smanjenja uvoza. Na drugoj strani pri izvozu čelika iz BIH u SAD po cijeni 100 USD za tonu domaći proizvođači će dobiti za 20 % više domaće valute KM po jednoj toni (100 USD x 1,625 = 162,50 KM) čime raste interes za izvozom, jer se izvozom dobija više KM po jednoj toni čelika nego na domaćem tržištu.</a:t>
            </a:r>
            <a:endParaRPr lang="en-US" altLang="en-US" sz="200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71B6003-5F1E-4D4B-A119-1769CDED9140}" type="slidenum">
              <a:rPr lang="en-US" altLang="en-US"/>
              <a:pPr/>
              <a:t>31</a:t>
            </a:fld>
            <a:endParaRPr lang="en-US" altLang="en-US"/>
          </a:p>
        </p:txBody>
      </p:sp>
      <p:sp>
        <p:nvSpPr>
          <p:cNvPr id="43011" name="Rectangle 3"/>
          <p:cNvSpPr>
            <a:spLocks noGrp="1" noChangeArrowheads="1"/>
          </p:cNvSpPr>
          <p:nvPr>
            <p:ph type="body" idx="1"/>
          </p:nvPr>
        </p:nvSpPr>
        <p:spPr>
          <a:xfrm>
            <a:off x="457200" y="0"/>
            <a:ext cx="8229600" cy="6553200"/>
          </a:xfrm>
        </p:spPr>
        <p:txBody>
          <a:bodyPr/>
          <a:lstStyle/>
          <a:p>
            <a:pPr eaLnBrk="1" hangingPunct="1">
              <a:buFont typeface="Wingdings" pitchFamily="2" charset="2"/>
              <a:buNone/>
            </a:pPr>
            <a:r>
              <a:rPr lang="sr-Latn-CS" altLang="en-US" sz="2000" b="1" smtClean="0"/>
              <a:t>Zadatak.</a:t>
            </a:r>
          </a:p>
          <a:p>
            <a:pPr eaLnBrk="1" hangingPunct="1">
              <a:buFont typeface="Wingdings" pitchFamily="2" charset="2"/>
              <a:buNone/>
            </a:pPr>
            <a:r>
              <a:rPr lang="sr-Latn-CS" altLang="en-US" sz="2000" smtClean="0"/>
              <a:t>	Posle devalvacije jena od 20%, novi devizni kurs je 130 jena = 1 dolar. Koliki je bio devizni kurs prije devalvacije?</a:t>
            </a:r>
          </a:p>
          <a:p>
            <a:pPr eaLnBrk="1" hangingPunct="1">
              <a:buFontTx/>
              <a:buChar char="-"/>
            </a:pPr>
            <a:r>
              <a:rPr lang="sr-Latn-CS" altLang="en-US" sz="2000" smtClean="0"/>
              <a:t>P’ = (K</a:t>
            </a:r>
            <a:r>
              <a:rPr lang="sr-Latn-CS" altLang="en-US" sz="2000" baseline="-25000" smtClean="0"/>
              <a:t>1</a:t>
            </a:r>
            <a:r>
              <a:rPr lang="sr-Latn-CS" altLang="en-US" sz="2000" smtClean="0"/>
              <a:t>/K</a:t>
            </a:r>
            <a:r>
              <a:rPr lang="sr-Latn-CS" altLang="en-US" sz="2000" baseline="-25000" smtClean="0"/>
              <a:t>2</a:t>
            </a:r>
            <a:r>
              <a:rPr lang="sr-Latn-CS" altLang="en-US" sz="2000" smtClean="0"/>
              <a:t>-1)x100, P’ – procenat promjene vrijednosti nacionalne valute (pozitivan predznak označava revalvaciju, dok negativan predznak označava devalvaciju),</a:t>
            </a:r>
          </a:p>
          <a:p>
            <a:pPr eaLnBrk="1" hangingPunct="1">
              <a:buFontTx/>
              <a:buNone/>
            </a:pPr>
            <a:r>
              <a:rPr lang="sr-Latn-CS" altLang="en-US" sz="2000" baseline="-25000" smtClean="0"/>
              <a:t>	</a:t>
            </a:r>
            <a:r>
              <a:rPr lang="sr-Latn-CS" altLang="en-US" sz="2000" smtClean="0"/>
              <a:t>K</a:t>
            </a:r>
            <a:r>
              <a:rPr lang="sr-Latn-CS" altLang="en-US" sz="2000" baseline="-25000" smtClean="0"/>
              <a:t>1 </a:t>
            </a:r>
            <a:r>
              <a:rPr lang="sr-Latn-CS" altLang="en-US" sz="2000" smtClean="0"/>
              <a:t>– devizni kurs prije promjene, K</a:t>
            </a:r>
            <a:r>
              <a:rPr lang="sr-Latn-CS" altLang="en-US" sz="2000" baseline="-25000" smtClean="0"/>
              <a:t>1</a:t>
            </a:r>
            <a:r>
              <a:rPr lang="sr-Latn-CS" altLang="en-US" sz="2000" smtClean="0"/>
              <a:t> = K</a:t>
            </a:r>
            <a:r>
              <a:rPr lang="sr-Latn-CS" altLang="en-US" sz="2000" baseline="-25000" smtClean="0"/>
              <a:t>2</a:t>
            </a:r>
            <a:r>
              <a:rPr lang="sr-Latn-CS" altLang="en-US" sz="2000" smtClean="0"/>
              <a:t>x(P’/100+1)</a:t>
            </a:r>
          </a:p>
          <a:p>
            <a:pPr eaLnBrk="1" hangingPunct="1">
              <a:buFontTx/>
              <a:buNone/>
            </a:pPr>
            <a:r>
              <a:rPr lang="sr-Latn-CS" altLang="en-US" sz="2000" smtClean="0"/>
              <a:t>	K</a:t>
            </a:r>
            <a:r>
              <a:rPr lang="sr-Latn-CS" altLang="en-US" sz="2000" baseline="-25000" smtClean="0"/>
              <a:t>2 </a:t>
            </a:r>
            <a:r>
              <a:rPr lang="sr-Latn-CS" altLang="en-US" sz="2000" smtClean="0"/>
              <a:t>– devizni kurs posle promjene, K</a:t>
            </a:r>
            <a:r>
              <a:rPr lang="sr-Latn-CS" altLang="en-US" sz="2000" baseline="-25000" smtClean="0"/>
              <a:t>2</a:t>
            </a:r>
            <a:r>
              <a:rPr lang="sr-Latn-CS" altLang="en-US" sz="2000" smtClean="0"/>
              <a:t> = K</a:t>
            </a:r>
            <a:r>
              <a:rPr lang="sr-Latn-CS" altLang="en-US" sz="2000" baseline="-25000" smtClean="0"/>
              <a:t>1</a:t>
            </a:r>
            <a:r>
              <a:rPr lang="sr-Latn-CS" altLang="en-US" sz="2000" smtClean="0"/>
              <a:t>/(P’/100+1) </a:t>
            </a:r>
          </a:p>
          <a:p>
            <a:pPr eaLnBrk="1" hangingPunct="1">
              <a:buFontTx/>
              <a:buNone/>
            </a:pPr>
            <a:r>
              <a:rPr lang="sr-Latn-CS" altLang="en-US" sz="2000" smtClean="0"/>
              <a:t>	-20 = (K</a:t>
            </a:r>
            <a:r>
              <a:rPr lang="sr-Latn-CS" altLang="en-US" sz="2000" baseline="-25000" smtClean="0"/>
              <a:t>1</a:t>
            </a:r>
            <a:r>
              <a:rPr lang="sr-Latn-CS" altLang="en-US" sz="2000" smtClean="0"/>
              <a:t>/130-1)x100, K</a:t>
            </a:r>
            <a:r>
              <a:rPr lang="sr-Latn-CS" altLang="en-US" sz="2000" baseline="-25000" smtClean="0"/>
              <a:t>1</a:t>
            </a:r>
            <a:r>
              <a:rPr lang="sr-Latn-CS" altLang="en-US" sz="2000" smtClean="0"/>
              <a:t> = 130x(-0,2+1) = 130x0,8 = 104 jena,</a:t>
            </a:r>
          </a:p>
          <a:p>
            <a:pPr eaLnBrk="1" hangingPunct="1">
              <a:buFontTx/>
              <a:buNone/>
            </a:pPr>
            <a:r>
              <a:rPr lang="sr-Latn-CS" altLang="en-US" sz="2000" smtClean="0"/>
              <a:t>	Znači da je devizni kurs prije devalvacije jena od 20% iznosio 1 dolar = 104 jena.</a:t>
            </a:r>
          </a:p>
          <a:p>
            <a:pPr eaLnBrk="1" hangingPunct="1">
              <a:buFontTx/>
              <a:buNone/>
            </a:pPr>
            <a:endParaRPr lang="sr-Latn-CS" altLang="en-US" sz="2000" smtClean="0"/>
          </a:p>
          <a:p>
            <a:pPr eaLnBrk="1" hangingPunct="1">
              <a:buFontTx/>
              <a:buNone/>
            </a:pPr>
            <a:r>
              <a:rPr lang="sr-Latn-CS" altLang="en-US" sz="2000" baseline="-25000" smtClean="0"/>
              <a:t>	</a:t>
            </a:r>
            <a:r>
              <a:rPr lang="sr-Latn-CS" altLang="en-US" sz="2000" smtClean="0"/>
              <a:t>Ako je devizni kurs prije devalvacije iznosio 1 dolar = 110 jena, pa dođe do devalvacije jena za 20%. Koliki je novi devizni kurs?</a:t>
            </a:r>
          </a:p>
          <a:p>
            <a:pPr eaLnBrk="1" hangingPunct="1">
              <a:buFontTx/>
              <a:buNone/>
            </a:pPr>
            <a:r>
              <a:rPr lang="sr-Latn-CS" altLang="en-US" sz="2000" smtClean="0"/>
              <a:t>	K</a:t>
            </a:r>
            <a:r>
              <a:rPr lang="sr-Latn-CS" altLang="en-US" sz="2000" baseline="-25000" smtClean="0"/>
              <a:t>2</a:t>
            </a:r>
            <a:r>
              <a:rPr lang="sr-Latn-CS" altLang="en-US" sz="2000" smtClean="0"/>
              <a:t> = K</a:t>
            </a:r>
            <a:r>
              <a:rPr lang="sr-Latn-CS" altLang="en-US" sz="2000" baseline="-25000" smtClean="0"/>
              <a:t>1</a:t>
            </a:r>
            <a:r>
              <a:rPr lang="sr-Latn-CS" altLang="en-US" sz="2000" smtClean="0"/>
              <a:t>/(P’/100+1) = 110/(-0,2+1) = 110/0,8 = 137,50 jena</a:t>
            </a:r>
          </a:p>
          <a:p>
            <a:pPr eaLnBrk="1" hangingPunct="1">
              <a:buFontTx/>
              <a:buNone/>
            </a:pPr>
            <a:endParaRPr lang="sr-Latn-CS" altLang="en-US" sz="2000" smtClean="0"/>
          </a:p>
          <a:p>
            <a:pPr eaLnBrk="1" hangingPunct="1">
              <a:buFontTx/>
              <a:buNone/>
            </a:pPr>
            <a:r>
              <a:rPr lang="sr-Latn-CS" altLang="en-US" sz="2000" smtClean="0"/>
              <a:t>	Znači da devizni kurs posle devalvacije jena od 20% iznosi 1 dolar = 137,50 jena. </a:t>
            </a:r>
            <a:endParaRPr lang="en-US" altLang="en-US" sz="2000" baseline="-2500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9E52845-FCCA-4BD4-9A95-335DA8F11A24}" type="slidenum">
              <a:rPr lang="en-US" altLang="en-US"/>
              <a:pPr/>
              <a:t>32</a:t>
            </a:fld>
            <a:endParaRPr lang="en-US" altLang="en-US"/>
          </a:p>
        </p:txBody>
      </p:sp>
      <p:sp>
        <p:nvSpPr>
          <p:cNvPr id="44035" name="Rectangle 3"/>
          <p:cNvSpPr>
            <a:spLocks noGrp="1" noChangeArrowheads="1"/>
          </p:cNvSpPr>
          <p:nvPr>
            <p:ph type="body" idx="1"/>
          </p:nvPr>
        </p:nvSpPr>
        <p:spPr>
          <a:xfrm>
            <a:off x="457200" y="228600"/>
            <a:ext cx="8229600" cy="6172200"/>
          </a:xfrm>
        </p:spPr>
        <p:txBody>
          <a:bodyPr/>
          <a:lstStyle/>
          <a:p>
            <a:pPr eaLnBrk="1" hangingPunct="1">
              <a:buFont typeface="Wingdings" pitchFamily="2" charset="2"/>
              <a:buNone/>
            </a:pPr>
            <a:r>
              <a:rPr lang="sr-Latn-CS" altLang="en-US" smtClean="0"/>
              <a:t>	</a:t>
            </a:r>
            <a:r>
              <a:rPr lang="sr-Latn-CS" altLang="en-US" sz="2400" b="1" smtClean="0"/>
              <a:t>48. Koji je osnovni razlog koji dovodi do devalvacije?</a:t>
            </a:r>
          </a:p>
          <a:p>
            <a:pPr eaLnBrk="1" hangingPunct="1">
              <a:buFont typeface="Wingdings" pitchFamily="2" charset="2"/>
              <a:buNone/>
            </a:pPr>
            <a:r>
              <a:rPr lang="sr-Latn-CS" altLang="en-US" smtClean="0"/>
              <a:t>	</a:t>
            </a:r>
            <a:r>
              <a:rPr lang="sr-Latn-CS" altLang="en-US" sz="2400" i="1" smtClean="0"/>
              <a:t>- Do devalvacije najčešće dolazi iz razloga što je devizni kurs suviše nizak (ispod realnog nivoa – precijenjen) pa je to dovodilo do velikog uvoza, nedovoljnog izvoza i deficita u platnom bilansu. Od novog deviznog kursa se očekuje da smanji uvoz, poveća izvoz i poboljša platnobilansnu poziciju. </a:t>
            </a:r>
          </a:p>
          <a:p>
            <a:pPr eaLnBrk="1" hangingPunct="1">
              <a:buFont typeface="Wingdings" pitchFamily="2" charset="2"/>
              <a:buNone/>
            </a:pPr>
            <a:endParaRPr lang="sr-Latn-CS" altLang="en-US" sz="2400" smtClean="0"/>
          </a:p>
          <a:p>
            <a:pPr eaLnBrk="1" hangingPunct="1">
              <a:buFont typeface="Wingdings" pitchFamily="2" charset="2"/>
              <a:buNone/>
            </a:pPr>
            <a:r>
              <a:rPr lang="sr-Latn-CS" altLang="en-US" sz="2400" smtClean="0"/>
              <a:t>	</a:t>
            </a:r>
            <a:r>
              <a:rPr lang="sr-Latn-CS" altLang="en-US" sz="2400" b="1" smtClean="0"/>
              <a:t>49.</a:t>
            </a:r>
            <a:r>
              <a:rPr lang="sr-Latn-CS" altLang="en-US" sz="2400" smtClean="0"/>
              <a:t> </a:t>
            </a:r>
            <a:r>
              <a:rPr lang="sr-Latn-CS" altLang="en-US" sz="2400" b="1" smtClean="0"/>
              <a:t>Objasnite efekte devalvacije preko cijena?</a:t>
            </a:r>
            <a:endParaRPr lang="sr-Latn-CS" altLang="en-US" sz="2400" smtClean="0"/>
          </a:p>
          <a:p>
            <a:pPr eaLnBrk="1" hangingPunct="1">
              <a:buFont typeface="Wingdings" pitchFamily="2" charset="2"/>
              <a:buNone/>
            </a:pPr>
            <a:r>
              <a:rPr lang="sr-Latn-CS" altLang="en-US" sz="2400" b="1" smtClean="0"/>
              <a:t>	</a:t>
            </a:r>
            <a:r>
              <a:rPr lang="sr-Latn-CS" altLang="en-US" sz="2400" i="1" smtClean="0"/>
              <a:t>- Efekti devalvacije na uvoz i izvoz zavise od četiri vrste cjenovnih elastičnosti:</a:t>
            </a:r>
          </a:p>
          <a:p>
            <a:pPr eaLnBrk="1" hangingPunct="1">
              <a:buFont typeface="Wingdings" pitchFamily="2" charset="2"/>
              <a:buNone/>
            </a:pPr>
            <a:r>
              <a:rPr lang="sr-Latn-CS" altLang="en-US" sz="2400" i="1" smtClean="0"/>
              <a:t>	1) elastičnost domaće tražnje uvoznih proizvoda,</a:t>
            </a:r>
          </a:p>
          <a:p>
            <a:pPr eaLnBrk="1" hangingPunct="1">
              <a:buFont typeface="Wingdings" pitchFamily="2" charset="2"/>
              <a:buNone/>
            </a:pPr>
            <a:r>
              <a:rPr lang="sr-Latn-CS" altLang="en-US" sz="2400" i="1" smtClean="0"/>
              <a:t>	2) elastičnost strane tražnje izvoznih proizvoda,</a:t>
            </a:r>
          </a:p>
          <a:p>
            <a:pPr eaLnBrk="1" hangingPunct="1">
              <a:buFont typeface="Wingdings" pitchFamily="2" charset="2"/>
              <a:buNone/>
            </a:pPr>
            <a:r>
              <a:rPr lang="sr-Latn-CS" altLang="en-US" sz="2400" i="1" smtClean="0"/>
              <a:t>	3) elastičnost domaće ponude izvoznih proizvoda i</a:t>
            </a:r>
          </a:p>
          <a:p>
            <a:pPr eaLnBrk="1" hangingPunct="1">
              <a:buFont typeface="Wingdings" pitchFamily="2" charset="2"/>
              <a:buNone/>
            </a:pPr>
            <a:r>
              <a:rPr lang="sr-Latn-CS" altLang="en-US" sz="2400" i="1" smtClean="0"/>
              <a:t>	4) elastičnost strane ponude uvoznih proizvoda.</a:t>
            </a:r>
            <a:r>
              <a:rPr lang="sr-Latn-CS" altLang="en-US" i="1" smtClean="0"/>
              <a:t> </a:t>
            </a:r>
            <a:endParaRPr lang="en-US" altLang="en-US" i="1"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89BF4BC-3C4C-4DE5-8634-9D758B9B47BF}" type="slidenum">
              <a:rPr lang="en-US" altLang="en-US"/>
              <a:pPr/>
              <a:t>33</a:t>
            </a:fld>
            <a:endParaRPr lang="en-US" altLang="en-US"/>
          </a:p>
        </p:txBody>
      </p:sp>
      <p:sp>
        <p:nvSpPr>
          <p:cNvPr id="45059" name="Rectangle 3"/>
          <p:cNvSpPr>
            <a:spLocks noGrp="1" noChangeArrowheads="1"/>
          </p:cNvSpPr>
          <p:nvPr>
            <p:ph type="body" idx="1"/>
          </p:nvPr>
        </p:nvSpPr>
        <p:spPr>
          <a:xfrm>
            <a:off x="457200" y="228600"/>
            <a:ext cx="8229600" cy="6400800"/>
          </a:xfrm>
        </p:spPr>
        <p:txBody>
          <a:bodyPr/>
          <a:lstStyle/>
          <a:p>
            <a:pPr eaLnBrk="1" hangingPunct="1">
              <a:lnSpc>
                <a:spcPct val="90000"/>
              </a:lnSpc>
              <a:buFont typeface="Wingdings" pitchFamily="2" charset="2"/>
              <a:buNone/>
            </a:pPr>
            <a:r>
              <a:rPr lang="sr-Latn-CS" altLang="en-US" smtClean="0"/>
              <a:t>	</a:t>
            </a:r>
            <a:r>
              <a:rPr lang="sr-Latn-CS" altLang="en-US" sz="2400" b="1" smtClean="0"/>
              <a:t>50. Objasnite efekte devalvacije preko dohotka?</a:t>
            </a:r>
          </a:p>
          <a:p>
            <a:pPr eaLnBrk="1" hangingPunct="1">
              <a:lnSpc>
                <a:spcPct val="90000"/>
              </a:lnSpc>
              <a:buFont typeface="Wingdings" pitchFamily="2" charset="2"/>
              <a:buNone/>
            </a:pPr>
            <a:r>
              <a:rPr lang="sr-Latn-CS" altLang="en-US" sz="2400" smtClean="0"/>
              <a:t>	</a:t>
            </a:r>
            <a:r>
              <a:rPr lang="sr-Latn-CS" altLang="en-US" sz="2300" i="1" smtClean="0"/>
              <a:t>- Nacionalni dohodak je izražen u sledećem obliku:</a:t>
            </a:r>
          </a:p>
          <a:p>
            <a:pPr eaLnBrk="1" hangingPunct="1">
              <a:lnSpc>
                <a:spcPct val="90000"/>
              </a:lnSpc>
              <a:buFont typeface="Wingdings" pitchFamily="2" charset="2"/>
              <a:buNone/>
            </a:pPr>
            <a:r>
              <a:rPr lang="sr-Latn-CS" altLang="en-US" sz="2300" i="1" smtClean="0"/>
              <a:t>	Y = C + I + G + (X-M), gdje je C - tekuća potrošnja, I - investiciona potrošnja, G - budžetska potrošnja, X – izvoz, M – uvoz. Pre devalvacije vrednost (X – M) je negativna, trgovinski bilans je deficitaran. Ako devalvacija dovede do očekivanih promena, doći će do porasta vrednosti (X – M), što znači da će se uvećati nacionalni dohodak. Jedan dio uvećanog dohotka biće iskorišten za uvoz, drugi dio za štednju, a ostatak će zahvaljujući multiplikatoru, uvećavati nacionalni dohodak  i u narednim ciklusima. Konačan efekat na porast nacionalnog dohotka zavisiće od graničnih sklonosti uvozu i štednji. Ako graničnu sklonost uvozu označimo sa (i), a graničnu sklonost štednji sa (s), onda će multiplikator (m) biti: m = 1/i+s. Multiplikator (m) nam pokazuje koliko će se uvećati dodatni dohodak do kojeg je došlo zahvaljujući poboljšanju trgovinskog bilansa.  </a:t>
            </a:r>
            <a:endParaRPr lang="en-US" altLang="en-US" sz="2300" i="1"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F8FC091-C508-498B-8B6C-89BD566E2949}" type="slidenum">
              <a:rPr lang="en-US" altLang="en-US"/>
              <a:pPr/>
              <a:t>34</a:t>
            </a:fld>
            <a:endParaRPr lang="en-US" altLang="en-US"/>
          </a:p>
        </p:txBody>
      </p:sp>
      <p:sp>
        <p:nvSpPr>
          <p:cNvPr id="46083" name="Rectangle 3"/>
          <p:cNvSpPr>
            <a:spLocks noGrp="1" noChangeArrowheads="1"/>
          </p:cNvSpPr>
          <p:nvPr>
            <p:ph type="body" idx="1"/>
          </p:nvPr>
        </p:nvSpPr>
        <p:spPr>
          <a:xfrm>
            <a:off x="381000" y="228600"/>
            <a:ext cx="8229600" cy="6400800"/>
          </a:xfrm>
        </p:spPr>
        <p:txBody>
          <a:bodyPr/>
          <a:lstStyle/>
          <a:p>
            <a:pPr eaLnBrk="1" hangingPunct="1">
              <a:lnSpc>
                <a:spcPct val="90000"/>
              </a:lnSpc>
              <a:buFont typeface="Wingdings" pitchFamily="2" charset="2"/>
              <a:buNone/>
            </a:pPr>
            <a:r>
              <a:rPr lang="sr-Latn-CS" altLang="en-US" sz="2200" b="1" i="1" smtClean="0"/>
              <a:t>Zadatak.</a:t>
            </a:r>
          </a:p>
          <a:p>
            <a:pPr eaLnBrk="1" hangingPunct="1">
              <a:lnSpc>
                <a:spcPct val="90000"/>
              </a:lnSpc>
              <a:buFont typeface="Wingdings" pitchFamily="2" charset="2"/>
              <a:buNone/>
            </a:pPr>
            <a:r>
              <a:rPr lang="sr-Latn-CS" altLang="en-US" sz="2000" smtClean="0"/>
              <a:t>	Ako se poveća dohodak za 500 jedinica, a od toga na uvoz ode 50 jedinica i na štednju 100 jedinica, koliko će biti ukupno povećanje dohotka zahvaljući multiplikatoru?</a:t>
            </a:r>
          </a:p>
          <a:p>
            <a:pPr eaLnBrk="1" hangingPunct="1">
              <a:lnSpc>
                <a:spcPct val="90000"/>
              </a:lnSpc>
              <a:buFontTx/>
              <a:buChar char="-"/>
            </a:pPr>
            <a:r>
              <a:rPr lang="sr-Latn-CS" altLang="en-US" sz="2000" smtClean="0"/>
              <a:t>Y – dohodak, i – sklonost uvozu, s – sklonost štednji, m - multiplikator</a:t>
            </a:r>
          </a:p>
          <a:p>
            <a:pPr eaLnBrk="1" hangingPunct="1">
              <a:lnSpc>
                <a:spcPct val="90000"/>
              </a:lnSpc>
              <a:buFontTx/>
              <a:buNone/>
            </a:pPr>
            <a:r>
              <a:rPr lang="sr-Latn-CS" altLang="en-US" sz="2000" smtClean="0"/>
              <a:t>	i = 50/500 = 0,1</a:t>
            </a:r>
          </a:p>
          <a:p>
            <a:pPr eaLnBrk="1" hangingPunct="1">
              <a:lnSpc>
                <a:spcPct val="90000"/>
              </a:lnSpc>
              <a:buFontTx/>
              <a:buNone/>
            </a:pPr>
            <a:r>
              <a:rPr lang="sr-Latn-CS" altLang="en-US" sz="2000" smtClean="0"/>
              <a:t> 	s = 100/500 = 0,2</a:t>
            </a:r>
          </a:p>
          <a:p>
            <a:pPr eaLnBrk="1" hangingPunct="1">
              <a:lnSpc>
                <a:spcPct val="90000"/>
              </a:lnSpc>
              <a:buFontTx/>
              <a:buNone/>
            </a:pPr>
            <a:r>
              <a:rPr lang="sr-Latn-CS" altLang="en-US" sz="2000" smtClean="0"/>
              <a:t>	m = 1/i+s = 1/0,1+0,2 = 1/0,3 = 3,33</a:t>
            </a:r>
          </a:p>
          <a:p>
            <a:pPr eaLnBrk="1" hangingPunct="1">
              <a:lnSpc>
                <a:spcPct val="90000"/>
              </a:lnSpc>
              <a:buFontTx/>
              <a:buNone/>
            </a:pPr>
            <a:r>
              <a:rPr lang="sr-Latn-CS" altLang="en-US" sz="2000" smtClean="0"/>
              <a:t>	Ukupno povećanje dohotka zahvaljujući multiplikatoru će biti: 3,33 X 500 =1665 jedinica (ukupno povećanje dohotka zahvaljujući multiplikatoru)</a:t>
            </a:r>
          </a:p>
          <a:p>
            <a:pPr eaLnBrk="1" hangingPunct="1">
              <a:lnSpc>
                <a:spcPct val="90000"/>
              </a:lnSpc>
              <a:buFontTx/>
              <a:buNone/>
            </a:pPr>
            <a:r>
              <a:rPr lang="sr-Latn-CS" altLang="en-US" sz="2200" b="1" i="1" smtClean="0"/>
              <a:t>Zadatak.</a:t>
            </a:r>
          </a:p>
          <a:p>
            <a:pPr eaLnBrk="1" hangingPunct="1">
              <a:lnSpc>
                <a:spcPct val="90000"/>
              </a:lnSpc>
              <a:buFontTx/>
              <a:buNone/>
            </a:pPr>
            <a:r>
              <a:rPr lang="sr-Latn-CS" altLang="en-US" sz="2000" smtClean="0"/>
              <a:t>	Ako je došlo do povećanja dohotka za 20.000 jedinica, pa od tog povećanja 2.000 jedinica ide na uvoz, a 1.000 jedinica na štednju, koliko je ukupno povećanje dohotka zahvaljujući multiplikatoru?</a:t>
            </a:r>
          </a:p>
          <a:p>
            <a:pPr eaLnBrk="1" hangingPunct="1">
              <a:lnSpc>
                <a:spcPct val="90000"/>
              </a:lnSpc>
              <a:buFontTx/>
              <a:buChar char="-"/>
            </a:pPr>
            <a:r>
              <a:rPr lang="sr-Latn-CS" altLang="en-US" sz="2000" smtClean="0"/>
              <a:t>i = 2000/20000 = 0,1, s = 1000/20000 = 0,05, m = 1/0,1+0,05 = 1/0,15 = 6,6667,</a:t>
            </a:r>
          </a:p>
          <a:p>
            <a:pPr eaLnBrk="1" hangingPunct="1">
              <a:lnSpc>
                <a:spcPct val="90000"/>
              </a:lnSpc>
              <a:buFontTx/>
              <a:buNone/>
            </a:pPr>
            <a:r>
              <a:rPr lang="sr-Latn-CS" altLang="en-US" sz="2000" smtClean="0"/>
              <a:t>	Povećanje dohotka zahvaljujući multiplikatoru: 20.000 x 6,6667 = 133.333,33 jedinica</a:t>
            </a:r>
            <a:endParaRPr lang="en-US" altLang="en-US" sz="200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A46AF4D-4FC6-4B5C-9D65-CD4F845D9C71}" type="slidenum">
              <a:rPr lang="en-US" altLang="en-US"/>
              <a:pPr/>
              <a:t>35</a:t>
            </a:fld>
            <a:endParaRPr lang="en-US" altLang="en-US"/>
          </a:p>
        </p:txBody>
      </p:sp>
      <p:sp>
        <p:nvSpPr>
          <p:cNvPr id="47107" name="Rectangle 3"/>
          <p:cNvSpPr>
            <a:spLocks noGrp="1" noChangeArrowheads="1"/>
          </p:cNvSpPr>
          <p:nvPr>
            <p:ph type="body" idx="1"/>
          </p:nvPr>
        </p:nvSpPr>
        <p:spPr>
          <a:xfrm>
            <a:off x="457200" y="228600"/>
            <a:ext cx="8229600" cy="5897563"/>
          </a:xfrm>
        </p:spPr>
        <p:txBody>
          <a:bodyPr/>
          <a:lstStyle/>
          <a:p>
            <a:pPr eaLnBrk="1" hangingPunct="1">
              <a:buFont typeface="Wingdings" pitchFamily="2" charset="2"/>
              <a:buNone/>
            </a:pPr>
            <a:r>
              <a:rPr lang="sr-Latn-CS" altLang="en-US" sz="2400" smtClean="0"/>
              <a:t>	</a:t>
            </a:r>
            <a:r>
              <a:rPr lang="sr-Latn-CS" altLang="en-US" sz="2400" b="1" smtClean="0"/>
              <a:t>51. Koja je razlika između ofanzivne i defanzivne devalvacije?</a:t>
            </a:r>
          </a:p>
          <a:p>
            <a:pPr eaLnBrk="1" hangingPunct="1">
              <a:buFont typeface="Wingdings" pitchFamily="2" charset="2"/>
              <a:buNone/>
            </a:pPr>
            <a:r>
              <a:rPr lang="sr-Latn-CS" altLang="en-US" sz="2400" smtClean="0"/>
              <a:t>	</a:t>
            </a:r>
            <a:r>
              <a:rPr lang="sr-Latn-CS" altLang="en-US" sz="2400" i="1" smtClean="0"/>
              <a:t>- Ofanzivna devalvacija – kada se pristupa devalvaciji da bi se povećala konkurentnost domaćih proizvođača na stranom tržištu iako to nije neophodno s obzirom na stanje u platnom bilansu (politika osiromašenja sus</a:t>
            </a:r>
            <a:r>
              <a:rPr lang="en-US" altLang="en-US" sz="2400" i="1" smtClean="0"/>
              <a:t>j</a:t>
            </a:r>
            <a:r>
              <a:rPr lang="sr-Latn-CS" altLang="en-US" sz="2400" i="1" smtClean="0"/>
              <a:t>eda ili valutni damping).</a:t>
            </a:r>
          </a:p>
          <a:p>
            <a:pPr eaLnBrk="1" hangingPunct="1">
              <a:buFont typeface="Wingdings" pitchFamily="2" charset="2"/>
              <a:buNone/>
            </a:pPr>
            <a:r>
              <a:rPr lang="sr-Latn-CS" altLang="en-US" sz="2400" i="1" smtClean="0"/>
              <a:t>	- Defanzivna devalvacija – kada se pristupa devalvaciji da bi se zaštitio platni bilans, tj. vrednost uvoza je veća od vrednosti izvoza.</a:t>
            </a:r>
            <a:endParaRPr lang="en-US" altLang="en-US" sz="2400" i="1" smtClean="0"/>
          </a:p>
          <a:p>
            <a:pPr eaLnBrk="1" hangingPunct="1">
              <a:buFont typeface="Wingdings" pitchFamily="2" charset="2"/>
              <a:buNone/>
            </a:pPr>
            <a:r>
              <a:rPr lang="en-US" altLang="en-US" sz="2400" smtClean="0"/>
              <a:t>	</a:t>
            </a:r>
            <a:endParaRPr lang="sr-Latn-CS" altLang="en-US" sz="2400" smtClean="0"/>
          </a:p>
          <a:p>
            <a:pPr eaLnBrk="1" hangingPunct="1">
              <a:buFont typeface="Wingdings" pitchFamily="2" charset="2"/>
              <a:buNone/>
            </a:pPr>
            <a:r>
              <a:rPr lang="sr-Latn-CS" altLang="en-US" sz="2400" smtClean="0"/>
              <a:t>	</a:t>
            </a:r>
            <a:r>
              <a:rPr lang="en-US" altLang="en-US" sz="2400" b="1" smtClean="0"/>
              <a:t>52. </a:t>
            </a:r>
            <a:r>
              <a:rPr lang="sr-Latn-CS" altLang="en-US" sz="2400" b="1" smtClean="0"/>
              <a:t>Šta je to konvertibilnost valuta?</a:t>
            </a:r>
          </a:p>
          <a:p>
            <a:pPr eaLnBrk="1" hangingPunct="1">
              <a:buFont typeface="Wingdings" pitchFamily="2" charset="2"/>
              <a:buNone/>
            </a:pPr>
            <a:r>
              <a:rPr lang="sr-Latn-CS" altLang="en-US" sz="2400" smtClean="0"/>
              <a:t>	</a:t>
            </a:r>
            <a:r>
              <a:rPr lang="sr-Latn-CS" altLang="en-US" sz="2400" i="1" smtClean="0"/>
              <a:t>- Konvertibilnom valutom se naziva ona valuta koja se relativno lako može zamijeniti za drugu valutu ili zlato.</a:t>
            </a:r>
            <a:endParaRPr lang="en-US" altLang="en-US" sz="2400" i="1"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6AD1FE7-2BF9-4A4B-8FA1-EA31888321FC}" type="slidenum">
              <a:rPr lang="en-US" altLang="en-US"/>
              <a:pPr/>
              <a:t>36</a:t>
            </a:fld>
            <a:endParaRPr lang="en-US" altLang="en-US"/>
          </a:p>
        </p:txBody>
      </p:sp>
      <p:sp>
        <p:nvSpPr>
          <p:cNvPr id="48131" name="Rectangle 3"/>
          <p:cNvSpPr>
            <a:spLocks noGrp="1" noChangeArrowheads="1"/>
          </p:cNvSpPr>
          <p:nvPr>
            <p:ph type="body" idx="1"/>
          </p:nvPr>
        </p:nvSpPr>
        <p:spPr>
          <a:xfrm>
            <a:off x="457200" y="304800"/>
            <a:ext cx="8229600" cy="6172200"/>
          </a:xfrm>
        </p:spPr>
        <p:txBody>
          <a:bodyPr/>
          <a:lstStyle/>
          <a:p>
            <a:pPr eaLnBrk="1" hangingPunct="1">
              <a:lnSpc>
                <a:spcPct val="90000"/>
              </a:lnSpc>
              <a:buFont typeface="Wingdings" pitchFamily="2" charset="2"/>
              <a:buNone/>
            </a:pPr>
            <a:r>
              <a:rPr lang="sr-Latn-CS" altLang="en-US" sz="2400" b="1" smtClean="0"/>
              <a:t>	53. Koja su dva osnovna tipa konvertibilnosti i koje su njihove karakteristike?</a:t>
            </a:r>
          </a:p>
          <a:p>
            <a:pPr eaLnBrk="1" hangingPunct="1">
              <a:lnSpc>
                <a:spcPct val="90000"/>
              </a:lnSpc>
              <a:buFont typeface="Wingdings" pitchFamily="2" charset="2"/>
              <a:buNone/>
            </a:pPr>
            <a:r>
              <a:rPr lang="sr-Latn-CS" altLang="en-US" smtClean="0"/>
              <a:t>	</a:t>
            </a:r>
            <a:r>
              <a:rPr lang="sr-Latn-CS" altLang="en-US" i="1" smtClean="0"/>
              <a:t>- </a:t>
            </a:r>
            <a:r>
              <a:rPr lang="sr-Latn-CS" altLang="en-US" sz="2400" i="1" smtClean="0"/>
              <a:t>Klasična konvertibilnost znači punu, neograničenu konvertibilnost koja je postojala u vrijeme čistog zlatnog standarda. U prometu je bio kovani novac, a papirni novac je mogao biti zamijenjen za odgovarajuću količinu zlata bez ograničenja. Na novčanicama je obično bila naznačena obaveza eminenta da na zahtjev donosioca izvrši isplatu u zlatu.</a:t>
            </a:r>
          </a:p>
          <a:p>
            <a:pPr eaLnBrk="1" hangingPunct="1">
              <a:lnSpc>
                <a:spcPct val="90000"/>
              </a:lnSpc>
              <a:buFont typeface="Wingdings" pitchFamily="2" charset="2"/>
              <a:buNone/>
            </a:pPr>
            <a:r>
              <a:rPr lang="sr-Latn-CS" altLang="en-US" sz="2400" i="1" smtClean="0"/>
              <a:t>	- Savremena konvertibilnost ne znači obaveznu zamjenjivost valute za zlato, već zamjenjivost za neku drugu konvertibilnu valutu, ne važi bezuslovno za domaće rezidente nego samo za strance i obaveza konvertovanja domaće valute za stranu važi samo ako se radi o potraživanjima stranih rezidenata koja su rezultat tekućih transakcija, a ne ako je riječ o kapitalnim transakcijama. </a:t>
            </a:r>
            <a:endParaRPr lang="en-US" altLang="en-US" i="1"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E99D5AA-574F-44D6-987E-88523265B127}" type="slidenum">
              <a:rPr lang="en-US" altLang="en-US"/>
              <a:pPr/>
              <a:t>37</a:t>
            </a:fld>
            <a:endParaRPr lang="en-US" altLang="en-US"/>
          </a:p>
        </p:txBody>
      </p:sp>
      <p:sp>
        <p:nvSpPr>
          <p:cNvPr id="49155" name="Rectangle 3"/>
          <p:cNvSpPr>
            <a:spLocks noGrp="1" noChangeArrowheads="1"/>
          </p:cNvSpPr>
          <p:nvPr>
            <p:ph type="body" idx="1"/>
          </p:nvPr>
        </p:nvSpPr>
        <p:spPr>
          <a:xfrm>
            <a:off x="457200" y="304800"/>
            <a:ext cx="8229600" cy="6172200"/>
          </a:xfrm>
        </p:spPr>
        <p:txBody>
          <a:bodyPr/>
          <a:lstStyle/>
          <a:p>
            <a:pPr eaLnBrk="1" hangingPunct="1">
              <a:buFont typeface="Wingdings" pitchFamily="2" charset="2"/>
              <a:buNone/>
            </a:pPr>
            <a:r>
              <a:rPr lang="sr-Latn-CS" altLang="en-US" sz="2800" smtClean="0"/>
              <a:t>	</a:t>
            </a:r>
            <a:r>
              <a:rPr lang="sr-Latn-CS" altLang="en-US" sz="2000" b="1" smtClean="0"/>
              <a:t>54. Koje su prednosti konvertibilnosti valute?</a:t>
            </a:r>
            <a:endParaRPr lang="sr-Latn-CS" altLang="en-US" sz="2000" smtClean="0"/>
          </a:p>
          <a:p>
            <a:pPr eaLnBrk="1" hangingPunct="1">
              <a:buFont typeface="Wingdings" pitchFamily="2" charset="2"/>
              <a:buNone/>
            </a:pPr>
            <a:r>
              <a:rPr lang="sr-Latn-CS" altLang="en-US" sz="2000" smtClean="0"/>
              <a:t>	- Konvertibilnost valute stvara povoljnije uslove za uspostavljanje ekonomskih odnosa sa inostranstvom i uključivanje privrede u međunarodnu podelu rada, stranci rado drže valutu u svom portfelju i neće žuriti sa iskorištavanjem svojih potraživanja što povoljno djeluje na platnobilansnu poziciju države i vrši beskamatno kreditiranje nacionalne privrede.</a:t>
            </a:r>
          </a:p>
          <a:p>
            <a:pPr eaLnBrk="1" hangingPunct="1">
              <a:buFont typeface="Wingdings" pitchFamily="2" charset="2"/>
              <a:buNone/>
            </a:pPr>
            <a:r>
              <a:rPr lang="sr-Latn-CS" altLang="en-US" sz="2000" smtClean="0"/>
              <a:t>	</a:t>
            </a:r>
            <a:r>
              <a:rPr lang="sr-Latn-CS" altLang="en-US" sz="2000" b="1" smtClean="0"/>
              <a:t>55. Koji su uslovi da bi jedna valuta postala konvertibilna?</a:t>
            </a:r>
          </a:p>
          <a:p>
            <a:pPr eaLnBrk="1" hangingPunct="1">
              <a:buFont typeface="Wingdings" pitchFamily="2" charset="2"/>
              <a:buNone/>
            </a:pPr>
            <a:r>
              <a:rPr lang="sr-Latn-CS" altLang="en-US" sz="2000" smtClean="0"/>
              <a:t>	- Iza konvertibilne valute stoji stabilna privreda, politička stabilnost države, platni bilans ne bi smeo da pokazuje veći i dugoročniji deficit, nivo monetarnih rezervi mora da omogući izvršavanje obaveza prema inostransvu ukoliko postoji nesklad u prilivu i odlivu deviza. Ukoliko nisu obezbjeđeni ovi uslovi za zemlju je bolje da ne proglašava konvertibilnost svoje valute pošto se negativni efekti konvertibilnosti pojavljuju: odliv monetarnih rezervi, pogoršanje stanja u platnom bilansu i sl. tako se dovodi do gubljenja poverenja u datu valutu i suspenziju konvertibilnosti.</a:t>
            </a:r>
            <a:endParaRPr lang="en-US" altLang="en-US" sz="2000" b="1"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9EAF505-F7E3-45B8-AF43-F89263693F52}" type="slidenum">
              <a:rPr lang="en-US" altLang="en-US"/>
              <a:pPr/>
              <a:t>38</a:t>
            </a:fld>
            <a:endParaRPr lang="en-US" altLang="en-US"/>
          </a:p>
        </p:txBody>
      </p:sp>
      <p:sp>
        <p:nvSpPr>
          <p:cNvPr id="50179" name="Rectangle 3"/>
          <p:cNvSpPr>
            <a:spLocks noGrp="1" noChangeArrowheads="1"/>
          </p:cNvSpPr>
          <p:nvPr>
            <p:ph type="body" idx="1"/>
          </p:nvPr>
        </p:nvSpPr>
        <p:spPr>
          <a:xfrm>
            <a:off x="457200" y="152400"/>
            <a:ext cx="8229600" cy="5973763"/>
          </a:xfrm>
        </p:spPr>
        <p:txBody>
          <a:bodyPr/>
          <a:lstStyle/>
          <a:p>
            <a:pPr eaLnBrk="1" hangingPunct="1">
              <a:buFont typeface="Wingdings" pitchFamily="2" charset="2"/>
              <a:buNone/>
            </a:pPr>
            <a:r>
              <a:rPr lang="sr-Latn-CS" altLang="en-US" sz="2400" b="1" smtClean="0"/>
              <a:t>	56. Šta su to monetarne rezerve?</a:t>
            </a:r>
          </a:p>
          <a:p>
            <a:pPr eaLnBrk="1" hangingPunct="1">
              <a:buFont typeface="Wingdings" pitchFamily="2" charset="2"/>
              <a:buNone/>
            </a:pPr>
            <a:r>
              <a:rPr lang="sr-Latn-CS" altLang="en-US" sz="2400" b="1" smtClean="0"/>
              <a:t>	</a:t>
            </a:r>
            <a:r>
              <a:rPr lang="sr-Latn-CS" altLang="en-US" sz="2400" smtClean="0"/>
              <a:t>- To su sredstva međunarodnog plaćanja kojima zemlja raspolaže i koja može brzo, efikasno i bez ikakvih ograničenja upotrijebiti za izmirenje svojih obaveza prema inostranstvu i mogu se sastojati od zlata, konvertibilnih valuta i specijalnih prava vučenja (SDR).</a:t>
            </a:r>
          </a:p>
          <a:p>
            <a:pPr eaLnBrk="1" hangingPunct="1">
              <a:buFont typeface="Wingdings" pitchFamily="2" charset="2"/>
              <a:buNone/>
            </a:pPr>
            <a:endParaRPr lang="sr-Latn-CS" altLang="en-US" sz="2400" smtClean="0"/>
          </a:p>
          <a:p>
            <a:pPr eaLnBrk="1" hangingPunct="1">
              <a:buFont typeface="Wingdings" pitchFamily="2" charset="2"/>
              <a:buNone/>
            </a:pPr>
            <a:r>
              <a:rPr lang="sr-Latn-CS" altLang="en-US" sz="2400" smtClean="0"/>
              <a:t>	</a:t>
            </a:r>
            <a:r>
              <a:rPr lang="sr-Latn-CS" altLang="en-US" sz="2400" b="1" smtClean="0"/>
              <a:t>57. Šta je svrha monetarnih rezervi?</a:t>
            </a:r>
          </a:p>
          <a:p>
            <a:pPr eaLnBrk="1" hangingPunct="1">
              <a:buFont typeface="Wingdings" pitchFamily="2" charset="2"/>
              <a:buNone/>
            </a:pPr>
            <a:r>
              <a:rPr lang="sr-Latn-CS" altLang="en-US" sz="2400" smtClean="0"/>
              <a:t>	Njihova svrha je da obezbijede stabilnost domaće valute, likvidnost plaćanja prema inostranstvu u periodima kada su prilivi deviza manji od iznosa prispjelih obaveza prema inostranstvu. Ova sredstva se ne mogu koristiti za finansiranje razvoja i mogu se deponovati u prvoklasne svjetske banke, kao sredstva po viđenju, i na njih ostvariti određene prihode u vidu kamate.</a:t>
            </a:r>
            <a:endParaRPr lang="en-US" altLang="en-US" sz="2400" b="1"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55E76BF-2C38-47FA-BA9C-CBE50E14C8A3}" type="slidenum">
              <a:rPr lang="en-US" altLang="en-US"/>
              <a:pPr/>
              <a:t>39</a:t>
            </a:fld>
            <a:endParaRPr lang="en-US" altLang="en-US"/>
          </a:p>
        </p:txBody>
      </p:sp>
      <p:sp>
        <p:nvSpPr>
          <p:cNvPr id="51203" name="Rectangle 3"/>
          <p:cNvSpPr>
            <a:spLocks noGrp="1" noChangeArrowheads="1"/>
          </p:cNvSpPr>
          <p:nvPr>
            <p:ph type="body" idx="1"/>
          </p:nvPr>
        </p:nvSpPr>
        <p:spPr>
          <a:xfrm>
            <a:off x="457200" y="228600"/>
            <a:ext cx="8229600" cy="6324600"/>
          </a:xfrm>
        </p:spPr>
        <p:txBody>
          <a:bodyPr/>
          <a:lstStyle/>
          <a:p>
            <a:pPr eaLnBrk="1" hangingPunct="1">
              <a:lnSpc>
                <a:spcPct val="90000"/>
              </a:lnSpc>
              <a:buFont typeface="Wingdings" pitchFamily="2" charset="2"/>
              <a:buNone/>
            </a:pPr>
            <a:r>
              <a:rPr lang="sr-Latn-CS" altLang="en-US" smtClean="0"/>
              <a:t>	</a:t>
            </a:r>
            <a:r>
              <a:rPr lang="sr-Latn-CS" altLang="en-US" sz="2400" b="1" smtClean="0"/>
              <a:t>58. Definišite pojam devizne kontrole?</a:t>
            </a:r>
          </a:p>
          <a:p>
            <a:pPr eaLnBrk="1" hangingPunct="1">
              <a:lnSpc>
                <a:spcPct val="90000"/>
              </a:lnSpc>
              <a:buFont typeface="Wingdings" pitchFamily="2" charset="2"/>
              <a:buNone/>
            </a:pPr>
            <a:r>
              <a:rPr lang="sr-Latn-CS" altLang="en-US" sz="2400" b="1" smtClean="0"/>
              <a:t>	</a:t>
            </a:r>
            <a:r>
              <a:rPr lang="sr-Latn-CS" altLang="en-US" sz="2400" smtClean="0"/>
              <a:t>- Devizna kontrola je skup propisa, mjera i instrumenata kojima se ograničava sloboda u poslovanju devizama, utvrđuje postupak pri obavljanju pojedinih deviznih operacija i provjerava da li se devizni poslovi obavljaju u skladu sa propisima. Osnovni cilj devizne kontrole je da se obezbijedi uravnoteženje platnog bilansa, spriječi pretjerana potrošnja deviza i da se devizni kurs zadrži na željenom nivou.</a:t>
            </a:r>
          </a:p>
          <a:p>
            <a:pPr eaLnBrk="1" hangingPunct="1">
              <a:lnSpc>
                <a:spcPct val="90000"/>
              </a:lnSpc>
              <a:buFont typeface="Wingdings" pitchFamily="2" charset="2"/>
              <a:buNone/>
            </a:pPr>
            <a:r>
              <a:rPr lang="sr-Latn-CS" altLang="en-US" sz="2400" smtClean="0"/>
              <a:t>	</a:t>
            </a:r>
            <a:r>
              <a:rPr lang="sr-Latn-CS" altLang="en-US" sz="2400" b="1" smtClean="0"/>
              <a:t>59. Koji su instrumenti devizne kontrole koji se najčešće koriste?</a:t>
            </a:r>
          </a:p>
          <a:p>
            <a:pPr eaLnBrk="1" hangingPunct="1">
              <a:lnSpc>
                <a:spcPct val="90000"/>
              </a:lnSpc>
              <a:buFont typeface="Wingdings" pitchFamily="2" charset="2"/>
              <a:buNone/>
            </a:pPr>
            <a:r>
              <a:rPr lang="sr-Latn-CS" altLang="en-US" sz="2400" smtClean="0"/>
              <a:t>	- Instrumenti devizne kontrole su: zabrane pojedinih vrsta plaćanja, dozvole, devizne kvote, licencioni sistem, cesija deviza, primjena višestrukih deviznih kurseva, izvozne premije, povraćaj carina za raniji uvoz sirovina, poreske olakšice, povoljnije prevozne tarife za izvoznu robu i sl.</a:t>
            </a:r>
            <a:endParaRPr lang="en-US" alt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87278D5-B0C0-4236-980D-FBD0205382CB}" type="slidenum">
              <a:rPr lang="en-US" altLang="en-US"/>
              <a:pPr/>
              <a:t>4</a:t>
            </a:fld>
            <a:endParaRPr lang="en-US" altLang="en-US"/>
          </a:p>
        </p:txBody>
      </p:sp>
      <p:sp>
        <p:nvSpPr>
          <p:cNvPr id="15363" name="Rectangle 3"/>
          <p:cNvSpPr>
            <a:spLocks noGrp="1" noChangeArrowheads="1"/>
          </p:cNvSpPr>
          <p:nvPr>
            <p:ph type="body" idx="1"/>
          </p:nvPr>
        </p:nvSpPr>
        <p:spPr>
          <a:xfrm>
            <a:off x="457200" y="228600"/>
            <a:ext cx="8229600" cy="6477000"/>
          </a:xfrm>
        </p:spPr>
        <p:txBody>
          <a:bodyPr/>
          <a:lstStyle/>
          <a:p>
            <a:pPr eaLnBrk="1" hangingPunct="1">
              <a:buFont typeface="Wingdings" pitchFamily="2" charset="2"/>
              <a:buNone/>
            </a:pPr>
            <a:r>
              <a:rPr lang="sr-Latn-CS" altLang="en-US" sz="1800" b="1" smtClean="0"/>
              <a:t>	</a:t>
            </a:r>
            <a:r>
              <a:rPr lang="sr-Latn-CS" altLang="en-US" sz="2400" b="1" smtClean="0"/>
              <a:t>7. Pitanje: CILJ MEĐUNARODNOG POSLOVNOG FINANSIRANJA</a:t>
            </a:r>
          </a:p>
          <a:p>
            <a:pPr eaLnBrk="1" hangingPunct="1">
              <a:buFont typeface="Wingdings" pitchFamily="2" charset="2"/>
              <a:buNone/>
            </a:pPr>
            <a:r>
              <a:rPr lang="sr-Latn-CS" altLang="en-US" sz="2400" b="1" smtClean="0"/>
              <a:t>	</a:t>
            </a:r>
            <a:r>
              <a:rPr lang="sr-Latn-CS" altLang="en-US" sz="2400" smtClean="0"/>
              <a:t>- Obezbjeđenje potrebnog iznosa i najpovoljnije strukture sredstava iz međunarodnih izvora za ostvarenje poslovnih poduhvata i ekonomski najracionalnije ulaganje slobodnih sredstava, kroz međunarodne transakcije.</a:t>
            </a:r>
          </a:p>
          <a:p>
            <a:pPr eaLnBrk="1" hangingPunct="1">
              <a:buFont typeface="Wingdings" pitchFamily="2" charset="2"/>
              <a:buNone/>
            </a:pPr>
            <a:r>
              <a:rPr lang="sr-Latn-CS" altLang="en-US" sz="2400" b="1" smtClean="0"/>
              <a:t>	</a:t>
            </a:r>
          </a:p>
          <a:p>
            <a:pPr eaLnBrk="1" hangingPunct="1">
              <a:buFont typeface="Wingdings" pitchFamily="2" charset="2"/>
              <a:buNone/>
            </a:pPr>
            <a:r>
              <a:rPr lang="sr-Latn-CS" altLang="en-US" sz="2400" b="1" smtClean="0"/>
              <a:t>	8. Pitanje: Koje su 2 osnovne specifičnosti međunarodnog finansiranja?</a:t>
            </a:r>
          </a:p>
          <a:p>
            <a:pPr eaLnBrk="1" hangingPunct="1">
              <a:buFont typeface="Wingdings" pitchFamily="2" charset="2"/>
              <a:buNone/>
            </a:pPr>
            <a:r>
              <a:rPr lang="sr-Latn-CS" altLang="en-US" sz="2400" b="1" smtClean="0"/>
              <a:t>	</a:t>
            </a:r>
            <a:r>
              <a:rPr lang="sr-Latn-CS" altLang="en-US" sz="2400" smtClean="0"/>
              <a:t>- pri međunarodnim finansijskim transakcijama je potrebno vršiti poređenje vrijednosti izraženih u različitim nacionalnim valutama</a:t>
            </a:r>
          </a:p>
          <a:p>
            <a:pPr eaLnBrk="1" hangingPunct="1">
              <a:buFont typeface="Wingdings" pitchFamily="2" charset="2"/>
              <a:buNone/>
            </a:pPr>
            <a:r>
              <a:rPr lang="sr-Latn-CS" altLang="en-US" sz="2400" smtClean="0"/>
              <a:t>	- od velikog značaja i uticaja je aktivnost nacionalnih monetarnih vlasti</a:t>
            </a:r>
          </a:p>
          <a:p>
            <a:pPr eaLnBrk="1" hangingPunct="1"/>
            <a:endParaRPr lang="en-US" altLang="en-US"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B329EAC-AD9A-4486-A88E-2122279CD6BD}" type="slidenum">
              <a:rPr lang="en-US" altLang="en-US"/>
              <a:pPr/>
              <a:t>40</a:t>
            </a:fld>
            <a:endParaRPr lang="en-US" altLang="en-US"/>
          </a:p>
        </p:txBody>
      </p:sp>
      <p:sp>
        <p:nvSpPr>
          <p:cNvPr id="52227" name="Rectangle 3"/>
          <p:cNvSpPr>
            <a:spLocks noGrp="1" noChangeArrowheads="1"/>
          </p:cNvSpPr>
          <p:nvPr>
            <p:ph type="body" idx="1"/>
          </p:nvPr>
        </p:nvSpPr>
        <p:spPr>
          <a:xfrm>
            <a:off x="457200" y="152400"/>
            <a:ext cx="8229600" cy="6553200"/>
          </a:xfrm>
        </p:spPr>
        <p:txBody>
          <a:bodyPr/>
          <a:lstStyle/>
          <a:p>
            <a:pPr algn="ctr" eaLnBrk="1" hangingPunct="1">
              <a:lnSpc>
                <a:spcPct val="80000"/>
              </a:lnSpc>
              <a:buFont typeface="Wingdings" pitchFamily="2" charset="2"/>
              <a:buNone/>
            </a:pPr>
            <a:r>
              <a:rPr lang="en-US" altLang="en-US" smtClean="0"/>
              <a:t>	</a:t>
            </a:r>
            <a:r>
              <a:rPr lang="sr-Latn-CS" altLang="en-US" b="1" smtClean="0"/>
              <a:t>III. Devizno tržište</a:t>
            </a:r>
          </a:p>
          <a:p>
            <a:pPr eaLnBrk="1" hangingPunct="1">
              <a:lnSpc>
                <a:spcPct val="80000"/>
              </a:lnSpc>
              <a:buFont typeface="Wingdings" pitchFamily="2" charset="2"/>
              <a:buNone/>
            </a:pPr>
            <a:r>
              <a:rPr lang="sr-Latn-CS" altLang="en-US" sz="2400" b="1" smtClean="0"/>
              <a:t>	</a:t>
            </a:r>
            <a:r>
              <a:rPr lang="en-US" altLang="en-US" sz="2400" b="1" smtClean="0"/>
              <a:t>60. </a:t>
            </a:r>
            <a:r>
              <a:rPr lang="sr-Latn-CS" altLang="en-US" sz="2400" b="1" smtClean="0"/>
              <a:t>Šta podrazumijevamo pod pojmom deviza?</a:t>
            </a:r>
          </a:p>
          <a:p>
            <a:pPr eaLnBrk="1" hangingPunct="1">
              <a:lnSpc>
                <a:spcPct val="80000"/>
              </a:lnSpc>
              <a:buFont typeface="Wingdings" pitchFamily="2" charset="2"/>
              <a:buNone/>
            </a:pPr>
            <a:r>
              <a:rPr lang="sr-Latn-CS" altLang="en-US" sz="2400" i="1" smtClean="0"/>
              <a:t>    - Devizama nazivamo sva potraživanja izražena u stranoj valuti (depoziti, mjenice, čekovi i sl.) i efektivni strani novac (novčanice i kovani novac), osim zlatnika i srebrenjaka.</a:t>
            </a:r>
          </a:p>
          <a:p>
            <a:pPr eaLnBrk="1" hangingPunct="1">
              <a:lnSpc>
                <a:spcPct val="80000"/>
              </a:lnSpc>
              <a:buFont typeface="Wingdings" pitchFamily="2" charset="2"/>
              <a:buNone/>
            </a:pPr>
            <a:endParaRPr lang="sr-Latn-CS" altLang="en-US" sz="2400" i="1" smtClean="0"/>
          </a:p>
          <a:p>
            <a:pPr eaLnBrk="1" hangingPunct="1">
              <a:lnSpc>
                <a:spcPct val="80000"/>
              </a:lnSpc>
              <a:buFont typeface="Wingdings" pitchFamily="2" charset="2"/>
              <a:buNone/>
            </a:pPr>
            <a:r>
              <a:rPr lang="sr-Latn-CS" altLang="en-US" sz="2400" smtClean="0"/>
              <a:t>	</a:t>
            </a:r>
            <a:r>
              <a:rPr lang="sr-Latn-CS" altLang="en-US" sz="2400" b="1" smtClean="0"/>
              <a:t>61. Šta je to devizno tržište?</a:t>
            </a:r>
          </a:p>
          <a:p>
            <a:pPr eaLnBrk="1" hangingPunct="1">
              <a:lnSpc>
                <a:spcPct val="80000"/>
              </a:lnSpc>
              <a:buFont typeface="Wingdings" pitchFamily="2" charset="2"/>
              <a:buNone/>
            </a:pPr>
            <a:r>
              <a:rPr lang="sr-Latn-CS" altLang="en-US" sz="2400" b="1" smtClean="0"/>
              <a:t>	</a:t>
            </a:r>
            <a:r>
              <a:rPr lang="sr-Latn-CS" altLang="en-US" sz="2400" i="1" smtClean="0"/>
              <a:t>- Devizno tržište je dio finansijskog tržišta na kojem se susreću ponuda i tražnja deviza i na kojem se obavlja njihova kupoprodaja. Kada se kupoprodaja deviza obavlja na određenom mjestu, u određeno vrijeme i po utvrđenim pravilima tada je riječ o organizovanom deviznom tržištu (deviznoj berzi). Međutim, brojne transakcije kupovine i prodaje deviza odvijaju se van organizovanog deviznog tržišta, u neposrednim kontaktima između banaka, preduzeća i pojedinaca, domaćih i stranih rezidenata i to tržište takođe predstavlja segment deviznog tržišta i naziva se “crno tržište” (“crna berza”) deviza.</a:t>
            </a:r>
            <a:endParaRPr lang="en-US" altLang="en-US" i="1"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631D3D5-E52C-4573-8BB6-E2C15F6C6F4D}" type="slidenum">
              <a:rPr lang="en-US" altLang="en-US"/>
              <a:pPr/>
              <a:t>41</a:t>
            </a:fld>
            <a:endParaRPr lang="en-US" altLang="en-US"/>
          </a:p>
        </p:txBody>
      </p:sp>
      <p:sp>
        <p:nvSpPr>
          <p:cNvPr id="53251" name="Rectangle 3"/>
          <p:cNvSpPr>
            <a:spLocks noGrp="1" noChangeArrowheads="1"/>
          </p:cNvSpPr>
          <p:nvPr>
            <p:ph type="body" idx="1"/>
          </p:nvPr>
        </p:nvSpPr>
        <p:spPr>
          <a:xfrm>
            <a:off x="457200" y="228600"/>
            <a:ext cx="8229600" cy="6324600"/>
          </a:xfrm>
        </p:spPr>
        <p:txBody>
          <a:bodyPr/>
          <a:lstStyle/>
          <a:p>
            <a:pPr eaLnBrk="1" hangingPunct="1">
              <a:lnSpc>
                <a:spcPct val="80000"/>
              </a:lnSpc>
              <a:buFont typeface="Wingdings" pitchFamily="2" charset="2"/>
              <a:buNone/>
            </a:pPr>
            <a:r>
              <a:rPr lang="sr-Latn-CS" altLang="en-US" sz="2800" smtClean="0"/>
              <a:t>	</a:t>
            </a:r>
            <a:r>
              <a:rPr lang="sr-Latn-CS" altLang="en-US" sz="2400" b="1" smtClean="0"/>
              <a:t>62. Od čega zavisi ponuda i tražnja deviza i koji su faktori koji utiču na devizno tržište?</a:t>
            </a:r>
          </a:p>
          <a:p>
            <a:pPr eaLnBrk="1" hangingPunct="1">
              <a:lnSpc>
                <a:spcPct val="80000"/>
              </a:lnSpc>
              <a:buFont typeface="Wingdings" pitchFamily="2" charset="2"/>
              <a:buNone/>
            </a:pPr>
            <a:r>
              <a:rPr lang="sr-Latn-CS" altLang="en-US" sz="2400" b="1" smtClean="0"/>
              <a:t>	</a:t>
            </a:r>
            <a:r>
              <a:rPr lang="sr-Latn-CS" altLang="en-US" sz="2400" i="1" smtClean="0"/>
              <a:t>- Devizno tržište zavisi od monetarne, spoljnotrgovinske i devizne politike nacionalne ekonomske vlasti. Povećanjem carina, zavođenjem robnih kontigenata i deviznih kvota, zabranom uvoza pojedinih artikala i sličnim mjerama se utiče na smanjenje tražnje deviza, a davanjem izvoznih premija, carinskim i poreskim refakcijama pri izvozu utiče se na povećanje ponude deviza.</a:t>
            </a:r>
          </a:p>
          <a:p>
            <a:pPr eaLnBrk="1" hangingPunct="1">
              <a:lnSpc>
                <a:spcPct val="80000"/>
              </a:lnSpc>
              <a:buFont typeface="Wingdings" pitchFamily="2" charset="2"/>
              <a:buNone/>
            </a:pPr>
            <a:r>
              <a:rPr lang="sr-Latn-CS" altLang="en-US" sz="2400" smtClean="0"/>
              <a:t>	</a:t>
            </a:r>
          </a:p>
          <a:p>
            <a:pPr eaLnBrk="1" hangingPunct="1">
              <a:lnSpc>
                <a:spcPct val="80000"/>
              </a:lnSpc>
              <a:buFont typeface="Wingdings" pitchFamily="2" charset="2"/>
              <a:buNone/>
            </a:pPr>
            <a:r>
              <a:rPr lang="sr-Latn-CS" altLang="en-US" sz="2400" b="1" smtClean="0"/>
              <a:t>	63. Značaj deviznih berzi i njihova uloga?</a:t>
            </a:r>
          </a:p>
          <a:p>
            <a:pPr eaLnBrk="1" hangingPunct="1">
              <a:lnSpc>
                <a:spcPct val="80000"/>
              </a:lnSpc>
              <a:buFont typeface="Wingdings" pitchFamily="2" charset="2"/>
              <a:buNone/>
            </a:pPr>
            <a:r>
              <a:rPr lang="sr-Latn-CS" altLang="en-US" sz="2400" smtClean="0"/>
              <a:t>	</a:t>
            </a:r>
            <a:r>
              <a:rPr lang="sr-Latn-CS" altLang="en-US" sz="2400" i="1" smtClean="0"/>
              <a:t>- Savremene devizne berze nastaju posle drugog svjetskog rata, ali pravi razvoj nastaje posle napuštanja fiksnih deviznih kurseva (1973. godine). Uspostavljaju vezu između pojedinih nacionalnih finansijskih tržišta, a najveći promet obavljaju poslovne banke dok centralne banke svojim instrumentima i intervencijama nastoje da spriječe i ograniče neželjena kretanja na deviznom tržištu.</a:t>
            </a:r>
            <a:endParaRPr lang="en-US" altLang="en-US" sz="2400" i="1"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2CD381C-193C-4453-A7B9-0D1FAC285FA2}" type="slidenum">
              <a:rPr lang="en-US" altLang="en-US"/>
              <a:pPr/>
              <a:t>42</a:t>
            </a:fld>
            <a:endParaRPr lang="en-US" altLang="en-US"/>
          </a:p>
        </p:txBody>
      </p:sp>
      <p:sp>
        <p:nvSpPr>
          <p:cNvPr id="54275" name="Rectangle 3"/>
          <p:cNvSpPr>
            <a:spLocks noGrp="1" noChangeArrowheads="1"/>
          </p:cNvSpPr>
          <p:nvPr>
            <p:ph type="body" idx="1"/>
          </p:nvPr>
        </p:nvSpPr>
        <p:spPr>
          <a:xfrm>
            <a:off x="457200" y="228600"/>
            <a:ext cx="8229600" cy="6248400"/>
          </a:xfrm>
        </p:spPr>
        <p:txBody>
          <a:bodyPr/>
          <a:lstStyle/>
          <a:p>
            <a:pPr eaLnBrk="1" hangingPunct="1">
              <a:lnSpc>
                <a:spcPct val="90000"/>
              </a:lnSpc>
              <a:buFont typeface="Wingdings" pitchFamily="2" charset="2"/>
              <a:buNone/>
            </a:pPr>
            <a:r>
              <a:rPr lang="sr-Latn-CS" altLang="en-US" smtClean="0"/>
              <a:t>	</a:t>
            </a:r>
            <a:r>
              <a:rPr lang="sr-Latn-CS" altLang="en-US" sz="2400" b="1" smtClean="0"/>
              <a:t>64. Objasniti proces kupovine i prodaje deviza koji se obavlja između poslovnih banaka?</a:t>
            </a:r>
          </a:p>
          <a:p>
            <a:pPr eaLnBrk="1" hangingPunct="1">
              <a:lnSpc>
                <a:spcPct val="90000"/>
              </a:lnSpc>
              <a:buFont typeface="Wingdings" pitchFamily="2" charset="2"/>
              <a:buNone/>
            </a:pPr>
            <a:r>
              <a:rPr lang="sr-Latn-CS" altLang="en-US" sz="2400" b="1" smtClean="0"/>
              <a:t>	</a:t>
            </a:r>
            <a:r>
              <a:rPr lang="sr-Latn-CS" altLang="en-US" sz="2400" b="1" i="1" smtClean="0"/>
              <a:t>- </a:t>
            </a:r>
            <a:r>
              <a:rPr lang="sr-Latn-CS" altLang="en-US" sz="2400" i="1" smtClean="0"/>
              <a:t>Banka koja kupuje ili prodaje devize se obraća drugim bankama i interesuje se za kupovne i prodajne kurseve valuta. Na drugoj strani, banka od koje su traženi kursevi daje kotacije (kupovne i prodajne kurseve za datu valutu ili više njih i time se obavezuje da po tim kursevima obavi transakcije). Banka koja je tražila kotacije treba da u kratkom vremenu od oko jednog minuta odluči o kupovini ili prodaji valuta i u kom iznosu će to biti. Po isteku roka kotacije mogu biti promijenjene. Telefonom potvrđeni poslovi se potvrđuju pismeno dok u savremenim uslovima transakcije se obavljaju preko SWIFT-a. U kupoprodaji deviza se pojavljuju i brokeri (posrednici između kupaca i prodavaca) koji naplaćuju svoju proviziju – brokeražu. Razlika između kupovnog i prodajnog kursa se zove marža i izražava se u poenima.</a:t>
            </a:r>
            <a:endParaRPr lang="en-US" altLang="en-US" i="1"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EB95498-833A-4E4B-B2BC-3F14346299CF}" type="slidenum">
              <a:rPr lang="en-US" altLang="en-US"/>
              <a:pPr/>
              <a:t>43</a:t>
            </a:fld>
            <a:endParaRPr lang="en-US" altLang="en-US"/>
          </a:p>
        </p:txBody>
      </p:sp>
      <p:sp>
        <p:nvSpPr>
          <p:cNvPr id="55299" name="Rectangle 3"/>
          <p:cNvSpPr>
            <a:spLocks noGrp="1" noChangeArrowheads="1"/>
          </p:cNvSpPr>
          <p:nvPr>
            <p:ph type="body" idx="1"/>
          </p:nvPr>
        </p:nvSpPr>
        <p:spPr>
          <a:xfrm>
            <a:off x="457200" y="152400"/>
            <a:ext cx="8153400" cy="6477000"/>
          </a:xfrm>
        </p:spPr>
        <p:txBody>
          <a:bodyPr/>
          <a:lstStyle/>
          <a:p>
            <a:pPr eaLnBrk="1" hangingPunct="1">
              <a:lnSpc>
                <a:spcPct val="80000"/>
              </a:lnSpc>
              <a:buFont typeface="Wingdings" pitchFamily="2" charset="2"/>
              <a:buNone/>
            </a:pPr>
            <a:r>
              <a:rPr lang="sr-Latn-CS" altLang="en-US" sz="2400" smtClean="0"/>
              <a:t>	</a:t>
            </a:r>
            <a:r>
              <a:rPr lang="sr-Latn-CS" altLang="en-US" sz="2200" b="1" smtClean="0"/>
              <a:t>65. Šta znači pojam SWIFT?</a:t>
            </a:r>
          </a:p>
          <a:p>
            <a:pPr eaLnBrk="1" hangingPunct="1">
              <a:lnSpc>
                <a:spcPct val="80000"/>
              </a:lnSpc>
              <a:buFont typeface="Wingdings" pitchFamily="2" charset="2"/>
              <a:buNone/>
            </a:pPr>
            <a:r>
              <a:rPr lang="sr-Latn-CS" altLang="en-US" sz="2200" b="1" smtClean="0"/>
              <a:t>	</a:t>
            </a:r>
            <a:r>
              <a:rPr lang="sr-Latn-CS" altLang="en-US" sz="2200" smtClean="0"/>
              <a:t>- SWIFT (Society for Worldwide Interbank Financial Telecommunication – Svjetsko društvo za međubankarske transakcije putem telekomunikacija) je osnovan 1973. godine i transakcije se obavljaju za par sekundi, sigurno i uz male troškove transakcije. Prosečan dnevni promet u 2003. godini je iznosio oko 200 milijardi dolara i preko nje je poslovalo oko 7600 banaka i drugih finansijskih institucija iz 200 zemalja (Srbije i Crne Gore 57 organizacija, 36 iz BIH, 49 iz Slovenije i 19 iz Makedonije).</a:t>
            </a:r>
          </a:p>
          <a:p>
            <a:pPr eaLnBrk="1" hangingPunct="1">
              <a:lnSpc>
                <a:spcPct val="80000"/>
              </a:lnSpc>
              <a:buFont typeface="Wingdings" pitchFamily="2" charset="2"/>
              <a:buNone/>
            </a:pPr>
            <a:r>
              <a:rPr lang="sr-Latn-CS" altLang="en-US" sz="2200" smtClean="0"/>
              <a:t>	</a:t>
            </a:r>
          </a:p>
          <a:p>
            <a:pPr eaLnBrk="1" hangingPunct="1">
              <a:lnSpc>
                <a:spcPct val="80000"/>
              </a:lnSpc>
              <a:buFont typeface="Wingdings" pitchFamily="2" charset="2"/>
              <a:buNone/>
            </a:pPr>
            <a:r>
              <a:rPr lang="sr-Latn-CS" altLang="en-US" sz="2200" b="1" smtClean="0"/>
              <a:t>	66. Objasniti pravilno ukrštene devizne kurseve?</a:t>
            </a:r>
          </a:p>
          <a:p>
            <a:pPr eaLnBrk="1" hangingPunct="1">
              <a:lnSpc>
                <a:spcPct val="80000"/>
              </a:lnSpc>
              <a:buFont typeface="Wingdings" pitchFamily="2" charset="2"/>
              <a:buNone/>
            </a:pPr>
            <a:r>
              <a:rPr lang="sr-Latn-CS" altLang="en-US" sz="2200" smtClean="0"/>
              <a:t>	- Odnos između dve valute bi trebao biti isti na svim deviznim tržištima, odnosno kurs evra u SAD je recipročna vrijednost kursa dolara u Evrozoni.</a:t>
            </a:r>
            <a:endParaRPr lang="en-US" altLang="en-US" sz="2200" smtClean="0"/>
          </a:p>
          <a:p>
            <a:pPr eaLnBrk="1" hangingPunct="1">
              <a:lnSpc>
                <a:spcPct val="80000"/>
              </a:lnSpc>
              <a:buFont typeface="Wingdings" pitchFamily="2" charset="2"/>
              <a:buNone/>
            </a:pPr>
            <a:r>
              <a:rPr lang="en-US" altLang="en-US" sz="2200" smtClean="0"/>
              <a:t>	</a:t>
            </a:r>
            <a:endParaRPr lang="sr-Latn-CS" altLang="en-US" sz="2200" smtClean="0"/>
          </a:p>
          <a:p>
            <a:pPr eaLnBrk="1" hangingPunct="1">
              <a:lnSpc>
                <a:spcPct val="80000"/>
              </a:lnSpc>
              <a:buFont typeface="Wingdings" pitchFamily="2" charset="2"/>
              <a:buNone/>
            </a:pPr>
            <a:r>
              <a:rPr lang="sr-Latn-CS" altLang="en-US" sz="2200" smtClean="0"/>
              <a:t>	Pretpostavimo da vrijede sledeće oznake:</a:t>
            </a:r>
          </a:p>
          <a:p>
            <a:pPr eaLnBrk="1" hangingPunct="1">
              <a:lnSpc>
                <a:spcPct val="80000"/>
              </a:lnSpc>
              <a:buFont typeface="Wingdings" pitchFamily="2" charset="2"/>
              <a:buNone/>
            </a:pPr>
            <a:r>
              <a:rPr lang="sr-Latn-CS" altLang="en-US" sz="2200" smtClean="0"/>
              <a:t>	</a:t>
            </a:r>
            <a:r>
              <a:rPr lang="sr-Latn-CS" altLang="en-US" sz="2200" b="1" smtClean="0"/>
              <a:t>i – USD,  j – EUR, k – GBP.</a:t>
            </a:r>
          </a:p>
          <a:p>
            <a:pPr eaLnBrk="1" hangingPunct="1">
              <a:lnSpc>
                <a:spcPct val="80000"/>
              </a:lnSpc>
              <a:buFont typeface="Wingdings" pitchFamily="2" charset="2"/>
              <a:buNone/>
            </a:pPr>
            <a:r>
              <a:rPr lang="sr-Latn-CS" altLang="en-US" sz="2200" smtClean="0"/>
              <a:t>	</a:t>
            </a:r>
            <a:r>
              <a:rPr lang="sr-Latn-CS" altLang="en-US" sz="2200" b="1" smtClean="0"/>
              <a:t>(1)</a:t>
            </a:r>
            <a:r>
              <a:rPr lang="sr-Latn-CS" altLang="en-US" sz="2200" smtClean="0"/>
              <a:t> </a:t>
            </a:r>
            <a:r>
              <a:rPr lang="sr-Latn-CS" altLang="en-US" sz="2200" b="1" smtClean="0"/>
              <a:t>K(i/j)=1/K(j/i) što znači K(USD/EUR)=1/K(EUR/USD)</a:t>
            </a:r>
          </a:p>
          <a:p>
            <a:pPr eaLnBrk="1" hangingPunct="1">
              <a:lnSpc>
                <a:spcPct val="80000"/>
              </a:lnSpc>
              <a:buFont typeface="Wingdings" pitchFamily="2" charset="2"/>
              <a:buNone/>
            </a:pPr>
            <a:endParaRPr lang="en-US" altLang="en-US" sz="2000" b="1"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5605F14-63FC-49FB-9547-21844768F17D}" type="slidenum">
              <a:rPr lang="en-US" altLang="en-US"/>
              <a:pPr/>
              <a:t>44</a:t>
            </a:fld>
            <a:endParaRPr lang="en-US" altLang="en-US"/>
          </a:p>
        </p:txBody>
      </p:sp>
      <p:sp>
        <p:nvSpPr>
          <p:cNvPr id="56323" name="Rectangle 3"/>
          <p:cNvSpPr>
            <a:spLocks noGrp="1" noChangeArrowheads="1"/>
          </p:cNvSpPr>
          <p:nvPr>
            <p:ph type="body" sz="half" idx="1"/>
          </p:nvPr>
        </p:nvSpPr>
        <p:spPr>
          <a:xfrm>
            <a:off x="457200" y="1981200"/>
            <a:ext cx="7391400" cy="4648200"/>
          </a:xfrm>
        </p:spPr>
        <p:txBody>
          <a:bodyPr/>
          <a:lstStyle/>
          <a:p>
            <a:pPr eaLnBrk="1" hangingPunct="1">
              <a:buFont typeface="Wingdings" pitchFamily="2" charset="2"/>
              <a:buNone/>
            </a:pPr>
            <a:r>
              <a:rPr lang="sr-Latn-CS" altLang="en-US" sz="2000" smtClean="0"/>
              <a:t>	1,25=1/0,8 – dobijamo da je kurs dolara u Evropi (</a:t>
            </a:r>
            <a:r>
              <a:rPr lang="en-US" altLang="en-US" sz="2000" smtClean="0"/>
              <a:t>0</a:t>
            </a:r>
            <a:r>
              <a:rPr lang="sr-Latn-CS" altLang="en-US" sz="2000" smtClean="0"/>
              <a:t>,</a:t>
            </a:r>
            <a:r>
              <a:rPr lang="en-US" altLang="en-US" sz="2000" smtClean="0"/>
              <a:t>8</a:t>
            </a:r>
            <a:r>
              <a:rPr lang="sr-Latn-CS" altLang="en-US" sz="2000" smtClean="0"/>
              <a:t>) je jednak recipročnoj vrijednosti evra u SAD (</a:t>
            </a:r>
            <a:r>
              <a:rPr lang="en-US" altLang="en-US" sz="2000" smtClean="0"/>
              <a:t>1</a:t>
            </a:r>
            <a:r>
              <a:rPr lang="sr-Latn-CS" altLang="en-US" sz="2000" smtClean="0"/>
              <a:t>,</a:t>
            </a:r>
            <a:r>
              <a:rPr lang="en-US" altLang="en-US" sz="2000" smtClean="0"/>
              <a:t>25</a:t>
            </a:r>
            <a:r>
              <a:rPr lang="sr-Latn-CS" altLang="en-US" sz="2000" smtClean="0"/>
              <a:t>). Kada postoje takvi uslovi između valuta tada imamo slučaj pravilno ukrštenih kurseva i svejedno je da li evro kupujemo u SAD ili u Evrozoni i da li ih plaćamo evrima ili dolarima. U ovakvim uslovima važi još jedno pravilo koje će biti važno kod poslova arbitraže, a to je: - ako jedan dolar zamenimo za evro u Evrozoni, a zatim evro zamenimo u UK za funte, i konačno ovaj iznos zamijenimo za dolare u SAD, dobićemo ponovo jedan dolar sa kojim smo i započeli transakciju (troškovi samih transakcija su zanemareni).</a:t>
            </a:r>
          </a:p>
          <a:p>
            <a:pPr eaLnBrk="1" hangingPunct="1">
              <a:buFont typeface="Wingdings" pitchFamily="2" charset="2"/>
              <a:buNone/>
            </a:pPr>
            <a:r>
              <a:rPr lang="sr-Latn-CS" altLang="en-US" sz="2000" smtClean="0"/>
              <a:t>	</a:t>
            </a:r>
            <a:r>
              <a:rPr lang="sr-Latn-CS" altLang="en-US" sz="2000" b="1" smtClean="0"/>
              <a:t>(2) K(j/i) x K(k/j) x K (i/k) = 1, što znači </a:t>
            </a:r>
          </a:p>
          <a:p>
            <a:pPr eaLnBrk="1" hangingPunct="1">
              <a:buFont typeface="Wingdings" pitchFamily="2" charset="2"/>
              <a:buNone/>
            </a:pPr>
            <a:r>
              <a:rPr lang="sr-Latn-CS" altLang="en-US" sz="2000" b="1" smtClean="0"/>
              <a:t>	K(EUR/USD) x K(GBP/EUR) x K(USD/GBP) = 1</a:t>
            </a:r>
            <a:endParaRPr lang="en-US" altLang="en-US" sz="2000" b="1" smtClean="0"/>
          </a:p>
        </p:txBody>
      </p:sp>
      <p:graphicFrame>
        <p:nvGraphicFramePr>
          <p:cNvPr id="59430" name="Group 38"/>
          <p:cNvGraphicFramePr>
            <a:graphicFrameLocks noGrp="1"/>
          </p:cNvGraphicFramePr>
          <p:nvPr>
            <p:ph sz="half" idx="2"/>
          </p:nvPr>
        </p:nvGraphicFramePr>
        <p:xfrm>
          <a:off x="990600" y="228600"/>
          <a:ext cx="7162800" cy="1574800"/>
        </p:xfrm>
        <a:graphic>
          <a:graphicData uri="http://schemas.openxmlformats.org/drawingml/2006/table">
            <a:tbl>
              <a:tblPr/>
              <a:tblGrid>
                <a:gridCol w="1790700"/>
                <a:gridCol w="1790700"/>
                <a:gridCol w="1790700"/>
                <a:gridCol w="1790700"/>
              </a:tblGrid>
              <a:tr h="355600">
                <a:tc rowSpan="2">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Latn-CS" sz="1400" b="0" i="0" u="none" strike="noStrike" cap="none" normalizeH="0" baseline="0" smtClean="0">
                          <a:ln>
                            <a:noFill/>
                          </a:ln>
                          <a:solidFill>
                            <a:schemeClr val="tx1"/>
                          </a:solidFill>
                          <a:effectLst>
                            <a:outerShdw blurRad="38100" dist="38100" dir="2700000" algn="tl">
                              <a:srgbClr val="000000"/>
                            </a:outerShdw>
                          </a:effectLst>
                          <a:latin typeface="Arial" charset="0"/>
                        </a:rPr>
                        <a:t>Zemlja-tržište</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Latn-CS" sz="1400" b="1" i="0" u="none" strike="noStrike" cap="none" normalizeH="0" baseline="0" smtClean="0">
                          <a:ln>
                            <a:noFill/>
                          </a:ln>
                          <a:solidFill>
                            <a:schemeClr val="tx1"/>
                          </a:solidFill>
                          <a:effectLst>
                            <a:outerShdw blurRad="38100" dist="38100" dir="2700000" algn="tl">
                              <a:srgbClr val="000000"/>
                            </a:outerShdw>
                          </a:effectLst>
                          <a:latin typeface="Arial" charset="0"/>
                        </a:rPr>
                        <a:t>Devizni kurs</a:t>
                      </a:r>
                      <a:endParaRPr kumimoji="0" lang="en-US" sz="1400" b="1"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73050">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rPr>
                        <a:t>    </a:t>
                      </a: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rPr>
                        <a:t>USD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rPr>
                        <a:t>         EUR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rPr>
                        <a:t>          GBP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a:t>
                      </a:r>
                      <a:r>
                        <a:rPr kumimoji="0" lang="sr-Latn-CS" sz="1400" b="0" i="0" u="none" strike="noStrike" cap="none" normalizeH="0" baseline="0" smtClean="0">
                          <a:ln>
                            <a:noFill/>
                          </a:ln>
                          <a:solidFill>
                            <a:schemeClr val="tx1"/>
                          </a:solidFill>
                          <a:effectLst>
                            <a:outerShdw blurRad="38100" dist="38100" dir="2700000" algn="tl">
                              <a:srgbClr val="000000"/>
                            </a:outerShdw>
                          </a:effectLst>
                          <a:latin typeface="Arial" charset="0"/>
                        </a:rPr>
                        <a:t>SAD</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1</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1,25</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1,6</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Latn-CS" sz="1400" b="0" i="0" u="none" strike="noStrike" cap="none" normalizeH="0" baseline="0" smtClean="0">
                          <a:ln>
                            <a:noFill/>
                          </a:ln>
                          <a:solidFill>
                            <a:schemeClr val="tx1"/>
                          </a:solidFill>
                          <a:effectLst>
                            <a:outerShdw blurRad="38100" dist="38100" dir="2700000" algn="tl">
                              <a:srgbClr val="000000"/>
                            </a:outerShdw>
                          </a:effectLst>
                          <a:latin typeface="Arial" charset="0"/>
                        </a:rPr>
                        <a:t>Evrozona EMU</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0,80</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1</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1,28</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Latn-CS" sz="1400" b="0" i="0" u="none" strike="noStrike" cap="none" normalizeH="0" baseline="0" smtClean="0">
                          <a:ln>
                            <a:noFill/>
                          </a:ln>
                          <a:solidFill>
                            <a:schemeClr val="tx1"/>
                          </a:solidFill>
                          <a:effectLst>
                            <a:outerShdw blurRad="38100" dist="38100" dir="2700000" algn="tl">
                              <a:srgbClr val="000000"/>
                            </a:outerShdw>
                          </a:effectLst>
                          <a:latin typeface="Arial" charset="0"/>
                        </a:rPr>
                        <a:t>Velika Britanija</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0,625</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0,78125</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1</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4BB11F4-5DF5-4B01-B523-048B350CD421}" type="slidenum">
              <a:rPr lang="en-US" altLang="en-US"/>
              <a:pPr/>
              <a:t>45</a:t>
            </a:fld>
            <a:endParaRPr lang="en-US" altLang="en-US"/>
          </a:p>
        </p:txBody>
      </p:sp>
      <p:sp>
        <p:nvSpPr>
          <p:cNvPr id="57347" name="Rectangle 3"/>
          <p:cNvSpPr>
            <a:spLocks noGrp="1" noChangeArrowheads="1"/>
          </p:cNvSpPr>
          <p:nvPr>
            <p:ph type="body" idx="1"/>
          </p:nvPr>
        </p:nvSpPr>
        <p:spPr>
          <a:xfrm>
            <a:off x="457200" y="228600"/>
            <a:ext cx="8229600" cy="5897563"/>
          </a:xfrm>
        </p:spPr>
        <p:txBody>
          <a:bodyPr/>
          <a:lstStyle/>
          <a:p>
            <a:pPr eaLnBrk="1" hangingPunct="1">
              <a:lnSpc>
                <a:spcPct val="90000"/>
              </a:lnSpc>
              <a:buFont typeface="Wingdings" pitchFamily="2" charset="2"/>
              <a:buNone/>
            </a:pPr>
            <a:r>
              <a:rPr lang="sr-Latn-CS" altLang="en-US" smtClean="0"/>
              <a:t> 	</a:t>
            </a:r>
            <a:r>
              <a:rPr lang="sr-Latn-CS" altLang="en-US" sz="2400" smtClean="0"/>
              <a:t>Na osnovu poznatih deviznih kurseva moguće je izračunati i druge kurseve korištenjem verižnog računa.</a:t>
            </a:r>
          </a:p>
          <a:p>
            <a:pPr eaLnBrk="1" hangingPunct="1">
              <a:lnSpc>
                <a:spcPct val="90000"/>
              </a:lnSpc>
              <a:buFont typeface="Wingdings" pitchFamily="2" charset="2"/>
              <a:buNone/>
            </a:pPr>
            <a:r>
              <a:rPr lang="sr-Latn-CS" altLang="en-US" sz="2400" smtClean="0"/>
              <a:t>	</a:t>
            </a:r>
            <a:r>
              <a:rPr lang="sr-Latn-CS" altLang="en-US" sz="2400" b="1" smtClean="0"/>
              <a:t>Primjer 7.</a:t>
            </a:r>
          </a:p>
          <a:p>
            <a:pPr eaLnBrk="1" hangingPunct="1">
              <a:lnSpc>
                <a:spcPct val="90000"/>
              </a:lnSpc>
              <a:buFont typeface="Wingdings" pitchFamily="2" charset="2"/>
              <a:buNone/>
            </a:pPr>
            <a:r>
              <a:rPr lang="sr-Latn-CS" altLang="en-US" sz="2400" smtClean="0"/>
              <a:t>	1 GBP = 1,9747 USD, 1 GBP = 1,32628 EUR, </a:t>
            </a:r>
            <a:r>
              <a:rPr lang="en-US" altLang="en-US" sz="2400" smtClean="0"/>
              <a:t>1</a:t>
            </a:r>
            <a:r>
              <a:rPr lang="sr-Latn-CS" altLang="en-US" sz="2400" smtClean="0"/>
              <a:t> EUR = 1,95583 KM. Iz ovih kurseva izračunavamo koliki je kurs dolara u konvertibilnim markama:</a:t>
            </a:r>
          </a:p>
          <a:p>
            <a:pPr eaLnBrk="1" hangingPunct="1">
              <a:lnSpc>
                <a:spcPct val="90000"/>
              </a:lnSpc>
              <a:buFont typeface="Wingdings" pitchFamily="2" charset="2"/>
              <a:buNone/>
            </a:pPr>
            <a:r>
              <a:rPr lang="sr-Latn-CS" altLang="en-US" sz="2400" smtClean="0"/>
              <a:t>	X          KM           1     USD</a:t>
            </a:r>
          </a:p>
          <a:p>
            <a:pPr eaLnBrk="1" hangingPunct="1">
              <a:lnSpc>
                <a:spcPct val="90000"/>
              </a:lnSpc>
              <a:buFont typeface="Wingdings" pitchFamily="2" charset="2"/>
              <a:buNone/>
            </a:pPr>
            <a:r>
              <a:rPr lang="sr-Latn-CS" altLang="en-US" sz="2400" smtClean="0"/>
              <a:t>	1,9747 USD         1     GBP</a:t>
            </a:r>
          </a:p>
          <a:p>
            <a:pPr eaLnBrk="1" hangingPunct="1">
              <a:lnSpc>
                <a:spcPct val="90000"/>
              </a:lnSpc>
              <a:buFont typeface="Wingdings" pitchFamily="2" charset="2"/>
              <a:buNone/>
            </a:pPr>
            <a:r>
              <a:rPr lang="sr-Latn-CS" altLang="en-US" sz="2400" smtClean="0"/>
              <a:t>	1          GBP         1,32628 EUR</a:t>
            </a:r>
          </a:p>
          <a:p>
            <a:pPr eaLnBrk="1" hangingPunct="1">
              <a:lnSpc>
                <a:spcPct val="90000"/>
              </a:lnSpc>
              <a:buFont typeface="Wingdings" pitchFamily="2" charset="2"/>
              <a:buNone/>
            </a:pPr>
            <a:r>
              <a:rPr lang="sr-Latn-CS" altLang="en-US" sz="2400" smtClean="0"/>
              <a:t>	1          EUR         1,95583 KM,</a:t>
            </a:r>
          </a:p>
          <a:p>
            <a:pPr eaLnBrk="1" hangingPunct="1">
              <a:lnSpc>
                <a:spcPct val="90000"/>
              </a:lnSpc>
              <a:buFont typeface="Wingdings" pitchFamily="2" charset="2"/>
              <a:buNone/>
            </a:pPr>
            <a:r>
              <a:rPr lang="sr-Latn-CS" altLang="en-US" sz="2400" smtClean="0"/>
              <a:t>	Rezultat se dobije tako što se proizvod desne strane verižnog računa podijeli sa proizvodom lijeve strane:</a:t>
            </a:r>
          </a:p>
          <a:p>
            <a:pPr eaLnBrk="1" hangingPunct="1">
              <a:lnSpc>
                <a:spcPct val="90000"/>
              </a:lnSpc>
              <a:buFont typeface="Wingdings" pitchFamily="2" charset="2"/>
              <a:buNone/>
            </a:pPr>
            <a:r>
              <a:rPr lang="sr-Latn-CS" altLang="en-US" sz="2400" smtClean="0"/>
              <a:t>	X = 1,32628 x 1,95583 / 1,9747 = 1,3136, pa je 1 USD = 1,3136 KM</a:t>
            </a:r>
            <a:endParaRPr lang="en-US" altLang="en-US" b="1"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C517BC2-A6D9-4A92-84E4-64CFD55C4CFB}" type="slidenum">
              <a:rPr lang="en-US" altLang="en-US"/>
              <a:pPr/>
              <a:t>46</a:t>
            </a:fld>
            <a:endParaRPr lang="en-US" altLang="en-US"/>
          </a:p>
        </p:txBody>
      </p:sp>
      <p:sp>
        <p:nvSpPr>
          <p:cNvPr id="58371" name="Rectangle 3"/>
          <p:cNvSpPr>
            <a:spLocks noGrp="1" noChangeArrowheads="1"/>
          </p:cNvSpPr>
          <p:nvPr>
            <p:ph type="body" idx="1"/>
          </p:nvPr>
        </p:nvSpPr>
        <p:spPr>
          <a:xfrm>
            <a:off x="457200" y="228600"/>
            <a:ext cx="8229600" cy="5897563"/>
          </a:xfrm>
        </p:spPr>
        <p:txBody>
          <a:bodyPr/>
          <a:lstStyle/>
          <a:p>
            <a:pPr eaLnBrk="1" hangingPunct="1">
              <a:buFont typeface="Wingdings" pitchFamily="2" charset="2"/>
              <a:buNone/>
            </a:pPr>
            <a:r>
              <a:rPr lang="en-US" altLang="en-US" smtClean="0"/>
              <a:t>	</a:t>
            </a:r>
            <a:r>
              <a:rPr lang="sr-Latn-CS" altLang="en-US" sz="2400" smtClean="0"/>
              <a:t>Za odnose među devizama značajno je poznavati i sledeće relacije:</a:t>
            </a:r>
          </a:p>
          <a:p>
            <a:pPr eaLnBrk="1" hangingPunct="1">
              <a:buFont typeface="Wingdings" pitchFamily="2" charset="2"/>
              <a:buNone/>
            </a:pPr>
            <a:r>
              <a:rPr lang="sr-Latn-CS" altLang="en-US" sz="2400" smtClean="0"/>
              <a:t>	</a:t>
            </a:r>
            <a:r>
              <a:rPr lang="sr-Latn-CS" altLang="en-US" sz="2400" b="1" smtClean="0"/>
              <a:t>(3) K(j/i) = K(j/k) x K(k/i), što predstavlja</a:t>
            </a:r>
          </a:p>
          <a:p>
            <a:pPr eaLnBrk="1" hangingPunct="1">
              <a:buFont typeface="Wingdings" pitchFamily="2" charset="2"/>
              <a:buNone/>
            </a:pPr>
            <a:r>
              <a:rPr lang="sr-Latn-CS" altLang="en-US" sz="2400" b="1" smtClean="0"/>
              <a:t>	K(EUR/USD)= K(EUR/GBP) X K(GBP/USD)</a:t>
            </a:r>
          </a:p>
          <a:p>
            <a:pPr eaLnBrk="1" hangingPunct="1">
              <a:buFont typeface="Wingdings" pitchFamily="2" charset="2"/>
              <a:buNone/>
            </a:pPr>
            <a:r>
              <a:rPr lang="sr-Latn-CS" altLang="en-US" sz="2400" smtClean="0"/>
              <a:t>	</a:t>
            </a:r>
          </a:p>
          <a:p>
            <a:pPr eaLnBrk="1" hangingPunct="1">
              <a:buFont typeface="Wingdings" pitchFamily="2" charset="2"/>
              <a:buNone/>
            </a:pPr>
            <a:r>
              <a:rPr lang="sr-Latn-CS" altLang="en-US" sz="2400" b="1" smtClean="0"/>
              <a:t>	(4) K(j/i) = K(k/i) / K(k/j), što znači</a:t>
            </a:r>
          </a:p>
          <a:p>
            <a:pPr eaLnBrk="1" hangingPunct="1">
              <a:buFont typeface="Wingdings" pitchFamily="2" charset="2"/>
              <a:buNone/>
            </a:pPr>
            <a:r>
              <a:rPr lang="sr-Latn-CS" altLang="en-US" sz="2400" b="1" smtClean="0"/>
              <a:t>	K(EUR/USD) = K(GBP/USD) / K(GBP/EUR)</a:t>
            </a:r>
          </a:p>
          <a:p>
            <a:pPr eaLnBrk="1" hangingPunct="1">
              <a:buFont typeface="Wingdings" pitchFamily="2" charset="2"/>
              <a:buNone/>
            </a:pPr>
            <a:r>
              <a:rPr lang="sr-Latn-CS" altLang="en-US" sz="2400" b="1" smtClean="0"/>
              <a:t>	</a:t>
            </a:r>
          </a:p>
          <a:p>
            <a:pPr eaLnBrk="1" hangingPunct="1">
              <a:buFont typeface="Wingdings" pitchFamily="2" charset="2"/>
              <a:buNone/>
            </a:pPr>
            <a:r>
              <a:rPr lang="sr-Latn-CS" altLang="en-US" sz="2400" b="1" smtClean="0"/>
              <a:t>	(5) K(j/i) = K(j/k) / K(i/k), što predstavlja</a:t>
            </a:r>
          </a:p>
          <a:p>
            <a:pPr eaLnBrk="1" hangingPunct="1">
              <a:buFont typeface="Wingdings" pitchFamily="2" charset="2"/>
              <a:buNone/>
            </a:pPr>
            <a:r>
              <a:rPr lang="sr-Latn-CS" altLang="en-US" sz="2400" b="1" smtClean="0"/>
              <a:t>	K(EUR/USD) = K(EUR/GBP) / K (USD/GBP)</a:t>
            </a:r>
            <a:endParaRPr lang="en-US" altLang="en-US" b="1"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7613D49-EDF9-4B12-930F-DD2AE455BA3B}" type="slidenum">
              <a:rPr lang="en-US" altLang="en-US"/>
              <a:pPr/>
              <a:t>47</a:t>
            </a:fld>
            <a:endParaRPr lang="en-US" altLang="en-US"/>
          </a:p>
        </p:txBody>
      </p:sp>
      <p:sp>
        <p:nvSpPr>
          <p:cNvPr id="59395" name="Rectangle 3"/>
          <p:cNvSpPr>
            <a:spLocks noGrp="1" noChangeArrowheads="1"/>
          </p:cNvSpPr>
          <p:nvPr>
            <p:ph type="body" sz="half" idx="1"/>
          </p:nvPr>
        </p:nvSpPr>
        <p:spPr>
          <a:xfrm>
            <a:off x="228600" y="1905000"/>
            <a:ext cx="8305800" cy="4495800"/>
          </a:xfrm>
        </p:spPr>
        <p:txBody>
          <a:bodyPr/>
          <a:lstStyle/>
          <a:p>
            <a:pPr eaLnBrk="1" hangingPunct="1">
              <a:lnSpc>
                <a:spcPct val="90000"/>
              </a:lnSpc>
              <a:buFont typeface="Wingdings" pitchFamily="2" charset="2"/>
              <a:buNone/>
            </a:pPr>
            <a:r>
              <a:rPr lang="sr-Latn-CS" altLang="en-US" sz="2800" smtClean="0"/>
              <a:t>	</a:t>
            </a:r>
            <a:r>
              <a:rPr lang="sr-Latn-CS" altLang="en-US" sz="2000" b="1" smtClean="0"/>
              <a:t>67. Objasniti nepravilno ukrštene devizne kurseve?</a:t>
            </a:r>
          </a:p>
          <a:p>
            <a:pPr eaLnBrk="1" hangingPunct="1">
              <a:lnSpc>
                <a:spcPct val="90000"/>
              </a:lnSpc>
              <a:buFont typeface="Wingdings" pitchFamily="2" charset="2"/>
              <a:buNone/>
            </a:pPr>
            <a:r>
              <a:rPr lang="sr-Latn-CS" altLang="en-US" sz="2000" b="1" smtClean="0"/>
              <a:t>	- </a:t>
            </a:r>
            <a:r>
              <a:rPr lang="sr-Latn-CS" altLang="en-US" sz="2000" smtClean="0"/>
              <a:t>Nepravilno ukršteni devizni kursevi su kada, na primjer, kurs dolara u evrima nije jednak recipročnoj vrijednosti evra u dolarima, tj.</a:t>
            </a:r>
          </a:p>
          <a:p>
            <a:pPr eaLnBrk="1" hangingPunct="1">
              <a:lnSpc>
                <a:spcPct val="90000"/>
              </a:lnSpc>
              <a:buFont typeface="Wingdings" pitchFamily="2" charset="2"/>
              <a:buNone/>
            </a:pPr>
            <a:r>
              <a:rPr lang="sr-Latn-CS" altLang="en-US" sz="2000" smtClean="0"/>
              <a:t>	</a:t>
            </a:r>
          </a:p>
          <a:p>
            <a:pPr eaLnBrk="1" hangingPunct="1">
              <a:lnSpc>
                <a:spcPct val="90000"/>
              </a:lnSpc>
              <a:buFont typeface="Wingdings" pitchFamily="2" charset="2"/>
              <a:buNone/>
            </a:pPr>
            <a:r>
              <a:rPr lang="sr-Latn-CS" altLang="en-US" sz="2000" smtClean="0"/>
              <a:t>	</a:t>
            </a:r>
            <a:r>
              <a:rPr lang="sr-Latn-CS" altLang="en-US" sz="2000" b="1" smtClean="0"/>
              <a:t>(1) K(EUR/USD) </a:t>
            </a:r>
            <a:r>
              <a:rPr lang="sr-Latn-CS" altLang="en-US" sz="2000" b="1" smtClean="0">
                <a:cs typeface="Arial" charset="0"/>
              </a:rPr>
              <a:t>≠ 1/K(USD/EUR), u stvari znači K(j/i) ≠ 1/K(i/j)</a:t>
            </a:r>
          </a:p>
          <a:p>
            <a:pPr eaLnBrk="1" hangingPunct="1">
              <a:lnSpc>
                <a:spcPct val="90000"/>
              </a:lnSpc>
              <a:buFont typeface="Wingdings" pitchFamily="2" charset="2"/>
              <a:buNone/>
            </a:pPr>
            <a:r>
              <a:rPr lang="sr-Latn-CS" altLang="en-US" sz="2000" b="1" smtClean="0">
                <a:cs typeface="Arial" charset="0"/>
              </a:rPr>
              <a:t>	</a:t>
            </a:r>
            <a:r>
              <a:rPr lang="sr-Latn-CS" altLang="en-US" sz="2000" smtClean="0">
                <a:cs typeface="Arial" charset="0"/>
              </a:rPr>
              <a:t>Umjesto da kurs dolara u Evropi bude 0,80 EUR, on iznosi 0,85 EUR. U ovakvoj situaciji će svi oni koji mijenjaju dolare u evre odlaziti na tržište Evrozone jer će za isti iznos dolara dobiti više evra (0,05 EUR), a oni koji mijenjaju evre u dolare zamjenu će vršiti na tržištu SAD jer će za određeni iznos evra dobiti više dolara.</a:t>
            </a:r>
          </a:p>
          <a:p>
            <a:pPr eaLnBrk="1" hangingPunct="1">
              <a:lnSpc>
                <a:spcPct val="90000"/>
              </a:lnSpc>
              <a:buFont typeface="Wingdings" pitchFamily="2" charset="2"/>
              <a:buNone/>
            </a:pPr>
            <a:endParaRPr lang="sr-Latn-CS" altLang="en-US" sz="2000" smtClean="0">
              <a:cs typeface="Arial" charset="0"/>
            </a:endParaRPr>
          </a:p>
          <a:p>
            <a:pPr eaLnBrk="1" hangingPunct="1">
              <a:lnSpc>
                <a:spcPct val="90000"/>
              </a:lnSpc>
              <a:buFont typeface="Wingdings" pitchFamily="2" charset="2"/>
              <a:buNone/>
            </a:pPr>
            <a:r>
              <a:rPr lang="sr-Latn-CS" altLang="en-US" sz="2000" smtClean="0">
                <a:cs typeface="Arial" charset="0"/>
              </a:rPr>
              <a:t>	</a:t>
            </a:r>
            <a:r>
              <a:rPr lang="sr-Latn-CS" altLang="en-US" sz="2000" b="1" smtClean="0">
                <a:cs typeface="Arial" charset="0"/>
              </a:rPr>
              <a:t>Korištenje ovih razlika u deviznim kursevima na dva tržišta radi ostvarenja dobitka naziva se diferencijalnom arbitražom.	</a:t>
            </a:r>
          </a:p>
          <a:p>
            <a:pPr eaLnBrk="1" hangingPunct="1">
              <a:lnSpc>
                <a:spcPct val="90000"/>
              </a:lnSpc>
              <a:buFont typeface="Wingdings" pitchFamily="2" charset="2"/>
              <a:buNone/>
            </a:pPr>
            <a:r>
              <a:rPr lang="sr-Latn-CS" altLang="en-US" sz="2000" b="1" smtClean="0">
                <a:cs typeface="Arial" charset="0"/>
              </a:rPr>
              <a:t>	</a:t>
            </a:r>
          </a:p>
        </p:txBody>
      </p:sp>
      <p:graphicFrame>
        <p:nvGraphicFramePr>
          <p:cNvPr id="64552" name="Group 40"/>
          <p:cNvGraphicFramePr>
            <a:graphicFrameLocks noGrp="1"/>
          </p:cNvGraphicFramePr>
          <p:nvPr>
            <p:ph sz="half" idx="2"/>
          </p:nvPr>
        </p:nvGraphicFramePr>
        <p:xfrm>
          <a:off x="914400" y="228600"/>
          <a:ext cx="7315200" cy="1558925"/>
        </p:xfrm>
        <a:graphic>
          <a:graphicData uri="http://schemas.openxmlformats.org/drawingml/2006/table">
            <a:tbl>
              <a:tblPr/>
              <a:tblGrid>
                <a:gridCol w="1828800"/>
                <a:gridCol w="1828800"/>
                <a:gridCol w="1828800"/>
                <a:gridCol w="1828800"/>
              </a:tblGrid>
              <a:tr h="339725">
                <a:tc rowSpan="2">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Latn-CS" sz="1400" b="0" i="0" u="none" strike="noStrike" cap="none" normalizeH="0" baseline="0" smtClean="0">
                          <a:ln>
                            <a:noFill/>
                          </a:ln>
                          <a:solidFill>
                            <a:schemeClr val="tx1"/>
                          </a:solidFill>
                          <a:effectLst>
                            <a:outerShdw blurRad="38100" dist="38100" dir="2700000" algn="tl">
                              <a:srgbClr val="000000"/>
                            </a:outerShdw>
                          </a:effectLst>
                          <a:latin typeface="Arial" charset="0"/>
                        </a:rPr>
                        <a:t>Zemlja-tržište</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Latn-CS" sz="1400" b="1" i="0" u="none" strike="noStrike" cap="none" normalizeH="0" baseline="0" smtClean="0">
                          <a:ln>
                            <a:noFill/>
                          </a:ln>
                          <a:solidFill>
                            <a:schemeClr val="tx1"/>
                          </a:solidFill>
                          <a:effectLst>
                            <a:outerShdw blurRad="38100" dist="38100" dir="2700000" algn="tl">
                              <a:srgbClr val="000000"/>
                            </a:outerShdw>
                          </a:effectLst>
                          <a:latin typeface="Arial" charset="0"/>
                        </a:rPr>
                        <a:t>Devizni kurs</a:t>
                      </a:r>
                      <a:endParaRPr kumimoji="0" lang="en-US" sz="1400" b="1"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95275">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rPr>
                        <a:t>    </a:t>
                      </a: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rPr>
                        <a:t>USD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rPr>
                        <a:t>         EUR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rPr>
                        <a:t>          GBP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84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a:t>
                      </a:r>
                      <a:r>
                        <a:rPr kumimoji="0" lang="sr-Latn-CS" sz="1400" b="0" i="0" u="none" strike="noStrike" cap="none" normalizeH="0" baseline="0" smtClean="0">
                          <a:ln>
                            <a:noFill/>
                          </a:ln>
                          <a:solidFill>
                            <a:schemeClr val="tx1"/>
                          </a:solidFill>
                          <a:effectLst>
                            <a:outerShdw blurRad="38100" dist="38100" dir="2700000" algn="tl">
                              <a:srgbClr val="000000"/>
                            </a:outerShdw>
                          </a:effectLst>
                          <a:latin typeface="Arial" charset="0"/>
                        </a:rPr>
                        <a:t>SAD</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1</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1,25</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1,6</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52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Latn-CS" sz="1400" b="0" i="0" u="none" strike="noStrike" cap="none" normalizeH="0" baseline="0" smtClean="0">
                          <a:ln>
                            <a:noFill/>
                          </a:ln>
                          <a:solidFill>
                            <a:schemeClr val="tx1"/>
                          </a:solidFill>
                          <a:effectLst>
                            <a:outerShdw blurRad="38100" dist="38100" dir="2700000" algn="tl">
                              <a:srgbClr val="000000"/>
                            </a:outerShdw>
                          </a:effectLst>
                          <a:latin typeface="Arial" charset="0"/>
                        </a:rPr>
                        <a:t>Evrozona EMU</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0,8</a:t>
                      </a:r>
                      <a:r>
                        <a:rPr kumimoji="0" lang="sr-Latn-CS" sz="1400" b="0" i="0" u="none" strike="noStrike" cap="none" normalizeH="0" baseline="0" smtClean="0">
                          <a:ln>
                            <a:noFill/>
                          </a:ln>
                          <a:solidFill>
                            <a:schemeClr val="tx1"/>
                          </a:solidFill>
                          <a:effectLst>
                            <a:outerShdw blurRad="38100" dist="38100" dir="2700000" algn="tl">
                              <a:srgbClr val="000000"/>
                            </a:outerShdw>
                          </a:effectLst>
                          <a:latin typeface="Arial" charset="0"/>
                        </a:rPr>
                        <a:t>5</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1</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1,28</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52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Latn-CS" sz="1400" b="0" i="0" u="none" strike="noStrike" cap="none" normalizeH="0" baseline="0" smtClean="0">
                          <a:ln>
                            <a:noFill/>
                          </a:ln>
                          <a:solidFill>
                            <a:schemeClr val="tx1"/>
                          </a:solidFill>
                          <a:effectLst>
                            <a:outerShdw blurRad="38100" dist="38100" dir="2700000" algn="tl">
                              <a:srgbClr val="000000"/>
                            </a:outerShdw>
                          </a:effectLst>
                          <a:latin typeface="Arial" charset="0"/>
                        </a:rPr>
                        <a:t>Velika Britanija</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0,625</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0,78125</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sr-Cyrl-CS" sz="1400" b="0" i="0" u="none" strike="noStrike" cap="none" normalizeH="0" baseline="0" smtClean="0">
                          <a:ln>
                            <a:noFill/>
                          </a:ln>
                          <a:solidFill>
                            <a:schemeClr val="tx1"/>
                          </a:solidFill>
                          <a:effectLst>
                            <a:outerShdw blurRad="38100" dist="38100" dir="2700000" algn="tl">
                              <a:srgbClr val="000000"/>
                            </a:outerShdw>
                          </a:effectLst>
                          <a:latin typeface="Arial" charset="0"/>
                        </a:rPr>
                        <a:t>             1</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645D0A9-AC3C-4CF6-93E8-6EE5182A2EFF}" type="slidenum">
              <a:rPr lang="en-US" altLang="en-US"/>
              <a:pPr/>
              <a:t>48</a:t>
            </a:fld>
            <a:endParaRPr lang="en-US" altLang="en-US"/>
          </a:p>
        </p:txBody>
      </p:sp>
      <p:sp>
        <p:nvSpPr>
          <p:cNvPr id="60419" name="Rectangle 3"/>
          <p:cNvSpPr>
            <a:spLocks noGrp="1" noChangeArrowheads="1"/>
          </p:cNvSpPr>
          <p:nvPr>
            <p:ph type="body" idx="1"/>
          </p:nvPr>
        </p:nvSpPr>
        <p:spPr>
          <a:xfrm>
            <a:off x="457200" y="304800"/>
            <a:ext cx="8229600" cy="6096000"/>
          </a:xfrm>
        </p:spPr>
        <p:txBody>
          <a:bodyPr/>
          <a:lstStyle/>
          <a:p>
            <a:pPr eaLnBrk="1" hangingPunct="1">
              <a:lnSpc>
                <a:spcPct val="90000"/>
              </a:lnSpc>
              <a:buFont typeface="Wingdings" pitchFamily="2" charset="2"/>
              <a:buNone/>
            </a:pPr>
            <a:r>
              <a:rPr lang="sr-Latn-CS" altLang="en-US" sz="2400" smtClean="0"/>
              <a:t>	</a:t>
            </a:r>
            <a:r>
              <a:rPr lang="sr-Latn-CS" altLang="en-US" sz="2400" b="1" smtClean="0"/>
              <a:t>68. Šta je to konverziona arbitraža?</a:t>
            </a:r>
          </a:p>
          <a:p>
            <a:pPr eaLnBrk="1" hangingPunct="1">
              <a:lnSpc>
                <a:spcPct val="90000"/>
              </a:lnSpc>
              <a:buFont typeface="Wingdings" pitchFamily="2" charset="2"/>
              <a:buNone/>
            </a:pPr>
            <a:r>
              <a:rPr lang="sr-Latn-CS" altLang="en-US" sz="2400" b="1" smtClean="0"/>
              <a:t>	</a:t>
            </a:r>
            <a:r>
              <a:rPr lang="sr-Latn-CS" altLang="en-US" sz="2400" b="1" i="1" smtClean="0"/>
              <a:t>- Nepravilno ukršteni devizni kursevi </a:t>
            </a:r>
            <a:r>
              <a:rPr lang="sr-Latn-CS" altLang="en-US" sz="2400" smtClean="0"/>
              <a:t>pružaju priliku da dobitak ostvare i oni koji raspolažu funtama, iako su kursevi pravilno ukršteni na relaciji funta-dolar i funta-evro. Način na koji se to postiže je sledeći:</a:t>
            </a:r>
          </a:p>
          <a:p>
            <a:pPr eaLnBrk="1" hangingPunct="1">
              <a:lnSpc>
                <a:spcPct val="90000"/>
              </a:lnSpc>
              <a:buFont typeface="Wingdings" pitchFamily="2" charset="2"/>
              <a:buNone/>
            </a:pPr>
            <a:r>
              <a:rPr lang="sr-Latn-CS" altLang="en-US" sz="2400" smtClean="0"/>
              <a:t>	- Funte se na tržištu SAD zamijene za dolare, a zatim dolari na tržištu Evrozone u evre i na kraju evri zamijene za funte. To znači da za jednu funtu dobijemo 1,6 dolara, za 1,6 dolara u Evrozoni dobijemo 1,36 evra, a za evre na tržištu UK dobijemo 1,0625 funti. Ovim se ostvaruje dobitak od 0,0625 funti (1GBP x 1,60 = 1,60 USD x 0,85 = 1,36 EUR X 0,78125 = 1,0625 GBP).</a:t>
            </a:r>
          </a:p>
          <a:p>
            <a:pPr eaLnBrk="1" hangingPunct="1">
              <a:lnSpc>
                <a:spcPct val="90000"/>
              </a:lnSpc>
              <a:buFont typeface="Wingdings" pitchFamily="2" charset="2"/>
              <a:buNone/>
            </a:pPr>
            <a:r>
              <a:rPr lang="sr-Latn-CS" altLang="en-US" sz="2400" smtClean="0"/>
              <a:t>	Dobitak ostvaren na ovaj način naziva se </a:t>
            </a:r>
            <a:r>
              <a:rPr lang="sr-Latn-CS" altLang="en-US" sz="2400" b="1" i="1" smtClean="0"/>
              <a:t>konverzionom arbitražom </a:t>
            </a:r>
            <a:r>
              <a:rPr lang="sr-Latn-CS" altLang="en-US" sz="2400" smtClean="0"/>
              <a:t>i osnovni uslov za postojanje dobitka konverzionom arbitražom je: </a:t>
            </a:r>
          </a:p>
          <a:p>
            <a:pPr eaLnBrk="1" hangingPunct="1">
              <a:lnSpc>
                <a:spcPct val="90000"/>
              </a:lnSpc>
              <a:buFont typeface="Wingdings" pitchFamily="2" charset="2"/>
              <a:buNone/>
            </a:pPr>
            <a:r>
              <a:rPr lang="sr-Latn-CS" altLang="en-US" sz="2400" smtClean="0"/>
              <a:t>	</a:t>
            </a:r>
            <a:r>
              <a:rPr lang="sr-Latn-CS" altLang="en-US" sz="2400" b="1" smtClean="0"/>
              <a:t>K(USD/GBP) x K(EUR/USD) x K(GBP/EUR) </a:t>
            </a:r>
            <a:r>
              <a:rPr lang="en-US" altLang="en-US" sz="2400" b="1" smtClean="0">
                <a:cs typeface="Arial" charset="0"/>
              </a:rPr>
              <a:t>&gt;</a:t>
            </a:r>
            <a:r>
              <a:rPr lang="sr-Latn-CS" altLang="en-US" sz="2400" b="1" smtClean="0">
                <a:cs typeface="Arial" charset="0"/>
              </a:rPr>
              <a:t> 1, što u ovom slučaju znači 1,6 x 0,85 x 0,78125 = 1,0625</a:t>
            </a:r>
            <a:r>
              <a:rPr lang="sr-Latn-CS" altLang="en-US" smtClean="0"/>
              <a:t>	</a:t>
            </a:r>
            <a:endParaRPr lang="en-US" altLang="en-US"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E239CDD-A798-42FB-AAC3-8171916587D5}" type="slidenum">
              <a:rPr lang="en-US" altLang="en-US"/>
              <a:pPr/>
              <a:t>49</a:t>
            </a:fld>
            <a:endParaRPr lang="en-US" altLang="en-US"/>
          </a:p>
        </p:txBody>
      </p:sp>
      <p:sp>
        <p:nvSpPr>
          <p:cNvPr id="61443" name="Rectangle 3"/>
          <p:cNvSpPr>
            <a:spLocks noGrp="1" noChangeArrowheads="1"/>
          </p:cNvSpPr>
          <p:nvPr>
            <p:ph type="body" idx="1"/>
          </p:nvPr>
        </p:nvSpPr>
        <p:spPr>
          <a:xfrm>
            <a:off x="457200" y="0"/>
            <a:ext cx="8229600" cy="6629400"/>
          </a:xfrm>
        </p:spPr>
        <p:txBody>
          <a:bodyPr/>
          <a:lstStyle/>
          <a:p>
            <a:pPr eaLnBrk="1" hangingPunct="1">
              <a:buFont typeface="Wingdings" pitchFamily="2" charset="2"/>
              <a:buNone/>
            </a:pPr>
            <a:r>
              <a:rPr lang="sr-Latn-CS" altLang="en-US" smtClean="0"/>
              <a:t>	</a:t>
            </a:r>
            <a:r>
              <a:rPr lang="sr-Latn-CS" altLang="en-US" sz="2400" b="1" smtClean="0"/>
              <a:t>69. Šta su to promptni poslovi devizama?</a:t>
            </a:r>
          </a:p>
          <a:p>
            <a:pPr eaLnBrk="1" hangingPunct="1">
              <a:buFont typeface="Wingdings" pitchFamily="2" charset="2"/>
              <a:buNone/>
            </a:pPr>
            <a:r>
              <a:rPr lang="sr-Latn-CS" altLang="en-US" sz="2400" b="1" smtClean="0"/>
              <a:t>	</a:t>
            </a:r>
            <a:r>
              <a:rPr lang="sr-Latn-CS" altLang="en-US" sz="2200" i="1" smtClean="0"/>
              <a:t>-</a:t>
            </a:r>
            <a:r>
              <a:rPr lang="en-US" altLang="en-US" sz="2200" i="1" smtClean="0"/>
              <a:t> </a:t>
            </a:r>
            <a:r>
              <a:rPr lang="sr-Latn-CS" altLang="en-US" sz="2200" i="1" smtClean="0"/>
              <a:t>Kada se na deviznom tržištu zaključuje posao o kupoprodaji deviza, a ugovoreni posao se izvršava odmah ili najkasnije u roku od dva dana, reč je o promptnim ili spot poslovima. Transakcija se obavlja po kursu koji u tom trenutku važi na deviznom tržištu, kupac odmah dobija devize i plaća odgovarajuću protivrijednost u nacionalnom novcu (ili nekoj drugoj valuti).</a:t>
            </a:r>
          </a:p>
          <a:p>
            <a:pPr eaLnBrk="1" hangingPunct="1">
              <a:buFont typeface="Wingdings" pitchFamily="2" charset="2"/>
              <a:buNone/>
            </a:pPr>
            <a:r>
              <a:rPr lang="sr-Latn-CS" altLang="en-US" sz="2400" smtClean="0"/>
              <a:t>	</a:t>
            </a:r>
            <a:r>
              <a:rPr lang="sr-Latn-CS" altLang="en-US" sz="2400" b="1" smtClean="0"/>
              <a:t>70. Šta su to terminski poslovi devizama?</a:t>
            </a:r>
          </a:p>
          <a:p>
            <a:pPr eaLnBrk="1" hangingPunct="1">
              <a:buFont typeface="Wingdings" pitchFamily="2" charset="2"/>
              <a:buNone/>
            </a:pPr>
            <a:r>
              <a:rPr lang="sr-Latn-CS" altLang="en-US" sz="2400" smtClean="0"/>
              <a:t>	</a:t>
            </a:r>
            <a:r>
              <a:rPr lang="sr-Latn-CS" altLang="en-US" sz="2200" i="1" smtClean="0"/>
              <a:t>- Transakcije u kojima se posao o kupoprodaji deviza zaključi, a da se sam čin kupoprodaje obavi kasnije, prema ugovorenom roku koji je obično na period od jednog mjeseca do jedne godine, nazivaju se terminskim deviznim poslovima. Kupac i prodavac ugovaraju devizni kurs po kojem će se posao obaviti, vodeći računa o postojećem stanju na deviznim tržištima i promjenama koje se očekuju u budućnosti.</a:t>
            </a:r>
            <a:endParaRPr lang="en-US" altLang="en-US" sz="2200" i="1"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A839D15-66BB-4917-96DD-BBDF7C2FED10}" type="slidenum">
              <a:rPr lang="en-US" altLang="en-US"/>
              <a:pPr/>
              <a:t>5</a:t>
            </a:fld>
            <a:endParaRPr lang="en-US" altLang="en-US"/>
          </a:p>
        </p:txBody>
      </p:sp>
      <p:sp>
        <p:nvSpPr>
          <p:cNvPr id="16387" name="Rectangle 3"/>
          <p:cNvSpPr>
            <a:spLocks noGrp="1" noChangeArrowheads="1"/>
          </p:cNvSpPr>
          <p:nvPr>
            <p:ph type="body" idx="1"/>
          </p:nvPr>
        </p:nvSpPr>
        <p:spPr>
          <a:xfrm>
            <a:off x="457200" y="304800"/>
            <a:ext cx="8229600" cy="6172200"/>
          </a:xfrm>
        </p:spPr>
        <p:txBody>
          <a:bodyPr/>
          <a:lstStyle/>
          <a:p>
            <a:pPr eaLnBrk="1" hangingPunct="1">
              <a:lnSpc>
                <a:spcPct val="90000"/>
              </a:lnSpc>
              <a:buFont typeface="Wingdings" pitchFamily="2" charset="2"/>
              <a:buNone/>
            </a:pPr>
            <a:r>
              <a:rPr lang="sr-Latn-CS" altLang="en-US" sz="1800" b="1" smtClean="0"/>
              <a:t>	</a:t>
            </a:r>
            <a:r>
              <a:rPr lang="sr-Latn-CS" altLang="en-US" sz="2000" b="1" smtClean="0"/>
              <a:t>9. Pitanje: Na koja tržišta se finansijsko tržište dijeli?</a:t>
            </a:r>
          </a:p>
          <a:p>
            <a:pPr eaLnBrk="1" hangingPunct="1">
              <a:lnSpc>
                <a:spcPct val="90000"/>
              </a:lnSpc>
              <a:buFont typeface="Wingdings" pitchFamily="2" charset="2"/>
              <a:buNone/>
            </a:pPr>
            <a:r>
              <a:rPr lang="sr-Latn-CS" altLang="en-US" sz="2000" b="1" smtClean="0"/>
              <a:t>	</a:t>
            </a:r>
            <a:r>
              <a:rPr lang="sr-Latn-CS" altLang="en-US" sz="2000" smtClean="0"/>
              <a:t>- Novčano tržište (promet kratkoročna sredstva sa rokom dospeća do jedne godine) i tržište kapitala (dugoročnih sredstava).</a:t>
            </a:r>
          </a:p>
          <a:p>
            <a:pPr eaLnBrk="1" hangingPunct="1">
              <a:lnSpc>
                <a:spcPct val="90000"/>
              </a:lnSpc>
              <a:buFont typeface="Wingdings" pitchFamily="2" charset="2"/>
              <a:buNone/>
            </a:pPr>
            <a:r>
              <a:rPr lang="sr-Latn-CS" altLang="en-US" sz="2000" b="1" smtClean="0"/>
              <a:t>	</a:t>
            </a:r>
          </a:p>
          <a:p>
            <a:pPr eaLnBrk="1" hangingPunct="1">
              <a:lnSpc>
                <a:spcPct val="90000"/>
              </a:lnSpc>
              <a:buFont typeface="Wingdings" pitchFamily="2" charset="2"/>
              <a:buNone/>
            </a:pPr>
            <a:r>
              <a:rPr lang="sr-Latn-CS" altLang="en-US" sz="2000" b="1" smtClean="0"/>
              <a:t>	10. Koji su osnovni ciljevi koje prilikom ulaganja žele da ostvare vlasnici finansijskih sredstava?</a:t>
            </a:r>
          </a:p>
          <a:p>
            <a:pPr eaLnBrk="1" hangingPunct="1">
              <a:lnSpc>
                <a:spcPct val="90000"/>
              </a:lnSpc>
              <a:buFont typeface="Wingdings" pitchFamily="2" charset="2"/>
              <a:buNone/>
            </a:pPr>
            <a:r>
              <a:rPr lang="sr-Latn-CS" altLang="en-US" sz="2000" b="1" smtClean="0"/>
              <a:t>	</a:t>
            </a:r>
            <a:r>
              <a:rPr lang="sr-Latn-CS" altLang="en-US" sz="2000" smtClean="0"/>
              <a:t>- što veći prihodi</a:t>
            </a:r>
          </a:p>
          <a:p>
            <a:pPr eaLnBrk="1" hangingPunct="1">
              <a:lnSpc>
                <a:spcPct val="90000"/>
              </a:lnSpc>
              <a:buFont typeface="Wingdings" pitchFamily="2" charset="2"/>
              <a:buNone/>
            </a:pPr>
            <a:r>
              <a:rPr lang="sr-Latn-CS" altLang="en-US" sz="2000" smtClean="0"/>
              <a:t>	- što veća sigurnost</a:t>
            </a:r>
          </a:p>
          <a:p>
            <a:pPr eaLnBrk="1" hangingPunct="1">
              <a:lnSpc>
                <a:spcPct val="90000"/>
              </a:lnSpc>
              <a:buFont typeface="Wingdings" pitchFamily="2" charset="2"/>
              <a:buNone/>
            </a:pPr>
            <a:r>
              <a:rPr lang="sr-Latn-CS" altLang="en-US" sz="2000" smtClean="0"/>
              <a:t>	- što veća likvidnost (bankarski depoziti po viđenju)</a:t>
            </a:r>
          </a:p>
          <a:p>
            <a:pPr eaLnBrk="1" hangingPunct="1">
              <a:lnSpc>
                <a:spcPct val="90000"/>
              </a:lnSpc>
              <a:buFont typeface="Wingdings" pitchFamily="2" charset="2"/>
              <a:buNone/>
            </a:pPr>
            <a:r>
              <a:rPr lang="sr-Latn-CS" altLang="en-US" sz="2000" b="1" smtClean="0"/>
              <a:t>	</a:t>
            </a:r>
          </a:p>
          <a:p>
            <a:pPr eaLnBrk="1" hangingPunct="1">
              <a:lnSpc>
                <a:spcPct val="90000"/>
              </a:lnSpc>
              <a:buFont typeface="Wingdings" pitchFamily="2" charset="2"/>
              <a:buNone/>
            </a:pPr>
            <a:r>
              <a:rPr lang="sr-Latn-CS" altLang="en-US" sz="2000" b="1" smtClean="0"/>
              <a:t>	11. Pitanje: Koji su faktori uticali na razvoj međunarodnog finansiranja?</a:t>
            </a:r>
          </a:p>
          <a:p>
            <a:pPr eaLnBrk="1" hangingPunct="1">
              <a:lnSpc>
                <a:spcPct val="90000"/>
              </a:lnSpc>
              <a:buFont typeface="Wingdings" pitchFamily="2" charset="2"/>
              <a:buNone/>
            </a:pPr>
            <a:r>
              <a:rPr lang="sr-Latn-CS" altLang="en-US" sz="2000" b="1" smtClean="0"/>
              <a:t>	</a:t>
            </a:r>
            <a:r>
              <a:rPr lang="sr-Latn-CS" altLang="en-US" sz="2000" smtClean="0"/>
              <a:t>- stvaranje velikog broja nezavisnih država raspadom kolonijalnog sistema i njihov ekonomski razvoj kao i razvoj devastiranih zemalja posle II svjetskog rata stvarao je potrebu za angažovanjem dodajne akumulacije iz inostranstva</a:t>
            </a:r>
          </a:p>
          <a:p>
            <a:pPr eaLnBrk="1" hangingPunct="1">
              <a:lnSpc>
                <a:spcPct val="90000"/>
              </a:lnSpc>
              <a:buFont typeface="Wingdings" pitchFamily="2" charset="2"/>
              <a:buNone/>
            </a:pPr>
            <a:r>
              <a:rPr lang="sr-Latn-CS" altLang="en-US" sz="2000" smtClean="0"/>
              <a:t>	- stvaranje velikog broja međunarodnih i regionalnih institucija</a:t>
            </a:r>
            <a:r>
              <a:rPr lang="sr-Latn-CS" altLang="en-US" sz="2000" b="1" smtClean="0"/>
              <a:t> </a:t>
            </a:r>
            <a:r>
              <a:rPr lang="sr-Latn-CS" altLang="en-US" sz="2000" smtClean="0"/>
              <a:t>koje se bave problemima međunarodnog plaćanja i finansiranja</a:t>
            </a:r>
          </a:p>
          <a:p>
            <a:pPr eaLnBrk="1" hangingPunct="1">
              <a:lnSpc>
                <a:spcPct val="90000"/>
              </a:lnSpc>
              <a:buFont typeface="Wingdings" pitchFamily="2" charset="2"/>
              <a:buNone/>
            </a:pPr>
            <a:endParaRPr lang="en-US" altLang="en-US" sz="200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3071741-26A4-4913-B89E-FD07EE18E2AA}" type="slidenum">
              <a:rPr lang="en-US" altLang="en-US"/>
              <a:pPr/>
              <a:t>50</a:t>
            </a:fld>
            <a:endParaRPr lang="en-US" altLang="en-US"/>
          </a:p>
        </p:txBody>
      </p:sp>
      <p:sp>
        <p:nvSpPr>
          <p:cNvPr id="62467" name="Rectangle 3"/>
          <p:cNvSpPr>
            <a:spLocks noGrp="1" noChangeArrowheads="1"/>
          </p:cNvSpPr>
          <p:nvPr>
            <p:ph type="body" idx="1"/>
          </p:nvPr>
        </p:nvSpPr>
        <p:spPr>
          <a:xfrm>
            <a:off x="0" y="0"/>
            <a:ext cx="9144000" cy="6705600"/>
          </a:xfrm>
        </p:spPr>
        <p:txBody>
          <a:bodyPr/>
          <a:lstStyle/>
          <a:p>
            <a:pPr eaLnBrk="1" hangingPunct="1">
              <a:lnSpc>
                <a:spcPct val="90000"/>
              </a:lnSpc>
              <a:buFont typeface="Wingdings" pitchFamily="2" charset="2"/>
              <a:buNone/>
            </a:pPr>
            <a:r>
              <a:rPr lang="sr-Latn-CS" altLang="en-US" sz="2400" smtClean="0"/>
              <a:t>	</a:t>
            </a:r>
            <a:r>
              <a:rPr lang="sr-Latn-CS" altLang="en-US" sz="2000" b="1" smtClean="0"/>
              <a:t>71. Šta je cilj kupoprodaje deviza na termin?</a:t>
            </a:r>
          </a:p>
          <a:p>
            <a:pPr eaLnBrk="1" hangingPunct="1">
              <a:lnSpc>
                <a:spcPct val="90000"/>
              </a:lnSpc>
              <a:buFont typeface="Wingdings" pitchFamily="2" charset="2"/>
              <a:buNone/>
            </a:pPr>
            <a:r>
              <a:rPr lang="sr-Latn-CS" altLang="en-US" sz="1800" b="1" smtClean="0"/>
              <a:t>	</a:t>
            </a:r>
            <a:r>
              <a:rPr lang="sr-Latn-CS" altLang="en-US" sz="1800" i="1" smtClean="0"/>
              <a:t>- Cilj kupoprodaje deviza na termin je otklanjanje kursnog rizika, jer se transakcija obavlja po unapred utvrđenom kursu bez obzira kako će se devizni kurs kretati u međuvremenu i kakav će biti u vrijeme dospeća ugovorenog roka (kupac kao investitor u zemlju je zaštićen od porasta kursa valute gdje ulaže - depresijacije, a prodavac od pada kursa – apresijacije domaće valute i to su najčešće izvoznici koji prihode ostvaruju u stranim valutama). Terminski poslovi devizama se obavljaju i iz špekulativnih razloga, tj. akteri kupuju i prodaju valute očekujući da će se njihova predviđanja ostvariti i da će ostvariti zarade.</a:t>
            </a:r>
          </a:p>
          <a:p>
            <a:pPr eaLnBrk="1" hangingPunct="1">
              <a:lnSpc>
                <a:spcPct val="90000"/>
              </a:lnSpc>
              <a:buFont typeface="Wingdings" pitchFamily="2" charset="2"/>
              <a:buNone/>
            </a:pPr>
            <a:endParaRPr lang="sr-Latn-CS" altLang="en-US" sz="500" i="1" smtClean="0"/>
          </a:p>
          <a:p>
            <a:pPr eaLnBrk="1" hangingPunct="1">
              <a:lnSpc>
                <a:spcPct val="90000"/>
              </a:lnSpc>
              <a:buFont typeface="Wingdings" pitchFamily="2" charset="2"/>
              <a:buNone/>
            </a:pPr>
            <a:r>
              <a:rPr lang="sr-Latn-CS" altLang="en-US" sz="1800" smtClean="0"/>
              <a:t>	</a:t>
            </a:r>
            <a:r>
              <a:rPr lang="sr-Latn-CS" altLang="en-US" sz="2000" b="1" smtClean="0"/>
              <a:t>72. Objasniti kako se ostvaruju terminska premija i terminski diskont?</a:t>
            </a:r>
          </a:p>
          <a:p>
            <a:pPr eaLnBrk="1" hangingPunct="1">
              <a:lnSpc>
                <a:spcPct val="90000"/>
              </a:lnSpc>
              <a:buFont typeface="Wingdings" pitchFamily="2" charset="2"/>
              <a:buNone/>
            </a:pPr>
            <a:r>
              <a:rPr lang="sr-Latn-CS" altLang="en-US" sz="1800" smtClean="0"/>
              <a:t>	</a:t>
            </a:r>
            <a:r>
              <a:rPr lang="sr-Latn-CS" altLang="en-US" sz="1800" i="1" smtClean="0"/>
              <a:t>Visina terminskog deviznog kursa u odnosu na promptni zavisi od toga kakve promjene promptnog kursa u budućnosti očekuju kupci i prodavci. Razlika između višeg terminskog i nižeg promptnog kursa naziva se terminskom premijom. Na drugoj strani, razlika između nižeg terminskog i višeg promptnog kursa naziva se terminski diskont. Terminska premija i diskont se izražavaju najčešće u obliku godišnje procentne stope i izračunava se formulom:</a:t>
            </a:r>
          </a:p>
          <a:p>
            <a:pPr eaLnBrk="1" hangingPunct="1">
              <a:lnSpc>
                <a:spcPct val="90000"/>
              </a:lnSpc>
              <a:buFont typeface="Wingdings" pitchFamily="2" charset="2"/>
              <a:buNone/>
            </a:pPr>
            <a:r>
              <a:rPr lang="sr-Latn-CS" altLang="en-US" sz="1800" i="1" smtClean="0"/>
              <a:t>	</a:t>
            </a:r>
            <a:r>
              <a:rPr lang="sr-Latn-CS" altLang="en-US" sz="1800" b="1" i="1" smtClean="0"/>
              <a:t>T</a:t>
            </a:r>
            <a:r>
              <a:rPr lang="sr-Latn-CS" altLang="en-US" sz="1800" b="1" i="1" baseline="-25000" smtClean="0"/>
              <a:t>p/d</a:t>
            </a:r>
            <a:r>
              <a:rPr lang="sr-Latn-CS" altLang="en-US" sz="1800" b="1" i="1" smtClean="0"/>
              <a:t> = K</a:t>
            </a:r>
            <a:r>
              <a:rPr lang="sr-Latn-CS" altLang="en-US" sz="1800" b="1" i="1" baseline="-25000" smtClean="0"/>
              <a:t>tn</a:t>
            </a:r>
            <a:r>
              <a:rPr lang="sr-Latn-CS" altLang="en-US" sz="1800" b="1" i="1" smtClean="0"/>
              <a:t> – K</a:t>
            </a:r>
            <a:r>
              <a:rPr lang="sr-Latn-CS" altLang="en-US" sz="1800" b="1" i="1" baseline="-25000" smtClean="0"/>
              <a:t>p</a:t>
            </a:r>
            <a:r>
              <a:rPr lang="sr-Latn-CS" altLang="en-US" sz="1800" b="1" i="1" smtClean="0"/>
              <a:t>/K</a:t>
            </a:r>
            <a:r>
              <a:rPr lang="sr-Latn-CS" altLang="en-US" sz="1800" b="1" i="1" baseline="-25000" smtClean="0"/>
              <a:t>p</a:t>
            </a:r>
            <a:r>
              <a:rPr lang="sr-Latn-CS" altLang="en-US" sz="1800" b="1" i="1" smtClean="0"/>
              <a:t> x 360/n x 100, </a:t>
            </a:r>
          </a:p>
          <a:p>
            <a:pPr eaLnBrk="1" hangingPunct="1">
              <a:lnSpc>
                <a:spcPct val="90000"/>
              </a:lnSpc>
              <a:buFont typeface="Wingdings" pitchFamily="2" charset="2"/>
              <a:buNone/>
            </a:pPr>
            <a:r>
              <a:rPr lang="sr-Latn-CS" altLang="en-US" sz="1800" i="1" smtClean="0"/>
              <a:t>	gdje je </a:t>
            </a:r>
            <a:r>
              <a:rPr lang="sr-Latn-CS" altLang="en-US" sz="1800" b="1" i="1" smtClean="0"/>
              <a:t>T</a:t>
            </a:r>
            <a:r>
              <a:rPr lang="sr-Latn-CS" altLang="en-US" sz="1800" b="1" i="1" baseline="-25000" smtClean="0"/>
              <a:t>p/d</a:t>
            </a:r>
            <a:r>
              <a:rPr lang="sr-Latn-CS" altLang="en-US" sz="1800" i="1" smtClean="0"/>
              <a:t> = terminska premija (pozitivan predznak) ili terminski diskont (negativan predznak),</a:t>
            </a:r>
          </a:p>
          <a:p>
            <a:pPr eaLnBrk="1" hangingPunct="1">
              <a:lnSpc>
                <a:spcPct val="90000"/>
              </a:lnSpc>
              <a:buFont typeface="Wingdings" pitchFamily="2" charset="2"/>
              <a:buNone/>
            </a:pPr>
            <a:r>
              <a:rPr lang="sr-Latn-CS" altLang="en-US" sz="1800" i="1" smtClean="0"/>
              <a:t>	</a:t>
            </a:r>
            <a:r>
              <a:rPr lang="sr-Latn-CS" altLang="en-US" sz="1800" b="1" i="1" smtClean="0"/>
              <a:t>K</a:t>
            </a:r>
            <a:r>
              <a:rPr lang="sr-Latn-CS" altLang="en-US" sz="1800" b="1" i="1" baseline="-25000" smtClean="0"/>
              <a:t>tn </a:t>
            </a:r>
            <a:r>
              <a:rPr lang="sr-Latn-CS" altLang="en-US" sz="1800" i="1" smtClean="0"/>
              <a:t>= terminski devizni kurs na rok od n dana,</a:t>
            </a:r>
          </a:p>
          <a:p>
            <a:pPr eaLnBrk="1" hangingPunct="1">
              <a:lnSpc>
                <a:spcPct val="90000"/>
              </a:lnSpc>
              <a:buFont typeface="Wingdings" pitchFamily="2" charset="2"/>
              <a:buNone/>
            </a:pPr>
            <a:r>
              <a:rPr lang="sr-Latn-CS" altLang="en-US" sz="1800" i="1" smtClean="0"/>
              <a:t>	</a:t>
            </a:r>
            <a:r>
              <a:rPr lang="sr-Latn-CS" altLang="en-US" sz="1800" b="1" i="1" smtClean="0"/>
              <a:t>K</a:t>
            </a:r>
            <a:r>
              <a:rPr lang="sr-Latn-CS" altLang="en-US" sz="1800" b="1" i="1" baseline="-25000" smtClean="0"/>
              <a:t>p</a:t>
            </a:r>
            <a:r>
              <a:rPr lang="sr-Latn-CS" altLang="en-US" sz="1800" i="1" smtClean="0"/>
              <a:t> = promptni devizni kurs,</a:t>
            </a:r>
          </a:p>
          <a:p>
            <a:pPr eaLnBrk="1" hangingPunct="1">
              <a:lnSpc>
                <a:spcPct val="90000"/>
              </a:lnSpc>
              <a:buFont typeface="Wingdings" pitchFamily="2" charset="2"/>
              <a:buNone/>
            </a:pPr>
            <a:r>
              <a:rPr lang="sr-Latn-CS" altLang="en-US" sz="1800" i="1" smtClean="0"/>
              <a:t>	</a:t>
            </a:r>
            <a:r>
              <a:rPr lang="sr-Latn-CS" altLang="en-US" sz="1800" b="1" i="1" smtClean="0"/>
              <a:t>n</a:t>
            </a:r>
            <a:r>
              <a:rPr lang="sr-Latn-CS" altLang="en-US" sz="1800" i="1" smtClean="0"/>
              <a:t> = broj dana do dospjeća terminskog posla,</a:t>
            </a:r>
          </a:p>
          <a:p>
            <a:pPr eaLnBrk="1" hangingPunct="1">
              <a:lnSpc>
                <a:spcPct val="90000"/>
              </a:lnSpc>
              <a:buFont typeface="Wingdings" pitchFamily="2" charset="2"/>
              <a:buNone/>
            </a:pPr>
            <a:r>
              <a:rPr lang="sr-Latn-CS" altLang="en-US" sz="1800" smtClean="0"/>
              <a:t>	  </a:t>
            </a:r>
            <a:endParaRPr lang="en-US" altLang="en-US" sz="240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C721882-7F8F-4F02-8531-E777165EF3B9}" type="slidenum">
              <a:rPr lang="en-US" altLang="en-US"/>
              <a:pPr/>
              <a:t>51</a:t>
            </a:fld>
            <a:endParaRPr lang="en-US" altLang="en-US"/>
          </a:p>
        </p:txBody>
      </p:sp>
      <p:sp>
        <p:nvSpPr>
          <p:cNvPr id="63491" name="Rectangle 3"/>
          <p:cNvSpPr>
            <a:spLocks noGrp="1" noChangeArrowheads="1"/>
          </p:cNvSpPr>
          <p:nvPr>
            <p:ph type="body" idx="1"/>
          </p:nvPr>
        </p:nvSpPr>
        <p:spPr>
          <a:xfrm>
            <a:off x="457200" y="152400"/>
            <a:ext cx="8229600" cy="6553200"/>
          </a:xfrm>
        </p:spPr>
        <p:txBody>
          <a:bodyPr/>
          <a:lstStyle/>
          <a:p>
            <a:pPr eaLnBrk="1" hangingPunct="1">
              <a:buFont typeface="Wingdings" pitchFamily="2" charset="2"/>
              <a:buNone/>
            </a:pPr>
            <a:r>
              <a:rPr lang="sr-Latn-CS" altLang="en-US" smtClean="0"/>
              <a:t>	</a:t>
            </a:r>
            <a:r>
              <a:rPr lang="sr-Latn-CS" altLang="en-US" sz="2400" b="1" smtClean="0"/>
              <a:t>73. Šta su to svop (swap) poslovi?</a:t>
            </a:r>
          </a:p>
          <a:p>
            <a:pPr eaLnBrk="1" hangingPunct="1">
              <a:buFont typeface="Wingdings" pitchFamily="2" charset="2"/>
              <a:buNone/>
            </a:pPr>
            <a:r>
              <a:rPr lang="sr-Latn-CS" altLang="en-US" sz="2400" b="1" smtClean="0"/>
              <a:t>	</a:t>
            </a:r>
            <a:r>
              <a:rPr lang="sr-Latn-CS" altLang="en-US" sz="2300" i="1" smtClean="0"/>
              <a:t>- Istovremenom promptnom kupovinom i terminskom prodajom određenog iznosa deviza (ili promptnom prodajom i terminskom kupovinom) otklanjaju se rizici koje sa sobom nosi mogućnost promjene deviznog kursa u budućnosti. Na primjer, ako se kupe devize da bi se uložile po povoljnijoj kamatnoj stopi na vrijeme od 6 mjeseci, prisutna je opasnost da pad vrijednosti valute u koju je investirano izazove gubitak. Izlazno rješenje je da se istovremeno sa promptnom kupovinom deviza zaključi i ugovor o njihovoj terminskoj prodaji sa rokom 6 mjeseci. Sada više nema neizvjesnosti koliko će se dobiti domaćeg novca po isteku navedenog vremena. Svop poslovima se koriste i banke da bi iznose i strukturu stranih valuta prilagodile potrebama u pojedinim vremenskim periodima, a da se ne izlože riziku zbog promjena deviznih kurseva.</a:t>
            </a:r>
            <a:endParaRPr lang="en-US" altLang="en-US" sz="2300" i="1"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A6977D8-E092-4DE5-9A94-1DBB27C92203}" type="slidenum">
              <a:rPr lang="en-US" altLang="en-US"/>
              <a:pPr/>
              <a:t>52</a:t>
            </a:fld>
            <a:endParaRPr lang="en-US" altLang="en-US"/>
          </a:p>
        </p:txBody>
      </p:sp>
      <p:sp>
        <p:nvSpPr>
          <p:cNvPr id="64515" name="Rectangle 3"/>
          <p:cNvSpPr>
            <a:spLocks noGrp="1" noChangeArrowheads="1"/>
          </p:cNvSpPr>
          <p:nvPr>
            <p:ph type="body" idx="1"/>
          </p:nvPr>
        </p:nvSpPr>
        <p:spPr>
          <a:xfrm>
            <a:off x="457200" y="304800"/>
            <a:ext cx="8229600" cy="6172200"/>
          </a:xfrm>
        </p:spPr>
        <p:txBody>
          <a:bodyPr/>
          <a:lstStyle/>
          <a:p>
            <a:pPr eaLnBrk="1" hangingPunct="1">
              <a:buFont typeface="Wingdings" pitchFamily="2" charset="2"/>
              <a:buNone/>
            </a:pPr>
            <a:r>
              <a:rPr lang="sr-Latn-CS" altLang="en-US" smtClean="0"/>
              <a:t>	</a:t>
            </a:r>
            <a:r>
              <a:rPr lang="sr-Latn-CS" altLang="en-US" sz="2400" b="1" smtClean="0"/>
              <a:t>74. Šta je to interesna arbitraža?</a:t>
            </a:r>
          </a:p>
          <a:p>
            <a:pPr eaLnBrk="1" hangingPunct="1">
              <a:buFont typeface="Wingdings" pitchFamily="2" charset="2"/>
              <a:buNone/>
            </a:pPr>
            <a:r>
              <a:rPr lang="sr-Latn-CS" altLang="en-US" sz="2400" smtClean="0"/>
              <a:t>	</a:t>
            </a:r>
            <a:r>
              <a:rPr lang="sr-Latn-CS" altLang="en-US" sz="2400" i="1" smtClean="0"/>
              <a:t>- Razlike u kamatnim stopama dovode do seljenja fondova sa jednog na druga finansijska tržišta kako bi se ostvarila što veća dobit. </a:t>
            </a:r>
          </a:p>
          <a:p>
            <a:pPr eaLnBrk="1" hangingPunct="1">
              <a:buFont typeface="Wingdings" pitchFamily="2" charset="2"/>
              <a:buNone/>
            </a:pPr>
            <a:r>
              <a:rPr lang="sr-Latn-CS" altLang="en-US" sz="2400" i="1" smtClean="0"/>
              <a:t>	Dobit ostvarena ovim ulaganjima zavisi od dva faktora: kamatnih stopa i kretanja deviznog kursa (vrednosti valute gdje se sredstva ulažu). </a:t>
            </a:r>
          </a:p>
          <a:p>
            <a:pPr eaLnBrk="1" hangingPunct="1">
              <a:buFont typeface="Wingdings" pitchFamily="2" charset="2"/>
              <a:buNone/>
            </a:pPr>
            <a:r>
              <a:rPr lang="sr-Latn-CS" altLang="en-US" sz="2400" i="1" smtClean="0"/>
              <a:t>	Veća kamatna stopa koja donosi više prinosa na drugom finansijskom tržištu može značajno biti umanjena ako dodje do pada vrijednosti valute zemlje gdje se ulaže (tj. do rasta deviznog kursa). S druge strane, plasman na tržištima gdje je niska kamatna stopa može donijeti veće prinose ako dotična valuta jača. </a:t>
            </a:r>
            <a:endParaRPr lang="en-US" altLang="en-US" i="1"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964EAD0-EF14-4688-A44E-BAA4D2247468}" type="slidenum">
              <a:rPr lang="en-US" altLang="en-US"/>
              <a:pPr/>
              <a:t>53</a:t>
            </a:fld>
            <a:endParaRPr lang="en-US" altLang="en-US"/>
          </a:p>
        </p:txBody>
      </p:sp>
      <p:sp>
        <p:nvSpPr>
          <p:cNvPr id="65539" name="Rectangle 3"/>
          <p:cNvSpPr>
            <a:spLocks noGrp="1" noChangeArrowheads="1"/>
          </p:cNvSpPr>
          <p:nvPr>
            <p:ph type="body" idx="1"/>
          </p:nvPr>
        </p:nvSpPr>
        <p:spPr>
          <a:xfrm>
            <a:off x="457200" y="304800"/>
            <a:ext cx="8229600" cy="5821363"/>
          </a:xfrm>
        </p:spPr>
        <p:txBody>
          <a:bodyPr/>
          <a:lstStyle/>
          <a:p>
            <a:pPr eaLnBrk="1" hangingPunct="1">
              <a:buFont typeface="Wingdings" pitchFamily="2" charset="2"/>
              <a:buNone/>
            </a:pPr>
            <a:r>
              <a:rPr lang="sr-Latn-CS" altLang="en-US" smtClean="0"/>
              <a:t>	</a:t>
            </a:r>
            <a:r>
              <a:rPr lang="sr-Latn-CS" altLang="en-US" sz="2400" b="1" smtClean="0"/>
              <a:t>75. Ako evro apresira u odnosu na dolar, hoće li amerikanci radije piti kalifornijsko ili francusko vino?</a:t>
            </a:r>
          </a:p>
          <a:p>
            <a:pPr eaLnBrk="1" hangingPunct="1">
              <a:buFont typeface="Wingdings" pitchFamily="2" charset="2"/>
              <a:buNone/>
            </a:pPr>
            <a:r>
              <a:rPr lang="sr-Latn-CS" altLang="en-US" sz="2400" b="1" smtClean="0"/>
              <a:t>	</a:t>
            </a:r>
            <a:r>
              <a:rPr lang="sr-Latn-CS" altLang="en-US" sz="2400" b="1" i="1" smtClean="0"/>
              <a:t>- </a:t>
            </a:r>
            <a:r>
              <a:rPr lang="sr-Latn-CS" altLang="en-US" sz="2400" i="1" smtClean="0"/>
              <a:t>Amerikanci će radije piti kalifornijsko vino zato što sa apresijacijom evra dolazi do povećanja cijene francuskog vina u Americi dok cijena kalifornijskog ostaje ista. Na drugoj strani, sa apresijacijom evra kalifornijsko vino postaje jeftinije u Francuskog pa samim tim je konkurentnije i očekuje se povećana prodaja na tržištu Francuske (povećava se izvoz vina iz Amerike u Francusku, a smanjuje se izvoz francuskog vina u Ameriku što ima uticaj na spoljnotrgovinski bilans pomenutih zemalja).</a:t>
            </a:r>
          </a:p>
          <a:p>
            <a:pPr eaLnBrk="1" hangingPunct="1">
              <a:buFont typeface="Wingdings" pitchFamily="2" charset="2"/>
              <a:buNone/>
            </a:pPr>
            <a:endParaRPr lang="en-US" altLang="en-US"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9EA3338-7BE2-4A6C-8731-A824DEC99B33}" type="slidenum">
              <a:rPr lang="en-US" altLang="en-US"/>
              <a:pPr/>
              <a:t>54</a:t>
            </a:fld>
            <a:endParaRPr lang="en-US" altLang="en-US"/>
          </a:p>
        </p:txBody>
      </p:sp>
      <p:sp>
        <p:nvSpPr>
          <p:cNvPr id="66563" name="Rectangle 3"/>
          <p:cNvSpPr>
            <a:spLocks noGrp="1" noChangeArrowheads="1"/>
          </p:cNvSpPr>
          <p:nvPr>
            <p:ph type="body" idx="1"/>
          </p:nvPr>
        </p:nvSpPr>
        <p:spPr>
          <a:xfrm>
            <a:off x="457200" y="152400"/>
            <a:ext cx="8229600" cy="5973763"/>
          </a:xfrm>
        </p:spPr>
        <p:txBody>
          <a:bodyPr/>
          <a:lstStyle/>
          <a:p>
            <a:pPr eaLnBrk="1" hangingPunct="1">
              <a:buFont typeface="Wingdings" pitchFamily="2" charset="2"/>
              <a:buNone/>
            </a:pPr>
            <a:r>
              <a:rPr lang="sr-Latn-CS" altLang="en-US" sz="2400" smtClean="0"/>
              <a:t>	</a:t>
            </a:r>
            <a:r>
              <a:rPr lang="sr-Latn-CS" altLang="en-US" sz="2400" b="1" smtClean="0"/>
              <a:t>7</a:t>
            </a:r>
            <a:r>
              <a:rPr lang="en-US" altLang="en-US" sz="2400" b="1" smtClean="0"/>
              <a:t>6</a:t>
            </a:r>
            <a:r>
              <a:rPr lang="sr-Latn-CS" altLang="en-US" sz="2400" b="1" smtClean="0"/>
              <a:t>. Ako nivo cijena u Evropi poraste za 10% u odnosu na nivo cijena u SAD, što će teorija pariteta kupovne moći predvidjeti da će se dogoditi sa vrijednošću evra?</a:t>
            </a:r>
          </a:p>
          <a:p>
            <a:pPr eaLnBrk="1" hangingPunct="1">
              <a:buFont typeface="Wingdings" pitchFamily="2" charset="2"/>
              <a:buNone/>
            </a:pPr>
            <a:r>
              <a:rPr lang="sr-Latn-CS" altLang="en-US" sz="2400" b="1" smtClean="0"/>
              <a:t>	</a:t>
            </a:r>
            <a:r>
              <a:rPr lang="sr-Latn-CS" altLang="en-US" sz="2400" b="1" i="1" smtClean="0"/>
              <a:t>- </a:t>
            </a:r>
            <a:r>
              <a:rPr lang="sr-Latn-CS" altLang="en-US" sz="2400" i="1" smtClean="0"/>
              <a:t>U </a:t>
            </a:r>
            <a:r>
              <a:rPr lang="en-US" altLang="en-US" sz="2400" i="1" smtClean="0"/>
              <a:t>o</a:t>
            </a:r>
            <a:r>
              <a:rPr lang="sr-Latn-CS" altLang="en-US" sz="2400" i="1" smtClean="0"/>
              <a:t>vom slučaju će doći do depresijacije evra i to iz sledećih razloga. Sa povećanjem cijena u evrozoni za 10%, proizvodi iz evrozone postaju skuplji za 10% dok uvozni proizvodi ne mijenjaju cijenu. Samim tim dolazi do smanjenja tražnje za domaćim proizvodima i smanjenja izvoza, a povećanja tražnje za uvoznim proizvodima</a:t>
            </a:r>
            <a:r>
              <a:rPr lang="sr-Latn-CS" altLang="en-US" sz="2400" b="1" i="1" smtClean="0"/>
              <a:t> </a:t>
            </a:r>
            <a:r>
              <a:rPr lang="sr-Latn-CS" altLang="en-US" sz="2400" i="1" smtClean="0"/>
              <a:t>što automatski znači smanjenje tražnje za domaćom valutom (evro), a povećanjem tražnje za devizama. U ovakvom odnosu snaga dolazi do smanjenja vrijednosti evra (depresijacije) za iznos povećanja cijena u evrozoni od 10%.</a:t>
            </a:r>
            <a:endParaRPr lang="en-US" altLang="en-US" sz="2400" i="1"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E5D980A-800B-44D4-8778-49AFE9502FF0}" type="slidenum">
              <a:rPr lang="en-US" altLang="en-US"/>
              <a:pPr/>
              <a:t>55</a:t>
            </a:fld>
            <a:endParaRPr lang="en-US" altLang="en-US"/>
          </a:p>
        </p:txBody>
      </p:sp>
      <p:sp>
        <p:nvSpPr>
          <p:cNvPr id="67587" name="Rectangle 3"/>
          <p:cNvSpPr>
            <a:spLocks noGrp="1" noChangeArrowheads="1"/>
          </p:cNvSpPr>
          <p:nvPr>
            <p:ph type="body" idx="1"/>
          </p:nvPr>
        </p:nvSpPr>
        <p:spPr>
          <a:xfrm>
            <a:off x="457200" y="152400"/>
            <a:ext cx="8229600" cy="6324600"/>
          </a:xfrm>
        </p:spPr>
        <p:txBody>
          <a:bodyPr/>
          <a:lstStyle/>
          <a:p>
            <a:pPr eaLnBrk="1" hangingPunct="1">
              <a:lnSpc>
                <a:spcPct val="90000"/>
              </a:lnSpc>
              <a:buFont typeface="Wingdings" pitchFamily="2" charset="2"/>
              <a:buNone/>
            </a:pPr>
            <a:r>
              <a:rPr lang="sr-Latn-CS" altLang="en-US" smtClean="0"/>
              <a:t>	</a:t>
            </a:r>
            <a:r>
              <a:rPr lang="sr-Latn-CS" altLang="en-US" sz="2400" b="1" smtClean="0"/>
              <a:t>7</a:t>
            </a:r>
            <a:r>
              <a:rPr lang="en-US" altLang="en-US" sz="2400" b="1" smtClean="0"/>
              <a:t>7</a:t>
            </a:r>
            <a:r>
              <a:rPr lang="sr-Latn-CS" altLang="en-US" sz="2400" b="1" smtClean="0"/>
              <a:t>. Ako porastu carine neke zemlje, hoće li valuta te zemlje apresirati ili depresirati?</a:t>
            </a:r>
          </a:p>
          <a:p>
            <a:pPr eaLnBrk="1" hangingPunct="1">
              <a:lnSpc>
                <a:spcPct val="90000"/>
              </a:lnSpc>
              <a:buFont typeface="Wingdings" pitchFamily="2" charset="2"/>
              <a:buNone/>
            </a:pPr>
            <a:r>
              <a:rPr lang="sr-Latn-CS" altLang="en-US" sz="2400" b="1" smtClean="0"/>
              <a:t>	</a:t>
            </a:r>
            <a:r>
              <a:rPr lang="sr-Latn-CS" altLang="en-US" sz="2400" i="1" smtClean="0"/>
              <a:t>- Valuta te zemlje će apresirati. Objasniti zašto?</a:t>
            </a:r>
          </a:p>
          <a:p>
            <a:pPr eaLnBrk="1" hangingPunct="1">
              <a:lnSpc>
                <a:spcPct val="90000"/>
              </a:lnSpc>
              <a:buFont typeface="Wingdings" pitchFamily="2" charset="2"/>
              <a:buNone/>
            </a:pPr>
            <a:endParaRPr lang="sr-Latn-CS" altLang="en-US" sz="2400" b="1" smtClean="0"/>
          </a:p>
          <a:p>
            <a:pPr eaLnBrk="1" hangingPunct="1">
              <a:lnSpc>
                <a:spcPct val="90000"/>
              </a:lnSpc>
              <a:buFont typeface="Wingdings" pitchFamily="2" charset="2"/>
              <a:buNone/>
            </a:pPr>
            <a:r>
              <a:rPr lang="sr-Latn-CS" altLang="en-US" sz="2400" b="1" smtClean="0"/>
              <a:t>	7</a:t>
            </a:r>
            <a:r>
              <a:rPr lang="en-US" altLang="en-US" sz="2400" b="1" smtClean="0"/>
              <a:t>8</a:t>
            </a:r>
            <a:r>
              <a:rPr lang="sr-Latn-CS" altLang="en-US" sz="2400" b="1" smtClean="0"/>
              <a:t>. Ako se smanji inflacija u nekoj zemlji, što se može predvidjeti da će se dogoditi s njenim deviznim kursom?</a:t>
            </a:r>
          </a:p>
          <a:p>
            <a:pPr eaLnBrk="1" hangingPunct="1">
              <a:lnSpc>
                <a:spcPct val="90000"/>
              </a:lnSpc>
              <a:buFont typeface="Wingdings" pitchFamily="2" charset="2"/>
              <a:buNone/>
            </a:pPr>
            <a:r>
              <a:rPr lang="sr-Latn-CS" altLang="en-US" sz="2400" b="1" smtClean="0"/>
              <a:t>	</a:t>
            </a:r>
            <a:r>
              <a:rPr lang="sr-Latn-CS" altLang="en-US" sz="2400" i="1" smtClean="0"/>
              <a:t>- Devizni kurs će pasti - bitno je istaći da je to u uslovima direktnog notiranja koje se primjenjuje kod nas, Evropi i Japanu, dok će valuta te zemlje apresirati. Direktno notiranje tretita devizni kurs kao cijenu jedinice strane valute izraženu u domaćoj valuti. U uslovima indirektog notiranja devizni kurs će rasti sa apresijacijom domaće valute jer pri indirektnom notiranju devizni kurs se izražava kroz cijenu jedinice domaće valute iskazanu u devizama.</a:t>
            </a:r>
            <a:endParaRPr lang="en-US" altLang="en-US" i="1"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942C18A-32D5-4BDE-8BD7-4733F12B7523}" type="slidenum">
              <a:rPr lang="en-US" altLang="en-US"/>
              <a:pPr/>
              <a:t>56</a:t>
            </a:fld>
            <a:endParaRPr lang="en-US" altLang="en-US"/>
          </a:p>
        </p:txBody>
      </p:sp>
      <p:sp>
        <p:nvSpPr>
          <p:cNvPr id="68611" name="Rectangle 3"/>
          <p:cNvSpPr>
            <a:spLocks noGrp="1" noChangeArrowheads="1"/>
          </p:cNvSpPr>
          <p:nvPr>
            <p:ph type="body" idx="1"/>
          </p:nvPr>
        </p:nvSpPr>
        <p:spPr>
          <a:xfrm>
            <a:off x="457200" y="152400"/>
            <a:ext cx="8229600" cy="6324600"/>
          </a:xfrm>
        </p:spPr>
        <p:txBody>
          <a:bodyPr/>
          <a:lstStyle/>
          <a:p>
            <a:pPr eaLnBrk="1" hangingPunct="1">
              <a:buFont typeface="Wingdings" pitchFamily="2" charset="2"/>
              <a:buNone/>
            </a:pPr>
            <a:r>
              <a:rPr lang="sr-Latn-CS" altLang="en-US" smtClean="0"/>
              <a:t>	</a:t>
            </a:r>
            <a:r>
              <a:rPr lang="sr-Latn-CS" altLang="en-US" sz="2400" b="1" smtClean="0"/>
              <a:t>7</a:t>
            </a:r>
            <a:r>
              <a:rPr lang="en-US" altLang="en-US" sz="2400" b="1" smtClean="0"/>
              <a:t>9</a:t>
            </a:r>
            <a:r>
              <a:rPr lang="sr-Latn-CS" altLang="en-US" sz="2400" b="1" smtClean="0"/>
              <a:t>. Ako neka zemlja odluči da odštampa i pusti u opticaj određenu količinu novca, šta će se dogoditi sa njenom valutom?</a:t>
            </a:r>
          </a:p>
          <a:p>
            <a:pPr eaLnBrk="1" hangingPunct="1">
              <a:buFont typeface="Wingdings" pitchFamily="2" charset="2"/>
              <a:buNone/>
            </a:pPr>
            <a:r>
              <a:rPr lang="sr-Latn-CS" altLang="en-US" sz="2400" b="1" smtClean="0"/>
              <a:t>	</a:t>
            </a:r>
            <a:r>
              <a:rPr lang="sr-Latn-CS" altLang="en-US" sz="2400" i="1" smtClean="0"/>
              <a:t>- Valuta te zemlje će depresirati. Objasniti zašto?</a:t>
            </a:r>
          </a:p>
          <a:p>
            <a:pPr eaLnBrk="1" hangingPunct="1">
              <a:buFont typeface="Wingdings" pitchFamily="2" charset="2"/>
              <a:buNone/>
            </a:pPr>
            <a:endParaRPr lang="sr-Latn-CS" altLang="en-US" sz="2400" b="1" smtClean="0"/>
          </a:p>
          <a:p>
            <a:pPr eaLnBrk="1" hangingPunct="1">
              <a:buFont typeface="Wingdings" pitchFamily="2" charset="2"/>
              <a:buNone/>
            </a:pPr>
            <a:r>
              <a:rPr lang="sr-Latn-CS" altLang="en-US" sz="2400" b="1" smtClean="0"/>
              <a:t>	</a:t>
            </a:r>
            <a:r>
              <a:rPr lang="en-US" altLang="en-US" sz="2400" b="1" smtClean="0"/>
              <a:t>80</a:t>
            </a:r>
            <a:r>
              <a:rPr lang="sr-Latn-CS" altLang="en-US" sz="2400" b="1" smtClean="0"/>
              <a:t>. Prepostavimo da je jen apresirao u odnosu na dolar, u određenom razdoblju u uslovima kada je stopa inflacije bila viša u Japanu nego u Americi. Kako se to može objasniti poboljšanjem produktivnosti japanske industrije u odnosu na Ameriku?</a:t>
            </a:r>
          </a:p>
          <a:p>
            <a:pPr eaLnBrk="1" hangingPunct="1">
              <a:buFont typeface="Wingdings" pitchFamily="2" charset="2"/>
              <a:buNone/>
            </a:pPr>
            <a:r>
              <a:rPr lang="sr-Latn-CS" altLang="en-US" sz="2400" b="1" smtClean="0"/>
              <a:t>	</a:t>
            </a:r>
            <a:r>
              <a:rPr lang="sr-Latn-CS" altLang="en-US" sz="2400" i="1" smtClean="0"/>
              <a:t>- U ovom slučaju možemo zaključiti da je efekat rasta produktivnosti u Japanu u odnosu na SAD bio veći nego efekat rasta inflacije u Japanu nego u SAD (rast produktivnosti </a:t>
            </a:r>
            <a:r>
              <a:rPr lang="en-US" altLang="en-US" sz="2400" i="1" smtClean="0">
                <a:cs typeface="Arial" charset="0"/>
              </a:rPr>
              <a:t>&gt;</a:t>
            </a:r>
            <a:r>
              <a:rPr lang="sr-Latn-CS" altLang="en-US" sz="2400" i="1" smtClean="0">
                <a:cs typeface="Arial" charset="0"/>
              </a:rPr>
              <a:t> rast inflacije). Objasniti malo detaljnije!</a:t>
            </a:r>
            <a:endParaRPr lang="en-US" altLang="en-US" i="1" smtClean="0">
              <a:cs typeface="Arial"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01C2E23-BB1B-4FFA-8454-247CBD57F26B}" type="slidenum">
              <a:rPr lang="en-US" altLang="en-US"/>
              <a:pPr/>
              <a:t>57</a:t>
            </a:fld>
            <a:endParaRPr lang="en-US" altLang="en-US"/>
          </a:p>
        </p:txBody>
      </p:sp>
      <p:sp>
        <p:nvSpPr>
          <p:cNvPr id="69635" name="Rectangle 3"/>
          <p:cNvSpPr>
            <a:spLocks noGrp="1" noChangeArrowheads="1"/>
          </p:cNvSpPr>
          <p:nvPr>
            <p:ph type="body" idx="1"/>
          </p:nvPr>
        </p:nvSpPr>
        <p:spPr>
          <a:xfrm>
            <a:off x="457200" y="228600"/>
            <a:ext cx="8229600" cy="5897563"/>
          </a:xfrm>
        </p:spPr>
        <p:txBody>
          <a:bodyPr/>
          <a:lstStyle/>
          <a:p>
            <a:pPr eaLnBrk="1" hangingPunct="1">
              <a:buFont typeface="Wingdings" pitchFamily="2" charset="2"/>
              <a:buNone/>
            </a:pPr>
            <a:r>
              <a:rPr lang="sr-Latn-CS" altLang="en-US" smtClean="0"/>
              <a:t>	</a:t>
            </a:r>
            <a:r>
              <a:rPr lang="sr-Latn-CS" altLang="en-US" sz="2400" b="1" smtClean="0"/>
              <a:t>8</a:t>
            </a:r>
            <a:r>
              <a:rPr lang="en-US" altLang="en-US" sz="2400" b="1" smtClean="0"/>
              <a:t>1</a:t>
            </a:r>
            <a:r>
              <a:rPr lang="sr-Latn-CS" altLang="en-US" sz="2400" b="1" smtClean="0"/>
              <a:t>. Ako nominalne kamatne stope u nekoj zemlji rastu, a realne padaju što će se dogoditi s deviznim kursom u toj zemlji?</a:t>
            </a:r>
          </a:p>
          <a:p>
            <a:pPr eaLnBrk="1" hangingPunct="1">
              <a:buFont typeface="Wingdings" pitchFamily="2" charset="2"/>
              <a:buNone/>
            </a:pPr>
            <a:r>
              <a:rPr lang="sr-Latn-CS" altLang="en-US" sz="2400" b="1" smtClean="0"/>
              <a:t>	</a:t>
            </a:r>
            <a:r>
              <a:rPr lang="sr-Latn-CS" altLang="en-US" sz="2400" i="1" smtClean="0"/>
              <a:t>- Devizni kurs će rasti (uslovi direktnog notiranja), a valuta te zemlje će depresirati. Objasniti zašto?</a:t>
            </a:r>
          </a:p>
          <a:p>
            <a:pPr eaLnBrk="1" hangingPunct="1">
              <a:buFont typeface="Wingdings" pitchFamily="2" charset="2"/>
              <a:buNone/>
            </a:pPr>
            <a:r>
              <a:rPr lang="sr-Latn-CS" altLang="en-US" sz="2400" i="1" smtClean="0"/>
              <a:t>	- Rast inflacije je uzrok rasta nominalnih kamatnih stopa dok realne kamatne stope opadaju.</a:t>
            </a:r>
          </a:p>
          <a:p>
            <a:pPr eaLnBrk="1" hangingPunct="1">
              <a:buFont typeface="Wingdings" pitchFamily="2" charset="2"/>
              <a:buNone/>
            </a:pPr>
            <a:endParaRPr lang="sr-Latn-CS" altLang="en-US" sz="2400" i="1" smtClean="0"/>
          </a:p>
          <a:p>
            <a:pPr eaLnBrk="1" hangingPunct="1">
              <a:buFont typeface="Wingdings" pitchFamily="2" charset="2"/>
              <a:buNone/>
            </a:pPr>
            <a:r>
              <a:rPr lang="sr-Latn-CS" altLang="en-US" sz="2400" b="1" smtClean="0"/>
              <a:t>	8</a:t>
            </a:r>
            <a:r>
              <a:rPr lang="en-US" altLang="en-US" sz="2400" b="1" smtClean="0"/>
              <a:t>2</a:t>
            </a:r>
            <a:r>
              <a:rPr lang="sr-Latn-CS" altLang="en-US" sz="2400" b="1" smtClean="0"/>
              <a:t>. Ako u Evropskoj Uniji padnu kamatne stope, šta će se dogoditi sa deviznim kursom dolara?</a:t>
            </a:r>
          </a:p>
          <a:p>
            <a:pPr eaLnBrk="1" hangingPunct="1">
              <a:buFont typeface="Wingdings" pitchFamily="2" charset="2"/>
              <a:buNone/>
            </a:pPr>
            <a:r>
              <a:rPr lang="sr-Latn-CS" altLang="en-US" sz="2400" b="1" smtClean="0"/>
              <a:t>	</a:t>
            </a:r>
            <a:r>
              <a:rPr lang="sr-Latn-CS" altLang="en-US" sz="2400" i="1" smtClean="0"/>
              <a:t>- Devizni kurs dolara će pasti (uslovi direktnog notiranja), odnosno dolar će apresirati (manja tražnja za depozitima u evrima, a povećana tražnja za depozitima u dolarima). Objasniti zašto?</a:t>
            </a:r>
            <a:endParaRPr lang="en-US" altLang="en-US" i="1"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C16B654-3B07-4411-99DD-C910EB855929}" type="slidenum">
              <a:rPr lang="en-US" altLang="en-US"/>
              <a:pPr/>
              <a:t>58</a:t>
            </a:fld>
            <a:endParaRPr lang="en-US" altLang="en-US"/>
          </a:p>
        </p:txBody>
      </p:sp>
      <p:sp>
        <p:nvSpPr>
          <p:cNvPr id="70659" name="Rectangle 3"/>
          <p:cNvSpPr>
            <a:spLocks noGrp="1" noChangeArrowheads="1"/>
          </p:cNvSpPr>
          <p:nvPr>
            <p:ph type="body" idx="1"/>
          </p:nvPr>
        </p:nvSpPr>
        <p:spPr>
          <a:xfrm>
            <a:off x="457200" y="228600"/>
            <a:ext cx="8229600" cy="5897563"/>
          </a:xfrm>
        </p:spPr>
        <p:txBody>
          <a:bodyPr/>
          <a:lstStyle/>
          <a:p>
            <a:pPr eaLnBrk="1" hangingPunct="1">
              <a:buFont typeface="Wingdings" pitchFamily="2" charset="2"/>
              <a:buNone/>
            </a:pPr>
            <a:r>
              <a:rPr lang="sr-Latn-CS" altLang="en-US" sz="2800" smtClean="0"/>
              <a:t>	</a:t>
            </a:r>
            <a:r>
              <a:rPr lang="sr-Latn-CS" altLang="en-US" sz="2000" b="1" smtClean="0"/>
              <a:t>8</a:t>
            </a:r>
            <a:r>
              <a:rPr lang="en-US" altLang="en-US" sz="2000" b="1" smtClean="0"/>
              <a:t>3</a:t>
            </a:r>
            <a:r>
              <a:rPr lang="sr-Latn-CS" altLang="en-US" sz="2000" b="1" smtClean="0"/>
              <a:t>. Kolika je inflacija, trgovinski bilans i devizne rezerve BIH?</a:t>
            </a:r>
          </a:p>
          <a:p>
            <a:pPr eaLnBrk="1" hangingPunct="1">
              <a:buFont typeface="Wingdings" pitchFamily="2" charset="2"/>
              <a:buNone/>
            </a:pPr>
            <a:r>
              <a:rPr lang="sr-Latn-CS" altLang="en-US" sz="2000" b="1" smtClean="0"/>
              <a:t>	</a:t>
            </a:r>
            <a:r>
              <a:rPr lang="sr-Latn-CS" altLang="en-US" sz="2000" i="1" smtClean="0"/>
              <a:t>- Prosječna inflacija u BIH u 2007. godini je bila 4,9%. U martu ove godine je dostigla nivo od 7,1%. Kao razlog naglog povećanja inflacije CBBIH navodi rast cijena hrane na svjetskom tržištu u protekle dvije godine za preko 80%, te rast nafte i naftnih derivata koji čine najveći dio uvoza u BIH.</a:t>
            </a:r>
          </a:p>
          <a:p>
            <a:pPr eaLnBrk="1" hangingPunct="1">
              <a:buFont typeface="Wingdings" pitchFamily="2" charset="2"/>
              <a:buNone/>
            </a:pPr>
            <a:r>
              <a:rPr lang="sr-Latn-CS" altLang="en-US" sz="2000" i="1" smtClean="0"/>
              <a:t>	- Spoljnotrgovinski bilans je pokazivao deficit u iznosu od oko 8 milijardi KM u 2007. godini, dok je u prva tri mjeseca 2008. godine dostigao iznos od 2,1 milijardu KM. </a:t>
            </a:r>
          </a:p>
          <a:p>
            <a:pPr eaLnBrk="1" hangingPunct="1">
              <a:buFont typeface="Wingdings" pitchFamily="2" charset="2"/>
              <a:buNone/>
            </a:pPr>
            <a:r>
              <a:rPr lang="sr-Latn-CS" altLang="en-US" sz="2000" i="1" smtClean="0"/>
              <a:t>	- Devizne rezerve u 2007. godini su dostigle nivo od 6,7 milijardi KM što je rast od 22,9% u odnosu na 2006. godinu. Smatra se da veliki spoljnotrgovinski deficit se nadoknađuje velikim iznosom doznaka dijaspore i radnika iz inostranstva (procjena CBBIH je 3 milijarde KM, međutim MMF smatra da je ta brojka značajno veća) i prilivom direktnih stranih investicija koja su u 2007. godini iznosila 2,9 milijardi KM (bitno je naglasiti da je samo prodaja Telekoma Srpske ostvarila priliv od direktnih stranih investicija u iznosu oko 640 miliona evra).</a:t>
            </a:r>
            <a:endParaRPr lang="en-US" altLang="en-US" sz="2800" i="1"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C8F4531-FAAA-44F9-BFCD-7FA64777AE2D}" type="slidenum">
              <a:rPr lang="en-US" altLang="en-US"/>
              <a:pPr/>
              <a:t>59</a:t>
            </a:fld>
            <a:endParaRPr lang="en-US" altLang="en-US"/>
          </a:p>
        </p:txBody>
      </p:sp>
      <p:sp>
        <p:nvSpPr>
          <p:cNvPr id="71683" name="Rectangle 3"/>
          <p:cNvSpPr>
            <a:spLocks noGrp="1" noChangeArrowheads="1"/>
          </p:cNvSpPr>
          <p:nvPr>
            <p:ph type="body" idx="1"/>
          </p:nvPr>
        </p:nvSpPr>
        <p:spPr>
          <a:xfrm>
            <a:off x="457200" y="228600"/>
            <a:ext cx="8229600" cy="6248400"/>
          </a:xfrm>
        </p:spPr>
        <p:txBody>
          <a:bodyPr/>
          <a:lstStyle/>
          <a:p>
            <a:pPr eaLnBrk="1" hangingPunct="1">
              <a:lnSpc>
                <a:spcPct val="90000"/>
              </a:lnSpc>
              <a:buFont typeface="Wingdings" pitchFamily="2" charset="2"/>
              <a:buNone/>
            </a:pPr>
            <a:r>
              <a:rPr lang="sr-Latn-CS" altLang="en-US" smtClean="0"/>
              <a:t>	</a:t>
            </a:r>
            <a:r>
              <a:rPr lang="sr-Latn-CS" altLang="en-US" b="1" smtClean="0"/>
              <a:t>IV. Međunarodni monetarni sistem</a:t>
            </a:r>
          </a:p>
          <a:p>
            <a:pPr eaLnBrk="1" hangingPunct="1">
              <a:lnSpc>
                <a:spcPct val="90000"/>
              </a:lnSpc>
              <a:buFont typeface="Wingdings" pitchFamily="2" charset="2"/>
              <a:buNone/>
            </a:pPr>
            <a:r>
              <a:rPr lang="sr-Latn-CS" altLang="en-US" b="1" smtClean="0"/>
              <a:t>	</a:t>
            </a:r>
            <a:r>
              <a:rPr lang="en-US" altLang="en-US" sz="2400" b="1" smtClean="0"/>
              <a:t>84</a:t>
            </a:r>
            <a:r>
              <a:rPr lang="sr-Latn-CS" altLang="en-US" sz="2400" b="1" smtClean="0"/>
              <a:t>. Šta predstavlja pojam zlatni standard?</a:t>
            </a:r>
          </a:p>
          <a:p>
            <a:pPr eaLnBrk="1" hangingPunct="1">
              <a:lnSpc>
                <a:spcPct val="90000"/>
              </a:lnSpc>
              <a:buFont typeface="Wingdings" pitchFamily="2" charset="2"/>
              <a:buNone/>
            </a:pPr>
            <a:r>
              <a:rPr lang="sr-Latn-CS" altLang="en-US" sz="2400" b="1" smtClean="0"/>
              <a:t>	</a:t>
            </a:r>
          </a:p>
          <a:p>
            <a:pPr eaLnBrk="1" hangingPunct="1">
              <a:lnSpc>
                <a:spcPct val="90000"/>
              </a:lnSpc>
              <a:buFont typeface="Wingdings" pitchFamily="2" charset="2"/>
              <a:buNone/>
            </a:pPr>
            <a:r>
              <a:rPr lang="sr-Latn-CS" altLang="en-US" sz="2400" b="1" i="1" smtClean="0"/>
              <a:t>- 	</a:t>
            </a:r>
            <a:r>
              <a:rPr lang="sr-Latn-CS" altLang="en-US" sz="2400" i="1" smtClean="0"/>
              <a:t>Zlatni standard je prvi organizacioni oblik međunarodnog monetarnog sistema u kome se paritet jedne valute prema drugoj određivao tzv. kovničkom stopom, koja je pokazivala koliko je zlata sadržano u jedinici nacionalne valute. Kurs jedne valute je mogao samo neznatno da odstupa od njenog pariteta i granice tih odstupanja su se nazivale zlatnim tačkama i zavisile su od troškova prenosa plemenitog metala iz jedne zemlje u drugu (tačke uvoza i izvoza zlata). Ostvarivana je puna konvertibilnost nacionalnih valuta jer je svaka valuta imala fiksnu vrijednost izraženu u zlatu i uspostavljana je ravnoteža između kupovne snage domaće valute u zemlji i inostranstvu – automatsko uravnoteženje platnog bilansa u sistemu zlatnog standarda.</a:t>
            </a:r>
            <a:endParaRPr lang="en-US" altLang="en-US" b="1" i="1"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819EB73-33B2-42F3-A920-04588C5C75D9}" type="slidenum">
              <a:rPr lang="en-US" altLang="en-US"/>
              <a:pPr/>
              <a:t>6</a:t>
            </a:fld>
            <a:endParaRPr lang="en-US" altLang="en-US"/>
          </a:p>
        </p:txBody>
      </p:sp>
      <p:sp>
        <p:nvSpPr>
          <p:cNvPr id="17411" name="Rectangle 3"/>
          <p:cNvSpPr>
            <a:spLocks noGrp="1" noChangeArrowheads="1"/>
          </p:cNvSpPr>
          <p:nvPr>
            <p:ph type="body" idx="1"/>
          </p:nvPr>
        </p:nvSpPr>
        <p:spPr>
          <a:xfrm>
            <a:off x="457200" y="381000"/>
            <a:ext cx="8229600" cy="5745163"/>
          </a:xfrm>
        </p:spPr>
        <p:txBody>
          <a:bodyPr/>
          <a:lstStyle/>
          <a:p>
            <a:pPr eaLnBrk="1" hangingPunct="1">
              <a:lnSpc>
                <a:spcPct val="90000"/>
              </a:lnSpc>
              <a:buFont typeface="Wingdings" pitchFamily="2" charset="2"/>
              <a:buNone/>
            </a:pPr>
            <a:r>
              <a:rPr lang="sr-Latn-CS" altLang="en-US" smtClean="0"/>
              <a:t>	</a:t>
            </a:r>
            <a:r>
              <a:rPr lang="sr-Latn-CS" altLang="en-US" sz="2000" smtClean="0"/>
              <a:t>- </a:t>
            </a:r>
            <a:r>
              <a:rPr lang="sr-Latn-CS" altLang="en-US" sz="2000" b="1" smtClean="0"/>
              <a:t>konvertibilnost valuta</a:t>
            </a:r>
            <a:r>
              <a:rPr lang="sr-Latn-CS" altLang="en-US" sz="2000" smtClean="0"/>
              <a:t> olakšava međunarodne finansijske transakcije</a:t>
            </a:r>
          </a:p>
          <a:p>
            <a:pPr eaLnBrk="1" hangingPunct="1">
              <a:lnSpc>
                <a:spcPct val="90000"/>
              </a:lnSpc>
              <a:buFont typeface="Wingdings" pitchFamily="2" charset="2"/>
              <a:buNone/>
            </a:pPr>
            <a:r>
              <a:rPr lang="sr-Latn-CS" altLang="en-US" sz="2000" smtClean="0"/>
              <a:t>	- </a:t>
            </a:r>
            <a:r>
              <a:rPr lang="sr-Latn-CS" altLang="en-US" sz="2000" b="1" smtClean="0"/>
              <a:t>stvaranje i jačanje multinacionalnih kompanija</a:t>
            </a:r>
            <a:r>
              <a:rPr lang="sr-Latn-CS" altLang="en-US" sz="2000" smtClean="0"/>
              <a:t> povećava obim međunarodnih tokova kratkoročnog i dugoročnog kapitala</a:t>
            </a:r>
          </a:p>
          <a:p>
            <a:pPr eaLnBrk="1" hangingPunct="1">
              <a:lnSpc>
                <a:spcPct val="90000"/>
              </a:lnSpc>
              <a:buFont typeface="Wingdings" pitchFamily="2" charset="2"/>
              <a:buNone/>
            </a:pPr>
            <a:r>
              <a:rPr lang="sr-Latn-CS" altLang="en-US" sz="2000" smtClean="0"/>
              <a:t>	- </a:t>
            </a:r>
            <a:r>
              <a:rPr lang="sr-Latn-CS" altLang="en-US" sz="2000" b="1" smtClean="0"/>
              <a:t>razvoj EVROTRŽIŠTA </a:t>
            </a:r>
            <a:r>
              <a:rPr lang="sr-Latn-CS" altLang="en-US" sz="2000" smtClean="0"/>
              <a:t>je olakšao i ubrzao međunarodni promet finansijskih sredstava</a:t>
            </a:r>
          </a:p>
          <a:p>
            <a:pPr eaLnBrk="1" hangingPunct="1">
              <a:lnSpc>
                <a:spcPct val="90000"/>
              </a:lnSpc>
              <a:buFont typeface="Wingdings" pitchFamily="2" charset="2"/>
              <a:buNone/>
            </a:pPr>
            <a:r>
              <a:rPr lang="sr-Latn-CS" altLang="en-US" sz="2000" smtClean="0"/>
              <a:t>	- ekstremno visoki izvozni prihodi od nafte su većinom plasirani putem međunarodnog finansijskog tržišta (od 1973. godine se drastično povećava cijena nafte)</a:t>
            </a:r>
          </a:p>
          <a:p>
            <a:pPr eaLnBrk="1" hangingPunct="1">
              <a:lnSpc>
                <a:spcPct val="90000"/>
              </a:lnSpc>
              <a:buFont typeface="Wingdings" pitchFamily="2" charset="2"/>
              <a:buNone/>
            </a:pPr>
            <a:r>
              <a:rPr lang="sr-Latn-CS" altLang="en-US" sz="2000" smtClean="0"/>
              <a:t>	- Novine u bankarskom sektoru (varijabilne kamatne stope, sindikalizovani zajmovi i novi instrumenti) i razvoj sredstava komunikacije, informatike i kompjuterske tehnike.</a:t>
            </a:r>
          </a:p>
          <a:p>
            <a:pPr eaLnBrk="1" hangingPunct="1">
              <a:lnSpc>
                <a:spcPct val="90000"/>
              </a:lnSpc>
              <a:buFont typeface="Wingdings" pitchFamily="2" charset="2"/>
              <a:buNone/>
            </a:pPr>
            <a:r>
              <a:rPr lang="sr-Latn-CS" altLang="en-US" sz="2000" smtClean="0"/>
              <a:t>	- izvoz kapitalnih dobara putem povoljnih kredita konstantno je rastao u međunarodnoj robnoj razmjeni (razvoj nacionalnih agencija)</a:t>
            </a:r>
          </a:p>
          <a:p>
            <a:pPr eaLnBrk="1" hangingPunct="1">
              <a:lnSpc>
                <a:spcPct val="90000"/>
              </a:lnSpc>
              <a:buFont typeface="Wingdings" pitchFamily="2" charset="2"/>
              <a:buNone/>
            </a:pPr>
            <a:r>
              <a:rPr lang="sr-Latn-CS" altLang="en-US" sz="2000" smtClean="0"/>
              <a:t>	- povoljan razvoj međunarodnih političkih odnosa za širenje međunarodnih finansijskih poslova (pad komunizma u Centralnoj i Istočnoj Evropi uvodi ovaj region u međunarodne finansijske tokove)</a:t>
            </a:r>
            <a:endParaRPr lang="en-US" altLang="en-US"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2B00B35-A005-4444-9050-223CA078F5EB}" type="slidenum">
              <a:rPr lang="en-US" altLang="en-US"/>
              <a:pPr/>
              <a:t>60</a:t>
            </a:fld>
            <a:endParaRPr lang="en-US" altLang="en-US"/>
          </a:p>
        </p:txBody>
      </p:sp>
      <p:sp>
        <p:nvSpPr>
          <p:cNvPr id="72707" name="Rectangle 3"/>
          <p:cNvSpPr>
            <a:spLocks noGrp="1" noChangeArrowheads="1"/>
          </p:cNvSpPr>
          <p:nvPr>
            <p:ph type="body" idx="1"/>
          </p:nvPr>
        </p:nvSpPr>
        <p:spPr>
          <a:xfrm>
            <a:off x="457200" y="0"/>
            <a:ext cx="8229600" cy="6858000"/>
          </a:xfrm>
        </p:spPr>
        <p:txBody>
          <a:bodyPr/>
          <a:lstStyle/>
          <a:p>
            <a:pPr eaLnBrk="1" hangingPunct="1">
              <a:lnSpc>
                <a:spcPct val="90000"/>
              </a:lnSpc>
              <a:buFont typeface="Wingdings" pitchFamily="2" charset="2"/>
              <a:buNone/>
            </a:pPr>
            <a:r>
              <a:rPr lang="sr-Latn-CS" altLang="en-US" smtClean="0"/>
              <a:t>	</a:t>
            </a:r>
            <a:r>
              <a:rPr lang="en-US" altLang="en-US" sz="2400" b="1" smtClean="0"/>
              <a:t>85</a:t>
            </a:r>
            <a:r>
              <a:rPr lang="sr-Latn-CS" altLang="en-US" sz="2400" b="1" smtClean="0"/>
              <a:t>. Objasniti kako se ostvarivalo automatsko uravnoteženje platnog bilansa u sistemu zlatnog standarda?</a:t>
            </a:r>
          </a:p>
          <a:p>
            <a:pPr eaLnBrk="1" hangingPunct="1">
              <a:lnSpc>
                <a:spcPct val="90000"/>
              </a:lnSpc>
              <a:buFont typeface="Wingdings" pitchFamily="2" charset="2"/>
              <a:buNone/>
            </a:pPr>
            <a:r>
              <a:rPr lang="sr-Latn-CS" altLang="en-US" sz="2400" b="1" smtClean="0"/>
              <a:t>	</a:t>
            </a:r>
            <a:r>
              <a:rPr lang="sr-Latn-CS" altLang="en-US" sz="2200" i="1" smtClean="0"/>
              <a:t>- Ukoliko se u jednoj zemlji pojavi deficit platnog bilansa, ta zemlja je morala da izveze odgovarajuću količinu zlata da bi taj deficit pokrila. Smanjenje količine zlatnih rezervi iziskivalo je, u skladu sa kvantitativnom teorijom, smanjenje količine novca u opticaju.</a:t>
            </a:r>
            <a:r>
              <a:rPr lang="sr-Latn-CS" altLang="en-US" sz="2200" b="1" i="1" smtClean="0"/>
              <a:t> </a:t>
            </a:r>
            <a:r>
              <a:rPr lang="sr-Latn-CS" altLang="en-US" sz="2200" i="1" smtClean="0"/>
              <a:t>Manja količina novca u zemlji je dovodila do snižavanja domaćih cijena, što omogućava povećanje izvoza i smanjenje uvoza, tj. vodi uravnoteženju platnog bilansa u narednom periodu. Uravnoteženju platnog bilansa su doprinosile i promjene kamatnih stopa. U zemlji koja je zbog deficita platnog bilansa morala da izveze zlato dolazilo je do smanjenja količine novca u opticaju. Smanjenjem novca u opticaju dolazilo je do rasta cijene novca, a cijena novca je kamatna stopa. Viša kamatna stopa je smanjivala odliv kapitala iz zemlje i povećavala njegov priliv. To je dovodilo do uravnoteženja platnog bilansa i do povećanja deviznih rezervi zemlje.</a:t>
            </a:r>
            <a:endParaRPr lang="en-US" altLang="en-US" sz="2200" i="1" smtClean="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B61F602-FA6B-4655-B2DF-5AF72C83F48B}" type="slidenum">
              <a:rPr lang="en-US" altLang="en-US"/>
              <a:pPr/>
              <a:t>61</a:t>
            </a:fld>
            <a:endParaRPr lang="en-US" altLang="en-US"/>
          </a:p>
        </p:txBody>
      </p:sp>
      <p:sp>
        <p:nvSpPr>
          <p:cNvPr id="73731" name="Rectangle 3"/>
          <p:cNvSpPr>
            <a:spLocks noGrp="1" noChangeArrowheads="1"/>
          </p:cNvSpPr>
          <p:nvPr>
            <p:ph type="body" idx="1"/>
          </p:nvPr>
        </p:nvSpPr>
        <p:spPr>
          <a:xfrm>
            <a:off x="457200" y="152400"/>
            <a:ext cx="8229600" cy="6324600"/>
          </a:xfrm>
        </p:spPr>
        <p:txBody>
          <a:bodyPr/>
          <a:lstStyle/>
          <a:p>
            <a:pPr lvl="1" eaLnBrk="1" hangingPunct="1">
              <a:lnSpc>
                <a:spcPct val="90000"/>
              </a:lnSpc>
              <a:buFont typeface="Wingdings" pitchFamily="2" charset="2"/>
              <a:buNone/>
            </a:pPr>
            <a:r>
              <a:rPr lang="en-US" altLang="en-US" sz="2400" b="1" smtClean="0"/>
              <a:t>86</a:t>
            </a:r>
            <a:r>
              <a:rPr lang="sr-Latn-CS" altLang="en-US" sz="2400" b="1" smtClean="0"/>
              <a:t>. Koji su međunarodni monetarni sistemi postojali</a:t>
            </a:r>
            <a:r>
              <a:rPr lang="en-US" altLang="en-US" sz="2400" b="1" smtClean="0"/>
              <a:t> </a:t>
            </a:r>
            <a:r>
              <a:rPr lang="sr-Latn-CS" altLang="en-US" sz="2400" b="1" smtClean="0"/>
              <a:t>posle zlatnog standarda i važili do završetka</a:t>
            </a:r>
            <a:r>
              <a:rPr lang="en-US" altLang="en-US" sz="2400" b="1" smtClean="0"/>
              <a:t> </a:t>
            </a:r>
            <a:r>
              <a:rPr lang="sr-Latn-CS" altLang="en-US" sz="2400" b="1" smtClean="0"/>
              <a:t>drugog svjetskog rata?</a:t>
            </a:r>
          </a:p>
          <a:p>
            <a:pPr lvl="1" eaLnBrk="1" hangingPunct="1">
              <a:lnSpc>
                <a:spcPct val="90000"/>
              </a:lnSpc>
              <a:buFont typeface="Wingdings" pitchFamily="2" charset="2"/>
              <a:buNone/>
            </a:pPr>
            <a:r>
              <a:rPr lang="sr-Latn-CS" altLang="en-US" sz="2400" b="1" i="1" smtClean="0"/>
              <a:t>- </a:t>
            </a:r>
            <a:r>
              <a:rPr lang="sr-Latn-CS" altLang="en-US" sz="2400" i="1" smtClean="0"/>
              <a:t>Zlatno-polužni standard je predstavljao pokušaj da se</a:t>
            </a:r>
            <a:r>
              <a:rPr lang="en-US" altLang="en-US" sz="2400" i="1" smtClean="0"/>
              <a:t> </a:t>
            </a:r>
            <a:r>
              <a:rPr lang="sr-Latn-CS" altLang="en-US" sz="2400" i="1" smtClean="0"/>
              <a:t>ograniči domaća potražnja za zlatom kako bi se zadovoljile potrebe u međunarodnim plaćanjima. Konvertovanje novčanica u zlato kod centralne banke su mogli da zahtijevaju samo oni koji su imali dovoljno novca da otkupe cijele zlatne poluge (12,5 kilograma zlata – u Engleskoj je vrijedila 1400 funti, u Francuskoj 215.000 franaka, a u Jugoslaviji 250.000 dinara).</a:t>
            </a:r>
          </a:p>
          <a:p>
            <a:pPr lvl="1" eaLnBrk="1" hangingPunct="1">
              <a:lnSpc>
                <a:spcPct val="90000"/>
              </a:lnSpc>
              <a:buFont typeface="Wingdings" pitchFamily="2" charset="2"/>
              <a:buNone/>
            </a:pPr>
            <a:r>
              <a:rPr lang="sr-Latn-CS" altLang="en-US" sz="2400" i="1" smtClean="0"/>
              <a:t>	- Zlatno-devizni standard je podrazumijevao da su se rezerve centralnih banaka sastojale ne samo od zlata već i od drugih konvertibilnih valuta. To znači da konvertibilnost nije podr</a:t>
            </a:r>
            <a:r>
              <a:rPr lang="en-US" altLang="en-US" sz="2400" i="1" smtClean="0"/>
              <a:t>a</a:t>
            </a:r>
            <a:r>
              <a:rPr lang="sr-Latn-CS" altLang="en-US" sz="2400" i="1" smtClean="0"/>
              <a:t>zumijevala obavezu centralne banke da mijenja novčanice u zlato već i za drugu konvertibilnu valutu.</a:t>
            </a:r>
            <a:endParaRPr lang="en-US" altLang="en-US" sz="2400" b="1" i="1" smtClean="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C93AA97-BAEE-484B-BAE8-1010EC0FF89A}" type="slidenum">
              <a:rPr lang="en-US" altLang="en-US"/>
              <a:pPr/>
              <a:t>62</a:t>
            </a:fld>
            <a:endParaRPr lang="en-US" altLang="en-US"/>
          </a:p>
        </p:txBody>
      </p:sp>
      <p:sp>
        <p:nvSpPr>
          <p:cNvPr id="74755" name="Rectangle 3"/>
          <p:cNvSpPr>
            <a:spLocks noGrp="1" noChangeArrowheads="1"/>
          </p:cNvSpPr>
          <p:nvPr>
            <p:ph type="body" idx="1"/>
          </p:nvPr>
        </p:nvSpPr>
        <p:spPr>
          <a:xfrm>
            <a:off x="457200" y="0"/>
            <a:ext cx="8229600" cy="6705600"/>
          </a:xfrm>
        </p:spPr>
        <p:txBody>
          <a:bodyPr/>
          <a:lstStyle/>
          <a:p>
            <a:pPr eaLnBrk="1" hangingPunct="1">
              <a:buFont typeface="Wingdings" pitchFamily="2" charset="2"/>
              <a:buNone/>
            </a:pPr>
            <a:r>
              <a:rPr lang="sr-Latn-CS" altLang="en-US" sz="2800" smtClean="0"/>
              <a:t>	</a:t>
            </a:r>
            <a:r>
              <a:rPr lang="en-US" altLang="en-US" sz="2000" b="1" smtClean="0"/>
              <a:t>87</a:t>
            </a:r>
            <a:r>
              <a:rPr lang="sr-Latn-CS" altLang="en-US" sz="2000" b="1" smtClean="0"/>
              <a:t>. Gdje i kada su postavljene osnove međunarodnog monetarnog sistema?</a:t>
            </a:r>
          </a:p>
          <a:p>
            <a:pPr eaLnBrk="1" hangingPunct="1">
              <a:buFont typeface="Wingdings" pitchFamily="2" charset="2"/>
              <a:buNone/>
            </a:pPr>
            <a:r>
              <a:rPr lang="sr-Latn-CS" altLang="en-US" sz="2000" smtClean="0"/>
              <a:t>	- Na konferenciji u Bretton-Woods 1944. godine su formirane dve organizacije za međunarodnu monetarnu i finansijsku saradnju: Međunarodni monetarni fond – MMF (International Monetary Fund – IMF) i Međunarodna banka za obnovu i razvoj – Svjetska banka (International Bank for Reconstruction and Development - IBRD).</a:t>
            </a:r>
          </a:p>
          <a:p>
            <a:pPr eaLnBrk="1" hangingPunct="1">
              <a:buFont typeface="Wingdings" pitchFamily="2" charset="2"/>
              <a:buNone/>
            </a:pPr>
            <a:r>
              <a:rPr lang="sr-Latn-CS" altLang="en-US" sz="2000" smtClean="0"/>
              <a:t>	</a:t>
            </a:r>
            <a:endParaRPr lang="sr-Latn-CS" altLang="en-US" sz="2000" b="1" smtClean="0"/>
          </a:p>
          <a:p>
            <a:pPr eaLnBrk="1" hangingPunct="1">
              <a:buFont typeface="Wingdings" pitchFamily="2" charset="2"/>
              <a:buNone/>
            </a:pPr>
            <a:r>
              <a:rPr lang="sr-Latn-CS" altLang="en-US" sz="2000" b="1" smtClean="0"/>
              <a:t>	</a:t>
            </a:r>
            <a:r>
              <a:rPr lang="en-US" altLang="en-US" sz="2000" b="1" smtClean="0"/>
              <a:t>88</a:t>
            </a:r>
            <a:r>
              <a:rPr lang="sr-Latn-CS" altLang="en-US" sz="2000" b="1" smtClean="0"/>
              <a:t>. MMF i proces njegovog osnivanja?</a:t>
            </a:r>
          </a:p>
          <a:p>
            <a:pPr eaLnBrk="1" hangingPunct="1">
              <a:buFont typeface="Wingdings" pitchFamily="2" charset="2"/>
              <a:buNone/>
            </a:pPr>
            <a:r>
              <a:rPr lang="sr-Latn-CS" altLang="en-US" sz="2000" smtClean="0"/>
              <a:t>	- MMF je trebao da obezbijedi saradnju u oblasti međunarodnih plaćanja i politike deviznih kurseva i da odobrava kredite za kratkoročno uravnoteženje platnog bilansa. Postojala su četiri plana za organizaciju međunarodne monetarne saradnje: britanski (Kejnzov), američki (Vajtov), francuski i kanadski. Najviše rasprava se vodilo oko Kejnzovog i Vajtovog plana, a na kraju je prihvaćen Vajtov plan uz izvjesne dopune preuzete iz Kejnzovog i kanadskog plana koji je stupio</a:t>
            </a:r>
            <a:r>
              <a:rPr lang="en-US" altLang="en-US" sz="2000" smtClean="0"/>
              <a:t> </a:t>
            </a:r>
            <a:r>
              <a:rPr lang="sr-Latn-CS" altLang="en-US" sz="2000" smtClean="0"/>
              <a:t>na snagu 27.12.1945. godine, a poslovanje je započelo 1.3.1947. godine.</a:t>
            </a:r>
            <a:endParaRPr lang="en-US" altLang="en-US" sz="2800"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4723BB3-2471-44EC-953C-91CD755A9BB6}" type="slidenum">
              <a:rPr lang="en-US" altLang="en-US"/>
              <a:pPr/>
              <a:t>63</a:t>
            </a:fld>
            <a:endParaRPr lang="en-US" altLang="en-US"/>
          </a:p>
        </p:txBody>
      </p:sp>
      <p:sp>
        <p:nvSpPr>
          <p:cNvPr id="75779" name="Rectangle 3"/>
          <p:cNvSpPr>
            <a:spLocks noGrp="1" noChangeArrowheads="1"/>
          </p:cNvSpPr>
          <p:nvPr>
            <p:ph type="body" idx="1"/>
          </p:nvPr>
        </p:nvSpPr>
        <p:spPr>
          <a:xfrm>
            <a:off x="457200" y="228600"/>
            <a:ext cx="8229600" cy="6248400"/>
          </a:xfrm>
        </p:spPr>
        <p:txBody>
          <a:bodyPr/>
          <a:lstStyle/>
          <a:p>
            <a:pPr eaLnBrk="1" hangingPunct="1">
              <a:buFont typeface="Wingdings" pitchFamily="2" charset="2"/>
              <a:buNone/>
            </a:pPr>
            <a:r>
              <a:rPr lang="sr-Latn-CS" altLang="en-US" smtClean="0"/>
              <a:t>	</a:t>
            </a:r>
            <a:r>
              <a:rPr lang="en-US" altLang="en-US" smtClean="0"/>
              <a:t> </a:t>
            </a:r>
            <a:r>
              <a:rPr lang="en-US" altLang="en-US" sz="2400" b="1" smtClean="0"/>
              <a:t>89</a:t>
            </a:r>
            <a:r>
              <a:rPr lang="sr-Latn-CS" altLang="en-US" sz="2400" b="1" smtClean="0"/>
              <a:t>. Koji su ključni ciljevi MMF?</a:t>
            </a:r>
          </a:p>
          <a:p>
            <a:pPr eaLnBrk="1" hangingPunct="1">
              <a:buFont typeface="Wingdings" pitchFamily="2" charset="2"/>
              <a:buNone/>
            </a:pPr>
            <a:r>
              <a:rPr lang="sr-Latn-CS" altLang="en-US" sz="2400" b="1" smtClean="0"/>
              <a:t>	</a:t>
            </a:r>
            <a:r>
              <a:rPr lang="sr-Latn-CS" altLang="en-US" sz="2400" smtClean="0"/>
              <a:t>- Ključni ciljevi MMF su:</a:t>
            </a:r>
          </a:p>
          <a:p>
            <a:pPr eaLnBrk="1" hangingPunct="1">
              <a:buFont typeface="Wingdings" pitchFamily="2" charset="2"/>
              <a:buNone/>
            </a:pPr>
            <a:r>
              <a:rPr lang="sr-Latn-CS" altLang="en-US" sz="2400" smtClean="0"/>
              <a:t>	1. unapređenje međunaro</a:t>
            </a:r>
            <a:r>
              <a:rPr lang="en-US" altLang="en-US" sz="2400" smtClean="0"/>
              <a:t>d</a:t>
            </a:r>
            <a:r>
              <a:rPr lang="sr-Latn-CS" altLang="en-US" sz="2400" smtClean="0"/>
              <a:t>ne saradnje kroz konsultacije i zajedničko </a:t>
            </a:r>
            <a:r>
              <a:rPr lang="en-US" altLang="en-US" sz="2400" smtClean="0"/>
              <a:t>rj</a:t>
            </a:r>
            <a:r>
              <a:rPr lang="sr-Latn-CS" altLang="en-US" sz="2400" smtClean="0"/>
              <a:t>ešavanje monetarnih problema</a:t>
            </a:r>
          </a:p>
          <a:p>
            <a:pPr eaLnBrk="1" hangingPunct="1">
              <a:buFont typeface="Wingdings" pitchFamily="2" charset="2"/>
              <a:buNone/>
            </a:pPr>
            <a:r>
              <a:rPr lang="sr-Latn-CS" altLang="en-US" sz="2400" smtClean="0"/>
              <a:t>	2. proširivanje međunarodne trgovine, rast zaposlenosti, dohotka i proizvodnje</a:t>
            </a:r>
          </a:p>
          <a:p>
            <a:pPr eaLnBrk="1" hangingPunct="1">
              <a:buFont typeface="Wingdings" pitchFamily="2" charset="2"/>
              <a:buNone/>
            </a:pPr>
            <a:r>
              <a:rPr lang="sr-Latn-CS" altLang="en-US" sz="2400" smtClean="0"/>
              <a:t>	3. stabilizacija deviznih kurseva i spriječavanje konkurentskih depresijacija</a:t>
            </a:r>
          </a:p>
          <a:p>
            <a:pPr eaLnBrk="1" hangingPunct="1">
              <a:buFont typeface="Wingdings" pitchFamily="2" charset="2"/>
              <a:buNone/>
            </a:pPr>
            <a:r>
              <a:rPr lang="sr-Latn-CS" altLang="en-US" sz="2400" smtClean="0"/>
              <a:t>	4. multilaterizam u međunarodnim plaćanjima za tekuće transakcije i uklanjanje deviznih ograničenja koja sputavaju rast međunarodne trgovine</a:t>
            </a:r>
          </a:p>
          <a:p>
            <a:pPr eaLnBrk="1" hangingPunct="1">
              <a:buFont typeface="Wingdings" pitchFamily="2" charset="2"/>
              <a:buNone/>
            </a:pPr>
            <a:r>
              <a:rPr lang="sr-Latn-CS" altLang="en-US" sz="2400" smtClean="0"/>
              <a:t>	5. obezbijeđenje finansijskih sredstava za pomoć zemljama članicama u uravnoteženju platnog bilansa i </a:t>
            </a:r>
          </a:p>
          <a:p>
            <a:pPr eaLnBrk="1" hangingPunct="1">
              <a:buFont typeface="Wingdings" pitchFamily="2" charset="2"/>
              <a:buNone/>
            </a:pPr>
            <a:r>
              <a:rPr lang="sr-Latn-CS" altLang="en-US" sz="2400" smtClean="0"/>
              <a:t>	6. smanjenje platnobilansnih </a:t>
            </a:r>
            <a:r>
              <a:rPr lang="en-US" altLang="en-US" sz="2400" smtClean="0"/>
              <a:t>ne</a:t>
            </a:r>
            <a:r>
              <a:rPr lang="sr-Latn-CS" altLang="en-US" sz="2400" smtClean="0"/>
              <a:t>ravnoteža</a:t>
            </a:r>
            <a:endParaRPr lang="en-US" altLang="en-US" smtClean="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3585A12-0174-411E-9048-8BC6838B5402}" type="slidenum">
              <a:rPr lang="en-US" altLang="en-US"/>
              <a:pPr/>
              <a:t>64</a:t>
            </a:fld>
            <a:endParaRPr lang="en-US" altLang="en-US"/>
          </a:p>
        </p:txBody>
      </p:sp>
      <p:sp>
        <p:nvSpPr>
          <p:cNvPr id="76803" name="Rectangle 3"/>
          <p:cNvSpPr>
            <a:spLocks noGrp="1" noChangeArrowheads="1"/>
          </p:cNvSpPr>
          <p:nvPr>
            <p:ph type="body" idx="1"/>
          </p:nvPr>
        </p:nvSpPr>
        <p:spPr>
          <a:xfrm>
            <a:off x="457200" y="152400"/>
            <a:ext cx="8229600" cy="6705600"/>
          </a:xfrm>
        </p:spPr>
        <p:txBody>
          <a:bodyPr/>
          <a:lstStyle/>
          <a:p>
            <a:pPr eaLnBrk="1" hangingPunct="1">
              <a:lnSpc>
                <a:spcPct val="80000"/>
              </a:lnSpc>
              <a:buFont typeface="Wingdings" pitchFamily="2" charset="2"/>
              <a:buNone/>
            </a:pPr>
            <a:r>
              <a:rPr lang="sr-Latn-CS" altLang="en-US" sz="2800" smtClean="0"/>
              <a:t>	</a:t>
            </a:r>
            <a:r>
              <a:rPr lang="sr-Latn-CS" altLang="en-US" sz="2000" b="1" smtClean="0"/>
              <a:t>9</a:t>
            </a:r>
            <a:r>
              <a:rPr lang="en-US" altLang="en-US" sz="2000" b="1" smtClean="0"/>
              <a:t>0</a:t>
            </a:r>
            <a:r>
              <a:rPr lang="sr-Latn-CS" altLang="en-US" sz="2000" b="1" smtClean="0"/>
              <a:t>. Navedite osnovne karakteristike organizacije MMF?</a:t>
            </a:r>
          </a:p>
          <a:p>
            <a:pPr eaLnBrk="1" hangingPunct="1">
              <a:lnSpc>
                <a:spcPct val="80000"/>
              </a:lnSpc>
              <a:buFont typeface="Wingdings" pitchFamily="2" charset="2"/>
              <a:buNone/>
            </a:pPr>
            <a:r>
              <a:rPr lang="sr-Latn-CS" altLang="en-US" sz="2000" b="1" smtClean="0"/>
              <a:t>	</a:t>
            </a:r>
            <a:r>
              <a:rPr lang="sr-Latn-CS" altLang="en-US" sz="1900" b="1" i="1" smtClean="0"/>
              <a:t>- </a:t>
            </a:r>
            <a:r>
              <a:rPr lang="sr-Latn-CS" altLang="en-US" sz="1900" i="1" smtClean="0"/>
              <a:t>Početkom 2004.godi</a:t>
            </a:r>
            <a:r>
              <a:rPr lang="en-US" altLang="en-US" sz="1900" i="1" smtClean="0"/>
              <a:t>ne</a:t>
            </a:r>
            <a:r>
              <a:rPr lang="sr-Latn-CS" altLang="en-US" sz="1900" i="1" smtClean="0"/>
              <a:t> MMF je imao 184 zemlje članice. Najviši organ fonda je Odbor guvernera koji se sastaje jednom godišnje i u kojem svaka zemlja ima po jednog predstavnika i zamjenika.</a:t>
            </a:r>
            <a:r>
              <a:rPr lang="sr-Latn-CS" altLang="en-US" sz="1900" b="1" i="1" smtClean="0"/>
              <a:t> </a:t>
            </a:r>
            <a:r>
              <a:rPr lang="sr-Latn-CS" altLang="en-US" sz="1900" i="1" smtClean="0"/>
              <a:t>Poslovima Fonda rukovodi Odbor izvršnih direktora koji se sastoji od 24 izvršna direktora. Osmoricu imenuju države sa najvećim kvotama (SAD, Velika Britanija, Japan, Njemačka, Francuska, Saudijska Arabija, Rusija i Kina), dok ostalih šesnaest biraju druge zemlje po grupama (constituency). Svaka zemlja ima po 250 osnov</a:t>
            </a:r>
            <a:r>
              <a:rPr lang="en-US" altLang="en-US" sz="1900" i="1" smtClean="0"/>
              <a:t>n</a:t>
            </a:r>
            <a:r>
              <a:rPr lang="sr-Latn-CS" altLang="en-US" sz="1900" i="1" smtClean="0"/>
              <a:t>ih glasova i po jedan glas na svakih 100.000 SDR uplaćenih na osnovu kvote. Osnovni glasovi bi trebalo da ublaže razlike među zemljama članicama, koje proističu iz veličine kvote, ali efekat ublažavanja razlika je mali pošto su inicijalne kvote povećane za preko 20 puta od osnivanja Fonda, dok je broj osnovnih glasova ostao isti. Za svaku zemlju je određena kvota koja se uplaćuje u Fond, i to 25% u SDR ili konvertibilnim valutama, a 75% u nacionalnoj valuti. Veličina kvota se određivala prema formuli koja je uzimala u obzir: veličinu nacionalnog dohotka, rezerve zlata ili dolara, prosječan uvoz, obim izvoza i njegovo kolebanje i predviđeno je da se svakih pet godina vrši revizija kvota. Pri osnivanju, upisani kapital Fonda je iznosio 7,5 milijardi dolara, dok početkom 2004 ukupan upisani kapital je dostigao iznos od 212,3 milijarde dolara.  Za sve važnije odluke u MMF je potrebno preko 85% glasova dok SAD imaju  oko 18%, pa sledi zaključak da se nijedna odluka ne može donijeti bez podrške Amerike. Od veličine kvote zavisi dobijanje kredita, broj glasova i udio pri raspodjeli novokreiranih SDR.</a:t>
            </a:r>
            <a:endParaRPr lang="en-US" altLang="en-US" sz="1900" i="1"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092B99D-C2CE-4401-B235-60CAAA8A0B9A}" type="slidenum">
              <a:rPr lang="en-US" altLang="en-US"/>
              <a:pPr/>
              <a:t>65</a:t>
            </a:fld>
            <a:endParaRPr lang="en-US" altLang="en-US"/>
          </a:p>
        </p:txBody>
      </p:sp>
      <p:sp>
        <p:nvSpPr>
          <p:cNvPr id="77827" name="Rectangle 3"/>
          <p:cNvSpPr>
            <a:spLocks noGrp="1" noChangeArrowheads="1"/>
          </p:cNvSpPr>
          <p:nvPr>
            <p:ph type="body" idx="1"/>
          </p:nvPr>
        </p:nvSpPr>
        <p:spPr>
          <a:xfrm>
            <a:off x="457200" y="228600"/>
            <a:ext cx="8229600" cy="6629400"/>
          </a:xfrm>
        </p:spPr>
        <p:txBody>
          <a:bodyPr/>
          <a:lstStyle/>
          <a:p>
            <a:pPr eaLnBrk="1" hangingPunct="1">
              <a:lnSpc>
                <a:spcPct val="90000"/>
              </a:lnSpc>
              <a:buFont typeface="Wingdings" pitchFamily="2" charset="2"/>
              <a:buNone/>
            </a:pPr>
            <a:r>
              <a:rPr lang="sr-Latn-CS" altLang="en-US" sz="2000" smtClean="0"/>
              <a:t>	</a:t>
            </a:r>
            <a:r>
              <a:rPr lang="en-US" altLang="en-US" sz="2000" b="1" smtClean="0"/>
              <a:t>91</a:t>
            </a:r>
            <a:r>
              <a:rPr lang="sr-Latn-CS" altLang="en-US" sz="2000" b="1" smtClean="0"/>
              <a:t>. Šta je to SDR – specijalna prava vučenja?</a:t>
            </a:r>
          </a:p>
          <a:p>
            <a:pPr eaLnBrk="1" hangingPunct="1">
              <a:lnSpc>
                <a:spcPct val="90000"/>
              </a:lnSpc>
              <a:buFont typeface="Wingdings" pitchFamily="2" charset="2"/>
              <a:buNone/>
            </a:pPr>
            <a:r>
              <a:rPr lang="sr-Latn-CS" altLang="en-US" sz="2000" b="1" smtClean="0"/>
              <a:t>	</a:t>
            </a:r>
            <a:r>
              <a:rPr lang="sr-Latn-CS" altLang="en-US" sz="1900" b="1" i="1" smtClean="0"/>
              <a:t>-</a:t>
            </a:r>
            <a:r>
              <a:rPr lang="sr-Latn-CS" altLang="en-US" sz="1900" i="1" smtClean="0"/>
              <a:t>Tokom pedesetih i šesdesetih godina prošlog vijeka međunarodna trgovina je rasla za oko 6% godišnje, a monetarne rezerve zlata su rasle 1,6%. Ovakva kretanja su morala da izazovu nelikvidnost međunarodnih plaćanja. Da bi se riješio problem međunarodne nelikvidnosti, zlata kao objektivne kočnice porasta svjetske likvidnosti i uloge dolara kao rezervne valute, 1967. godine odlučeno je da se u okviru fonda kreira novi oblik međunarodnog sredstva plaćanja u formi SDR – specijalna prava vučenja. Ona nemaju sposobnost platežnog sredstva, već je to obračunsko sredstvo i sredstvo međunarodnih rezervi. </a:t>
            </a:r>
          </a:p>
          <a:p>
            <a:pPr eaLnBrk="1" hangingPunct="1">
              <a:lnSpc>
                <a:spcPct val="90000"/>
              </a:lnSpc>
              <a:buFont typeface="Wingdings" pitchFamily="2" charset="2"/>
              <a:buNone/>
            </a:pPr>
            <a:r>
              <a:rPr lang="sr-Latn-CS" altLang="en-US" sz="1900" i="1" smtClean="0"/>
              <a:t>Dva bitna cilja SDR u razvoju međunarodnog monetarnog sistema: </a:t>
            </a:r>
          </a:p>
          <a:p>
            <a:pPr eaLnBrk="1" hangingPunct="1">
              <a:lnSpc>
                <a:spcPct val="90000"/>
              </a:lnSpc>
              <a:buFont typeface="Wingdings" pitchFamily="2" charset="2"/>
              <a:buNone/>
            </a:pPr>
            <a:r>
              <a:rPr lang="sr-Latn-CS" altLang="en-US" sz="1900" i="1" smtClean="0"/>
              <a:t>	- da se obezbijedi povećanje obima međunarodne likvidnosti i da se osigura pouzdan denominator u kojem će nacionalne valute iskazivati svoju vrijednost. Početna vrijednost SDR utvrđena je u zlatu (1 SDR = 0,888671 grama čistog zlata), dok od 1974. utvrđuje se prema korpi valuta 16 zemalja koje imaju udio u svjetskom uvozu i izvozu preko 1%. Od 01.01.1981, SDR se utvrđuje prema korpi pet najjačih valuta (američki dolar, njemačka marka, japanski jen, francuski franak i engleska funta), a od 01.01.1999.  SDR se utvrđuje prema korpi četiri najjače valute: dolar, jen, funta i evro. Ponderi za izračunavanje SDR se mijenjaju svakih pet godina i oni su 2001. godine iznosili: dolar (45%), evro (29%), jen (15%) i funta (11%).</a:t>
            </a:r>
            <a:endParaRPr lang="en-US" altLang="en-US" sz="1900" i="1" smtClean="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2C44E07-FA93-4614-A55B-DA8579ED98A9}" type="slidenum">
              <a:rPr lang="en-US" altLang="en-US"/>
              <a:pPr/>
              <a:t>66</a:t>
            </a:fld>
            <a:endParaRPr lang="en-US" altLang="en-US"/>
          </a:p>
        </p:txBody>
      </p:sp>
      <p:sp>
        <p:nvSpPr>
          <p:cNvPr id="78851" name="Rectangle 3"/>
          <p:cNvSpPr>
            <a:spLocks noGrp="1" noChangeArrowheads="1"/>
          </p:cNvSpPr>
          <p:nvPr>
            <p:ph type="body" idx="1"/>
          </p:nvPr>
        </p:nvSpPr>
        <p:spPr>
          <a:xfrm>
            <a:off x="457200" y="152400"/>
            <a:ext cx="8229600" cy="6477000"/>
          </a:xfrm>
        </p:spPr>
        <p:txBody>
          <a:bodyPr/>
          <a:lstStyle/>
          <a:p>
            <a:pPr eaLnBrk="1" hangingPunct="1">
              <a:buFont typeface="Wingdings" pitchFamily="2" charset="2"/>
              <a:buNone/>
            </a:pPr>
            <a:r>
              <a:rPr lang="sr-Latn-CS" altLang="en-US" sz="2800" smtClean="0"/>
              <a:t>	</a:t>
            </a:r>
            <a:r>
              <a:rPr lang="en-US" altLang="en-US" sz="2000" b="1" smtClean="0"/>
              <a:t>92</a:t>
            </a:r>
            <a:r>
              <a:rPr lang="sr-Latn-CS" altLang="en-US" sz="2000" b="1" smtClean="0"/>
              <a:t>. Koji je cilj kredita MMF i koje su vrste kredita koje postoje?</a:t>
            </a:r>
          </a:p>
          <a:p>
            <a:pPr eaLnBrk="1" hangingPunct="1">
              <a:buFont typeface="Wingdings" pitchFamily="2" charset="2"/>
              <a:buNone/>
            </a:pPr>
            <a:r>
              <a:rPr lang="sr-Latn-CS" altLang="en-US" sz="2000" b="1" smtClean="0"/>
              <a:t>	</a:t>
            </a:r>
            <a:r>
              <a:rPr lang="sr-Latn-CS" altLang="en-US" sz="2000" b="1" i="1" smtClean="0"/>
              <a:t>- </a:t>
            </a:r>
            <a:r>
              <a:rPr lang="sr-Latn-CS" altLang="en-US" sz="2000" i="1" smtClean="0"/>
              <a:t>Zemlje članice MMF koje su suočene sa deficitom platnog bilansa mogu računati na kredite koji postoje u programu MMF. Visina kredita koji se odobrava zavisi od kvote zemlje članice u ukupnom kapitalu Fonda i zaduživanje na osnovu kreditne tranše može dostići iznos od 100% kvote date zemlje – četiri tranše po 25%. Prva kreditna tranša se dobija lako ako je u pitanju pokriće deficita platnog bilansa dok ostale tri tranše su obično uslovljene određenim programima prilagođavanja. Pored osnovnih kredita često se koriste tzv. stand – by aranžmani kojima se odobrava okvirni iznos kredita koji zemlja može koristiti u zavisnosti od potreba i od realizacije stabilizacionog programa koji je ranije ugovoren sa MMF. Otplata stand – by kredita počinje tri godine i tri mjeseca poslije povlačenja sredstava i izvršava se u roku od pet godina. Postoje još sledeći krediti MMF: olakšice za kompezatorno finansiranje i nepredvidive slučajeve, olakšice za finansiranje tampon zaliha, krediti za strukturno prilagođavanje i olakšice za sistemsku transformaciju.</a:t>
            </a:r>
            <a:endParaRPr lang="en-US" altLang="en-US" sz="2800" i="1" smtClean="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9CD16DA-3462-4D7B-A076-A3971526B1A7}" type="slidenum">
              <a:rPr lang="en-US" altLang="en-US"/>
              <a:pPr/>
              <a:t>67</a:t>
            </a:fld>
            <a:endParaRPr lang="en-US" altLang="en-US"/>
          </a:p>
        </p:txBody>
      </p:sp>
      <p:sp>
        <p:nvSpPr>
          <p:cNvPr id="79875" name="Rectangle 3"/>
          <p:cNvSpPr>
            <a:spLocks noGrp="1" noChangeArrowheads="1"/>
          </p:cNvSpPr>
          <p:nvPr>
            <p:ph type="body" idx="1"/>
          </p:nvPr>
        </p:nvSpPr>
        <p:spPr>
          <a:xfrm>
            <a:off x="457200" y="228600"/>
            <a:ext cx="8229600" cy="5897563"/>
          </a:xfrm>
        </p:spPr>
        <p:txBody>
          <a:bodyPr/>
          <a:lstStyle/>
          <a:p>
            <a:pPr eaLnBrk="1" hangingPunct="1">
              <a:buFont typeface="Wingdings" pitchFamily="2" charset="2"/>
              <a:buNone/>
            </a:pPr>
            <a:r>
              <a:rPr lang="sr-Latn-CS" altLang="en-US" smtClean="0"/>
              <a:t>	</a:t>
            </a:r>
            <a:r>
              <a:rPr lang="en-US" altLang="en-US" sz="2400" b="1" smtClean="0"/>
              <a:t>93</a:t>
            </a:r>
            <a:r>
              <a:rPr lang="sr-Latn-CS" altLang="en-US" sz="2400" b="1" smtClean="0"/>
              <a:t>. Koji su glavni izvori MMF za finansiranje svojih aktivnosti?</a:t>
            </a:r>
          </a:p>
          <a:p>
            <a:pPr eaLnBrk="1" hangingPunct="1">
              <a:buFont typeface="Wingdings" pitchFamily="2" charset="2"/>
              <a:buNone/>
            </a:pPr>
            <a:r>
              <a:rPr lang="sr-Latn-CS" altLang="en-US" sz="2400" b="1" smtClean="0"/>
              <a:t>	- </a:t>
            </a:r>
            <a:r>
              <a:rPr lang="sr-Latn-CS" altLang="en-US" sz="2400" smtClean="0"/>
              <a:t>Glavni izvori Fonda su: uplaćene kvote zemalja članica, prihodi po osnovu naknada za usluge i servisiranje duga, prihodi od kamata i Opšteg dogovora o pozajmljivanju u kojem učestvuje deset najrazvijenijih članica i Švajcarska (ovaj sporazum je stupio na snagu 1962. godine i korigovan je 1998. godine kada je stupio Novi sporazum o pozajmljivanju u kojem učestvuje 25 država i institucija). Za sva pozajmljena sredstva zemlje dužnici plaćaju Fondu, proviziju (0,25%), troškove (0,50%) i kamatu (visina kamatne stope na SDR), osim za kredite koji se dobijaju po osnovu rezervne tranše.</a:t>
            </a:r>
            <a:endParaRPr lang="en-US" altLang="en-US" smtClean="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3F05A45-486A-46F6-B219-6E2750640460}" type="slidenum">
              <a:rPr lang="en-US" altLang="en-US"/>
              <a:pPr/>
              <a:t>68</a:t>
            </a:fld>
            <a:endParaRPr lang="en-US" altLang="en-US"/>
          </a:p>
        </p:txBody>
      </p:sp>
      <p:sp>
        <p:nvSpPr>
          <p:cNvPr id="80899" name="Rectangle 3"/>
          <p:cNvSpPr>
            <a:spLocks noGrp="1" noChangeArrowheads="1"/>
          </p:cNvSpPr>
          <p:nvPr>
            <p:ph type="body" idx="1"/>
          </p:nvPr>
        </p:nvSpPr>
        <p:spPr>
          <a:xfrm>
            <a:off x="457200" y="228600"/>
            <a:ext cx="8229600" cy="6324600"/>
          </a:xfrm>
        </p:spPr>
        <p:txBody>
          <a:bodyPr/>
          <a:lstStyle/>
          <a:p>
            <a:pPr eaLnBrk="1" hangingPunct="1">
              <a:buFont typeface="Wingdings" pitchFamily="2" charset="2"/>
              <a:buNone/>
            </a:pPr>
            <a:r>
              <a:rPr lang="sr-Latn-CS" altLang="en-US" smtClean="0"/>
              <a:t>	</a:t>
            </a:r>
            <a:r>
              <a:rPr lang="en-US" altLang="en-US" sz="2400" b="1" smtClean="0"/>
              <a:t>94</a:t>
            </a:r>
            <a:r>
              <a:rPr lang="sr-Latn-CS" altLang="en-US" sz="2400" b="1" smtClean="0"/>
              <a:t>. Koja je politika utvrđivanja deviznih kurseva vladala posle osnivanja MMF 1945. godine pa do 1971. godine?</a:t>
            </a:r>
          </a:p>
          <a:p>
            <a:pPr eaLnBrk="1" hangingPunct="1">
              <a:buFont typeface="Wingdings" pitchFamily="2" charset="2"/>
              <a:buNone/>
            </a:pPr>
            <a:r>
              <a:rPr lang="sr-Latn-CS" altLang="en-US" sz="2400" b="1" smtClean="0"/>
              <a:t>	</a:t>
            </a:r>
            <a:r>
              <a:rPr lang="sr-Latn-CS" altLang="en-US" sz="2200" b="1" i="1" smtClean="0"/>
              <a:t>- </a:t>
            </a:r>
            <a:r>
              <a:rPr lang="sr-Latn-CS" altLang="en-US" sz="2200" i="1" smtClean="0"/>
              <a:t>Postojao je jedinstveni metod utvrđivanja deviznih kurseva i to tako što je paritet dolara utvrđivan u zlatu – 35 dolara za uncu zlata. Sve ostale zemlje su bile dužne da utvrde paritet svojih valuta u zlatu ili dolarima i da održavaju vrijednost svoje valute stabilnom, uz mogućnost oscilacije +/- 1%. Fond se zalagao za čvrste, stabilne i jedinstvene devizne kurseve, kao i za osvarivanje konvertibilnosti nacionalnih valuta, što je trebalo omogućiti multilaterizam u međunarodnim plaćanjima. Bio je protiv devizne kontrole i diskriminacije u međunarodnim plaćanjima što je davalo snažan stimulans razvoju međunarodne ekonomske saradnje. Vladao je sistem čvrstih deviznih kurseva sve do 1971. godine i njegova osnova je bila stabilnost dolara.</a:t>
            </a:r>
            <a:endParaRPr lang="en-US" altLang="en-US" sz="2200" i="1" smtClean="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AFF0BF1-A566-46A8-8E3C-0957199EF05F}" type="slidenum">
              <a:rPr lang="en-US" altLang="en-US"/>
              <a:pPr/>
              <a:t>69</a:t>
            </a:fld>
            <a:endParaRPr lang="en-US" altLang="en-US"/>
          </a:p>
        </p:txBody>
      </p:sp>
      <p:sp>
        <p:nvSpPr>
          <p:cNvPr id="81923" name="Rectangle 3"/>
          <p:cNvSpPr>
            <a:spLocks noGrp="1" noChangeArrowheads="1"/>
          </p:cNvSpPr>
          <p:nvPr>
            <p:ph type="body" idx="1"/>
          </p:nvPr>
        </p:nvSpPr>
        <p:spPr>
          <a:xfrm>
            <a:off x="457200" y="0"/>
            <a:ext cx="8229600" cy="6629400"/>
          </a:xfrm>
        </p:spPr>
        <p:txBody>
          <a:bodyPr/>
          <a:lstStyle/>
          <a:p>
            <a:pPr eaLnBrk="1" hangingPunct="1">
              <a:lnSpc>
                <a:spcPct val="80000"/>
              </a:lnSpc>
              <a:buFont typeface="Wingdings" pitchFamily="2" charset="2"/>
              <a:buNone/>
            </a:pPr>
            <a:r>
              <a:rPr lang="sr-Latn-CS" altLang="en-US" sz="2000" smtClean="0"/>
              <a:t>	</a:t>
            </a:r>
            <a:r>
              <a:rPr lang="sr-Latn-CS" altLang="en-US" sz="2000" b="1" smtClean="0"/>
              <a:t>122. Šta je to evrotržište i osnovne karakteristike?</a:t>
            </a:r>
          </a:p>
          <a:p>
            <a:pPr eaLnBrk="1" hangingPunct="1">
              <a:lnSpc>
                <a:spcPct val="80000"/>
              </a:lnSpc>
              <a:buFont typeface="Wingdings" pitchFamily="2" charset="2"/>
              <a:buNone/>
            </a:pPr>
            <a:r>
              <a:rPr lang="sr-Latn-CS" altLang="en-US" sz="2000" b="1" smtClean="0"/>
              <a:t>	</a:t>
            </a:r>
            <a:r>
              <a:rPr lang="sr-Latn-CS" altLang="en-US" sz="2000" smtClean="0"/>
              <a:t>- Evrotržište je kreditno tržište na kome se poslovi kreditiranja obavljaju uz upotrebu strane valute. Faktori koji su u pedesetim i šesdesetim godinama prošlog vijeka imali snažan uticaj na razvoj evrotržišta su sledeći:</a:t>
            </a:r>
          </a:p>
          <a:p>
            <a:pPr eaLnBrk="1" hangingPunct="1">
              <a:lnSpc>
                <a:spcPct val="80000"/>
              </a:lnSpc>
              <a:buFont typeface="Wingdings" pitchFamily="2" charset="2"/>
              <a:buNone/>
            </a:pPr>
            <a:r>
              <a:rPr lang="sr-Latn-CS" altLang="en-US" sz="2000" smtClean="0"/>
              <a:t>		- veće kamatne stope u Evropi u odnosu na SAD,</a:t>
            </a:r>
          </a:p>
          <a:p>
            <a:pPr eaLnBrk="1" hangingPunct="1">
              <a:lnSpc>
                <a:spcPct val="80000"/>
              </a:lnSpc>
              <a:buFont typeface="Wingdings" pitchFamily="2" charset="2"/>
              <a:buNone/>
            </a:pPr>
            <a:r>
              <a:rPr lang="sr-Latn-CS" altLang="en-US" sz="2000" smtClean="0"/>
              <a:t>		- uvođenje varijabilnih kamatnih stopa i sindikalizovanih 	   zajmova,</a:t>
            </a:r>
          </a:p>
          <a:p>
            <a:pPr eaLnBrk="1" hangingPunct="1">
              <a:lnSpc>
                <a:spcPct val="80000"/>
              </a:lnSpc>
              <a:buFont typeface="Wingdings" pitchFamily="2" charset="2"/>
              <a:buNone/>
            </a:pPr>
            <a:r>
              <a:rPr lang="sr-Latn-CS" altLang="en-US" sz="2000" smtClean="0"/>
              <a:t>		- stvaranje širokog tržišta u okviru EEZ, i</a:t>
            </a:r>
          </a:p>
          <a:p>
            <a:pPr eaLnBrk="1" hangingPunct="1">
              <a:lnSpc>
                <a:spcPct val="80000"/>
              </a:lnSpc>
              <a:buFont typeface="Wingdings" pitchFamily="2" charset="2"/>
              <a:buNone/>
            </a:pPr>
            <a:r>
              <a:rPr lang="sr-Latn-CS" altLang="en-US" sz="2000" smtClean="0"/>
              <a:t>		- snažno jačanje cijene nafte na svjetskom tržištu što je 	   doprinijelo povećanju ponude novca na evrotržištu.</a:t>
            </a:r>
          </a:p>
          <a:p>
            <a:pPr eaLnBrk="1" hangingPunct="1">
              <a:lnSpc>
                <a:spcPct val="80000"/>
              </a:lnSpc>
              <a:buFont typeface="Wingdings" pitchFamily="2" charset="2"/>
              <a:buNone/>
            </a:pPr>
            <a:r>
              <a:rPr lang="sr-Latn-CS" altLang="en-US" sz="2000" smtClean="0"/>
              <a:t>	</a:t>
            </a:r>
          </a:p>
          <a:p>
            <a:pPr eaLnBrk="1" hangingPunct="1">
              <a:lnSpc>
                <a:spcPct val="80000"/>
              </a:lnSpc>
              <a:buFont typeface="Wingdings" pitchFamily="2" charset="2"/>
              <a:buNone/>
            </a:pPr>
            <a:r>
              <a:rPr lang="sr-Latn-CS" altLang="en-US" sz="2000" b="1" smtClean="0"/>
              <a:t>	123. Koliko segmenata tržišta postoji na evrotržištu?</a:t>
            </a:r>
          </a:p>
          <a:p>
            <a:pPr eaLnBrk="1" hangingPunct="1">
              <a:lnSpc>
                <a:spcPct val="80000"/>
              </a:lnSpc>
              <a:buFont typeface="Wingdings" pitchFamily="2" charset="2"/>
              <a:buNone/>
            </a:pPr>
            <a:r>
              <a:rPr lang="sr-Latn-CS" altLang="en-US" sz="2000" smtClean="0"/>
              <a:t>	- Četiri segmenta tržišta:</a:t>
            </a:r>
          </a:p>
          <a:p>
            <a:pPr eaLnBrk="1" hangingPunct="1">
              <a:lnSpc>
                <a:spcPct val="80000"/>
              </a:lnSpc>
              <a:buFont typeface="Wingdings" pitchFamily="2" charset="2"/>
              <a:buNone/>
            </a:pPr>
            <a:r>
              <a:rPr lang="sr-Latn-CS" altLang="en-US" sz="2000" smtClean="0"/>
              <a:t>		- tržište evronovca – odobravaju se krediti na rok do 	jedne godine,</a:t>
            </a:r>
          </a:p>
          <a:p>
            <a:pPr eaLnBrk="1" hangingPunct="1">
              <a:lnSpc>
                <a:spcPct val="80000"/>
              </a:lnSpc>
              <a:buFont typeface="Wingdings" pitchFamily="2" charset="2"/>
              <a:buNone/>
            </a:pPr>
            <a:r>
              <a:rPr lang="sr-Latn-CS" altLang="en-US" sz="2000" smtClean="0"/>
              <a:t>		- tržište evrokredita - odobravaju se krediti na rok od 	jedne do deset godine,</a:t>
            </a:r>
          </a:p>
          <a:p>
            <a:pPr eaLnBrk="1" hangingPunct="1">
              <a:lnSpc>
                <a:spcPct val="80000"/>
              </a:lnSpc>
              <a:buFont typeface="Wingdings" pitchFamily="2" charset="2"/>
              <a:buNone/>
            </a:pPr>
            <a:r>
              <a:rPr lang="sr-Latn-CS" altLang="en-US" sz="2000" smtClean="0"/>
              <a:t>		- tržište evroobveznica – osnovna uloga je u prikupljanju 	sredstava i glase na valutu jedne zemlje, a plasiraju se u 	više zemalja. Izdavanje, distribuciju i prodaju 	evroobveznica vrši veći broj banaka iz različitih zemalja.</a:t>
            </a:r>
          </a:p>
          <a:p>
            <a:pPr eaLnBrk="1" hangingPunct="1">
              <a:lnSpc>
                <a:spcPct val="80000"/>
              </a:lnSpc>
              <a:buFont typeface="Wingdings" pitchFamily="2" charset="2"/>
              <a:buNone/>
            </a:pPr>
            <a:r>
              <a:rPr lang="sr-Latn-CS" altLang="en-US" sz="2000" smtClean="0"/>
              <a:t>		- tržište evrozapisa – popunjavaju prazninu između 	kratkoročnih i dugoročnih hartija od vrijednosti.</a:t>
            </a:r>
            <a:endParaRPr lang="en-US" altLang="en-US" sz="20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7F41319-8D76-479A-84CA-D635A074737C}" type="slidenum">
              <a:rPr lang="en-US" altLang="en-US"/>
              <a:pPr/>
              <a:t>7</a:t>
            </a:fld>
            <a:endParaRPr lang="en-US" altLang="en-US"/>
          </a:p>
        </p:txBody>
      </p:sp>
      <p:sp>
        <p:nvSpPr>
          <p:cNvPr id="2" name="Rectangle 2"/>
          <p:cNvSpPr>
            <a:spLocks noGrp="1" noChangeArrowheads="1"/>
          </p:cNvSpPr>
          <p:nvPr>
            <p:ph type="title"/>
          </p:nvPr>
        </p:nvSpPr>
        <p:spPr>
          <a:xfrm>
            <a:off x="457200" y="152400"/>
            <a:ext cx="8229600" cy="990600"/>
          </a:xfrm>
        </p:spPr>
        <p:txBody>
          <a:bodyPr/>
          <a:lstStyle/>
          <a:p>
            <a:pPr eaLnBrk="1" hangingPunct="1">
              <a:defRPr/>
            </a:pPr>
            <a:r>
              <a:rPr lang="sr-Latn-CS" sz="3200" smtClean="0"/>
              <a:t>II DEVIZNI SISTEM</a:t>
            </a:r>
            <a:endParaRPr lang="en-US" sz="3200" smtClean="0"/>
          </a:p>
        </p:txBody>
      </p:sp>
      <p:sp>
        <p:nvSpPr>
          <p:cNvPr id="18436" name="Rectangle 3"/>
          <p:cNvSpPr>
            <a:spLocks noGrp="1" noChangeArrowheads="1"/>
          </p:cNvSpPr>
          <p:nvPr>
            <p:ph type="body" idx="1"/>
          </p:nvPr>
        </p:nvSpPr>
        <p:spPr>
          <a:xfrm>
            <a:off x="457200" y="914400"/>
            <a:ext cx="8229600" cy="5791200"/>
          </a:xfrm>
        </p:spPr>
        <p:txBody>
          <a:bodyPr/>
          <a:lstStyle/>
          <a:p>
            <a:pPr eaLnBrk="1" hangingPunct="1">
              <a:lnSpc>
                <a:spcPct val="90000"/>
              </a:lnSpc>
              <a:buFont typeface="Wingdings" pitchFamily="2" charset="2"/>
              <a:buNone/>
            </a:pPr>
            <a:r>
              <a:rPr lang="sr-Latn-CS" altLang="en-US" smtClean="0"/>
              <a:t>	</a:t>
            </a:r>
            <a:r>
              <a:rPr lang="sr-Latn-CS" altLang="en-US" sz="2400" b="1" smtClean="0"/>
              <a:t>12. Šta predstavlja sistem ekonomskih odnosa sa inostranstvom?</a:t>
            </a:r>
          </a:p>
          <a:p>
            <a:pPr eaLnBrk="1" hangingPunct="1">
              <a:lnSpc>
                <a:spcPct val="90000"/>
              </a:lnSpc>
              <a:buFont typeface="Wingdings" pitchFamily="2" charset="2"/>
              <a:buNone/>
            </a:pPr>
            <a:r>
              <a:rPr lang="sr-Latn-CS" altLang="en-US" sz="2400" b="1" smtClean="0"/>
              <a:t>	- </a:t>
            </a:r>
            <a:r>
              <a:rPr lang="sr-Latn-CS" altLang="en-US" sz="2400" smtClean="0"/>
              <a:t>predstavlja važan dio privrednog sistema koji treba da omogući uslove za racionalno uključivanje nacionalne privrede u međunarodnu podelu rada i sastoji se od  dva međusobno zavisna i čvrsto povezana dijela: spoljnotrgovinski sistem u užem smislu (režim uvoza i izvoza) i devizni sistem</a:t>
            </a:r>
          </a:p>
          <a:p>
            <a:pPr eaLnBrk="1" hangingPunct="1">
              <a:lnSpc>
                <a:spcPct val="90000"/>
              </a:lnSpc>
              <a:buFont typeface="Wingdings" pitchFamily="2" charset="2"/>
              <a:buNone/>
            </a:pPr>
            <a:r>
              <a:rPr lang="sr-Latn-CS" altLang="en-US" sz="2400" smtClean="0"/>
              <a:t>	</a:t>
            </a:r>
            <a:r>
              <a:rPr lang="sr-Latn-CS" altLang="en-US" sz="2400" b="1" smtClean="0"/>
              <a:t>13. DEFINICIJA DEVIZNOG SISTEMA</a:t>
            </a:r>
          </a:p>
          <a:p>
            <a:pPr eaLnBrk="1" hangingPunct="1">
              <a:lnSpc>
                <a:spcPct val="90000"/>
              </a:lnSpc>
              <a:buFont typeface="Wingdings" pitchFamily="2" charset="2"/>
              <a:buNone/>
            </a:pPr>
            <a:r>
              <a:rPr lang="sr-Latn-CS" altLang="en-US" sz="2400" smtClean="0"/>
              <a:t>	- Devizni sistem predstavlja skup načela i na njima zasnovanih zakonskih propisa, mjera i instrumenata kojima se reguliše način poslovanja devizama (devizni kurs, mogućnosti i uslovi sticanja, držanja i korištenja deviza, način njihove međusobne zamjene i zamjene za domaći novac i sl.). </a:t>
            </a:r>
            <a:endParaRPr lang="en-US" altLang="en-US" sz="24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297CC52-D0DF-4DD2-B461-979BDBB5165C}" type="slidenum">
              <a:rPr lang="en-US" altLang="en-US"/>
              <a:pPr/>
              <a:t>8</a:t>
            </a:fld>
            <a:endParaRPr lang="en-US" altLang="en-US"/>
          </a:p>
        </p:txBody>
      </p:sp>
      <p:sp>
        <p:nvSpPr>
          <p:cNvPr id="19459" name="Rectangle 3"/>
          <p:cNvSpPr>
            <a:spLocks noGrp="1" noChangeArrowheads="1"/>
          </p:cNvSpPr>
          <p:nvPr>
            <p:ph type="body" idx="1"/>
          </p:nvPr>
        </p:nvSpPr>
        <p:spPr>
          <a:xfrm>
            <a:off x="457200" y="152400"/>
            <a:ext cx="8229600" cy="6248400"/>
          </a:xfrm>
        </p:spPr>
        <p:txBody>
          <a:bodyPr/>
          <a:lstStyle/>
          <a:p>
            <a:pPr eaLnBrk="1" hangingPunct="1">
              <a:lnSpc>
                <a:spcPct val="90000"/>
              </a:lnSpc>
              <a:buFont typeface="Wingdings" pitchFamily="2" charset="2"/>
              <a:buNone/>
            </a:pPr>
            <a:r>
              <a:rPr lang="sr-Latn-CS" altLang="en-US" smtClean="0"/>
              <a:t>	</a:t>
            </a:r>
            <a:r>
              <a:rPr lang="sr-Latn-CS" altLang="en-US" sz="2400" b="1" smtClean="0"/>
              <a:t>14.</a:t>
            </a:r>
            <a:r>
              <a:rPr lang="sr-Latn-CS" altLang="en-US" sz="2400" smtClean="0"/>
              <a:t> </a:t>
            </a:r>
            <a:r>
              <a:rPr lang="sr-Latn-CS" altLang="en-US" sz="2400" b="1" smtClean="0"/>
              <a:t>Šta je to devizni kurs – definišite njegov pojam?</a:t>
            </a:r>
          </a:p>
          <a:p>
            <a:pPr eaLnBrk="1" hangingPunct="1">
              <a:lnSpc>
                <a:spcPct val="90000"/>
              </a:lnSpc>
              <a:buFont typeface="Wingdings" pitchFamily="2" charset="2"/>
              <a:buNone/>
            </a:pPr>
            <a:r>
              <a:rPr lang="sr-Latn-CS" altLang="en-US" sz="2400" b="1" smtClean="0"/>
              <a:t>	- </a:t>
            </a:r>
            <a:r>
              <a:rPr lang="sr-Latn-CS" altLang="en-US" sz="2400" smtClean="0"/>
              <a:t>Devizni kurs je cijena po kojoj se jedna nacionalna valuta razmenjuje za drugu i on uspostavlja vezu između nivoa cijena u zemlji i inostranstvu. Na bazi deviznog kursa, inostrane cijene se preračunavaju u domaću valutu, a domaće cijene iskazuju u devizama.</a:t>
            </a:r>
          </a:p>
          <a:p>
            <a:pPr eaLnBrk="1" hangingPunct="1">
              <a:lnSpc>
                <a:spcPct val="90000"/>
              </a:lnSpc>
              <a:buFont typeface="Wingdings" pitchFamily="2" charset="2"/>
              <a:buNone/>
            </a:pPr>
            <a:r>
              <a:rPr lang="sr-Latn-CS" altLang="en-US" sz="2400" smtClean="0"/>
              <a:t>	</a:t>
            </a:r>
          </a:p>
          <a:p>
            <a:pPr eaLnBrk="1" hangingPunct="1">
              <a:lnSpc>
                <a:spcPct val="90000"/>
              </a:lnSpc>
              <a:buFont typeface="Wingdings" pitchFamily="2" charset="2"/>
              <a:buNone/>
            </a:pPr>
            <a:r>
              <a:rPr lang="sr-Latn-CS" altLang="en-US" sz="2400" smtClean="0"/>
              <a:t>	</a:t>
            </a:r>
            <a:r>
              <a:rPr lang="sr-Latn-CS" altLang="en-US" sz="2400" b="1" smtClean="0"/>
              <a:t>15. Šta je to devizni paritet – definišite njegov pojam?</a:t>
            </a:r>
          </a:p>
          <a:p>
            <a:pPr eaLnBrk="1" hangingPunct="1">
              <a:lnSpc>
                <a:spcPct val="90000"/>
              </a:lnSpc>
              <a:buFont typeface="Wingdings" pitchFamily="2" charset="2"/>
              <a:buNone/>
            </a:pPr>
            <a:r>
              <a:rPr lang="sr-Latn-CS" altLang="en-US" sz="2400" smtClean="0"/>
              <a:t>	- Devizni paritet predstavlja zvanično utvrđenu vrijednost nacionalnog novca izraženu u nekom šire prihvaćenom imenitelju (denominatoru): zlato, SDR – specijalna prava vučenja, nekoj snažnoj valuti i sl. U normalnim prilikama devizni kurs je približno jednak deviznom paritetu kao osnovi.</a:t>
            </a:r>
          </a:p>
          <a:p>
            <a:pPr eaLnBrk="1" hangingPunct="1">
              <a:lnSpc>
                <a:spcPct val="90000"/>
              </a:lnSpc>
              <a:buFont typeface="Wingdings" pitchFamily="2" charset="2"/>
              <a:buNone/>
            </a:pPr>
            <a:r>
              <a:rPr lang="sr-Latn-CS" altLang="en-US" sz="2400" b="1" smtClean="0"/>
              <a:t>	</a:t>
            </a:r>
            <a:endParaRPr lang="en-US" altLang="en-US" sz="2400" b="1"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C10FF1D-709E-4C3A-A7BF-695F533C2722}" type="slidenum">
              <a:rPr lang="en-US" altLang="en-US"/>
              <a:pPr/>
              <a:t>9</a:t>
            </a:fld>
            <a:endParaRPr lang="en-US" altLang="en-US"/>
          </a:p>
        </p:txBody>
      </p:sp>
      <p:sp>
        <p:nvSpPr>
          <p:cNvPr id="10242" name="Rectangle 2"/>
          <p:cNvSpPr>
            <a:spLocks noGrp="1" noChangeArrowheads="1"/>
          </p:cNvSpPr>
          <p:nvPr>
            <p:ph type="title"/>
          </p:nvPr>
        </p:nvSpPr>
        <p:spPr>
          <a:xfrm>
            <a:off x="457200" y="0"/>
            <a:ext cx="8229600" cy="609600"/>
          </a:xfrm>
        </p:spPr>
        <p:txBody>
          <a:bodyPr/>
          <a:lstStyle/>
          <a:p>
            <a:pPr eaLnBrk="1" hangingPunct="1">
              <a:defRPr/>
            </a:pPr>
            <a:r>
              <a:rPr lang="sr-Latn-CS" sz="3200" smtClean="0"/>
              <a:t>Primjer 1 - Šta je to devizni kurs?</a:t>
            </a:r>
            <a:endParaRPr lang="en-US" sz="3200" smtClean="0"/>
          </a:p>
        </p:txBody>
      </p:sp>
      <p:sp>
        <p:nvSpPr>
          <p:cNvPr id="20484" name="Rectangle 3"/>
          <p:cNvSpPr>
            <a:spLocks noGrp="1" noChangeArrowheads="1"/>
          </p:cNvSpPr>
          <p:nvPr>
            <p:ph type="body" idx="1"/>
          </p:nvPr>
        </p:nvSpPr>
        <p:spPr>
          <a:xfrm>
            <a:off x="0" y="685800"/>
            <a:ext cx="8991600" cy="5943600"/>
          </a:xfrm>
        </p:spPr>
        <p:txBody>
          <a:bodyPr/>
          <a:lstStyle/>
          <a:p>
            <a:pPr eaLnBrk="1" hangingPunct="1">
              <a:lnSpc>
                <a:spcPct val="80000"/>
              </a:lnSpc>
            </a:pPr>
            <a:r>
              <a:rPr lang="sr-Latn-CS" altLang="en-US" sz="1800" b="1" i="1" smtClean="0"/>
              <a:t>Devizni kurs = Cijena</a:t>
            </a:r>
          </a:p>
          <a:p>
            <a:pPr eaLnBrk="1" hangingPunct="1">
              <a:lnSpc>
                <a:spcPct val="80000"/>
              </a:lnSpc>
            </a:pPr>
            <a:r>
              <a:rPr lang="sr-Latn-CS" altLang="en-US" sz="1800" i="1" smtClean="0"/>
              <a:t>UK cijena jedne knjige je u stvari valutni kurs između određenog dobra (knjiga) i funte sterling. Pretpostavimo da je cijena 20 </a:t>
            </a:r>
            <a:r>
              <a:rPr lang="en-US" altLang="en-US" sz="1800" i="1" smtClean="0">
                <a:cs typeface="Arial" charset="0"/>
              </a:rPr>
              <a:t>£</a:t>
            </a:r>
            <a:r>
              <a:rPr lang="sr-Latn-CS" altLang="en-US" sz="1800" i="1" smtClean="0"/>
              <a:t>, tada to znači da ćemo navedenu knjigu prodati za 20 </a:t>
            </a:r>
            <a:r>
              <a:rPr lang="en-US" altLang="en-US" sz="1800" i="1" smtClean="0">
                <a:cs typeface="Arial" charset="0"/>
              </a:rPr>
              <a:t>£</a:t>
            </a:r>
            <a:r>
              <a:rPr lang="sr-Latn-CS" altLang="en-US" sz="1800" i="1" smtClean="0"/>
              <a:t> ili knjiga može biti kupljena po toj cijeni (tj. doći će do promjene vlasnika knjige po kursu 1 knjiga = 20 </a:t>
            </a:r>
            <a:r>
              <a:rPr lang="en-US" altLang="en-US" sz="1800" i="1" smtClean="0">
                <a:cs typeface="Arial" charset="0"/>
              </a:rPr>
              <a:t>£</a:t>
            </a:r>
            <a:r>
              <a:rPr lang="sr-Latn-CS" altLang="en-US" sz="1800" i="1" smtClean="0"/>
              <a:t>). Sa stanovišta prodavca knjiga to znači da je transakcija moguća po kursu 20 </a:t>
            </a:r>
            <a:r>
              <a:rPr lang="en-US" altLang="en-US" sz="1800" i="1" smtClean="0">
                <a:cs typeface="Arial" charset="0"/>
              </a:rPr>
              <a:t>£</a:t>
            </a:r>
            <a:r>
              <a:rPr lang="sr-Latn-CS" altLang="en-US" sz="1800" i="1" smtClean="0"/>
              <a:t> po jednoj knjigi i za cijenu od 1 </a:t>
            </a:r>
            <a:r>
              <a:rPr lang="en-US" altLang="en-US" sz="1800" i="1" smtClean="0">
                <a:cs typeface="Arial" charset="0"/>
              </a:rPr>
              <a:t>£</a:t>
            </a:r>
            <a:r>
              <a:rPr lang="sr-Latn-CS" altLang="en-US" sz="1800" i="1" smtClean="0"/>
              <a:t> može se kupiti 1/20 knjige. Ako bi cijena bila 21 </a:t>
            </a:r>
            <a:r>
              <a:rPr lang="en-US" altLang="en-US" sz="1800" i="1" smtClean="0">
                <a:cs typeface="Arial" charset="0"/>
              </a:rPr>
              <a:t>£</a:t>
            </a:r>
            <a:r>
              <a:rPr lang="sr-Latn-CS" altLang="en-US" sz="1800" i="1" smtClean="0"/>
              <a:t> za jednu knjigu, prodavač knjiga bi morao da proda 1/21 da bi zaradio 1 </a:t>
            </a:r>
            <a:r>
              <a:rPr lang="en-US" altLang="en-US" sz="1800" i="1" smtClean="0">
                <a:cs typeface="Arial" charset="0"/>
              </a:rPr>
              <a:t>£</a:t>
            </a:r>
            <a:r>
              <a:rPr lang="sr-Latn-CS" altLang="en-US" sz="1800" i="1" smtClean="0"/>
              <a:t>. Na osnovu ovoga možemo zaključiti da RAST cijene knjige sa 20 </a:t>
            </a:r>
            <a:r>
              <a:rPr lang="en-US" altLang="en-US" sz="1800" i="1" smtClean="0">
                <a:cs typeface="Arial" charset="0"/>
              </a:rPr>
              <a:t>£</a:t>
            </a:r>
            <a:r>
              <a:rPr lang="sr-Latn-CS" altLang="en-US" sz="1800" i="1" smtClean="0"/>
              <a:t> na 21 </a:t>
            </a:r>
            <a:r>
              <a:rPr lang="en-US" altLang="en-US" sz="1800" i="1" smtClean="0">
                <a:cs typeface="Arial" charset="0"/>
              </a:rPr>
              <a:t>£</a:t>
            </a:r>
            <a:r>
              <a:rPr lang="sr-Latn-CS" altLang="en-US" sz="1800" i="1" smtClean="0"/>
              <a:t> znači pad cijene novca ( sa 1/20 na 1/21, što znači da za 1</a:t>
            </a:r>
            <a:r>
              <a:rPr lang="en-US" altLang="en-US" sz="1800" i="1" smtClean="0">
                <a:cs typeface="Arial" charset="0"/>
              </a:rPr>
              <a:t>£</a:t>
            </a:r>
            <a:r>
              <a:rPr lang="sr-Latn-CS" altLang="en-US" sz="1800" i="1" smtClean="0"/>
              <a:t> se može kupiti samo 1/21 knjige, a ne više 1/20 kao što je ranije bio slučaj).</a:t>
            </a:r>
          </a:p>
          <a:p>
            <a:pPr eaLnBrk="1" hangingPunct="1">
              <a:lnSpc>
                <a:spcPct val="80000"/>
              </a:lnSpc>
            </a:pPr>
            <a:r>
              <a:rPr lang="sr-Latn-CS" altLang="en-US" sz="1800" i="1" smtClean="0"/>
              <a:t>Isti slučaj je i sa sledećim primjerom: 1 Funta  =  3 KM, što znači da je cijena konvertibilne marke u UK valuti Pounds (1/3) = Pounds 0.33. Za vlasnike KM, jedna funta košta 3 KM. U stvari, valutni kurs valute A u odnosu na valutu B je u stvari broj jedinica valute B neophodnih da se kupi jedna jedinica valute A.</a:t>
            </a:r>
          </a:p>
          <a:p>
            <a:pPr eaLnBrk="1" hangingPunct="1">
              <a:lnSpc>
                <a:spcPct val="80000"/>
              </a:lnSpc>
            </a:pPr>
            <a:r>
              <a:rPr lang="sr-Latn-CS" altLang="en-US" sz="1800" i="1" smtClean="0"/>
              <a:t>Oba načina izražavanja su prihvatljiva: 1 Pound=3 KM (direktno notiranje) i 1 KM=0.33 Pound (indirektno notiranje).</a:t>
            </a:r>
          </a:p>
          <a:p>
            <a:pPr eaLnBrk="1" hangingPunct="1">
              <a:lnSpc>
                <a:spcPct val="80000"/>
              </a:lnSpc>
            </a:pPr>
            <a:r>
              <a:rPr lang="sr-Latn-CS" altLang="en-US" sz="1800" b="1" i="1" smtClean="0"/>
              <a:t>DIREKTNO NOTIRANJE</a:t>
            </a:r>
            <a:r>
              <a:rPr lang="sr-Latn-CS" altLang="en-US" sz="1800" i="1" smtClean="0"/>
              <a:t> (Američki termin – American terms)</a:t>
            </a:r>
            <a:endParaRPr lang="en-US" altLang="en-US" sz="1800" i="1" smtClean="0"/>
          </a:p>
          <a:p>
            <a:pPr eaLnBrk="1" hangingPunct="1">
              <a:lnSpc>
                <a:spcPct val="80000"/>
              </a:lnSpc>
              <a:buFont typeface="Wingdings" pitchFamily="2" charset="2"/>
              <a:buNone/>
            </a:pPr>
            <a:r>
              <a:rPr lang="en-US" altLang="en-US" sz="1800" i="1" smtClean="0"/>
              <a:t>	- </a:t>
            </a:r>
            <a:r>
              <a:rPr lang="sr-Latn-CS" altLang="en-US" sz="1800" i="1" smtClean="0"/>
              <a:t>devizni kurs se iskazuje kroz cijenu jedinice strane valute u domaćoj valuti</a:t>
            </a:r>
          </a:p>
          <a:p>
            <a:pPr eaLnBrk="1" hangingPunct="1">
              <a:lnSpc>
                <a:spcPct val="80000"/>
              </a:lnSpc>
            </a:pPr>
            <a:r>
              <a:rPr lang="sr-Latn-CS" altLang="en-US" sz="1800" b="1" i="1" smtClean="0"/>
              <a:t>INDIREKTNO NOTIRANJE </a:t>
            </a:r>
            <a:r>
              <a:rPr lang="sr-Latn-CS" altLang="en-US" sz="1800" i="1" smtClean="0"/>
              <a:t>(Evropski termin – European terms)</a:t>
            </a:r>
          </a:p>
          <a:p>
            <a:pPr eaLnBrk="1" hangingPunct="1">
              <a:lnSpc>
                <a:spcPct val="80000"/>
              </a:lnSpc>
              <a:buFont typeface="Wingdings" pitchFamily="2" charset="2"/>
              <a:buNone/>
            </a:pPr>
            <a:r>
              <a:rPr lang="sr-Latn-CS" altLang="en-US" sz="1800" i="1" smtClean="0"/>
              <a:t>	- devizni kurs se iskazuje kroz cijenu jedinice domaće valute u stranoj valuti (procenat promjene vrijednosti nacionalne valute jednak je procentu promjene deviznog kursa)</a:t>
            </a:r>
            <a:endParaRPr lang="en-US" altLang="en-US" sz="1800" i="1"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3888</TotalTime>
  <Words>653</Words>
  <Application>Microsoft Office PowerPoint</Application>
  <PresentationFormat>On-screen Show (4:3)</PresentationFormat>
  <Paragraphs>522</Paragraphs>
  <Slides>69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69</vt:i4>
      </vt:variant>
    </vt:vector>
  </HeadingPairs>
  <TitlesOfParts>
    <vt:vector size="77" baseType="lpstr">
      <vt:lpstr>Arial</vt:lpstr>
      <vt:lpstr>Lucida Sans Unicode</vt:lpstr>
      <vt:lpstr>Wingdings 3</vt:lpstr>
      <vt:lpstr>Verdana</vt:lpstr>
      <vt:lpstr>Wingdings 2</vt:lpstr>
      <vt:lpstr>Calibri</vt:lpstr>
      <vt:lpstr>Wingdings</vt:lpstr>
      <vt:lpstr>Concourse</vt:lpstr>
      <vt:lpstr>PowerPoint Presentation</vt:lpstr>
      <vt:lpstr>I. MEĐUNARODNO FINANSIRANJE – pojam,razvoj i značaj</vt:lpstr>
      <vt:lpstr>PowerPoint Presentation</vt:lpstr>
      <vt:lpstr>PowerPoint Presentation</vt:lpstr>
      <vt:lpstr>PowerPoint Presentation</vt:lpstr>
      <vt:lpstr>PowerPoint Presentation</vt:lpstr>
      <vt:lpstr>II DEVIZNI SISTEM</vt:lpstr>
      <vt:lpstr>PowerPoint Presentation</vt:lpstr>
      <vt:lpstr>Primjer 1 - Šta je to devizni kurs?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dc:creator>
  <cp:lastModifiedBy>Milan</cp:lastModifiedBy>
  <cp:revision>457</cp:revision>
  <dcterms:created xsi:type="dcterms:W3CDTF">2009-10-31T02:17:21Z</dcterms:created>
  <dcterms:modified xsi:type="dcterms:W3CDTF">2018-02-02T09:45:13Z</dcterms:modified>
</cp:coreProperties>
</file>