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5" r:id="rId19"/>
    <p:sldId id="287" r:id="rId20"/>
    <p:sldId id="284" r:id="rId21"/>
    <p:sldId id="285" r:id="rId22"/>
    <p:sldId id="286" r:id="rId23"/>
    <p:sldId id="276" r:id="rId24"/>
    <p:sldId id="282" r:id="rId25"/>
    <p:sldId id="277" r:id="rId26"/>
    <p:sldId id="279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M" lastIdx="2" clrIdx="0">
    <p:extLst>
      <p:ext uri="{19B8F6BF-5375-455C-9EA6-DF929625EA0E}">
        <p15:presenceInfo xmlns:p15="http://schemas.microsoft.com/office/powerpoint/2012/main" userId="Auth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9A160-F8AD-464A-8F5B-F1F98D3460B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EEDF-9318-4B7D-AAA5-7C48DD40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89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6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10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E310A-004F-418B-9708-D8D3B3CA59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84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50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0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6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7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4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1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5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A58C63B-C768-498F-A600-D03604516DD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8449B06-6357-4E77-82A7-3946FA99F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9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pn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16.w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2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17" Type="http://schemas.openxmlformats.org/officeDocument/2006/relationships/image" Target="../media/image49.png"/><Relationship Id="rId2" Type="http://schemas.openxmlformats.org/officeDocument/2006/relationships/image" Target="../media/image34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5" Type="http://schemas.openxmlformats.org/officeDocument/2006/relationships/image" Target="../media/image4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dirty="0"/>
              <a:t>ANALIZA TR</a:t>
            </a:r>
            <a:r>
              <a:rPr lang="sr-Latn-CS" altLang="en-US" dirty="0"/>
              <a:t>OŠKOV</a:t>
            </a:r>
            <a:r>
              <a:rPr lang="en-US" altLang="en-US" dirty="0"/>
              <a:t>A</a:t>
            </a:r>
            <a:r>
              <a:rPr lang="sr-Latn-ME" altLang="en-US" dirty="0"/>
              <a:t/>
            </a:r>
            <a:br>
              <a:rPr lang="sr-Latn-ME" altLang="en-US" dirty="0"/>
            </a:br>
            <a:r>
              <a:rPr lang="sr-Latn-ME" altLang="en-US" sz="8000" dirty="0"/>
              <a:t>2. dio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altLang="en-US" dirty="0"/>
              <a:t>Predavanje br. 12 – </a:t>
            </a:r>
            <a:r>
              <a:rPr lang="sr-Latn-BA" altLang="en-US" dirty="0" smtClean="0"/>
              <a:t>Analiza </a:t>
            </a:r>
            <a:r>
              <a:rPr lang="sr-Latn-BA" altLang="en-US" dirty="0"/>
              <a:t>troškova u dugom roku. Izotroškovna linija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40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LRAC KAO OBVOJNICA SRAC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518246" y="1702961"/>
            <a:ext cx="4404226" cy="4043494"/>
          </a:xfrm>
        </p:spPr>
        <p:txBody>
          <a:bodyPr>
            <a:noAutofit/>
          </a:bodyPr>
          <a:lstStyle/>
          <a:p>
            <a:pPr algn="just"/>
            <a:r>
              <a:rPr lang="en-US" sz="1800" dirty="0"/>
              <a:t>Do </a:t>
            </a:r>
            <a:r>
              <a:rPr lang="en-US" sz="1800" dirty="0" err="1"/>
              <a:t>sada</a:t>
            </a:r>
            <a:r>
              <a:rPr lang="en-US" sz="1800" dirty="0"/>
              <a:t> </a:t>
            </a:r>
            <a:r>
              <a:rPr lang="en-US" sz="1800" dirty="0" err="1"/>
              <a:t>smo</a:t>
            </a:r>
            <a:r>
              <a:rPr lang="en-US" sz="1800" dirty="0"/>
              <a:t> </a:t>
            </a:r>
            <a:r>
              <a:rPr lang="en-US" sz="1800" dirty="0" err="1"/>
              <a:t>govorili</a:t>
            </a:r>
            <a:r>
              <a:rPr lang="en-US" sz="1800" dirty="0"/>
              <a:t> o </a:t>
            </a:r>
            <a:r>
              <a:rPr lang="en-US" sz="1800" dirty="0" smtClean="0"/>
              <a:t>LRAC </a:t>
            </a:r>
            <a:r>
              <a:rPr lang="en-US" sz="1800" dirty="0"/>
              <a:t>kao </a:t>
            </a:r>
            <a:r>
              <a:rPr lang="en-US" sz="1800" dirty="0" err="1"/>
              <a:t>dijelu</a:t>
            </a:r>
            <a:r>
              <a:rPr lang="en-US" sz="1800" dirty="0"/>
              <a:t> </a:t>
            </a:r>
            <a:r>
              <a:rPr lang="en-US" sz="1800" b="1" dirty="0" err="1"/>
              <a:t>planiranja</a:t>
            </a:r>
            <a:r>
              <a:rPr lang="en-US" sz="1800" b="1" dirty="0"/>
              <a:t> preduzeća</a:t>
            </a:r>
            <a:r>
              <a:rPr lang="en-US" sz="1800" dirty="0"/>
              <a:t>, pri </a:t>
            </a:r>
            <a:r>
              <a:rPr lang="en-US" sz="1800" dirty="0" err="1"/>
              <a:t>čemu</a:t>
            </a:r>
            <a:r>
              <a:rPr lang="en-US" sz="1800" dirty="0"/>
              <a:t> preduzeće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birati</a:t>
            </a:r>
            <a:r>
              <a:rPr lang="en-US" sz="1800" dirty="0"/>
              <a:t> </a:t>
            </a:r>
            <a:r>
              <a:rPr lang="en-US" sz="1800" dirty="0" err="1"/>
              <a:t>bilo</a:t>
            </a:r>
            <a:r>
              <a:rPr lang="en-US" sz="1800" dirty="0"/>
              <a:t> koji </a:t>
            </a:r>
            <a:r>
              <a:rPr lang="en-US" sz="1800" dirty="0" err="1"/>
              <a:t>nivo</a:t>
            </a:r>
            <a:r>
              <a:rPr lang="en-US" sz="1800" dirty="0"/>
              <a:t> kapaciteta </a:t>
            </a:r>
            <a:r>
              <a:rPr lang="en-US" sz="1800" dirty="0" err="1"/>
              <a:t>jer</a:t>
            </a:r>
            <a:r>
              <a:rPr lang="en-US" sz="1800" dirty="0"/>
              <a:t> u </a:t>
            </a:r>
            <a:r>
              <a:rPr lang="en-US" sz="1800" dirty="0" err="1"/>
              <a:t>dugom</a:t>
            </a:r>
            <a:r>
              <a:rPr lang="en-US" sz="1800" dirty="0"/>
              <a:t> </a:t>
            </a:r>
            <a:r>
              <a:rPr lang="en-US" sz="1800" dirty="0" err="1"/>
              <a:t>roku</a:t>
            </a:r>
            <a:r>
              <a:rPr lang="en-US" sz="1800" dirty="0"/>
              <a:t> svi </a:t>
            </a:r>
            <a:r>
              <a:rPr lang="en-US" sz="1800" dirty="0" smtClean="0"/>
              <a:t>inputi </a:t>
            </a:r>
            <a:r>
              <a:rPr lang="en-US" sz="1800" dirty="0" err="1"/>
              <a:t>mogu</a:t>
            </a:r>
            <a:r>
              <a:rPr lang="en-US" sz="1800" dirty="0"/>
              <a:t> </a:t>
            </a:r>
            <a:r>
              <a:rPr lang="en-US" sz="1800" dirty="0" err="1"/>
              <a:t>varirati</a:t>
            </a:r>
            <a:r>
              <a:rPr lang="en-US" sz="1800" dirty="0"/>
              <a:t>.</a:t>
            </a:r>
          </a:p>
          <a:p>
            <a:pPr algn="just"/>
            <a:r>
              <a:rPr lang="en-US" sz="1800" dirty="0" err="1"/>
              <a:t>Međutim</a:t>
            </a:r>
            <a:r>
              <a:rPr lang="en-US" sz="1800" dirty="0"/>
              <a:t>, kada preduzeće </a:t>
            </a:r>
            <a:r>
              <a:rPr lang="en-US" sz="1800" dirty="0" err="1" smtClean="0"/>
              <a:t>izabere</a:t>
            </a:r>
            <a:r>
              <a:rPr lang="en-US" sz="1800" dirty="0" smtClean="0"/>
              <a:t> </a:t>
            </a:r>
            <a:r>
              <a:rPr lang="en-US" sz="1800" dirty="0" err="1" smtClean="0"/>
              <a:t>određeni</a:t>
            </a:r>
            <a:r>
              <a:rPr lang="en-US" sz="1800" dirty="0" smtClean="0"/>
              <a:t> </a:t>
            </a:r>
            <a:r>
              <a:rPr lang="en-US" sz="1800" dirty="0" err="1" smtClean="0"/>
              <a:t>nivo</a:t>
            </a:r>
            <a:r>
              <a:rPr lang="en-US" sz="1800" dirty="0" smtClean="0"/>
              <a:t> </a:t>
            </a:r>
            <a:r>
              <a:rPr lang="en-US" sz="1800" dirty="0"/>
              <a:t>kapaciteta, </a:t>
            </a:r>
            <a:r>
              <a:rPr lang="en-US" sz="1800" b="1" dirty="0"/>
              <a:t>bar </a:t>
            </a:r>
            <a:r>
              <a:rPr lang="en-US" sz="1800" b="1" dirty="0" err="1"/>
              <a:t>jedan</a:t>
            </a:r>
            <a:r>
              <a:rPr lang="en-US" sz="1800" b="1" dirty="0"/>
              <a:t> </a:t>
            </a:r>
            <a:r>
              <a:rPr lang="en-US" sz="1800" b="1" dirty="0" smtClean="0"/>
              <a:t>input </a:t>
            </a:r>
            <a:r>
              <a:rPr lang="en-US" sz="1800" b="1" dirty="0" err="1"/>
              <a:t>postaje</a:t>
            </a:r>
            <a:r>
              <a:rPr lang="en-US" sz="1800" b="1" dirty="0"/>
              <a:t> </a:t>
            </a:r>
            <a:r>
              <a:rPr lang="en-US" sz="1800" b="1" dirty="0" err="1"/>
              <a:t>fiksan</a:t>
            </a:r>
            <a:r>
              <a:rPr lang="en-US" sz="1800" dirty="0"/>
              <a:t>, </a:t>
            </a:r>
            <a:r>
              <a:rPr lang="en-US" sz="1800" dirty="0" err="1"/>
              <a:t>dok</a:t>
            </a:r>
            <a:r>
              <a:rPr lang="en-US" sz="1800" dirty="0"/>
              <a:t> </a:t>
            </a:r>
            <a:r>
              <a:rPr lang="en-US" sz="1800" dirty="0" err="1"/>
              <a:t>ostali</a:t>
            </a:r>
            <a:r>
              <a:rPr lang="en-US" sz="1800" dirty="0"/>
              <a:t> </a:t>
            </a:r>
            <a:r>
              <a:rPr lang="en-US" sz="1800" dirty="0" err="1"/>
              <a:t>mogu</a:t>
            </a:r>
            <a:r>
              <a:rPr lang="en-US" sz="1800" dirty="0"/>
              <a:t> </a:t>
            </a:r>
            <a:r>
              <a:rPr lang="en-US" sz="1800" dirty="0" err="1"/>
              <a:t>varirati</a:t>
            </a:r>
            <a:r>
              <a:rPr lang="en-US" sz="1800" dirty="0"/>
              <a:t>. U </a:t>
            </a:r>
            <a:r>
              <a:rPr lang="en-US" sz="1800" dirty="0" err="1"/>
              <a:t>terminima</a:t>
            </a:r>
            <a:r>
              <a:rPr lang="en-US" sz="1800" dirty="0"/>
              <a:t> </a:t>
            </a:r>
            <a:r>
              <a:rPr lang="en-US" sz="1800" dirty="0" err="1"/>
              <a:t>proizvodnih</a:t>
            </a:r>
            <a:r>
              <a:rPr lang="en-US" sz="1800" dirty="0"/>
              <a:t> </a:t>
            </a:r>
            <a:r>
              <a:rPr lang="en-US" sz="1800" dirty="0" err="1"/>
              <a:t>troškova</a:t>
            </a:r>
            <a:r>
              <a:rPr lang="en-US" sz="1800" dirty="0"/>
              <a:t>, to </a:t>
            </a:r>
            <a:r>
              <a:rPr lang="en-US" sz="1800" dirty="0" err="1"/>
              <a:t>znači</a:t>
            </a:r>
            <a:r>
              <a:rPr lang="en-US" sz="1800" dirty="0"/>
              <a:t> da preduzeće </a:t>
            </a:r>
            <a:r>
              <a:rPr lang="en-US" sz="1800" dirty="0" err="1"/>
              <a:t>prelazi</a:t>
            </a:r>
            <a:r>
              <a:rPr lang="en-US" sz="1800" dirty="0"/>
              <a:t> na </a:t>
            </a:r>
            <a:r>
              <a:rPr lang="en-US" sz="1800" b="1" dirty="0" err="1"/>
              <a:t>kratkoročnu</a:t>
            </a:r>
            <a:r>
              <a:rPr lang="en-US" sz="1800" b="1" dirty="0"/>
              <a:t> </a:t>
            </a:r>
            <a:r>
              <a:rPr lang="en-US" sz="1800" b="1" dirty="0" err="1"/>
              <a:t>funkciju</a:t>
            </a:r>
            <a:r>
              <a:rPr lang="en-US" sz="1800" b="1" dirty="0"/>
              <a:t> </a:t>
            </a:r>
            <a:r>
              <a:rPr lang="en-US" sz="1800" b="1" dirty="0" err="1"/>
              <a:t>troškova</a:t>
            </a:r>
            <a:r>
              <a:rPr lang="en-US" sz="1800" b="1" dirty="0"/>
              <a:t> (SRAC)</a:t>
            </a:r>
            <a:r>
              <a:rPr lang="en-US" sz="1800" dirty="0"/>
              <a:t>.</a:t>
            </a:r>
          </a:p>
          <a:p>
            <a:pPr algn="just"/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229" t="1917" r="1280"/>
          <a:stretch/>
        </p:blipFill>
        <p:spPr>
          <a:xfrm>
            <a:off x="906010" y="1702961"/>
            <a:ext cx="5377344" cy="33824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3299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LRAC KAO OBVOJNICA SRAC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00800" y="1644238"/>
            <a:ext cx="4681057" cy="4530060"/>
          </a:xfrm>
        </p:spPr>
        <p:txBody>
          <a:bodyPr>
            <a:noAutofit/>
          </a:bodyPr>
          <a:lstStyle/>
          <a:p>
            <a:pPr algn="just"/>
            <a:r>
              <a:rPr lang="en-US" sz="1800" dirty="0" err="1"/>
              <a:t>Pretpostavimo</a:t>
            </a:r>
            <a:r>
              <a:rPr lang="en-US" sz="1800" dirty="0"/>
              <a:t> da </a:t>
            </a:r>
            <a:r>
              <a:rPr lang="en-US" sz="1800" dirty="0" err="1"/>
              <a:t>nivoi</a:t>
            </a:r>
            <a:r>
              <a:rPr lang="en-US" sz="1800" dirty="0"/>
              <a:t> kapaciteta </a:t>
            </a:r>
            <a:r>
              <a:rPr lang="en-US" sz="1800" dirty="0" err="1"/>
              <a:t>prikazani</a:t>
            </a:r>
            <a:r>
              <a:rPr lang="en-US" sz="1800" dirty="0"/>
              <a:t> u </a:t>
            </a:r>
            <a:r>
              <a:rPr lang="en-US" sz="1800" dirty="0" err="1"/>
              <a:t>tabeli</a:t>
            </a:r>
            <a:r>
              <a:rPr lang="en-US" sz="1800" dirty="0"/>
              <a:t> </a:t>
            </a:r>
            <a:r>
              <a:rPr lang="en-US" sz="1800" dirty="0" err="1"/>
              <a:t>predstavljaju</a:t>
            </a:r>
            <a:r>
              <a:rPr lang="en-US" sz="1800" dirty="0"/>
              <a:t> </a:t>
            </a:r>
            <a:r>
              <a:rPr lang="en-US" sz="1800" dirty="0" err="1"/>
              <a:t>pogone</a:t>
            </a:r>
            <a:r>
              <a:rPr lang="en-US" sz="1800" dirty="0"/>
              <a:t> </a:t>
            </a:r>
            <a:r>
              <a:rPr lang="en-US" sz="1800" dirty="0" err="1"/>
              <a:t>sve</a:t>
            </a:r>
            <a:r>
              <a:rPr lang="en-US" sz="1800" dirty="0"/>
              <a:t> </a:t>
            </a:r>
            <a:r>
              <a:rPr lang="en-US" sz="1800" dirty="0" err="1"/>
              <a:t>većih</a:t>
            </a:r>
            <a:r>
              <a:rPr lang="en-US" sz="1800" dirty="0"/>
              <a:t> </a:t>
            </a:r>
            <a:r>
              <a:rPr lang="en-US" sz="1800" dirty="0" err="1"/>
              <a:t>veličina</a:t>
            </a:r>
            <a:r>
              <a:rPr lang="en-US" sz="1800" dirty="0"/>
              <a:t>.</a:t>
            </a:r>
          </a:p>
          <a:p>
            <a:pPr algn="just"/>
            <a:r>
              <a:rPr lang="en-US" sz="1800" dirty="0"/>
              <a:t>Slika </a:t>
            </a:r>
            <a:r>
              <a:rPr lang="en-US" sz="1800" dirty="0" err="1" smtClean="0"/>
              <a:t>prikazuje</a:t>
            </a:r>
            <a:r>
              <a:rPr lang="en-US" sz="1800" dirty="0" smtClean="0"/>
              <a:t> </a:t>
            </a:r>
            <a:r>
              <a:rPr lang="en-US" sz="1800" dirty="0" err="1"/>
              <a:t>ove</a:t>
            </a:r>
            <a:r>
              <a:rPr lang="en-US" sz="1800" dirty="0"/>
              <a:t> </a:t>
            </a:r>
            <a:r>
              <a:rPr lang="en-US" sz="1800" dirty="0" err="1"/>
              <a:t>nivoe</a:t>
            </a:r>
            <a:r>
              <a:rPr lang="en-US" sz="1800" dirty="0"/>
              <a:t> kapaciteta u </a:t>
            </a:r>
            <a:r>
              <a:rPr lang="en-US" sz="1800" dirty="0" err="1"/>
              <a:t>odnosu</a:t>
            </a:r>
            <a:r>
              <a:rPr lang="en-US" sz="1800" dirty="0"/>
              <a:t> na </a:t>
            </a:r>
            <a:r>
              <a:rPr lang="en-US" sz="1800" b="1" dirty="0" smtClean="0"/>
              <a:t>SRAC</a:t>
            </a:r>
            <a:r>
              <a:rPr lang="en-US" sz="1800" dirty="0" smtClean="0"/>
              <a:t> </a:t>
            </a:r>
            <a:r>
              <a:rPr lang="en-US" sz="1800" dirty="0"/>
              <a:t>za </a:t>
            </a:r>
            <a:r>
              <a:rPr lang="en-US" sz="1800" dirty="0" err="1"/>
              <a:t>svaki</a:t>
            </a:r>
            <a:r>
              <a:rPr lang="en-US" sz="1800" dirty="0"/>
              <a:t> pogon. Tačke </a:t>
            </a:r>
            <a:r>
              <a:rPr lang="en-US" sz="1800" dirty="0" err="1"/>
              <a:t>označene</a:t>
            </a:r>
            <a:r>
              <a:rPr lang="en-US" sz="1800" dirty="0"/>
              <a:t> </a:t>
            </a:r>
            <a:r>
              <a:rPr lang="en-US" sz="1800" dirty="0" err="1"/>
              <a:t>slovima</a:t>
            </a:r>
            <a:r>
              <a:rPr lang="en-US" sz="1800" dirty="0"/>
              <a:t> od </a:t>
            </a:r>
            <a:r>
              <a:rPr lang="en-US" sz="1800" i="1" dirty="0"/>
              <a:t>a</a:t>
            </a:r>
            <a:r>
              <a:rPr lang="en-US" sz="1800" dirty="0"/>
              <a:t> do </a:t>
            </a:r>
            <a:r>
              <a:rPr lang="en-US" sz="1800" i="1" dirty="0"/>
              <a:t>f</a:t>
            </a:r>
            <a:r>
              <a:rPr lang="en-US" sz="1800" dirty="0"/>
              <a:t> </a:t>
            </a:r>
            <a:r>
              <a:rPr lang="en-US" sz="1800" dirty="0" err="1"/>
              <a:t>predstavljaju</a:t>
            </a:r>
            <a:r>
              <a:rPr lang="en-US" sz="1800" dirty="0"/>
              <a:t> </a:t>
            </a:r>
            <a:r>
              <a:rPr lang="en-US" sz="1800" dirty="0" err="1"/>
              <a:t>nivoe</a:t>
            </a:r>
            <a:r>
              <a:rPr lang="en-US" sz="1800" dirty="0"/>
              <a:t> proizvodnje i prosječnog troška </a:t>
            </a:r>
            <a:r>
              <a:rPr lang="en-US" sz="1800" dirty="0" err="1"/>
              <a:t>prikazane</a:t>
            </a:r>
            <a:r>
              <a:rPr lang="en-US" sz="1800" dirty="0"/>
              <a:t> u </a:t>
            </a:r>
            <a:r>
              <a:rPr lang="en-US" sz="1800" dirty="0" err="1" smtClean="0"/>
              <a:t>Tabeli</a:t>
            </a:r>
            <a:r>
              <a:rPr lang="en-US" sz="1800" dirty="0" smtClean="0"/>
              <a:t>. </a:t>
            </a:r>
            <a:r>
              <a:rPr lang="en-US" sz="1800" dirty="0" err="1"/>
              <a:t>Linije</a:t>
            </a:r>
            <a:r>
              <a:rPr lang="en-US" sz="1800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prolaze</a:t>
            </a:r>
            <a:r>
              <a:rPr lang="en-US" sz="1800" dirty="0"/>
              <a:t> </a:t>
            </a:r>
            <a:r>
              <a:rPr lang="en-US" sz="1800" dirty="0" err="1"/>
              <a:t>kroz</a:t>
            </a:r>
            <a:r>
              <a:rPr lang="en-US" sz="1800" dirty="0"/>
              <a:t> </a:t>
            </a:r>
            <a:r>
              <a:rPr lang="en-US" sz="1800" dirty="0" err="1"/>
              <a:t>ove</a:t>
            </a:r>
            <a:r>
              <a:rPr lang="en-US" sz="1800" dirty="0"/>
              <a:t> tačke </a:t>
            </a:r>
            <a:r>
              <a:rPr lang="en-US" sz="1800" dirty="0" err="1"/>
              <a:t>predstavljaju</a:t>
            </a:r>
            <a:r>
              <a:rPr lang="en-US" sz="1800" dirty="0"/>
              <a:t> </a:t>
            </a:r>
            <a:r>
              <a:rPr lang="en-US" sz="1800" dirty="0" err="1"/>
              <a:t>krive</a:t>
            </a:r>
            <a:r>
              <a:rPr lang="en-US" sz="1800" dirty="0"/>
              <a:t> </a:t>
            </a:r>
            <a:r>
              <a:rPr lang="sr-Latn-BA" sz="1800" b="1" dirty="0" smtClean="0"/>
              <a:t>SRAC</a:t>
            </a:r>
            <a:r>
              <a:rPr lang="en-US" sz="1800" dirty="0" smtClean="0"/>
              <a:t> </a:t>
            </a:r>
            <a:r>
              <a:rPr lang="en-US" sz="1800" dirty="0"/>
              <a:t>za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pretpostavljamo</a:t>
            </a:r>
            <a:r>
              <a:rPr lang="en-US" sz="1800" dirty="0"/>
              <a:t> da </a:t>
            </a:r>
            <a:r>
              <a:rPr lang="en-US" sz="1800" dirty="0" err="1"/>
              <a:t>postoje</a:t>
            </a:r>
            <a:r>
              <a:rPr lang="en-US" sz="1800" dirty="0"/>
              <a:t> kada se preduzeće </a:t>
            </a:r>
            <a:r>
              <a:rPr lang="en-US" sz="1800" dirty="0" err="1"/>
              <a:t>odluči</a:t>
            </a:r>
            <a:r>
              <a:rPr lang="en-US" sz="1800" dirty="0"/>
              <a:t> za </a:t>
            </a:r>
            <a:r>
              <a:rPr lang="en-US" sz="1800" dirty="0" err="1"/>
              <a:t>neki</a:t>
            </a:r>
            <a:r>
              <a:rPr lang="en-US" sz="1800" dirty="0"/>
              <a:t> od pogona </a:t>
            </a:r>
            <a:r>
              <a:rPr lang="en-US" sz="1800" dirty="0" err="1"/>
              <a:t>označenih</a:t>
            </a:r>
            <a:r>
              <a:rPr lang="en-US" sz="1800" dirty="0"/>
              <a:t> </a:t>
            </a:r>
            <a:r>
              <a:rPr lang="en-US" sz="1800" dirty="0" err="1" smtClean="0"/>
              <a:t>tačkama</a:t>
            </a:r>
            <a:r>
              <a:rPr lang="en-US" sz="1800" dirty="0"/>
              <a:t> (od </a:t>
            </a:r>
            <a:r>
              <a:rPr lang="en-US" sz="1800" i="1" dirty="0"/>
              <a:t>a</a:t>
            </a:r>
            <a:r>
              <a:rPr lang="en-US" sz="1800" dirty="0"/>
              <a:t> do </a:t>
            </a:r>
            <a:r>
              <a:rPr lang="en-US" sz="1800" i="1" dirty="0"/>
              <a:t>f</a:t>
            </a:r>
            <a:r>
              <a:rPr lang="en-US" sz="1800" dirty="0"/>
              <a:t> ).</a:t>
            </a:r>
            <a:endParaRPr lang="en-US" sz="1800" dirty="0"/>
          </a:p>
          <a:p>
            <a:pPr algn="just"/>
            <a:r>
              <a:rPr lang="en-US" sz="1800" dirty="0" smtClean="0"/>
              <a:t>SRAC </a:t>
            </a:r>
            <a:r>
              <a:rPr lang="en-US" sz="1800" dirty="0" err="1"/>
              <a:t>krive</a:t>
            </a:r>
            <a:r>
              <a:rPr lang="en-US" sz="1800" dirty="0"/>
              <a:t> za veće </a:t>
            </a:r>
            <a:r>
              <a:rPr lang="en-US" sz="1800" dirty="0" err="1"/>
              <a:t>pogone</a:t>
            </a:r>
            <a:r>
              <a:rPr lang="en-US" sz="1800" dirty="0"/>
              <a:t> </a:t>
            </a:r>
            <a:r>
              <a:rPr lang="en-US" sz="1800" dirty="0" err="1"/>
              <a:t>pomjerene</a:t>
            </a:r>
            <a:r>
              <a:rPr lang="en-US" sz="1800" dirty="0"/>
              <a:t> su </a:t>
            </a:r>
            <a:r>
              <a:rPr lang="en-US" sz="1800" b="1" dirty="0" err="1"/>
              <a:t>desno</a:t>
            </a:r>
            <a:r>
              <a:rPr lang="en-US" sz="1800" dirty="0"/>
              <a:t> u </a:t>
            </a:r>
            <a:r>
              <a:rPr lang="en-US" sz="1800" dirty="0" err="1"/>
              <a:t>odnosu</a:t>
            </a:r>
            <a:r>
              <a:rPr lang="en-US" sz="1800" dirty="0"/>
              <a:t> na </a:t>
            </a:r>
            <a:r>
              <a:rPr lang="en-US" sz="1800" dirty="0" err="1"/>
              <a:t>krive</a:t>
            </a:r>
            <a:r>
              <a:rPr lang="en-US" sz="1800" dirty="0"/>
              <a:t> </a:t>
            </a:r>
            <a:r>
              <a:rPr lang="en-US" sz="1800" dirty="0" err="1"/>
              <a:t>manjih</a:t>
            </a:r>
            <a:r>
              <a:rPr lang="en-US" sz="1800" dirty="0"/>
              <a:t> pogona, </a:t>
            </a:r>
            <a:r>
              <a:rPr lang="en-US" sz="1800" dirty="0" err="1"/>
              <a:t>što</a:t>
            </a:r>
            <a:r>
              <a:rPr lang="en-US" sz="1800" dirty="0"/>
              <a:t> </a:t>
            </a:r>
            <a:r>
              <a:rPr lang="en-US" sz="1800" dirty="0" err="1"/>
              <a:t>označava</a:t>
            </a:r>
            <a:r>
              <a:rPr lang="en-US" sz="1800" dirty="0"/>
              <a:t> veći </a:t>
            </a:r>
            <a:r>
              <a:rPr lang="en-US" sz="1800" dirty="0" err="1"/>
              <a:t>proizvodni</a:t>
            </a:r>
            <a:r>
              <a:rPr lang="en-US" sz="1800" dirty="0"/>
              <a:t> </a:t>
            </a:r>
            <a:r>
              <a:rPr lang="en-US" sz="1800" dirty="0" err="1"/>
              <a:t>kapacitet</a:t>
            </a:r>
            <a:r>
              <a:rPr lang="en-US" sz="1800" dirty="0"/>
              <a:t>. Na </a:t>
            </a:r>
            <a:r>
              <a:rPr lang="en-US" sz="1800" dirty="0" err="1"/>
              <a:t>primjer</a:t>
            </a:r>
            <a:r>
              <a:rPr lang="en-US" sz="1800" dirty="0"/>
              <a:t>, SRAC B je </a:t>
            </a:r>
            <a:r>
              <a:rPr lang="en-US" sz="1800" dirty="0" err="1"/>
              <a:t>desno</a:t>
            </a:r>
            <a:r>
              <a:rPr lang="en-US" sz="1800" dirty="0"/>
              <a:t> od SRAC A </a:t>
            </a:r>
            <a:r>
              <a:rPr lang="en-US" sz="1800" dirty="0" err="1"/>
              <a:t>jer</a:t>
            </a:r>
            <a:r>
              <a:rPr lang="en-US" sz="1800" dirty="0"/>
              <a:t> je pogon B veći od pogona A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229" t="1917" r="1280"/>
          <a:stretch/>
        </p:blipFill>
        <p:spPr>
          <a:xfrm>
            <a:off x="1023456" y="1744910"/>
            <a:ext cx="5377344" cy="33824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1101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LRAC KAO OBVOJNICA SRAC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103153" y="4932726"/>
            <a:ext cx="4928531" cy="1661021"/>
          </a:xfrm>
        </p:spPr>
        <p:txBody>
          <a:bodyPr>
            <a:noAutofit/>
          </a:bodyPr>
          <a:lstStyle/>
          <a:p>
            <a:pPr algn="just"/>
            <a:r>
              <a:rPr lang="sr-Latn-BA" sz="1600" dirty="0" smtClean="0"/>
              <a:t>Po</a:t>
            </a:r>
            <a:r>
              <a:rPr lang="en-US" sz="1600" dirty="0" err="1" smtClean="0"/>
              <a:t>goni</a:t>
            </a:r>
            <a:r>
              <a:rPr lang="en-US" sz="1600" dirty="0" smtClean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većim</a:t>
            </a:r>
            <a:r>
              <a:rPr lang="en-US" sz="1600" dirty="0"/>
              <a:t> </a:t>
            </a:r>
            <a:r>
              <a:rPr lang="en-US" sz="1600" dirty="0" err="1"/>
              <a:t>kapacitetima</a:t>
            </a:r>
            <a:r>
              <a:rPr lang="en-US" sz="1600" dirty="0"/>
              <a:t> </a:t>
            </a:r>
            <a:r>
              <a:rPr lang="sr-Latn-BA" sz="1600" dirty="0" smtClean="0"/>
              <a:t>- uticaj</a:t>
            </a:r>
            <a:r>
              <a:rPr lang="en-US" sz="1600" dirty="0" smtClean="0"/>
              <a:t> </a:t>
            </a:r>
            <a:r>
              <a:rPr lang="en-US" sz="1600" b="1" dirty="0"/>
              <a:t>ekonomija i </a:t>
            </a:r>
            <a:r>
              <a:rPr lang="sr-Latn-BA" sz="1600" b="1" dirty="0" smtClean="0"/>
              <a:t>dise</a:t>
            </a:r>
            <a:r>
              <a:rPr lang="en-US" sz="1600" b="1" dirty="0" err="1" smtClean="0"/>
              <a:t>konomija</a:t>
            </a:r>
            <a:r>
              <a:rPr lang="en-US" sz="1600" b="1" dirty="0" smtClean="0"/>
              <a:t> </a:t>
            </a:r>
            <a:r>
              <a:rPr lang="en-US" sz="1600" b="1" dirty="0"/>
              <a:t>obima</a:t>
            </a:r>
            <a:r>
              <a:rPr lang="en-US" sz="1600" dirty="0"/>
              <a:t>. Zbog </a:t>
            </a:r>
            <a:r>
              <a:rPr lang="en-US" sz="1600" dirty="0" err="1" smtClean="0"/>
              <a:t>ut</a:t>
            </a:r>
            <a:r>
              <a:rPr lang="sr-Latn-BA" sz="1600" dirty="0" smtClean="0"/>
              <a:t>icaja </a:t>
            </a:r>
            <a:r>
              <a:rPr lang="en-US" sz="1600" dirty="0" smtClean="0"/>
              <a:t>ekonomija </a:t>
            </a:r>
            <a:r>
              <a:rPr lang="en-US" sz="1600" dirty="0"/>
              <a:t>obima, SRAC </a:t>
            </a:r>
            <a:r>
              <a:rPr lang="en-US" sz="1600" dirty="0" err="1"/>
              <a:t>kriva</a:t>
            </a:r>
            <a:r>
              <a:rPr lang="en-US" sz="1600" dirty="0"/>
              <a:t> pogona B je </a:t>
            </a:r>
            <a:r>
              <a:rPr lang="en-US" sz="1600" b="1" dirty="0"/>
              <a:t>ispod i </a:t>
            </a:r>
            <a:r>
              <a:rPr lang="en-US" sz="1600" b="1" dirty="0" err="1"/>
              <a:t>desno</a:t>
            </a:r>
            <a:r>
              <a:rPr lang="en-US" sz="1600" dirty="0"/>
              <a:t> od </a:t>
            </a:r>
            <a:r>
              <a:rPr lang="en-US" sz="1600" dirty="0" err="1"/>
              <a:t>krive</a:t>
            </a:r>
            <a:r>
              <a:rPr lang="en-US" sz="1600" dirty="0"/>
              <a:t> pogona A, pa je minimum </a:t>
            </a:r>
            <a:r>
              <a:rPr lang="en-US" sz="1600" dirty="0" err="1"/>
              <a:t>krive</a:t>
            </a:r>
            <a:r>
              <a:rPr lang="en-US" sz="1600" dirty="0"/>
              <a:t> B niži od </a:t>
            </a:r>
            <a:r>
              <a:rPr lang="en-US" sz="1600" dirty="0" err="1"/>
              <a:t>minimuma</a:t>
            </a:r>
            <a:r>
              <a:rPr lang="en-US" sz="1600" dirty="0"/>
              <a:t> </a:t>
            </a:r>
            <a:r>
              <a:rPr lang="en-US" sz="1600" dirty="0" err="1"/>
              <a:t>krive</a:t>
            </a:r>
            <a:r>
              <a:rPr lang="en-US" sz="1600" dirty="0"/>
              <a:t> A. </a:t>
            </a:r>
            <a:r>
              <a:rPr lang="en-US" sz="1600" dirty="0" err="1"/>
              <a:t>Isto</a:t>
            </a:r>
            <a:r>
              <a:rPr lang="en-US" sz="1600" dirty="0"/>
              <a:t> </a:t>
            </a:r>
            <a:r>
              <a:rPr lang="en-US" sz="1600" dirty="0" err="1"/>
              <a:t>važi</a:t>
            </a:r>
            <a:r>
              <a:rPr lang="en-US" sz="1600" dirty="0"/>
              <a:t> i za minimum SRAC </a:t>
            </a:r>
            <a:r>
              <a:rPr lang="en-US" sz="1600" dirty="0" err="1"/>
              <a:t>krive</a:t>
            </a:r>
            <a:r>
              <a:rPr lang="en-US" sz="1600" dirty="0"/>
              <a:t> pogona C u </a:t>
            </a:r>
            <a:r>
              <a:rPr lang="en-US" sz="1600" dirty="0" err="1"/>
              <a:t>odnosu</a:t>
            </a:r>
            <a:r>
              <a:rPr lang="en-US" sz="1600" dirty="0"/>
              <a:t> na B, i za D u </a:t>
            </a:r>
            <a:r>
              <a:rPr lang="en-US" sz="1600" dirty="0" err="1"/>
              <a:t>odnosu</a:t>
            </a:r>
            <a:r>
              <a:rPr lang="en-US" sz="1600" dirty="0"/>
              <a:t> na C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6224632" y="1645232"/>
            <a:ext cx="480244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err="1"/>
              <a:t>Međutim</a:t>
            </a:r>
            <a:r>
              <a:rPr lang="en-US" sz="1600" dirty="0"/>
              <a:t>, zbog u</a:t>
            </a:r>
            <a:r>
              <a:rPr lang="sr-Latn-BA" sz="1600" dirty="0"/>
              <a:t>ticaja</a:t>
            </a:r>
            <a:r>
              <a:rPr lang="en-US" sz="1600" dirty="0"/>
              <a:t> </a:t>
            </a:r>
            <a:r>
              <a:rPr lang="sr-Latn-BA" sz="1600" dirty="0"/>
              <a:t>dis</a:t>
            </a:r>
            <a:r>
              <a:rPr lang="en-US" sz="1600" dirty="0"/>
              <a:t>ekonomija obima, SRAC </a:t>
            </a:r>
            <a:r>
              <a:rPr lang="en-US" sz="1600" dirty="0" err="1"/>
              <a:t>kriva</a:t>
            </a:r>
            <a:r>
              <a:rPr lang="en-US" sz="1600" dirty="0"/>
              <a:t> pogona E je </a:t>
            </a:r>
            <a:r>
              <a:rPr lang="en-US" sz="1600" b="1" dirty="0"/>
              <a:t>iznad i </a:t>
            </a:r>
            <a:r>
              <a:rPr lang="en-US" sz="1600" b="1" dirty="0" err="1"/>
              <a:t>desno</a:t>
            </a:r>
            <a:r>
              <a:rPr lang="en-US" sz="1600" dirty="0"/>
              <a:t> od D-</a:t>
            </a:r>
            <a:r>
              <a:rPr lang="en-US" sz="1600" dirty="0" err="1"/>
              <a:t>ove</a:t>
            </a:r>
            <a:r>
              <a:rPr lang="en-US" sz="1600" dirty="0"/>
              <a:t>, a F-ova je iznad i </a:t>
            </a:r>
            <a:r>
              <a:rPr lang="en-US" sz="1600" dirty="0" err="1"/>
              <a:t>desno</a:t>
            </a:r>
            <a:r>
              <a:rPr lang="en-US" sz="1600" dirty="0"/>
              <a:t> od E-</a:t>
            </a:r>
            <a:r>
              <a:rPr lang="en-US" sz="1600" dirty="0" err="1"/>
              <a:t>ove</a:t>
            </a:r>
            <a:r>
              <a:rPr lang="en-US" sz="1600" dirty="0"/>
              <a:t>. To </a:t>
            </a:r>
            <a:r>
              <a:rPr lang="en-US" sz="1600" dirty="0" err="1"/>
              <a:t>znači</a:t>
            </a:r>
            <a:r>
              <a:rPr lang="en-US" sz="1600" dirty="0"/>
              <a:t> da </a:t>
            </a:r>
            <a:r>
              <a:rPr lang="en-US" sz="1600" dirty="0" err="1"/>
              <a:t>pogoni</a:t>
            </a:r>
            <a:r>
              <a:rPr lang="en-US" sz="1600" dirty="0"/>
              <a:t> veći od D </a:t>
            </a:r>
            <a:r>
              <a:rPr lang="en-US" sz="1600" dirty="0" err="1"/>
              <a:t>imaju</a:t>
            </a:r>
            <a:r>
              <a:rPr lang="en-US" sz="1600" dirty="0"/>
              <a:t> </a:t>
            </a:r>
            <a:r>
              <a:rPr lang="en-US" sz="1600" b="1" dirty="0" err="1"/>
              <a:t>postepeno</a:t>
            </a:r>
            <a:r>
              <a:rPr lang="en-US" sz="1600" b="1" dirty="0"/>
              <a:t> veće </a:t>
            </a:r>
            <a:r>
              <a:rPr lang="en-US" sz="1600" b="1" dirty="0" err="1"/>
              <a:t>minimalne</a:t>
            </a:r>
            <a:r>
              <a:rPr lang="en-US" sz="1600" b="1" dirty="0"/>
              <a:t> tačke prosječnog troška</a:t>
            </a:r>
            <a:r>
              <a:rPr lang="en-US" sz="1600" dirty="0"/>
              <a:t>. Za </a:t>
            </a:r>
            <a:r>
              <a:rPr lang="en-US" sz="1600" dirty="0" err="1"/>
              <a:t>referencu</a:t>
            </a:r>
            <a:r>
              <a:rPr lang="en-US" sz="1600" dirty="0"/>
              <a:t>, </a:t>
            </a:r>
            <a:r>
              <a:rPr lang="en-US" sz="1600" dirty="0" err="1"/>
              <a:t>minimumi</a:t>
            </a:r>
            <a:r>
              <a:rPr lang="en-US" sz="1600" dirty="0"/>
              <a:t> SRAC </a:t>
            </a:r>
            <a:r>
              <a:rPr lang="en-US" sz="1600" dirty="0" err="1"/>
              <a:t>krivih</a:t>
            </a:r>
            <a:r>
              <a:rPr lang="en-US" sz="1600" dirty="0"/>
              <a:t> </a:t>
            </a:r>
            <a:r>
              <a:rPr lang="en-US" sz="1600" dirty="0" err="1"/>
              <a:t>svih</a:t>
            </a:r>
            <a:r>
              <a:rPr lang="en-US" sz="1600" dirty="0"/>
              <a:t> pogona </a:t>
            </a:r>
            <a:r>
              <a:rPr lang="en-US" sz="1600" dirty="0" err="1"/>
              <a:t>označeni</a:t>
            </a:r>
            <a:r>
              <a:rPr lang="en-US" sz="1600" dirty="0"/>
              <a:t> su </a:t>
            </a:r>
            <a:r>
              <a:rPr lang="en-US" sz="1600" b="1" dirty="0" err="1" smtClean="0"/>
              <a:t>zvjezdicama</a:t>
            </a:r>
            <a:r>
              <a:rPr lang="en-US" sz="1600" dirty="0"/>
              <a:t>.</a:t>
            </a:r>
            <a:endParaRPr lang="sr-Latn-BA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Latn-BA" sz="1600" dirty="0" smtClean="0"/>
              <a:t>N</a:t>
            </a:r>
            <a:r>
              <a:rPr lang="en-US" sz="1600" dirty="0" err="1"/>
              <a:t>ijedna</a:t>
            </a:r>
            <a:r>
              <a:rPr lang="en-US" sz="1600" dirty="0"/>
              <a:t> od </a:t>
            </a:r>
            <a:r>
              <a:rPr lang="en-US" sz="1600" dirty="0" err="1"/>
              <a:t>označenih</a:t>
            </a:r>
            <a:r>
              <a:rPr lang="en-US" sz="1600" dirty="0"/>
              <a:t> </a:t>
            </a:r>
            <a:r>
              <a:rPr lang="en-US" sz="1600" dirty="0" err="1"/>
              <a:t>tačaka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u </a:t>
            </a:r>
            <a:r>
              <a:rPr lang="en-US" sz="1600" b="1" dirty="0" err="1"/>
              <a:t>najnižoj</a:t>
            </a:r>
            <a:r>
              <a:rPr lang="en-US" sz="1600" b="1" dirty="0"/>
              <a:t> </a:t>
            </a:r>
            <a:r>
              <a:rPr lang="en-US" sz="1600" b="1" dirty="0" err="1"/>
              <a:t>tački</a:t>
            </a:r>
            <a:r>
              <a:rPr lang="en-US" sz="1600" b="1" dirty="0"/>
              <a:t> </a:t>
            </a:r>
            <a:r>
              <a:rPr lang="en-US" sz="1600" b="1" dirty="0" err="1"/>
              <a:t>svoje</a:t>
            </a:r>
            <a:r>
              <a:rPr lang="en-US" sz="1600" b="1" dirty="0"/>
              <a:t> SRAC </a:t>
            </a:r>
            <a:r>
              <a:rPr lang="en-US" sz="1600" b="1" dirty="0" err="1"/>
              <a:t>krive</a:t>
            </a:r>
            <a:r>
              <a:rPr lang="en-US" sz="1600" dirty="0"/>
              <a:t>, </a:t>
            </a:r>
            <a:r>
              <a:rPr lang="en-US" sz="1600" dirty="0" err="1"/>
              <a:t>osim</a:t>
            </a:r>
            <a:r>
              <a:rPr lang="en-US" sz="1600" dirty="0"/>
              <a:t> tačke koja </a:t>
            </a:r>
            <a:r>
              <a:rPr lang="en-US" sz="1600" dirty="0" err="1"/>
              <a:t>predstavlja</a:t>
            </a:r>
            <a:r>
              <a:rPr lang="en-US" sz="1600" dirty="0"/>
              <a:t> pogon D. Na </a:t>
            </a:r>
            <a:r>
              <a:rPr lang="en-US" sz="1600" dirty="0" err="1"/>
              <a:t>primjer</a:t>
            </a:r>
            <a:r>
              <a:rPr lang="en-US" sz="1600" dirty="0"/>
              <a:t>, </a:t>
            </a:r>
            <a:r>
              <a:rPr lang="en-US" sz="1600" dirty="0" err="1"/>
              <a:t>zvjezdica</a:t>
            </a:r>
            <a:r>
              <a:rPr lang="en-US" sz="1600" dirty="0"/>
              <a:t> koja </a:t>
            </a:r>
            <a:r>
              <a:rPr lang="en-US" sz="1600" dirty="0" err="1"/>
              <a:t>označava</a:t>
            </a:r>
            <a:r>
              <a:rPr lang="en-US" sz="1600" dirty="0"/>
              <a:t> minimum SRAC </a:t>
            </a:r>
            <a:r>
              <a:rPr lang="en-US" sz="1600" dirty="0" err="1"/>
              <a:t>krive</a:t>
            </a:r>
            <a:r>
              <a:rPr lang="en-US" sz="1600" dirty="0"/>
              <a:t> pogona B </a:t>
            </a:r>
            <a:r>
              <a:rPr lang="en-US" sz="1600" dirty="0" err="1"/>
              <a:t>prikazuje</a:t>
            </a:r>
            <a:r>
              <a:rPr lang="en-US" sz="1600" dirty="0"/>
              <a:t> </a:t>
            </a:r>
            <a:r>
              <a:rPr lang="en-US" sz="1600" dirty="0" err="1"/>
              <a:t>nivo</a:t>
            </a:r>
            <a:r>
              <a:rPr lang="en-US" sz="1600" dirty="0"/>
              <a:t> koji je </a:t>
            </a:r>
            <a:r>
              <a:rPr lang="en-US" sz="1600" b="1" dirty="0"/>
              <a:t>iznad prosječnog troška</a:t>
            </a:r>
            <a:r>
              <a:rPr lang="en-US" sz="1600" dirty="0"/>
              <a:t> koji bi pogon C </a:t>
            </a:r>
            <a:r>
              <a:rPr lang="en-US" sz="1600" dirty="0" err="1"/>
              <a:t>imao</a:t>
            </a:r>
            <a:r>
              <a:rPr lang="en-US" sz="1600" dirty="0"/>
              <a:t> u </a:t>
            </a:r>
            <a:r>
              <a:rPr lang="en-US" sz="1600" dirty="0" err="1"/>
              <a:t>kratkom</a:t>
            </a:r>
            <a:r>
              <a:rPr lang="en-US" sz="1600" dirty="0"/>
              <a:t> </a:t>
            </a:r>
            <a:r>
              <a:rPr lang="en-US" sz="1600" dirty="0" err="1"/>
              <a:t>roku</a:t>
            </a:r>
            <a:r>
              <a:rPr lang="en-US" sz="1600" dirty="0"/>
              <a:t> za </a:t>
            </a:r>
            <a:r>
              <a:rPr lang="en-US" sz="1600" dirty="0" smtClean="0"/>
              <a:t>istovjetan </a:t>
            </a:r>
            <a:r>
              <a:rPr lang="en-US" sz="1600" dirty="0" err="1"/>
              <a:t>nivo</a:t>
            </a:r>
            <a:r>
              <a:rPr lang="en-US" sz="1600" dirty="0"/>
              <a:t> proizvodnje</a:t>
            </a:r>
            <a:endParaRPr lang="sr-Latn-BA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err="1"/>
              <a:t>Logičan</a:t>
            </a:r>
            <a:r>
              <a:rPr lang="en-US" sz="1600" dirty="0"/>
              <a:t> </a:t>
            </a:r>
            <a:r>
              <a:rPr lang="en-US" sz="1600" dirty="0" err="1"/>
              <a:t>zaključak</a:t>
            </a:r>
            <a:r>
              <a:rPr lang="en-US" sz="1600" dirty="0"/>
              <a:t> </a:t>
            </a:r>
            <a:r>
              <a:rPr lang="en-US" sz="1600" dirty="0" err="1"/>
              <a:t>ove</a:t>
            </a:r>
            <a:r>
              <a:rPr lang="en-US" sz="1600" dirty="0"/>
              <a:t> </a:t>
            </a:r>
            <a:r>
              <a:rPr lang="en-US" sz="1600" dirty="0" err="1"/>
              <a:t>ilustracije</a:t>
            </a:r>
            <a:r>
              <a:rPr lang="en-US" sz="1600" dirty="0"/>
              <a:t> je da, </a:t>
            </a:r>
            <a:r>
              <a:rPr lang="en-US" sz="1600" dirty="0" err="1"/>
              <a:t>ako</a:t>
            </a:r>
            <a:r>
              <a:rPr lang="en-US" sz="1600" dirty="0"/>
              <a:t> preduzeće </a:t>
            </a:r>
            <a:r>
              <a:rPr lang="en-US" sz="1600" dirty="0" err="1"/>
              <a:t>želi</a:t>
            </a:r>
            <a:r>
              <a:rPr lang="en-US" sz="1600" dirty="0"/>
              <a:t> </a:t>
            </a:r>
            <a:r>
              <a:rPr lang="en-US" sz="1600" dirty="0" err="1"/>
              <a:t>proizvoditi</a:t>
            </a:r>
            <a:r>
              <a:rPr lang="en-US" sz="1600" dirty="0"/>
              <a:t> </a:t>
            </a:r>
            <a:r>
              <a:rPr lang="en-US" sz="1600" dirty="0" err="1"/>
              <a:t>između</a:t>
            </a:r>
            <a:r>
              <a:rPr lang="en-US" sz="1600" dirty="0"/>
              <a:t> 20.000 i 30.000 </a:t>
            </a:r>
            <a:r>
              <a:rPr lang="en-US" sz="1600" dirty="0" err="1"/>
              <a:t>jedinica</a:t>
            </a:r>
            <a:r>
              <a:rPr lang="en-US" sz="1600" dirty="0"/>
              <a:t> </a:t>
            </a:r>
            <a:r>
              <a:rPr lang="en-US" sz="1600" dirty="0" err="1"/>
              <a:t>mjesečno</a:t>
            </a:r>
            <a:r>
              <a:rPr lang="en-US" sz="1600" dirty="0"/>
              <a:t>, </a:t>
            </a:r>
            <a:r>
              <a:rPr lang="en-US" sz="1600" b="1" dirty="0"/>
              <a:t>bolje je koristiti </a:t>
            </a:r>
            <a:r>
              <a:rPr lang="en-US" sz="1600" b="1" dirty="0" err="1"/>
              <a:t>kapacitet</a:t>
            </a:r>
            <a:r>
              <a:rPr lang="en-US" sz="1600" b="1" dirty="0"/>
              <a:t> pogona C</a:t>
            </a:r>
            <a:r>
              <a:rPr lang="en-US" sz="1600" dirty="0"/>
              <a:t> nego </a:t>
            </a:r>
            <a:r>
              <a:rPr lang="en-US" sz="1600" dirty="0" err="1"/>
              <a:t>pokušavati</a:t>
            </a:r>
            <a:r>
              <a:rPr lang="en-US" sz="1600" dirty="0"/>
              <a:t> </a:t>
            </a:r>
            <a:r>
              <a:rPr lang="en-US" sz="1600" dirty="0" err="1"/>
              <a:t>povećati</a:t>
            </a:r>
            <a:r>
              <a:rPr lang="en-US" sz="1600" dirty="0"/>
              <a:t> </a:t>
            </a:r>
            <a:r>
              <a:rPr lang="en-US" sz="1600" dirty="0" err="1"/>
              <a:t>korištenje</a:t>
            </a:r>
            <a:r>
              <a:rPr lang="en-US" sz="1600" dirty="0"/>
              <a:t> manjeg pogona B</a:t>
            </a:r>
            <a:r>
              <a:rPr lang="en-US" dirty="0"/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229" t="1917" r="1280"/>
          <a:stretch/>
        </p:blipFill>
        <p:spPr>
          <a:xfrm>
            <a:off x="1239335" y="1645233"/>
            <a:ext cx="4683293" cy="29458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2660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LRAC KAO OBVOJNICA SRAC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224632" y="1645232"/>
            <a:ext cx="48024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/>
              <a:t>Da </a:t>
            </a:r>
            <a:r>
              <a:rPr lang="en-US" sz="1600" dirty="0" err="1"/>
              <a:t>bismo</a:t>
            </a:r>
            <a:r>
              <a:rPr lang="en-US" sz="1600" dirty="0"/>
              <a:t> u </a:t>
            </a:r>
            <a:r>
              <a:rPr lang="en-US" sz="1600" dirty="0" err="1"/>
              <a:t>potpunosti</a:t>
            </a:r>
            <a:r>
              <a:rPr lang="en-US" sz="1600" dirty="0"/>
              <a:t> </a:t>
            </a:r>
            <a:r>
              <a:rPr lang="en-US" sz="1600" dirty="0" err="1"/>
              <a:t>razumjeli</a:t>
            </a:r>
            <a:r>
              <a:rPr lang="en-US" sz="1600" dirty="0"/>
              <a:t> </a:t>
            </a:r>
            <a:r>
              <a:rPr lang="en-US" sz="1600" dirty="0" err="1"/>
              <a:t>ekonomsku</a:t>
            </a:r>
            <a:r>
              <a:rPr lang="en-US" sz="1600" dirty="0"/>
              <a:t> </a:t>
            </a:r>
            <a:r>
              <a:rPr lang="en-US" sz="1600" dirty="0" err="1"/>
              <a:t>implikaciju</a:t>
            </a:r>
            <a:r>
              <a:rPr lang="en-US" sz="1600" dirty="0"/>
              <a:t> </a:t>
            </a:r>
            <a:r>
              <a:rPr lang="en-US" sz="1600" dirty="0" err="1"/>
              <a:t>prethodne</a:t>
            </a:r>
            <a:r>
              <a:rPr lang="en-US" sz="1600" dirty="0"/>
              <a:t> </a:t>
            </a:r>
            <a:r>
              <a:rPr lang="en-US" sz="1600" dirty="0" err="1"/>
              <a:t>ilustracije</a:t>
            </a:r>
            <a:r>
              <a:rPr lang="en-US" sz="1600" dirty="0"/>
              <a:t>, </a:t>
            </a:r>
            <a:r>
              <a:rPr lang="en-US" sz="1600" dirty="0" err="1"/>
              <a:t>potrebno</a:t>
            </a:r>
            <a:r>
              <a:rPr lang="en-US" sz="1600" dirty="0"/>
              <a:t> je </a:t>
            </a:r>
            <a:r>
              <a:rPr lang="en-US" sz="1600" dirty="0" err="1"/>
              <a:t>objasniti</a:t>
            </a:r>
            <a:r>
              <a:rPr lang="en-US" sz="1600" dirty="0"/>
              <a:t> </a:t>
            </a:r>
            <a:r>
              <a:rPr lang="en-US" sz="1600" dirty="0" err="1"/>
              <a:t>kako</a:t>
            </a:r>
            <a:r>
              <a:rPr lang="en-US" sz="1600" dirty="0"/>
              <a:t> </a:t>
            </a:r>
            <a:r>
              <a:rPr lang="en-US" sz="1600" dirty="0" err="1"/>
              <a:t>ekonomisti</a:t>
            </a:r>
            <a:r>
              <a:rPr lang="en-US" sz="1600" dirty="0"/>
              <a:t> </a:t>
            </a:r>
            <a:r>
              <a:rPr lang="en-US" sz="1600" dirty="0" err="1"/>
              <a:t>predstavljaju</a:t>
            </a:r>
            <a:r>
              <a:rPr lang="en-US" sz="1600" dirty="0"/>
              <a:t> </a:t>
            </a:r>
            <a:r>
              <a:rPr lang="en-US" sz="1600" b="1" dirty="0" err="1"/>
              <a:t>kapacitet</a:t>
            </a:r>
            <a:r>
              <a:rPr lang="en-US" sz="1600" b="1" dirty="0"/>
              <a:t> pogona</a:t>
            </a:r>
            <a:r>
              <a:rPr lang="en-US" sz="1600" dirty="0"/>
              <a:t> </a:t>
            </a:r>
            <a:r>
              <a:rPr lang="en-US" sz="1600" dirty="0" err="1"/>
              <a:t>pomoću</a:t>
            </a:r>
            <a:r>
              <a:rPr lang="en-US" sz="1600" dirty="0"/>
              <a:t> </a:t>
            </a:r>
            <a:r>
              <a:rPr lang="en-US" sz="1600" b="1" dirty="0" err="1"/>
              <a:t>kratkoročnih</a:t>
            </a:r>
            <a:r>
              <a:rPr lang="en-US" sz="1600" b="1" dirty="0"/>
              <a:t> </a:t>
            </a:r>
            <a:r>
              <a:rPr lang="en-US" sz="1600" b="1" dirty="0" err="1"/>
              <a:t>prosječnih</a:t>
            </a:r>
            <a:r>
              <a:rPr lang="en-US" sz="1600" b="1" dirty="0"/>
              <a:t> </a:t>
            </a:r>
            <a:r>
              <a:rPr lang="en-US" sz="1600" b="1" dirty="0" err="1"/>
              <a:t>troškovnih</a:t>
            </a:r>
            <a:r>
              <a:rPr lang="en-US" sz="1600" b="1" dirty="0"/>
              <a:t> </a:t>
            </a:r>
            <a:r>
              <a:rPr lang="en-US" sz="1600" b="1" dirty="0" err="1"/>
              <a:t>krivih</a:t>
            </a:r>
            <a:r>
              <a:rPr lang="en-US" sz="1600" b="1" dirty="0"/>
              <a:t> (SRAC)</a:t>
            </a:r>
            <a:r>
              <a:rPr lang="en-US" sz="16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err="1"/>
              <a:t>Tipična</a:t>
            </a:r>
            <a:r>
              <a:rPr lang="en-US" sz="1600" dirty="0"/>
              <a:t> SRAC </a:t>
            </a:r>
            <a:r>
              <a:rPr lang="en-US" sz="1600" dirty="0" err="1"/>
              <a:t>kriva</a:t>
            </a:r>
            <a:r>
              <a:rPr lang="en-US" sz="1600" dirty="0"/>
              <a:t> (</a:t>
            </a:r>
            <a:r>
              <a:rPr lang="en-US" sz="1600" dirty="0" err="1"/>
              <a:t>bazirana</a:t>
            </a:r>
            <a:r>
              <a:rPr lang="en-US" sz="1600" dirty="0"/>
              <a:t> na </a:t>
            </a:r>
            <a:r>
              <a:rPr lang="en-US" sz="1600" dirty="0" err="1"/>
              <a:t>kubnoj</a:t>
            </a:r>
            <a:r>
              <a:rPr lang="en-US" sz="1600" dirty="0"/>
              <a:t> </a:t>
            </a:r>
            <a:r>
              <a:rPr lang="en-US" sz="1600" dirty="0" err="1"/>
              <a:t>funkciji</a:t>
            </a:r>
            <a:r>
              <a:rPr lang="en-US" sz="1600" dirty="0"/>
              <a:t> </a:t>
            </a:r>
            <a:r>
              <a:rPr lang="en-US" sz="1600" dirty="0" err="1"/>
              <a:t>ukupnog</a:t>
            </a:r>
            <a:r>
              <a:rPr lang="en-US" sz="1600" dirty="0"/>
              <a:t> troška) </a:t>
            </a:r>
            <a:r>
              <a:rPr lang="en-US" sz="1600" b="1" dirty="0" err="1"/>
              <a:t>opada</a:t>
            </a:r>
            <a:r>
              <a:rPr lang="en-US" sz="1600" b="1" dirty="0"/>
              <a:t>, </a:t>
            </a:r>
            <a:r>
              <a:rPr lang="en-US" sz="1600" b="1" dirty="0" err="1"/>
              <a:t>dostiže</a:t>
            </a:r>
            <a:r>
              <a:rPr lang="en-US" sz="1600" b="1" dirty="0"/>
              <a:t> minimum, a </a:t>
            </a:r>
            <a:r>
              <a:rPr lang="en-US" sz="1600" b="1" dirty="0" err="1"/>
              <a:t>zatim</a:t>
            </a:r>
            <a:r>
              <a:rPr lang="en-US" sz="1600" b="1" dirty="0"/>
              <a:t> </a:t>
            </a:r>
            <a:r>
              <a:rPr lang="en-US" sz="1600" b="1" dirty="0" err="1"/>
              <a:t>raste</a:t>
            </a:r>
            <a:r>
              <a:rPr lang="en-US" sz="1600" dirty="0"/>
              <a:t> kada preduzeće proizvodi više </a:t>
            </a:r>
            <a:r>
              <a:rPr lang="en-US" sz="1600" dirty="0" err="1"/>
              <a:t>koristeći</a:t>
            </a:r>
            <a:r>
              <a:rPr lang="en-US" sz="1600" dirty="0"/>
              <a:t> </a:t>
            </a:r>
            <a:r>
              <a:rPr lang="en-US" sz="1600" dirty="0" err="1"/>
              <a:t>fiksnu</a:t>
            </a:r>
            <a:r>
              <a:rPr lang="en-US" sz="1600" dirty="0"/>
              <a:t> </a:t>
            </a:r>
            <a:r>
              <a:rPr lang="en-US" sz="1600" dirty="0" err="1"/>
              <a:t>količinu</a:t>
            </a:r>
            <a:r>
              <a:rPr lang="en-US" sz="1600" dirty="0"/>
              <a:t> </a:t>
            </a:r>
            <a:r>
              <a:rPr lang="en-US" sz="1600" dirty="0" err="1" smtClean="0"/>
              <a:t>inputa</a:t>
            </a:r>
            <a:r>
              <a:rPr lang="en-US" sz="1600" dirty="0" smtClean="0"/>
              <a:t>.</a:t>
            </a:r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err="1"/>
              <a:t>Ekonomisti</a:t>
            </a:r>
            <a:r>
              <a:rPr lang="en-US" sz="1600" dirty="0"/>
              <a:t> minimum SRAC </a:t>
            </a:r>
            <a:r>
              <a:rPr lang="en-US" sz="1600" dirty="0" err="1"/>
              <a:t>krive</a:t>
            </a:r>
            <a:r>
              <a:rPr lang="en-US" sz="1600" dirty="0"/>
              <a:t> </a:t>
            </a:r>
            <a:r>
              <a:rPr lang="en-US" sz="1600" dirty="0" err="1"/>
              <a:t>smatraju</a:t>
            </a:r>
            <a:r>
              <a:rPr lang="en-US" sz="1600" dirty="0"/>
              <a:t> </a:t>
            </a:r>
            <a:r>
              <a:rPr lang="en-US" sz="1600" b="1" dirty="0" err="1"/>
              <a:t>maksimalnim</a:t>
            </a:r>
            <a:r>
              <a:rPr lang="en-US" sz="1600" b="1" dirty="0"/>
              <a:t> </a:t>
            </a:r>
            <a:r>
              <a:rPr lang="en-US" sz="1600" b="1" dirty="0" err="1"/>
              <a:t>kapacitetom</a:t>
            </a:r>
            <a:r>
              <a:rPr lang="en-US" sz="1600" b="1" dirty="0"/>
              <a:t> pogona</a:t>
            </a:r>
            <a:r>
              <a:rPr lang="en-US" sz="1600" dirty="0"/>
              <a:t>. </a:t>
            </a:r>
            <a:r>
              <a:rPr lang="en-US" sz="1600" dirty="0" err="1"/>
              <a:t>Iako</a:t>
            </a:r>
            <a:r>
              <a:rPr lang="en-US" sz="1600" dirty="0"/>
              <a:t> „</a:t>
            </a:r>
            <a:r>
              <a:rPr lang="en-US" sz="1600" dirty="0" err="1"/>
              <a:t>maksimalni</a:t>
            </a:r>
            <a:r>
              <a:rPr lang="en-US" sz="1600" dirty="0"/>
              <a:t> </a:t>
            </a:r>
            <a:r>
              <a:rPr lang="en-US" sz="1600" dirty="0" err="1"/>
              <a:t>kapacitet</a:t>
            </a:r>
            <a:r>
              <a:rPr lang="en-US" sz="1600" dirty="0"/>
              <a:t>” </a:t>
            </a:r>
            <a:r>
              <a:rPr lang="en-US" sz="1600" dirty="0" err="1"/>
              <a:t>obično</a:t>
            </a:r>
            <a:r>
              <a:rPr lang="en-US" sz="1600" dirty="0"/>
              <a:t> </a:t>
            </a:r>
            <a:r>
              <a:rPr lang="en-US" sz="1600" dirty="0" err="1"/>
              <a:t>označava</a:t>
            </a:r>
            <a:r>
              <a:rPr lang="en-US" sz="1600" dirty="0"/>
              <a:t> </a:t>
            </a:r>
            <a:r>
              <a:rPr lang="en-US" sz="1600" dirty="0" err="1"/>
              <a:t>fizičku</a:t>
            </a:r>
            <a:r>
              <a:rPr lang="en-US" sz="1600" dirty="0"/>
              <a:t> </a:t>
            </a:r>
            <a:r>
              <a:rPr lang="en-US" sz="1600" dirty="0" err="1"/>
              <a:t>granicu</a:t>
            </a:r>
            <a:r>
              <a:rPr lang="en-US" sz="1600" dirty="0"/>
              <a:t> proizvodnje, firma </a:t>
            </a:r>
            <a:r>
              <a:rPr lang="en-US" sz="1600" dirty="0" err="1"/>
              <a:t>može</a:t>
            </a:r>
            <a:r>
              <a:rPr lang="en-US" sz="1600" dirty="0"/>
              <a:t> </a:t>
            </a:r>
            <a:r>
              <a:rPr lang="en-US" sz="1600" dirty="0" err="1"/>
              <a:t>proizvoditi</a:t>
            </a:r>
            <a:r>
              <a:rPr lang="en-US" sz="1600" dirty="0"/>
              <a:t> </a:t>
            </a:r>
            <a:r>
              <a:rPr lang="en-US" sz="1600" b="1" dirty="0"/>
              <a:t>iznad </a:t>
            </a:r>
            <a:r>
              <a:rPr lang="en-US" sz="1600" b="1" dirty="0" err="1"/>
              <a:t>nivoa</a:t>
            </a:r>
            <a:r>
              <a:rPr lang="en-US" sz="1600" b="1" dirty="0"/>
              <a:t> </a:t>
            </a:r>
            <a:r>
              <a:rPr lang="en-US" sz="1600" b="1" dirty="0" err="1" smtClean="0"/>
              <a:t>autputa</a:t>
            </a:r>
            <a:r>
              <a:rPr lang="en-US" sz="1600" b="1" dirty="0" smtClean="0"/>
              <a:t> </a:t>
            </a:r>
            <a:r>
              <a:rPr lang="en-US" sz="1600" b="1" dirty="0"/>
              <a:t>pri </a:t>
            </a:r>
            <a:r>
              <a:rPr lang="en-US" sz="1600" b="1" dirty="0" err="1" smtClean="0"/>
              <a:t>kome</a:t>
            </a:r>
            <a:r>
              <a:rPr lang="en-US" sz="1600" b="1" dirty="0" smtClean="0"/>
              <a:t> </a:t>
            </a:r>
            <a:r>
              <a:rPr lang="en-US" sz="1600" b="1" dirty="0"/>
              <a:t>je prosječni trošak </a:t>
            </a:r>
            <a:r>
              <a:rPr lang="en-US" sz="1600" b="1" dirty="0" err="1"/>
              <a:t>najniži</a:t>
            </a:r>
            <a:r>
              <a:rPr lang="en-US" sz="1600" dirty="0"/>
              <a:t>. Za </a:t>
            </a:r>
            <a:r>
              <a:rPr lang="en-US" sz="1600" dirty="0" err="1"/>
              <a:t>ekonomiste</a:t>
            </a:r>
            <a:r>
              <a:rPr lang="en-US" sz="1600" dirty="0"/>
              <a:t>, „</a:t>
            </a:r>
            <a:r>
              <a:rPr lang="en-US" sz="1600" dirty="0" err="1"/>
              <a:t>maksimalni</a:t>
            </a:r>
            <a:r>
              <a:rPr lang="en-US" sz="1600" dirty="0"/>
              <a:t> </a:t>
            </a:r>
            <a:r>
              <a:rPr lang="en-US" sz="1600" dirty="0" err="1"/>
              <a:t>kapacitet</a:t>
            </a:r>
            <a:r>
              <a:rPr lang="en-US" sz="1600" dirty="0"/>
              <a:t> pogona” </a:t>
            </a:r>
            <a:r>
              <a:rPr lang="en-US" sz="1600" dirty="0" err="1"/>
              <a:t>znači</a:t>
            </a:r>
            <a:r>
              <a:rPr lang="en-US" sz="1600" dirty="0"/>
              <a:t> </a:t>
            </a:r>
            <a:r>
              <a:rPr lang="en-US" sz="1600" b="1" dirty="0" err="1"/>
              <a:t>nivo</a:t>
            </a:r>
            <a:r>
              <a:rPr lang="en-US" sz="1600" b="1" dirty="0"/>
              <a:t> proizvodnje koji </a:t>
            </a:r>
            <a:r>
              <a:rPr lang="en-US" sz="1600" b="1" dirty="0" err="1"/>
              <a:t>omogućava</a:t>
            </a:r>
            <a:r>
              <a:rPr lang="en-US" sz="1600" b="1" dirty="0"/>
              <a:t> </a:t>
            </a:r>
            <a:r>
              <a:rPr lang="en-US" sz="1600" b="1" dirty="0" err="1"/>
              <a:t>najniži</a:t>
            </a:r>
            <a:r>
              <a:rPr lang="en-US" sz="1600" b="1" dirty="0"/>
              <a:t> trošak </a:t>
            </a:r>
            <a:r>
              <a:rPr lang="en-US" sz="1600" b="1" dirty="0" err="1"/>
              <a:t>po</a:t>
            </a:r>
            <a:r>
              <a:rPr lang="en-US" sz="1600" b="1" dirty="0"/>
              <a:t> </a:t>
            </a:r>
            <a:r>
              <a:rPr lang="en-US" sz="1600" b="1" dirty="0" err="1"/>
              <a:t>jedinici</a:t>
            </a:r>
            <a:r>
              <a:rPr lang="en-US" sz="1600" b="1" dirty="0"/>
              <a:t> u </a:t>
            </a:r>
            <a:r>
              <a:rPr lang="en-US" sz="1600" b="1" dirty="0" err="1"/>
              <a:t>kratkom</a:t>
            </a:r>
            <a:r>
              <a:rPr lang="en-US" sz="1600" b="1" dirty="0"/>
              <a:t> </a:t>
            </a:r>
            <a:r>
              <a:rPr lang="en-US" sz="1600" b="1" dirty="0" err="1"/>
              <a:t>roku</a:t>
            </a:r>
            <a:r>
              <a:rPr lang="en-US" sz="1600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29" t="1917" r="1280"/>
          <a:stretch/>
        </p:blipFill>
        <p:spPr>
          <a:xfrm>
            <a:off x="838899" y="1711354"/>
            <a:ext cx="5377344" cy="33824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9857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LRAC KAO OBVOJNICA SRAC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31684" y="1645232"/>
            <a:ext cx="49953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Slika </a:t>
            </a:r>
            <a:r>
              <a:rPr lang="en-US" sz="1400" dirty="0" smtClean="0"/>
              <a:t>pokazuje </a:t>
            </a:r>
            <a:r>
              <a:rPr lang="en-US" sz="1400" dirty="0"/>
              <a:t>da je u određenim rasponima proizvodnje </a:t>
            </a:r>
            <a:r>
              <a:rPr lang="en-US" sz="1400" b="1" dirty="0"/>
              <a:t>povoljnije za preduzeće koristiti veći pogon ispod njegovog maksimalnog kapaciteta</a:t>
            </a:r>
            <a:r>
              <a:rPr lang="en-US" sz="1400" dirty="0"/>
              <a:t>, nego manji pogon na njegovom maksimalnom kapacitetu. Prosječni trošak proizvodnje u većem pogonu je </a:t>
            </a:r>
            <a:r>
              <a:rPr lang="en-US" sz="1400" b="1" dirty="0"/>
              <a:t>niži od najmanjeg mogućeg prosječnog troška u manjem pogonu</a:t>
            </a:r>
            <a:r>
              <a:rPr lang="en-US" sz="14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Šta uzrokuje ovo? Naravno, </a:t>
            </a:r>
            <a:r>
              <a:rPr lang="en-US" sz="1400" b="1" dirty="0"/>
              <a:t>ekonomije obima</a:t>
            </a:r>
            <a:r>
              <a:rPr lang="en-US" sz="1400" dirty="0"/>
              <a:t>. Zbog ovog fenomena, možemo očekivati da će u određenim rasponima proizvodnje </a:t>
            </a:r>
            <a:r>
              <a:rPr lang="en-US" sz="1400" b="1" dirty="0"/>
              <a:t>smanjenje prosječnog troška zbog ekonomija obima kod većeg pogona</a:t>
            </a:r>
            <a:r>
              <a:rPr lang="en-US" sz="1400" dirty="0"/>
              <a:t> biti veće nego smanjenje prosječnog troška pri radu manjeg pogona na njegovom najefikasnijem (ekonomskom „maksimalnom”) nivou kapaciteta.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Kao oprez, treba napomenuti da kada počnu djelovati </a:t>
            </a:r>
            <a:r>
              <a:rPr lang="sr-Latn-BA" sz="1400" b="1" dirty="0" smtClean="0"/>
              <a:t>dise</a:t>
            </a:r>
            <a:r>
              <a:rPr lang="en-US" sz="1400" b="1" dirty="0" smtClean="0"/>
              <a:t>konomije </a:t>
            </a:r>
            <a:r>
              <a:rPr lang="en-US" sz="1400" b="1" dirty="0"/>
              <a:t>obima</a:t>
            </a:r>
            <a:r>
              <a:rPr lang="en-US" sz="1400" dirty="0"/>
              <a:t>, bolje je za preduzeće koristiti pogon određene veličine </a:t>
            </a:r>
            <a:r>
              <a:rPr lang="en-US" sz="1400" b="1" dirty="0"/>
              <a:t>iznad njegovog „maksimuma”</a:t>
            </a:r>
            <a:r>
              <a:rPr lang="en-US" sz="1400" dirty="0"/>
              <a:t> nego graditi još veći pogon. </a:t>
            </a:r>
            <a:r>
              <a:rPr lang="en-US" sz="1400" dirty="0" smtClean="0"/>
              <a:t>Razlozi su </a:t>
            </a:r>
            <a:r>
              <a:rPr lang="en-US" sz="1400" dirty="0"/>
              <a:t>vrlo slični onima kod </a:t>
            </a:r>
            <a:r>
              <a:rPr lang="en-US" sz="1400" dirty="0" smtClean="0"/>
              <a:t>uticaja </a:t>
            </a:r>
            <a:r>
              <a:rPr lang="en-US" sz="1400" dirty="0"/>
              <a:t>ekonomija obima </a:t>
            </a:r>
            <a:r>
              <a:rPr lang="en-US" sz="1400" dirty="0" smtClean="0"/>
              <a:t>(pogledati </a:t>
            </a:r>
            <a:r>
              <a:rPr lang="en-US" sz="1400" dirty="0"/>
              <a:t>tačke p, q i r na s</a:t>
            </a:r>
            <a:r>
              <a:rPr lang="en-US" sz="1400" dirty="0" smtClean="0"/>
              <a:t>lici).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229" t="1917" r="1280"/>
          <a:stretch/>
        </p:blipFill>
        <p:spPr>
          <a:xfrm>
            <a:off x="838899" y="1711354"/>
            <a:ext cx="5377344" cy="33824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91210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Ekonomija obima vs ekonomija širine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442947"/>
              </p:ext>
            </p:extLst>
          </p:nvPr>
        </p:nvGraphicFramePr>
        <p:xfrm>
          <a:off x="1069975" y="1980161"/>
          <a:ext cx="9944772" cy="391443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86193">
                  <a:extLst>
                    <a:ext uri="{9D8B030D-6E8A-4147-A177-3AD203B41FA5}">
                      <a16:colId xmlns:a16="http://schemas.microsoft.com/office/drawing/2014/main" val="3335638478"/>
                    </a:ext>
                  </a:extLst>
                </a:gridCol>
                <a:gridCol w="2486193">
                  <a:extLst>
                    <a:ext uri="{9D8B030D-6E8A-4147-A177-3AD203B41FA5}">
                      <a16:colId xmlns:a16="http://schemas.microsoft.com/office/drawing/2014/main" val="3924197292"/>
                    </a:ext>
                  </a:extLst>
                </a:gridCol>
                <a:gridCol w="2486193">
                  <a:extLst>
                    <a:ext uri="{9D8B030D-6E8A-4147-A177-3AD203B41FA5}">
                      <a16:colId xmlns:a16="http://schemas.microsoft.com/office/drawing/2014/main" val="1728034224"/>
                    </a:ext>
                  </a:extLst>
                </a:gridCol>
                <a:gridCol w="2486193">
                  <a:extLst>
                    <a:ext uri="{9D8B030D-6E8A-4147-A177-3AD203B41FA5}">
                      <a16:colId xmlns:a16="http://schemas.microsoft.com/office/drawing/2014/main" val="1178704825"/>
                    </a:ext>
                  </a:extLst>
                </a:gridCol>
              </a:tblGrid>
              <a:tr h="652405">
                <a:tc>
                  <a:txBody>
                    <a:bodyPr/>
                    <a:lstStyle/>
                    <a:p>
                      <a:r>
                        <a:rPr lang="en-US" dirty="0"/>
                        <a:t>Termin 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engleski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jez</a:t>
                      </a:r>
                      <a:r>
                        <a:rPr lang="en-US" dirty="0" smtClean="0"/>
                        <a:t>.)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Termin (</a:t>
                      </a:r>
                      <a:r>
                        <a:rPr lang="en-US" dirty="0" err="1"/>
                        <a:t>Srpski</a:t>
                      </a:r>
                      <a:r>
                        <a:rPr lang="en-US" dirty="0"/>
                        <a:t> </a:t>
                      </a:r>
                      <a:r>
                        <a:rPr lang="en-US" dirty="0" err="1" smtClean="0"/>
                        <a:t>jez</a:t>
                      </a:r>
                      <a:r>
                        <a:rPr lang="en-US" dirty="0" smtClean="0"/>
                        <a:t>.)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Fokus / Objašnjenje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Primjer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2099128"/>
                  </a:ext>
                </a:extLst>
              </a:tr>
              <a:tr h="1770814">
                <a:tc>
                  <a:txBody>
                    <a:bodyPr/>
                    <a:lstStyle/>
                    <a:p>
                      <a:r>
                        <a:rPr lang="en-US" dirty="0"/>
                        <a:t>Economies of </a:t>
                      </a:r>
                      <a:r>
                        <a:rPr lang="en-US" dirty="0" smtClean="0"/>
                        <a:t>scale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Ekonomija obima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Smanjenje prosječnog troška </a:t>
                      </a:r>
                      <a:r>
                        <a:rPr lang="en-US" dirty="0" err="1"/>
                        <a:t>po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jedinici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povećanjem</a:t>
                      </a:r>
                      <a:r>
                        <a:rPr lang="en-US" dirty="0"/>
                        <a:t> proizvodnje </a:t>
                      </a:r>
                      <a:r>
                        <a:rPr lang="en-US" dirty="0" err="1"/>
                        <a:t>istog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proizvoda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err="1"/>
                        <a:t>Fabrika</a:t>
                      </a:r>
                      <a:r>
                        <a:rPr lang="en-US" dirty="0"/>
                        <a:t> proizvodi 10.000 </a:t>
                      </a:r>
                      <a:r>
                        <a:rPr lang="en-US" dirty="0" err="1"/>
                        <a:t>umjesto</a:t>
                      </a:r>
                      <a:r>
                        <a:rPr lang="en-US" dirty="0"/>
                        <a:t> 5.000 </a:t>
                      </a:r>
                      <a:r>
                        <a:rPr lang="en-US" dirty="0" err="1"/>
                        <a:t>jedinica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hrane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mjesečno</a:t>
                      </a:r>
                      <a:r>
                        <a:rPr lang="en-US" dirty="0"/>
                        <a:t>; prosječni trošak </a:t>
                      </a:r>
                      <a:r>
                        <a:rPr lang="en-US" dirty="0" err="1"/>
                        <a:t>po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jedinici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opada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2575625"/>
                  </a:ext>
                </a:extLst>
              </a:tr>
              <a:tr h="1491212">
                <a:tc>
                  <a:txBody>
                    <a:bodyPr/>
                    <a:lstStyle/>
                    <a:p>
                      <a:r>
                        <a:rPr lang="en-US" dirty="0"/>
                        <a:t>Economies of </a:t>
                      </a:r>
                      <a:r>
                        <a:rPr lang="en-US" dirty="0" smtClean="0"/>
                        <a:t>scope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Ekonomija </a:t>
                      </a:r>
                      <a:r>
                        <a:rPr lang="en-US" dirty="0" err="1"/>
                        <a:t>širine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Smanjenje prosječnog troška </a:t>
                      </a:r>
                      <a:r>
                        <a:rPr lang="en-US" dirty="0" err="1"/>
                        <a:t>po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jedinici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proizvodnjom</a:t>
                      </a:r>
                      <a:r>
                        <a:rPr lang="en-US" dirty="0"/>
                        <a:t> više </a:t>
                      </a:r>
                      <a:r>
                        <a:rPr lang="en-US" dirty="0" err="1"/>
                        <a:t>različitih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proizvoda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zajedno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err="1"/>
                        <a:t>Kompanija</a:t>
                      </a:r>
                      <a:r>
                        <a:rPr lang="en-US" dirty="0"/>
                        <a:t> proizvodi </a:t>
                      </a:r>
                      <a:r>
                        <a:rPr lang="en-US" dirty="0" err="1"/>
                        <a:t>hranu</a:t>
                      </a:r>
                      <a:r>
                        <a:rPr lang="en-US" dirty="0"/>
                        <a:t> i </a:t>
                      </a:r>
                      <a:r>
                        <a:rPr lang="en-US" dirty="0" err="1"/>
                        <a:t>bezalkoholna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pića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koristeći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istu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opremu</a:t>
                      </a:r>
                      <a:r>
                        <a:rPr lang="en-US" dirty="0"/>
                        <a:t> i </a:t>
                      </a:r>
                      <a:r>
                        <a:rPr lang="en-US" dirty="0" err="1"/>
                        <a:t>distribuciju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0571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258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9848" y="316852"/>
            <a:ext cx="10058400" cy="1609344"/>
          </a:xfrm>
        </p:spPr>
        <p:txBody>
          <a:bodyPr/>
          <a:lstStyle/>
          <a:p>
            <a:r>
              <a:rPr lang="sr-Latn-BA" dirty="0" smtClean="0"/>
              <a:t>Izotroškovna linija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02068" y="1634846"/>
            <a:ext cx="9600949" cy="4715620"/>
          </a:xfrm>
        </p:spPr>
        <p:txBody>
          <a:bodyPr>
            <a:normAutofit/>
          </a:bodyPr>
          <a:lstStyle/>
          <a:p>
            <a:pPr algn="just"/>
            <a:r>
              <a:rPr lang="sr-Latn-BA" dirty="0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proizvesti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outputa</a:t>
            </a:r>
            <a:r>
              <a:rPr lang="en-US" dirty="0"/>
              <a:t> </a:t>
            </a:r>
            <a:r>
              <a:rPr lang="en-US" dirty="0" err="1"/>
              <a:t>koristeći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tehnički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 smtClean="0"/>
              <a:t>inputa</a:t>
            </a:r>
            <a:r>
              <a:rPr lang="sr-Latn-BA" dirty="0" smtClean="0"/>
              <a:t> – </a:t>
            </a:r>
            <a:r>
              <a:rPr lang="en-US" dirty="0" err="1" smtClean="0"/>
              <a:t>izokvant</a:t>
            </a:r>
            <a:r>
              <a:rPr lang="sr-Latn-BA" dirty="0"/>
              <a:t>a</a:t>
            </a:r>
            <a:r>
              <a:rPr lang="en-US" dirty="0" smtClean="0"/>
              <a:t> </a:t>
            </a:r>
            <a:endParaRPr lang="sr-Latn-BA" dirty="0" smtClean="0"/>
          </a:p>
          <a:p>
            <a:pPr algn="just"/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tehnički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/>
              <a:t>kombinacijama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, </a:t>
            </a:r>
            <a:r>
              <a:rPr lang="sr-Latn-BA" dirty="0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odabrati</a:t>
            </a:r>
            <a:r>
              <a:rPr lang="en-US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 koji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najniže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smtClean="0"/>
              <a:t>proizvodnje</a:t>
            </a:r>
            <a:r>
              <a:rPr lang="sr-Latn-BA" dirty="0" smtClean="0"/>
              <a:t>-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efikasn</a:t>
            </a:r>
            <a:r>
              <a:rPr lang="sr-Latn-BA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kombinacij</a:t>
            </a:r>
            <a:r>
              <a:rPr lang="sr-Latn-BA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.</a:t>
            </a:r>
            <a:endParaRPr lang="sr-Latn-BA" dirty="0" smtClean="0"/>
          </a:p>
          <a:p>
            <a:pPr algn="just"/>
            <a:r>
              <a:rPr lang="sr-Latn-BA" dirty="0" smtClean="0"/>
              <a:t>Preduzeće </a:t>
            </a:r>
            <a:r>
              <a:rPr lang="en-US" dirty="0" err="1" smtClean="0"/>
              <a:t>kombinuje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tehnologiji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izokvante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 </a:t>
            </a:r>
            <a:r>
              <a:rPr lang="en-US" dirty="0" err="1"/>
              <a:t>troškovima</a:t>
            </a:r>
            <a:r>
              <a:rPr lang="en-US" dirty="0"/>
              <a:t> proizvodnje.</a:t>
            </a:r>
            <a:endParaRPr lang="sr-Latn-BA" altLang="en-US" dirty="0" smtClean="0"/>
          </a:p>
          <a:p>
            <a:pPr algn="just"/>
            <a:r>
              <a:rPr lang="en-US" altLang="en-US" dirty="0" err="1" smtClean="0"/>
              <a:t>Pretpostavimo</a:t>
            </a:r>
            <a:r>
              <a:rPr lang="en-US" altLang="en-US" dirty="0" smtClean="0"/>
              <a:t> </a:t>
            </a:r>
            <a:r>
              <a:rPr lang="en-US" altLang="en-US" dirty="0"/>
              <a:t>da  </a:t>
            </a:r>
            <a:r>
              <a:rPr lang="en-US" altLang="en-US" dirty="0" err="1"/>
              <a:t>preduze</a:t>
            </a:r>
            <a:r>
              <a:rPr lang="sr-Latn-BA" altLang="en-US" dirty="0"/>
              <a:t>će </a:t>
            </a:r>
            <a:r>
              <a:rPr lang="en-US" altLang="en-US" dirty="0" err="1"/>
              <a:t>ima</a:t>
            </a:r>
            <a:r>
              <a:rPr lang="en-US" altLang="en-US" dirty="0"/>
              <a:t> </a:t>
            </a:r>
            <a:r>
              <a:rPr lang="en-US" altLang="en-US" dirty="0" err="1"/>
              <a:t>proizvodnu</a:t>
            </a:r>
            <a:r>
              <a:rPr lang="en-US" altLang="en-US" dirty="0"/>
              <a:t> </a:t>
            </a:r>
            <a:r>
              <a:rPr lang="en-US" altLang="en-US" dirty="0" err="1"/>
              <a:t>funkciju</a:t>
            </a:r>
            <a:r>
              <a:rPr lang="en-US" altLang="en-US" dirty="0"/>
              <a:t> s </a:t>
            </a:r>
            <a:r>
              <a:rPr lang="en-US" altLang="en-US" dirty="0" err="1"/>
              <a:t>dva</a:t>
            </a:r>
            <a:r>
              <a:rPr lang="en-US" altLang="en-US" dirty="0"/>
              <a:t> </a:t>
            </a:r>
            <a:r>
              <a:rPr lang="en-US" altLang="en-US" dirty="0" err="1"/>
              <a:t>varijabilna</a:t>
            </a:r>
            <a:r>
              <a:rPr lang="en-US" altLang="en-US" dirty="0"/>
              <a:t> </a:t>
            </a:r>
            <a:r>
              <a:rPr lang="en-US" altLang="en-US" dirty="0" err="1"/>
              <a:t>ulaganja</a:t>
            </a:r>
            <a:r>
              <a:rPr lang="en-US" altLang="en-US" dirty="0"/>
              <a:t>, rad (L) i </a:t>
            </a:r>
            <a:r>
              <a:rPr lang="en-US" altLang="en-US" dirty="0" err="1"/>
              <a:t>kapital</a:t>
            </a:r>
            <a:r>
              <a:rPr lang="en-US" altLang="en-US" dirty="0"/>
              <a:t> (K).</a:t>
            </a:r>
          </a:p>
          <a:p>
            <a:pPr algn="ctr"/>
            <a:r>
              <a:rPr lang="en-US" altLang="en-US" dirty="0"/>
              <a:t>Q = f(L, K)</a:t>
            </a:r>
          </a:p>
          <a:p>
            <a:pPr algn="ctr"/>
            <a:endParaRPr lang="en-US" altLang="en-US" dirty="0"/>
          </a:p>
          <a:p>
            <a:r>
              <a:rPr lang="en-US" altLang="en-US" dirty="0"/>
              <a:t>Ova </a:t>
            </a:r>
            <a:r>
              <a:rPr lang="en-US" altLang="en-US" dirty="0" err="1"/>
              <a:t>proizvodna</a:t>
            </a:r>
            <a:r>
              <a:rPr lang="en-US" altLang="en-US" dirty="0"/>
              <a:t> </a:t>
            </a:r>
            <a:r>
              <a:rPr lang="en-US" altLang="en-US" dirty="0" err="1"/>
              <a:t>funkcija</a:t>
            </a:r>
            <a:r>
              <a:rPr lang="en-US" altLang="en-US" dirty="0"/>
              <a:t> </a:t>
            </a:r>
            <a:r>
              <a:rPr lang="en-US" altLang="en-US" dirty="0" err="1"/>
              <a:t>može</a:t>
            </a:r>
            <a:r>
              <a:rPr lang="en-US" altLang="en-US" dirty="0"/>
              <a:t> se </a:t>
            </a:r>
            <a:r>
              <a:rPr lang="en-US" altLang="en-US" dirty="0" err="1"/>
              <a:t>predstaviti</a:t>
            </a:r>
            <a:r>
              <a:rPr lang="en-US" altLang="en-US" dirty="0"/>
              <a:t> </a:t>
            </a:r>
            <a:r>
              <a:rPr lang="en-US" altLang="en-US" dirty="0" err="1"/>
              <a:t>mapom</a:t>
            </a:r>
            <a:r>
              <a:rPr lang="en-US" altLang="en-US" dirty="0"/>
              <a:t> </a:t>
            </a:r>
            <a:r>
              <a:rPr lang="en-US" altLang="en-US" dirty="0" err="1"/>
              <a:t>izokvanti</a:t>
            </a:r>
            <a:r>
              <a:rPr lang="en-US" alt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91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3746501" y="1670050"/>
            <a:ext cx="0" cy="408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746501" y="5759450"/>
            <a:ext cx="5245100" cy="1905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826110" y="1690498"/>
            <a:ext cx="1597025" cy="78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BA" altLang="en-US" dirty="0"/>
              <a:t>C</a:t>
            </a:r>
            <a:r>
              <a:rPr lang="en-US" altLang="en-US" dirty="0" err="1"/>
              <a:t>apital</a:t>
            </a:r>
            <a:endParaRPr lang="en-US" altLang="en-US" dirty="0"/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(K)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8078789" y="5792789"/>
            <a:ext cx="21304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labor (L)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001901" y="2890546"/>
            <a:ext cx="5295900" cy="2854325"/>
            <a:chOff x="1440" y="1641"/>
            <a:chExt cx="3336" cy="1798"/>
          </a:xfrm>
        </p:grpSpPr>
        <p:sp>
          <p:nvSpPr>
            <p:cNvPr id="11278" name="Arc 8"/>
            <p:cNvSpPr>
              <a:spLocks/>
            </p:cNvSpPr>
            <p:nvPr/>
          </p:nvSpPr>
          <p:spPr bwMode="auto">
            <a:xfrm rot="10800000">
              <a:off x="1440" y="1641"/>
              <a:ext cx="2728" cy="16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5400" cap="rnd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9"/>
            <p:cNvSpPr>
              <a:spLocks noChangeArrowheads="1"/>
            </p:cNvSpPr>
            <p:nvPr/>
          </p:nvSpPr>
          <p:spPr bwMode="auto">
            <a:xfrm>
              <a:off x="4202" y="3208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Q</a:t>
              </a:r>
              <a:r>
                <a:rPr lang="en-US" altLang="en-US" baseline="-25000" dirty="0"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4335124" y="2375472"/>
            <a:ext cx="5332413" cy="2868613"/>
            <a:chOff x="1632" y="1209"/>
            <a:chExt cx="3359" cy="1807"/>
          </a:xfrm>
        </p:grpSpPr>
        <p:sp>
          <p:nvSpPr>
            <p:cNvPr id="11276" name="Arc 7"/>
            <p:cNvSpPr>
              <a:spLocks/>
            </p:cNvSpPr>
            <p:nvPr/>
          </p:nvSpPr>
          <p:spPr bwMode="auto">
            <a:xfrm rot="10800000">
              <a:off x="1632" y="1209"/>
              <a:ext cx="2680" cy="17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5400" cap="rnd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0"/>
            <p:cNvSpPr>
              <a:spLocks noChangeArrowheads="1"/>
            </p:cNvSpPr>
            <p:nvPr/>
          </p:nvSpPr>
          <p:spPr bwMode="auto">
            <a:xfrm>
              <a:off x="4417" y="2785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Q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511147" y="1852172"/>
            <a:ext cx="5321301" cy="2909888"/>
            <a:chOff x="1920" y="825"/>
            <a:chExt cx="3352" cy="1833"/>
          </a:xfrm>
        </p:grpSpPr>
        <p:sp>
          <p:nvSpPr>
            <p:cNvPr id="11274" name="Arc 6"/>
            <p:cNvSpPr>
              <a:spLocks/>
            </p:cNvSpPr>
            <p:nvPr/>
          </p:nvSpPr>
          <p:spPr bwMode="auto">
            <a:xfrm rot="10800000">
              <a:off x="1920" y="825"/>
              <a:ext cx="2728" cy="1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5400" cap="rnd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4698" y="2427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Q</a:t>
              </a:r>
              <a:r>
                <a:rPr lang="en-US" altLang="en-US" baseline="-25000" dirty="0">
                  <a:latin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46150" y="81154"/>
            <a:ext cx="10058400" cy="1609344"/>
          </a:xfrm>
        </p:spPr>
        <p:txBody>
          <a:bodyPr/>
          <a:lstStyle/>
          <a:p>
            <a:r>
              <a:rPr lang="sr-Latn-BA" dirty="0"/>
              <a:t>Izotroškovna linija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46501" y="6137484"/>
            <a:ext cx="4899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 smtClean="0"/>
              <a:t>Mapa proizvodnih izokvanti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51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sr-Latn-BA" sz="4800" dirty="0"/>
              <a:t>Izotroškovna linija</a:t>
            </a:r>
            <a:endParaRPr lang="en-US" sz="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altLang="en-US" dirty="0" smtClean="0"/>
              <a:t>Na </a:t>
            </a:r>
            <a:r>
              <a:rPr lang="hr-HR" altLang="en-US" dirty="0"/>
              <a:t>osnovu jednačine ukupnog troška TC</a:t>
            </a:r>
            <a:r>
              <a:rPr lang="en-GB" altLang="en-US" dirty="0"/>
              <a:t>= w</a:t>
            </a:r>
            <a:r>
              <a:rPr lang="sr-Latn-BA" altLang="en-US" dirty="0"/>
              <a:t>*</a:t>
            </a:r>
            <a:r>
              <a:rPr lang="en-GB" altLang="en-US" dirty="0"/>
              <a:t>L + r</a:t>
            </a:r>
            <a:r>
              <a:rPr lang="sr-Latn-BA" altLang="en-US" dirty="0"/>
              <a:t>*</a:t>
            </a:r>
            <a:r>
              <a:rPr lang="en-GB" altLang="en-US" dirty="0"/>
              <a:t>K</a:t>
            </a:r>
            <a:r>
              <a:rPr lang="sr-Latn-BA" altLang="en-US" dirty="0"/>
              <a:t> </a:t>
            </a:r>
            <a:r>
              <a:rPr lang="hr-HR" altLang="en-US" dirty="0"/>
              <a:t>dobija se:</a:t>
            </a:r>
            <a:endParaRPr lang="en-US" altLang="en-US" sz="1800" dirty="0"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bs-Latn-BA" altLang="en-US" dirty="0" smtClean="0"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bs-Latn-BA" altLang="en-US" dirty="0" smtClean="0"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bs-Latn-B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bs-Latn-BA" altLang="en-US" dirty="0" smtClean="0">
                <a:cs typeface="Arial" panose="020B0604020202020204" pitchFamily="34" charset="0"/>
              </a:rPr>
              <a:t>Izotroškovna </a:t>
            </a:r>
            <a:r>
              <a:rPr lang="bs-Latn-BA" altLang="en-US" dirty="0">
                <a:cs typeface="Arial" panose="020B0604020202020204" pitchFamily="34" charset="0"/>
              </a:rPr>
              <a:t>linija ima nagib </a:t>
            </a:r>
            <a:r>
              <a:rPr lang="en-US" altLang="en-US" dirty="0">
                <a:cs typeface="Arial" panose="020B0604020202020204" pitchFamily="34" charset="0"/>
              </a:rPr>
              <a:t> Δ</a:t>
            </a:r>
            <a:r>
              <a:rPr lang="en-US" altLang="en-US" i="1" dirty="0">
                <a:cs typeface="Arial" panose="020B0604020202020204" pitchFamily="34" charset="0"/>
              </a:rPr>
              <a:t>K/</a:t>
            </a:r>
            <a:r>
              <a:rPr lang="en-US" altLang="en-US" dirty="0">
                <a:cs typeface="Arial" panose="020B0604020202020204" pitchFamily="34" charset="0"/>
              </a:rPr>
              <a:t>Δ</a:t>
            </a:r>
            <a:r>
              <a:rPr lang="en-US" altLang="en-US" i="1" dirty="0">
                <a:cs typeface="Arial" panose="020B0604020202020204" pitchFamily="34" charset="0"/>
              </a:rPr>
              <a:t>L</a:t>
            </a:r>
            <a:r>
              <a:rPr lang="en-US" altLang="en-US" dirty="0">
                <a:cs typeface="Arial" panose="020B0604020202020204" pitchFamily="34" charset="0"/>
              </a:rPr>
              <a:t> = −(</a:t>
            </a:r>
            <a:r>
              <a:rPr lang="en-US" altLang="en-US" i="1" dirty="0">
                <a:cs typeface="Arial" panose="020B0604020202020204" pitchFamily="34" charset="0"/>
              </a:rPr>
              <a:t>w/r</a:t>
            </a:r>
            <a:r>
              <a:rPr lang="en-US" altLang="en-US" dirty="0">
                <a:cs typeface="Arial" panose="020B0604020202020204" pitchFamily="34" charset="0"/>
              </a:rPr>
              <a:t>), </a:t>
            </a:r>
            <a:r>
              <a:rPr lang="bs-Latn-BA" altLang="en-US" dirty="0">
                <a:cs typeface="Arial" panose="020B0604020202020204" pitchFamily="34" charset="0"/>
              </a:rPr>
              <a:t>što je jednako odnosu nadnice i kapitalne rente.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BA" altLang="en-US" dirty="0"/>
              <a:t>Nagib izotroškovne linije – ukoliko bi se preduzeće odreklo 1 jedinice rada L i time povratilo w novčanih jedinica troška usljed angažovanja te jedinice rada L kako bi kupilo w/r jedinica kapitala po cijeni r novčanih jedinica po jedinici K, ukupni troškovi proizvodnje bi ostali nepromijenjeni</a:t>
            </a:r>
            <a:endParaRPr lang="en-US" altLang="en-US" dirty="0"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3317" name="TextBox 2"/>
          <p:cNvSpPr txBox="1">
            <a:spLocks noChangeArrowheads="1"/>
          </p:cNvSpPr>
          <p:nvPr/>
        </p:nvSpPr>
        <p:spPr bwMode="auto">
          <a:xfrm>
            <a:off x="3352800" y="2895601"/>
            <a:ext cx="579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r>
              <a:rPr lang="pt-BR" altLang="en-US" dirty="0">
                <a:latin typeface="+mn-lt"/>
              </a:rPr>
              <a:t>K = </a:t>
            </a:r>
            <a:r>
              <a:rPr lang="sr-Latn-BA" altLang="en-US" dirty="0">
                <a:latin typeface="+mn-lt"/>
              </a:rPr>
              <a:t>T</a:t>
            </a:r>
            <a:r>
              <a:rPr lang="pt-BR" altLang="en-US" dirty="0">
                <a:latin typeface="+mn-lt"/>
              </a:rPr>
              <a:t>C</a:t>
            </a:r>
            <a:r>
              <a:rPr lang="sr-Latn-BA" altLang="en-US" dirty="0">
                <a:latin typeface="+mn-lt"/>
              </a:rPr>
              <a:t>/</a:t>
            </a:r>
            <a:r>
              <a:rPr lang="pt-BR" altLang="en-US" dirty="0">
                <a:latin typeface="+mn-lt"/>
              </a:rPr>
              <a:t>r - (w</a:t>
            </a:r>
            <a:r>
              <a:rPr lang="sr-Latn-BA" altLang="en-US" dirty="0">
                <a:latin typeface="+mn-lt"/>
              </a:rPr>
              <a:t>/</a:t>
            </a:r>
            <a:r>
              <a:rPr lang="pt-BR" altLang="en-US" dirty="0">
                <a:latin typeface="+mn-lt"/>
              </a:rPr>
              <a:t>r)</a:t>
            </a:r>
            <a:r>
              <a:rPr lang="sr-Latn-BA" altLang="en-US" dirty="0">
                <a:latin typeface="+mn-lt"/>
              </a:rPr>
              <a:t>*</a:t>
            </a:r>
            <a:r>
              <a:rPr lang="pt-BR" altLang="en-US" dirty="0">
                <a:latin typeface="+mn-lt"/>
              </a:rPr>
              <a:t>L</a:t>
            </a:r>
            <a:r>
              <a:rPr lang="sr-Latn-BA" altLang="en-US" dirty="0">
                <a:latin typeface="+mn-lt"/>
              </a:rPr>
              <a:t> – jednačina </a:t>
            </a:r>
            <a:r>
              <a:rPr lang="sr-Latn-BA" altLang="en-US" b="1" dirty="0">
                <a:latin typeface="+mn-lt"/>
              </a:rPr>
              <a:t>i</a:t>
            </a:r>
            <a:r>
              <a:rPr lang="bs-Latn-BA" altLang="en-US" b="1" dirty="0">
                <a:latin typeface="+mn-lt"/>
              </a:rPr>
              <a:t>zotroškovne linij</a:t>
            </a:r>
            <a:r>
              <a:rPr lang="sr-Latn-BA" altLang="en-US" b="1" dirty="0">
                <a:latin typeface="+mn-lt"/>
              </a:rPr>
              <a:t>e</a:t>
            </a:r>
            <a:endParaRPr lang="en-US" altLang="en-US" b="1" dirty="0">
              <a:latin typeface="+mn-lt"/>
            </a:endParaRP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836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sr-Latn-BA" sz="4800" dirty="0"/>
              <a:t>Izotroškovna linija</a:t>
            </a:r>
            <a:endParaRPr lang="en-US" sz="50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4928" y="2494646"/>
            <a:ext cx="5772785" cy="37134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69848" y="1808537"/>
                <a:ext cx="9127222" cy="529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BA" sz="2000" dirty="0" smtClean="0"/>
                  <a:t>Grafički prikaz izotroškovne linije </a:t>
                </a:r>
                <a:r>
                  <a:rPr lang="sr-Latn-BA" sz="2000" i="1" dirty="0" smtClean="0"/>
                  <a:t>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BA" altLang="en-US" sz="2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altLang="en-US" sz="2000" b="0" i="1" dirty="0" smtClean="0">
                            <a:latin typeface="Cambria Math" panose="02040503050406030204" pitchFamily="18" charset="0"/>
                          </a:rPr>
                          <m:t>𝑇𝐶</m:t>
                        </m:r>
                      </m:num>
                      <m:den>
                        <m:r>
                          <a:rPr lang="sr-Latn-BA" altLang="en-US" sz="20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pt-BR" altLang="en-US" sz="2000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pt-BR" altLang="en-US" sz="2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altLang="en-US" sz="20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num>
                      <m:den>
                        <m:r>
                          <a:rPr lang="sr-Latn-BA" altLang="en-US" sz="20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pt-BR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altLang="en-US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pt-BR" altLang="en-US" sz="2000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sr-Latn-BA" altLang="en-US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848" y="1808537"/>
                <a:ext cx="9127222" cy="529504"/>
              </a:xfrm>
              <a:prstGeom prst="rect">
                <a:avLst/>
              </a:prstGeom>
              <a:blipFill>
                <a:blip r:embed="rId3"/>
                <a:stretch>
                  <a:fillRect l="-601"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57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Analiza troškova u dugom </a:t>
            </a:r>
            <a:r>
              <a:rPr lang="sr-Latn-BA" altLang="en-US" dirty="0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FF0000"/>
              </a:buClr>
            </a:pPr>
            <a:r>
              <a:rPr lang="sr-Latn-CS" altLang="en-US" dirty="0"/>
              <a:t>U</a:t>
            </a:r>
            <a:r>
              <a:rPr lang="en-US" altLang="en-US" dirty="0"/>
              <a:t> </a:t>
            </a:r>
            <a:r>
              <a:rPr lang="en-US" altLang="en-US" dirty="0" err="1"/>
              <a:t>dugom</a:t>
            </a:r>
            <a:r>
              <a:rPr lang="en-US" altLang="en-US" dirty="0"/>
              <a:t> </a:t>
            </a:r>
            <a:r>
              <a:rPr lang="en-US" altLang="en-US" dirty="0" err="1"/>
              <a:t>roku</a:t>
            </a:r>
            <a:r>
              <a:rPr lang="en-US" altLang="en-US" dirty="0"/>
              <a:t> svi faktori proizvodnje se </a:t>
            </a:r>
            <a:r>
              <a:rPr lang="en-US" altLang="en-US" dirty="0" err="1"/>
              <a:t>mogu</a:t>
            </a:r>
            <a:r>
              <a:rPr lang="en-US" altLang="en-US" dirty="0"/>
              <a:t> </a:t>
            </a:r>
            <a:r>
              <a:rPr lang="en-US" altLang="en-US" dirty="0" err="1"/>
              <a:t>mijenjati</a:t>
            </a:r>
            <a:r>
              <a:rPr lang="en-US" altLang="en-US" dirty="0"/>
              <a:t> </a:t>
            </a:r>
            <a:r>
              <a:rPr lang="en-US" altLang="en-US" dirty="0" err="1"/>
              <a:t>tako</a:t>
            </a:r>
            <a:r>
              <a:rPr lang="en-US" altLang="en-US" dirty="0"/>
              <a:t> da u </a:t>
            </a:r>
            <a:r>
              <a:rPr lang="en-US" altLang="en-US" dirty="0" err="1"/>
              <a:t>dugom</a:t>
            </a:r>
            <a:r>
              <a:rPr lang="en-US" altLang="en-US" dirty="0"/>
              <a:t> </a:t>
            </a:r>
            <a:r>
              <a:rPr lang="en-US" altLang="en-US" dirty="0" err="1"/>
              <a:t>roku</a:t>
            </a:r>
            <a:r>
              <a:rPr lang="en-US" altLang="en-US" dirty="0"/>
              <a:t> </a:t>
            </a:r>
            <a:r>
              <a:rPr lang="en-US" altLang="en-US" dirty="0" err="1"/>
              <a:t>nema</a:t>
            </a:r>
            <a:r>
              <a:rPr lang="en-US" altLang="en-US" dirty="0"/>
              <a:t> </a:t>
            </a:r>
            <a:r>
              <a:rPr lang="en-US" altLang="en-US" dirty="0" err="1"/>
              <a:t>fiksnih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en-US" altLang="en-US" dirty="0"/>
              <a:t>. </a:t>
            </a:r>
            <a:endParaRPr lang="sr-Latn-CS" altLang="en-US" dirty="0"/>
          </a:p>
          <a:p>
            <a:pPr algn="just">
              <a:buClr>
                <a:srgbClr val="FF0000"/>
              </a:buClr>
            </a:pPr>
            <a:r>
              <a:rPr lang="en-US" altLang="en-US" dirty="0" err="1"/>
              <a:t>Dugoro</a:t>
            </a:r>
            <a:r>
              <a:rPr lang="sr-Latn-CS" altLang="en-US" dirty="0"/>
              <a:t>č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kriva</a:t>
            </a:r>
            <a:r>
              <a:rPr lang="en-US" altLang="en-US" dirty="0"/>
              <a:t> </a:t>
            </a:r>
            <a:r>
              <a:rPr lang="en-US" altLang="en-US" dirty="0" err="1"/>
              <a:t>ukupnih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sr-Latn-BA" altLang="en-US" dirty="0"/>
              <a:t> (</a:t>
            </a:r>
            <a:r>
              <a:rPr lang="sr-Latn-BA" altLang="en-US" dirty="0" smtClean="0"/>
              <a:t>LRTC</a:t>
            </a:r>
            <a:r>
              <a:rPr lang="sr-Latn-BA" altLang="en-US" dirty="0"/>
              <a:t>)</a:t>
            </a:r>
            <a:r>
              <a:rPr lang="en-US" altLang="en-US" dirty="0"/>
              <a:t> </a:t>
            </a:r>
            <a:r>
              <a:rPr lang="en-US" altLang="en-US" dirty="0" err="1"/>
              <a:t>prikazuje</a:t>
            </a:r>
            <a:r>
              <a:rPr lang="en-US" altLang="en-US" dirty="0"/>
              <a:t> </a:t>
            </a:r>
            <a:r>
              <a:rPr lang="en-US" altLang="en-US" dirty="0" err="1"/>
              <a:t>promjene</a:t>
            </a:r>
            <a:r>
              <a:rPr lang="en-US" altLang="en-US" dirty="0"/>
              <a:t> </a:t>
            </a:r>
            <a:r>
              <a:rPr lang="en-US" altLang="en-US" dirty="0" err="1"/>
              <a:t>ukupnih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en-US" altLang="en-US" dirty="0"/>
              <a:t> do </a:t>
            </a:r>
            <a:r>
              <a:rPr lang="en-US" altLang="en-US" dirty="0" err="1"/>
              <a:t>kojih</a:t>
            </a:r>
            <a:r>
              <a:rPr lang="en-US" altLang="en-US" dirty="0"/>
              <a:t> </a:t>
            </a:r>
            <a:r>
              <a:rPr lang="en-US" altLang="en-US" dirty="0" err="1"/>
              <a:t>dolazi</a:t>
            </a:r>
            <a:r>
              <a:rPr lang="en-US" altLang="en-US" dirty="0"/>
              <a:t> zbog </a:t>
            </a:r>
            <a:r>
              <a:rPr lang="en-US" altLang="en-US" dirty="0" err="1"/>
              <a:t>promjene</a:t>
            </a:r>
            <a:r>
              <a:rPr lang="en-US" altLang="en-US" dirty="0"/>
              <a:t> </a:t>
            </a:r>
            <a:r>
              <a:rPr lang="en-US" altLang="en-US" dirty="0" err="1"/>
              <a:t>proizvedene</a:t>
            </a:r>
            <a:r>
              <a:rPr lang="en-US" altLang="en-US" dirty="0"/>
              <a:t> </a:t>
            </a:r>
            <a:r>
              <a:rPr lang="en-US" altLang="en-US" dirty="0" err="1"/>
              <a:t>koli</a:t>
            </a:r>
            <a:r>
              <a:rPr lang="sr-Latn-CS" altLang="en-US" dirty="0"/>
              <a:t>č</a:t>
            </a:r>
            <a:r>
              <a:rPr lang="en-US" altLang="en-US" dirty="0" err="1"/>
              <a:t>ine</a:t>
            </a:r>
            <a:r>
              <a:rPr lang="en-US" altLang="en-US" dirty="0"/>
              <a:t> </a:t>
            </a:r>
            <a:r>
              <a:rPr lang="en-US" altLang="en-US" dirty="0" err="1"/>
              <a:t>proizvoda</a:t>
            </a:r>
            <a:r>
              <a:rPr lang="en-US" altLang="en-US" dirty="0"/>
              <a:t> u </a:t>
            </a:r>
            <a:r>
              <a:rPr lang="en-US" altLang="en-US" dirty="0" err="1"/>
              <a:t>periodu</a:t>
            </a:r>
            <a:r>
              <a:rPr lang="en-US" altLang="en-US" dirty="0"/>
              <a:t> </a:t>
            </a:r>
            <a:r>
              <a:rPr lang="en-US" altLang="en-US" dirty="0" err="1"/>
              <a:t>dovoljno</a:t>
            </a:r>
            <a:r>
              <a:rPr lang="en-US" altLang="en-US" dirty="0"/>
              <a:t> </a:t>
            </a:r>
            <a:r>
              <a:rPr lang="en-US" altLang="en-US" dirty="0" err="1"/>
              <a:t>dugom</a:t>
            </a:r>
            <a:r>
              <a:rPr lang="en-US" altLang="en-US" dirty="0"/>
              <a:t> da se svi faktori proizvodnje </a:t>
            </a:r>
            <a:r>
              <a:rPr lang="en-US" altLang="en-US" dirty="0" err="1"/>
              <a:t>mogu</a:t>
            </a:r>
            <a:r>
              <a:rPr lang="en-US" altLang="en-US" dirty="0"/>
              <a:t> m</a:t>
            </a:r>
            <a:r>
              <a:rPr lang="sr-Latn-CS" altLang="en-US" dirty="0"/>
              <a:t>i</a:t>
            </a:r>
            <a:r>
              <a:rPr lang="en-US" altLang="en-US" dirty="0" err="1"/>
              <a:t>jenjati</a:t>
            </a:r>
            <a:r>
              <a:rPr lang="en-US" altLang="en-US" dirty="0"/>
              <a:t>. </a:t>
            </a:r>
            <a:endParaRPr lang="sr-Latn-CS" alt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307" b="2413"/>
          <a:stretch/>
        </p:blipFill>
        <p:spPr>
          <a:xfrm>
            <a:off x="2668351" y="3928691"/>
            <a:ext cx="6333036" cy="20694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39474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sr-Latn-BA" sz="4800" dirty="0"/>
              <a:t>Izotroškovna linija</a:t>
            </a:r>
            <a:endParaRPr lang="en-US" sz="50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Primjer</a:t>
            </a:r>
          </a:p>
          <a:p>
            <a:endParaRPr lang="sr-Latn-BA" dirty="0"/>
          </a:p>
          <a:p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7746" y="2194560"/>
            <a:ext cx="3971358" cy="3977640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koristiti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sr-Latn-BA" dirty="0" smtClean="0"/>
              <a:t>L i K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koštaju</a:t>
            </a:r>
            <a:r>
              <a:rPr lang="en-US" dirty="0"/>
              <a:t> isti </a:t>
            </a:r>
            <a:r>
              <a:rPr lang="en-US" dirty="0" err="1" smtClean="0"/>
              <a:t>iznos</a:t>
            </a:r>
            <a:endParaRPr lang="sr-Latn-BA" dirty="0" smtClean="0"/>
          </a:p>
          <a:p>
            <a:r>
              <a:rPr lang="en-US" dirty="0" err="1" smtClean="0"/>
              <a:t>Pretpostavimo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pla</a:t>
            </a:r>
            <a:r>
              <a:rPr lang="sr-Latn-BA" dirty="0" smtClean="0"/>
              <a:t>te</a:t>
            </a:r>
            <a:r>
              <a:rPr lang="en-US" dirty="0" smtClean="0"/>
              <a:t>, </a:t>
            </a:r>
            <a:r>
              <a:rPr lang="en-US" b="1" dirty="0"/>
              <a:t>w</a:t>
            </a:r>
            <a:r>
              <a:rPr lang="en-US" dirty="0"/>
              <a:t>, 20 </a:t>
            </a:r>
            <a:r>
              <a:rPr lang="sr-Latn-BA" dirty="0" smtClean="0"/>
              <a:t>n.j.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, a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najma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b="1" dirty="0"/>
              <a:t>r</a:t>
            </a:r>
            <a:r>
              <a:rPr lang="en-US" dirty="0"/>
              <a:t>, 40 </a:t>
            </a:r>
            <a:r>
              <a:rPr lang="sr-Latn-BA" dirty="0" smtClean="0"/>
              <a:t>n.j</a:t>
            </a:r>
            <a:r>
              <a:rPr lang="en-US" dirty="0" smtClean="0"/>
              <a:t>. </a:t>
            </a:r>
            <a:r>
              <a:rPr lang="en-US" dirty="0"/>
              <a:t>Pet od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i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firma </a:t>
            </a:r>
            <a:r>
              <a:rPr lang="en-US" dirty="0" err="1"/>
              <a:t>može</a:t>
            </a:r>
            <a:r>
              <a:rPr lang="en-US" dirty="0"/>
              <a:t> koristiti,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koštaju</a:t>
            </a:r>
            <a:r>
              <a:rPr lang="en-US" dirty="0"/>
              <a:t> </a:t>
            </a:r>
            <a:r>
              <a:rPr lang="sr-Latn-BA" dirty="0" smtClean="0"/>
              <a:t>400 n.j.</a:t>
            </a:r>
            <a:r>
              <a:rPr lang="en-US" dirty="0" smtClean="0"/>
              <a:t> </a:t>
            </a:r>
            <a:r>
              <a:rPr lang="en-US" dirty="0" err="1"/>
              <a:t>navedeno</a:t>
            </a:r>
            <a:r>
              <a:rPr lang="en-US" dirty="0"/>
              <a:t> je u </a:t>
            </a:r>
            <a:r>
              <a:rPr lang="sr-Latn-BA" dirty="0" smtClean="0"/>
              <a:t>t</a:t>
            </a:r>
            <a:r>
              <a:rPr lang="en-US" dirty="0" err="1" smtClean="0"/>
              <a:t>abeli</a:t>
            </a:r>
            <a:r>
              <a:rPr lang="en-US" dirty="0" smtClean="0"/>
              <a:t> </a:t>
            </a:r>
            <a:endParaRPr lang="sr-Latn-BA" dirty="0" smtClean="0"/>
          </a:p>
          <a:p>
            <a:r>
              <a:rPr lang="en-US" dirty="0" smtClean="0"/>
              <a:t>Ove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i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prikazane</a:t>
            </a:r>
            <a:r>
              <a:rPr lang="en-US" dirty="0"/>
              <a:t> su na </a:t>
            </a:r>
            <a:r>
              <a:rPr lang="en-US" b="1" dirty="0" err="1" smtClean="0"/>
              <a:t>izo</a:t>
            </a:r>
            <a:r>
              <a:rPr lang="sr-Latn-BA" b="1" dirty="0" smtClean="0"/>
              <a:t>troškovnoj</a:t>
            </a:r>
            <a:r>
              <a:rPr lang="en-US" b="1" dirty="0" smtClean="0"/>
              <a:t> </a:t>
            </a:r>
            <a:r>
              <a:rPr lang="en-US" b="1" dirty="0" err="1"/>
              <a:t>liniji</a:t>
            </a:r>
            <a:r>
              <a:rPr lang="en-US" dirty="0"/>
              <a:t>, koja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(</a:t>
            </a:r>
            <a:r>
              <a:rPr lang="en-US" dirty="0" err="1"/>
              <a:t>izo</a:t>
            </a:r>
            <a:r>
              <a:rPr lang="en-US" dirty="0"/>
              <a:t>-)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 smtClean="0"/>
              <a:t>troškove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954" y="2574815"/>
            <a:ext cx="5741686" cy="23998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21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sr-Latn-BA" sz="4800" dirty="0"/>
              <a:t>Izotroškovna linija</a:t>
            </a:r>
            <a:endParaRPr lang="en-US" sz="50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069847" y="1939271"/>
            <a:ext cx="6008073" cy="4333550"/>
          </a:xfrm>
        </p:spPr>
        <p:txBody>
          <a:bodyPr>
            <a:normAutofit fontScale="32500" lnSpcReduction="20000"/>
          </a:bodyPr>
          <a:lstStyle/>
          <a:p>
            <a:r>
              <a:rPr lang="sr-Latn-BA" sz="4900" dirty="0" smtClean="0"/>
              <a:t>Primjer</a:t>
            </a:r>
          </a:p>
          <a:p>
            <a:endParaRPr lang="sr-Latn-BA" dirty="0"/>
          </a:p>
          <a:p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077920" y="1855226"/>
            <a:ext cx="4044797" cy="4232929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en-US" sz="4300" dirty="0"/>
              <a:t>Slika </a:t>
            </a:r>
            <a:r>
              <a:rPr lang="en-US" sz="4300" dirty="0" err="1" smtClean="0"/>
              <a:t>prikazuje</a:t>
            </a:r>
            <a:r>
              <a:rPr lang="en-US" sz="4300" dirty="0" smtClean="0"/>
              <a:t> </a:t>
            </a:r>
            <a:r>
              <a:rPr lang="en-US" sz="4300" dirty="0"/>
              <a:t>tri </a:t>
            </a:r>
            <a:r>
              <a:rPr lang="en-US" sz="4300" dirty="0" err="1" smtClean="0"/>
              <a:t>izo</a:t>
            </a:r>
            <a:r>
              <a:rPr lang="sr-Latn-BA" sz="4300" dirty="0" smtClean="0"/>
              <a:t>troškovne </a:t>
            </a:r>
            <a:r>
              <a:rPr lang="en-US" sz="4300" dirty="0" err="1" smtClean="0"/>
              <a:t>linije</a:t>
            </a:r>
            <a:r>
              <a:rPr lang="en-US" sz="4300" dirty="0"/>
              <a:t>. </a:t>
            </a:r>
            <a:endParaRPr lang="sr-Latn-BA" sz="4300" dirty="0" smtClean="0"/>
          </a:p>
          <a:p>
            <a:pPr algn="just"/>
            <a:r>
              <a:rPr lang="en-US" sz="4300" dirty="0" err="1" smtClean="0"/>
              <a:t>Izo</a:t>
            </a:r>
            <a:r>
              <a:rPr lang="sr-Latn-BA" sz="4300" dirty="0" smtClean="0"/>
              <a:t>troškovna</a:t>
            </a:r>
            <a:r>
              <a:rPr lang="en-US" sz="4300" dirty="0" smtClean="0"/>
              <a:t> </a:t>
            </a:r>
            <a:r>
              <a:rPr lang="en-US" sz="4300" dirty="0"/>
              <a:t>linija od 400 </a:t>
            </a:r>
            <a:r>
              <a:rPr lang="sr-Latn-BA" sz="4300" dirty="0" smtClean="0"/>
              <a:t>n.j.</a:t>
            </a:r>
            <a:r>
              <a:rPr lang="en-US" sz="4300" dirty="0" smtClean="0"/>
              <a:t> </a:t>
            </a:r>
            <a:r>
              <a:rPr lang="en-US" sz="4300" dirty="0" err="1"/>
              <a:t>predstavlja</a:t>
            </a:r>
            <a:r>
              <a:rPr lang="en-US" sz="4300" dirty="0"/>
              <a:t> </a:t>
            </a:r>
            <a:r>
              <a:rPr lang="en-US" sz="4300" dirty="0" err="1"/>
              <a:t>sve</a:t>
            </a:r>
            <a:r>
              <a:rPr lang="en-US" sz="4300" dirty="0"/>
              <a:t> </a:t>
            </a:r>
            <a:r>
              <a:rPr lang="en-US" sz="4300" dirty="0" err="1"/>
              <a:t>kombinacije</a:t>
            </a:r>
            <a:r>
              <a:rPr lang="en-US" sz="4300" dirty="0"/>
              <a:t> </a:t>
            </a:r>
            <a:r>
              <a:rPr lang="en-US" sz="4300" dirty="0" err="1"/>
              <a:t>rada</a:t>
            </a:r>
            <a:r>
              <a:rPr lang="en-US" sz="4300" dirty="0"/>
              <a:t> i </a:t>
            </a:r>
            <a:r>
              <a:rPr lang="en-US" sz="4300" dirty="0" err="1"/>
              <a:t>kapitala</a:t>
            </a:r>
            <a:r>
              <a:rPr lang="en-US" sz="4300" dirty="0"/>
              <a:t> </a:t>
            </a:r>
            <a:r>
              <a:rPr lang="en-US" sz="4300" dirty="0" err="1"/>
              <a:t>koje</a:t>
            </a:r>
            <a:r>
              <a:rPr lang="en-US" sz="4300" dirty="0"/>
              <a:t> </a:t>
            </a:r>
            <a:r>
              <a:rPr lang="sr-Latn-BA" sz="4300" dirty="0" smtClean="0"/>
              <a:t>preduzeće </a:t>
            </a:r>
            <a:r>
              <a:rPr lang="en-US" sz="4300" dirty="0" err="1" smtClean="0"/>
              <a:t>može</a:t>
            </a:r>
            <a:r>
              <a:rPr lang="en-US" sz="4300" dirty="0" smtClean="0"/>
              <a:t> </a:t>
            </a:r>
            <a:r>
              <a:rPr lang="en-US" sz="4300" dirty="0" err="1"/>
              <a:t>kupiti</a:t>
            </a:r>
            <a:r>
              <a:rPr lang="en-US" sz="4300" dirty="0"/>
              <a:t> za 400 </a:t>
            </a:r>
            <a:r>
              <a:rPr lang="sr-Latn-BA" sz="4300" dirty="0" smtClean="0"/>
              <a:t>n.j.</a:t>
            </a:r>
            <a:r>
              <a:rPr lang="en-US" sz="4300" dirty="0" smtClean="0"/>
              <a:t>, </a:t>
            </a:r>
            <a:r>
              <a:rPr lang="en-US" sz="4300" dirty="0" err="1"/>
              <a:t>uključujući</a:t>
            </a:r>
            <a:r>
              <a:rPr lang="en-US" sz="4300" dirty="0"/>
              <a:t> </a:t>
            </a:r>
            <a:r>
              <a:rPr lang="en-US" sz="4300" dirty="0" err="1"/>
              <a:t>kombinacije</a:t>
            </a:r>
            <a:r>
              <a:rPr lang="en-US" sz="4300" dirty="0"/>
              <a:t> od </a:t>
            </a:r>
            <a:r>
              <a:rPr lang="en-US" sz="4300" b="1" dirty="0"/>
              <a:t>a</a:t>
            </a:r>
            <a:r>
              <a:rPr lang="en-US" sz="4300" dirty="0"/>
              <a:t> do </a:t>
            </a:r>
            <a:r>
              <a:rPr lang="en-US" sz="4300" b="1" dirty="0" smtClean="0"/>
              <a:t>e</a:t>
            </a:r>
            <a:endParaRPr lang="sr-Latn-BA" sz="4300" b="1" dirty="0" smtClean="0"/>
          </a:p>
          <a:p>
            <a:pPr algn="just"/>
            <a:r>
              <a:rPr lang="en-US" sz="4300" dirty="0" err="1"/>
              <a:t>Zamjenom</a:t>
            </a:r>
            <a:r>
              <a:rPr lang="en-US" sz="4300" dirty="0"/>
              <a:t> </a:t>
            </a:r>
            <a:r>
              <a:rPr lang="en-US" sz="4300" dirty="0" err="1"/>
              <a:t>vrijednosti</a:t>
            </a:r>
            <a:r>
              <a:rPr lang="en-US" sz="4300" dirty="0"/>
              <a:t> </a:t>
            </a:r>
            <a:r>
              <a:rPr lang="sr-Latn-BA" sz="4300" dirty="0" smtClean="0"/>
              <a:t>T</a:t>
            </a:r>
            <a:r>
              <a:rPr lang="en-US" sz="4300" b="1" dirty="0" smtClean="0"/>
              <a:t>C </a:t>
            </a:r>
            <a:r>
              <a:rPr lang="en-US" sz="4300" b="1" dirty="0"/>
              <a:t>= </a:t>
            </a:r>
            <a:r>
              <a:rPr lang="en-US" sz="4300" b="1" dirty="0" smtClean="0"/>
              <a:t>400 w </a:t>
            </a:r>
            <a:r>
              <a:rPr lang="en-US" sz="4300" b="1" dirty="0"/>
              <a:t>= </a:t>
            </a:r>
            <a:r>
              <a:rPr lang="en-US" sz="4300" b="1" dirty="0" smtClean="0"/>
              <a:t>20 </a:t>
            </a:r>
            <a:r>
              <a:rPr lang="en-US" sz="4300" dirty="0" smtClean="0"/>
              <a:t>i </a:t>
            </a:r>
            <a:r>
              <a:rPr lang="en-US" sz="4300" b="1" dirty="0"/>
              <a:t>r = 40 $</a:t>
            </a:r>
            <a:r>
              <a:rPr lang="en-US" sz="4300" dirty="0"/>
              <a:t> u </a:t>
            </a:r>
            <a:r>
              <a:rPr lang="sr-Latn-BA" sz="4300" dirty="0" err="1" smtClean="0"/>
              <a:t>J</a:t>
            </a:r>
            <a:r>
              <a:rPr lang="en-US" sz="4300" dirty="0" err="1" smtClean="0"/>
              <a:t>ednačinu</a:t>
            </a:r>
            <a:r>
              <a:rPr lang="en-US" sz="4300" dirty="0" smtClean="0"/>
              <a:t> </a:t>
            </a:r>
            <a:r>
              <a:rPr lang="sr-Latn-BA" sz="4300" dirty="0" smtClean="0"/>
              <a:t>dobija se </a:t>
            </a:r>
            <a:r>
              <a:rPr lang="en-US" sz="4300" dirty="0" err="1" smtClean="0"/>
              <a:t>izo</a:t>
            </a:r>
            <a:r>
              <a:rPr lang="sr-Latn-BA" sz="4300" dirty="0" smtClean="0"/>
              <a:t>troškovna</a:t>
            </a:r>
            <a:r>
              <a:rPr lang="en-US" sz="4300" dirty="0" smtClean="0"/>
              <a:t> </a:t>
            </a:r>
            <a:r>
              <a:rPr lang="en-US" sz="4300" dirty="0"/>
              <a:t>linija od </a:t>
            </a:r>
            <a:r>
              <a:rPr lang="en-US" sz="4300" dirty="0" smtClean="0"/>
              <a:t>400:</a:t>
            </a:r>
            <a:endParaRPr lang="en-US" sz="4300" dirty="0"/>
          </a:p>
          <a:p>
            <a:pPr marL="0" indent="0" algn="ctr">
              <a:buNone/>
            </a:pPr>
            <a:r>
              <a:rPr lang="en-US" sz="4300" dirty="0"/>
              <a:t>K=10−</a:t>
            </a:r>
            <a:r>
              <a:rPr lang="en-US" sz="4300" dirty="0" smtClean="0"/>
              <a:t>0.5L</a:t>
            </a:r>
            <a:endParaRPr lang="sr-Latn-BA" sz="4300" dirty="0" smtClean="0"/>
          </a:p>
          <a:p>
            <a:pPr algn="just"/>
            <a:r>
              <a:rPr lang="sr-Latn-BA" sz="4300" dirty="0" smtClean="0"/>
              <a:t>Tri osobine izotroškovne linije:</a:t>
            </a:r>
            <a:endParaRPr lang="en-US" sz="4300" dirty="0"/>
          </a:p>
          <a:p>
            <a:pPr algn="just"/>
            <a:r>
              <a:rPr lang="en-US" sz="4300" b="1" dirty="0" err="1"/>
              <a:t>Nagib</a:t>
            </a:r>
            <a:r>
              <a:rPr lang="en-US" sz="4300" b="1" dirty="0"/>
              <a:t> </a:t>
            </a:r>
            <a:r>
              <a:rPr lang="en-US" sz="4300" b="1" dirty="0" err="1" smtClean="0"/>
              <a:t>izo</a:t>
            </a:r>
            <a:r>
              <a:rPr lang="sr-Latn-BA" sz="4300" b="1" dirty="0" smtClean="0"/>
              <a:t>troškovne </a:t>
            </a:r>
            <a:r>
              <a:rPr lang="en-US" sz="4300" b="1" dirty="0" smtClean="0"/>
              <a:t> </a:t>
            </a:r>
            <a:r>
              <a:rPr lang="en-US" sz="4300" b="1" dirty="0" err="1"/>
              <a:t>linije</a:t>
            </a:r>
            <a:r>
              <a:rPr lang="en-US" sz="4300" dirty="0"/>
              <a:t> je −</a:t>
            </a:r>
            <a:r>
              <a:rPr lang="en-US" sz="4300" dirty="0" smtClean="0"/>
              <a:t>w</a:t>
            </a:r>
            <a:r>
              <a:rPr lang="sr-Latn-BA" sz="4300" dirty="0" smtClean="0"/>
              <a:t>/</a:t>
            </a:r>
            <a:r>
              <a:rPr lang="en-US" sz="4300" dirty="0" smtClean="0"/>
              <a:t>r</a:t>
            </a:r>
            <a:r>
              <a:rPr lang="sr-Latn-BA" sz="4300" dirty="0" smtClean="0"/>
              <a:t> </a:t>
            </a:r>
            <a:r>
              <a:rPr lang="en-US" sz="4300" dirty="0" smtClean="0"/>
              <a:t>pokazuje </a:t>
            </a:r>
            <a:r>
              <a:rPr lang="en-US" sz="4300" dirty="0" err="1"/>
              <a:t>koliko</a:t>
            </a:r>
            <a:r>
              <a:rPr lang="en-US" sz="4300" dirty="0"/>
              <a:t> </a:t>
            </a:r>
            <a:r>
              <a:rPr lang="en-US" sz="4300" dirty="0" err="1"/>
              <a:t>jedinica</a:t>
            </a:r>
            <a:r>
              <a:rPr lang="en-US" sz="4300" dirty="0"/>
              <a:t> </a:t>
            </a:r>
            <a:r>
              <a:rPr lang="sr-Latn-BA" sz="4300" dirty="0" smtClean="0"/>
              <a:t>K</a:t>
            </a:r>
            <a:r>
              <a:rPr lang="en-US" sz="4300" dirty="0" smtClean="0"/>
              <a:t> </a:t>
            </a:r>
            <a:r>
              <a:rPr lang="en-US" sz="4300" dirty="0"/>
              <a:t>mora biti </a:t>
            </a:r>
            <a:r>
              <a:rPr lang="en-US" sz="4300" dirty="0" err="1"/>
              <a:t>žrtvovano</a:t>
            </a:r>
            <a:r>
              <a:rPr lang="en-US" sz="4300" dirty="0"/>
              <a:t> da bi se </a:t>
            </a:r>
            <a:r>
              <a:rPr lang="en-US" sz="4300" dirty="0" err="1"/>
              <a:t>dobila</a:t>
            </a:r>
            <a:r>
              <a:rPr lang="en-US" sz="4300" dirty="0"/>
              <a:t> </a:t>
            </a:r>
            <a:r>
              <a:rPr lang="en-US" sz="4300" dirty="0" err="1"/>
              <a:t>dodatna</a:t>
            </a:r>
            <a:r>
              <a:rPr lang="en-US" sz="4300" dirty="0"/>
              <a:t> </a:t>
            </a:r>
            <a:r>
              <a:rPr lang="en-US" sz="4300" dirty="0" err="1" smtClean="0"/>
              <a:t>jedinica</a:t>
            </a:r>
            <a:r>
              <a:rPr lang="sr-Latn-BA" sz="4300" dirty="0" smtClean="0"/>
              <a:t> L</a:t>
            </a:r>
            <a:r>
              <a:rPr lang="en-US" sz="4300" dirty="0" smtClean="0"/>
              <a:t> bez </a:t>
            </a:r>
            <a:r>
              <a:rPr lang="en-US" sz="4300" dirty="0" err="1"/>
              <a:t>promjene</a:t>
            </a:r>
            <a:r>
              <a:rPr lang="en-US" sz="4300" dirty="0"/>
              <a:t> </a:t>
            </a:r>
            <a:r>
              <a:rPr lang="en-US" sz="4300" dirty="0" err="1"/>
              <a:t>ukupnog</a:t>
            </a:r>
            <a:r>
              <a:rPr lang="en-US" sz="4300" dirty="0"/>
              <a:t> troška.</a:t>
            </a:r>
          </a:p>
          <a:p>
            <a:pPr algn="just"/>
            <a:r>
              <a:rPr lang="en-US" sz="4300" b="1" dirty="0" err="1"/>
              <a:t>Pomjeranje</a:t>
            </a:r>
            <a:r>
              <a:rPr lang="en-US" sz="4300" b="1" dirty="0"/>
              <a:t> </a:t>
            </a:r>
            <a:r>
              <a:rPr lang="en-US" sz="4300" b="1" dirty="0" err="1" smtClean="0"/>
              <a:t>izo</a:t>
            </a:r>
            <a:r>
              <a:rPr lang="sr-Latn-BA" sz="4300" b="1" dirty="0" smtClean="0"/>
              <a:t>troškovne</a:t>
            </a:r>
            <a:r>
              <a:rPr lang="en-US" sz="4300" b="1" dirty="0" smtClean="0"/>
              <a:t> </a:t>
            </a:r>
            <a:r>
              <a:rPr lang="en-US" sz="4300" b="1" dirty="0" err="1"/>
              <a:t>linije</a:t>
            </a:r>
            <a:r>
              <a:rPr lang="en-US" sz="4300" dirty="0"/>
              <a:t> </a:t>
            </a:r>
            <a:r>
              <a:rPr lang="en-US" sz="4300" dirty="0" err="1"/>
              <a:t>prema</a:t>
            </a:r>
            <a:r>
              <a:rPr lang="en-US" sz="4300" dirty="0"/>
              <a:t> </a:t>
            </a:r>
            <a:r>
              <a:rPr lang="en-US" sz="4300" dirty="0" smtClean="0"/>
              <a:t>gore</a:t>
            </a:r>
            <a:r>
              <a:rPr lang="en-US" sz="4300" dirty="0"/>
              <a:t> </a:t>
            </a:r>
            <a:r>
              <a:rPr lang="en-US" sz="4300" dirty="0" smtClean="0"/>
              <a:t>je </a:t>
            </a:r>
            <a:r>
              <a:rPr lang="en-US" sz="4300" dirty="0" err="1"/>
              <a:t>rezultat</a:t>
            </a:r>
            <a:r>
              <a:rPr lang="en-US" sz="4300" dirty="0"/>
              <a:t> </a:t>
            </a:r>
            <a:r>
              <a:rPr lang="en-US" sz="4300" dirty="0" err="1"/>
              <a:t>povećanja</a:t>
            </a:r>
            <a:r>
              <a:rPr lang="en-US" sz="4300" dirty="0"/>
              <a:t> </a:t>
            </a:r>
            <a:r>
              <a:rPr lang="sr-Latn-BA" sz="4300" dirty="0"/>
              <a:t>T</a:t>
            </a:r>
            <a:r>
              <a:rPr lang="en-US" sz="4300" dirty="0" smtClean="0"/>
              <a:t>C</a:t>
            </a:r>
            <a:r>
              <a:rPr lang="en-US" sz="4300" dirty="0"/>
              <a:t>; </a:t>
            </a:r>
            <a:r>
              <a:rPr lang="en-US" sz="4300" dirty="0" err="1"/>
              <a:t>prema</a:t>
            </a:r>
            <a:r>
              <a:rPr lang="en-US" sz="4300" dirty="0"/>
              <a:t> </a:t>
            </a:r>
            <a:r>
              <a:rPr lang="en-US" sz="4300" dirty="0" smtClean="0"/>
              <a:t>dole</a:t>
            </a:r>
            <a:r>
              <a:rPr lang="sr-Latn-BA" sz="4300" dirty="0" smtClean="0"/>
              <a:t> </a:t>
            </a:r>
            <a:r>
              <a:rPr lang="en-US" sz="4300" dirty="0" err="1" smtClean="0"/>
              <a:t>pomjeranje</a:t>
            </a:r>
            <a:r>
              <a:rPr lang="en-US" sz="4300" dirty="0" smtClean="0"/>
              <a:t> </a:t>
            </a:r>
            <a:r>
              <a:rPr lang="en-US" sz="4300" dirty="0" err="1"/>
              <a:t>znači</a:t>
            </a:r>
            <a:r>
              <a:rPr lang="en-US" sz="4300" dirty="0"/>
              <a:t> smanjenje </a:t>
            </a:r>
            <a:r>
              <a:rPr lang="sr-Latn-BA" sz="4300" dirty="0" smtClean="0"/>
              <a:t>T</a:t>
            </a:r>
            <a:r>
              <a:rPr lang="en-US" sz="4300" dirty="0" smtClean="0"/>
              <a:t>C</a:t>
            </a:r>
            <a:r>
              <a:rPr lang="en-US" sz="4300" dirty="0"/>
              <a:t>.</a:t>
            </a:r>
          </a:p>
          <a:p>
            <a:pPr algn="just"/>
            <a:r>
              <a:rPr lang="en-US" sz="4300" b="1" dirty="0" err="1" smtClean="0"/>
              <a:t>Izo</a:t>
            </a:r>
            <a:r>
              <a:rPr lang="sr-Latn-BA" sz="4300" b="1" dirty="0" smtClean="0"/>
              <a:t>troškovne</a:t>
            </a:r>
            <a:r>
              <a:rPr lang="en-US" sz="4300" b="1" dirty="0" smtClean="0"/>
              <a:t> </a:t>
            </a:r>
            <a:r>
              <a:rPr lang="en-US" sz="4300" b="1" dirty="0"/>
              <a:t>linija su </a:t>
            </a:r>
            <a:r>
              <a:rPr lang="en-US" sz="4300" b="1" dirty="0" err="1"/>
              <a:t>paralelne</a:t>
            </a:r>
            <a:r>
              <a:rPr lang="en-US" sz="4300" dirty="0"/>
              <a:t> za </a:t>
            </a:r>
            <a:r>
              <a:rPr lang="en-US" sz="4300" dirty="0" err="1"/>
              <a:t>različite</a:t>
            </a:r>
            <a:r>
              <a:rPr lang="en-US" sz="4300" dirty="0"/>
              <a:t> </a:t>
            </a:r>
            <a:r>
              <a:rPr lang="en-US" sz="4300" dirty="0" err="1"/>
              <a:t>vrijednosti</a:t>
            </a:r>
            <a:r>
              <a:rPr lang="en-US" sz="4300" dirty="0"/>
              <a:t> </a:t>
            </a:r>
            <a:r>
              <a:rPr lang="sr-Latn-BA" sz="4300" dirty="0" smtClean="0"/>
              <a:t>T</a:t>
            </a:r>
            <a:r>
              <a:rPr lang="en-US" sz="4300" dirty="0" smtClean="0"/>
              <a:t>C,</a:t>
            </a:r>
            <a:r>
              <a:rPr lang="sr-Latn-BA" sz="4300" dirty="0" smtClean="0"/>
              <a:t> </a:t>
            </a:r>
            <a:r>
              <a:rPr lang="en-US" sz="4300" dirty="0" err="1" smtClean="0"/>
              <a:t>nagib</a:t>
            </a:r>
            <a:r>
              <a:rPr lang="en-US" sz="4300" dirty="0" smtClean="0"/>
              <a:t> </a:t>
            </a:r>
            <a:r>
              <a:rPr lang="en-US" sz="4300" dirty="0"/>
              <a:t>−</a:t>
            </a:r>
            <a:r>
              <a:rPr lang="en-US" sz="4300" dirty="0" smtClean="0"/>
              <a:t>w</a:t>
            </a:r>
            <a:r>
              <a:rPr lang="sr-Latn-BA" sz="4300" dirty="0" smtClean="0"/>
              <a:t>/r </a:t>
            </a:r>
            <a:r>
              <a:rPr lang="en-US" sz="4300" dirty="0" smtClean="0"/>
              <a:t>zavisi </a:t>
            </a:r>
            <a:r>
              <a:rPr lang="en-US" sz="4300" dirty="0" err="1"/>
              <a:t>samo</a:t>
            </a:r>
            <a:r>
              <a:rPr lang="en-US" sz="4300" dirty="0"/>
              <a:t> od </a:t>
            </a:r>
            <a:r>
              <a:rPr lang="en-US" sz="4300" dirty="0" err="1"/>
              <a:t>cijena</a:t>
            </a:r>
            <a:r>
              <a:rPr lang="en-US" sz="4300" dirty="0"/>
              <a:t> </a:t>
            </a:r>
            <a:r>
              <a:rPr lang="en-US" sz="4300" dirty="0" err="1"/>
              <a:t>inputa</a:t>
            </a:r>
            <a:r>
              <a:rPr lang="en-US" sz="4300" dirty="0"/>
              <a:t>, a ne od </a:t>
            </a:r>
            <a:r>
              <a:rPr lang="en-US" sz="4300" dirty="0" err="1"/>
              <a:t>ukupnog</a:t>
            </a:r>
            <a:r>
              <a:rPr lang="en-US" sz="4300" dirty="0"/>
              <a:t> troška</a:t>
            </a:r>
            <a:r>
              <a:rPr lang="en-US" sz="2600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848" y="2568296"/>
            <a:ext cx="6117130" cy="34026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7739" y="2568296"/>
            <a:ext cx="318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 smtClean="0"/>
              <a:t>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9139" y="5903489"/>
            <a:ext cx="318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 smtClean="0"/>
              <a:t>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0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sr-Latn-BA" sz="4800" dirty="0"/>
              <a:t>Izotroškovna linija</a:t>
            </a:r>
            <a:endParaRPr lang="en-US" sz="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sz="1800" dirty="0" smtClean="0"/>
              <a:t>Grafik (a) različite izotroškovne linije lisutruje različite vrijednosti TC </a:t>
            </a:r>
          </a:p>
          <a:p>
            <a:r>
              <a:rPr lang="sr-Latn-BA" sz="1800" dirty="0" smtClean="0"/>
              <a:t>Grafik (b) promjena nagiba izotroškovne linije usljed primjene cijene faktora proizvodnje</a:t>
            </a:r>
            <a:endParaRPr lang="sr-Latn-BA" dirty="0"/>
          </a:p>
          <a:p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055" t="1305" r="3561" b="-970"/>
          <a:stretch/>
        </p:blipFill>
        <p:spPr>
          <a:xfrm>
            <a:off x="2214694" y="3053592"/>
            <a:ext cx="7113864" cy="28019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8079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5" descr="C:\Documents and Settings\Kyle M. Thiel\Desktop\pindyckDone\ch07\fig7.03\fig7.03_0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6" descr="C:\Documents and Settings\Kyle M. Thiel\Desktop\pindyckDone\ch07\fig7.03\fig7.03_0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7" descr="C:\Documents and Settings\Kyle M. Thiel\Desktop\pindyckDone\ch07\fig7.03\fig7.03_04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4" descr="C:\Documents and Settings\Kyle M. Thiel\Desktop\pindyckDone\ch07\fig7.03\fig7.03_01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 descr="C:\Documents and Settings\Kyle M. Thiel\Desktop\pindyckDone\ch07\fig7.03\fig7.03_05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1" descr="C:\Documents and Settings\Kyle M. Thiel\Desktop\pindyckDone\ch07\fig7.03\fig7.03_08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C:\Documents and Settings\Kyle M. Thiel\Desktop\pindyckDone\ch07\fig7.03\fig7.03_07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826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9" descr="C:\Documents and Settings\Kyle M. Thiel\Desktop\pindyckDone\ch07\fig7.03\fig7.03_06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1" y="1574801"/>
            <a:ext cx="5286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>
          <a:xfrm>
            <a:off x="2227385" y="263525"/>
            <a:ext cx="822960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bs-Latn-BA" sz="4800" dirty="0" smtClean="0"/>
              <a:t>Minimiziranje troškova</a:t>
            </a:r>
            <a:endParaRPr lang="en-US" sz="4800" dirty="0"/>
          </a:p>
        </p:txBody>
      </p:sp>
      <p:graphicFrame>
        <p:nvGraphicFramePr>
          <p:cNvPr id="14348" name="Object 2"/>
          <p:cNvGraphicFramePr>
            <a:graphicFrameLocks noChangeAspect="1"/>
          </p:cNvGraphicFramePr>
          <p:nvPr/>
        </p:nvGraphicFramePr>
        <p:xfrm>
          <a:off x="4102100" y="12954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1" imgW="435285" imgH="677109" progId="Equation.DSMT4">
                  <p:embed/>
                </p:oleObj>
              </mc:Choice>
              <mc:Fallback>
                <p:oleObj name="Equation" r:id="rId11" imgW="435285" imgH="677109" progId="Equation.DSMT4">
                  <p:embed/>
                  <p:pic>
                    <p:nvPicPr>
                      <p:cNvPr id="143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12954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185987" y="1805781"/>
            <a:ext cx="2209800" cy="523875"/>
          </a:xfrm>
          <a:prstGeom prst="rect">
            <a:avLst/>
          </a:prstGeom>
          <a:solidFill>
            <a:srgbClr val="B27CB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bs-Latn-BA" altLang="en-US" sz="1200" b="1" dirty="0">
                <a:latin typeface="Arial" panose="020B0604020202020204" pitchFamily="34" charset="0"/>
              </a:rPr>
              <a:t>Proizvodnja zadanog nivoa proizvodnje uz minimalni trošak</a:t>
            </a:r>
            <a:endParaRPr lang="en-US" altLang="en-US" sz="1200" b="1" dirty="0">
              <a:latin typeface="Arial" panose="020B0604020202020204" pitchFamily="34" charset="0"/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2108390" y="2328723"/>
            <a:ext cx="230505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bs-Latn-BA" altLang="en-US" sz="1400" dirty="0">
                <a:latin typeface="Arial" panose="020B0604020202020204" pitchFamily="34" charset="0"/>
              </a:rPr>
              <a:t>Izotroškovna linija opisuje kombinacije proizvodnih inputa koja firmu jednako koštaju. Izotroškovna linija C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dirty="0">
                <a:latin typeface="Arial" panose="020B0604020202020204" pitchFamily="34" charset="0"/>
              </a:rPr>
              <a:t> je tangenta na izokvantu Q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dirty="0">
                <a:latin typeface="Arial" panose="020B0604020202020204" pitchFamily="34" charset="0"/>
              </a:rPr>
              <a:t> u tački A, te pokazuje da je nivo proizvodnje Q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dirty="0">
                <a:latin typeface="Arial" panose="020B0604020202020204" pitchFamily="34" charset="0"/>
              </a:rPr>
              <a:t> moguće postići uz minimalni trošak s inputom rada L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dirty="0">
                <a:latin typeface="Arial" panose="020B0604020202020204" pitchFamily="34" charset="0"/>
              </a:rPr>
              <a:t> i inputom kapitala K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dirty="0">
                <a:latin typeface="Arial" panose="020B0604020202020204" pitchFamily="34" charset="0"/>
              </a:rPr>
              <a:t>. </a:t>
            </a:r>
            <a:r>
              <a:rPr lang="bs-Cyrl-BA" altLang="en-US" sz="1400" dirty="0">
                <a:latin typeface="Arial" panose="020B0604020202020204" pitchFamily="34" charset="0"/>
              </a:rPr>
              <a:t>О</a:t>
            </a:r>
            <a:r>
              <a:rPr lang="bs-Latn-BA" altLang="en-US" sz="1400" dirty="0">
                <a:latin typeface="Arial" panose="020B0604020202020204" pitchFamily="34" charset="0"/>
              </a:rPr>
              <a:t>stale kombinacije inputa, poput </a:t>
            </a:r>
            <a:r>
              <a:rPr lang="bs-Cyrl-BA" altLang="en-US" sz="1400" dirty="0">
                <a:latin typeface="Arial" panose="020B0604020202020204" pitchFamily="34" charset="0"/>
              </a:rPr>
              <a:t>(</a:t>
            </a:r>
            <a:r>
              <a:rPr lang="bs-Latn-BA" altLang="en-US" sz="1400" dirty="0">
                <a:latin typeface="Arial" panose="020B0604020202020204" pitchFamily="34" charset="0"/>
              </a:rPr>
              <a:t>L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2</a:t>
            </a:r>
            <a:r>
              <a:rPr lang="bs-Latn-BA" altLang="en-US" sz="1400" dirty="0">
                <a:latin typeface="Arial" panose="020B0604020202020204" pitchFamily="34" charset="0"/>
              </a:rPr>
              <a:t>, K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2</a:t>
            </a:r>
            <a:r>
              <a:rPr lang="bs-Cyrl-BA" altLang="en-US" sz="1400" dirty="0">
                <a:latin typeface="Arial" panose="020B0604020202020204" pitchFamily="34" charset="0"/>
              </a:rPr>
              <a:t>)</a:t>
            </a:r>
            <a:r>
              <a:rPr lang="bs-Latn-BA" altLang="en-US" sz="1400" dirty="0">
                <a:latin typeface="Arial" panose="020B0604020202020204" pitchFamily="34" charset="0"/>
              </a:rPr>
              <a:t> i </a:t>
            </a:r>
            <a:r>
              <a:rPr lang="bs-Cyrl-BA" altLang="en-US" sz="1400" dirty="0">
                <a:latin typeface="Arial" panose="020B0604020202020204" pitchFamily="34" charset="0"/>
              </a:rPr>
              <a:t>(</a:t>
            </a:r>
            <a:r>
              <a:rPr lang="bs-Latn-BA" altLang="en-US" sz="1400" dirty="0">
                <a:latin typeface="Arial" panose="020B0604020202020204" pitchFamily="34" charset="0"/>
              </a:rPr>
              <a:t>L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3</a:t>
            </a:r>
            <a:r>
              <a:rPr lang="bs-Latn-BA" altLang="en-US" sz="1400" dirty="0">
                <a:latin typeface="Arial" panose="020B0604020202020204" pitchFamily="34" charset="0"/>
              </a:rPr>
              <a:t>, K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3</a:t>
            </a:r>
            <a:r>
              <a:rPr lang="bs-Cyrl-BA" altLang="en-US" sz="1400" dirty="0">
                <a:latin typeface="Arial" panose="020B0604020202020204" pitchFamily="34" charset="0"/>
              </a:rPr>
              <a:t>)</a:t>
            </a:r>
            <a:r>
              <a:rPr lang="bs-Latn-BA" altLang="en-US" sz="1400" dirty="0">
                <a:latin typeface="Arial" panose="020B0604020202020204" pitchFamily="34" charset="0"/>
              </a:rPr>
              <a:t> omogućuju isti nivo proizvodnje uz viši trošak.</a:t>
            </a:r>
            <a:endParaRPr lang="en-US" altLang="en-US" sz="1400" baseline="-25000" dirty="0">
              <a:latin typeface="Arial" panose="020B0604020202020204" pitchFamily="34" charset="0"/>
            </a:endParaRPr>
          </a:p>
        </p:txBody>
      </p:sp>
      <p:sp>
        <p:nvSpPr>
          <p:cNvPr id="14351" name="Text Box 21"/>
          <p:cNvSpPr txBox="1">
            <a:spLocks noChangeArrowheads="1"/>
          </p:cNvSpPr>
          <p:nvPr/>
        </p:nvSpPr>
        <p:spPr bwMode="auto">
          <a:xfrm>
            <a:off x="4495800" y="1676400"/>
            <a:ext cx="1066800" cy="825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600" dirty="0" smtClean="0">
                <a:latin typeface="Arial" panose="020B0604020202020204" pitchFamily="34" charset="0"/>
              </a:rPr>
              <a:t>Kapital na godinu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sp>
        <p:nvSpPr>
          <p:cNvPr id="14352" name="Text Box 22"/>
          <p:cNvSpPr txBox="1">
            <a:spLocks noChangeArrowheads="1"/>
          </p:cNvSpPr>
          <p:nvPr/>
        </p:nvSpPr>
        <p:spPr bwMode="auto">
          <a:xfrm>
            <a:off x="8839200" y="5715001"/>
            <a:ext cx="1066800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600">
                <a:latin typeface="Arial" panose="020B0604020202020204" pitchFamily="34" charset="0"/>
              </a:rPr>
              <a:t>Rad na godinu</a:t>
            </a:r>
            <a:endParaRPr lang="en-US" altLang="en-US" sz="16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bs-Latn-BA" dirty="0"/>
              <a:t>Minimiziranje troškova</a:t>
            </a:r>
            <a:endParaRPr lang="en-US" sz="5000" dirty="0"/>
          </a:p>
        </p:txBody>
      </p:sp>
      <p:sp>
        <p:nvSpPr>
          <p:cNvPr id="16387" name="Rectangle 52"/>
          <p:cNvSpPr>
            <a:spLocks noGrp="1" noChangeArrowheads="1"/>
          </p:cNvSpPr>
          <p:nvPr>
            <p:ph idx="1"/>
          </p:nvPr>
        </p:nvSpPr>
        <p:spPr>
          <a:xfrm>
            <a:off x="969180" y="1802625"/>
            <a:ext cx="10058400" cy="4338115"/>
          </a:xfrm>
        </p:spPr>
        <p:txBody>
          <a:bodyPr/>
          <a:lstStyle/>
          <a:p>
            <a:pPr algn="just"/>
            <a:r>
              <a:rPr lang="bs-Latn-BA" altLang="en-US" dirty="0">
                <a:latin typeface="Arial" panose="020B0604020202020204" pitchFamily="34" charset="0"/>
                <a:cs typeface="Arial" panose="020B0604020202020204" pitchFamily="34" charset="0"/>
              </a:rPr>
              <a:t>Granična stopa tehničke supstitucije kapitala radom jednaka negativnoj vrijednosti nagiba izokvante, odnosno jednaka količniku graničnog proizvoda rada i graničnog proizvoda kapitala:</a:t>
            </a:r>
            <a:endParaRPr lang="en-US" alt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altLang="en-US" b="1" dirty="0" smtClean="0"/>
          </a:p>
          <a:p>
            <a:pPr algn="just"/>
            <a:endParaRPr lang="sr-Latn-BA" altLang="en-US" b="1" dirty="0"/>
          </a:p>
          <a:p>
            <a:pPr algn="just"/>
            <a:r>
              <a:rPr lang="bs-Latn-BA" altLang="en-US" dirty="0">
                <a:latin typeface="Arial" panose="020B0604020202020204" pitchFamily="34" charset="0"/>
                <a:cs typeface="Arial" panose="020B0604020202020204" pitchFamily="34" charset="0"/>
              </a:rPr>
              <a:t>Kada preduzeće minimizira trošak uz zadati nivo proizvodnje, vrijedi sljedeći uslov:</a:t>
            </a:r>
            <a:endParaRPr lang="en-US" alt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altLang="en-US" b="1" dirty="0" smtClean="0"/>
          </a:p>
          <a:p>
            <a:pPr algn="just"/>
            <a:endParaRPr lang="sr-Latn-BA" altLang="en-US" b="1" dirty="0"/>
          </a:p>
          <a:p>
            <a:pPr algn="just"/>
            <a:r>
              <a:rPr lang="bs-Latn-BA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Ovaj </a:t>
            </a:r>
            <a:r>
              <a:rPr lang="bs-Latn-BA" altLang="en-US" dirty="0">
                <a:latin typeface="Arial" panose="020B0604020202020204" pitchFamily="34" charset="0"/>
                <a:cs typeface="Arial" panose="020B0604020202020204" pitchFamily="34" charset="0"/>
              </a:rPr>
              <a:t>uslov se može prika</a:t>
            </a:r>
            <a:r>
              <a:rPr lang="sr-Latn-ME" altLang="en-US" dirty="0">
                <a:latin typeface="Arial" panose="020B0604020202020204" pitchFamily="34" charset="0"/>
                <a:cs typeface="Arial" panose="020B0604020202020204" pitchFamily="34" charset="0"/>
              </a:rPr>
              <a:t>zati</a:t>
            </a:r>
            <a:r>
              <a:rPr lang="bs-Latn-BA" altLang="en-US" dirty="0">
                <a:latin typeface="Arial" panose="020B0604020202020204" pitchFamily="34" charset="0"/>
                <a:cs typeface="Arial" panose="020B0604020202020204" pitchFamily="34" charset="0"/>
              </a:rPr>
              <a:t> na sljedeći način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800" b="1" dirty="0"/>
          </a:p>
        </p:txBody>
      </p:sp>
      <p:pic>
        <p:nvPicPr>
          <p:cNvPr id="25608" name="Picture 11" descr="eq7.03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063642"/>
            <a:ext cx="3676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3" descr="eqF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183" y="4146804"/>
            <a:ext cx="21240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65"/>
          <p:cNvSpPr>
            <a:spLocks noChangeArrowheads="1"/>
          </p:cNvSpPr>
          <p:nvPr/>
        </p:nvSpPr>
        <p:spPr bwMode="auto">
          <a:xfrm>
            <a:off x="2667000" y="5181600"/>
            <a:ext cx="7315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612" name="Picture 17" descr="eq7.04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183" y="5330330"/>
            <a:ext cx="2286000" cy="378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4" name="Rectangle 20"/>
          <p:cNvSpPr>
            <a:spLocks noChangeArrowheads="1"/>
          </p:cNvSpPr>
          <p:nvPr/>
        </p:nvSpPr>
        <p:spPr bwMode="auto">
          <a:xfrm>
            <a:off x="4003548" y="5232024"/>
            <a:ext cx="3571711" cy="556380"/>
          </a:xfrm>
          <a:prstGeom prst="rect">
            <a:avLst/>
          </a:prstGeom>
          <a:noFill/>
          <a:ln w="25400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indent="290513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endParaRPr lang="sr-Latn-CS" altLang="en-US"/>
          </a:p>
        </p:txBody>
      </p:sp>
    </p:spTree>
    <p:extLst>
      <p:ext uri="{BB962C8B-B14F-4D97-AF65-F5344CB8AC3E}">
        <p14:creationId xmlns:p14="http://schemas.microsoft.com/office/powerpoint/2010/main" val="333149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256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C:\Documents and Settings\Kyle M. Thiel\Desktop\pindyckDone\ch07\fig7.04\fig7.04_0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5926"/>
            <a:ext cx="51054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 descr="C:\Documents and Settings\Kyle M. Thiel\Desktop\pindyckDone\ch07\fig7.04\fig7.04_0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5926"/>
            <a:ext cx="51054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C:\Documents and Settings\Kyle M. Thiel\Desktop\pindyckDone\ch07\fig7.04\fig7.04_03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5926"/>
            <a:ext cx="51054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C:\Documents and Settings\Kyle M. Thiel\Desktop\pindyckDone\ch07\fig7.04\fig7.04_01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5926"/>
            <a:ext cx="51054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C:\Documents and Settings\Kyle M. Thiel\Desktop\pindyckDone\ch07\fig7.04\fig7.04_04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5926"/>
            <a:ext cx="51054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C:\Documents and Settings\Kyle M. Thiel\Desktop\pindyckDone\ch07\fig7.04\fig7.04_06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5926"/>
            <a:ext cx="51054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70" name="Object 2"/>
          <p:cNvGraphicFramePr>
            <a:graphicFrameLocks noChangeAspect="1"/>
          </p:cNvGraphicFramePr>
          <p:nvPr/>
        </p:nvGraphicFramePr>
        <p:xfrm>
          <a:off x="4102100" y="144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9" imgW="435285" imgH="677109" progId="Equation.DSMT4">
                  <p:embed/>
                </p:oleObj>
              </mc:Choice>
              <mc:Fallback>
                <p:oleObj name="Equation" r:id="rId9" imgW="435285" imgH="677109" progId="Equation.DSMT4">
                  <p:embed/>
                  <p:pic>
                    <p:nvPicPr>
                      <p:cNvPr id="15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14478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1181100" y="1975675"/>
            <a:ext cx="2209800" cy="523875"/>
          </a:xfrm>
          <a:prstGeom prst="rect">
            <a:avLst/>
          </a:prstGeom>
          <a:solidFill>
            <a:srgbClr val="B27CB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bs-Latn-BA" altLang="en-US" sz="1200" b="1">
                <a:latin typeface="Arial" panose="020B0604020202020204" pitchFamily="34" charset="0"/>
              </a:rPr>
              <a:t>Supstitucija inputa kod promjene cijena inputa</a:t>
            </a:r>
            <a:endParaRPr lang="en-US" altLang="en-US" sz="1200" b="1">
              <a:latin typeface="Arial" panose="020B0604020202020204" pitchFamily="34" charset="0"/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1095375" y="2674499"/>
            <a:ext cx="22288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bs-Latn-BA" altLang="en-US" sz="1400" dirty="0">
                <a:latin typeface="Arial" panose="020B0604020202020204" pitchFamily="34" charset="0"/>
              </a:rPr>
              <a:t>Preduzeće se u tački A suočava s izotroškovnom linijom</a:t>
            </a:r>
            <a:r>
              <a:rPr lang="en-US" altLang="en-US" sz="1400" dirty="0">
                <a:latin typeface="Arial" panose="020B0604020202020204" pitchFamily="34" charset="0"/>
              </a:rPr>
              <a:t> </a:t>
            </a:r>
            <a:r>
              <a:rPr lang="en-US" altLang="en-US" sz="1400" i="1" dirty="0">
                <a:latin typeface="Arial" panose="020B0604020202020204" pitchFamily="34" charset="0"/>
              </a:rPr>
              <a:t>C</a:t>
            </a:r>
            <a:r>
              <a:rPr lang="en-US" altLang="en-US" sz="1400" baseline="-25000" dirty="0">
                <a:latin typeface="Arial" panose="020B0604020202020204" pitchFamily="34" charset="0"/>
              </a:rPr>
              <a:t>1</a:t>
            </a:r>
            <a:r>
              <a:rPr lang="en-US" altLang="en-US" sz="1400" dirty="0">
                <a:latin typeface="Arial" panose="020B0604020202020204" pitchFamily="34" charset="0"/>
              </a:rPr>
              <a:t>, </a:t>
            </a:r>
            <a:r>
              <a:rPr lang="bs-Latn-BA" altLang="en-US" sz="1400" dirty="0">
                <a:latin typeface="Arial" panose="020B0604020202020204" pitchFamily="34" charset="0"/>
              </a:rPr>
              <a:t>te proizvodi Q</a:t>
            </a:r>
            <a:r>
              <a:rPr lang="en-US" altLang="en-US" sz="1400" baseline="-25000" dirty="0">
                <a:latin typeface="Arial" panose="020B0604020202020204" pitchFamily="34" charset="0"/>
              </a:rPr>
              <a:t>1</a:t>
            </a:r>
            <a:r>
              <a:rPr lang="en-US" altLang="en-US" sz="1400" dirty="0">
                <a:latin typeface="Arial" panose="020B0604020202020204" pitchFamily="34" charset="0"/>
              </a:rPr>
              <a:t> </a:t>
            </a:r>
            <a:r>
              <a:rPr lang="bs-Latn-BA" altLang="en-US" sz="1400" dirty="0">
                <a:latin typeface="Arial" panose="020B0604020202020204" pitchFamily="34" charset="0"/>
              </a:rPr>
              <a:t>proizvoda upotrebom</a:t>
            </a:r>
            <a:r>
              <a:rPr lang="en-US" altLang="en-US" sz="1400" dirty="0">
                <a:latin typeface="Arial" panose="020B0604020202020204" pitchFamily="34" charset="0"/>
              </a:rPr>
              <a:t> </a:t>
            </a:r>
            <a:r>
              <a:rPr lang="en-US" altLang="en-US" sz="1400" i="1" dirty="0">
                <a:latin typeface="Arial" panose="020B0604020202020204" pitchFamily="34" charset="0"/>
              </a:rPr>
              <a:t>L</a:t>
            </a:r>
            <a:r>
              <a:rPr lang="en-US" altLang="en-US" sz="1400" baseline="-25000" dirty="0">
                <a:latin typeface="Arial" panose="020B0604020202020204" pitchFamily="34" charset="0"/>
              </a:rPr>
              <a:t>1</a:t>
            </a:r>
            <a:r>
              <a:rPr lang="en-US" altLang="en-US" sz="1400" dirty="0">
                <a:latin typeface="Arial" panose="020B0604020202020204" pitchFamily="34" charset="0"/>
              </a:rPr>
              <a:t> </a:t>
            </a:r>
            <a:r>
              <a:rPr lang="bs-Latn-BA" altLang="en-US" sz="1400" dirty="0">
                <a:latin typeface="Arial" panose="020B0604020202020204" pitchFamily="34" charset="0"/>
              </a:rPr>
              <a:t>jedinica rada i </a:t>
            </a:r>
            <a:r>
              <a:rPr lang="en-US" altLang="en-US" sz="1400" i="1" dirty="0">
                <a:latin typeface="Arial" panose="020B0604020202020204" pitchFamily="34" charset="0"/>
              </a:rPr>
              <a:t>K</a:t>
            </a:r>
            <a:r>
              <a:rPr lang="en-US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 </a:t>
            </a:r>
            <a:r>
              <a:rPr lang="bs-Latn-BA" altLang="en-US" sz="1400" dirty="0">
                <a:latin typeface="Arial" panose="020B0604020202020204" pitchFamily="34" charset="0"/>
              </a:rPr>
              <a:t>jedinica kapitala.</a:t>
            </a:r>
            <a:r>
              <a:rPr lang="en-US" altLang="en-US" sz="14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bs-Latn-BA" altLang="en-US" sz="1400" dirty="0">
                <a:latin typeface="Arial" panose="020B0604020202020204" pitchFamily="34" charset="0"/>
              </a:rPr>
              <a:t>Kad cijena rada poraste, izotroškovna linija će postati strmija.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bs-Latn-BA" altLang="en-US" sz="1400" dirty="0">
                <a:latin typeface="Arial" panose="020B0604020202020204" pitchFamily="34" charset="0"/>
              </a:rPr>
              <a:t>Nivo proizvodnje Q</a:t>
            </a:r>
            <a:r>
              <a:rPr lang="en-US" altLang="en-US" sz="1400" baseline="-25000" dirty="0">
                <a:latin typeface="Arial" panose="020B0604020202020204" pitchFamily="34" charset="0"/>
              </a:rPr>
              <a:t>1</a:t>
            </a:r>
            <a:r>
              <a:rPr lang="bs-Latn-BA" altLang="en-US" sz="1400" dirty="0">
                <a:latin typeface="Arial" panose="020B0604020202020204" pitchFamily="34" charset="0"/>
              </a:rPr>
              <a:t> se sada proizvodi u tački </a:t>
            </a:r>
            <a:r>
              <a:rPr lang="en-US" altLang="en-US" sz="1400" i="1" dirty="0">
                <a:latin typeface="Arial" panose="020B0604020202020204" pitchFamily="34" charset="0"/>
              </a:rPr>
              <a:t>B</a:t>
            </a:r>
            <a:r>
              <a:rPr lang="bs-Latn-BA" altLang="en-US" sz="1400" i="1" dirty="0">
                <a:latin typeface="Arial" panose="020B0604020202020204" pitchFamily="34" charset="0"/>
              </a:rPr>
              <a:t> </a:t>
            </a:r>
            <a:r>
              <a:rPr lang="bs-Latn-BA" altLang="en-US" sz="1400" dirty="0">
                <a:latin typeface="Arial" panose="020B0604020202020204" pitchFamily="34" charset="0"/>
              </a:rPr>
              <a:t>na izotroškovnoj liniji</a:t>
            </a:r>
            <a:r>
              <a:rPr lang="en-US" altLang="en-US" sz="1400" dirty="0">
                <a:latin typeface="Arial" panose="020B0604020202020204" pitchFamily="34" charset="0"/>
              </a:rPr>
              <a:t> </a:t>
            </a:r>
            <a:r>
              <a:rPr lang="en-US" altLang="en-US" sz="1400" i="1" dirty="0">
                <a:latin typeface="Arial" panose="020B0604020202020204" pitchFamily="34" charset="0"/>
              </a:rPr>
              <a:t>C</a:t>
            </a:r>
            <a:r>
              <a:rPr lang="en-US" altLang="en-US" sz="1400" baseline="-25000" dirty="0">
                <a:latin typeface="Arial" panose="020B0604020202020204" pitchFamily="34" charset="0"/>
              </a:rPr>
              <a:t>2</a:t>
            </a:r>
            <a:r>
              <a:rPr lang="bs-Latn-BA" altLang="en-US" sz="1400" dirty="0">
                <a:latin typeface="Arial" panose="020B0604020202020204" pitchFamily="34" charset="0"/>
              </a:rPr>
              <a:t>, upotrebom </a:t>
            </a:r>
            <a:r>
              <a:rPr lang="en-US" altLang="en-US" sz="1400" i="1" dirty="0">
                <a:latin typeface="Arial" panose="020B0604020202020204" pitchFamily="34" charset="0"/>
              </a:rPr>
              <a:t>L</a:t>
            </a:r>
            <a:r>
              <a:rPr lang="en-US" altLang="en-US" sz="1400" baseline="-25000" dirty="0">
                <a:latin typeface="Arial" panose="020B0604020202020204" pitchFamily="34" charset="0"/>
              </a:rPr>
              <a:t>2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 </a:t>
            </a:r>
            <a:r>
              <a:rPr lang="bs-Latn-BA" altLang="en-US" sz="1400" dirty="0">
                <a:latin typeface="Arial" panose="020B0604020202020204" pitchFamily="34" charset="0"/>
              </a:rPr>
              <a:t>jedinica rada i </a:t>
            </a:r>
            <a:r>
              <a:rPr lang="en-US" altLang="en-US" sz="1400" i="1" dirty="0">
                <a:latin typeface="Arial" panose="020B0604020202020204" pitchFamily="34" charset="0"/>
              </a:rPr>
              <a:t>K</a:t>
            </a:r>
            <a:r>
              <a:rPr lang="en-US" altLang="en-US" sz="1400" baseline="-25000" dirty="0">
                <a:latin typeface="Arial" panose="020B0604020202020204" pitchFamily="34" charset="0"/>
              </a:rPr>
              <a:t>2</a:t>
            </a:r>
            <a:r>
              <a:rPr lang="bs-Latn-BA" altLang="en-US" sz="1400" baseline="-25000" dirty="0">
                <a:latin typeface="Arial" panose="020B0604020202020204" pitchFamily="34" charset="0"/>
              </a:rPr>
              <a:t> </a:t>
            </a:r>
            <a:r>
              <a:rPr lang="bs-Latn-BA" altLang="en-US" sz="1400" dirty="0">
                <a:latin typeface="Arial" panose="020B0604020202020204" pitchFamily="34" charset="0"/>
              </a:rPr>
              <a:t>jedinica kapitala.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2209800" y="1600201"/>
            <a:ext cx="10668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1200" b="1">
              <a:solidFill>
                <a:srgbClr val="B27CB6"/>
              </a:solidFill>
              <a:latin typeface="Arial" panose="020B0604020202020204" pitchFamily="34" charset="0"/>
            </a:endParaRPr>
          </a:p>
        </p:txBody>
      </p:sp>
      <p:sp>
        <p:nvSpPr>
          <p:cNvPr id="15374" name="Text Box 19"/>
          <p:cNvSpPr txBox="1">
            <a:spLocks noChangeArrowheads="1"/>
          </p:cNvSpPr>
          <p:nvPr/>
        </p:nvSpPr>
        <p:spPr bwMode="auto">
          <a:xfrm>
            <a:off x="4597400" y="1685925"/>
            <a:ext cx="838200" cy="825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600">
                <a:latin typeface="Arial" panose="020B0604020202020204" pitchFamily="34" charset="0"/>
              </a:rPr>
              <a:t>Kapital na godinu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5375" name="Text Box 20"/>
          <p:cNvSpPr txBox="1">
            <a:spLocks noChangeArrowheads="1"/>
          </p:cNvSpPr>
          <p:nvPr/>
        </p:nvSpPr>
        <p:spPr bwMode="auto">
          <a:xfrm>
            <a:off x="8763000" y="6019801"/>
            <a:ext cx="1066800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600">
                <a:latin typeface="Arial" panose="020B0604020202020204" pitchFamily="34" charset="0"/>
              </a:rPr>
              <a:t>Rad na godinu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Efekat promjene cijene inputa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85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2" descr="fig7.06_16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47" descr="fig7.06_1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4"/>
          <p:cNvSpPr>
            <a:spLocks noGrp="1" noChangeArrowheads="1"/>
          </p:cNvSpPr>
          <p:nvPr>
            <p:ph type="title"/>
          </p:nvPr>
        </p:nvSpPr>
        <p:spPr>
          <a:xfrm>
            <a:off x="3200400" y="23324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bs-Latn-BA" sz="5000" dirty="0"/>
              <a:t>Trošak u dugom roku</a:t>
            </a:r>
            <a:endParaRPr lang="en-US" sz="5000" dirty="0"/>
          </a:p>
        </p:txBody>
      </p:sp>
      <p:sp>
        <p:nvSpPr>
          <p:cNvPr id="7" name="Rectangle 52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039814"/>
            <a:ext cx="7391400" cy="454025"/>
          </a:xfrm>
        </p:spPr>
        <p:txBody>
          <a:bodyPr rtlCol="0">
            <a:normAutofit fontScale="92500"/>
          </a:bodyPr>
          <a:lstStyle/>
          <a:p>
            <a:pPr>
              <a:buNone/>
              <a:defRPr/>
            </a:pPr>
            <a:r>
              <a:rPr lang="bs-Latn-BA" sz="1800" b="1" dirty="0"/>
              <a:t>Minimiziranje troškova u slučaju promjenjivih nivoa proizvodnje</a:t>
            </a:r>
            <a:endParaRPr lang="en-US" sz="1800" b="1" dirty="0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2247900" y="1751014"/>
            <a:ext cx="2209800" cy="523875"/>
          </a:xfrm>
          <a:prstGeom prst="rect">
            <a:avLst/>
          </a:prstGeom>
          <a:solidFill>
            <a:srgbClr val="B27CB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bs-Latn-BA" altLang="en-US" sz="1200" b="1">
                <a:latin typeface="Arial" panose="020B0604020202020204" pitchFamily="34" charset="0"/>
              </a:rPr>
              <a:t>Putanja ekspanzije i kriva ukupnih dugoročnih troškova</a:t>
            </a:r>
            <a:endParaRPr lang="en-US" altLang="en-US" sz="1200" b="1">
              <a:latin typeface="Arial" panose="020B0604020202020204" pitchFamily="34" charset="0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190750" y="2286000"/>
            <a:ext cx="222885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bs-Latn-BA" altLang="en-US" sz="1400">
                <a:latin typeface="Arial" panose="020B0604020202020204" pitchFamily="34" charset="0"/>
              </a:rPr>
              <a:t>U dijelu </a:t>
            </a:r>
            <a:r>
              <a:rPr lang="bs-Latn-BA" altLang="en-US" sz="1400" b="1">
                <a:latin typeface="Arial" panose="020B0604020202020204" pitchFamily="34" charset="0"/>
              </a:rPr>
              <a:t>(a)</a:t>
            </a:r>
            <a:r>
              <a:rPr lang="bs-Latn-BA" altLang="en-US" sz="1400">
                <a:latin typeface="Arial" panose="020B0604020202020204" pitchFamily="34" charset="0"/>
              </a:rPr>
              <a:t>, putanja ekspanzije (od ishodišta kroz tačke A, B i C) prikazuje troškovno najefikasnije kombinacije rada i kapitala kojima se dugoročno može proizvesti svaki nivo proizvodnje – odnosno, u roku u kojem su oba inputa varijabilna. </a:t>
            </a:r>
          </a:p>
          <a:p>
            <a:pPr eaLnBrk="1" hangingPunct="1">
              <a:spcBef>
                <a:spcPct val="20000"/>
              </a:spcBef>
            </a:pPr>
            <a:r>
              <a:rPr lang="bs-Latn-BA" altLang="en-US" sz="1400">
                <a:latin typeface="Arial" panose="020B0604020202020204" pitchFamily="34" charset="0"/>
              </a:rPr>
              <a:t>U dijelu </a:t>
            </a:r>
            <a:r>
              <a:rPr lang="bs-Latn-BA" altLang="en-US" sz="1400" b="1">
                <a:latin typeface="Arial" panose="020B0604020202020204" pitchFamily="34" charset="0"/>
              </a:rPr>
              <a:t>(b)</a:t>
            </a:r>
            <a:r>
              <a:rPr lang="bs-Latn-BA" altLang="en-US" sz="1400">
                <a:latin typeface="Arial" panose="020B0604020202020204" pitchFamily="34" charset="0"/>
              </a:rPr>
              <a:t>, odgovarajuća kriva ukupnih dugoročnih troškova (od ishodišta kroz tačke D, E i F) pokazuje najniži trošak proizvodnje za tri nivoa proizvodnje prikazanih pod </a:t>
            </a:r>
            <a:r>
              <a:rPr lang="bs-Latn-BA" altLang="en-US" sz="1400" b="1">
                <a:latin typeface="Arial" panose="020B0604020202020204" pitchFamily="34" charset="0"/>
              </a:rPr>
              <a:t>(a)</a:t>
            </a:r>
            <a:r>
              <a:rPr lang="bs-Latn-BA" altLang="en-US" sz="1400">
                <a:latin typeface="Arial" panose="020B0604020202020204" pitchFamily="34" charset="0"/>
              </a:rPr>
              <a:t>.</a:t>
            </a:r>
            <a:endParaRPr lang="en-US" altLang="en-US" sz="1400" b="1">
              <a:latin typeface="Arial" panose="020B0604020202020204" pitchFamily="34" charset="0"/>
            </a:endParaRPr>
          </a:p>
        </p:txBody>
      </p:sp>
      <p:pic>
        <p:nvPicPr>
          <p:cNvPr id="27659" name="Picture 38" descr="fig7.06_02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0" name="Picture 39" descr="fig7.06_03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40" descr="fig7.06_04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41" descr="fig7.06_05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42" descr="fig7.06_06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43" descr="fig7.06_07.g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5" name="Picture 44" descr="fig7.06_08.gi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6" name="Picture 45" descr="fig7.06_09.gi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7" name="Picture 46" descr="fig7.06_10.gif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8" name="Picture 48" descr="fig7.06_01.gi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9" name="Picture 49" descr="fig7.06_13.gif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0" name="Picture 50" descr="fig7.06_14.gi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1" name="Picture 51" descr="fig7.06_15.gif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2" name="Picture 53" descr="fig7.06_12.gif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09700"/>
            <a:ext cx="4171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30" name="Text Box 28"/>
          <p:cNvSpPr txBox="1">
            <a:spLocks noChangeArrowheads="1"/>
          </p:cNvSpPr>
          <p:nvPr/>
        </p:nvSpPr>
        <p:spPr bwMode="auto">
          <a:xfrm>
            <a:off x="4572000" y="1371601"/>
            <a:ext cx="7620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200">
                <a:latin typeface="Arial" panose="020B0604020202020204" pitchFamily="34" charset="0"/>
              </a:rPr>
              <a:t>Kapital na godinu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7431" name="Text Box 29"/>
          <p:cNvSpPr txBox="1">
            <a:spLocks noChangeArrowheads="1"/>
          </p:cNvSpPr>
          <p:nvPr/>
        </p:nvSpPr>
        <p:spPr bwMode="auto">
          <a:xfrm>
            <a:off x="7315200" y="3581400"/>
            <a:ext cx="1295400" cy="274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200">
                <a:latin typeface="Arial" panose="020B0604020202020204" pitchFamily="34" charset="0"/>
              </a:rPr>
              <a:t>Rad na godinu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7432" name="Text Box 30"/>
          <p:cNvSpPr txBox="1">
            <a:spLocks noChangeArrowheads="1"/>
          </p:cNvSpPr>
          <p:nvPr/>
        </p:nvSpPr>
        <p:spPr bwMode="auto">
          <a:xfrm>
            <a:off x="4343400" y="3962401"/>
            <a:ext cx="914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bs-Latn-BA" altLang="en-US" sz="1200">
                <a:latin typeface="Arial" panose="020B0604020202020204" pitchFamily="34" charset="0"/>
              </a:rPr>
              <a:t>Trošak (dolara godišnje)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7433" name="Text Box 31"/>
          <p:cNvSpPr txBox="1">
            <a:spLocks noChangeArrowheads="1"/>
          </p:cNvSpPr>
          <p:nvPr/>
        </p:nvSpPr>
        <p:spPr bwMode="auto">
          <a:xfrm>
            <a:off x="7391400" y="6172200"/>
            <a:ext cx="2057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200">
                <a:latin typeface="Arial" panose="020B0604020202020204" pitchFamily="34" charset="0"/>
              </a:rPr>
              <a:t>Nivo proizvodnje (jedinica na godinu)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7434" name="Text Box 32"/>
          <p:cNvSpPr txBox="1">
            <a:spLocks noChangeArrowheads="1"/>
          </p:cNvSpPr>
          <p:nvPr/>
        </p:nvSpPr>
        <p:spPr bwMode="auto">
          <a:xfrm>
            <a:off x="7924800" y="4191000"/>
            <a:ext cx="1981200" cy="274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200">
                <a:latin typeface="Arial" panose="020B0604020202020204" pitchFamily="34" charset="0"/>
              </a:rPr>
              <a:t>Ukupni dugoročni troškovi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7435" name="Text Box 33"/>
          <p:cNvSpPr txBox="1">
            <a:spLocks noChangeArrowheads="1"/>
          </p:cNvSpPr>
          <p:nvPr/>
        </p:nvSpPr>
        <p:spPr bwMode="auto">
          <a:xfrm>
            <a:off x="5867400" y="1600201"/>
            <a:ext cx="1219200" cy="244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000">
                <a:latin typeface="Arial" panose="020B0604020202020204" pitchFamily="34" charset="0"/>
              </a:rPr>
              <a:t>Izotroškovna linija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7436" name="Text Box 34"/>
          <p:cNvSpPr txBox="1">
            <a:spLocks noChangeArrowheads="1"/>
          </p:cNvSpPr>
          <p:nvPr/>
        </p:nvSpPr>
        <p:spPr bwMode="auto">
          <a:xfrm>
            <a:off x="7162800" y="1828800"/>
            <a:ext cx="838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000">
                <a:latin typeface="Arial" panose="020B0604020202020204" pitchFamily="34" charset="0"/>
              </a:rPr>
              <a:t>Putanja ekspanzije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7437" name="Text Box 49"/>
          <p:cNvSpPr txBox="1">
            <a:spLocks noChangeArrowheads="1"/>
          </p:cNvSpPr>
          <p:nvPr/>
        </p:nvSpPr>
        <p:spPr bwMode="auto">
          <a:xfrm>
            <a:off x="7391400" y="2667000"/>
            <a:ext cx="838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bs-Latn-BA" altLang="en-US" sz="1000">
                <a:latin typeface="Arial" panose="020B0604020202020204" pitchFamily="34" charset="0"/>
              </a:rPr>
              <a:t>Izokvanta 300 jedinica</a:t>
            </a:r>
            <a:endParaRPr lang="en-US" altLang="en-US" sz="1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55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0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2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Analiza troškova u dugom 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87523"/>
            <a:ext cx="10058400" cy="4284677"/>
          </a:xfrm>
        </p:spPr>
        <p:txBody>
          <a:bodyPr/>
          <a:lstStyle/>
          <a:p>
            <a:pPr algn="just"/>
            <a:r>
              <a:rPr lang="sr-Latn-BA" dirty="0" smtClean="0"/>
              <a:t>P</a:t>
            </a:r>
            <a:r>
              <a:rPr lang="en-US" dirty="0" err="1" smtClean="0"/>
              <a:t>retpostav</a:t>
            </a:r>
            <a:r>
              <a:rPr lang="sr-Latn-BA" dirty="0" smtClean="0"/>
              <a:t>ka</a:t>
            </a:r>
            <a:r>
              <a:rPr lang="en-US" dirty="0" smtClean="0"/>
              <a:t> </a:t>
            </a:r>
            <a:r>
              <a:rPr lang="sr-Latn-BA" dirty="0" smtClean="0"/>
              <a:t>-</a:t>
            </a:r>
            <a:r>
              <a:rPr lang="en-US" dirty="0" smtClean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proizvodnje </a:t>
            </a:r>
            <a:r>
              <a:rPr lang="sr-Latn-BA" dirty="0" smtClean="0"/>
              <a:t>rezultat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ulaznih</a:t>
            </a:r>
            <a:r>
              <a:rPr lang="en-US" dirty="0"/>
              <a:t> faktora </a:t>
            </a:r>
            <a:r>
              <a:rPr lang="en-US" dirty="0" smtClean="0"/>
              <a:t>preduzeća</a:t>
            </a:r>
            <a:endParaRPr lang="sr-Latn-BA" dirty="0" smtClean="0"/>
          </a:p>
          <a:p>
            <a:pPr algn="just"/>
            <a:r>
              <a:rPr lang="en-US" dirty="0" smtClean="0"/>
              <a:t> </a:t>
            </a:r>
            <a:r>
              <a:rPr lang="sr-Latn-BA" dirty="0" smtClean="0"/>
              <a:t>Prikazana 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/>
              <a:t>pokazuje da preduzeće ne bi </a:t>
            </a:r>
            <a:r>
              <a:rPr lang="en-US" dirty="0" err="1"/>
              <a:t>imalo</a:t>
            </a:r>
            <a:r>
              <a:rPr lang="en-US" dirty="0"/>
              <a:t> </a:t>
            </a:r>
            <a:r>
              <a:rPr lang="en-US" dirty="0" err="1"/>
              <a:t>nikakav</a:t>
            </a:r>
            <a:r>
              <a:rPr lang="en-US" dirty="0"/>
              <a:t> trošak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/>
              <a:t>odlučilo</a:t>
            </a:r>
            <a:r>
              <a:rPr lang="en-US" dirty="0"/>
              <a:t> da ne proizvodi </a:t>
            </a:r>
            <a:r>
              <a:rPr lang="en-US" dirty="0" err="1"/>
              <a:t>ništa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sr-Latn-BA" dirty="0" smtClean="0"/>
              <a:t>u </a:t>
            </a:r>
            <a:r>
              <a:rPr lang="en-US" dirty="0" smtClean="0"/>
              <a:t>dug</a:t>
            </a:r>
            <a:r>
              <a:rPr lang="sr-Latn-BA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sr-Latn-BA" dirty="0" smtClean="0"/>
              <a:t>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fiksni</a:t>
            </a:r>
            <a:r>
              <a:rPr lang="en-US" dirty="0"/>
              <a:t> </a:t>
            </a:r>
            <a:r>
              <a:rPr lang="en-US" dirty="0" err="1" smtClean="0"/>
              <a:t>troškovi</a:t>
            </a:r>
            <a:endParaRPr lang="sr-Latn-BA" dirty="0" smtClean="0"/>
          </a:p>
          <a:p>
            <a:pPr algn="just"/>
            <a:r>
              <a:rPr lang="en-US" dirty="0" err="1"/>
              <a:t>Kako</a:t>
            </a:r>
            <a:r>
              <a:rPr lang="en-US" dirty="0"/>
              <a:t> se obim proizvodnje </a:t>
            </a:r>
            <a:r>
              <a:rPr lang="en-US" dirty="0" err="1"/>
              <a:t>povećava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primijetiti</a:t>
            </a:r>
            <a:r>
              <a:rPr lang="en-US" dirty="0"/>
              <a:t> da </a:t>
            </a:r>
            <a:r>
              <a:rPr lang="en-US" dirty="0" err="1"/>
              <a:t>ukupni</a:t>
            </a:r>
            <a:r>
              <a:rPr lang="en-US" dirty="0"/>
              <a:t> trošak </a:t>
            </a:r>
            <a:r>
              <a:rPr lang="en-US" dirty="0" err="1"/>
              <a:t>raste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stalnom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. Kao i kod </a:t>
            </a:r>
            <a:r>
              <a:rPr lang="en-US" dirty="0" err="1"/>
              <a:t>kratkoročnog</a:t>
            </a:r>
            <a:r>
              <a:rPr lang="en-US" dirty="0"/>
              <a:t> </a:t>
            </a:r>
            <a:r>
              <a:rPr lang="en-US" dirty="0" err="1"/>
              <a:t>troškovnog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,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troška </a:t>
            </a:r>
            <a:r>
              <a:rPr lang="en-US" dirty="0" err="1"/>
              <a:t>naziva</a:t>
            </a:r>
            <a:r>
              <a:rPr lang="en-US" dirty="0"/>
              <a:t> se </a:t>
            </a:r>
            <a:r>
              <a:rPr lang="en-US" dirty="0" err="1"/>
              <a:t>granični</a:t>
            </a:r>
            <a:r>
              <a:rPr lang="en-US" dirty="0"/>
              <a:t> trošak </a:t>
            </a:r>
            <a:r>
              <a:rPr lang="en-US" dirty="0" smtClean="0"/>
              <a:t>(</a:t>
            </a:r>
            <a:r>
              <a:rPr lang="sr-Latn-BA" dirty="0" smtClean="0"/>
              <a:t>odnosno</a:t>
            </a:r>
            <a:r>
              <a:rPr lang="en-US" dirty="0" smtClean="0"/>
              <a:t>,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granični</a:t>
            </a:r>
            <a:r>
              <a:rPr lang="en-US" dirty="0"/>
              <a:t> trošak). </a:t>
            </a:r>
            <a:endParaRPr lang="sr-Latn-BA" dirty="0" smtClean="0"/>
          </a:p>
          <a:p>
            <a:pPr algn="just"/>
            <a:r>
              <a:rPr lang="en-US" dirty="0" err="1" smtClean="0"/>
              <a:t>Posmatrajući</a:t>
            </a:r>
            <a:r>
              <a:rPr lang="en-US" dirty="0" smtClean="0"/>
              <a:t> </a:t>
            </a:r>
            <a:r>
              <a:rPr lang="en-US" dirty="0" err="1"/>
              <a:t>kolonu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graničnih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u </a:t>
            </a:r>
            <a:r>
              <a:rPr lang="sr-Latn-BA" dirty="0" smtClean="0"/>
              <a:t>t</a:t>
            </a:r>
            <a:r>
              <a:rPr lang="en-US" dirty="0" err="1" smtClean="0"/>
              <a:t>abeli</a:t>
            </a:r>
            <a:r>
              <a:rPr lang="en-US" dirty="0" smtClean="0"/>
              <a:t>, </a:t>
            </a:r>
            <a:r>
              <a:rPr lang="en-US" dirty="0" err="1"/>
              <a:t>vidimo</a:t>
            </a:r>
            <a:r>
              <a:rPr lang="en-US" dirty="0"/>
              <a:t> da ova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najprije</a:t>
            </a:r>
            <a:r>
              <a:rPr lang="en-US" dirty="0"/>
              <a:t> </a:t>
            </a:r>
            <a:r>
              <a:rPr lang="en-US" dirty="0" err="1"/>
              <a:t>opada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konstantna</a:t>
            </a:r>
            <a:r>
              <a:rPr lang="en-US" dirty="0"/>
              <a:t>, a na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raste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obima proizvodnje.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sr-Latn-BA" dirty="0" smtClean="0"/>
              <a:t>t</a:t>
            </a:r>
            <a:r>
              <a:rPr lang="en-US" dirty="0" smtClean="0"/>
              <a:t>abele </a:t>
            </a:r>
            <a:r>
              <a:rPr lang="en-US" dirty="0" err="1" smtClean="0"/>
              <a:t>prikazane</a:t>
            </a:r>
            <a:r>
              <a:rPr lang="en-US" dirty="0" smtClean="0"/>
              <a:t> </a:t>
            </a:r>
            <a:r>
              <a:rPr lang="en-US" dirty="0"/>
              <a:t>su </a:t>
            </a:r>
            <a:r>
              <a:rPr lang="en-US" dirty="0" err="1"/>
              <a:t>grafički</a:t>
            </a:r>
            <a:r>
              <a:rPr lang="en-US" dirty="0"/>
              <a:t> na </a:t>
            </a:r>
            <a:r>
              <a:rPr lang="sr-Latn-BA" dirty="0" smtClean="0"/>
              <a:t>narednoj s</a:t>
            </a:r>
            <a:r>
              <a:rPr lang="en-US" dirty="0" err="1" smtClean="0"/>
              <a:t>lici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13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Analiza troškova u dugom roku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9848" y="1876134"/>
            <a:ext cx="4887461" cy="459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16910" y="1876134"/>
            <a:ext cx="4802194" cy="4591778"/>
          </a:xfrm>
        </p:spPr>
        <p:txBody>
          <a:bodyPr>
            <a:normAutofit/>
          </a:bodyPr>
          <a:lstStyle/>
          <a:p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sr-Latn-BA" dirty="0" smtClean="0"/>
              <a:t>LRTC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uočiti</a:t>
            </a:r>
            <a:r>
              <a:rPr lang="en-US" dirty="0"/>
              <a:t> </a:t>
            </a:r>
            <a:r>
              <a:rPr lang="en-US" dirty="0" err="1"/>
              <a:t>posmatranjem</a:t>
            </a:r>
            <a:r>
              <a:rPr lang="en-US" dirty="0"/>
              <a:t> </a:t>
            </a:r>
            <a:r>
              <a:rPr lang="en-US" dirty="0" err="1"/>
              <a:t>nagiba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krive</a:t>
            </a:r>
            <a:r>
              <a:rPr lang="en-US" dirty="0"/>
              <a:t>, kao i </a:t>
            </a:r>
            <a:r>
              <a:rPr lang="en-US" dirty="0" err="1"/>
              <a:t>analizom</a:t>
            </a:r>
            <a:r>
              <a:rPr lang="en-US" dirty="0"/>
              <a:t> ponašanja </a:t>
            </a:r>
            <a:r>
              <a:rPr lang="en-US" dirty="0" err="1"/>
              <a:t>krive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graničnog</a:t>
            </a:r>
            <a:r>
              <a:rPr lang="en-US" dirty="0"/>
              <a:t> </a:t>
            </a:r>
            <a:r>
              <a:rPr lang="en-US" dirty="0" smtClean="0"/>
              <a:t>troška</a:t>
            </a:r>
            <a:r>
              <a:rPr lang="sr-Latn-BA" dirty="0" smtClean="0"/>
              <a:t> - LRMC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Razlog</a:t>
            </a:r>
            <a:r>
              <a:rPr lang="en-US" dirty="0"/>
              <a:t> za </a:t>
            </a:r>
            <a:r>
              <a:rPr lang="en-US" dirty="0" err="1"/>
              <a:t>ovakvo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sr-Latn-BA" dirty="0" smtClean="0"/>
              <a:t>LRMC </a:t>
            </a:r>
            <a:r>
              <a:rPr lang="en-US" dirty="0" smtClean="0"/>
              <a:t>(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promjene</a:t>
            </a:r>
            <a:r>
              <a:rPr lang="en-US" dirty="0"/>
              <a:t> njegovog </a:t>
            </a:r>
            <a:r>
              <a:rPr lang="sr-Latn-BA" dirty="0" smtClean="0"/>
              <a:t>LRTC</a:t>
            </a:r>
            <a:r>
              <a:rPr lang="en-US" dirty="0" smtClean="0"/>
              <a:t>) </a:t>
            </a:r>
            <a:r>
              <a:rPr lang="en-US" dirty="0" err="1"/>
              <a:t>povezan</a:t>
            </a:r>
            <a:r>
              <a:rPr lang="en-US" dirty="0"/>
              <a:t> je s </a:t>
            </a:r>
            <a:r>
              <a:rPr lang="en-US" dirty="0" err="1"/>
              <a:t>prinosima</a:t>
            </a:r>
            <a:r>
              <a:rPr lang="en-US" dirty="0"/>
              <a:t> na obim. </a:t>
            </a:r>
            <a:endParaRPr lang="sr-Latn-BA" dirty="0" smtClean="0"/>
          </a:p>
          <a:p>
            <a:pPr algn="just"/>
            <a:r>
              <a:rPr lang="sr-Latn-BA" dirty="0" smtClean="0"/>
              <a:t>P</a:t>
            </a:r>
            <a:r>
              <a:rPr lang="en-US" dirty="0" err="1" smtClean="0"/>
              <a:t>retpostavlja</a:t>
            </a:r>
            <a:r>
              <a:rPr lang="sr-Latn-BA" dirty="0" smtClean="0"/>
              <a:t> se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BA" dirty="0" smtClean="0"/>
              <a:t>funkcija LRTP </a:t>
            </a:r>
            <a:r>
              <a:rPr lang="en-US" dirty="0" smtClean="0"/>
              <a:t>preduzeća </a:t>
            </a:r>
            <a:r>
              <a:rPr lang="en-US" dirty="0" err="1"/>
              <a:t>može</a:t>
            </a:r>
            <a:r>
              <a:rPr lang="en-US" dirty="0"/>
              <a:t> u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pokazivati</a:t>
            </a:r>
            <a:r>
              <a:rPr lang="en-US" dirty="0"/>
              <a:t> </a:t>
            </a:r>
            <a:r>
              <a:rPr lang="en-US" dirty="0" err="1"/>
              <a:t>rastuće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na obim,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konstantne</a:t>
            </a:r>
            <a:r>
              <a:rPr lang="en-US" dirty="0"/>
              <a:t>, a na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opadajuće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na obim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27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Analiza troškova u dugom roku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1350" y="1803632"/>
            <a:ext cx="4941116" cy="43622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200" dirty="0" smtClean="0"/>
              <a:t>U </a:t>
            </a:r>
            <a:r>
              <a:rPr lang="en-US" sz="2200" dirty="0" err="1"/>
              <a:t>skladu</a:t>
            </a:r>
            <a:r>
              <a:rPr lang="en-US" sz="2200" dirty="0"/>
              <a:t> s </a:t>
            </a:r>
            <a:r>
              <a:rPr lang="en-US" sz="2200" dirty="0" err="1"/>
              <a:t>tim</a:t>
            </a:r>
            <a:r>
              <a:rPr lang="en-US" sz="2200" dirty="0"/>
              <a:t>, možemo očekivati da će se </a:t>
            </a:r>
            <a:r>
              <a:rPr lang="en-US" sz="2200" dirty="0" err="1"/>
              <a:t>dugoročni</a:t>
            </a:r>
            <a:r>
              <a:rPr lang="en-US" sz="2200" dirty="0"/>
              <a:t> </a:t>
            </a:r>
            <a:r>
              <a:rPr lang="en-US" sz="2200" dirty="0" err="1"/>
              <a:t>troškovi</a:t>
            </a:r>
            <a:r>
              <a:rPr lang="en-US" sz="2200" dirty="0"/>
              <a:t> preduzeća </a:t>
            </a:r>
            <a:r>
              <a:rPr lang="en-US" sz="2200" dirty="0" err="1"/>
              <a:t>mijenjati</a:t>
            </a:r>
            <a:r>
              <a:rPr lang="en-US" sz="2200" dirty="0"/>
              <a:t> na </a:t>
            </a:r>
            <a:r>
              <a:rPr lang="en-US" sz="2200" dirty="0" err="1"/>
              <a:t>suprotan</a:t>
            </a:r>
            <a:r>
              <a:rPr lang="en-US" sz="2200" dirty="0"/>
              <a:t>, </a:t>
            </a:r>
            <a:r>
              <a:rPr lang="en-US" sz="2200" dirty="0" err="1"/>
              <a:t>recipročan</a:t>
            </a:r>
            <a:r>
              <a:rPr lang="en-US" sz="2200" dirty="0"/>
              <a:t> </a:t>
            </a:r>
            <a:r>
              <a:rPr lang="en-US" sz="2200" dirty="0" err="1"/>
              <a:t>način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/>
              <a:t>Kada preduzeće </a:t>
            </a:r>
            <a:r>
              <a:rPr lang="en-US" sz="2200" dirty="0" err="1"/>
              <a:t>ostvaruje</a:t>
            </a:r>
            <a:r>
              <a:rPr lang="en-US" sz="2200" dirty="0"/>
              <a:t> </a:t>
            </a:r>
            <a:r>
              <a:rPr lang="en-US" sz="2200" dirty="0" err="1"/>
              <a:t>rastuće</a:t>
            </a:r>
            <a:r>
              <a:rPr lang="en-US" sz="2200" dirty="0"/>
              <a:t> </a:t>
            </a:r>
            <a:r>
              <a:rPr lang="en-US" sz="2200" dirty="0" err="1"/>
              <a:t>prinose</a:t>
            </a:r>
            <a:r>
              <a:rPr lang="en-US" sz="2200" dirty="0"/>
              <a:t> na obim, </a:t>
            </a:r>
            <a:r>
              <a:rPr lang="en-US" sz="2200" dirty="0" err="1"/>
              <a:t>povećanje</a:t>
            </a:r>
            <a:r>
              <a:rPr lang="en-US" sz="2200" dirty="0"/>
              <a:t> </a:t>
            </a:r>
            <a:r>
              <a:rPr lang="en-US" sz="2200" dirty="0" err="1"/>
              <a:t>svih</a:t>
            </a:r>
            <a:r>
              <a:rPr lang="en-US" sz="2200" dirty="0"/>
              <a:t> </a:t>
            </a:r>
            <a:r>
              <a:rPr lang="en-US" sz="2200" dirty="0" err="1"/>
              <a:t>ulaznih</a:t>
            </a:r>
            <a:r>
              <a:rPr lang="en-US" sz="2200" dirty="0"/>
              <a:t> faktora za </a:t>
            </a:r>
            <a:r>
              <a:rPr lang="en-US" sz="2200" dirty="0" err="1"/>
              <a:t>određeni</a:t>
            </a:r>
            <a:r>
              <a:rPr lang="en-US" sz="2200" dirty="0"/>
              <a:t> </a:t>
            </a:r>
            <a:r>
              <a:rPr lang="en-US" sz="2200" dirty="0" err="1"/>
              <a:t>procenat</a:t>
            </a:r>
            <a:r>
              <a:rPr lang="en-US" sz="2200" dirty="0"/>
              <a:t> </a:t>
            </a:r>
            <a:r>
              <a:rPr lang="en-US" sz="2200" dirty="0" err="1"/>
              <a:t>rezultira</a:t>
            </a:r>
            <a:r>
              <a:rPr lang="en-US" sz="2200" dirty="0"/>
              <a:t> </a:t>
            </a:r>
            <a:r>
              <a:rPr lang="en-US" sz="2200" dirty="0" err="1"/>
              <a:t>povećanjem</a:t>
            </a:r>
            <a:r>
              <a:rPr lang="en-US" sz="2200" dirty="0"/>
              <a:t> proizvodnje za veći </a:t>
            </a:r>
            <a:r>
              <a:rPr lang="en-US" sz="2200" dirty="0" err="1"/>
              <a:t>procenat</a:t>
            </a:r>
            <a:r>
              <a:rPr lang="en-US" sz="2200" dirty="0"/>
              <a:t>. </a:t>
            </a:r>
            <a:r>
              <a:rPr lang="en-US" sz="2200" dirty="0" err="1"/>
              <a:t>Uz</a:t>
            </a:r>
            <a:r>
              <a:rPr lang="en-US" sz="2200" dirty="0"/>
              <a:t> </a:t>
            </a:r>
            <a:r>
              <a:rPr lang="en-US" sz="2200" dirty="0" err="1"/>
              <a:t>pretpostavku</a:t>
            </a:r>
            <a:r>
              <a:rPr lang="en-US" sz="2200" dirty="0"/>
              <a:t> da su </a:t>
            </a:r>
            <a:r>
              <a:rPr lang="en-US" sz="2200" dirty="0" err="1"/>
              <a:t>cijene</a:t>
            </a:r>
            <a:r>
              <a:rPr lang="en-US" sz="2200" dirty="0"/>
              <a:t> </a:t>
            </a:r>
            <a:r>
              <a:rPr lang="en-US" sz="2200" dirty="0" err="1"/>
              <a:t>ulaznih</a:t>
            </a:r>
            <a:r>
              <a:rPr lang="en-US" sz="2200" dirty="0"/>
              <a:t> faktora </a:t>
            </a:r>
            <a:r>
              <a:rPr lang="en-US" sz="2200" dirty="0" err="1"/>
              <a:t>konstantne</a:t>
            </a:r>
            <a:r>
              <a:rPr lang="en-US" sz="2200" dirty="0"/>
              <a:t> </a:t>
            </a:r>
            <a:r>
              <a:rPr lang="en-US" sz="2200" dirty="0" err="1"/>
              <a:t>tokom</a:t>
            </a:r>
            <a:r>
              <a:rPr lang="en-US" sz="2200" dirty="0"/>
              <a:t> </a:t>
            </a:r>
            <a:r>
              <a:rPr lang="en-US" sz="2200" dirty="0" err="1"/>
              <a:t>vremena</a:t>
            </a:r>
            <a:r>
              <a:rPr lang="en-US" sz="2200" dirty="0"/>
              <a:t>, to </a:t>
            </a:r>
            <a:r>
              <a:rPr lang="en-US" sz="2200" dirty="0" err="1"/>
              <a:t>znači</a:t>
            </a:r>
            <a:r>
              <a:rPr lang="en-US" sz="2200" dirty="0"/>
              <a:t> da </a:t>
            </a:r>
            <a:r>
              <a:rPr lang="en-US" sz="2200" dirty="0" err="1"/>
              <a:t>ako</a:t>
            </a:r>
            <a:r>
              <a:rPr lang="en-US" sz="2200" dirty="0"/>
              <a:t> se proizvodnja preduzeća </a:t>
            </a:r>
            <a:r>
              <a:rPr lang="en-US" sz="2200" dirty="0" err="1"/>
              <a:t>poveća</a:t>
            </a:r>
            <a:r>
              <a:rPr lang="en-US" sz="2200" dirty="0"/>
              <a:t> za </a:t>
            </a:r>
            <a:r>
              <a:rPr lang="en-US" sz="2200" dirty="0" err="1"/>
              <a:t>određeni</a:t>
            </a:r>
            <a:r>
              <a:rPr lang="en-US" sz="2200" dirty="0"/>
              <a:t> </a:t>
            </a:r>
            <a:r>
              <a:rPr lang="en-US" sz="2200" dirty="0" err="1"/>
              <a:t>procenat</a:t>
            </a:r>
            <a:r>
              <a:rPr lang="en-US" sz="2200" dirty="0"/>
              <a:t>, </a:t>
            </a:r>
            <a:r>
              <a:rPr lang="en-US" sz="2200" dirty="0" err="1"/>
              <a:t>ukupni</a:t>
            </a:r>
            <a:r>
              <a:rPr lang="en-US" sz="2200" dirty="0"/>
              <a:t> </a:t>
            </a:r>
            <a:r>
              <a:rPr lang="en-US" sz="2200" dirty="0" err="1"/>
              <a:t>troškovi</a:t>
            </a:r>
            <a:r>
              <a:rPr lang="en-US" sz="2200" dirty="0"/>
              <a:t> proizvodnje </a:t>
            </a:r>
            <a:r>
              <a:rPr lang="en-US" sz="2200" dirty="0" err="1"/>
              <a:t>porašće</a:t>
            </a:r>
            <a:r>
              <a:rPr lang="en-US" sz="2200" dirty="0"/>
              <a:t> za manji </a:t>
            </a:r>
            <a:r>
              <a:rPr lang="en-US" sz="2200" dirty="0" err="1"/>
              <a:t>procenat</a:t>
            </a:r>
            <a:r>
              <a:rPr lang="en-US" sz="2200" dirty="0"/>
              <a:t>. </a:t>
            </a:r>
            <a:r>
              <a:rPr lang="en-US" sz="2200" dirty="0" err="1"/>
              <a:t>Grafici</a:t>
            </a:r>
            <a:r>
              <a:rPr lang="en-US" sz="2200" dirty="0"/>
              <a:t> </a:t>
            </a:r>
            <a:r>
              <a:rPr lang="en-US" sz="2200" dirty="0" err="1" smtClean="0"/>
              <a:t>ilustruju</a:t>
            </a:r>
            <a:r>
              <a:rPr lang="en-US" sz="2200" dirty="0" smtClean="0"/>
              <a:t> </a:t>
            </a:r>
            <a:r>
              <a:rPr lang="en-US" sz="2200" dirty="0" err="1" smtClean="0"/>
              <a:t>ov</a:t>
            </a:r>
            <a:r>
              <a:rPr lang="sr-Latn-BA" sz="2200" dirty="0" smtClean="0"/>
              <a:t>aj</a:t>
            </a:r>
            <a:r>
              <a:rPr lang="en-US" sz="2200" dirty="0" smtClean="0"/>
              <a:t> </a:t>
            </a:r>
            <a:r>
              <a:rPr lang="en-US" sz="2200" dirty="0" err="1" smtClean="0"/>
              <a:t>reciproč</a:t>
            </a:r>
            <a:r>
              <a:rPr lang="sr-Latn-BA" sz="2200" dirty="0" smtClean="0"/>
              <a:t>an odnos u</a:t>
            </a:r>
            <a:r>
              <a:rPr lang="en-US" sz="2200" dirty="0" smtClean="0"/>
              <a:t> </a:t>
            </a:r>
            <a:r>
              <a:rPr lang="sr-Latn-BA" sz="2200" dirty="0" smtClean="0"/>
              <a:t>pogledu </a:t>
            </a:r>
            <a:r>
              <a:rPr lang="en-US" sz="2200" dirty="0" err="1" smtClean="0"/>
              <a:t>ponašanj</a:t>
            </a:r>
            <a:r>
              <a:rPr lang="sr-Latn-BA" sz="2200" dirty="0" smtClean="0"/>
              <a:t>a</a:t>
            </a:r>
            <a:r>
              <a:rPr lang="en-US" sz="2200" dirty="0" smtClean="0"/>
              <a:t> </a:t>
            </a:r>
            <a:r>
              <a:rPr lang="en-US" sz="2200" dirty="0" err="1"/>
              <a:t>dugoročnih</a:t>
            </a:r>
            <a:r>
              <a:rPr lang="en-US" sz="2200" dirty="0"/>
              <a:t> </a:t>
            </a:r>
            <a:r>
              <a:rPr lang="en-US" sz="2200" dirty="0" err="1"/>
              <a:t>troškova</a:t>
            </a:r>
            <a:r>
              <a:rPr lang="en-US" sz="2200" dirty="0"/>
              <a:t> i </a:t>
            </a:r>
            <a:r>
              <a:rPr lang="en-US" sz="2200" dirty="0" err="1"/>
              <a:t>dugoročne</a:t>
            </a:r>
            <a:r>
              <a:rPr lang="en-US" sz="2200" dirty="0"/>
              <a:t> proizvodnje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t="944"/>
          <a:stretch/>
        </p:blipFill>
        <p:spPr>
          <a:xfrm>
            <a:off x="1230958" y="1803632"/>
            <a:ext cx="4028939" cy="42280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214693" y="3490090"/>
            <a:ext cx="80953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Min.efikasan obim (MinES)</a:t>
            </a:r>
            <a:endParaRPr lang="en-US" sz="800" dirty="0"/>
          </a:p>
        </p:txBody>
      </p:sp>
      <p:sp>
        <p:nvSpPr>
          <p:cNvPr id="7" name="TextBox 6"/>
          <p:cNvSpPr txBox="1"/>
          <p:nvPr/>
        </p:nvSpPr>
        <p:spPr>
          <a:xfrm>
            <a:off x="3024229" y="3481431"/>
            <a:ext cx="87887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Maks.efikasan obim (MaxES)</a:t>
            </a:r>
          </a:p>
          <a:p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2598204" y="3174858"/>
            <a:ext cx="681891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600" dirty="0" smtClean="0"/>
              <a:t>Efikasan obim</a:t>
            </a:r>
            <a:endParaRPr lang="en-US" sz="600" dirty="0"/>
          </a:p>
        </p:txBody>
      </p:sp>
      <p:sp>
        <p:nvSpPr>
          <p:cNvPr id="9" name="TextBox 8"/>
          <p:cNvSpPr txBox="1"/>
          <p:nvPr/>
        </p:nvSpPr>
        <p:spPr>
          <a:xfrm>
            <a:off x="2910980" y="5525110"/>
            <a:ext cx="88084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/>
              <a:t>Efikasan obim</a:t>
            </a:r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4602761" y="3389098"/>
            <a:ext cx="657136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600" dirty="0" smtClean="0"/>
              <a:t>Svi inputi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43093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Analiza troškova u dugom roku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669248" y="1851448"/>
            <a:ext cx="3141426" cy="4280904"/>
          </a:xfrm>
        </p:spPr>
        <p:txBody>
          <a:bodyPr>
            <a:normAutofit/>
          </a:bodyPr>
          <a:lstStyle/>
          <a:p>
            <a:pPr algn="just"/>
            <a:r>
              <a:rPr lang="sr-Latn-BA" dirty="0" smtClean="0"/>
              <a:t>LRTC </a:t>
            </a:r>
            <a:r>
              <a:rPr lang="sr-Latn-BA" dirty="0" smtClean="0">
                <a:solidFill>
                  <a:srgbClr val="FF0000"/>
                </a:solidFill>
              </a:rPr>
              <a:t>djeluje</a:t>
            </a:r>
            <a:r>
              <a:rPr lang="sr-Latn-BA" dirty="0" smtClean="0"/>
              <a:t> da </a:t>
            </a:r>
            <a:r>
              <a:rPr lang="en-US" dirty="0" smtClean="0"/>
              <a:t>pokazuje </a:t>
            </a:r>
            <a:r>
              <a:rPr lang="en-US" dirty="0">
                <a:solidFill>
                  <a:srgbClr val="FF0000"/>
                </a:solidFill>
              </a:rPr>
              <a:t>isti</a:t>
            </a:r>
            <a:r>
              <a:rPr lang="en-US" dirty="0"/>
              <a:t> obrazac ponašanja kao i </a:t>
            </a:r>
            <a:r>
              <a:rPr lang="sr-Latn-BA" dirty="0" smtClean="0"/>
              <a:t>SRTC – razlozi za to</a:t>
            </a:r>
            <a:r>
              <a:rPr lang="en-US" dirty="0" smtClean="0"/>
              <a:t> </a:t>
            </a:r>
            <a:r>
              <a:rPr lang="en-US" dirty="0"/>
              <a:t>su </a:t>
            </a:r>
            <a:r>
              <a:rPr lang="en-US" dirty="0" smtClean="0"/>
              <a:t>različiti.</a:t>
            </a:r>
            <a:endParaRPr lang="sr-Latn-BA" dirty="0" smtClean="0"/>
          </a:p>
          <a:p>
            <a:pPr algn="just"/>
            <a:r>
              <a:rPr lang="sr-Latn-BA" dirty="0" smtClean="0"/>
              <a:t>SRTC </a:t>
            </a:r>
            <a:r>
              <a:rPr lang="en-US" dirty="0" smtClean="0"/>
              <a:t>zavisi </a:t>
            </a:r>
            <a:r>
              <a:rPr lang="en-US" dirty="0"/>
              <a:t>od rastućih i opadajućih prinosa pojedinačnih </a:t>
            </a:r>
            <a:r>
              <a:rPr lang="en-US" dirty="0" smtClean="0"/>
              <a:t>faktora.</a:t>
            </a:r>
            <a:endParaRPr lang="sr-Latn-BA" dirty="0" smtClean="0"/>
          </a:p>
          <a:p>
            <a:pPr algn="just"/>
            <a:r>
              <a:rPr lang="sr-Latn-BA" dirty="0" smtClean="0"/>
              <a:t>LRTC </a:t>
            </a:r>
            <a:r>
              <a:rPr lang="en-US" dirty="0" smtClean="0"/>
              <a:t>zavisi </a:t>
            </a:r>
            <a:r>
              <a:rPr lang="en-US" dirty="0"/>
              <a:t>od rastućih i opadajućih prinosa na obim — pojave koja se javlja kada su svi ulazni faktori preduzeća promjenljivi.</a:t>
            </a:r>
            <a:endParaRPr lang="en-US" sz="2200" dirty="0"/>
          </a:p>
        </p:txBody>
      </p:sp>
      <p:sp>
        <p:nvSpPr>
          <p:cNvPr id="3" name="Oval 2"/>
          <p:cNvSpPr/>
          <p:nvPr/>
        </p:nvSpPr>
        <p:spPr>
          <a:xfrm>
            <a:off x="1228192" y="4269996"/>
            <a:ext cx="114030" cy="886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/>
          <a:srcRect l="1575" t="1901" r="1470" b="2884"/>
          <a:stretch/>
        </p:blipFill>
        <p:spPr>
          <a:xfrm>
            <a:off x="1062182" y="1911926"/>
            <a:ext cx="5523346" cy="30295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5191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Ekonomija obima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21008" y="1803632"/>
            <a:ext cx="5409180" cy="4043494"/>
          </a:xfrm>
        </p:spPr>
        <p:txBody>
          <a:bodyPr>
            <a:noAutofit/>
          </a:bodyPr>
          <a:lstStyle/>
          <a:p>
            <a:pPr algn="just"/>
            <a:r>
              <a:rPr lang="sr-Latn-BA" sz="1700" b="1" dirty="0" smtClean="0"/>
              <a:t>D</a:t>
            </a:r>
            <a:r>
              <a:rPr lang="en-US" sz="1700" b="1" dirty="0" smtClean="0"/>
              <a:t>ugoročni </a:t>
            </a:r>
            <a:r>
              <a:rPr lang="en-US" sz="1700" b="1" dirty="0"/>
              <a:t>prosječni trošak</a:t>
            </a:r>
            <a:r>
              <a:rPr lang="en-US" sz="1700" dirty="0"/>
              <a:t> (long-run average cost – LRAC). Ova </a:t>
            </a:r>
            <a:r>
              <a:rPr lang="en-US" sz="1700" dirty="0" err="1"/>
              <a:t>varijabla</a:t>
            </a:r>
            <a:r>
              <a:rPr lang="en-US" sz="1700" dirty="0"/>
              <a:t> </a:t>
            </a:r>
            <a:r>
              <a:rPr lang="en-US" sz="1700" dirty="0" err="1"/>
              <a:t>predstavlja</a:t>
            </a:r>
            <a:r>
              <a:rPr lang="en-US" sz="1700" dirty="0"/>
              <a:t> </a:t>
            </a:r>
            <a:r>
              <a:rPr lang="en-US" sz="1700" dirty="0" err="1"/>
              <a:t>ključni</a:t>
            </a:r>
            <a:r>
              <a:rPr lang="en-US" sz="1700" dirty="0"/>
              <a:t> </a:t>
            </a:r>
            <a:r>
              <a:rPr lang="en-US" sz="1700" dirty="0" err="1"/>
              <a:t>pokazatelj</a:t>
            </a:r>
            <a:r>
              <a:rPr lang="en-US" sz="1700" dirty="0"/>
              <a:t> pojave </a:t>
            </a:r>
            <a:r>
              <a:rPr lang="en-US" sz="1700" dirty="0" err="1"/>
              <a:t>nazvane</a:t>
            </a:r>
            <a:r>
              <a:rPr lang="en-US" sz="1700" dirty="0"/>
              <a:t> </a:t>
            </a:r>
            <a:r>
              <a:rPr lang="en-US" sz="1700" b="1" dirty="0" err="1" smtClean="0"/>
              <a:t>ekonomij</a:t>
            </a:r>
            <a:r>
              <a:rPr lang="sr-Latn-BA" sz="1700" b="1" dirty="0"/>
              <a:t>a</a:t>
            </a:r>
            <a:r>
              <a:rPr lang="en-US" sz="1700" b="1" dirty="0" smtClean="0"/>
              <a:t> </a:t>
            </a:r>
            <a:r>
              <a:rPr lang="en-US" sz="1700" b="1" dirty="0"/>
              <a:t>obima</a:t>
            </a:r>
            <a:r>
              <a:rPr lang="en-US" sz="1700" dirty="0"/>
              <a:t> (</a:t>
            </a:r>
            <a:r>
              <a:rPr lang="en-US" sz="1700" dirty="0" err="1"/>
              <a:t>ili</a:t>
            </a:r>
            <a:r>
              <a:rPr lang="en-US" sz="1700" dirty="0"/>
              <a:t> </a:t>
            </a:r>
            <a:r>
              <a:rPr lang="en-US" sz="1700" dirty="0" err="1"/>
              <a:t>rastući</a:t>
            </a:r>
            <a:r>
              <a:rPr lang="en-US" sz="1700" dirty="0"/>
              <a:t> prinosi na obim – </a:t>
            </a:r>
            <a:r>
              <a:rPr lang="en-US" sz="1700" i="1" dirty="0"/>
              <a:t>increasing returns to scale</a:t>
            </a:r>
            <a:r>
              <a:rPr lang="en-US" sz="1700" dirty="0"/>
              <a:t>, IRTS</a:t>
            </a:r>
            <a:r>
              <a:rPr lang="en-US" sz="1700" dirty="0" smtClean="0"/>
              <a:t>).</a:t>
            </a:r>
            <a:endParaRPr lang="sr-Latn-BA" sz="1700" dirty="0" smtClean="0"/>
          </a:p>
          <a:p>
            <a:pPr algn="just"/>
            <a:r>
              <a:rPr lang="en-US" sz="1700" dirty="0" err="1"/>
              <a:t>Ako</a:t>
            </a:r>
            <a:r>
              <a:rPr lang="en-US" sz="1700" dirty="0"/>
              <a:t> </a:t>
            </a:r>
            <a:r>
              <a:rPr lang="sr-Latn-BA" sz="1700" dirty="0" smtClean="0"/>
              <a:t>LRAC </a:t>
            </a:r>
            <a:r>
              <a:rPr lang="en-US" sz="1700" dirty="0" smtClean="0"/>
              <a:t>preduzeća </a:t>
            </a:r>
            <a:r>
              <a:rPr lang="en-US" sz="1700" dirty="0" err="1"/>
              <a:t>opada</a:t>
            </a:r>
            <a:r>
              <a:rPr lang="en-US" sz="1700" dirty="0"/>
              <a:t> </a:t>
            </a:r>
            <a:r>
              <a:rPr lang="en-US" sz="1700" dirty="0" err="1"/>
              <a:t>kako</a:t>
            </a:r>
            <a:r>
              <a:rPr lang="en-US" sz="1700" dirty="0"/>
              <a:t> proizvodnja </a:t>
            </a:r>
            <a:r>
              <a:rPr lang="en-US" sz="1700" dirty="0" err="1"/>
              <a:t>raste</a:t>
            </a:r>
            <a:r>
              <a:rPr lang="en-US" sz="1700" dirty="0"/>
              <a:t>, </a:t>
            </a:r>
            <a:r>
              <a:rPr lang="en-US" sz="1700" dirty="0" err="1"/>
              <a:t>kaže</a:t>
            </a:r>
            <a:r>
              <a:rPr lang="en-US" sz="1700" dirty="0"/>
              <a:t> se da preduzeće </a:t>
            </a:r>
            <a:r>
              <a:rPr lang="en-US" sz="1700" b="1" dirty="0" err="1"/>
              <a:t>ostvaruje</a:t>
            </a:r>
            <a:r>
              <a:rPr lang="en-US" sz="1700" b="1" dirty="0"/>
              <a:t> ekonomije obima</a:t>
            </a:r>
            <a:r>
              <a:rPr lang="en-US" sz="1700" dirty="0"/>
              <a:t>. </a:t>
            </a:r>
            <a:r>
              <a:rPr lang="en-US" sz="1700" dirty="0" err="1"/>
              <a:t>Ako</a:t>
            </a:r>
            <a:r>
              <a:rPr lang="en-US" sz="1700" dirty="0"/>
              <a:t> </a:t>
            </a:r>
            <a:r>
              <a:rPr lang="sr-Latn-BA" sz="1700" dirty="0" smtClean="0"/>
              <a:t>LRAC raste </a:t>
            </a:r>
            <a:r>
              <a:rPr lang="en-US" sz="1700" dirty="0" err="1" smtClean="0"/>
              <a:t>sa</a:t>
            </a:r>
            <a:r>
              <a:rPr lang="en-US" sz="1700" dirty="0" smtClean="0"/>
              <a:t> </a:t>
            </a:r>
            <a:r>
              <a:rPr lang="en-US" sz="1700" dirty="0" err="1"/>
              <a:t>povećanjem</a:t>
            </a:r>
            <a:r>
              <a:rPr lang="en-US" sz="1700" dirty="0"/>
              <a:t> proizvodnje, </a:t>
            </a:r>
            <a:r>
              <a:rPr lang="en-US" sz="1700" dirty="0" err="1"/>
              <a:t>ekonomisti</a:t>
            </a:r>
            <a:r>
              <a:rPr lang="en-US" sz="1700" dirty="0"/>
              <a:t> to </a:t>
            </a:r>
            <a:r>
              <a:rPr lang="en-US" sz="1700" dirty="0" err="1"/>
              <a:t>tumače</a:t>
            </a:r>
            <a:r>
              <a:rPr lang="en-US" sz="1700" dirty="0"/>
              <a:t> kao </a:t>
            </a:r>
            <a:r>
              <a:rPr lang="en-US" sz="1700" dirty="0" err="1"/>
              <a:t>znak</a:t>
            </a:r>
            <a:r>
              <a:rPr lang="en-US" sz="1700" dirty="0"/>
              <a:t> </a:t>
            </a:r>
            <a:r>
              <a:rPr lang="sr-Latn-BA" sz="1700" b="1" dirty="0" smtClean="0"/>
              <a:t>disekonomije</a:t>
            </a:r>
            <a:r>
              <a:rPr lang="en-US" sz="1700" b="1" dirty="0" smtClean="0"/>
              <a:t> </a:t>
            </a:r>
            <a:r>
              <a:rPr lang="en-US" sz="1700" b="1" dirty="0"/>
              <a:t>obima</a:t>
            </a:r>
            <a:r>
              <a:rPr lang="en-US" sz="1700" dirty="0"/>
              <a:t> (</a:t>
            </a:r>
            <a:r>
              <a:rPr lang="en-US" sz="1700" dirty="0" err="1"/>
              <a:t>ili</a:t>
            </a:r>
            <a:r>
              <a:rPr lang="en-US" sz="1700" dirty="0"/>
              <a:t> </a:t>
            </a:r>
            <a:r>
              <a:rPr lang="en-US" sz="1700" dirty="0" err="1"/>
              <a:t>opadajući</a:t>
            </a:r>
            <a:r>
              <a:rPr lang="en-US" sz="1700" dirty="0"/>
              <a:t> prinosi na obim – </a:t>
            </a:r>
            <a:r>
              <a:rPr lang="en-US" sz="1700" i="1" dirty="0"/>
              <a:t>decreasing returns to scale</a:t>
            </a:r>
            <a:r>
              <a:rPr lang="en-US" sz="1700" dirty="0"/>
              <a:t>, DRTS).</a:t>
            </a:r>
          </a:p>
          <a:p>
            <a:pPr algn="just"/>
            <a:r>
              <a:rPr lang="en-US" sz="1700" dirty="0"/>
              <a:t>Ne </a:t>
            </a:r>
            <a:r>
              <a:rPr lang="en-US" sz="1700" dirty="0" err="1"/>
              <a:t>postoji</a:t>
            </a:r>
            <a:r>
              <a:rPr lang="en-US" sz="1700" dirty="0"/>
              <a:t> </a:t>
            </a:r>
            <a:r>
              <a:rPr lang="en-US" sz="1700" dirty="0" err="1"/>
              <a:t>poseban</a:t>
            </a:r>
            <a:r>
              <a:rPr lang="en-US" sz="1700" dirty="0"/>
              <a:t> </a:t>
            </a:r>
            <a:r>
              <a:rPr lang="en-US" sz="1700" dirty="0" err="1"/>
              <a:t>termin</a:t>
            </a:r>
            <a:r>
              <a:rPr lang="en-US" sz="1700" dirty="0"/>
              <a:t> za </a:t>
            </a:r>
            <a:r>
              <a:rPr lang="en-US" sz="1700" dirty="0" err="1"/>
              <a:t>situaciju</a:t>
            </a:r>
            <a:r>
              <a:rPr lang="en-US" sz="1700" dirty="0"/>
              <a:t> u </a:t>
            </a:r>
            <a:r>
              <a:rPr lang="en-US" sz="1700" dirty="0" err="1"/>
              <a:t>kojoj</a:t>
            </a:r>
            <a:r>
              <a:rPr lang="en-US" sz="1700" dirty="0"/>
              <a:t> </a:t>
            </a:r>
            <a:r>
              <a:rPr lang="sr-Latn-BA" sz="1700" dirty="0" smtClean="0"/>
              <a:t>LRAC </a:t>
            </a:r>
            <a:r>
              <a:rPr lang="en-US" sz="1700" dirty="0" err="1" smtClean="0"/>
              <a:t>ostaje</a:t>
            </a:r>
            <a:r>
              <a:rPr lang="en-US" sz="1700" dirty="0" smtClean="0"/>
              <a:t> </a:t>
            </a:r>
            <a:r>
              <a:rPr lang="en-US" sz="1700" dirty="0" err="1"/>
              <a:t>konstantan</a:t>
            </a:r>
            <a:r>
              <a:rPr lang="en-US" sz="1700" dirty="0"/>
              <a:t> </a:t>
            </a:r>
            <a:r>
              <a:rPr lang="en-US" sz="1700" dirty="0" err="1"/>
              <a:t>dok</a:t>
            </a:r>
            <a:r>
              <a:rPr lang="en-US" sz="1700" dirty="0"/>
              <a:t> se proizvodnja </a:t>
            </a:r>
            <a:r>
              <a:rPr lang="en-US" sz="1700" dirty="0" err="1"/>
              <a:t>povećava</a:t>
            </a:r>
            <a:r>
              <a:rPr lang="en-US" sz="1700" dirty="0"/>
              <a:t> </a:t>
            </a:r>
            <a:r>
              <a:rPr lang="en-US" sz="1700" dirty="0" err="1"/>
              <a:t>ili</a:t>
            </a:r>
            <a:r>
              <a:rPr lang="en-US" sz="1700" dirty="0"/>
              <a:t> </a:t>
            </a:r>
            <a:r>
              <a:rPr lang="en-US" sz="1700" dirty="0" err="1"/>
              <a:t>smanjuje</a:t>
            </a:r>
            <a:r>
              <a:rPr lang="en-US" sz="1700" dirty="0"/>
              <a:t>. </a:t>
            </a:r>
            <a:r>
              <a:rPr lang="en-US" sz="1700" dirty="0" err="1"/>
              <a:t>Kažemo</a:t>
            </a:r>
            <a:r>
              <a:rPr lang="en-US" sz="1700" dirty="0"/>
              <a:t> da </a:t>
            </a:r>
            <a:r>
              <a:rPr lang="en-US" sz="1700" dirty="0" err="1"/>
              <a:t>takvo</a:t>
            </a:r>
            <a:r>
              <a:rPr lang="en-US" sz="1700" dirty="0"/>
              <a:t> preduzeće </a:t>
            </a:r>
            <a:r>
              <a:rPr lang="en-US" sz="1700" dirty="0" err="1"/>
              <a:t>ostvaruje</a:t>
            </a:r>
            <a:r>
              <a:rPr lang="en-US" sz="1700" dirty="0"/>
              <a:t> </a:t>
            </a:r>
            <a:r>
              <a:rPr lang="en-US" sz="1700" b="1" dirty="0" err="1"/>
              <a:t>efikasan</a:t>
            </a:r>
            <a:r>
              <a:rPr lang="en-US" sz="1700" b="1" dirty="0"/>
              <a:t> obim</a:t>
            </a:r>
            <a:r>
              <a:rPr lang="en-US" sz="1700" dirty="0"/>
              <a:t> (</a:t>
            </a:r>
            <a:r>
              <a:rPr lang="en-US" sz="1700" dirty="0" err="1"/>
              <a:t>ili</a:t>
            </a:r>
            <a:r>
              <a:rPr lang="en-US" sz="1700" dirty="0"/>
              <a:t> </a:t>
            </a:r>
            <a:r>
              <a:rPr lang="en-US" sz="1700" dirty="0" err="1"/>
              <a:t>konstantne</a:t>
            </a:r>
            <a:r>
              <a:rPr lang="en-US" sz="1700" dirty="0"/>
              <a:t> </a:t>
            </a:r>
            <a:r>
              <a:rPr lang="en-US" sz="1700" dirty="0" err="1"/>
              <a:t>prinose</a:t>
            </a:r>
            <a:r>
              <a:rPr lang="en-US" sz="1700" dirty="0"/>
              <a:t> na obim – </a:t>
            </a:r>
            <a:r>
              <a:rPr lang="en-US" sz="1700" i="1" dirty="0"/>
              <a:t>constant returns to scale</a:t>
            </a:r>
            <a:r>
              <a:rPr lang="en-US" sz="1700" dirty="0"/>
              <a:t>, CRTS) u </a:t>
            </a:r>
            <a:r>
              <a:rPr lang="en-US" sz="1700" dirty="0" err="1"/>
              <a:t>određenom</a:t>
            </a:r>
            <a:r>
              <a:rPr lang="en-US" sz="1700" dirty="0"/>
              <a:t> </a:t>
            </a:r>
            <a:r>
              <a:rPr lang="en-US" sz="1700" dirty="0" err="1"/>
              <a:t>rasponu</a:t>
            </a:r>
            <a:r>
              <a:rPr lang="en-US" sz="1700" dirty="0"/>
              <a:t> proizvodnje</a:t>
            </a:r>
            <a:r>
              <a:rPr lang="en-US" sz="1700" dirty="0" smtClean="0"/>
              <a:t>.</a:t>
            </a:r>
            <a:endParaRPr lang="en-US" sz="17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274" y="1803632"/>
            <a:ext cx="4163006" cy="437258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79092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Ekonomija obima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513292" y="1702961"/>
            <a:ext cx="5409180" cy="4043494"/>
          </a:xfrm>
        </p:spPr>
        <p:txBody>
          <a:bodyPr>
            <a:noAutofit/>
          </a:bodyPr>
          <a:lstStyle/>
          <a:p>
            <a:pPr algn="just"/>
            <a:r>
              <a:rPr lang="en-US" sz="1600" dirty="0"/>
              <a:t>Najmanja proizvodnja pri </a:t>
            </a:r>
            <a:r>
              <a:rPr lang="en-US" sz="1600" dirty="0" err="1"/>
              <a:t>kojoj</a:t>
            </a:r>
            <a:r>
              <a:rPr lang="en-US" sz="1600" dirty="0"/>
              <a:t> se </a:t>
            </a:r>
            <a:r>
              <a:rPr lang="en-US" sz="1600" dirty="0" err="1"/>
              <a:t>postiže</a:t>
            </a:r>
            <a:r>
              <a:rPr lang="en-US" sz="1600" dirty="0"/>
              <a:t> </a:t>
            </a:r>
            <a:r>
              <a:rPr lang="en-US" sz="1600" b="1" dirty="0"/>
              <a:t>minimum LRAC</a:t>
            </a:r>
            <a:r>
              <a:rPr lang="en-US" sz="1600" dirty="0"/>
              <a:t> </a:t>
            </a:r>
            <a:r>
              <a:rPr lang="en-US" sz="1600" dirty="0" err="1"/>
              <a:t>naziva</a:t>
            </a:r>
            <a:r>
              <a:rPr lang="en-US" sz="1600" dirty="0"/>
              <a:t> se </a:t>
            </a:r>
            <a:r>
              <a:rPr lang="en-US" sz="1600" b="1" dirty="0" err="1"/>
              <a:t>minimalni</a:t>
            </a:r>
            <a:r>
              <a:rPr lang="en-US" sz="1600" b="1" dirty="0"/>
              <a:t> </a:t>
            </a:r>
            <a:r>
              <a:rPr lang="en-US" sz="1600" b="1" dirty="0" err="1"/>
              <a:t>efikasni</a:t>
            </a:r>
            <a:r>
              <a:rPr lang="en-US" sz="1600" b="1" dirty="0"/>
              <a:t> obim</a:t>
            </a:r>
            <a:r>
              <a:rPr lang="en-US" sz="1600" dirty="0"/>
              <a:t> (</a:t>
            </a:r>
            <a:r>
              <a:rPr lang="en-US" sz="1600" i="1" dirty="0"/>
              <a:t>minimum efficient scale </a:t>
            </a:r>
            <a:r>
              <a:rPr lang="en-US" sz="1600" dirty="0"/>
              <a:t>– MES </a:t>
            </a:r>
            <a:r>
              <a:rPr lang="en-US" sz="1600" dirty="0" err="1"/>
              <a:t>ili</a:t>
            </a:r>
            <a:r>
              <a:rPr lang="en-US" sz="1600" dirty="0"/>
              <a:t> MinES), </a:t>
            </a:r>
            <a:r>
              <a:rPr lang="en-US" sz="1600" dirty="0" err="1"/>
              <a:t>dok</a:t>
            </a:r>
            <a:r>
              <a:rPr lang="en-US" sz="1600" dirty="0"/>
              <a:t> se </a:t>
            </a:r>
            <a:r>
              <a:rPr lang="en-US" sz="1600" dirty="0" err="1"/>
              <a:t>najveća</a:t>
            </a:r>
            <a:r>
              <a:rPr lang="en-US" sz="1600" dirty="0"/>
              <a:t> proizvodnja pri </a:t>
            </a:r>
            <a:r>
              <a:rPr lang="en-US" sz="1600" dirty="0" err="1"/>
              <a:t>kojoj</a:t>
            </a:r>
            <a:r>
              <a:rPr lang="en-US" sz="1600" dirty="0"/>
              <a:t> je LRAC </a:t>
            </a:r>
            <a:r>
              <a:rPr lang="en-US" sz="1600" dirty="0" err="1"/>
              <a:t>minimalan</a:t>
            </a:r>
            <a:r>
              <a:rPr lang="en-US" sz="1600" dirty="0"/>
              <a:t> </a:t>
            </a:r>
            <a:r>
              <a:rPr lang="en-US" sz="1600" dirty="0" err="1"/>
              <a:t>naziva</a:t>
            </a:r>
            <a:r>
              <a:rPr lang="en-US" sz="1600" dirty="0"/>
              <a:t> </a:t>
            </a:r>
            <a:r>
              <a:rPr lang="en-US" sz="1600" b="1" dirty="0" err="1"/>
              <a:t>maksimalni</a:t>
            </a:r>
            <a:r>
              <a:rPr lang="en-US" sz="1600" b="1" dirty="0"/>
              <a:t> </a:t>
            </a:r>
            <a:r>
              <a:rPr lang="en-US" sz="1600" b="1" dirty="0" err="1"/>
              <a:t>efikasni</a:t>
            </a:r>
            <a:r>
              <a:rPr lang="en-US" sz="1600" b="1" dirty="0"/>
              <a:t> obim</a:t>
            </a:r>
            <a:r>
              <a:rPr lang="en-US" sz="1600" dirty="0"/>
              <a:t> (</a:t>
            </a:r>
            <a:r>
              <a:rPr lang="en-US" sz="1600" i="1" dirty="0"/>
              <a:t>maximum efficient scale </a:t>
            </a:r>
            <a:r>
              <a:rPr lang="en-US" sz="1600" dirty="0"/>
              <a:t>– MaxES). Slika 7.8 </a:t>
            </a:r>
            <a:r>
              <a:rPr lang="en-US" sz="1600" dirty="0" err="1"/>
              <a:t>ilustruje</a:t>
            </a:r>
            <a:r>
              <a:rPr lang="en-US" sz="1600" dirty="0"/>
              <a:t> </a:t>
            </a:r>
            <a:r>
              <a:rPr lang="en-US" sz="1600" dirty="0" err="1"/>
              <a:t>tipičnu</a:t>
            </a:r>
            <a:r>
              <a:rPr lang="en-US" sz="1600" dirty="0"/>
              <a:t> U-</a:t>
            </a:r>
            <a:r>
              <a:rPr lang="en-US" sz="1600" dirty="0" err="1"/>
              <a:t>oblikovanu</a:t>
            </a:r>
            <a:r>
              <a:rPr lang="en-US" sz="1600" dirty="0"/>
              <a:t> </a:t>
            </a:r>
            <a:r>
              <a:rPr lang="en-US" sz="1600" dirty="0" err="1"/>
              <a:t>krivu</a:t>
            </a:r>
            <a:r>
              <a:rPr lang="en-US" sz="1600" dirty="0"/>
              <a:t> prosječnog troška koja </a:t>
            </a:r>
            <a:r>
              <a:rPr lang="en-US" sz="1600" dirty="0" err="1"/>
              <a:t>odražava</a:t>
            </a:r>
            <a:r>
              <a:rPr lang="en-US" sz="1600" dirty="0"/>
              <a:t> </a:t>
            </a:r>
            <a:r>
              <a:rPr lang="en-US" sz="1600" dirty="0" err="1"/>
              <a:t>različite</a:t>
            </a:r>
            <a:r>
              <a:rPr lang="en-US" sz="1600" dirty="0"/>
              <a:t> </a:t>
            </a:r>
            <a:r>
              <a:rPr lang="en-US" sz="1600" dirty="0" err="1"/>
              <a:t>vrste</a:t>
            </a:r>
            <a:r>
              <a:rPr lang="en-US" sz="1600" dirty="0"/>
              <a:t> ekonomija obima </a:t>
            </a:r>
            <a:r>
              <a:rPr lang="en-US" sz="1600" dirty="0" err="1"/>
              <a:t>koje</a:t>
            </a:r>
            <a:r>
              <a:rPr lang="en-US" sz="1600" dirty="0"/>
              <a:t> preduzeće </a:t>
            </a:r>
            <a:r>
              <a:rPr lang="en-US" sz="1600" dirty="0" err="1"/>
              <a:t>može</a:t>
            </a:r>
            <a:r>
              <a:rPr lang="en-US" sz="1600" dirty="0"/>
              <a:t> </a:t>
            </a:r>
            <a:r>
              <a:rPr lang="en-US" sz="1600" dirty="0" err="1"/>
              <a:t>iskusiti</a:t>
            </a:r>
            <a:r>
              <a:rPr lang="en-US" sz="1600" dirty="0"/>
              <a:t> u </a:t>
            </a:r>
            <a:r>
              <a:rPr lang="en-US" sz="1600" dirty="0" err="1"/>
              <a:t>dugom</a:t>
            </a:r>
            <a:r>
              <a:rPr lang="en-US" sz="1600" dirty="0"/>
              <a:t> </a:t>
            </a:r>
            <a:r>
              <a:rPr lang="en-US" sz="1600" dirty="0" err="1"/>
              <a:t>roku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 err="1"/>
              <a:t>Glavni</a:t>
            </a:r>
            <a:r>
              <a:rPr lang="en-US" sz="1600" dirty="0"/>
              <a:t> </a:t>
            </a:r>
            <a:r>
              <a:rPr lang="en-US" sz="1600" dirty="0" err="1"/>
              <a:t>razlog</a:t>
            </a:r>
            <a:r>
              <a:rPr lang="en-US" sz="1600" dirty="0"/>
              <a:t> </a:t>
            </a:r>
            <a:r>
              <a:rPr lang="en-US" sz="1600" dirty="0" err="1"/>
              <a:t>dugoročnih</a:t>
            </a:r>
            <a:r>
              <a:rPr lang="en-US" sz="1600" dirty="0"/>
              <a:t> ekonomija obima je </a:t>
            </a:r>
            <a:r>
              <a:rPr lang="en-US" sz="1600" b="1" dirty="0" err="1"/>
              <a:t>osnovni</a:t>
            </a:r>
            <a:r>
              <a:rPr lang="en-US" sz="1600" b="1" dirty="0"/>
              <a:t> obrazac prinosa na obim u </a:t>
            </a:r>
            <a:r>
              <a:rPr lang="en-US" sz="1600" b="1" dirty="0" err="1"/>
              <a:t>dugoročnoj</a:t>
            </a:r>
            <a:r>
              <a:rPr lang="en-US" sz="1600" b="1" dirty="0"/>
              <a:t> </a:t>
            </a:r>
            <a:r>
              <a:rPr lang="en-US" sz="1600" b="1" dirty="0" err="1"/>
              <a:t>proizvodnoj</a:t>
            </a:r>
            <a:r>
              <a:rPr lang="en-US" sz="1600" b="1" dirty="0"/>
              <a:t> </a:t>
            </a:r>
            <a:r>
              <a:rPr lang="en-US" sz="1600" b="1" dirty="0" err="1"/>
              <a:t>funkciji</a:t>
            </a:r>
            <a:r>
              <a:rPr lang="en-US" sz="1600" b="1" dirty="0"/>
              <a:t> preduzeća</a:t>
            </a:r>
            <a:r>
              <a:rPr lang="en-US" sz="1600" dirty="0"/>
              <a:t>. </a:t>
            </a:r>
            <a:r>
              <a:rPr lang="en-US" sz="1600" dirty="0" err="1"/>
              <a:t>Dalja</a:t>
            </a:r>
            <a:r>
              <a:rPr lang="en-US" sz="1600" dirty="0"/>
              <a:t> </a:t>
            </a:r>
            <a:r>
              <a:rPr lang="en-US" sz="1600" dirty="0" err="1"/>
              <a:t>analiza</a:t>
            </a:r>
            <a:r>
              <a:rPr lang="en-US" sz="1600" dirty="0"/>
              <a:t> </a:t>
            </a:r>
            <a:r>
              <a:rPr lang="sr-Latn-BA" sz="1600" dirty="0" err="1"/>
              <a:t>t</a:t>
            </a:r>
            <a:r>
              <a:rPr lang="en-US" sz="1600" dirty="0" smtClean="0"/>
              <a:t>abele pokazuje </a:t>
            </a:r>
            <a:r>
              <a:rPr lang="en-US" sz="1600" dirty="0"/>
              <a:t>da, </a:t>
            </a:r>
            <a:r>
              <a:rPr lang="en-US" sz="1600" dirty="0" err="1"/>
              <a:t>sve</a:t>
            </a:r>
            <a:r>
              <a:rPr lang="en-US" sz="1600" dirty="0"/>
              <a:t> </a:t>
            </a:r>
            <a:r>
              <a:rPr lang="en-US" sz="1600" dirty="0" err="1"/>
              <a:t>dok</a:t>
            </a:r>
            <a:r>
              <a:rPr lang="en-US" sz="1600" dirty="0"/>
              <a:t> </a:t>
            </a:r>
            <a:r>
              <a:rPr lang="en-US" sz="1600" dirty="0" err="1"/>
              <a:t>granični</a:t>
            </a:r>
            <a:r>
              <a:rPr lang="en-US" sz="1600" dirty="0"/>
              <a:t> trošak (marginal cost) </a:t>
            </a:r>
            <a:r>
              <a:rPr lang="en-US" sz="1600" dirty="0" err="1"/>
              <a:t>opada</a:t>
            </a:r>
            <a:r>
              <a:rPr lang="en-US" sz="1600" dirty="0"/>
              <a:t>, on je manji od </a:t>
            </a:r>
            <a:r>
              <a:rPr lang="en-US" sz="1600" dirty="0" err="1"/>
              <a:t>dugoročnog</a:t>
            </a:r>
            <a:r>
              <a:rPr lang="en-US" sz="1600" dirty="0"/>
              <a:t> prosječnog troška i </a:t>
            </a:r>
            <a:r>
              <a:rPr lang="en-US" sz="1600" dirty="0" err="1"/>
              <a:t>zapravo</a:t>
            </a:r>
            <a:r>
              <a:rPr lang="en-US" sz="1600" dirty="0"/>
              <a:t> </a:t>
            </a:r>
            <a:r>
              <a:rPr lang="en-US" sz="1600" dirty="0" err="1"/>
              <a:t>povlači</a:t>
            </a:r>
            <a:r>
              <a:rPr lang="en-US" sz="1600" dirty="0"/>
              <a:t> </a:t>
            </a:r>
            <a:r>
              <a:rPr lang="en-US" sz="1600" dirty="0" err="1"/>
              <a:t>prosjek</a:t>
            </a:r>
            <a:r>
              <a:rPr lang="en-US" sz="1600" dirty="0"/>
              <a:t> </a:t>
            </a:r>
            <a:r>
              <a:rPr lang="en-US" sz="1600" dirty="0" err="1"/>
              <a:t>naniže</a:t>
            </a:r>
            <a:r>
              <a:rPr lang="en-US" sz="1600" dirty="0"/>
              <a:t> – </a:t>
            </a:r>
            <a:r>
              <a:rPr lang="en-US" sz="1600" dirty="0" err="1"/>
              <a:t>što</a:t>
            </a:r>
            <a:r>
              <a:rPr lang="en-US" sz="1600" dirty="0"/>
              <a:t> je </a:t>
            </a:r>
            <a:r>
              <a:rPr lang="en-US" sz="1600" dirty="0" err="1"/>
              <a:t>siguran</a:t>
            </a:r>
            <a:r>
              <a:rPr lang="en-US" sz="1600" dirty="0"/>
              <a:t> </a:t>
            </a:r>
            <a:r>
              <a:rPr lang="en-US" sz="1600" dirty="0" err="1"/>
              <a:t>znak</a:t>
            </a:r>
            <a:r>
              <a:rPr lang="en-US" sz="1600" dirty="0"/>
              <a:t> ekonomija obima</a:t>
            </a:r>
            <a:r>
              <a:rPr lang="en-US" sz="1600" dirty="0" smtClean="0"/>
              <a:t>.</a:t>
            </a:r>
            <a:endParaRPr lang="sr-Latn-BA" sz="1600" dirty="0" smtClean="0"/>
          </a:p>
          <a:p>
            <a:pPr algn="just"/>
            <a:r>
              <a:rPr lang="en-US" sz="1600" dirty="0" err="1"/>
              <a:t>Međutim</a:t>
            </a:r>
            <a:r>
              <a:rPr lang="en-US" sz="1600" dirty="0"/>
              <a:t>, kada preduzeće </a:t>
            </a:r>
            <a:r>
              <a:rPr lang="en-US" sz="1600" dirty="0" err="1"/>
              <a:t>počne</a:t>
            </a:r>
            <a:r>
              <a:rPr lang="en-US" sz="1600" dirty="0"/>
              <a:t> da </a:t>
            </a:r>
            <a:r>
              <a:rPr lang="en-US" sz="1600" dirty="0" err="1"/>
              <a:t>iskusi</a:t>
            </a:r>
            <a:r>
              <a:rPr lang="en-US" sz="1600" dirty="0"/>
              <a:t> </a:t>
            </a:r>
            <a:r>
              <a:rPr lang="en-US" sz="1600" b="1" dirty="0" err="1"/>
              <a:t>opadajuće</a:t>
            </a:r>
            <a:r>
              <a:rPr lang="en-US" sz="1600" b="1" dirty="0"/>
              <a:t> </a:t>
            </a:r>
            <a:r>
              <a:rPr lang="en-US" sz="1600" b="1" dirty="0" err="1"/>
              <a:t>prinose</a:t>
            </a:r>
            <a:r>
              <a:rPr lang="en-US" sz="1600" b="1" dirty="0"/>
              <a:t> na obim</a:t>
            </a:r>
            <a:r>
              <a:rPr lang="en-US" sz="1600" dirty="0"/>
              <a:t>, </a:t>
            </a:r>
            <a:r>
              <a:rPr lang="en-US" sz="1600" dirty="0" err="1"/>
              <a:t>njegov</a:t>
            </a:r>
            <a:r>
              <a:rPr lang="en-US" sz="1600" dirty="0"/>
              <a:t> </a:t>
            </a:r>
            <a:r>
              <a:rPr lang="sr-Latn-BA" sz="1600" dirty="0"/>
              <a:t>LRMC </a:t>
            </a:r>
            <a:r>
              <a:rPr lang="en-US" sz="1600" dirty="0" err="1"/>
              <a:t>počinje</a:t>
            </a:r>
            <a:r>
              <a:rPr lang="en-US" sz="1600" dirty="0"/>
              <a:t> da </a:t>
            </a:r>
            <a:r>
              <a:rPr lang="en-US" sz="1600" dirty="0" err="1"/>
              <a:t>raste</a:t>
            </a:r>
            <a:r>
              <a:rPr lang="en-US" sz="1600" dirty="0"/>
              <a:t>. Na </a:t>
            </a:r>
            <a:r>
              <a:rPr lang="en-US" sz="1600" dirty="0" err="1"/>
              <a:t>kraju</a:t>
            </a:r>
            <a:r>
              <a:rPr lang="en-US" sz="1600" dirty="0"/>
              <a:t> </a:t>
            </a:r>
            <a:r>
              <a:rPr lang="en-US" sz="1600" dirty="0" err="1"/>
              <a:t>postaje</a:t>
            </a:r>
            <a:r>
              <a:rPr lang="en-US" sz="1600" dirty="0"/>
              <a:t> veći od </a:t>
            </a:r>
            <a:r>
              <a:rPr lang="sr-Latn-BA" sz="1600" dirty="0"/>
              <a:t>LRAC</a:t>
            </a:r>
            <a:r>
              <a:rPr lang="en-US" sz="1600" dirty="0"/>
              <a:t>, </a:t>
            </a:r>
            <a:r>
              <a:rPr lang="en-US" sz="1600" dirty="0" err="1"/>
              <a:t>što</a:t>
            </a:r>
            <a:r>
              <a:rPr lang="en-US" sz="1600" dirty="0"/>
              <a:t> </a:t>
            </a:r>
            <a:r>
              <a:rPr lang="en-US" sz="1600" dirty="0" err="1"/>
              <a:t>dovodi</a:t>
            </a:r>
            <a:r>
              <a:rPr lang="en-US" sz="1600" dirty="0"/>
              <a:t> do </a:t>
            </a:r>
            <a:r>
              <a:rPr lang="en-US" sz="1600" dirty="0" err="1"/>
              <a:t>rasta</a:t>
            </a:r>
            <a:r>
              <a:rPr lang="en-US" sz="1600" dirty="0"/>
              <a:t> LRAC i </a:t>
            </a:r>
            <a:r>
              <a:rPr lang="sr-Latn-BA" sz="1600" dirty="0"/>
              <a:t>nastaje</a:t>
            </a:r>
            <a:r>
              <a:rPr lang="en-US" sz="1600" dirty="0"/>
              <a:t> </a:t>
            </a:r>
            <a:r>
              <a:rPr lang="sr-Latn-BA" sz="1600" b="1" dirty="0"/>
              <a:t>disekonomije </a:t>
            </a:r>
            <a:r>
              <a:rPr lang="en-US" sz="1600" b="1" dirty="0"/>
              <a:t>obima</a:t>
            </a:r>
            <a:r>
              <a:rPr lang="en-US" sz="1600" dirty="0"/>
              <a:t>.</a:t>
            </a:r>
            <a:endParaRPr lang="sr-Latn-BA" sz="1600" dirty="0"/>
          </a:p>
          <a:p>
            <a:pPr algn="just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43" y="1754750"/>
            <a:ext cx="4467849" cy="31151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5295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16" y="358797"/>
            <a:ext cx="10058400" cy="1609344"/>
          </a:xfrm>
        </p:spPr>
        <p:txBody>
          <a:bodyPr/>
          <a:lstStyle/>
          <a:p>
            <a:r>
              <a:rPr lang="sr-Latn-BA" altLang="en-US" dirty="0" smtClean="0"/>
              <a:t>Ekonomija obima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1427709"/>
              </p:ext>
            </p:extLst>
          </p:nvPr>
        </p:nvGraphicFramePr>
        <p:xfrm>
          <a:off x="1266737" y="1732486"/>
          <a:ext cx="8539993" cy="377392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204573">
                  <a:extLst>
                    <a:ext uri="{9D8B030D-6E8A-4147-A177-3AD203B41FA5}">
                      <a16:colId xmlns:a16="http://schemas.microsoft.com/office/drawing/2014/main" val="3607558978"/>
                    </a:ext>
                  </a:extLst>
                </a:gridCol>
                <a:gridCol w="4335420">
                  <a:extLst>
                    <a:ext uri="{9D8B030D-6E8A-4147-A177-3AD203B41FA5}">
                      <a16:colId xmlns:a16="http://schemas.microsoft.com/office/drawing/2014/main" val="3892615976"/>
                    </a:ext>
                  </a:extLst>
                </a:gridCol>
              </a:tblGrid>
              <a:tr h="255033">
                <a:tc>
                  <a:txBody>
                    <a:bodyPr/>
                    <a:lstStyle/>
                    <a:p>
                      <a:r>
                        <a:rPr lang="pl-PL" sz="1400" b="1" dirty="0"/>
                        <a:t>Mogući razlozi za ekonomije obima</a:t>
                      </a:r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Mogući razlozi za neekonomije obima</a:t>
                      </a:r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3496175845"/>
                  </a:ext>
                </a:extLst>
              </a:tr>
              <a:tr h="415072">
                <a:tc>
                  <a:txBody>
                    <a:bodyPr/>
                    <a:lstStyle/>
                    <a:p>
                      <a:r>
                        <a:rPr lang="pl-PL" sz="1400" dirty="0"/>
                        <a:t>Specijalizacija u korištenju rada i kapitala *</a:t>
                      </a:r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Disproporcionalni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rast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troškova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transporta</a:t>
                      </a:r>
                      <a:endParaRPr lang="en-US" sz="1400" dirty="0"/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1406143620"/>
                  </a:ext>
                </a:extLst>
              </a:tr>
              <a:tr h="467103">
                <a:tc>
                  <a:txBody>
                    <a:bodyPr/>
                    <a:lstStyle/>
                    <a:p>
                      <a:r>
                        <a:rPr lang="en-US" sz="1400" dirty="0" err="1"/>
                        <a:t>Nedjeljiva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priroda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mnogih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vrsta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kapitalne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opreme</a:t>
                      </a:r>
                      <a:r>
                        <a:rPr lang="en-US" sz="1400" dirty="0"/>
                        <a:t> *</a:t>
                      </a:r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Nedostaci</a:t>
                      </a:r>
                      <a:r>
                        <a:rPr lang="en-US" sz="1400" dirty="0"/>
                        <a:t> na </a:t>
                      </a:r>
                      <a:r>
                        <a:rPr lang="en-US" sz="1400" dirty="0" err="1"/>
                        <a:t>tržištu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ulaza</a:t>
                      </a:r>
                      <a:r>
                        <a:rPr lang="en-US" sz="1400" dirty="0"/>
                        <a:t> (</a:t>
                      </a:r>
                      <a:r>
                        <a:rPr lang="en-US" sz="1400" dirty="0" err="1"/>
                        <a:t>npr</a:t>
                      </a:r>
                      <a:r>
                        <a:rPr lang="en-US" sz="1400" dirty="0"/>
                        <a:t>. </a:t>
                      </a:r>
                      <a:r>
                        <a:rPr lang="en-US" sz="1400" dirty="0" err="1"/>
                        <a:t>rast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plata</a:t>
                      </a:r>
                      <a:r>
                        <a:rPr lang="en-US" sz="1400" dirty="0"/>
                        <a:t> zbog </a:t>
                      </a:r>
                      <a:r>
                        <a:rPr lang="en-US" sz="1400" dirty="0" err="1"/>
                        <a:t>povećane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potražnje</a:t>
                      </a:r>
                      <a:r>
                        <a:rPr lang="en-US" sz="1400" dirty="0"/>
                        <a:t>)</a:t>
                      </a:r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2385285000"/>
                  </a:ext>
                </a:extLst>
              </a:tr>
              <a:tr h="467103">
                <a:tc>
                  <a:txBody>
                    <a:bodyPr/>
                    <a:lstStyle/>
                    <a:p>
                      <a:r>
                        <a:rPr lang="en-US" sz="1400" dirty="0" err="1"/>
                        <a:t>Produktivni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kapacitet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kapitalne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opreme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brže</a:t>
                      </a:r>
                      <a:r>
                        <a:rPr lang="en-US" sz="1400" dirty="0"/>
                        <a:t> od </a:t>
                      </a:r>
                      <a:r>
                        <a:rPr lang="en-US" sz="1400" dirty="0" err="1"/>
                        <a:t>cijene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nabavke</a:t>
                      </a:r>
                      <a:endParaRPr lang="en-US" sz="1400" dirty="0"/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Problemi u koordinaciji i kontroli upravljanja *</a:t>
                      </a:r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1295669804"/>
                  </a:ext>
                </a:extLst>
              </a:tr>
              <a:tr h="605711">
                <a:tc>
                  <a:txBody>
                    <a:bodyPr/>
                    <a:lstStyle/>
                    <a:p>
                      <a:r>
                        <a:rPr lang="en-US" sz="1400" dirty="0"/>
                        <a:t>Ekonomije u </a:t>
                      </a:r>
                      <a:r>
                        <a:rPr lang="en-US" sz="1400" dirty="0" err="1"/>
                        <a:t>održavanju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zaliha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rezervnih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dijelova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osoblja</a:t>
                      </a:r>
                      <a:r>
                        <a:rPr lang="en-US" sz="1400" dirty="0"/>
                        <a:t> za </a:t>
                      </a:r>
                      <a:r>
                        <a:rPr lang="en-US" sz="1400" dirty="0" err="1"/>
                        <a:t>održavanje</a:t>
                      </a:r>
                      <a:r>
                        <a:rPr lang="en-US" sz="1400" dirty="0"/>
                        <a:t> *</a:t>
                      </a:r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Disproporcionalni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rast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troškova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osoblja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indirektnog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rada</a:t>
                      </a:r>
                      <a:r>
                        <a:rPr lang="en-US" sz="1400" dirty="0"/>
                        <a:t> *</a:t>
                      </a:r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120967714"/>
                  </a:ext>
                </a:extLst>
              </a:tr>
              <a:tr h="255033">
                <a:tc>
                  <a:txBody>
                    <a:bodyPr/>
                    <a:lstStyle/>
                    <a:p>
                      <a:r>
                        <a:rPr lang="fi-FI" sz="1400"/>
                        <a:t>Popusti pri kupovini većih količina</a:t>
                      </a:r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2713102831"/>
                  </a:ext>
                </a:extLst>
              </a:tr>
              <a:tr h="415072">
                <a:tc>
                  <a:txBody>
                    <a:bodyPr/>
                    <a:lstStyle/>
                    <a:p>
                      <a:r>
                        <a:rPr lang="en-US" sz="1400" dirty="0"/>
                        <a:t>Niži trošak </a:t>
                      </a:r>
                      <a:r>
                        <a:rPr lang="en-US" sz="1400" dirty="0" err="1"/>
                        <a:t>prikupljanja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kapitalnih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sredstava</a:t>
                      </a:r>
                      <a:endParaRPr lang="en-US" sz="1400" dirty="0"/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853335405"/>
                  </a:ext>
                </a:extLst>
              </a:tr>
              <a:tr h="467103">
                <a:tc>
                  <a:txBody>
                    <a:bodyPr/>
                    <a:lstStyle/>
                    <a:p>
                      <a:r>
                        <a:rPr lang="en-US" sz="1400" dirty="0" err="1"/>
                        <a:t>Raspodjela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troškova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promocije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istraživanja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razvoja</a:t>
                      </a:r>
                      <a:endParaRPr lang="en-US" sz="1400" dirty="0"/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1509669971"/>
                  </a:ext>
                </a:extLst>
              </a:tr>
              <a:tr h="415072">
                <a:tc>
                  <a:txBody>
                    <a:bodyPr/>
                    <a:lstStyle/>
                    <a:p>
                      <a:r>
                        <a:rPr lang="pl-PL" sz="1400"/>
                        <a:t>Efikasnost u upravljanju (linijsko i štabno) *</a:t>
                      </a:r>
                    </a:p>
                  </a:txBody>
                  <a:tcPr marL="43223" marR="43223" marT="21612" marB="21612"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43223" marR="43223" marT="21612" marB="21612" anchor="ctr"/>
                </a:tc>
                <a:extLst>
                  <a:ext uri="{0D108BD9-81ED-4DB2-BD59-A6C34878D82A}">
                    <a16:rowId xmlns:a16="http://schemas.microsoft.com/office/drawing/2014/main" val="70973154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0516" y="5587068"/>
            <a:ext cx="7592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BA" sz="1400" i="1" dirty="0" smtClean="0"/>
              <a:t>Napomena: oznaka *</a:t>
            </a:r>
            <a:r>
              <a:rPr lang="pl-PL" sz="1400" i="1" dirty="0" smtClean="0"/>
              <a:t> se odnosi na faktore </a:t>
            </a:r>
            <a:r>
              <a:rPr lang="pl-PL" sz="1400" i="1" dirty="0"/>
              <a:t>koji se prvenstveno odnose na prinose na obim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638457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349</TotalTime>
  <Words>2356</Words>
  <Application>Microsoft Office PowerPoint</Application>
  <PresentationFormat>Widescreen</PresentationFormat>
  <Paragraphs>176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Cambria Math</vt:lpstr>
      <vt:lpstr>Rockwell</vt:lpstr>
      <vt:lpstr>Rockwell Condensed</vt:lpstr>
      <vt:lpstr>Times New Roman</vt:lpstr>
      <vt:lpstr>Wingdings</vt:lpstr>
      <vt:lpstr>Wood Type</vt:lpstr>
      <vt:lpstr>Equation</vt:lpstr>
      <vt:lpstr>ANALIZA TROŠKOVA 2. dio</vt:lpstr>
      <vt:lpstr>Analiza troškova u dugom roku</vt:lpstr>
      <vt:lpstr>Analiza troškova u dugom roku</vt:lpstr>
      <vt:lpstr>Analiza troškova u dugom roku</vt:lpstr>
      <vt:lpstr>Analiza troškova u dugom roku</vt:lpstr>
      <vt:lpstr>Analiza troškova u dugom roku</vt:lpstr>
      <vt:lpstr>Ekonomija obima</vt:lpstr>
      <vt:lpstr>Ekonomija obima</vt:lpstr>
      <vt:lpstr>Ekonomija obima</vt:lpstr>
      <vt:lpstr>LRAC KAO OBVOJNICA SRAC</vt:lpstr>
      <vt:lpstr>LRAC KAO OBVOJNICA SRAC</vt:lpstr>
      <vt:lpstr>LRAC KAO OBVOJNICA SRAC</vt:lpstr>
      <vt:lpstr>LRAC KAO OBVOJNICA SRAC</vt:lpstr>
      <vt:lpstr>LRAC KAO OBVOJNICA SRAC</vt:lpstr>
      <vt:lpstr>Ekonomija obima vs ekonomija širine</vt:lpstr>
      <vt:lpstr>Izotroškovna linija</vt:lpstr>
      <vt:lpstr>Izotroškovna linija</vt:lpstr>
      <vt:lpstr>Izotroškovna linija</vt:lpstr>
      <vt:lpstr>Izotroškovna linija</vt:lpstr>
      <vt:lpstr>Izotroškovna linija</vt:lpstr>
      <vt:lpstr>Izotroškovna linija</vt:lpstr>
      <vt:lpstr>Izotroškovna linija</vt:lpstr>
      <vt:lpstr>Minimiziranje troškova</vt:lpstr>
      <vt:lpstr>Minimiziranje troškova</vt:lpstr>
      <vt:lpstr>Efekat promjene cijene inputa</vt:lpstr>
      <vt:lpstr>Trošak u dugom roku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TROŠKOVA 2. dio</dc:title>
  <dc:creator>Author</dc:creator>
  <cp:lastModifiedBy>Author</cp:lastModifiedBy>
  <cp:revision>24</cp:revision>
  <dcterms:created xsi:type="dcterms:W3CDTF">2025-11-10T14:58:01Z</dcterms:created>
  <dcterms:modified xsi:type="dcterms:W3CDTF">2025-11-12T10:25:27Z</dcterms:modified>
</cp:coreProperties>
</file>