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07" r:id="rId3"/>
    <p:sldId id="257" r:id="rId4"/>
    <p:sldId id="258" r:id="rId5"/>
    <p:sldId id="308" r:id="rId6"/>
    <p:sldId id="278" r:id="rId7"/>
    <p:sldId id="279" r:id="rId8"/>
    <p:sldId id="280" r:id="rId9"/>
    <p:sldId id="281" r:id="rId10"/>
    <p:sldId id="282" r:id="rId11"/>
    <p:sldId id="283" r:id="rId12"/>
    <p:sldId id="284" r:id="rId13"/>
    <p:sldId id="285" r:id="rId14"/>
    <p:sldId id="286" r:id="rId15"/>
    <p:sldId id="287" r:id="rId16"/>
    <p:sldId id="288" r:id="rId17"/>
    <p:sldId id="274" r:id="rId18"/>
    <p:sldId id="275" r:id="rId19"/>
    <p:sldId id="276" r:id="rId20"/>
    <p:sldId id="277" r:id="rId21"/>
    <p:sldId id="289" r:id="rId22"/>
    <p:sldId id="290" r:id="rId23"/>
    <p:sldId id="291" r:id="rId24"/>
    <p:sldId id="292" r:id="rId25"/>
    <p:sldId id="293" r:id="rId26"/>
    <p:sldId id="294" r:id="rId27"/>
    <p:sldId id="298" r:id="rId28"/>
    <p:sldId id="299" r:id="rId29"/>
    <p:sldId id="295" r:id="rId30"/>
    <p:sldId id="296" r:id="rId31"/>
    <p:sldId id="297" r:id="rId32"/>
    <p:sldId id="271" r:id="rId33"/>
    <p:sldId id="30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C3082-E03E-47A2-B321-5C1BC76C91AD}" type="datetimeFigureOut">
              <a:rPr lang="sr-Latn-BA" smtClean="0"/>
              <a:t>4.12.2025.</a:t>
            </a:fld>
            <a:endParaRPr lang="sr-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77E20-026A-4B0E-87A1-7084423BC2BE}" type="slidenum">
              <a:rPr lang="sr-Latn-BA" smtClean="0"/>
              <a:t>‹#›</a:t>
            </a:fld>
            <a:endParaRPr lang="sr-Latn-BA"/>
          </a:p>
        </p:txBody>
      </p:sp>
    </p:spTree>
    <p:extLst>
      <p:ext uri="{BB962C8B-B14F-4D97-AF65-F5344CB8AC3E}">
        <p14:creationId xmlns:p14="http://schemas.microsoft.com/office/powerpoint/2010/main" val="404102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BA" dirty="0"/>
          </a:p>
        </p:txBody>
      </p:sp>
      <p:sp>
        <p:nvSpPr>
          <p:cNvPr id="4" name="Slide Number Placeholder 3"/>
          <p:cNvSpPr>
            <a:spLocks noGrp="1"/>
          </p:cNvSpPr>
          <p:nvPr>
            <p:ph type="sldNum" sz="quarter" idx="5"/>
          </p:nvPr>
        </p:nvSpPr>
        <p:spPr/>
        <p:txBody>
          <a:bodyPr/>
          <a:lstStyle/>
          <a:p>
            <a:fld id="{5B377E20-026A-4B0E-87A1-7084423BC2BE}" type="slidenum">
              <a:rPr lang="sr-Latn-BA" smtClean="0"/>
              <a:t>1</a:t>
            </a:fld>
            <a:endParaRPr lang="sr-Latn-BA"/>
          </a:p>
        </p:txBody>
      </p:sp>
    </p:spTree>
    <p:extLst>
      <p:ext uri="{BB962C8B-B14F-4D97-AF65-F5344CB8AC3E}">
        <p14:creationId xmlns:p14="http://schemas.microsoft.com/office/powerpoint/2010/main" val="96327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110701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148841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285024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3" name="Footer Placeholder 2"/>
          <p:cNvSpPr>
            <a:spLocks noGrp="1"/>
          </p:cNvSpPr>
          <p:nvPr>
            <p:ph type="ftr" sz="quarter" idx="11"/>
          </p:nvPr>
        </p:nvSpPr>
        <p:spPr/>
        <p:txBody>
          <a:bodyPr/>
          <a:lstStyle/>
          <a:p>
            <a:endParaRPr lang="sr-Latn-BA"/>
          </a:p>
        </p:txBody>
      </p:sp>
      <p:sp>
        <p:nvSpPr>
          <p:cNvPr id="4" name="Slide Number Placeholder 3"/>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3664745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260931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295481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421490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5" name="Footer Placeholder 4"/>
          <p:cNvSpPr>
            <a:spLocks noGrp="1"/>
          </p:cNvSpPr>
          <p:nvPr>
            <p:ph type="ftr" sz="quarter" idx="11"/>
          </p:nvPr>
        </p:nvSpPr>
        <p:spPr/>
        <p:txBody>
          <a:bodyPr/>
          <a:lstStyle/>
          <a:p>
            <a:endParaRPr lang="sr-Latn-BA"/>
          </a:p>
        </p:txBody>
      </p:sp>
      <p:sp>
        <p:nvSpPr>
          <p:cNvPr id="6" name="Slide Number Placeholder 5"/>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252423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25379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8" name="Footer Placeholder 7"/>
          <p:cNvSpPr>
            <a:spLocks noGrp="1"/>
          </p:cNvSpPr>
          <p:nvPr>
            <p:ph type="ftr" sz="quarter" idx="11"/>
          </p:nvPr>
        </p:nvSpPr>
        <p:spPr/>
        <p:txBody>
          <a:bodyPr/>
          <a:lstStyle/>
          <a:p>
            <a:endParaRPr lang="sr-Latn-BA"/>
          </a:p>
        </p:txBody>
      </p:sp>
      <p:sp>
        <p:nvSpPr>
          <p:cNvPr id="9" name="Slide Number Placeholder 8"/>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15705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4" name="Footer Placeholder 3"/>
          <p:cNvSpPr>
            <a:spLocks noGrp="1"/>
          </p:cNvSpPr>
          <p:nvPr>
            <p:ph type="ftr" sz="quarter" idx="11"/>
          </p:nvPr>
        </p:nvSpPr>
        <p:spPr/>
        <p:txBody>
          <a:bodyPr/>
          <a:lstStyle/>
          <a:p>
            <a:endParaRPr lang="sr-Latn-BA"/>
          </a:p>
        </p:txBody>
      </p:sp>
      <p:sp>
        <p:nvSpPr>
          <p:cNvPr id="5" name="Slide Number Placeholder 4"/>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362411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3" name="Footer Placeholder 2"/>
          <p:cNvSpPr>
            <a:spLocks noGrp="1"/>
          </p:cNvSpPr>
          <p:nvPr>
            <p:ph type="ftr" sz="quarter" idx="11"/>
          </p:nvPr>
        </p:nvSpPr>
        <p:spPr/>
        <p:txBody>
          <a:bodyPr/>
          <a:lstStyle/>
          <a:p>
            <a:endParaRPr lang="sr-Latn-BA"/>
          </a:p>
        </p:txBody>
      </p:sp>
      <p:sp>
        <p:nvSpPr>
          <p:cNvPr id="4" name="Slide Number Placeholder 3"/>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190494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21BAEB-43A4-4B36-B885-92090E641D42}" type="datetimeFigureOut">
              <a:rPr lang="sr-Latn-BA" smtClean="0"/>
              <a:t>4.12.2025.</a:t>
            </a:fld>
            <a:endParaRPr lang="sr-Latn-BA"/>
          </a:p>
        </p:txBody>
      </p:sp>
      <p:sp>
        <p:nvSpPr>
          <p:cNvPr id="6" name="Footer Placeholder 5"/>
          <p:cNvSpPr>
            <a:spLocks noGrp="1"/>
          </p:cNvSpPr>
          <p:nvPr>
            <p:ph type="ftr" sz="quarter" idx="11"/>
          </p:nvPr>
        </p:nvSpPr>
        <p:spPr/>
        <p:txBody>
          <a:bodyPr/>
          <a:lstStyle/>
          <a:p>
            <a:endParaRPr lang="sr-Latn-BA"/>
          </a:p>
        </p:txBody>
      </p:sp>
      <p:sp>
        <p:nvSpPr>
          <p:cNvPr id="7" name="Slide Number Placeholder 6"/>
          <p:cNvSpPr>
            <a:spLocks noGrp="1"/>
          </p:cNvSpPr>
          <p:nvPr>
            <p:ph type="sldNum" sz="quarter" idx="12"/>
          </p:nvPr>
        </p:nvSpPr>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307600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F21BAEB-43A4-4B36-B885-92090E641D42}" type="datetimeFigureOut">
              <a:rPr lang="sr-Latn-BA" smtClean="0"/>
              <a:t>4.12.2025.</a:t>
            </a:fld>
            <a:endParaRPr lang="sr-Latn-BA"/>
          </a:p>
        </p:txBody>
      </p:sp>
      <p:sp>
        <p:nvSpPr>
          <p:cNvPr id="6" name="Footer Placeholder 5"/>
          <p:cNvSpPr>
            <a:spLocks noGrp="1"/>
          </p:cNvSpPr>
          <p:nvPr>
            <p:ph type="ftr" sz="quarter" idx="11"/>
          </p:nvPr>
        </p:nvSpPr>
        <p:spPr>
          <a:xfrm>
            <a:off x="590396" y="6041362"/>
            <a:ext cx="3295413" cy="365125"/>
          </a:xfrm>
        </p:spPr>
        <p:txBody>
          <a:bodyPr/>
          <a:lstStyle/>
          <a:p>
            <a:endParaRPr lang="sr-Latn-BA"/>
          </a:p>
        </p:txBody>
      </p:sp>
      <p:sp>
        <p:nvSpPr>
          <p:cNvPr id="7" name="Slide Number Placeholder 6"/>
          <p:cNvSpPr>
            <a:spLocks noGrp="1"/>
          </p:cNvSpPr>
          <p:nvPr>
            <p:ph type="sldNum" sz="quarter" idx="12"/>
          </p:nvPr>
        </p:nvSpPr>
        <p:spPr>
          <a:xfrm>
            <a:off x="4862689" y="5915888"/>
            <a:ext cx="1062155" cy="490599"/>
          </a:xfrm>
        </p:spPr>
        <p:txBody>
          <a:bodyPr/>
          <a:lstStyle/>
          <a:p>
            <a:fld id="{B1A091DA-F3E1-4DE8-9AA9-C22D84129119}" type="slidenum">
              <a:rPr lang="sr-Latn-BA" smtClean="0"/>
              <a:t>‹#›</a:t>
            </a:fld>
            <a:endParaRPr lang="sr-Latn-BA"/>
          </a:p>
        </p:txBody>
      </p:sp>
    </p:spTree>
    <p:extLst>
      <p:ext uri="{BB962C8B-B14F-4D97-AF65-F5344CB8AC3E}">
        <p14:creationId xmlns:p14="http://schemas.microsoft.com/office/powerpoint/2010/main" val="17142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sr-Latn-B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F21BAEB-43A4-4B36-B885-92090E641D42}" type="datetimeFigureOut">
              <a:rPr lang="sr-Latn-BA" smtClean="0"/>
              <a:t>4.12.2025.</a:t>
            </a:fld>
            <a:endParaRPr lang="sr-Latn-B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1A091DA-F3E1-4DE8-9AA9-C22D84129119}" type="slidenum">
              <a:rPr lang="sr-Latn-BA" smtClean="0"/>
              <a:t>‹#›</a:t>
            </a:fld>
            <a:endParaRPr lang="sr-Latn-BA"/>
          </a:p>
        </p:txBody>
      </p:sp>
    </p:spTree>
    <p:extLst>
      <p:ext uri="{BB962C8B-B14F-4D97-AF65-F5344CB8AC3E}">
        <p14:creationId xmlns:p14="http://schemas.microsoft.com/office/powerpoint/2010/main" val="16779314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0D70-9754-63E7-B13F-45BE2E85DF0C}"/>
              </a:ext>
            </a:extLst>
          </p:cNvPr>
          <p:cNvSpPr>
            <a:spLocks noGrp="1"/>
          </p:cNvSpPr>
          <p:nvPr>
            <p:ph type="ctrTitle"/>
          </p:nvPr>
        </p:nvSpPr>
        <p:spPr>
          <a:xfrm>
            <a:off x="1051191" y="374959"/>
            <a:ext cx="10115040" cy="2667179"/>
          </a:xfrm>
        </p:spPr>
        <p:txBody>
          <a:bodyPr/>
          <a:lstStyle/>
          <a:p>
            <a:pPr algn="r"/>
            <a:r>
              <a:rPr lang="sr-Latn-BA" sz="9600" dirty="0">
                <a:solidFill>
                  <a:schemeClr val="bg1"/>
                </a:solidFill>
              </a:rPr>
              <a:t>                </a:t>
            </a:r>
            <a:r>
              <a:rPr lang="sr-Cyrl-BA" sz="9600" dirty="0">
                <a:solidFill>
                  <a:schemeClr val="bg1"/>
                </a:solidFill>
              </a:rPr>
              <a:t>ПОРЕЗИ</a:t>
            </a:r>
            <a:r>
              <a:rPr lang="sr-Cyrl-BA" sz="6600" dirty="0">
                <a:solidFill>
                  <a:schemeClr val="bg1"/>
                </a:solidFill>
              </a:rPr>
              <a:t>  </a:t>
            </a:r>
            <a:endParaRPr lang="sr-Latn-BA" sz="6600" dirty="0">
              <a:solidFill>
                <a:schemeClr val="bg1"/>
              </a:solidFill>
            </a:endParaRPr>
          </a:p>
        </p:txBody>
      </p:sp>
      <p:pic>
        <p:nvPicPr>
          <p:cNvPr id="4" name="Picture 3">
            <a:extLst>
              <a:ext uri="{FF2B5EF4-FFF2-40B4-BE49-F238E27FC236}">
                <a16:creationId xmlns:a16="http://schemas.microsoft.com/office/drawing/2014/main" id="{1975E6F3-2145-CB20-DB1B-0495AD8372E6}"/>
              </a:ext>
            </a:extLst>
          </p:cNvPr>
          <p:cNvPicPr>
            <a:picLocks noChangeAspect="1"/>
          </p:cNvPicPr>
          <p:nvPr/>
        </p:nvPicPr>
        <p:blipFill>
          <a:blip r:embed="rId3"/>
          <a:srcRect l="2034" t="2191" r="1991" b="1768"/>
          <a:stretch>
            <a:fillRect/>
          </a:stretch>
        </p:blipFill>
        <p:spPr>
          <a:xfrm>
            <a:off x="5815810" y="3218283"/>
            <a:ext cx="5904336" cy="3565119"/>
          </a:xfrm>
          <a:prstGeom prst="rect">
            <a:avLst/>
          </a:prstGeom>
        </p:spPr>
      </p:pic>
    </p:spTree>
    <p:extLst>
      <p:ext uri="{BB962C8B-B14F-4D97-AF65-F5344CB8AC3E}">
        <p14:creationId xmlns:p14="http://schemas.microsoft.com/office/powerpoint/2010/main" val="83858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7494"/>
            <a:ext cx="8229600" cy="1027906"/>
          </a:xfrm>
        </p:spPr>
        <p:txBody>
          <a:bodyPr/>
          <a:lstStyle/>
          <a:p>
            <a:pPr algn="ctr"/>
            <a:r>
              <a:rPr lang="sr-Cyrl-BA" b="1" dirty="0"/>
              <a:t>Теорије опорезивања</a:t>
            </a:r>
            <a:endParaRPr lang="en-US" b="1" dirty="0"/>
          </a:p>
        </p:txBody>
      </p:sp>
      <p:sp>
        <p:nvSpPr>
          <p:cNvPr id="3" name="Content Placeholder 2"/>
          <p:cNvSpPr>
            <a:spLocks noGrp="1"/>
          </p:cNvSpPr>
          <p:nvPr>
            <p:ph idx="1"/>
          </p:nvPr>
        </p:nvSpPr>
        <p:spPr>
          <a:xfrm>
            <a:off x="316523" y="2092568"/>
            <a:ext cx="11465169" cy="4536831"/>
          </a:xfrm>
        </p:spPr>
        <p:txBody>
          <a:bodyPr>
            <a:normAutofit fontScale="92500" lnSpcReduction="10000"/>
          </a:bodyPr>
          <a:lstStyle/>
          <a:p>
            <a:r>
              <a:rPr lang="sr-Cyrl-BA" sz="2800" b="1" dirty="0">
                <a:solidFill>
                  <a:srgbClr val="FFC000"/>
                </a:solidFill>
              </a:rPr>
              <a:t>Теорија силе</a:t>
            </a:r>
          </a:p>
          <a:p>
            <a:pPr marL="64008" indent="0">
              <a:buNone/>
            </a:pPr>
            <a:endParaRPr lang="sr-Cyrl-BA" sz="2400" b="1" dirty="0"/>
          </a:p>
          <a:p>
            <a:pPr>
              <a:buFontTx/>
              <a:buChar char="-"/>
            </a:pPr>
            <a:r>
              <a:rPr lang="ru-RU" sz="2400" b="1" dirty="0"/>
              <a:t>Оправдање пореза се састоји </a:t>
            </a:r>
            <a:r>
              <a:rPr lang="ru-RU" sz="2400" b="1" dirty="0">
                <a:solidFill>
                  <a:schemeClr val="accent5">
                    <a:lumMod val="40000"/>
                    <a:lumOff val="60000"/>
                  </a:schemeClr>
                </a:solidFill>
              </a:rPr>
              <a:t>у праву јачег да господари слабијим</a:t>
            </a:r>
            <a:r>
              <a:rPr lang="ru-RU" sz="2400" b="1" dirty="0"/>
              <a:t>. </a:t>
            </a:r>
          </a:p>
          <a:p>
            <a:pPr>
              <a:buFontTx/>
              <a:buChar char="-"/>
            </a:pPr>
            <a:endParaRPr lang="ru-RU" sz="2400" b="1" dirty="0"/>
          </a:p>
          <a:p>
            <a:pPr>
              <a:buFontTx/>
              <a:buChar char="-"/>
            </a:pPr>
            <a:r>
              <a:rPr lang="ru-RU" sz="2400" b="1" dirty="0"/>
              <a:t>Побједник је могао уводити и наплаћивати порезе на основу права јачег, јер је побједнику припадало све, укључујући и живот побјеђених </a:t>
            </a:r>
          </a:p>
          <a:p>
            <a:pPr>
              <a:buFontTx/>
              <a:buChar char="-"/>
            </a:pPr>
            <a:endParaRPr lang="ru-RU" sz="2400" b="1" dirty="0"/>
          </a:p>
          <a:p>
            <a:pPr>
              <a:buFontTx/>
              <a:buChar char="-"/>
            </a:pPr>
            <a:r>
              <a:rPr lang="ru-RU" sz="2400" b="1" dirty="0"/>
              <a:t>Теорија карактеристична за стари и средњи вијек </a:t>
            </a:r>
          </a:p>
          <a:p>
            <a:pPr>
              <a:buFontTx/>
              <a:buChar char="-"/>
            </a:pPr>
            <a:endParaRPr lang="ru-RU" sz="2400" b="1" dirty="0"/>
          </a:p>
          <a:p>
            <a:pPr>
              <a:buFontTx/>
              <a:buChar char="-"/>
            </a:pPr>
            <a:r>
              <a:rPr lang="ru-RU" sz="2400" b="1" dirty="0"/>
              <a:t>„Држава, то сам ја“~Луј</a:t>
            </a:r>
            <a:r>
              <a:rPr lang="en-US" sz="2400" b="1" dirty="0"/>
              <a:t> XIV</a:t>
            </a:r>
            <a:endParaRPr lang="sr-Cyrl-BA" sz="2400" b="1" dirty="0"/>
          </a:p>
        </p:txBody>
      </p:sp>
    </p:spTree>
    <p:extLst>
      <p:ext uri="{BB962C8B-B14F-4D97-AF65-F5344CB8AC3E}">
        <p14:creationId xmlns:p14="http://schemas.microsoft.com/office/powerpoint/2010/main" val="338341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431" y="2426677"/>
            <a:ext cx="11808069" cy="4149970"/>
          </a:xfrm>
        </p:spPr>
        <p:txBody>
          <a:bodyPr>
            <a:normAutofit fontScale="77500" lnSpcReduction="20000"/>
          </a:bodyPr>
          <a:lstStyle/>
          <a:p>
            <a:r>
              <a:rPr lang="sr-Cyrl-BA" sz="3200" b="1" dirty="0">
                <a:ln w="0"/>
                <a:solidFill>
                  <a:srgbClr val="FFC000"/>
                </a:solidFill>
                <a:effectLst>
                  <a:outerShdw blurRad="38100" dist="19050" dir="2700000" algn="tl" rotWithShape="0">
                    <a:schemeClr val="dk1">
                      <a:alpha val="40000"/>
                    </a:schemeClr>
                  </a:outerShdw>
                </a:effectLst>
              </a:rPr>
              <a:t>Теорија еквиваленције (цијене)</a:t>
            </a:r>
          </a:p>
          <a:p>
            <a:endParaRPr lang="sr-Cyrl-BA" sz="3200" b="1" dirty="0">
              <a:ln w="0"/>
              <a:effectLst>
                <a:outerShdw blurRad="38100" dist="19050" dir="2700000" algn="tl" rotWithShape="0">
                  <a:schemeClr val="dk1">
                    <a:alpha val="40000"/>
                  </a:schemeClr>
                </a:outerShdw>
              </a:effectLst>
            </a:endParaRPr>
          </a:p>
          <a:p>
            <a:pPr>
              <a:buFontTx/>
              <a:buChar char="-"/>
            </a:pPr>
            <a:r>
              <a:rPr lang="sr-Cyrl-BA" sz="2600" b="1" dirty="0"/>
              <a:t>Свој врхунац достиже у 18. вијеку </a:t>
            </a:r>
          </a:p>
          <a:p>
            <a:pPr>
              <a:buFontTx/>
              <a:buChar char="-"/>
            </a:pPr>
            <a:endParaRPr lang="sr-Cyrl-BA" sz="2600" b="1" dirty="0"/>
          </a:p>
          <a:p>
            <a:pPr>
              <a:buFontTx/>
              <a:buChar char="-"/>
            </a:pPr>
            <a:r>
              <a:rPr lang="sr-Cyrl-BA" sz="2600" b="1" dirty="0"/>
              <a:t>Порези су цијена за услуге које државни органи пружају пореским обвезницима</a:t>
            </a:r>
          </a:p>
          <a:p>
            <a:pPr>
              <a:buFontTx/>
              <a:buChar char="-"/>
            </a:pPr>
            <a:endParaRPr lang="sr-Cyrl-BA" sz="2600" b="1" dirty="0"/>
          </a:p>
          <a:p>
            <a:pPr>
              <a:buFontTx/>
              <a:buChar char="-"/>
            </a:pPr>
            <a:r>
              <a:rPr lang="sr-Cyrl-BA" sz="2600" b="1" dirty="0"/>
              <a:t>Владајућа теорија у вријеме либералног капитализма – </a:t>
            </a:r>
            <a:r>
              <a:rPr lang="en-US" sz="2600" b="1" dirty="0"/>
              <a:t>“Laissez faire laissez passer”</a:t>
            </a:r>
            <a:r>
              <a:rPr lang="sr-Cyrl-BA" sz="2600" b="1" dirty="0"/>
              <a:t> </a:t>
            </a:r>
          </a:p>
          <a:p>
            <a:pPr>
              <a:buFontTx/>
              <a:buChar char="-"/>
            </a:pPr>
            <a:endParaRPr lang="sr-Cyrl-BA" sz="2600" b="1" dirty="0"/>
          </a:p>
          <a:p>
            <a:pPr algn="just">
              <a:buFontTx/>
              <a:buChar char="-"/>
            </a:pPr>
            <a:r>
              <a:rPr lang="sr-Cyrl-BA" sz="2600" b="1" dirty="0"/>
              <a:t>Порез који порески обвезници плаћају је накнада за услуге које пружа држава и та накнада се не разликује од било које друге накнаде која се плаћа на тржишту када тражите било коју услугу</a:t>
            </a:r>
            <a:endParaRPr lang="en-US" sz="2600" b="1" dirty="0"/>
          </a:p>
        </p:txBody>
      </p:sp>
    </p:spTree>
    <p:extLst>
      <p:ext uri="{BB962C8B-B14F-4D97-AF65-F5344CB8AC3E}">
        <p14:creationId xmlns:p14="http://schemas.microsoft.com/office/powerpoint/2010/main" val="257623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1899138"/>
            <a:ext cx="11764108" cy="4730262"/>
          </a:xfrm>
        </p:spPr>
        <p:txBody>
          <a:bodyPr>
            <a:normAutofit fontScale="85000" lnSpcReduction="10000"/>
          </a:bodyPr>
          <a:lstStyle/>
          <a:p>
            <a:endParaRPr lang="sr-Latn-BA" sz="2400" b="1" dirty="0">
              <a:solidFill>
                <a:srgbClr val="FFC000"/>
              </a:solidFill>
            </a:endParaRPr>
          </a:p>
          <a:p>
            <a:r>
              <a:rPr lang="sr-Cyrl-BA" sz="2800" b="1" dirty="0">
                <a:solidFill>
                  <a:srgbClr val="FFC000"/>
                </a:solidFill>
              </a:rPr>
              <a:t>Теорија жртве</a:t>
            </a:r>
          </a:p>
          <a:p>
            <a:endParaRPr lang="sr-Cyrl-BA" b="1" dirty="0"/>
          </a:p>
          <a:p>
            <a:pPr>
              <a:buFontTx/>
              <a:buChar char="-"/>
            </a:pPr>
            <a:r>
              <a:rPr lang="sr-Cyrl-BA" sz="2400" b="1" dirty="0"/>
              <a:t>Појављује се у другој половини 19. вијека. </a:t>
            </a:r>
            <a:r>
              <a:rPr lang="sr-Cyrl-BA" sz="2400" dirty="0"/>
              <a:t>Основне идеје теорије жртве формулисао је </a:t>
            </a:r>
            <a:r>
              <a:rPr lang="sr-Cyrl-BA" sz="2400" b="1" dirty="0"/>
              <a:t>Џон Стјуарт Мил (</a:t>
            </a:r>
            <a:r>
              <a:rPr lang="en-US" sz="2400" b="1" dirty="0"/>
              <a:t>John Stuart Mill)</a:t>
            </a:r>
            <a:r>
              <a:rPr lang="en-US" sz="2400" dirty="0"/>
              <a:t>, </a:t>
            </a:r>
            <a:r>
              <a:rPr lang="sr-Cyrl-BA" sz="2400" dirty="0"/>
              <a:t>енглески економиста и филозоф.</a:t>
            </a:r>
            <a:endParaRPr lang="sr-Cyrl-BA" sz="2400" b="1" dirty="0"/>
          </a:p>
          <a:p>
            <a:pPr>
              <a:buFontTx/>
              <a:buChar char="-"/>
            </a:pPr>
            <a:endParaRPr lang="sr-Cyrl-BA" sz="2400" b="1" dirty="0"/>
          </a:p>
          <a:p>
            <a:pPr>
              <a:buFontTx/>
              <a:buChar char="-"/>
            </a:pPr>
            <a:r>
              <a:rPr lang="sr-Cyrl-BA" sz="2400" b="1" dirty="0"/>
              <a:t>Држава има право да захтијева жртву од пореских обвезника, али они немају право на повратну услугу</a:t>
            </a:r>
          </a:p>
          <a:p>
            <a:pPr>
              <a:buFontTx/>
              <a:buChar char="-"/>
            </a:pPr>
            <a:endParaRPr lang="sr-Cyrl-BA" sz="2400" b="1" dirty="0"/>
          </a:p>
          <a:p>
            <a:pPr>
              <a:buFontTx/>
              <a:buChar char="-"/>
            </a:pPr>
            <a:r>
              <a:rPr lang="sr-Cyrl-BA" sz="2400" b="1" dirty="0"/>
              <a:t>Порез представља жртву коју појединац чини у општем интересу</a:t>
            </a:r>
          </a:p>
          <a:p>
            <a:pPr>
              <a:buFontTx/>
              <a:buChar char="-"/>
            </a:pPr>
            <a:endParaRPr lang="sr-Cyrl-BA" sz="2400" b="1" dirty="0"/>
          </a:p>
          <a:p>
            <a:pPr>
              <a:buFontTx/>
              <a:buChar char="-"/>
            </a:pPr>
            <a:r>
              <a:rPr lang="sr-Cyrl-BA" sz="2400" b="1" dirty="0"/>
              <a:t>Свако треба да се жртвује према својим могућностима</a:t>
            </a:r>
          </a:p>
          <a:p>
            <a:pPr marL="64008" indent="0">
              <a:buNone/>
            </a:pPr>
            <a:endParaRPr lang="en-US" dirty="0"/>
          </a:p>
        </p:txBody>
      </p:sp>
    </p:spTree>
    <p:extLst>
      <p:ext uri="{BB962C8B-B14F-4D97-AF65-F5344CB8AC3E}">
        <p14:creationId xmlns:p14="http://schemas.microsoft.com/office/powerpoint/2010/main" val="53035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46" y="2083776"/>
            <a:ext cx="11825654" cy="4469423"/>
          </a:xfrm>
        </p:spPr>
        <p:txBody>
          <a:bodyPr>
            <a:normAutofit fontScale="92500" lnSpcReduction="20000"/>
          </a:bodyPr>
          <a:lstStyle/>
          <a:p>
            <a:r>
              <a:rPr lang="sr-Cyrl-BA" sz="2400" b="1" dirty="0">
                <a:solidFill>
                  <a:srgbClr val="FFC000"/>
                </a:solidFill>
              </a:rPr>
              <a:t>Теорија суверенитета</a:t>
            </a:r>
          </a:p>
          <a:p>
            <a:endParaRPr lang="sr-Cyrl-BA" b="1" dirty="0"/>
          </a:p>
          <a:p>
            <a:pPr>
              <a:buFontTx/>
              <a:buChar char="-"/>
            </a:pPr>
            <a:r>
              <a:rPr lang="sr-Cyrl-BA" sz="2400" b="1" dirty="0"/>
              <a:t>Данас је прихваћена у теорији јавних финансија</a:t>
            </a:r>
          </a:p>
          <a:p>
            <a:pPr>
              <a:buFontTx/>
              <a:buChar char="-"/>
            </a:pPr>
            <a:endParaRPr lang="sr-Cyrl-BA" sz="2400" b="1" dirty="0"/>
          </a:p>
          <a:p>
            <a:pPr>
              <a:buFontTx/>
              <a:buChar char="-"/>
            </a:pPr>
            <a:r>
              <a:rPr lang="sr-Cyrl-BA" sz="2400" b="1" dirty="0"/>
              <a:t>Увођење, утврђивање и наплата пореза је атрибут савремене државе</a:t>
            </a:r>
          </a:p>
          <a:p>
            <a:pPr>
              <a:buFontTx/>
              <a:buChar char="-"/>
            </a:pPr>
            <a:endParaRPr lang="sr-Cyrl-BA" sz="2400" b="1" dirty="0"/>
          </a:p>
          <a:p>
            <a:pPr algn="just">
              <a:buFontTx/>
              <a:buChar char="-"/>
            </a:pPr>
            <a:r>
              <a:rPr lang="sr-Cyrl-BA" sz="2400" b="1" dirty="0"/>
              <a:t>Сваки грађанин је дужан да својим средствима доприноси извршењу државних задатака</a:t>
            </a:r>
          </a:p>
          <a:p>
            <a:pPr algn="just">
              <a:buFontTx/>
              <a:buChar char="-"/>
            </a:pPr>
            <a:endParaRPr lang="sr-Cyrl-BA" sz="2400" b="1" dirty="0"/>
          </a:p>
          <a:p>
            <a:r>
              <a:rPr lang="sr-Cyrl-BA" sz="2400" b="1" dirty="0"/>
              <a:t>Пореско право извире из политичке везе између грађана и државе. </a:t>
            </a:r>
            <a:r>
              <a:rPr lang="ru-RU" sz="2400" dirty="0"/>
              <a:t>Теорија је настала у оквиру њемачке финансијске школе у 19. вијеку, </a:t>
            </a:r>
            <a:r>
              <a:rPr lang="ru-RU" sz="2400" b="1" dirty="0"/>
              <a:t>Адолф Вагнер</a:t>
            </a:r>
            <a:endParaRPr lang="ru-RU" sz="2400" dirty="0"/>
          </a:p>
          <a:p>
            <a:pPr>
              <a:buFontTx/>
              <a:buChar char="-"/>
            </a:pPr>
            <a:endParaRPr lang="en-US" sz="2400" b="1" dirty="0"/>
          </a:p>
        </p:txBody>
      </p:sp>
    </p:spTree>
    <p:extLst>
      <p:ext uri="{BB962C8B-B14F-4D97-AF65-F5344CB8AC3E}">
        <p14:creationId xmlns:p14="http://schemas.microsoft.com/office/powerpoint/2010/main" val="235783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1399032"/>
          </a:xfrm>
        </p:spPr>
        <p:txBody>
          <a:bodyPr/>
          <a:lstStyle/>
          <a:p>
            <a:pPr algn="ctr"/>
            <a:r>
              <a:rPr lang="sr-Cyrl-BA" dirty="0">
                <a:solidFill>
                  <a:schemeClr val="bg1"/>
                </a:solidFill>
              </a:rPr>
              <a:t>Циљеви опорезивања</a:t>
            </a:r>
            <a:endParaRPr lang="en-US" dirty="0">
              <a:solidFill>
                <a:schemeClr val="bg1"/>
              </a:solidFill>
            </a:endParaRPr>
          </a:p>
        </p:txBody>
      </p:sp>
      <p:sp>
        <p:nvSpPr>
          <p:cNvPr id="3" name="Content Placeholder 2"/>
          <p:cNvSpPr>
            <a:spLocks noGrp="1"/>
          </p:cNvSpPr>
          <p:nvPr>
            <p:ph idx="1"/>
          </p:nvPr>
        </p:nvSpPr>
        <p:spPr>
          <a:xfrm>
            <a:off x="123092" y="2303584"/>
            <a:ext cx="11887200" cy="4402015"/>
          </a:xfrm>
        </p:spPr>
        <p:txBody>
          <a:bodyPr>
            <a:normAutofit/>
          </a:bodyPr>
          <a:lstStyle/>
          <a:p>
            <a:r>
              <a:rPr lang="sr-Cyrl-BA" sz="2500" b="1" dirty="0">
                <a:solidFill>
                  <a:srgbClr val="FFC000"/>
                </a:solidFill>
              </a:rPr>
              <a:t>Фискални циљеви </a:t>
            </a:r>
            <a:r>
              <a:rPr lang="sr-Cyrl-BA" sz="2500" b="1" dirty="0"/>
              <a:t>– довољан обим средстава за подмирење ЈР</a:t>
            </a:r>
          </a:p>
          <a:p>
            <a:endParaRPr lang="sr-Cyrl-BA" sz="2500" b="1" dirty="0"/>
          </a:p>
          <a:p>
            <a:r>
              <a:rPr lang="sr-Cyrl-BA" sz="2500" b="1" dirty="0">
                <a:solidFill>
                  <a:srgbClr val="FFC000"/>
                </a:solidFill>
              </a:rPr>
              <a:t>Економски циљеви </a:t>
            </a:r>
            <a:r>
              <a:rPr lang="sr-Cyrl-BA" sz="2500" b="1" dirty="0"/>
              <a:t>– утиче се на економску снагу обвезника примјеном појединог или свих пореских облика (прерасподјела националног дохотка или промјена привредне структуре)</a:t>
            </a:r>
          </a:p>
          <a:p>
            <a:pPr>
              <a:buNone/>
            </a:pPr>
            <a:endParaRPr lang="sr-Cyrl-BA" sz="2500" b="1" dirty="0"/>
          </a:p>
          <a:p>
            <a:r>
              <a:rPr lang="sr-Cyrl-BA" sz="2500" b="1" dirty="0">
                <a:solidFill>
                  <a:srgbClr val="FFC000"/>
                </a:solidFill>
              </a:rPr>
              <a:t>Социјални циљеви </a:t>
            </a:r>
            <a:r>
              <a:rPr lang="sr-Cyrl-BA" sz="2500" b="1" dirty="0"/>
              <a:t>– смањење разлика у материјалном и социјалном положају пореских обвезника (пронаталитетна политика, ослобађање промета лијекова од опорезивања...)</a:t>
            </a:r>
          </a:p>
          <a:p>
            <a:endParaRPr lang="en-US" dirty="0"/>
          </a:p>
        </p:txBody>
      </p:sp>
    </p:spTree>
    <p:extLst>
      <p:ext uri="{BB962C8B-B14F-4D97-AF65-F5344CB8AC3E}">
        <p14:creationId xmlns:p14="http://schemas.microsoft.com/office/powerpoint/2010/main" val="414810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BA" b="1">
                <a:effectLst/>
              </a:rPr>
              <a:t>Елементи опорезивања</a:t>
            </a:r>
            <a:endParaRPr lang="en-US" b="1">
              <a:effectLst/>
            </a:endParaRPr>
          </a:p>
        </p:txBody>
      </p:sp>
      <p:sp>
        <p:nvSpPr>
          <p:cNvPr id="3" name="Content Placeholder 2"/>
          <p:cNvSpPr>
            <a:spLocks noGrp="1"/>
          </p:cNvSpPr>
          <p:nvPr>
            <p:ph idx="1"/>
          </p:nvPr>
        </p:nvSpPr>
        <p:spPr>
          <a:xfrm>
            <a:off x="211015" y="2222287"/>
            <a:ext cx="11746523" cy="3636511"/>
          </a:xfrm>
        </p:spPr>
        <p:txBody>
          <a:bodyPr>
            <a:normAutofit/>
          </a:bodyPr>
          <a:lstStyle/>
          <a:p>
            <a:r>
              <a:rPr lang="sr-Cyrl-BA" sz="2500" b="1" dirty="0">
                <a:solidFill>
                  <a:srgbClr val="FFC000"/>
                </a:solidFill>
              </a:rPr>
              <a:t>Лични</a:t>
            </a:r>
            <a:r>
              <a:rPr lang="sr-Cyrl-BA" sz="2500" b="1" dirty="0"/>
              <a:t> елементи опорезивања</a:t>
            </a:r>
          </a:p>
          <a:p>
            <a:pPr lvl="1"/>
            <a:r>
              <a:rPr lang="sr-Cyrl-BA" sz="2500" b="1" dirty="0"/>
              <a:t>Порески обвезник</a:t>
            </a:r>
          </a:p>
          <a:p>
            <a:pPr lvl="1"/>
            <a:r>
              <a:rPr lang="sr-Cyrl-BA" sz="2500" b="1" dirty="0"/>
              <a:t>Порески платиоц</a:t>
            </a:r>
          </a:p>
          <a:p>
            <a:pPr lvl="1"/>
            <a:r>
              <a:rPr lang="sr-Cyrl-BA" sz="2500" b="1" dirty="0"/>
              <a:t>Порески дестинатор</a:t>
            </a:r>
          </a:p>
          <a:p>
            <a:pPr>
              <a:buNone/>
            </a:pPr>
            <a:endParaRPr lang="sr-Cyrl-BA" sz="2500" b="1" dirty="0"/>
          </a:p>
          <a:p>
            <a:pPr lvl="1"/>
            <a:r>
              <a:rPr lang="ru-RU" sz="2500" b="1" dirty="0"/>
              <a:t>Разлика између пореског обвезника и пореског платиоца односи се на улогу у процесу обрачуна и плаћања пореза</a:t>
            </a:r>
            <a:endParaRPr lang="sr-Cyrl-BA" sz="2500" b="1" dirty="0"/>
          </a:p>
        </p:txBody>
      </p:sp>
    </p:spTree>
    <p:extLst>
      <p:ext uri="{BB962C8B-B14F-4D97-AF65-F5344CB8AC3E}">
        <p14:creationId xmlns:p14="http://schemas.microsoft.com/office/powerpoint/2010/main" val="277248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277" y="2391508"/>
            <a:ext cx="8229600" cy="752126"/>
          </a:xfrm>
        </p:spPr>
        <p:txBody>
          <a:bodyPr>
            <a:normAutofit fontScale="90000"/>
          </a:bodyPr>
          <a:lstStyle/>
          <a:p>
            <a:pPr marL="448056" indent="-384048">
              <a:spcBef>
                <a:spcPct val="20000"/>
              </a:spcBef>
              <a:buClr>
                <a:schemeClr val="accent1"/>
              </a:buClr>
              <a:buSzPct val="80000"/>
              <a:buFont typeface="Wingdings 2"/>
              <a:buChar char=""/>
            </a:pPr>
            <a:r>
              <a:rPr lang="sr-Cyrl-BA" sz="3000" dirty="0">
                <a:solidFill>
                  <a:srgbClr val="FFC000"/>
                </a:solidFill>
                <a:latin typeface="+mn-lt"/>
                <a:ea typeface="+mn-ea"/>
                <a:cs typeface="+mn-cs"/>
              </a:rPr>
              <a:t>Материјални</a:t>
            </a:r>
            <a:r>
              <a:rPr lang="sr-Cyrl-BA" sz="3000" dirty="0">
                <a:solidFill>
                  <a:schemeClr val="bg2">
                    <a:lumMod val="10000"/>
                  </a:schemeClr>
                </a:solidFill>
                <a:latin typeface="+mn-lt"/>
                <a:ea typeface="+mn-ea"/>
                <a:cs typeface="+mn-cs"/>
              </a:rPr>
              <a:t> </a:t>
            </a:r>
            <a:r>
              <a:rPr lang="sr-Cyrl-BA" sz="3000" dirty="0">
                <a:solidFill>
                  <a:schemeClr val="tx1"/>
                </a:solidFill>
                <a:latin typeface="+mn-lt"/>
                <a:ea typeface="+mn-ea"/>
                <a:cs typeface="+mn-cs"/>
              </a:rPr>
              <a:t>елементи опорезивања</a:t>
            </a:r>
            <a:r>
              <a:rPr lang="sr-Cyrl-BA" sz="3000" dirty="0">
                <a:solidFill>
                  <a:schemeClr val="bg2">
                    <a:lumMod val="10000"/>
                  </a:schemeClr>
                </a:solidFill>
                <a:latin typeface="+mn-lt"/>
                <a:ea typeface="+mn-ea"/>
                <a:cs typeface="+mn-cs"/>
              </a:rPr>
              <a:t/>
            </a:r>
            <a:br>
              <a:rPr lang="sr-Cyrl-BA" sz="3000" dirty="0">
                <a:solidFill>
                  <a:schemeClr val="bg2">
                    <a:lumMod val="10000"/>
                  </a:schemeClr>
                </a:solidFill>
                <a:latin typeface="+mn-lt"/>
                <a:ea typeface="+mn-ea"/>
                <a:cs typeface="+mn-cs"/>
              </a:rPr>
            </a:br>
            <a:endParaRPr lang="en-US" sz="3000" dirty="0">
              <a:solidFill>
                <a:schemeClr val="bg2">
                  <a:lumMod val="10000"/>
                </a:schemeClr>
              </a:solidFill>
              <a:latin typeface="+mn-lt"/>
              <a:ea typeface="+mn-ea"/>
              <a:cs typeface="+mn-cs"/>
            </a:endParaRPr>
          </a:p>
        </p:txBody>
      </p:sp>
      <p:sp>
        <p:nvSpPr>
          <p:cNvPr id="3" name="Content Placeholder 2"/>
          <p:cNvSpPr>
            <a:spLocks noGrp="1"/>
          </p:cNvSpPr>
          <p:nvPr>
            <p:ph idx="1"/>
          </p:nvPr>
        </p:nvSpPr>
        <p:spPr>
          <a:xfrm>
            <a:off x="114301" y="3143634"/>
            <a:ext cx="11887200" cy="3714365"/>
          </a:xfrm>
        </p:spPr>
        <p:txBody>
          <a:bodyPr>
            <a:normAutofit fontScale="92500"/>
          </a:bodyPr>
          <a:lstStyle/>
          <a:p>
            <a:pPr lvl="2"/>
            <a:r>
              <a:rPr lang="sr-Cyrl-BA" sz="2200" b="1" dirty="0"/>
              <a:t>пореска способност – економска могућност пореског обвезника да плати порез</a:t>
            </a:r>
          </a:p>
          <a:p>
            <a:pPr lvl="2"/>
            <a:r>
              <a:rPr lang="sr-Cyrl-BA" sz="2200" b="1" dirty="0"/>
              <a:t>порески извор – расположиви приход или имовина из које се плаћа порез</a:t>
            </a:r>
          </a:p>
          <a:p>
            <a:pPr lvl="2"/>
            <a:r>
              <a:rPr lang="sr-Cyrl-BA" sz="2200" b="1" dirty="0"/>
              <a:t>пореска основица – вриједност која служи за утврђивање висине пореза а код спец.пореза користи се мјерна јединица</a:t>
            </a:r>
          </a:p>
          <a:p>
            <a:pPr lvl="2"/>
            <a:r>
              <a:rPr lang="sr-Cyrl-BA" sz="2200" b="1" dirty="0"/>
              <a:t>пореска јединица – дио пореске основице помоћу које се врши израчунавање пореза (тона робе, хектар земље, 100 јединица прихода)</a:t>
            </a:r>
            <a:endParaRPr lang="en-US" sz="2200" b="1" dirty="0"/>
          </a:p>
          <a:p>
            <a:pPr lvl="2"/>
            <a:r>
              <a:rPr lang="sr-Cyrl-BA" sz="2200" b="1" dirty="0"/>
              <a:t>пореска стопа – износ пореза који се плаћа на пореску јединицу а изражава се у  процентима или фиксно ( нпр. у КМ)</a:t>
            </a:r>
          </a:p>
          <a:p>
            <a:pPr lvl="1"/>
            <a:endParaRPr lang="sr-Cyrl-BA" dirty="0"/>
          </a:p>
          <a:p>
            <a:endParaRPr lang="en-US" dirty="0"/>
          </a:p>
        </p:txBody>
      </p:sp>
    </p:spTree>
    <p:extLst>
      <p:ext uri="{BB962C8B-B14F-4D97-AF65-F5344CB8AC3E}">
        <p14:creationId xmlns:p14="http://schemas.microsoft.com/office/powerpoint/2010/main" val="87324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7772400" cy="1828800"/>
          </a:xfrm>
        </p:spPr>
        <p:txBody>
          <a:bodyPr>
            <a:normAutofit/>
          </a:bodyPr>
          <a:lstStyle/>
          <a:p>
            <a:r>
              <a:rPr lang="en-US" i="1"/>
              <a:t>Smith</a:t>
            </a:r>
            <a:r>
              <a:rPr lang="sr-Latn-CS"/>
              <a:t> и </a:t>
            </a:r>
            <a:r>
              <a:rPr lang="en-US" i="1"/>
              <a:t>Wagner</a:t>
            </a:r>
            <a:r>
              <a:rPr lang="sr-Cyrl-BA"/>
              <a:t>-ови</a:t>
            </a:r>
            <a:br>
              <a:rPr lang="sr-Cyrl-BA"/>
            </a:br>
            <a:r>
              <a:rPr lang="sr-Latn-CS"/>
              <a:t>порески принципи</a:t>
            </a:r>
            <a:endParaRPr lang="en-US"/>
          </a:p>
        </p:txBody>
      </p:sp>
    </p:spTree>
    <p:extLst>
      <p:ext uri="{BB962C8B-B14F-4D97-AF65-F5344CB8AC3E}">
        <p14:creationId xmlns:p14="http://schemas.microsoft.com/office/powerpoint/2010/main" val="323807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183880" cy="1051560"/>
          </a:xfrm>
        </p:spPr>
        <p:txBody>
          <a:bodyPr/>
          <a:lstStyle/>
          <a:p>
            <a:r>
              <a:rPr lang="en-US" i="1"/>
              <a:t>Smith</a:t>
            </a:r>
            <a:r>
              <a:rPr lang="sr-Cyrl-BA"/>
              <a:t>-</a:t>
            </a:r>
            <a:r>
              <a:rPr lang="sr-Latn-CS" sz="3600"/>
              <a:t>ови порески принципи:</a:t>
            </a:r>
            <a:endParaRPr lang="en-US" sz="3600"/>
          </a:p>
        </p:txBody>
      </p:sp>
      <p:sp>
        <p:nvSpPr>
          <p:cNvPr id="3" name="Content Placeholder 2"/>
          <p:cNvSpPr>
            <a:spLocks noGrp="1"/>
          </p:cNvSpPr>
          <p:nvPr>
            <p:ph idx="1"/>
          </p:nvPr>
        </p:nvSpPr>
        <p:spPr>
          <a:xfrm>
            <a:off x="800100" y="2303584"/>
            <a:ext cx="10243038" cy="4402015"/>
          </a:xfrm>
        </p:spPr>
        <p:txBody>
          <a:bodyPr>
            <a:normAutofit/>
          </a:bodyPr>
          <a:lstStyle/>
          <a:p>
            <a:pPr>
              <a:buNone/>
            </a:pPr>
            <a:r>
              <a:rPr lang="sr-Latn-CS" dirty="0"/>
              <a:t/>
            </a:r>
            <a:br>
              <a:rPr lang="sr-Latn-CS" dirty="0"/>
            </a:br>
            <a:r>
              <a:rPr lang="sr-Latn-CS" sz="2200" b="1" dirty="0"/>
              <a:t>1. Сваки грађанин је дужан да плаћа порез и то према својој способности и економским могућностима.</a:t>
            </a:r>
            <a:br>
              <a:rPr lang="sr-Latn-CS" sz="2200" b="1" dirty="0"/>
            </a:br>
            <a:r>
              <a:rPr lang="sr-Latn-CS" sz="2200" b="1" dirty="0"/>
              <a:t/>
            </a:r>
            <a:br>
              <a:rPr lang="sr-Latn-CS" sz="2200" b="1" dirty="0"/>
            </a:br>
            <a:r>
              <a:rPr lang="sr-Latn-CS" sz="2200" b="1" dirty="0"/>
              <a:t>2. Обавеза коју плаћа порески обвезник треба да буде регулисана законом.</a:t>
            </a:r>
            <a:br>
              <a:rPr lang="sr-Latn-CS" sz="2200" b="1" dirty="0"/>
            </a:br>
            <a:r>
              <a:rPr lang="sr-Latn-CS" sz="2200" b="1" dirty="0"/>
              <a:t/>
            </a:r>
            <a:br>
              <a:rPr lang="sr-Latn-CS" sz="2200" b="1" dirty="0"/>
            </a:br>
            <a:r>
              <a:rPr lang="sr-Latn-CS" sz="2200" b="1" dirty="0"/>
              <a:t>3. Порез треба да се плаћа онда кад је то за обвезника најповољније.</a:t>
            </a:r>
            <a:br>
              <a:rPr lang="sr-Latn-CS" sz="2200" b="1" dirty="0"/>
            </a:br>
            <a:r>
              <a:rPr lang="sr-Latn-CS" sz="2200" b="1" dirty="0"/>
              <a:t/>
            </a:r>
            <a:br>
              <a:rPr lang="sr-Latn-CS" sz="2200" b="1" dirty="0"/>
            </a:br>
            <a:r>
              <a:rPr lang="sr-Latn-CS" sz="2200" b="1" dirty="0"/>
              <a:t>4. Пореска администрација треба да има што ниже трошкове, како би што више прихода остало у државној благајни.</a:t>
            </a:r>
            <a:endParaRPr lang="en-US" sz="2200" b="1" dirty="0"/>
          </a:p>
        </p:txBody>
      </p:sp>
    </p:spTree>
    <p:extLst>
      <p:ext uri="{BB962C8B-B14F-4D97-AF65-F5344CB8AC3E}">
        <p14:creationId xmlns:p14="http://schemas.microsoft.com/office/powerpoint/2010/main" val="1697670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7494"/>
            <a:ext cx="8991600" cy="1367875"/>
          </a:xfrm>
        </p:spPr>
        <p:txBody>
          <a:bodyPr/>
          <a:lstStyle/>
          <a:p>
            <a:pPr algn="ctr"/>
            <a:r>
              <a:rPr lang="en-US" i="1" dirty="0"/>
              <a:t>Wagner</a:t>
            </a:r>
            <a:r>
              <a:rPr lang="sr-Cyrl-BA" sz="3600" dirty="0"/>
              <a:t>-ови</a:t>
            </a:r>
            <a:r>
              <a:rPr lang="sr-Latn-CS" dirty="0"/>
              <a:t> </a:t>
            </a:r>
            <a:r>
              <a:rPr lang="sr-Cyrl-BA" dirty="0"/>
              <a:t> </a:t>
            </a:r>
            <a:r>
              <a:rPr lang="en-US" dirty="0"/>
              <a:t/>
            </a:r>
            <a:br>
              <a:rPr lang="en-US" dirty="0"/>
            </a:br>
            <a:r>
              <a:rPr lang="sr-Latn-CS" sz="3600" dirty="0"/>
              <a:t>порески принципи:</a:t>
            </a:r>
            <a:endParaRPr lang="en-US" sz="3600" dirty="0"/>
          </a:p>
        </p:txBody>
      </p:sp>
      <p:sp>
        <p:nvSpPr>
          <p:cNvPr id="3" name="Content Placeholder 2"/>
          <p:cNvSpPr>
            <a:spLocks noGrp="1"/>
          </p:cNvSpPr>
          <p:nvPr>
            <p:ph idx="1"/>
          </p:nvPr>
        </p:nvSpPr>
        <p:spPr>
          <a:xfrm>
            <a:off x="199292" y="2373923"/>
            <a:ext cx="11641016" cy="4240823"/>
          </a:xfrm>
        </p:spPr>
        <p:txBody>
          <a:bodyPr>
            <a:noAutofit/>
          </a:bodyPr>
          <a:lstStyle/>
          <a:p>
            <a:pPr>
              <a:buNone/>
            </a:pPr>
            <a:r>
              <a:rPr lang="sr-Latn-CS" sz="2200" dirty="0"/>
              <a:t/>
            </a:r>
            <a:br>
              <a:rPr lang="sr-Latn-CS" sz="2200" dirty="0"/>
            </a:br>
            <a:r>
              <a:rPr lang="sr-Latn-CS" sz="2200" dirty="0"/>
              <a:t>1. </a:t>
            </a:r>
            <a:r>
              <a:rPr lang="sr-Latn-CS" sz="2200" b="1" dirty="0"/>
              <a:t>Финансијско-политички</a:t>
            </a:r>
            <a:r>
              <a:rPr lang="sr-Latn-CS" sz="2200" dirty="0"/>
              <a:t> принцип, подразум</a:t>
            </a:r>
            <a:r>
              <a:rPr lang="sr-Cyrl-BA" sz="2200" dirty="0"/>
              <a:t>и</a:t>
            </a:r>
            <a:r>
              <a:rPr lang="sr-Latn-CS" sz="2200" dirty="0"/>
              <a:t>јева:</a:t>
            </a:r>
            <a:br>
              <a:rPr lang="sr-Latn-CS" sz="2200" dirty="0"/>
            </a:br>
            <a:r>
              <a:rPr lang="sr-Latn-CS" sz="2200" dirty="0"/>
              <a:t/>
            </a:r>
            <a:br>
              <a:rPr lang="sr-Latn-CS" sz="2200" dirty="0"/>
            </a:br>
            <a:r>
              <a:rPr lang="sr-Latn-CS" sz="2200" dirty="0"/>
              <a:t>а) издашност, то јест да се порезима мора прибавити довољно финансијских средстава за државне расходе.</a:t>
            </a:r>
            <a:br>
              <a:rPr lang="sr-Latn-CS" sz="2200" dirty="0"/>
            </a:br>
            <a:r>
              <a:rPr lang="sr-Latn-CS" sz="2200" dirty="0"/>
              <a:t/>
            </a:r>
            <a:br>
              <a:rPr lang="sr-Latn-CS" sz="2200" dirty="0"/>
            </a:br>
            <a:r>
              <a:rPr lang="sr-Latn-CS" sz="2200" dirty="0"/>
              <a:t>б) еластичност, то јест да омогућава и повећање и умањено убирање пореза.</a:t>
            </a:r>
            <a:endParaRPr lang="sr-Cyrl-BA" sz="2200" dirty="0"/>
          </a:p>
          <a:p>
            <a:pPr>
              <a:buNone/>
            </a:pPr>
            <a:r>
              <a:rPr lang="sr-Latn-CS" sz="2200" dirty="0"/>
              <a:t/>
            </a:r>
            <a:br>
              <a:rPr lang="sr-Latn-CS" sz="2200" dirty="0"/>
            </a:br>
            <a:r>
              <a:rPr lang="sr-Latn-CS" sz="2200" dirty="0"/>
              <a:t/>
            </a:r>
            <a:br>
              <a:rPr lang="sr-Latn-CS" sz="2200" dirty="0"/>
            </a:br>
            <a:r>
              <a:rPr lang="sr-Latn-CS" sz="2200" dirty="0"/>
              <a:t>2. </a:t>
            </a:r>
            <a:r>
              <a:rPr lang="sr-Latn-CS" sz="2200" b="1" dirty="0"/>
              <a:t>Економско-политички</a:t>
            </a:r>
            <a:r>
              <a:rPr lang="sr-Latn-CS" sz="2200" dirty="0"/>
              <a:t> принцип, подразум</a:t>
            </a:r>
            <a:r>
              <a:rPr lang="sr-Cyrl-BA" sz="2200" dirty="0"/>
              <a:t>и</a:t>
            </a:r>
            <a:r>
              <a:rPr lang="sr-Latn-CS" sz="2200" dirty="0"/>
              <a:t>јева из</a:t>
            </a:r>
            <a:r>
              <a:rPr lang="sr-Cyrl-BA" sz="2200" dirty="0"/>
              <a:t>б</a:t>
            </a:r>
            <a:r>
              <a:rPr lang="sr-Latn-CS" sz="2200" dirty="0"/>
              <a:t>ор пореског врела, водећи рачуна да порези не см</a:t>
            </a:r>
            <a:r>
              <a:rPr lang="sr-Cyrl-BA" sz="2200" dirty="0"/>
              <a:t>и</a:t>
            </a:r>
            <a:r>
              <a:rPr lang="sr-Latn-CS" sz="2200" dirty="0"/>
              <a:t>ју да нарушавају постојећу имовину.</a:t>
            </a:r>
            <a:endParaRPr lang="sr-Cyrl-BA" sz="2200" dirty="0"/>
          </a:p>
          <a:p>
            <a:pPr>
              <a:buNone/>
            </a:pPr>
            <a:r>
              <a:rPr lang="sr-Latn-CS" sz="2200" dirty="0"/>
              <a:t/>
            </a:r>
            <a:br>
              <a:rPr lang="sr-Latn-CS" sz="2200" dirty="0"/>
            </a:br>
            <a:r>
              <a:rPr lang="sr-Latn-CS" sz="2200" dirty="0"/>
              <a:t/>
            </a:r>
            <a:br>
              <a:rPr lang="sr-Latn-CS" sz="2200" dirty="0"/>
            </a:br>
            <a:endParaRPr lang="en-US" sz="2200" dirty="0"/>
          </a:p>
        </p:txBody>
      </p:sp>
    </p:spTree>
    <p:extLst>
      <p:ext uri="{BB962C8B-B14F-4D97-AF65-F5344CB8AC3E}">
        <p14:creationId xmlns:p14="http://schemas.microsoft.com/office/powerpoint/2010/main" val="197419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2312377"/>
            <a:ext cx="11658599" cy="4273061"/>
          </a:xfrm>
        </p:spPr>
        <p:txBody>
          <a:bodyPr>
            <a:normAutofit/>
          </a:bodyPr>
          <a:lstStyle/>
          <a:p>
            <a:r>
              <a:rPr lang="sr-Cyrl-BA" sz="2200" dirty="0"/>
              <a:t>Појам пореза</a:t>
            </a:r>
          </a:p>
          <a:p>
            <a:r>
              <a:rPr lang="sr-Cyrl-BA" sz="2200" dirty="0" smtClean="0"/>
              <a:t>Теорије </a:t>
            </a:r>
            <a:r>
              <a:rPr lang="sr-Cyrl-BA" sz="2200" dirty="0"/>
              <a:t>опорезивања</a:t>
            </a:r>
          </a:p>
          <a:p>
            <a:r>
              <a:rPr lang="sr-Cyrl-BA" sz="2200" dirty="0"/>
              <a:t>Циљеви опорезивања</a:t>
            </a:r>
          </a:p>
          <a:p>
            <a:r>
              <a:rPr lang="sr-Cyrl-BA" sz="2200" dirty="0"/>
              <a:t>Елементи </a:t>
            </a:r>
            <a:r>
              <a:rPr lang="sr-Cyrl-BA" sz="2200" dirty="0" smtClean="0"/>
              <a:t>опорезивања</a:t>
            </a:r>
          </a:p>
          <a:p>
            <a:r>
              <a:rPr lang="sr-Cyrl-BA" sz="2200" dirty="0"/>
              <a:t>Начела опорезивања (порески принципи</a:t>
            </a:r>
            <a:r>
              <a:rPr lang="sr-Cyrl-BA" sz="2200" dirty="0" smtClean="0"/>
              <a:t>)</a:t>
            </a:r>
            <a:endParaRPr lang="sr-Latn-BA" sz="2200" dirty="0"/>
          </a:p>
          <a:p>
            <a:r>
              <a:rPr lang="sr-Cyrl-BA" sz="2200" dirty="0"/>
              <a:t>Класификација пореза</a:t>
            </a:r>
          </a:p>
          <a:p>
            <a:r>
              <a:rPr lang="sr-Cyrl-BA" sz="2200" dirty="0"/>
              <a:t>Двоструко опорезивање и избјегавање плаћања пореза</a:t>
            </a:r>
          </a:p>
          <a:p>
            <a:r>
              <a:rPr lang="sr-Cyrl-BA" sz="2200" dirty="0"/>
              <a:t>Порески системи</a:t>
            </a:r>
            <a:r>
              <a:rPr lang="sr-Latn-BA" sz="2200" dirty="0"/>
              <a:t> – </a:t>
            </a:r>
            <a:r>
              <a:rPr lang="sr-Cyrl-BA" sz="2200" dirty="0"/>
              <a:t>појам, врсте и структура</a:t>
            </a:r>
          </a:p>
          <a:p>
            <a:endParaRPr lang="en-US" sz="2200" dirty="0"/>
          </a:p>
        </p:txBody>
      </p:sp>
    </p:spTree>
    <p:extLst>
      <p:ext uri="{BB962C8B-B14F-4D97-AF65-F5344CB8AC3E}">
        <p14:creationId xmlns:p14="http://schemas.microsoft.com/office/powerpoint/2010/main" val="358167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731" y="2567354"/>
            <a:ext cx="11535507" cy="3757246"/>
          </a:xfrm>
        </p:spPr>
        <p:txBody>
          <a:bodyPr>
            <a:normAutofit/>
          </a:bodyPr>
          <a:lstStyle/>
          <a:p>
            <a:pPr indent="-73025">
              <a:buNone/>
            </a:pPr>
            <a:r>
              <a:rPr lang="sr-Latn-CS" sz="2400" dirty="0"/>
              <a:t>3. </a:t>
            </a:r>
            <a:r>
              <a:rPr lang="sr-Latn-CS" sz="2400" b="1" dirty="0"/>
              <a:t>Социјално-политички принцип</a:t>
            </a:r>
            <a:r>
              <a:rPr lang="sr-Latn-CS" sz="2400" dirty="0"/>
              <a:t>, подразум</a:t>
            </a:r>
            <a:r>
              <a:rPr lang="sr-Cyrl-BA" sz="2400" dirty="0"/>
              <a:t>и</a:t>
            </a:r>
            <a:r>
              <a:rPr lang="sr-Latn-CS" sz="2400" dirty="0"/>
              <a:t>јева општост, </a:t>
            </a:r>
            <a:r>
              <a:rPr lang="sr-Cyrl-BA" sz="2400" dirty="0"/>
              <a:t>односно</a:t>
            </a:r>
            <a:r>
              <a:rPr lang="sr-Latn-CS" sz="2400" dirty="0"/>
              <a:t> погађа све, те равном</a:t>
            </a:r>
            <a:r>
              <a:rPr lang="sr-Cyrl-BA" sz="2400" dirty="0"/>
              <a:t>ј</a:t>
            </a:r>
            <a:r>
              <a:rPr lang="sr-Latn-CS" sz="2400" dirty="0"/>
              <a:t>ерност и пропоционалност.</a:t>
            </a:r>
            <a:endParaRPr lang="sr-Cyrl-BA" sz="2400" dirty="0"/>
          </a:p>
          <a:p>
            <a:pPr indent="-73025">
              <a:buNone/>
            </a:pPr>
            <a:r>
              <a:rPr lang="sr-Latn-CS" sz="2400" dirty="0"/>
              <a:t/>
            </a:r>
            <a:br>
              <a:rPr lang="sr-Latn-CS" sz="2400" dirty="0"/>
            </a:br>
            <a:r>
              <a:rPr lang="sr-Latn-CS" sz="2400" dirty="0"/>
              <a:t/>
            </a:r>
            <a:br>
              <a:rPr lang="sr-Latn-CS" sz="2400" dirty="0"/>
            </a:br>
            <a:r>
              <a:rPr lang="sr-Latn-CS" sz="2400" dirty="0"/>
              <a:t>4. </a:t>
            </a:r>
            <a:r>
              <a:rPr lang="sr-Latn-CS" sz="2400" b="1" dirty="0"/>
              <a:t>Пореско-политички принцип</a:t>
            </a:r>
            <a:r>
              <a:rPr lang="sr-Latn-CS" sz="2400" dirty="0"/>
              <a:t>, односи се на одређеност пореза, угодност плаћања и јефтиноћу убирања.</a:t>
            </a:r>
            <a:endParaRPr lang="en-US" sz="2400" dirty="0"/>
          </a:p>
        </p:txBody>
      </p:sp>
    </p:spTree>
    <p:extLst>
      <p:ext uri="{BB962C8B-B14F-4D97-AF65-F5344CB8AC3E}">
        <p14:creationId xmlns:p14="http://schemas.microsoft.com/office/powerpoint/2010/main" val="419548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46" y="2268414"/>
            <a:ext cx="11869616" cy="4589585"/>
          </a:xfrm>
        </p:spPr>
        <p:txBody>
          <a:bodyPr>
            <a:normAutofit/>
          </a:bodyPr>
          <a:lstStyle/>
          <a:p>
            <a:r>
              <a:rPr lang="sr-Latn-CS" sz="2500" b="1" dirty="0">
                <a:solidFill>
                  <a:srgbClr val="FFC000"/>
                </a:solidFill>
              </a:rPr>
              <a:t>Финансијска начела</a:t>
            </a:r>
            <a:r>
              <a:rPr lang="sr-Latn-CS" sz="2500" i="1" dirty="0">
                <a:solidFill>
                  <a:srgbClr val="FFC000"/>
                </a:solidFill>
              </a:rPr>
              <a:t> </a:t>
            </a:r>
            <a:endParaRPr lang="sr-Cyrl-CS" sz="2500" i="1" dirty="0">
              <a:solidFill>
                <a:srgbClr val="FFC000"/>
              </a:solidFill>
            </a:endParaRPr>
          </a:p>
          <a:p>
            <a:pPr lvl="1"/>
            <a:r>
              <a:rPr lang="sr-Latn-CS" sz="2500" b="1" dirty="0"/>
              <a:t>начело издашности </a:t>
            </a:r>
            <a:r>
              <a:rPr lang="sr-Cyrl-BA" sz="2200" dirty="0" smtClean="0"/>
              <a:t>(</a:t>
            </a:r>
            <a:r>
              <a:rPr lang="ru-RU" sz="2200" dirty="0" smtClean="0"/>
              <a:t>довољно </a:t>
            </a:r>
            <a:r>
              <a:rPr lang="ru-RU" sz="2200" dirty="0"/>
              <a:t>обимно, богато или „издашно</a:t>
            </a:r>
            <a:r>
              <a:rPr lang="ru-RU" sz="2200" dirty="0" smtClean="0"/>
              <a:t>“) </a:t>
            </a:r>
            <a:r>
              <a:rPr lang="sr-Latn-CS" sz="2500" b="1" dirty="0" smtClean="0"/>
              <a:t>и </a:t>
            </a:r>
            <a:endParaRPr lang="sr-Cyrl-CS" sz="2500" b="1" dirty="0"/>
          </a:p>
          <a:p>
            <a:pPr lvl="1"/>
            <a:r>
              <a:rPr lang="sr-Latn-CS" sz="2500" b="1" dirty="0"/>
              <a:t>еластичности</a:t>
            </a:r>
          </a:p>
          <a:p>
            <a:endParaRPr lang="sr-Latn-CS" sz="2500" dirty="0"/>
          </a:p>
          <a:p>
            <a:r>
              <a:rPr lang="sr-Latn-CS" sz="2500" b="1" dirty="0">
                <a:solidFill>
                  <a:srgbClr val="FFC000"/>
                </a:solidFill>
              </a:rPr>
              <a:t>Економска начела </a:t>
            </a:r>
            <a:endParaRPr lang="sr-Cyrl-CS" sz="2500" b="1" dirty="0">
              <a:solidFill>
                <a:srgbClr val="FFC000"/>
              </a:solidFill>
            </a:endParaRPr>
          </a:p>
          <a:p>
            <a:pPr lvl="1"/>
            <a:r>
              <a:rPr lang="sr-Latn-CS" sz="2500" b="1" dirty="0"/>
              <a:t>начело </a:t>
            </a:r>
            <a:r>
              <a:rPr lang="sr-Cyrl-BA" sz="2500" b="1" dirty="0"/>
              <a:t>стабилности пореског система,</a:t>
            </a:r>
            <a:r>
              <a:rPr lang="sr-Latn-BA" sz="2500" b="1" dirty="0"/>
              <a:t> </a:t>
            </a:r>
            <a:endParaRPr lang="sr-Cyrl-CS" sz="2500" b="1" dirty="0"/>
          </a:p>
          <a:p>
            <a:pPr lvl="1"/>
            <a:r>
              <a:rPr lang="sr-Latn-CS" sz="2500" b="1" dirty="0"/>
              <a:t>избор пореског извора, </a:t>
            </a:r>
            <a:endParaRPr lang="sr-Cyrl-CS" sz="2500" b="1" dirty="0"/>
          </a:p>
          <a:p>
            <a:pPr lvl="1"/>
            <a:r>
              <a:rPr lang="sr-Cyrl-BA" sz="2500" b="1" dirty="0"/>
              <a:t>у</a:t>
            </a:r>
            <a:r>
              <a:rPr lang="sr-Latn-CS" sz="2500" b="1" dirty="0"/>
              <a:t>мjереност пореског оптерећења</a:t>
            </a:r>
          </a:p>
          <a:p>
            <a:endParaRPr lang="sr-Latn-CS" dirty="0"/>
          </a:p>
        </p:txBody>
      </p:sp>
      <p:sp>
        <p:nvSpPr>
          <p:cNvPr id="2" name="Rectangle 1"/>
          <p:cNvSpPr/>
          <p:nvPr/>
        </p:nvSpPr>
        <p:spPr>
          <a:xfrm>
            <a:off x="1640045" y="756111"/>
            <a:ext cx="7927170" cy="523220"/>
          </a:xfrm>
          <a:prstGeom prst="rect">
            <a:avLst/>
          </a:prstGeom>
        </p:spPr>
        <p:txBody>
          <a:bodyPr wrap="none">
            <a:spAutoFit/>
          </a:bodyPr>
          <a:lstStyle/>
          <a:p>
            <a:pPr algn="ctr">
              <a:buNone/>
            </a:pPr>
            <a:r>
              <a:rPr lang="sr-Cyrl-RS" sz="2800" b="1" dirty="0">
                <a:solidFill>
                  <a:schemeClr val="bg2">
                    <a:lumMod val="10000"/>
                  </a:schemeClr>
                </a:solidFill>
              </a:rPr>
              <a:t>Пореска начела (принципи опорезивања)</a:t>
            </a:r>
            <a:endParaRPr lang="sr-Latn-CS" sz="2800" b="1" dirty="0">
              <a:solidFill>
                <a:schemeClr val="bg2">
                  <a:lumMod val="10000"/>
                </a:schemeClr>
              </a:solidFill>
            </a:endParaRPr>
          </a:p>
        </p:txBody>
      </p:sp>
    </p:spTree>
    <p:extLst>
      <p:ext uri="{BB962C8B-B14F-4D97-AF65-F5344CB8AC3E}">
        <p14:creationId xmlns:p14="http://schemas.microsoft.com/office/powerpoint/2010/main" val="211570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92" y="2180492"/>
            <a:ext cx="11720146" cy="4274316"/>
          </a:xfrm>
        </p:spPr>
        <p:txBody>
          <a:bodyPr>
            <a:noAutofit/>
          </a:bodyPr>
          <a:lstStyle/>
          <a:p>
            <a:r>
              <a:rPr lang="sr-Latn-CS" sz="2500" b="1" dirty="0">
                <a:solidFill>
                  <a:srgbClr val="FFC000"/>
                </a:solidFill>
              </a:rPr>
              <a:t>Социјална начела </a:t>
            </a:r>
            <a:endParaRPr lang="sr-Cyrl-CS" sz="2500" b="1" dirty="0">
              <a:solidFill>
                <a:srgbClr val="FFC000"/>
              </a:solidFill>
            </a:endParaRPr>
          </a:p>
          <a:p>
            <a:pPr lvl="1"/>
            <a:r>
              <a:rPr lang="sr-Latn-CS" sz="2500" b="1" dirty="0"/>
              <a:t>начело општости и </a:t>
            </a:r>
            <a:endParaRPr lang="sr-Cyrl-CS" sz="2500" b="1" dirty="0"/>
          </a:p>
          <a:p>
            <a:pPr lvl="1"/>
            <a:r>
              <a:rPr lang="sr-Cyrl-CS" sz="2500" b="1" dirty="0"/>
              <a:t>начело </a:t>
            </a:r>
            <a:r>
              <a:rPr lang="sr-Latn-CS" sz="2500" b="1" dirty="0"/>
              <a:t>равномjерности</a:t>
            </a:r>
          </a:p>
          <a:p>
            <a:pPr>
              <a:buNone/>
            </a:pPr>
            <a:endParaRPr lang="sr-Latn-CS" sz="2500" b="1" dirty="0"/>
          </a:p>
          <a:p>
            <a:r>
              <a:rPr lang="sr-Latn-CS" sz="2500" b="1" dirty="0">
                <a:solidFill>
                  <a:srgbClr val="FFC000"/>
                </a:solidFill>
              </a:rPr>
              <a:t>Пореско-техничка начела </a:t>
            </a:r>
            <a:endParaRPr lang="sr-Cyrl-CS" sz="2500" b="1" dirty="0">
              <a:solidFill>
                <a:srgbClr val="FFC000"/>
              </a:solidFill>
            </a:endParaRPr>
          </a:p>
          <a:p>
            <a:pPr lvl="1"/>
            <a:r>
              <a:rPr lang="sr-Latn-CS" sz="2500" b="1" dirty="0"/>
              <a:t>начело законитости пореза,</a:t>
            </a:r>
            <a:endParaRPr lang="sr-Cyrl-CS" sz="2500" b="1" dirty="0"/>
          </a:p>
          <a:p>
            <a:pPr lvl="1"/>
            <a:r>
              <a:rPr lang="sr-Latn-CS" sz="2500" b="1" dirty="0"/>
              <a:t>минимизирања административних трошкова</a:t>
            </a:r>
            <a:r>
              <a:rPr lang="sr-Cyrl-CS" sz="2500" b="1" dirty="0"/>
              <a:t> и </a:t>
            </a:r>
          </a:p>
          <a:p>
            <a:pPr lvl="1"/>
            <a:r>
              <a:rPr lang="sr-Latn-CS" sz="2500" b="1" dirty="0"/>
              <a:t>минимизирања трошкова плаћања пореза</a:t>
            </a:r>
            <a:endParaRPr lang="en-US" sz="2500" b="1" dirty="0"/>
          </a:p>
          <a:p>
            <a:endParaRPr lang="en-US" sz="2500" b="1" dirty="0"/>
          </a:p>
        </p:txBody>
      </p:sp>
    </p:spTree>
    <p:extLst>
      <p:ext uri="{BB962C8B-B14F-4D97-AF65-F5344CB8AC3E}">
        <p14:creationId xmlns:p14="http://schemas.microsoft.com/office/powerpoint/2010/main" val="669346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562707"/>
            <a:ext cx="8229600" cy="781721"/>
          </a:xfrm>
        </p:spPr>
        <p:txBody>
          <a:bodyPr/>
          <a:lstStyle/>
          <a:p>
            <a:r>
              <a:rPr lang="sr-Cyrl-CS" dirty="0">
                <a:solidFill>
                  <a:schemeClr val="bg2">
                    <a:lumMod val="10000"/>
                  </a:schemeClr>
                </a:solidFill>
              </a:rPr>
              <a:t>Класификација пореза</a:t>
            </a:r>
            <a:endParaRPr lang="en-US" dirty="0"/>
          </a:p>
        </p:txBody>
      </p:sp>
      <p:sp>
        <p:nvSpPr>
          <p:cNvPr id="3" name="Content Placeholder 2"/>
          <p:cNvSpPr>
            <a:spLocks noGrp="1"/>
          </p:cNvSpPr>
          <p:nvPr>
            <p:ph idx="1"/>
          </p:nvPr>
        </p:nvSpPr>
        <p:spPr>
          <a:xfrm>
            <a:off x="123091" y="1943100"/>
            <a:ext cx="11913577" cy="4756638"/>
          </a:xfrm>
        </p:spPr>
        <p:txBody>
          <a:bodyPr>
            <a:normAutofit fontScale="92500" lnSpcReduction="10000"/>
          </a:bodyPr>
          <a:lstStyle/>
          <a:p>
            <a:endParaRPr lang="en-US" dirty="0"/>
          </a:p>
          <a:p>
            <a:r>
              <a:rPr lang="sr-Cyrl-CS" b="1" dirty="0"/>
              <a:t>Порези се могу класификовати према сљедећим критеријумима:</a:t>
            </a:r>
          </a:p>
          <a:p>
            <a:pPr>
              <a:buNone/>
            </a:pPr>
            <a:endParaRPr lang="en-US" sz="2200" b="1" dirty="0"/>
          </a:p>
          <a:p>
            <a:pPr marL="578358" indent="-514350">
              <a:buAutoNum type="arabicParenR"/>
            </a:pPr>
            <a:r>
              <a:rPr lang="sr-Cyrl-CS" sz="2200" b="1" u="sng" dirty="0">
                <a:solidFill>
                  <a:srgbClr val="FFC000"/>
                </a:solidFill>
              </a:rPr>
              <a:t>према времену</a:t>
            </a:r>
            <a:r>
              <a:rPr lang="sr-Cyrl-CS" sz="2200" b="1" dirty="0">
                <a:solidFill>
                  <a:srgbClr val="FFC000"/>
                </a:solidFill>
              </a:rPr>
              <a:t> </a:t>
            </a:r>
            <a:r>
              <a:rPr lang="sr-Cyrl-CS" sz="2200" b="1" dirty="0"/>
              <a:t>разликујемо редовне (наплаћују се редовно у току године) и ванредне (наплаћују се повремено) порезе;</a:t>
            </a:r>
          </a:p>
          <a:p>
            <a:pPr marL="578358" indent="-514350">
              <a:buAutoNum type="arabicParenR"/>
            </a:pPr>
            <a:endParaRPr lang="sr-Cyrl-CS" sz="2200" b="1" u="sng" dirty="0"/>
          </a:p>
          <a:p>
            <a:pPr marL="578358" indent="-514350">
              <a:buAutoNum type="arabicParenR"/>
            </a:pPr>
            <a:r>
              <a:rPr lang="sr-Cyrl-CS" sz="2200" b="1" u="sng" dirty="0">
                <a:solidFill>
                  <a:srgbClr val="FFC000"/>
                </a:solidFill>
              </a:rPr>
              <a:t> према обухватности пореске основице</a:t>
            </a:r>
            <a:r>
              <a:rPr lang="sr-Cyrl-CS" sz="2200" b="1" dirty="0">
                <a:solidFill>
                  <a:srgbClr val="FFC000"/>
                </a:solidFill>
              </a:rPr>
              <a:t> </a:t>
            </a:r>
            <a:r>
              <a:rPr lang="sr-Cyrl-CS" sz="2200" b="1" dirty="0"/>
              <a:t>порези се дијеле на аналитичке (обрачунавају се на поједине врсте прихода или имовине) и синтетичке (обрачунавају се на укупан приход пореског обвезника или на укупну имовину);</a:t>
            </a:r>
          </a:p>
          <a:p>
            <a:pPr marL="578358" indent="-514350">
              <a:buAutoNum type="arabicParenR"/>
            </a:pPr>
            <a:endParaRPr lang="sr-Cyrl-CS" sz="2200" b="1" u="sng" dirty="0"/>
          </a:p>
          <a:p>
            <a:pPr marL="578358" indent="-514350">
              <a:buAutoNum type="arabicParenR"/>
            </a:pPr>
            <a:r>
              <a:rPr lang="sr-Cyrl-CS" sz="2200" b="1" u="sng" dirty="0">
                <a:solidFill>
                  <a:srgbClr val="FFC000"/>
                </a:solidFill>
              </a:rPr>
              <a:t>према техници утврђивања</a:t>
            </a:r>
            <a:r>
              <a:rPr lang="sr-Cyrl-CS" sz="2200" b="1" dirty="0">
                <a:solidFill>
                  <a:srgbClr val="FFC000"/>
                </a:solidFill>
              </a:rPr>
              <a:t> </a:t>
            </a:r>
            <a:r>
              <a:rPr lang="sr-Cyrl-CS" sz="2200" b="1" dirty="0"/>
              <a:t>могу бити катастарски (утврђују се на основу објективних података из катастарских књига) и тарифни (утврђују се на основу елемената из пореске тарифе).</a:t>
            </a:r>
            <a:endParaRPr lang="en-US" sz="2200" b="1" dirty="0"/>
          </a:p>
          <a:p>
            <a:endParaRPr lang="en-US" dirty="0"/>
          </a:p>
        </p:txBody>
      </p:sp>
    </p:spTree>
    <p:extLst>
      <p:ext uri="{BB962C8B-B14F-4D97-AF65-F5344CB8AC3E}">
        <p14:creationId xmlns:p14="http://schemas.microsoft.com/office/powerpoint/2010/main" val="115175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076" y="2646485"/>
            <a:ext cx="11664461" cy="4097215"/>
          </a:xfrm>
        </p:spPr>
        <p:txBody>
          <a:bodyPr>
            <a:normAutofit fontScale="92500" lnSpcReduction="20000"/>
          </a:bodyPr>
          <a:lstStyle/>
          <a:p>
            <a:pPr>
              <a:buNone/>
            </a:pPr>
            <a:r>
              <a:rPr lang="sr-Cyrl-CS" sz="2500" b="1" dirty="0"/>
              <a:t>4</a:t>
            </a:r>
            <a:r>
              <a:rPr lang="sr-Latn-BA" sz="2500" b="1" dirty="0"/>
              <a:t>)</a:t>
            </a:r>
            <a:r>
              <a:rPr lang="sr-Cyrl-CS" sz="2500" b="1" dirty="0"/>
              <a:t> Најчешће се користи </a:t>
            </a:r>
            <a:r>
              <a:rPr lang="sr-Cyrl-CS" sz="2500" b="1" u="sng" dirty="0">
                <a:solidFill>
                  <a:srgbClr val="FFC000"/>
                </a:solidFill>
              </a:rPr>
              <a:t>економска класификација пореза</a:t>
            </a:r>
            <a:r>
              <a:rPr lang="sr-Cyrl-CS" sz="2500" b="1" dirty="0">
                <a:solidFill>
                  <a:srgbClr val="FFC000"/>
                </a:solidFill>
              </a:rPr>
              <a:t> </a:t>
            </a:r>
            <a:r>
              <a:rPr lang="sr-Cyrl-CS" sz="2500" b="1" dirty="0"/>
              <a:t>према којој се порези дијеле на:</a:t>
            </a:r>
            <a:endParaRPr lang="en-US" sz="2500" b="1" dirty="0"/>
          </a:p>
          <a:p>
            <a:pPr lvl="1"/>
            <a:r>
              <a:rPr lang="sr-Cyrl-CS" sz="2500" b="1" dirty="0"/>
              <a:t>порезе из имовине - опорезује се посједовање или прометовање имовине</a:t>
            </a:r>
            <a:endParaRPr lang="en-US" sz="2500" b="1" dirty="0"/>
          </a:p>
          <a:p>
            <a:pPr lvl="1"/>
            <a:r>
              <a:rPr lang="sr-Cyrl-CS" sz="2500" b="1" dirty="0"/>
              <a:t>порезе из прихода  - опорезује се остварени приход (порез на доходак, порез на добит)</a:t>
            </a:r>
            <a:endParaRPr lang="en-US" sz="2500" b="1" dirty="0"/>
          </a:p>
          <a:p>
            <a:pPr lvl="1"/>
            <a:r>
              <a:rPr lang="sr-Cyrl-CS" sz="2500" b="1" dirty="0"/>
              <a:t>порезе из расхода (порези на потрошњу) – опорезује се промет производа и услуга</a:t>
            </a:r>
          </a:p>
          <a:p>
            <a:pPr lvl="0"/>
            <a:endParaRPr lang="en-US" sz="2500" b="1" dirty="0"/>
          </a:p>
          <a:p>
            <a:r>
              <a:rPr lang="sr-Cyrl-CS" sz="2500" b="1" dirty="0"/>
              <a:t>Порез из имовине и порез из прихода спадају у директне порезе, а порез из расхода у индиректне порезе. </a:t>
            </a:r>
          </a:p>
          <a:p>
            <a:pPr>
              <a:buNone/>
            </a:pPr>
            <a:endParaRPr lang="sr-Cyrl-CS" sz="2500" dirty="0"/>
          </a:p>
          <a:p>
            <a:endParaRPr lang="en-US" sz="2500" dirty="0"/>
          </a:p>
        </p:txBody>
      </p:sp>
    </p:spTree>
    <p:extLst>
      <p:ext uri="{BB962C8B-B14F-4D97-AF65-F5344CB8AC3E}">
        <p14:creationId xmlns:p14="http://schemas.microsoft.com/office/powerpoint/2010/main" val="329697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7570" t="18750" r="32064" b="6250"/>
          <a:stretch>
            <a:fillRect/>
          </a:stretch>
        </p:blipFill>
        <p:spPr bwMode="auto">
          <a:xfrm>
            <a:off x="1707364" y="76200"/>
            <a:ext cx="8655836" cy="6781800"/>
          </a:xfrm>
          <a:prstGeom prst="rect">
            <a:avLst/>
          </a:prstGeom>
          <a:noFill/>
          <a:ln w="9525">
            <a:noFill/>
            <a:miter lim="800000"/>
            <a:headEnd/>
            <a:tailEnd/>
          </a:ln>
        </p:spPr>
      </p:pic>
    </p:spTree>
    <p:extLst>
      <p:ext uri="{BB962C8B-B14F-4D97-AF65-F5344CB8AC3E}">
        <p14:creationId xmlns:p14="http://schemas.microsoft.com/office/powerpoint/2010/main" val="2556666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a:solidFill>
                  <a:schemeClr val="bg1"/>
                </a:solidFill>
                <a:effectLst/>
              </a:rPr>
              <a:t>И</a:t>
            </a:r>
            <a:r>
              <a:rPr lang="sr-Cyrl-RS" b="1" dirty="0">
                <a:solidFill>
                  <a:schemeClr val="bg1"/>
                </a:solidFill>
                <a:effectLst/>
              </a:rPr>
              <a:t>ндиректни порези</a:t>
            </a:r>
            <a:endParaRPr lang="en-US" b="1" dirty="0">
              <a:solidFill>
                <a:schemeClr val="bg1"/>
              </a:solidFill>
              <a:effectLst/>
            </a:endParaRPr>
          </a:p>
        </p:txBody>
      </p:sp>
      <p:sp>
        <p:nvSpPr>
          <p:cNvPr id="3" name="Content Placeholder 2"/>
          <p:cNvSpPr>
            <a:spLocks noGrp="1"/>
          </p:cNvSpPr>
          <p:nvPr>
            <p:ph idx="1"/>
          </p:nvPr>
        </p:nvSpPr>
        <p:spPr>
          <a:xfrm>
            <a:off x="414266" y="2486056"/>
            <a:ext cx="10554574" cy="3636511"/>
          </a:xfrm>
        </p:spPr>
        <p:txBody>
          <a:bodyPr/>
          <a:lstStyle/>
          <a:p>
            <a:r>
              <a:rPr lang="sr-Cyrl-CS" sz="2600" b="1" dirty="0"/>
              <a:t>П</a:t>
            </a:r>
            <a:r>
              <a:rPr lang="sr-Cyrl-RS" sz="2600" b="1" dirty="0"/>
              <a:t>орез на додату вриједност (ПДВ)</a:t>
            </a:r>
          </a:p>
          <a:p>
            <a:r>
              <a:rPr lang="sr-Cyrl-CS" sz="2600" b="1" dirty="0"/>
              <a:t>Ц</a:t>
            </a:r>
            <a:r>
              <a:rPr lang="sr-Cyrl-RS" sz="2600" b="1" dirty="0"/>
              <a:t>арине </a:t>
            </a:r>
          </a:p>
          <a:p>
            <a:r>
              <a:rPr lang="sr-Cyrl-CS" sz="2600" b="1" dirty="0"/>
              <a:t>А</a:t>
            </a:r>
            <a:r>
              <a:rPr lang="sr-Cyrl-RS" sz="2600" b="1" dirty="0"/>
              <a:t>кцизе</a:t>
            </a:r>
          </a:p>
          <a:p>
            <a:r>
              <a:rPr lang="sr-Cyrl-CS" sz="2600" b="1" dirty="0"/>
              <a:t>П</a:t>
            </a:r>
            <a:r>
              <a:rPr lang="sr-Cyrl-RS" sz="2600" b="1" dirty="0"/>
              <a:t>утарине</a:t>
            </a:r>
          </a:p>
          <a:p>
            <a:endParaRPr lang="en-US" b="1" dirty="0"/>
          </a:p>
        </p:txBody>
      </p:sp>
    </p:spTree>
    <p:extLst>
      <p:ext uri="{BB962C8B-B14F-4D97-AF65-F5344CB8AC3E}">
        <p14:creationId xmlns:p14="http://schemas.microsoft.com/office/powerpoint/2010/main" val="429427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ECD Tax Revenue: Sources of Revenue in the OECD, 2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828" y="152400"/>
            <a:ext cx="9151172"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0408" y="1055078"/>
            <a:ext cx="597876" cy="369332"/>
          </a:xfrm>
          <a:prstGeom prst="rect">
            <a:avLst/>
          </a:prstGeom>
          <a:solidFill>
            <a:schemeClr val="tx1"/>
          </a:solidFill>
        </p:spPr>
        <p:txBody>
          <a:bodyPr wrap="square" rtlCol="0">
            <a:spAutoFit/>
          </a:bodyPr>
          <a:lstStyle/>
          <a:p>
            <a:endParaRPr lang="en-US" dirty="0">
              <a:ln>
                <a:solidFill>
                  <a:schemeClr val="tx1"/>
                </a:solidFill>
              </a:ln>
            </a:endParaRPr>
          </a:p>
        </p:txBody>
      </p:sp>
    </p:spTree>
    <p:extLst>
      <p:ext uri="{BB962C8B-B14F-4D97-AF65-F5344CB8AC3E}">
        <p14:creationId xmlns:p14="http://schemas.microsoft.com/office/powerpoint/2010/main" val="391239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urces of Government Revenue across the OECD,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704" y="228600"/>
            <a:ext cx="8930897"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6600" y="914400"/>
            <a:ext cx="1295400" cy="369332"/>
          </a:xfrm>
          <a:prstGeom prst="rect">
            <a:avLst/>
          </a:prstGeom>
          <a:solidFill>
            <a:schemeClr val="bg1">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420701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531" y="584017"/>
            <a:ext cx="8229600" cy="937052"/>
          </a:xfrm>
        </p:spPr>
        <p:txBody>
          <a:bodyPr>
            <a:normAutofit fontScale="90000"/>
          </a:bodyPr>
          <a:lstStyle/>
          <a:p>
            <a:pPr algn="ctr"/>
            <a:r>
              <a:rPr lang="sr-Cyrl-BA" b="1" dirty="0">
                <a:solidFill>
                  <a:schemeClr val="bg1"/>
                </a:solidFill>
                <a:effectLst/>
              </a:rPr>
              <a:t>Преваљивање пореза </a:t>
            </a:r>
            <a:r>
              <a:rPr lang="sr-Cyrl-BA" b="1" dirty="0">
                <a:effectLst/>
              </a:rPr>
              <a:t/>
            </a:r>
            <a:br>
              <a:rPr lang="sr-Cyrl-BA" b="1" dirty="0">
                <a:effectLst/>
              </a:rPr>
            </a:br>
            <a:endParaRPr lang="en-US" b="1" dirty="0">
              <a:effectLst/>
            </a:endParaRPr>
          </a:p>
        </p:txBody>
      </p:sp>
      <p:sp>
        <p:nvSpPr>
          <p:cNvPr id="3" name="Content Placeholder 2"/>
          <p:cNvSpPr>
            <a:spLocks noGrp="1"/>
          </p:cNvSpPr>
          <p:nvPr>
            <p:ph idx="1"/>
          </p:nvPr>
        </p:nvSpPr>
        <p:spPr>
          <a:xfrm>
            <a:off x="105508" y="2628900"/>
            <a:ext cx="11895992" cy="3924300"/>
          </a:xfrm>
        </p:spPr>
        <p:txBody>
          <a:bodyPr>
            <a:normAutofit/>
          </a:bodyPr>
          <a:lstStyle/>
          <a:p>
            <a:r>
              <a:rPr lang="sr-Cyrl-BA" sz="2800" b="1" dirty="0"/>
              <a:t>Преваљивање пореза</a:t>
            </a:r>
          </a:p>
          <a:p>
            <a:pPr lvl="1"/>
            <a:r>
              <a:rPr lang="sr-Cyrl-BA" sz="2800" b="1" dirty="0"/>
              <a:t>Унапријед</a:t>
            </a:r>
            <a:r>
              <a:rPr lang="sr-Cyrl-BA" sz="2800" dirty="0"/>
              <a:t> – уколико порески обвезник успије да за износ пореза повећа цијену своје робе или услуга он порески терет преваљује на купца</a:t>
            </a:r>
          </a:p>
          <a:p>
            <a:pPr lvl="1"/>
            <a:r>
              <a:rPr lang="sr-Cyrl-BA" sz="2800" b="1" dirty="0"/>
              <a:t>Уназад</a:t>
            </a:r>
            <a:r>
              <a:rPr lang="sr-Cyrl-BA" sz="2800" dirty="0"/>
              <a:t> - уколико порески обвезник успије да за износ пореза смањи цијене роба и услуга код свог добављача</a:t>
            </a:r>
          </a:p>
          <a:p>
            <a:pPr>
              <a:buNone/>
            </a:pPr>
            <a:endParaRPr lang="sr-Cyrl-BA" sz="2800" dirty="0"/>
          </a:p>
        </p:txBody>
      </p:sp>
    </p:spTree>
    <p:extLst>
      <p:ext uri="{BB962C8B-B14F-4D97-AF65-F5344CB8AC3E}">
        <p14:creationId xmlns:p14="http://schemas.microsoft.com/office/powerpoint/2010/main" val="372446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8FC6CE-E755-721F-C943-14B32BFC6B2A}"/>
              </a:ext>
            </a:extLst>
          </p:cNvPr>
          <p:cNvSpPr>
            <a:spLocks noGrp="1"/>
          </p:cNvSpPr>
          <p:nvPr>
            <p:ph idx="1"/>
          </p:nvPr>
        </p:nvSpPr>
        <p:spPr>
          <a:xfrm>
            <a:off x="154547" y="2286000"/>
            <a:ext cx="11711188" cy="4501662"/>
          </a:xfrm>
        </p:spPr>
        <p:txBody>
          <a:bodyPr>
            <a:normAutofit fontScale="85000" lnSpcReduction="20000"/>
          </a:bodyPr>
          <a:lstStyle/>
          <a:p>
            <a:r>
              <a:rPr lang="ru-RU" sz="2800" b="1" dirty="0"/>
              <a:t>Порези и порески системи представљају темеље фискалног суверенитета сваке државе и </a:t>
            </a:r>
            <a:r>
              <a:rPr lang="ru-RU" sz="2800" b="1" dirty="0">
                <a:solidFill>
                  <a:schemeClr val="accent5">
                    <a:lumMod val="40000"/>
                    <a:lumOff val="60000"/>
                  </a:schemeClr>
                </a:solidFill>
              </a:rPr>
              <a:t>главне инструменте њихове фискалне политике.</a:t>
            </a:r>
            <a:endParaRPr lang="sr-Latn-BA" sz="2800" b="1" dirty="0">
              <a:solidFill>
                <a:schemeClr val="accent5">
                  <a:lumMod val="40000"/>
                  <a:lumOff val="60000"/>
                </a:schemeClr>
              </a:solidFill>
            </a:endParaRPr>
          </a:p>
          <a:p>
            <a:endParaRPr lang="ru-RU" sz="2800" dirty="0"/>
          </a:p>
          <a:p>
            <a:r>
              <a:rPr lang="ru-RU" sz="2800" b="1" dirty="0"/>
              <a:t>Опорезивање је имало пресудну улогу у финансирању држава, обликовању економских понашања и очувању друштвене стабилности.</a:t>
            </a:r>
            <a:endParaRPr lang="sr-Latn-BA" sz="2800" b="1" dirty="0"/>
          </a:p>
          <a:p>
            <a:endParaRPr lang="ru-RU" sz="2800" dirty="0"/>
          </a:p>
          <a:p>
            <a:r>
              <a:rPr lang="ru-RU" sz="2800" b="1" dirty="0"/>
              <a:t>Како економије расту и мијењају се, тако се развијају и порески системи, прилагођавајући се новим изазовима и настављајући да играју фундаменталну улогу у управљању, економској стабилности и социјалној политици.</a:t>
            </a:r>
            <a:endParaRPr lang="ru-RU" sz="2800" dirty="0"/>
          </a:p>
        </p:txBody>
      </p:sp>
    </p:spTree>
    <p:extLst>
      <p:ext uri="{BB962C8B-B14F-4D97-AF65-F5344CB8AC3E}">
        <p14:creationId xmlns:p14="http://schemas.microsoft.com/office/powerpoint/2010/main" val="293968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lvl="1" algn="l" rtl="0">
              <a:spcBef>
                <a:spcPct val="0"/>
              </a:spcBef>
            </a:pPr>
            <a:r>
              <a:rPr lang="sr-Cyrl-BA" sz="3600" b="1">
                <a:solidFill>
                  <a:schemeClr val="bg2">
                    <a:lumMod val="10000"/>
                  </a:schemeClr>
                </a:solidFill>
                <a:latin typeface="+mj-lt"/>
              </a:rPr>
              <a:t>Избјегавање пореза</a:t>
            </a:r>
            <a:r>
              <a:rPr lang="sr-Cyrl-BA">
                <a:solidFill>
                  <a:schemeClr val="bg2">
                    <a:lumMod val="10000"/>
                  </a:schemeClr>
                </a:solidFill>
              </a:rPr>
              <a:t/>
            </a:r>
            <a:br>
              <a:rPr lang="sr-Cyrl-BA">
                <a:solidFill>
                  <a:schemeClr val="bg2">
                    <a:lumMod val="10000"/>
                  </a:schemeClr>
                </a:solidFill>
              </a:rPr>
            </a:br>
            <a:endParaRPr lang="en-US">
              <a:solidFill>
                <a:schemeClr val="bg2">
                  <a:lumMod val="10000"/>
                </a:schemeClr>
              </a:solidFill>
            </a:endParaRPr>
          </a:p>
        </p:txBody>
      </p:sp>
      <p:sp>
        <p:nvSpPr>
          <p:cNvPr id="3" name="Content Placeholder 2"/>
          <p:cNvSpPr>
            <a:spLocks noGrp="1"/>
          </p:cNvSpPr>
          <p:nvPr>
            <p:ph idx="1"/>
          </p:nvPr>
        </p:nvSpPr>
        <p:spPr>
          <a:xfrm>
            <a:off x="465912" y="2450887"/>
            <a:ext cx="10916086" cy="4081798"/>
          </a:xfrm>
        </p:spPr>
        <p:txBody>
          <a:bodyPr>
            <a:normAutofit/>
          </a:bodyPr>
          <a:lstStyle/>
          <a:p>
            <a:r>
              <a:rPr lang="sr-Cyrl-CS" sz="2500" b="1" dirty="0"/>
              <a:t>Законита или допуштена пореска евазија</a:t>
            </a:r>
          </a:p>
          <a:p>
            <a:pPr lvl="1"/>
            <a:r>
              <a:rPr lang="sr-Cyrl-CS" sz="2500" b="1" dirty="0"/>
              <a:t>Промјеном мјеста боравка</a:t>
            </a:r>
          </a:p>
          <a:p>
            <a:pPr lvl="1"/>
            <a:r>
              <a:rPr lang="sr-Cyrl-CS" sz="2500" b="1" dirty="0"/>
              <a:t>Одустајањем од потрошње опорезованих производа</a:t>
            </a:r>
            <a:endParaRPr lang="sr-Latn-BA" sz="2500" b="1" dirty="0"/>
          </a:p>
          <a:p>
            <a:pPr marL="457200" lvl="1" indent="0">
              <a:buNone/>
            </a:pPr>
            <a:endParaRPr lang="sr-Cyrl-CS" sz="2500" b="1" dirty="0"/>
          </a:p>
          <a:p>
            <a:r>
              <a:rPr lang="sr-Cyrl-CS" sz="2500" b="1" dirty="0"/>
              <a:t>Незаконита пореска евазија или утаја пореза</a:t>
            </a:r>
          </a:p>
          <a:p>
            <a:pPr lvl="1"/>
            <a:r>
              <a:rPr lang="sr-Cyrl-CS" sz="2500" b="1" dirty="0"/>
              <a:t>Избјегавање пореске обавезе у потпуности или дјелимично чиме се крши закон</a:t>
            </a:r>
          </a:p>
          <a:p>
            <a:pPr lvl="1"/>
            <a:r>
              <a:rPr lang="sr-Cyrl-CS" sz="2500" b="1" dirty="0"/>
              <a:t>Казнене мјере</a:t>
            </a:r>
            <a:endParaRPr lang="en-US" sz="2500" b="1" dirty="0"/>
          </a:p>
        </p:txBody>
      </p:sp>
    </p:spTree>
    <p:extLst>
      <p:ext uri="{BB962C8B-B14F-4D97-AF65-F5344CB8AC3E}">
        <p14:creationId xmlns:p14="http://schemas.microsoft.com/office/powerpoint/2010/main" val="3079724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7494"/>
            <a:ext cx="8229600" cy="951706"/>
          </a:xfrm>
        </p:spPr>
        <p:txBody>
          <a:bodyPr/>
          <a:lstStyle/>
          <a:p>
            <a:pPr algn="ctr"/>
            <a:r>
              <a:rPr lang="sr-Cyrl-CS">
                <a:solidFill>
                  <a:schemeClr val="bg2">
                    <a:lumMod val="10000"/>
                  </a:schemeClr>
                </a:solidFill>
                <a:effectLst/>
              </a:rPr>
              <a:t>Двоструко опорезивање</a:t>
            </a:r>
            <a:endParaRPr lang="en-US">
              <a:solidFill>
                <a:schemeClr val="bg2">
                  <a:lumMod val="10000"/>
                </a:schemeClr>
              </a:solidFill>
              <a:effectLst/>
            </a:endParaRPr>
          </a:p>
        </p:txBody>
      </p:sp>
      <p:sp>
        <p:nvSpPr>
          <p:cNvPr id="3" name="Content Placeholder 2"/>
          <p:cNvSpPr>
            <a:spLocks noGrp="1"/>
          </p:cNvSpPr>
          <p:nvPr>
            <p:ph idx="1"/>
          </p:nvPr>
        </p:nvSpPr>
        <p:spPr>
          <a:xfrm>
            <a:off x="316523" y="2101362"/>
            <a:ext cx="11579469" cy="4353446"/>
          </a:xfrm>
        </p:spPr>
        <p:txBody>
          <a:bodyPr>
            <a:normAutofit fontScale="92500"/>
          </a:bodyPr>
          <a:lstStyle/>
          <a:p>
            <a:r>
              <a:rPr lang="sr-Cyrl-CS" sz="2200" b="1" dirty="0"/>
              <a:t>Настаје када се исти порески обвезник са истим објектом опорезивања, опорезује истим или сличним порезима за исти период од стране више пореских власти</a:t>
            </a:r>
          </a:p>
          <a:p>
            <a:endParaRPr lang="sr-Cyrl-CS" sz="2200" b="1" dirty="0"/>
          </a:p>
          <a:p>
            <a:r>
              <a:rPr lang="sr-Cyrl-CS" sz="2200" b="1" dirty="0"/>
              <a:t>Јавља се на међународном нивоу</a:t>
            </a:r>
          </a:p>
          <a:p>
            <a:endParaRPr lang="sr-Cyrl-CS" sz="2200" b="1" dirty="0"/>
          </a:p>
          <a:p>
            <a:r>
              <a:rPr lang="sr-Cyrl-CS" sz="2200" b="1" dirty="0"/>
              <a:t>Порески обвезници могу бити подвргнути пореском суверенитету државе на основу:</a:t>
            </a:r>
          </a:p>
          <a:p>
            <a:pPr lvl="1"/>
            <a:r>
              <a:rPr lang="sr-Cyrl-CS" sz="2200" b="1" dirty="0">
                <a:solidFill>
                  <a:srgbClr val="FFC000"/>
                </a:solidFill>
              </a:rPr>
              <a:t>Принципа држављанства</a:t>
            </a:r>
          </a:p>
          <a:p>
            <a:pPr lvl="1"/>
            <a:r>
              <a:rPr lang="sr-Cyrl-CS" sz="2200" b="1" dirty="0">
                <a:solidFill>
                  <a:srgbClr val="FFC000"/>
                </a:solidFill>
              </a:rPr>
              <a:t>Принципа резиденства</a:t>
            </a:r>
          </a:p>
          <a:p>
            <a:pPr lvl="1"/>
            <a:r>
              <a:rPr lang="sr-Cyrl-CS" sz="2200" b="1" dirty="0">
                <a:solidFill>
                  <a:srgbClr val="FFC000"/>
                </a:solidFill>
              </a:rPr>
              <a:t>Територијални принцип</a:t>
            </a:r>
            <a:endParaRPr lang="en-US" sz="2200" b="1" dirty="0">
              <a:solidFill>
                <a:srgbClr val="FFC000"/>
              </a:solidFill>
            </a:endParaRPr>
          </a:p>
        </p:txBody>
      </p:sp>
    </p:spTree>
    <p:extLst>
      <p:ext uri="{BB962C8B-B14F-4D97-AF65-F5344CB8AC3E}">
        <p14:creationId xmlns:p14="http://schemas.microsoft.com/office/powerpoint/2010/main" val="4052693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DF45-45F9-6757-8663-679F06559A1E}"/>
              </a:ext>
            </a:extLst>
          </p:cNvPr>
          <p:cNvSpPr>
            <a:spLocks noGrp="1"/>
          </p:cNvSpPr>
          <p:nvPr>
            <p:ph type="title"/>
          </p:nvPr>
        </p:nvSpPr>
        <p:spPr/>
        <p:txBody>
          <a:bodyPr/>
          <a:lstStyle/>
          <a:p>
            <a:r>
              <a:rPr lang="sr-Cyrl-BA" dirty="0"/>
              <a:t>Изазови у опорезивању</a:t>
            </a:r>
            <a:endParaRPr lang="sr-Latn-BA" dirty="0"/>
          </a:p>
        </p:txBody>
      </p:sp>
      <p:sp>
        <p:nvSpPr>
          <p:cNvPr id="3" name="Content Placeholder 2">
            <a:extLst>
              <a:ext uri="{FF2B5EF4-FFF2-40B4-BE49-F238E27FC236}">
                <a16:creationId xmlns:a16="http://schemas.microsoft.com/office/drawing/2014/main" id="{4419C96D-00B9-4F59-D1E0-19511E071E85}"/>
              </a:ext>
            </a:extLst>
          </p:cNvPr>
          <p:cNvSpPr>
            <a:spLocks noGrp="1"/>
          </p:cNvSpPr>
          <p:nvPr>
            <p:ph idx="1"/>
          </p:nvPr>
        </p:nvSpPr>
        <p:spPr>
          <a:xfrm>
            <a:off x="149469" y="2222287"/>
            <a:ext cx="11764108" cy="4530205"/>
          </a:xfrm>
        </p:spPr>
        <p:txBody>
          <a:bodyPr>
            <a:normAutofit/>
          </a:bodyPr>
          <a:lstStyle/>
          <a:p>
            <a:r>
              <a:rPr lang="ru-RU" sz="2100" b="1" dirty="0"/>
              <a:t>Демографска кретања, технолошке иновације, питања заштите животне средине и уопште (де)глобализација, значајно утичу на финансијску ситуацију држава.</a:t>
            </a:r>
          </a:p>
          <a:p>
            <a:endParaRPr lang="ru-RU" sz="2100" dirty="0"/>
          </a:p>
          <a:p>
            <a:r>
              <a:rPr lang="ru-RU" sz="2100" dirty="0"/>
              <a:t>Узимајући у обзир растуће потребе и захтјеве грађана, уз ограничене ресурсе, владе настоје ефикасније управљати јавним финансијама како би осигурале дугорочан економски развој и друштвену стабилност.</a:t>
            </a:r>
          </a:p>
          <a:p>
            <a:endParaRPr lang="ru-RU" sz="2100" dirty="0"/>
          </a:p>
          <a:p>
            <a:r>
              <a:rPr lang="ru-RU" sz="2100" dirty="0"/>
              <a:t>У савременом контексту, управљање јавним финансијама захтијева </a:t>
            </a:r>
            <a:r>
              <a:rPr lang="ru-RU" sz="2100" b="1" dirty="0"/>
              <a:t>правичност, одговорност и ефикасност</a:t>
            </a:r>
            <a:r>
              <a:rPr lang="ru-RU" sz="2100" dirty="0"/>
              <a:t>.</a:t>
            </a:r>
          </a:p>
        </p:txBody>
      </p:sp>
    </p:spTree>
    <p:extLst>
      <p:ext uri="{BB962C8B-B14F-4D97-AF65-F5344CB8AC3E}">
        <p14:creationId xmlns:p14="http://schemas.microsoft.com/office/powerpoint/2010/main" val="771205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sr-Cyrl-BA" sz="2500" b="1" dirty="0">
                <a:solidFill>
                  <a:srgbClr val="FFC000"/>
                </a:solidFill>
              </a:rPr>
              <a:t>Хвала на пажњи!</a:t>
            </a:r>
            <a:endParaRPr lang="en-US" sz="2500" b="1" dirty="0">
              <a:solidFill>
                <a:srgbClr val="FFC000"/>
              </a:solidFill>
            </a:endParaRPr>
          </a:p>
        </p:txBody>
      </p:sp>
    </p:spTree>
    <p:extLst>
      <p:ext uri="{BB962C8B-B14F-4D97-AF65-F5344CB8AC3E}">
        <p14:creationId xmlns:p14="http://schemas.microsoft.com/office/powerpoint/2010/main" val="168195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34DC9-299D-1FAD-EC44-FCB235728F71}"/>
              </a:ext>
            </a:extLst>
          </p:cNvPr>
          <p:cNvSpPr>
            <a:spLocks noGrp="1"/>
          </p:cNvSpPr>
          <p:nvPr>
            <p:ph idx="1"/>
          </p:nvPr>
        </p:nvSpPr>
        <p:spPr>
          <a:xfrm>
            <a:off x="98739" y="2329962"/>
            <a:ext cx="6632619" cy="4429300"/>
          </a:xfrm>
        </p:spPr>
        <p:txBody>
          <a:bodyPr>
            <a:normAutofit lnSpcReduction="10000"/>
          </a:bodyPr>
          <a:lstStyle/>
          <a:p>
            <a:r>
              <a:rPr lang="ru-RU" b="1" dirty="0"/>
              <a:t>Порези су најважнији и основни </a:t>
            </a:r>
            <a:r>
              <a:rPr lang="ru-RU" b="1" dirty="0">
                <a:solidFill>
                  <a:schemeClr val="accent5">
                    <a:lumMod val="40000"/>
                    <a:lumOff val="60000"/>
                  </a:schemeClr>
                </a:solidFill>
              </a:rPr>
              <a:t>извор редовних прихода државе</a:t>
            </a:r>
            <a:r>
              <a:rPr lang="ru-RU" b="1" dirty="0"/>
              <a:t> и представљају једну од најсложенијих институција у јавним финансијама. Њихова суштина и постојање повезани су са бројним политичким, економским и правним питањима.</a:t>
            </a:r>
            <a:endParaRPr lang="sr-Latn-BA" b="1" dirty="0"/>
          </a:p>
          <a:p>
            <a:endParaRPr lang="ru-RU" dirty="0"/>
          </a:p>
          <a:p>
            <a:r>
              <a:rPr lang="ru-RU" b="1" dirty="0"/>
              <a:t>У разматрању пореза, постављају се сљедећа питања:</a:t>
            </a:r>
            <a:r>
              <a:rPr lang="ru-RU" dirty="0"/>
              <a:t/>
            </a:r>
            <a:br>
              <a:rPr lang="ru-RU" dirty="0"/>
            </a:br>
            <a:r>
              <a:rPr lang="ru-RU" dirty="0"/>
              <a:t>• шта чини суштину пореза,</a:t>
            </a:r>
            <a:br>
              <a:rPr lang="ru-RU" dirty="0"/>
            </a:br>
            <a:r>
              <a:rPr lang="ru-RU" dirty="0"/>
              <a:t>• како се оправдава њихово увођење,</a:t>
            </a:r>
            <a:br>
              <a:rPr lang="ru-RU" dirty="0"/>
            </a:br>
            <a:r>
              <a:rPr lang="ru-RU" dirty="0"/>
              <a:t>• на који начин их учинити праведним инструментом и</a:t>
            </a:r>
            <a:br>
              <a:rPr lang="ru-RU" dirty="0"/>
            </a:br>
            <a:r>
              <a:rPr lang="ru-RU" dirty="0"/>
              <a:t>• да ли служе само као фискално средство или имају и економску и социјалну функцију.</a:t>
            </a:r>
          </a:p>
          <a:p>
            <a:pPr lvl="1"/>
            <a:endParaRPr lang="sr-Cyrl-BA" sz="1800" b="1" dirty="0"/>
          </a:p>
          <a:p>
            <a:pPr lvl="1"/>
            <a:endParaRPr lang="sr-Latn-BA" sz="1800" b="1" dirty="0"/>
          </a:p>
        </p:txBody>
      </p:sp>
      <p:pic>
        <p:nvPicPr>
          <p:cNvPr id="5" name="Picture 4">
            <a:extLst>
              <a:ext uri="{FF2B5EF4-FFF2-40B4-BE49-F238E27FC236}">
                <a16:creationId xmlns:a16="http://schemas.microsoft.com/office/drawing/2014/main" id="{A5D6BE2D-3A97-932A-D272-A9DF976A229C}"/>
              </a:ext>
            </a:extLst>
          </p:cNvPr>
          <p:cNvPicPr>
            <a:picLocks noChangeAspect="1"/>
          </p:cNvPicPr>
          <p:nvPr/>
        </p:nvPicPr>
        <p:blipFill>
          <a:blip r:embed="rId2"/>
          <a:srcRect l="2049" r="2208" b="3142"/>
          <a:stretch>
            <a:fillRect/>
          </a:stretch>
        </p:blipFill>
        <p:spPr>
          <a:xfrm>
            <a:off x="6671256" y="2468451"/>
            <a:ext cx="5344733" cy="3970986"/>
          </a:xfrm>
          <a:prstGeom prst="rect">
            <a:avLst/>
          </a:prstGeom>
        </p:spPr>
      </p:pic>
    </p:spTree>
    <p:extLst>
      <p:ext uri="{BB962C8B-B14F-4D97-AF65-F5344CB8AC3E}">
        <p14:creationId xmlns:p14="http://schemas.microsoft.com/office/powerpoint/2010/main" val="53991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562" y="2222287"/>
            <a:ext cx="11100724" cy="4424698"/>
          </a:xfrm>
        </p:spPr>
        <p:txBody>
          <a:bodyPr>
            <a:normAutofit/>
          </a:bodyPr>
          <a:lstStyle/>
          <a:p>
            <a:r>
              <a:rPr lang="sr-Cyrl-BA" sz="2500" dirty="0"/>
              <a:t>Основне </a:t>
            </a:r>
            <a:r>
              <a:rPr lang="sr-Cyrl-BA" sz="2500" b="1" u="sng" dirty="0"/>
              <a:t>карактеристике пореза</a:t>
            </a:r>
          </a:p>
          <a:p>
            <a:pPr lvl="1"/>
            <a:r>
              <a:rPr lang="sr-Cyrl-BA" sz="2500" dirty="0"/>
              <a:t>Почивају на </a:t>
            </a:r>
            <a:r>
              <a:rPr lang="sr-Cyrl-BA" sz="2500" dirty="0" smtClean="0"/>
              <a:t>присили</a:t>
            </a:r>
            <a:r>
              <a:rPr lang="sr-Latn-BA" sz="2500" dirty="0" smtClean="0"/>
              <a:t> (</a:t>
            </a:r>
            <a:r>
              <a:rPr lang="sr-Cyrl-BA" sz="2500" dirty="0" smtClean="0"/>
              <a:t>принуди)</a:t>
            </a:r>
            <a:endParaRPr lang="sr-Cyrl-BA" sz="2500" dirty="0"/>
          </a:p>
          <a:p>
            <a:pPr lvl="1"/>
            <a:r>
              <a:rPr lang="sr-Cyrl-BA" sz="2500" dirty="0"/>
              <a:t>Изведени приходи државе</a:t>
            </a:r>
          </a:p>
          <a:p>
            <a:pPr lvl="1"/>
            <a:r>
              <a:rPr lang="sr-Cyrl-BA" sz="2500" dirty="0"/>
              <a:t>Не производе директну противнакнаду</a:t>
            </a:r>
          </a:p>
          <a:p>
            <a:pPr lvl="1"/>
            <a:r>
              <a:rPr lang="sr-Cyrl-BA" sz="2500" dirty="0"/>
              <a:t>Недестинирани</a:t>
            </a:r>
          </a:p>
          <a:p>
            <a:pPr lvl="1"/>
            <a:r>
              <a:rPr lang="sr-Cyrl-BA" sz="2500" dirty="0"/>
              <a:t>Изражени у новцу</a:t>
            </a:r>
            <a:endParaRPr lang="en-US" sz="2500" dirty="0"/>
          </a:p>
          <a:p>
            <a:pPr marL="0" indent="0">
              <a:buNone/>
            </a:pPr>
            <a:endParaRPr lang="en-US" sz="2500" dirty="0"/>
          </a:p>
        </p:txBody>
      </p:sp>
    </p:spTree>
    <p:extLst>
      <p:ext uri="{BB962C8B-B14F-4D97-AF65-F5344CB8AC3E}">
        <p14:creationId xmlns:p14="http://schemas.microsoft.com/office/powerpoint/2010/main" val="274141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267494"/>
            <a:ext cx="9015046" cy="1027906"/>
          </a:xfrm>
        </p:spPr>
        <p:txBody>
          <a:bodyPr>
            <a:normAutofit/>
          </a:bodyPr>
          <a:lstStyle/>
          <a:p>
            <a:pPr algn="ctr"/>
            <a:r>
              <a:rPr lang="ru-RU" sz="3300" dirty="0">
                <a:solidFill>
                  <a:schemeClr val="bg2">
                    <a:lumMod val="10000"/>
                  </a:schemeClr>
                </a:solidFill>
              </a:rPr>
              <a:t>Мјесто и улога пореза кроз вријеме</a:t>
            </a:r>
            <a:endParaRPr lang="en-US" sz="3300" dirty="0"/>
          </a:p>
        </p:txBody>
      </p:sp>
      <p:sp>
        <p:nvSpPr>
          <p:cNvPr id="3" name="Content Placeholder 2"/>
          <p:cNvSpPr>
            <a:spLocks noGrp="1"/>
          </p:cNvSpPr>
          <p:nvPr>
            <p:ph idx="1"/>
          </p:nvPr>
        </p:nvSpPr>
        <p:spPr>
          <a:xfrm>
            <a:off x="61546" y="2224454"/>
            <a:ext cx="11948746" cy="4481146"/>
          </a:xfrm>
        </p:spPr>
        <p:txBody>
          <a:bodyPr>
            <a:normAutofit/>
          </a:bodyPr>
          <a:lstStyle/>
          <a:p>
            <a:pPr marL="64008" indent="0">
              <a:buNone/>
            </a:pPr>
            <a:r>
              <a:rPr lang="ru-RU" sz="2200" b="1" dirty="0"/>
              <a:t>«Порези су стари колико и цивилизација. Не постоји ниједна цивилизација која није убирала порез. Прва цивилизација за коју знамо настала је прије шест хиљада година у Сумеру, на плодној равници између ријека Еуфрат и Тигрис. </a:t>
            </a:r>
          </a:p>
          <a:p>
            <a:pPr marL="64008" indent="0">
              <a:buNone/>
            </a:pPr>
            <a:endParaRPr lang="sr-Latn-BA" sz="2200" b="1" dirty="0"/>
          </a:p>
          <a:p>
            <a:pPr marL="64008" indent="0">
              <a:buNone/>
            </a:pPr>
            <a:r>
              <a:rPr lang="ru-RU" sz="2200" b="1" dirty="0"/>
              <a:t>Тамошњи становници су током великог рата прихватали порезе, али када се рат завршио, порезници нису хтјели да се одрекну своје привилегије опорезивања. Од тада, порези никада нису укинути, напротив, кроз историју су само добијали на значају.»</a:t>
            </a:r>
            <a:endParaRPr lang="en-US" sz="2200" b="1" dirty="0"/>
          </a:p>
        </p:txBody>
      </p:sp>
    </p:spTree>
    <p:extLst>
      <p:ext uri="{BB962C8B-B14F-4D97-AF65-F5344CB8AC3E}">
        <p14:creationId xmlns:p14="http://schemas.microsoft.com/office/powerpoint/2010/main" val="140199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155" t="52083" r="32064" b="14583"/>
          <a:stretch>
            <a:fillRect/>
          </a:stretch>
        </p:blipFill>
        <p:spPr bwMode="auto">
          <a:xfrm>
            <a:off x="1362808" y="2283068"/>
            <a:ext cx="9190891" cy="4399059"/>
          </a:xfrm>
          <a:prstGeom prst="rect">
            <a:avLst/>
          </a:prstGeom>
          <a:noFill/>
          <a:ln w="9525">
            <a:noFill/>
            <a:miter lim="800000"/>
            <a:headEnd/>
            <a:tailEnd/>
          </a:ln>
        </p:spPr>
      </p:pic>
      <p:sp>
        <p:nvSpPr>
          <p:cNvPr id="2" name="Title 1"/>
          <p:cNvSpPr>
            <a:spLocks noGrp="1"/>
          </p:cNvSpPr>
          <p:nvPr>
            <p:ph type="title"/>
          </p:nvPr>
        </p:nvSpPr>
        <p:spPr/>
        <p:txBody>
          <a:bodyPr/>
          <a:lstStyle/>
          <a:p>
            <a:r>
              <a:rPr lang="sr-Cyrl-BA" dirty="0"/>
              <a:t>Занимљивости </a:t>
            </a:r>
            <a:endParaRPr lang="en-US" dirty="0"/>
          </a:p>
        </p:txBody>
      </p:sp>
    </p:spTree>
    <p:extLst>
      <p:ext uri="{BB962C8B-B14F-4D97-AF65-F5344CB8AC3E}">
        <p14:creationId xmlns:p14="http://schemas.microsoft.com/office/powerpoint/2010/main" val="77773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6398" t="45833" r="29722" b="11458"/>
          <a:stretch>
            <a:fillRect/>
          </a:stretch>
        </p:blipFill>
        <p:spPr bwMode="auto">
          <a:xfrm>
            <a:off x="1524494" y="1060937"/>
            <a:ext cx="9637954" cy="4821115"/>
          </a:xfrm>
          <a:prstGeom prst="rect">
            <a:avLst/>
          </a:prstGeom>
          <a:noFill/>
          <a:ln w="9525">
            <a:noFill/>
            <a:miter lim="800000"/>
            <a:headEnd/>
            <a:tailEnd/>
          </a:ln>
        </p:spPr>
      </p:pic>
    </p:spTree>
    <p:extLst>
      <p:ext uri="{BB962C8B-B14F-4D97-AF65-F5344CB8AC3E}">
        <p14:creationId xmlns:p14="http://schemas.microsoft.com/office/powerpoint/2010/main" val="171582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8155" t="15625" r="31479" b="23958"/>
          <a:stretch>
            <a:fillRect/>
          </a:stretch>
        </p:blipFill>
        <p:spPr bwMode="auto">
          <a:xfrm>
            <a:off x="1661746" y="199293"/>
            <a:ext cx="8642434" cy="6299656"/>
          </a:xfrm>
          <a:prstGeom prst="rect">
            <a:avLst/>
          </a:prstGeom>
          <a:noFill/>
          <a:ln w="9525">
            <a:noFill/>
            <a:miter lim="800000"/>
            <a:headEnd/>
            <a:tailEnd/>
          </a:ln>
        </p:spPr>
      </p:pic>
    </p:spTree>
    <p:extLst>
      <p:ext uri="{BB962C8B-B14F-4D97-AF65-F5344CB8AC3E}">
        <p14:creationId xmlns:p14="http://schemas.microsoft.com/office/powerpoint/2010/main" val="2290283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238</TotalTime>
  <Words>1146</Words>
  <Application>Microsoft Office PowerPoint</Application>
  <PresentationFormat>Widescreen</PresentationFormat>
  <Paragraphs>160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Century Gothic</vt:lpstr>
      <vt:lpstr>Wingdings 2</vt:lpstr>
      <vt:lpstr>Quotable</vt:lpstr>
      <vt:lpstr>                ПОРЕЗИ  </vt:lpstr>
      <vt:lpstr>PowerPoint Presentation</vt:lpstr>
      <vt:lpstr>PowerPoint Presentation</vt:lpstr>
      <vt:lpstr>PowerPoint Presentation</vt:lpstr>
      <vt:lpstr>PowerPoint Presentation</vt:lpstr>
      <vt:lpstr>Мјесто и улога пореза кроз вријеме</vt:lpstr>
      <vt:lpstr>Занимљивости </vt:lpstr>
      <vt:lpstr>PowerPoint Presentation</vt:lpstr>
      <vt:lpstr>PowerPoint Presentation</vt:lpstr>
      <vt:lpstr>Теорије опорезивања</vt:lpstr>
      <vt:lpstr>PowerPoint Presentation</vt:lpstr>
      <vt:lpstr>PowerPoint Presentation</vt:lpstr>
      <vt:lpstr>PowerPoint Presentation</vt:lpstr>
      <vt:lpstr>Циљеви опорезивања</vt:lpstr>
      <vt:lpstr>Елементи опорезивања</vt:lpstr>
      <vt:lpstr>Материјални елементи опорезивања </vt:lpstr>
      <vt:lpstr>Smith и Wagner-ови порески принципи</vt:lpstr>
      <vt:lpstr>Smith-ови порески принципи:</vt:lpstr>
      <vt:lpstr>Wagner-ови   порески принципи:</vt:lpstr>
      <vt:lpstr>PowerPoint Presentation</vt:lpstr>
      <vt:lpstr>PowerPoint Presentation</vt:lpstr>
      <vt:lpstr>PowerPoint Presentation</vt:lpstr>
      <vt:lpstr>Класификација пореза</vt:lpstr>
      <vt:lpstr>PowerPoint Presentation</vt:lpstr>
      <vt:lpstr>PowerPoint Presentation</vt:lpstr>
      <vt:lpstr>Индиректни порези</vt:lpstr>
      <vt:lpstr>PowerPoint Presentation</vt:lpstr>
      <vt:lpstr>PowerPoint Presentation</vt:lpstr>
      <vt:lpstr>Преваљивање пореза  </vt:lpstr>
      <vt:lpstr>Избјегавање пореза </vt:lpstr>
      <vt:lpstr>Двоструко опорезивање</vt:lpstr>
      <vt:lpstr>Изазови у опорезивању</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ПОРЕЗИ</dc:title>
  <dc:creator>TopicPavkovic, Branka (FAOBA)</dc:creator>
  <cp:lastModifiedBy>Branka</cp:lastModifiedBy>
  <cp:revision>46</cp:revision>
  <dcterms:created xsi:type="dcterms:W3CDTF">2025-11-28T07:35:31Z</dcterms:created>
  <dcterms:modified xsi:type="dcterms:W3CDTF">2025-12-04T10:34:36Z</dcterms:modified>
</cp:coreProperties>
</file>