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05" r:id="rId2"/>
    <p:sldId id="287" r:id="rId3"/>
    <p:sldId id="276" r:id="rId4"/>
    <p:sldId id="277" r:id="rId5"/>
    <p:sldId id="278" r:id="rId6"/>
    <p:sldId id="280" r:id="rId7"/>
    <p:sldId id="279" r:id="rId8"/>
    <p:sldId id="281" r:id="rId9"/>
    <p:sldId id="282" r:id="rId10"/>
    <p:sldId id="284" r:id="rId11"/>
    <p:sldId id="285" r:id="rId12"/>
    <p:sldId id="291" r:id="rId13"/>
    <p:sldId id="288" r:id="rId14"/>
    <p:sldId id="289" r:id="rId15"/>
    <p:sldId id="290" r:id="rId16"/>
    <p:sldId id="292" r:id="rId17"/>
    <p:sldId id="293" r:id="rId18"/>
    <p:sldId id="294" r:id="rId19"/>
    <p:sldId id="295" r:id="rId20"/>
    <p:sldId id="297" r:id="rId21"/>
    <p:sldId id="296" r:id="rId22"/>
    <p:sldId id="298" r:id="rId23"/>
    <p:sldId id="299" r:id="rId24"/>
    <p:sldId id="300" r:id="rId25"/>
    <p:sldId id="306" r:id="rId26"/>
    <p:sldId id="302" r:id="rId27"/>
    <p:sldId id="303" r:id="rId28"/>
    <p:sldId id="301" r:id="rId29"/>
    <p:sldId id="304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1291" y="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81764EA1-41E0-45D6-91A2-ED9736FB7A7F}" type="datetimeFigureOut">
              <a:rPr lang="en-US" smtClean="0"/>
              <a:pPr/>
              <a:t>25-May-21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F9881255-4F56-494C-B514-364A1A31CF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64EA1-41E0-45D6-91A2-ED9736FB7A7F}" type="datetimeFigureOut">
              <a:rPr lang="en-US" smtClean="0"/>
              <a:pPr/>
              <a:t>25-May-21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81255-4F56-494C-B514-364A1A31CF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64EA1-41E0-45D6-91A2-ED9736FB7A7F}" type="datetimeFigureOut">
              <a:rPr lang="en-US" smtClean="0"/>
              <a:pPr/>
              <a:t>25-May-21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81255-4F56-494C-B514-364A1A31CF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64EA1-41E0-45D6-91A2-ED9736FB7A7F}" type="datetimeFigureOut">
              <a:rPr lang="en-US" smtClean="0"/>
              <a:pPr/>
              <a:t>25-May-21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81255-4F56-494C-B514-364A1A31CF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81764EA1-41E0-45D6-91A2-ED9736FB7A7F}" type="datetimeFigureOut">
              <a:rPr lang="en-US" smtClean="0"/>
              <a:pPr/>
              <a:t>25-May-21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F9881255-4F56-494C-B514-364A1A31CF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64EA1-41E0-45D6-91A2-ED9736FB7A7F}" type="datetimeFigureOut">
              <a:rPr lang="en-US" smtClean="0"/>
              <a:pPr/>
              <a:t>25-May-21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81255-4F56-494C-B514-364A1A31CF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64EA1-41E0-45D6-91A2-ED9736FB7A7F}" type="datetimeFigureOut">
              <a:rPr lang="en-US" smtClean="0"/>
              <a:pPr/>
              <a:t>25-May-21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81255-4F56-494C-B514-364A1A31CF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64EA1-41E0-45D6-91A2-ED9736FB7A7F}" type="datetimeFigureOut">
              <a:rPr lang="en-US" smtClean="0"/>
              <a:pPr/>
              <a:t>25-May-21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81255-4F56-494C-B514-364A1A31CF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64EA1-41E0-45D6-91A2-ED9736FB7A7F}" type="datetimeFigureOut">
              <a:rPr lang="en-US" smtClean="0"/>
              <a:pPr/>
              <a:t>25-May-21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81255-4F56-494C-B514-364A1A31CF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64EA1-41E0-45D6-91A2-ED9736FB7A7F}" type="datetimeFigureOut">
              <a:rPr lang="en-US" smtClean="0"/>
              <a:pPr/>
              <a:t>25-May-21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81255-4F56-494C-B514-364A1A31CF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64EA1-41E0-45D6-91A2-ED9736FB7A7F}" type="datetimeFigureOut">
              <a:rPr lang="en-US" smtClean="0"/>
              <a:pPr/>
              <a:t>25-May-21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81255-4F56-494C-B514-364A1A31CF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1764EA1-41E0-45D6-91A2-ED9736FB7A7F}" type="datetimeFigureOut">
              <a:rPr lang="en-US" smtClean="0"/>
              <a:pPr/>
              <a:t>25-May-21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9881255-4F56-494C-B514-364A1A31CF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7624" y="3717032"/>
            <a:ext cx="6889576" cy="1159768"/>
          </a:xfrm>
        </p:spPr>
        <p:txBody>
          <a:bodyPr>
            <a:normAutofit fontScale="90000"/>
          </a:bodyPr>
          <a:lstStyle/>
          <a:p>
            <a:r>
              <a:rPr lang="sr-Latn-BA" sz="4000" b="1" dirty="0" smtClean="0">
                <a:solidFill>
                  <a:schemeClr val="bg1">
                    <a:lumMod val="50000"/>
                  </a:schemeClr>
                </a:solidFill>
              </a:rPr>
              <a:t>II  </a:t>
            </a:r>
            <a:r>
              <a:rPr lang="sr-Cyrl-BA" sz="4000" b="1" dirty="0" smtClean="0">
                <a:solidFill>
                  <a:schemeClr val="bg1">
                    <a:lumMod val="50000"/>
                  </a:schemeClr>
                </a:solidFill>
              </a:rPr>
              <a:t>Финансијска рацио анализа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r-Cyrl-BA" sz="2800" b="1" dirty="0" smtClean="0"/>
              <a:t>Показатељи сигурности обвезница</a:t>
            </a:r>
            <a:endParaRPr lang="en-US" sz="28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b="1" dirty="0" smtClean="0"/>
              <a:t>2.2. Рација пословне активности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162128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Анализа имовинског положаја обухвата анализу структуре, стања и ефикасности активе, односно: анализу структуре активе, анализу пословне имовине, анализу сталне имовине и анализу обртне имовине. </a:t>
            </a:r>
          </a:p>
          <a:p>
            <a:r>
              <a:rPr lang="ru-RU" dirty="0" smtClean="0"/>
              <a:t>Сва рација из ове анализе убрајају се у рација управљања активом односно показатеље пословне активности:</a:t>
            </a:r>
          </a:p>
          <a:p>
            <a:r>
              <a:rPr lang="ru-RU" dirty="0" smtClean="0"/>
              <a:t>коефицијент обрта сталне имовине;</a:t>
            </a:r>
          </a:p>
          <a:p>
            <a:r>
              <a:rPr lang="ru-RU" dirty="0" smtClean="0"/>
              <a:t>Коефицијент обрта пословне имовине;</a:t>
            </a:r>
          </a:p>
          <a:p>
            <a:r>
              <a:rPr lang="ru-RU" dirty="0" smtClean="0"/>
              <a:t>Коефицијент обрта обртне имовине;</a:t>
            </a:r>
          </a:p>
          <a:p>
            <a:r>
              <a:rPr lang="ru-RU" dirty="0" smtClean="0"/>
              <a:t>коефицијент обрта залиха;</a:t>
            </a:r>
          </a:p>
          <a:p>
            <a:r>
              <a:rPr lang="ru-RU" dirty="0" smtClean="0"/>
              <a:t>коефицијент обрта потраживања од купаца;</a:t>
            </a:r>
          </a:p>
          <a:p>
            <a:r>
              <a:rPr lang="ru-RU" dirty="0" smtClean="0"/>
              <a:t> коефицијент обрта обавеза према добављачима.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BA" b="1" dirty="0" smtClean="0"/>
              <a:t>Коефицијент обрта сталне имовине и коефицијент обрта пословне имовине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Ефикасност  коришћења укупне сталне имовине квантитативно се изражава преко коефицијента обрта.</a:t>
            </a:r>
          </a:p>
          <a:p>
            <a:r>
              <a:rPr lang="ru-RU" dirty="0" smtClean="0"/>
              <a:t>Коефицијент обрта сталне имовине мјера је капиталне интензивности, те низак коефицијент обрта имплицира високу капиталну интензивност предузећа. </a:t>
            </a:r>
          </a:p>
          <a:p>
            <a:r>
              <a:rPr lang="ru-RU" dirty="0" smtClean="0"/>
              <a:t>С друге стране, висок коефицијент обрта подразумијева вишу ефикасност коришћења сталне имовине.</a:t>
            </a:r>
          </a:p>
          <a:p>
            <a:endParaRPr lang="en-US" dirty="0" smtClean="0"/>
          </a:p>
          <a:p>
            <a:endParaRPr lang="sr-Cyrl-BA" dirty="0" smtClean="0"/>
          </a:p>
          <a:p>
            <a:endParaRPr lang="sr-Cyrl-BA" dirty="0" smtClean="0"/>
          </a:p>
          <a:p>
            <a:endParaRPr lang="sr-Cyrl-BA" dirty="0" smtClean="0"/>
          </a:p>
          <a:p>
            <a:endParaRPr lang="en-US" dirty="0"/>
          </a:p>
        </p:txBody>
      </p:sp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891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7584" y="4581128"/>
            <a:ext cx="6192688" cy="792088"/>
          </a:xfrm>
          <a:prstGeom prst="rect">
            <a:avLst/>
          </a:prstGeom>
          <a:noFill/>
        </p:spPr>
      </p:pic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891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5517232"/>
            <a:ext cx="7416824" cy="648072"/>
          </a:xfrm>
          <a:prstGeom prst="rect">
            <a:avLst/>
          </a:prstGeom>
          <a:noFill/>
        </p:spPr>
      </p:pic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20080"/>
          </a:xfrm>
        </p:spPr>
        <p:txBody>
          <a:bodyPr/>
          <a:lstStyle/>
          <a:p>
            <a:r>
              <a:rPr lang="sr-Cyrl-BA" b="1" dirty="0" smtClean="0"/>
              <a:t>Коефицијент обрта обртне имови</a:t>
            </a:r>
            <a:r>
              <a:rPr lang="sr-Cyrl-BA" dirty="0" smtClean="0"/>
              <a:t>не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052736"/>
            <a:ext cx="8712968" cy="5472608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Ефикасност обртне имовине мјери се коефицијентом обрта и бројем дана везивања залиха, потраживања од купаца и укупне обртне имовине. </a:t>
            </a:r>
          </a:p>
          <a:p>
            <a:r>
              <a:rPr lang="ru-RU" sz="2400" dirty="0" smtClean="0"/>
              <a:t>Коефицијенти обрта мјере ефикасност управљања обртном имовином утврђивањем односа трошкова продатих производа са залихама односно прихода са потраживањима од купаца.</a:t>
            </a:r>
          </a:p>
          <a:p>
            <a:r>
              <a:rPr lang="ru-RU" sz="2400" dirty="0" smtClean="0"/>
              <a:t>Виши коефицијент обрта повлачи мањи број дана трајања обрта и већу ефикасност обртне имовине.</a:t>
            </a:r>
          </a:p>
          <a:p>
            <a:r>
              <a:rPr lang="ru-RU" sz="2400" dirty="0" smtClean="0"/>
              <a:t>Коефицијент обрта обртне имовине требао би бити најмање 2.</a:t>
            </a:r>
            <a:endParaRPr lang="en-US" sz="2400" dirty="0"/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505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2" y="4797152"/>
            <a:ext cx="5904656" cy="720080"/>
          </a:xfrm>
          <a:prstGeom prst="rect">
            <a:avLst/>
          </a:prstGeom>
          <a:noFill/>
        </p:spPr>
      </p:pic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0" y="809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5062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2" y="5733256"/>
            <a:ext cx="5832648" cy="5760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b="1" dirty="0" smtClean="0"/>
              <a:t>Коефицијент обрта залиха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BA" dirty="0" smtClean="0"/>
              <a:t> Коефицијент обрта залиха мјери брзина којом се залихе претварају у приходе од продаје.</a:t>
            </a:r>
          </a:p>
          <a:p>
            <a:r>
              <a:rPr lang="sr-Cyrl-BA" dirty="0" smtClean="0"/>
              <a:t>Уколико је коефицијент обрта залиха виши, број дана везивања залиха биће мањи, а ефикасност коришћења залиха већа ( и обрнуто).</a:t>
            </a:r>
            <a:endParaRPr lang="en-US" dirty="0"/>
          </a:p>
        </p:txBody>
      </p:sp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198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552" y="4005064"/>
            <a:ext cx="7683448" cy="792088"/>
          </a:xfrm>
          <a:prstGeom prst="rect">
            <a:avLst/>
          </a:prstGeom>
          <a:noFill/>
        </p:spPr>
      </p:pic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198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5229200"/>
            <a:ext cx="5867679" cy="6480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Коефицијент обрта потраживања од купаца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BA" dirty="0" smtClean="0"/>
              <a:t>Ефикасност потраживања од купаца израчунава се преко коефицијента обрта (колико пута у години се потраживања обрну) и броја дана везивања потраживања (просјечан број дана од настанка до наплате потраживања)</a:t>
            </a:r>
          </a:p>
          <a:p>
            <a:r>
              <a:rPr lang="sr-Cyrl-BA" dirty="0" smtClean="0"/>
              <a:t>Што је коефицијент обрта потраживања виши, број дана везивања потраживања биће мањи, а ефикасност потраживања виша.</a:t>
            </a:r>
            <a:endParaRPr lang="en-US" dirty="0"/>
          </a:p>
        </p:txBody>
      </p:sp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403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2" y="4581128"/>
            <a:ext cx="7416824" cy="936104"/>
          </a:xfrm>
          <a:prstGeom prst="rect">
            <a:avLst/>
          </a:prstGeom>
          <a:noFill/>
        </p:spPr>
      </p:pic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403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2" y="5661248"/>
            <a:ext cx="6264696" cy="864096"/>
          </a:xfrm>
          <a:prstGeom prst="rect">
            <a:avLst/>
          </a:prstGeom>
          <a:noFill/>
        </p:spPr>
      </p:pic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0" y="8096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57150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Коефицијент обрта обавеза према добављачима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BA" dirty="0" smtClean="0"/>
              <a:t>Ефикасност обрта обавеза према добављачима показује у ком периоду добављачи бескаматно кредитирају предузеће.</a:t>
            </a:r>
          </a:p>
          <a:p>
            <a:r>
              <a:rPr lang="sr-Cyrl-BA" dirty="0" smtClean="0"/>
              <a:t>Исказује се преко коефицијента обрта обавеза према добављачима:</a:t>
            </a:r>
          </a:p>
          <a:p>
            <a:endParaRPr lang="en-US" dirty="0"/>
          </a:p>
        </p:txBody>
      </p:sp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608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5445224"/>
            <a:ext cx="7157984" cy="648072"/>
          </a:xfrm>
          <a:prstGeom prst="rect">
            <a:avLst/>
          </a:prstGeom>
          <a:noFill/>
        </p:spPr>
      </p:pic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6085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2" y="3789040"/>
            <a:ext cx="7272809" cy="10801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b="1" dirty="0" smtClean="0"/>
              <a:t>2.3. Рација ликвидности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Краткорочни ризик ликвидности везан је за потребе предузећа да финансира текуће операције у пословању. </a:t>
            </a:r>
          </a:p>
          <a:p>
            <a:r>
              <a:rPr lang="ru-RU" dirty="0" smtClean="0"/>
              <a:t>Показатељи ликвидности указују на способност предузећа да плаћа обавезе, уз одржавање потребног обима и структуре обртних средстава и очување доброг кредитног бонитета.</a:t>
            </a:r>
          </a:p>
          <a:p>
            <a:r>
              <a:rPr lang="ru-RU" dirty="0" smtClean="0"/>
              <a:t>Обично се израчунавају три рација ликвидности:</a:t>
            </a:r>
          </a:p>
          <a:p>
            <a:r>
              <a:rPr lang="ru-RU" dirty="0" smtClean="0"/>
              <a:t>Рацио текуће ликвидности;</a:t>
            </a:r>
          </a:p>
          <a:p>
            <a:r>
              <a:rPr lang="ru-RU" dirty="0" smtClean="0"/>
              <a:t>Рацио убрзане ликвидности и</a:t>
            </a:r>
          </a:p>
          <a:p>
            <a:r>
              <a:rPr lang="ru-RU" dirty="0" smtClean="0"/>
              <a:t>Рацио тренутне ликвидности.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Рацио текуће ликвидности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Рацио текуће ликвидности (</a:t>
            </a:r>
            <a:r>
              <a:rPr lang="sr-Latn-BA" dirty="0" smtClean="0"/>
              <a:t>Current Ratio)</a:t>
            </a:r>
            <a:r>
              <a:rPr lang="sr-Cyrl-BA" dirty="0" smtClean="0"/>
              <a:t> </a:t>
            </a:r>
            <a:r>
              <a:rPr lang="ru-RU" dirty="0" smtClean="0"/>
              <a:t>или општи рацио ликвидности указује да ли је предузеће способно да плаћа доспјеле обавезе на вријеме.</a:t>
            </a:r>
          </a:p>
          <a:p>
            <a:r>
              <a:rPr lang="ru-RU" dirty="0" smtClean="0"/>
              <a:t>Обртна имовина у формули укључује </a:t>
            </a:r>
            <a:r>
              <a:rPr lang="ru-RU" b="1" dirty="0" smtClean="0"/>
              <a:t>готовину, залихе, потраживања од купаца. </a:t>
            </a:r>
          </a:p>
          <a:p>
            <a:r>
              <a:rPr lang="ru-RU" dirty="0" smtClean="0"/>
              <a:t>У англосаксонској литератури сусреће се став да однос текуће активе и текућих обавеза треба да буде 2:1 или виши, али правило није стриктно будући да овај однос варира у зависности од тога којој индустријског грани предузеће припада.</a:t>
            </a:r>
            <a:endParaRPr lang="en-US" dirty="0"/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710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5589240"/>
            <a:ext cx="5891563" cy="6480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b="1" dirty="0" smtClean="0"/>
              <a:t>Рацио убрзане ликвидности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268760"/>
            <a:ext cx="8229600" cy="4721736"/>
          </a:xfrm>
        </p:spPr>
        <p:txBody>
          <a:bodyPr/>
          <a:lstStyle/>
          <a:p>
            <a:r>
              <a:rPr lang="sr-Cyrl-BA" dirty="0" smtClean="0"/>
              <a:t>Рацио убрзане ликвидно</a:t>
            </a:r>
            <a:r>
              <a:rPr lang="sr-Cyrl-BA" i="1" dirty="0" smtClean="0"/>
              <a:t>сти </a:t>
            </a:r>
            <a:r>
              <a:rPr lang="sr-Latn-BA" dirty="0" smtClean="0"/>
              <a:t>(Quick Ratio ili Accid Test) je </a:t>
            </a:r>
            <a:r>
              <a:rPr lang="sr-Cyrl-BA" dirty="0" smtClean="0"/>
              <a:t>варијација рација текуће ликвидности.</a:t>
            </a:r>
          </a:p>
          <a:p>
            <a:r>
              <a:rPr lang="ru-RU" dirty="0" smtClean="0"/>
              <a:t>Овај рацио назива и ригорозни рацио ликвидности. Када је рацио убрзане ликвидности 1 или виши од 1, предузеће је ликвидно, и обрнуто.</a:t>
            </a:r>
          </a:p>
          <a:p>
            <a:r>
              <a:rPr lang="ru-RU" dirty="0" smtClean="0"/>
              <a:t>Међутим, индустријски стандард је као и у случају рација тренутне ликвидности, релевантнији од апсолутног стандарда. </a:t>
            </a:r>
            <a:endParaRPr lang="en-US" dirty="0"/>
          </a:p>
        </p:txBody>
      </p:sp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915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4869160"/>
            <a:ext cx="7344816" cy="7200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b="1" dirty="0" smtClean="0"/>
              <a:t>Рацио готовинске ликвидности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Трећи показатељ ликвидности је рацио готовинске ликвидности (</a:t>
            </a:r>
            <a:r>
              <a:rPr lang="sr-Latn-BA" dirty="0" smtClean="0"/>
              <a:t>Cash Ratio</a:t>
            </a:r>
            <a:r>
              <a:rPr lang="ru-RU" dirty="0" smtClean="0"/>
              <a:t>) или рацио тренутне ликвидности који показује колико је доспјелих обавеза за плаћање покривено из расположиве готовине.</a:t>
            </a:r>
          </a:p>
          <a:p>
            <a:r>
              <a:rPr lang="ru-RU" dirty="0" smtClean="0"/>
              <a:t>Да би предузеће одржало ликвидност, рацио готовинске ликвидности треба да износи 1 или више од 1.</a:t>
            </a:r>
            <a:endParaRPr lang="en-US" dirty="0"/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0" y="781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0180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2" y="4797152"/>
            <a:ext cx="6232928" cy="648072"/>
          </a:xfrm>
          <a:prstGeom prst="rect">
            <a:avLst/>
          </a:prstGeom>
          <a:noFill/>
        </p:spPr>
      </p:pic>
      <p:sp>
        <p:nvSpPr>
          <p:cNvPr id="50182" name="Rectangle 6"/>
          <p:cNvSpPr>
            <a:spLocks noChangeArrowheads="1"/>
          </p:cNvSpPr>
          <p:nvPr/>
        </p:nvSpPr>
        <p:spPr bwMode="auto">
          <a:xfrm>
            <a:off x="0" y="781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b="1" dirty="0" smtClean="0"/>
              <a:t>1. Главни финансијски извјештаји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r-Cyrl-BA" sz="2800" dirty="0" smtClean="0"/>
              <a:t>Биланс успјеха;</a:t>
            </a:r>
          </a:p>
          <a:p>
            <a:r>
              <a:rPr lang="sr-Cyrl-BA" sz="2800" dirty="0" smtClean="0"/>
              <a:t>Биланс стања;</a:t>
            </a:r>
          </a:p>
          <a:p>
            <a:r>
              <a:rPr lang="sr-Cyrl-BA" sz="2800" dirty="0" smtClean="0"/>
              <a:t>Извјештај о готовинским токовима.</a:t>
            </a:r>
          </a:p>
          <a:p>
            <a:r>
              <a:rPr lang="sr-Cyrl-BA" sz="2800" dirty="0" smtClean="0"/>
              <a:t>Рачуноводствени наспрам економском профиту:</a:t>
            </a:r>
          </a:p>
          <a:p>
            <a:pPr lvl="1"/>
            <a:r>
              <a:rPr lang="sr-Cyrl-BA" sz="2600" dirty="0" smtClean="0">
                <a:solidFill>
                  <a:schemeClr val="tx1"/>
                </a:solidFill>
              </a:rPr>
              <a:t>Рачуноводствени профит је профит фирме приказан у билансу успјеха.</a:t>
            </a:r>
          </a:p>
          <a:p>
            <a:pPr lvl="1"/>
            <a:r>
              <a:rPr lang="sr-Cyrl-BA" sz="2600" dirty="0" smtClean="0">
                <a:solidFill>
                  <a:schemeClr val="tx1"/>
                </a:solidFill>
              </a:rPr>
              <a:t>Економски профит је реалан ток готовине који би фирма могла исплаћивати заувијек, а да при том не дође до промјене производних капацитета фирме.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BA" b="1" dirty="0" smtClean="0"/>
              <a:t>2.4. Рација финансијске структуре или рација управљања дугом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340768"/>
            <a:ext cx="8219256" cy="4816192"/>
          </a:xfrm>
        </p:spPr>
        <p:txBody>
          <a:bodyPr>
            <a:normAutofit/>
          </a:bodyPr>
          <a:lstStyle/>
          <a:p>
            <a:r>
              <a:rPr lang="ru-RU" dirty="0" smtClean="0"/>
              <a:t>Солвентност је способност предузећа да измири дугорочне обавезе, не у року доспијећа него било када, потреби из стечајне или ликвидационе масе.</a:t>
            </a:r>
          </a:p>
          <a:p>
            <a:r>
              <a:rPr lang="ru-RU" dirty="0" smtClean="0"/>
              <a:t>Рација солвентности испитују способност предузећа да изврши плаћања камата и главнице у дугом року. </a:t>
            </a:r>
          </a:p>
          <a:p>
            <a:r>
              <a:rPr lang="ru-RU" dirty="0" smtClean="0"/>
              <a:t>Рација солвентности повезују профитабилност са нивоом плаћања обавеза да би утврдили како се предузећа носи са извршавањем обавеза. </a:t>
            </a:r>
          </a:p>
          <a:p>
            <a:r>
              <a:rPr lang="ru-RU" dirty="0" smtClean="0"/>
              <a:t>У општем смислу, солвентност се изражава преко рација </a:t>
            </a:r>
            <a:r>
              <a:rPr lang="sr-Cyrl-BA" b="1" dirty="0" smtClean="0"/>
              <a:t>финансијске структуре или рација управљања дугом.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sr-Cyrl-BA" b="1" dirty="0" smtClean="0"/>
              <a:t>2.4. Рација финансијске структуре или рација управљања дугом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Показатељи финансијске структуре су: </a:t>
            </a:r>
          </a:p>
          <a:p>
            <a:r>
              <a:rPr lang="ru-RU" dirty="0" smtClean="0"/>
              <a:t>рацио укупних обавеза и активе;</a:t>
            </a:r>
          </a:p>
          <a:p>
            <a:r>
              <a:rPr lang="ru-RU" dirty="0" smtClean="0"/>
              <a:t>рацио сопственог капитала и активе;</a:t>
            </a:r>
          </a:p>
          <a:p>
            <a:r>
              <a:rPr lang="ru-RU" dirty="0" smtClean="0"/>
              <a:t>рацио обавеза и сопственог капитала, </a:t>
            </a:r>
          </a:p>
          <a:p>
            <a:r>
              <a:rPr lang="ru-RU" dirty="0" smtClean="0"/>
              <a:t>рацио активе и сопственог капитала;</a:t>
            </a:r>
          </a:p>
          <a:p>
            <a:r>
              <a:rPr lang="ru-RU" dirty="0" smtClean="0"/>
              <a:t>рацио сопственог капитала и укупног капитала; </a:t>
            </a:r>
          </a:p>
          <a:p>
            <a:r>
              <a:rPr lang="sr-Cyrl-BA" dirty="0" smtClean="0"/>
              <a:t>рацио дугорочног обавеза и сопственог капитала;</a:t>
            </a:r>
            <a:endParaRPr lang="ru-RU" dirty="0" smtClean="0"/>
          </a:p>
          <a:p>
            <a:r>
              <a:rPr lang="ru-RU" dirty="0" smtClean="0"/>
              <a:t>рацио дугорочних обавеза и укупног капитала; </a:t>
            </a:r>
          </a:p>
          <a:p>
            <a:r>
              <a:rPr lang="ru-RU" dirty="0" smtClean="0"/>
              <a:t>Коефицијент покрића камата, и др.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Рацио укупних обавеза и активе и </a:t>
            </a:r>
            <a:br>
              <a:rPr lang="ru-RU" sz="2800" b="1" dirty="0" smtClean="0"/>
            </a:br>
            <a:r>
              <a:rPr lang="ru-RU" sz="2800" b="1" dirty="0" smtClean="0"/>
              <a:t>рацио сопственог капитала и активе 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412776"/>
            <a:ext cx="8219256" cy="4744184"/>
          </a:xfrm>
        </p:spPr>
        <p:txBody>
          <a:bodyPr/>
          <a:lstStyle/>
          <a:p>
            <a:r>
              <a:rPr lang="sr-Cyrl-BA" dirty="0" smtClean="0"/>
              <a:t>Рацио укупних обавеза (дуга) у односу на активу </a:t>
            </a:r>
            <a:r>
              <a:rPr lang="sr-Latn-BA" dirty="0" smtClean="0"/>
              <a:t>(Total-Debt-To-Total-Assets Ratio)</a:t>
            </a:r>
            <a:r>
              <a:rPr lang="sr-Cyrl-BA" dirty="0" smtClean="0"/>
              <a:t>:</a:t>
            </a:r>
          </a:p>
          <a:p>
            <a:endParaRPr lang="sr-Cyrl-BA" dirty="0" smtClean="0"/>
          </a:p>
          <a:p>
            <a:endParaRPr lang="sr-Cyrl-BA" dirty="0" smtClean="0"/>
          </a:p>
          <a:p>
            <a:r>
              <a:rPr lang="ru-RU" dirty="0" smtClean="0"/>
              <a:t>Други значајан показатељ је рацио сопственог капитала у односу на укупну активу </a:t>
            </a:r>
            <a:r>
              <a:rPr lang="sr-Latn-BA" dirty="0" smtClean="0"/>
              <a:t>(Equity-To-Total-Assets Ratio) ili </a:t>
            </a:r>
            <a:r>
              <a:rPr lang="sr-Cyrl-BA" dirty="0" smtClean="0"/>
              <a:t>власнички </a:t>
            </a:r>
            <a:r>
              <a:rPr lang="sr-Cyrl-BA" i="1" dirty="0" smtClean="0"/>
              <a:t>рацио </a:t>
            </a:r>
            <a:r>
              <a:rPr lang="sr-Latn-BA" i="1" dirty="0" smtClean="0"/>
              <a:t>(</a:t>
            </a:r>
            <a:r>
              <a:rPr lang="sr-Latn-BA" dirty="0" smtClean="0"/>
              <a:t>Equity Ratio)</a:t>
            </a:r>
            <a:endParaRPr lang="sr-Cyrl-BA" dirty="0" smtClean="0"/>
          </a:p>
          <a:p>
            <a:endParaRPr lang="en-US" dirty="0"/>
          </a:p>
        </p:txBody>
      </p:sp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120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2" y="2348880"/>
            <a:ext cx="4464496" cy="720080"/>
          </a:xfrm>
          <a:prstGeom prst="rect">
            <a:avLst/>
          </a:prstGeom>
          <a:noFill/>
        </p:spPr>
      </p:pic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1204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2" y="4869160"/>
            <a:ext cx="4896544" cy="7920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Рацио обавеза и сопственог капитала и </a:t>
            </a:r>
            <a:br>
              <a:rPr lang="ru-RU" sz="2800" b="1" dirty="0" smtClean="0"/>
            </a:br>
            <a:r>
              <a:rPr lang="ru-RU" sz="2800" b="1" dirty="0" smtClean="0"/>
              <a:t>рацио активе и сопственог капитала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BA" dirty="0" smtClean="0"/>
              <a:t>Рацио обавеза (дуга) према сопственом капиталу </a:t>
            </a:r>
            <a:r>
              <a:rPr lang="sr-Latn-BA" dirty="0" smtClean="0"/>
              <a:t>(Debt-To-Equity Ratio)</a:t>
            </a:r>
            <a:r>
              <a:rPr lang="sr-Cyrl-BA" dirty="0" smtClean="0"/>
              <a:t>:</a:t>
            </a:r>
          </a:p>
          <a:p>
            <a:endParaRPr lang="sr-Cyrl-BA" dirty="0" smtClean="0"/>
          </a:p>
          <a:p>
            <a:endParaRPr lang="sr-Cyrl-BA" dirty="0" smtClean="0"/>
          </a:p>
          <a:p>
            <a:endParaRPr lang="ru-RU" dirty="0" smtClean="0"/>
          </a:p>
          <a:p>
            <a:r>
              <a:rPr lang="ru-RU" dirty="0" smtClean="0"/>
              <a:t>Мултипликатор сопственог капитала утврђује колику количину имовине предузеће посједује на сваку новчану јединицу сопственог капитала:</a:t>
            </a:r>
            <a:endParaRPr lang="en-US" dirty="0"/>
          </a:p>
        </p:txBody>
      </p:sp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427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3568" y="2276872"/>
            <a:ext cx="6624736" cy="792088"/>
          </a:xfrm>
          <a:prstGeom prst="rect">
            <a:avLst/>
          </a:prstGeom>
          <a:noFill/>
        </p:spPr>
      </p:pic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427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5157192"/>
            <a:ext cx="6192688" cy="7920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91264" cy="936104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300" dirty="0" smtClean="0"/>
              <a:t/>
            </a:r>
            <a:br>
              <a:rPr lang="ru-RU" sz="2300" dirty="0" smtClean="0"/>
            </a:br>
            <a:r>
              <a:rPr lang="ru-RU" sz="2300" dirty="0" smtClean="0"/>
              <a:t/>
            </a:r>
            <a:br>
              <a:rPr lang="ru-RU" sz="2300" dirty="0" smtClean="0"/>
            </a:br>
            <a:r>
              <a:rPr lang="ru-RU" sz="2800" b="1" dirty="0" smtClean="0"/>
              <a:t>Рацио сопственог капитала и укупног капитала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196752"/>
            <a:ext cx="8363272" cy="5400600"/>
          </a:xfrm>
        </p:spPr>
        <p:txBody>
          <a:bodyPr>
            <a:normAutofit/>
          </a:bodyPr>
          <a:lstStyle/>
          <a:p>
            <a:r>
              <a:rPr lang="sr-Cyrl-BA" dirty="0" smtClean="0"/>
              <a:t>Рацио сопственог капитала и укупног капитала (Е</a:t>
            </a:r>
            <a:r>
              <a:rPr lang="sr-Latn-BA" dirty="0" smtClean="0"/>
              <a:t>quity-To-Total-Capital Ratio</a:t>
            </a:r>
            <a:r>
              <a:rPr lang="sr-Cyrl-BA" dirty="0" smtClean="0"/>
              <a:t>):</a:t>
            </a:r>
          </a:p>
          <a:p>
            <a:endParaRPr lang="sr-Cyrl-BA" dirty="0" smtClean="0"/>
          </a:p>
          <a:p>
            <a:pPr>
              <a:buNone/>
            </a:pPr>
            <a:endParaRPr lang="sr-Cyrl-BA" dirty="0" smtClean="0"/>
          </a:p>
          <a:p>
            <a:endParaRPr lang="sr-Cyrl-BA" i="1" dirty="0" smtClean="0"/>
          </a:p>
          <a:p>
            <a:endParaRPr lang="sr-Cyrl-BA" i="1" dirty="0" smtClean="0"/>
          </a:p>
        </p:txBody>
      </p:sp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529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2996952"/>
            <a:ext cx="6120680" cy="792088"/>
          </a:xfrm>
          <a:prstGeom prst="rect">
            <a:avLst/>
          </a:prstGeom>
          <a:noFill/>
        </p:spPr>
      </p:pic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530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5303" name="Rectangle 7"/>
          <p:cNvSpPr>
            <a:spLocks noChangeArrowheads="1"/>
          </p:cNvSpPr>
          <p:nvPr/>
        </p:nvSpPr>
        <p:spPr bwMode="auto">
          <a:xfrm>
            <a:off x="0" y="809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BA" sz="2800" b="1" dirty="0" smtClean="0"/>
              <a:t>Рацио дугорочних обавеза и сопственог капитала и рацио дугорочних обавеза и укупног капитала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BA" dirty="0" smtClean="0"/>
              <a:t>Рацио дугорочних обавеза и сопственог капитала</a:t>
            </a:r>
            <a:r>
              <a:rPr lang="sr-Cyrl-BA" i="1" dirty="0" smtClean="0"/>
              <a:t> </a:t>
            </a:r>
            <a:r>
              <a:rPr lang="sr-Latn-BA" dirty="0" smtClean="0"/>
              <a:t>(Long-Term-Debt-To-Equity Ratio)</a:t>
            </a:r>
            <a:endParaRPr lang="sr-Cyrl-BA" dirty="0" smtClean="0"/>
          </a:p>
          <a:p>
            <a:endParaRPr lang="sr-Cyrl-BA" dirty="0" smtClean="0"/>
          </a:p>
          <a:p>
            <a:endParaRPr lang="sr-Cyrl-BA" dirty="0" smtClean="0"/>
          </a:p>
          <a:p>
            <a:endParaRPr lang="sr-Cyrl-BA" dirty="0" smtClean="0"/>
          </a:p>
          <a:p>
            <a:r>
              <a:rPr lang="sr-Cyrl-BA" dirty="0" smtClean="0"/>
              <a:t>Рацио дугорочних обавеза (дуга) и укупног капитала</a:t>
            </a:r>
            <a:r>
              <a:rPr lang="sr-Latn-BA" dirty="0" smtClean="0"/>
              <a:t>(Long-term-Debt-To-Total-Capital Ratio) 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7584" y="2492896"/>
            <a:ext cx="6410658" cy="648072"/>
          </a:xfrm>
          <a:prstGeom prst="rect">
            <a:avLst/>
          </a:prstGeom>
          <a:noFill/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7584" y="4653136"/>
            <a:ext cx="6192688" cy="9361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52400"/>
            <a:ext cx="8219256" cy="1116360"/>
          </a:xfrm>
        </p:spPr>
        <p:txBody>
          <a:bodyPr>
            <a:noAutofit/>
          </a:bodyPr>
          <a:lstStyle/>
          <a:p>
            <a:r>
              <a:rPr lang="sr-Cyrl-BA" sz="2600" b="1" dirty="0" smtClean="0"/>
              <a:t>Рацио тржишне вриједности обавеза и капитала и рацио тржишне вриједности обавеза и сопственог капитала</a:t>
            </a:r>
            <a:endParaRPr lang="en-US" sz="2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1340768"/>
            <a:ext cx="8147248" cy="4816192"/>
          </a:xfrm>
        </p:spPr>
        <p:txBody>
          <a:bodyPr/>
          <a:lstStyle/>
          <a:p>
            <a:r>
              <a:rPr lang="ru-RU" dirty="0" smtClean="0"/>
              <a:t>Друга варијанта рација дуга користи тржишну вриједност умјесто књиговодствене </a:t>
            </a:r>
            <a:r>
              <a:rPr lang="sr-Latn-BA" dirty="0" smtClean="0"/>
              <a:t>(Market-Value-Debt-Capital Ratio i Market-Value-Debt-Equity Ratio) </a:t>
            </a:r>
            <a:r>
              <a:rPr lang="ru-RU" dirty="0" smtClean="0"/>
              <a:t>да би се нагласило да нека предузећа имају много већи капацитет да позајмљују средства него што то наговјештава њихова књиговодствена вриједност.</a:t>
            </a:r>
            <a:endParaRPr lang="sr-Cyrl-BA" dirty="0" smtClean="0"/>
          </a:p>
          <a:p>
            <a:endParaRPr lang="en-US" dirty="0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632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4005064"/>
            <a:ext cx="8064896" cy="1008112"/>
          </a:xfrm>
          <a:prstGeom prst="rect">
            <a:avLst/>
          </a:prstGeom>
          <a:noFill/>
        </p:spPr>
      </p:pic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0" y="971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632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6324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5589240"/>
            <a:ext cx="7547217" cy="6480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52400"/>
            <a:ext cx="8147248" cy="828328"/>
          </a:xfrm>
        </p:spPr>
        <p:txBody>
          <a:bodyPr/>
          <a:lstStyle/>
          <a:p>
            <a:r>
              <a:rPr lang="sr-Cyrl-BA" b="1" dirty="0" smtClean="0"/>
              <a:t>Финансијска стабилност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052736"/>
            <a:ext cx="8291264" cy="5544616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Финансијска стабилност односно дугорочна финансијска равнотежа изражава се преко коефицијента финансијске стабилности.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Уколико је рацио нижи од један, постоји слободан капитал у износу разлике: (трајни капитал + дугорочне обавезе) - (дугорочно везана + изгубљена имовина). </a:t>
            </a:r>
          </a:p>
          <a:p>
            <a:r>
              <a:rPr lang="ru-RU" dirty="0" smtClean="0"/>
              <a:t>Уколико је рацио виши од један, предузећу недостаје капитал у износу разлике: (дугорочно везана + изгубљена имовина) - (трајни капитал + дугорочних обавезе).</a:t>
            </a:r>
          </a:p>
          <a:p>
            <a:r>
              <a:rPr lang="ru-RU" dirty="0" smtClean="0"/>
              <a:t>Ако је коефицијент финансијске стабилности једнак јединици, дугорочна равнотежа је успостављена, те су у оквиру дугорочног финансирања створени услови за одржавање ликвидности. </a:t>
            </a:r>
          </a:p>
        </p:txBody>
      </p:sp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836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2" y="2060848"/>
            <a:ext cx="5400600" cy="864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BA" b="1" dirty="0" smtClean="0"/>
              <a:t>2.5. Тржишни показатељи или рација тржишне вриједности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219200"/>
            <a:ext cx="8496944" cy="5378152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sr-Cyrl-BA" dirty="0" smtClean="0"/>
              <a:t>Тржишна рација су</a:t>
            </a:r>
            <a:r>
              <a:rPr lang="sr-Latn-BA" i="1" dirty="0" smtClean="0"/>
              <a:t> </a:t>
            </a:r>
            <a:r>
              <a:rPr lang="sr-Latn-BA" dirty="0" smtClean="0"/>
              <a:t>EPS</a:t>
            </a:r>
            <a:r>
              <a:rPr lang="ru-RU" dirty="0" smtClean="0"/>
              <a:t>, </a:t>
            </a:r>
            <a:r>
              <a:rPr lang="sr-Latn-BA" dirty="0" smtClean="0"/>
              <a:t>P</a:t>
            </a:r>
            <a:r>
              <a:rPr lang="ru-RU" dirty="0" smtClean="0"/>
              <a:t>/</a:t>
            </a:r>
            <a:r>
              <a:rPr lang="sr-Latn-BA" dirty="0" smtClean="0"/>
              <a:t>E</a:t>
            </a:r>
            <a:r>
              <a:rPr lang="ru-RU" dirty="0" smtClean="0"/>
              <a:t>, </a:t>
            </a:r>
            <a:r>
              <a:rPr lang="sr-Latn-BA" dirty="0" smtClean="0"/>
              <a:t>P</a:t>
            </a:r>
            <a:r>
              <a:rPr lang="ru-RU" dirty="0" smtClean="0"/>
              <a:t>/</a:t>
            </a:r>
            <a:r>
              <a:rPr lang="sr-Latn-BA" dirty="0" smtClean="0"/>
              <a:t>B</a:t>
            </a:r>
            <a:r>
              <a:rPr lang="ru-RU" dirty="0" smtClean="0"/>
              <a:t>, тржишна капитализација, дивидендна стопа,  и др.</a:t>
            </a:r>
          </a:p>
          <a:p>
            <a:pPr lvl="0"/>
            <a:r>
              <a:rPr lang="sr-Cyrl-BA" dirty="0" smtClean="0"/>
              <a:t>Зарада по акцији (</a:t>
            </a:r>
            <a:r>
              <a:rPr lang="sr-Latn-BA" dirty="0" smtClean="0"/>
              <a:t>EPS</a:t>
            </a:r>
            <a:r>
              <a:rPr lang="sr-Cyrl-BA" dirty="0" smtClean="0"/>
              <a:t>) добија се када се нето добитак подијели са просјечним бројем издатих акција у току обрачунског периода. </a:t>
            </a:r>
            <a:endParaRPr lang="sr-Latn-BA" dirty="0" smtClean="0"/>
          </a:p>
          <a:p>
            <a:pPr lvl="1"/>
            <a:r>
              <a:rPr lang="sr-Cyrl-BA" dirty="0" smtClean="0">
                <a:solidFill>
                  <a:schemeClr val="tx1"/>
                </a:solidFill>
              </a:rPr>
              <a:t>Просјечан број акција израчунава се пондерисањем броја акција у оптицају са бројем дана оптицаја. </a:t>
            </a:r>
            <a:endParaRPr lang="sr-Latn-BA" dirty="0" smtClean="0">
              <a:solidFill>
                <a:schemeClr val="tx1"/>
              </a:solidFill>
            </a:endParaRPr>
          </a:p>
          <a:p>
            <a:pPr lvl="0"/>
            <a:r>
              <a:rPr lang="sr-Latn-BA" dirty="0" smtClean="0"/>
              <a:t>P/E </a:t>
            </a:r>
            <a:r>
              <a:rPr lang="sr-Cyrl-BA" dirty="0" smtClean="0"/>
              <a:t>рацио - однос тржишне цијене акције и зараде по акцији</a:t>
            </a:r>
            <a:r>
              <a:rPr lang="sr-Latn-BA" dirty="0" smtClean="0"/>
              <a:t>.</a:t>
            </a:r>
            <a:endParaRPr lang="sr-Cyrl-BA" dirty="0" smtClean="0"/>
          </a:p>
          <a:p>
            <a:pPr lvl="0"/>
            <a:r>
              <a:rPr lang="sr-Latn-BA" dirty="0" smtClean="0"/>
              <a:t>P</a:t>
            </a:r>
            <a:r>
              <a:rPr lang="ru-RU" dirty="0" smtClean="0"/>
              <a:t>/</a:t>
            </a:r>
            <a:r>
              <a:rPr lang="sr-Latn-BA" dirty="0" smtClean="0"/>
              <a:t>B </a:t>
            </a:r>
            <a:r>
              <a:rPr lang="sr-Cyrl-BA" dirty="0" smtClean="0"/>
              <a:t>рацио - однос тржишне цијене акције и књиговодствене цијене акције</a:t>
            </a:r>
            <a:r>
              <a:rPr lang="sr-Latn-BA" dirty="0" smtClean="0"/>
              <a:t>.</a:t>
            </a:r>
          </a:p>
          <a:p>
            <a:pPr lvl="0"/>
            <a:r>
              <a:rPr lang="sr-Latn-BA" dirty="0" smtClean="0"/>
              <a:t>PEG </a:t>
            </a:r>
            <a:r>
              <a:rPr lang="sr-Cyrl-BA" dirty="0" smtClean="0"/>
              <a:t> </a:t>
            </a:r>
            <a:r>
              <a:rPr lang="sr-Latn-BA" dirty="0" smtClean="0"/>
              <a:t>je </a:t>
            </a:r>
            <a:r>
              <a:rPr lang="sr-Cyrl-BA" dirty="0" smtClean="0"/>
              <a:t>количник </a:t>
            </a:r>
            <a:r>
              <a:rPr lang="sr-Latn-BA" dirty="0" smtClean="0"/>
              <a:t>P/E</a:t>
            </a:r>
            <a:r>
              <a:rPr lang="sr-Cyrl-BA" dirty="0" smtClean="0"/>
              <a:t> и стопе раста зарада.</a:t>
            </a:r>
          </a:p>
          <a:p>
            <a:pPr lvl="0"/>
            <a:r>
              <a:rPr lang="sr-Cyrl-BA" dirty="0" smtClean="0"/>
              <a:t>Дивиденда по акцији је количник дијела нето добитка намијењеног исплати дивиденде и просјечног броја акција изван предузећа.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/>
              <a:t>3. </a:t>
            </a:r>
            <a:r>
              <a:rPr lang="sr-Cyrl-BA" b="1" dirty="0" smtClean="0"/>
              <a:t>Економска додата вриједност </a:t>
            </a:r>
            <a:r>
              <a:rPr lang="sr-Latn-BA" b="1" dirty="0" smtClean="0"/>
              <a:t>- EVA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219200"/>
            <a:ext cx="8219256" cy="5378152"/>
          </a:xfrm>
        </p:spPr>
        <p:txBody>
          <a:bodyPr>
            <a:normAutofit/>
          </a:bodyPr>
          <a:lstStyle/>
          <a:p>
            <a:r>
              <a:rPr lang="sr-Cyrl-BA" sz="2400" dirty="0" smtClean="0"/>
              <a:t>Е</a:t>
            </a:r>
            <a:r>
              <a:rPr lang="sr-Latn-BA" sz="2400" dirty="0" smtClean="0"/>
              <a:t>VA</a:t>
            </a:r>
            <a:r>
              <a:rPr lang="sr-Cyrl-BA" sz="2400" dirty="0" smtClean="0"/>
              <a:t> мјери вишак вриједности који одбацује инвестиција или портфолио инвестиција и мјера  је економског, а не рачуноводственог приноса.</a:t>
            </a:r>
          </a:p>
          <a:p>
            <a:r>
              <a:rPr lang="sr-Cyrl-BA" sz="2400" dirty="0" smtClean="0"/>
              <a:t>Представља разлику вишка поврата креираног у инвестицији и капитала који је инвестиран у ту инвестицију:</a:t>
            </a:r>
          </a:p>
          <a:p>
            <a:pPr>
              <a:buNone/>
            </a:pPr>
            <a:r>
              <a:rPr lang="sr-Cyrl-BA" sz="2400" dirty="0" smtClean="0"/>
              <a:t>	Е</a:t>
            </a:r>
            <a:r>
              <a:rPr lang="sr-Latn-BA" sz="2400" dirty="0" smtClean="0"/>
              <a:t>VA = (ROA – </a:t>
            </a:r>
            <a:r>
              <a:rPr lang="sr-Cyrl-BA" sz="2400" dirty="0" smtClean="0"/>
              <a:t>трошак капитала) </a:t>
            </a:r>
            <a:r>
              <a:rPr lang="sr-Latn-BA" sz="2400" dirty="0" smtClean="0"/>
              <a:t>x</a:t>
            </a:r>
            <a:r>
              <a:rPr lang="sr-Cyrl-BA" sz="2400" dirty="0" smtClean="0"/>
              <a:t> инвестирани капитал</a:t>
            </a:r>
          </a:p>
          <a:p>
            <a:r>
              <a:rPr lang="ru-RU" sz="2400" dirty="0" smtClean="0"/>
              <a:t>ЕВА је продужетак правила нето садашње вриједности, тако да НСВ инвестиције представља садашњу вриједност економске додате вриједности током вијека трајања инвестиције</a:t>
            </a:r>
            <a:r>
              <a:rPr lang="sr-Latn-BA" sz="2400" dirty="0" smtClean="0"/>
              <a:t>.</a:t>
            </a:r>
            <a:endParaRPr lang="en-US" sz="2400" dirty="0"/>
          </a:p>
        </p:txBody>
      </p:sp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939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19872" y="5445224"/>
            <a:ext cx="2808312" cy="864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b="1" dirty="0" smtClean="0"/>
              <a:t>2. Финансијска рацио анализа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219200"/>
            <a:ext cx="8712968" cy="537815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Финансијска анализа представља анализу финансијских извјештаја, изражену преко релативних показатеља и финансијских рација.</a:t>
            </a:r>
          </a:p>
          <a:p>
            <a:r>
              <a:rPr lang="ru-RU" dirty="0" smtClean="0"/>
              <a:t>Финансијска анализа обухвата анализу приносног, имовинског и финансијског положаја, те анализу З-скор модела. Сва финансијска рација добијена овом анализом могу се сврстати у пет категорија:</a:t>
            </a:r>
          </a:p>
          <a:p>
            <a:pPr marL="514350" indent="-514350">
              <a:buAutoNum type="arabicPeriod"/>
            </a:pPr>
            <a:r>
              <a:rPr lang="ru-RU" dirty="0" smtClean="0"/>
              <a:t>Показатељи профитабилности (рентабилности)</a:t>
            </a:r>
            <a:r>
              <a:rPr lang="sr-Cyrl-BA" dirty="0" smtClean="0"/>
              <a:t>;</a:t>
            </a:r>
          </a:p>
          <a:p>
            <a:pPr marL="514350" indent="-514350">
              <a:buAutoNum type="arabicPeriod"/>
            </a:pPr>
            <a:r>
              <a:rPr lang="sr-Cyrl-BA" dirty="0" smtClean="0"/>
              <a:t>Показатељи пословне активности;</a:t>
            </a:r>
          </a:p>
          <a:p>
            <a:pPr marL="514350" indent="-514350">
              <a:buAutoNum type="arabicPeriod"/>
            </a:pPr>
            <a:r>
              <a:rPr lang="sr-Cyrl-BA" dirty="0" smtClean="0"/>
              <a:t>Показатељи ликвидности;</a:t>
            </a:r>
          </a:p>
          <a:p>
            <a:pPr marL="514350" indent="-514350">
              <a:buAutoNum type="arabicPeriod"/>
            </a:pPr>
            <a:r>
              <a:rPr lang="sr-Cyrl-BA" dirty="0" smtClean="0"/>
              <a:t>Показатељи финансијске структуре или управљања дугом;</a:t>
            </a:r>
          </a:p>
          <a:p>
            <a:pPr marL="514350" indent="-514350">
              <a:buAutoNum type="arabicPeriod"/>
            </a:pPr>
            <a:r>
              <a:rPr lang="sr-Cyrl-BA" dirty="0" smtClean="0"/>
              <a:t>Тржишни показатељи или рација тржишне вриједности.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b="1" dirty="0" smtClean="0"/>
              <a:t>2. Финансијска рацио анализа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Финансијска рација немају универзалну вриједност, те се поставља питање како их интерпретирати. </a:t>
            </a:r>
          </a:p>
          <a:p>
            <a:r>
              <a:rPr lang="ru-RU" dirty="0" smtClean="0"/>
              <a:t>У теорији и пракси постоје три приступа: </a:t>
            </a:r>
          </a:p>
          <a:p>
            <a:pPr marL="514350" indent="-514350">
              <a:buAutoNum type="arabicPeriod"/>
            </a:pPr>
            <a:r>
              <a:rPr lang="ru-RU" dirty="0" smtClean="0"/>
              <a:t>Поређење рација са правилима палца;</a:t>
            </a:r>
          </a:p>
          <a:p>
            <a:pPr marL="514350" indent="-514350">
              <a:buAutoNum type="arabicPeriod"/>
            </a:pPr>
            <a:r>
              <a:rPr lang="ru-RU" dirty="0" smtClean="0"/>
              <a:t>Поређење рација са просјеком привредне гране – обезбјеђују информације о положају и успјеху предузећа наспрам конкурената.</a:t>
            </a:r>
          </a:p>
          <a:p>
            <a:pPr marL="514350" indent="-514350">
              <a:buAutoNum type="arabicPeriod"/>
            </a:pPr>
            <a:r>
              <a:rPr lang="ru-RU" dirty="0" smtClean="0"/>
              <a:t>Анализа тренда - израчунавање рација током неколико година и праћење њихових промјена током времена.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b="1" dirty="0" smtClean="0"/>
              <a:t>2.1</a:t>
            </a:r>
            <a:r>
              <a:rPr lang="sr-Latn-BA" b="1" dirty="0" smtClean="0"/>
              <a:t>. </a:t>
            </a:r>
            <a:r>
              <a:rPr lang="sr-Cyrl-BA" b="1" dirty="0" smtClean="0"/>
              <a:t>Рација профитабилности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484784"/>
            <a:ext cx="8219256" cy="4752528"/>
          </a:xfrm>
        </p:spPr>
        <p:txBody>
          <a:bodyPr>
            <a:normAutofit fontScale="92500" lnSpcReduction="10000"/>
          </a:bodyPr>
          <a:lstStyle/>
          <a:p>
            <a:r>
              <a:rPr lang="ru-RU" sz="2800" dirty="0" smtClean="0"/>
              <a:t>Профитабилност представља зарађивачку моћ предузећа односно принос на уложено </a:t>
            </a:r>
            <a:r>
              <a:rPr lang="sr-Latn-BA" sz="2800" dirty="0" smtClean="0"/>
              <a:t>- </a:t>
            </a:r>
            <a:r>
              <a:rPr lang="ru-RU" sz="2800" dirty="0" smtClean="0"/>
              <a:t>стоп</a:t>
            </a:r>
            <a:r>
              <a:rPr lang="sr-Cyrl-BA" sz="2800" dirty="0" smtClean="0"/>
              <a:t>у</a:t>
            </a:r>
            <a:r>
              <a:rPr lang="ru-RU" sz="2800" dirty="0" smtClean="0"/>
              <a:t> поврата</a:t>
            </a:r>
            <a:r>
              <a:rPr lang="sr-Latn-BA" sz="2800" dirty="0" smtClean="0"/>
              <a:t>.</a:t>
            </a:r>
          </a:p>
          <a:p>
            <a:r>
              <a:rPr lang="sr-Cyrl-BA" sz="2800" dirty="0" smtClean="0"/>
              <a:t>Основна рација профитабилности су:</a:t>
            </a:r>
          </a:p>
          <a:p>
            <a:r>
              <a:rPr lang="ru-RU" sz="2800" dirty="0" smtClean="0"/>
              <a:t>поврат на сопствени капитал (</a:t>
            </a:r>
            <a:r>
              <a:rPr lang="sr-Latn-BA" sz="2800" dirty="0" smtClean="0"/>
              <a:t>ROE</a:t>
            </a:r>
            <a:r>
              <a:rPr lang="ru-RU" sz="2800" dirty="0" smtClean="0"/>
              <a:t>);</a:t>
            </a:r>
          </a:p>
          <a:p>
            <a:r>
              <a:rPr lang="ru-RU" sz="2800" dirty="0" smtClean="0"/>
              <a:t>поврат на активу (</a:t>
            </a:r>
            <a:r>
              <a:rPr lang="sr-Latn-BA" sz="2800" dirty="0" smtClean="0"/>
              <a:t>ROA</a:t>
            </a:r>
            <a:r>
              <a:rPr lang="ru-RU" sz="2800" dirty="0" smtClean="0"/>
              <a:t>);</a:t>
            </a:r>
            <a:endParaRPr lang="sr-Latn-BA" sz="2800" dirty="0" smtClean="0"/>
          </a:p>
          <a:p>
            <a:r>
              <a:rPr lang="ru-RU" sz="2800" dirty="0" smtClean="0"/>
              <a:t>поврат на инвестирани капитал (</a:t>
            </a:r>
            <a:r>
              <a:rPr lang="sr-Latn-BA" sz="2800" dirty="0" smtClean="0"/>
              <a:t>ROIC</a:t>
            </a:r>
            <a:r>
              <a:rPr lang="ru-RU" sz="2800" dirty="0" smtClean="0"/>
              <a:t>);</a:t>
            </a:r>
          </a:p>
          <a:p>
            <a:r>
              <a:rPr lang="ru-RU" sz="2800" dirty="0" smtClean="0"/>
              <a:t>поврат на укупан капитал;</a:t>
            </a:r>
          </a:p>
          <a:p>
            <a:r>
              <a:rPr lang="ru-RU" sz="2800" dirty="0" smtClean="0"/>
              <a:t>нето добитак по акцији,</a:t>
            </a:r>
          </a:p>
          <a:p>
            <a:r>
              <a:rPr lang="ru-RU" sz="2800" dirty="0" smtClean="0"/>
              <a:t>дивиденда по акцији.</a:t>
            </a:r>
          </a:p>
          <a:p>
            <a:r>
              <a:rPr lang="sr-Latn-BA" sz="2800" dirty="0" smtClean="0"/>
              <a:t>EBITDA </a:t>
            </a:r>
            <a:r>
              <a:rPr lang="sr-Cyrl-BA" sz="2800" dirty="0" smtClean="0"/>
              <a:t>маржа, и др.</a:t>
            </a:r>
          </a:p>
          <a:p>
            <a:endParaRPr lang="sr-Cyrl-BA" dirty="0" smtClean="0"/>
          </a:p>
          <a:p>
            <a:endParaRPr lang="sr-Cyrl-BA" dirty="0" smtClean="0"/>
          </a:p>
          <a:p>
            <a:endParaRPr lang="sr-Cyrl-BA" dirty="0" smtClean="0"/>
          </a:p>
          <a:p>
            <a:endParaRPr lang="en-US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971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  <a:tab pos="457200" algn="l"/>
                <a:tab pos="514350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/>
              <a:t>ROE – </a:t>
            </a:r>
            <a:r>
              <a:rPr lang="sr-Cyrl-BA" b="1" dirty="0" smtClean="0"/>
              <a:t>поврат на сопствени капитал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BA" dirty="0" smtClean="0"/>
              <a:t>ROE</a:t>
            </a:r>
            <a:r>
              <a:rPr lang="sr-Cyrl-BA" dirty="0" smtClean="0"/>
              <a:t> (</a:t>
            </a:r>
            <a:r>
              <a:rPr lang="sr-Latn-BA" dirty="0" smtClean="0"/>
              <a:t>Return on Equity) </a:t>
            </a:r>
            <a:r>
              <a:rPr lang="sr-Cyrl-BA" dirty="0" smtClean="0"/>
              <a:t>је однос нето профита према сопственом акционарском капиталу и изражава профитабилност са становишта акционара.</a:t>
            </a:r>
            <a:endParaRPr lang="sr-Latn-BA" dirty="0" smtClean="0"/>
          </a:p>
          <a:p>
            <a:endParaRPr lang="sr-Latn-BA" dirty="0" smtClean="0"/>
          </a:p>
          <a:p>
            <a:endParaRPr lang="sr-Latn-BA" dirty="0" smtClean="0"/>
          </a:p>
          <a:p>
            <a:endParaRPr lang="sr-Latn-BA" dirty="0" smtClean="0"/>
          </a:p>
          <a:p>
            <a:r>
              <a:rPr lang="sr-Cyrl-BA" dirty="0" smtClean="0"/>
              <a:t>Сљедећа једначина се назива </a:t>
            </a:r>
            <a:r>
              <a:rPr lang="sr-Latn-BA" dirty="0" smtClean="0"/>
              <a:t>Du Pont </a:t>
            </a:r>
            <a:r>
              <a:rPr lang="sr-Cyrl-BA" dirty="0" smtClean="0"/>
              <a:t>модел:</a:t>
            </a:r>
          </a:p>
          <a:p>
            <a:endParaRPr lang="en-US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2636912"/>
            <a:ext cx="7488832" cy="1224136"/>
          </a:xfrm>
          <a:prstGeom prst="rect">
            <a:avLst/>
          </a:prstGeom>
          <a:noFill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4509120"/>
            <a:ext cx="7920880" cy="14401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/>
              <a:t>ROA – </a:t>
            </a:r>
            <a:r>
              <a:rPr lang="sr-Cyrl-BA" b="1" dirty="0" smtClean="0"/>
              <a:t>поврат на активу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BA" dirty="0" smtClean="0"/>
              <a:t>ROA (Return on Asset) </a:t>
            </a:r>
            <a:r>
              <a:rPr lang="sr-Cyrl-BA" dirty="0" smtClean="0"/>
              <a:t>је </a:t>
            </a:r>
            <a:r>
              <a:rPr lang="ru-RU" dirty="0" smtClean="0"/>
              <a:t>поврат на активу предузећа и мјери оперативну ефикасност у генерисању приноса на активу, прије ефеката финансирања.</a:t>
            </a:r>
            <a:endParaRPr lang="sr-Latn-BA" dirty="0" smtClean="0"/>
          </a:p>
          <a:p>
            <a:endParaRPr lang="sr-Latn-BA" dirty="0" smtClean="0"/>
          </a:p>
          <a:p>
            <a:endParaRPr lang="sr-Latn-BA" dirty="0" smtClean="0"/>
          </a:p>
          <a:p>
            <a:endParaRPr lang="sr-Latn-BA" dirty="0" smtClean="0"/>
          </a:p>
          <a:p>
            <a:endParaRPr lang="sr-Latn-BA" dirty="0" smtClean="0"/>
          </a:p>
          <a:p>
            <a:endParaRPr lang="en-US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7900" y="2924944"/>
            <a:ext cx="2877995" cy="936104"/>
          </a:xfrm>
          <a:prstGeom prst="rect">
            <a:avLst/>
          </a:prstGeom>
          <a:noFill/>
        </p:spPr>
      </p:pic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4293096"/>
            <a:ext cx="6120680" cy="936104"/>
          </a:xfrm>
          <a:prstGeom prst="rect">
            <a:avLst/>
          </a:prstGeom>
          <a:noFill/>
        </p:spPr>
      </p:pic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dirty="0" smtClean="0"/>
              <a:t> </a:t>
            </a:r>
            <a:r>
              <a:rPr lang="sr-Latn-BA" b="1" dirty="0" smtClean="0"/>
              <a:t>ROIC </a:t>
            </a:r>
            <a:r>
              <a:rPr lang="sr-Cyrl-BA" b="1" dirty="0" smtClean="0"/>
              <a:t>- поврат на инвестирани капитал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Рентабилност инвестираног капитала (сума властитог капитала и дугорочних обавеза) утврђује се преко приноса на капитал (</a:t>
            </a:r>
            <a:r>
              <a:rPr lang="sr-Latn-BA" dirty="0" smtClean="0"/>
              <a:t>ROIC </a:t>
            </a:r>
            <a:r>
              <a:rPr lang="sr-Cyrl-BA" dirty="0" smtClean="0"/>
              <a:t>или </a:t>
            </a:r>
            <a:r>
              <a:rPr lang="sr-Latn-BA" dirty="0" smtClean="0"/>
              <a:t>ROC</a:t>
            </a:r>
            <a:r>
              <a:rPr lang="ru-RU" dirty="0" smtClean="0"/>
              <a:t>), односно приноса на инвестиције (</a:t>
            </a:r>
            <a:r>
              <a:rPr lang="sr-Latn-BA" dirty="0" smtClean="0"/>
              <a:t>ROI</a:t>
            </a:r>
            <a:r>
              <a:rPr lang="ru-RU" dirty="0" smtClean="0"/>
              <a:t>). </a:t>
            </a:r>
          </a:p>
          <a:p>
            <a:r>
              <a:rPr lang="sr-Latn-BA" dirty="0" smtClean="0"/>
              <a:t>ROIC</a:t>
            </a:r>
            <a:r>
              <a:rPr lang="ru-RU" dirty="0" smtClean="0"/>
              <a:t>  повезује оперативни добитак са капиталом који је инвестиран у предузеће. </a:t>
            </a:r>
            <a:endParaRPr lang="en-US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4005064"/>
            <a:ext cx="6480720" cy="9361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b="1" dirty="0" smtClean="0"/>
              <a:t>Поврат на укупан капитал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Рентабилност укупног капитала свједочи о економичности и ефикасности коришћења имовине. </a:t>
            </a:r>
            <a:endParaRPr lang="en-US" dirty="0"/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686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2" y="2636912"/>
            <a:ext cx="7488832" cy="864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Custom 40">
      <a:dk1>
        <a:sysClr val="windowText" lastClr="000000"/>
      </a:dk1>
      <a:lt1>
        <a:srgbClr val="E0D3E9"/>
      </a:lt1>
      <a:dk2>
        <a:srgbClr val="464653"/>
      </a:dk2>
      <a:lt2>
        <a:srgbClr val="DDE9EC"/>
      </a:lt2>
      <a:accent1>
        <a:srgbClr val="7A4F9F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361</TotalTime>
  <Words>1571</Words>
  <Application>Microsoft Office PowerPoint</Application>
  <PresentationFormat>On-screen Show (4:3)</PresentationFormat>
  <Paragraphs>157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Arial</vt:lpstr>
      <vt:lpstr>Bookman Old Style</vt:lpstr>
      <vt:lpstr>Calibri</vt:lpstr>
      <vt:lpstr>Cambria</vt:lpstr>
      <vt:lpstr>Gill Sans MT</vt:lpstr>
      <vt:lpstr>Wingdings</vt:lpstr>
      <vt:lpstr>Wingdings 3</vt:lpstr>
      <vt:lpstr>Origin</vt:lpstr>
      <vt:lpstr>II  Финансијска рацио анализа</vt:lpstr>
      <vt:lpstr>1. Главни финансијски извјештаји</vt:lpstr>
      <vt:lpstr>2. Финансијска рацио анализа</vt:lpstr>
      <vt:lpstr>2. Финансијска рацио анализа</vt:lpstr>
      <vt:lpstr>2.1. Рација профитабилности</vt:lpstr>
      <vt:lpstr>ROE – поврат на сопствени капитал</vt:lpstr>
      <vt:lpstr>ROA – поврат на активу</vt:lpstr>
      <vt:lpstr> ROIC - поврат на инвестирани капитал</vt:lpstr>
      <vt:lpstr>Поврат на укупан капитал</vt:lpstr>
      <vt:lpstr>2.2. Рација пословне активности</vt:lpstr>
      <vt:lpstr>Коефицијент обрта сталне имовине и коефицијент обрта пословне имовине</vt:lpstr>
      <vt:lpstr>Коефицијент обрта обртне имовине</vt:lpstr>
      <vt:lpstr>Коефицијент обрта залиха</vt:lpstr>
      <vt:lpstr>Коефицијент обрта потраживања од купаца</vt:lpstr>
      <vt:lpstr>Коефицијент обрта обавеза према добављачима</vt:lpstr>
      <vt:lpstr>2.3. Рација ликвидности </vt:lpstr>
      <vt:lpstr>Рацио текуће ликвидности</vt:lpstr>
      <vt:lpstr>Рацио убрзане ликвидности</vt:lpstr>
      <vt:lpstr>Рацио готовинске ликвидности</vt:lpstr>
      <vt:lpstr>2.4. Рација финансијске структуре или рација управљања дугом</vt:lpstr>
      <vt:lpstr>2.4. Рација финансијске структуре или рација управљања дугом</vt:lpstr>
      <vt:lpstr>Рацио укупних обавеза и активе и  рацио сопственог капитала и активе </vt:lpstr>
      <vt:lpstr>Рацио обавеза и сопственог капитала и  рацио активе и сопственог капитала</vt:lpstr>
      <vt:lpstr>          Рацио сопственог капитала и укупног капитала</vt:lpstr>
      <vt:lpstr>Рацио дугорочних обавеза и сопственог капитала и рацио дугорочних обавеза и укупног капитала</vt:lpstr>
      <vt:lpstr>Рацио тржишне вриједности обавеза и капитала и рацио тржишне вриједности обавеза и сопственог капитала</vt:lpstr>
      <vt:lpstr>Финансијска стабилност</vt:lpstr>
      <vt:lpstr>2.5. Тржишни показатељи или рација тржишне вриједности</vt:lpstr>
      <vt:lpstr>3. Економска додата вриједност - EVA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Дужничке хартије од вриједности</dc:title>
  <dc:creator>efbl</dc:creator>
  <cp:lastModifiedBy>Korisnik</cp:lastModifiedBy>
  <cp:revision>71</cp:revision>
  <dcterms:created xsi:type="dcterms:W3CDTF">2019-05-20T10:08:05Z</dcterms:created>
  <dcterms:modified xsi:type="dcterms:W3CDTF">2021-05-25T17:26:29Z</dcterms:modified>
</cp:coreProperties>
</file>