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handoutMasterIdLst>
    <p:handoutMasterId r:id="rId20"/>
  </p:handoutMasterIdLst>
  <p:sldIdLst>
    <p:sldId id="259" r:id="rId2"/>
    <p:sldId id="281" r:id="rId3"/>
    <p:sldId id="284" r:id="rId4"/>
    <p:sldId id="278" r:id="rId5"/>
    <p:sldId id="277" r:id="rId6"/>
    <p:sldId id="280" r:id="rId7"/>
    <p:sldId id="276" r:id="rId8"/>
    <p:sldId id="275" r:id="rId9"/>
    <p:sldId id="279" r:id="rId10"/>
    <p:sldId id="285" r:id="rId11"/>
    <p:sldId id="286" r:id="rId12"/>
    <p:sldId id="260" r:id="rId13"/>
    <p:sldId id="267" r:id="rId14"/>
    <p:sldId id="273" r:id="rId15"/>
    <p:sldId id="274" r:id="rId16"/>
    <p:sldId id="261" r:id="rId17"/>
    <p:sldId id="271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3ABD2-AAA9-4F6E-A718-CAA0D72A0173}" type="datetimeFigureOut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1CFB0-06FC-43F7-B8E1-09DF8B6B7655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41EDF-09F8-4A3B-98C0-47DF112BF2E9}" type="datetimeFigureOut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5E098-A55B-4C31-AFFF-B600FB189BD8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F3CB6F2-FC30-4E54-8072-145A72563AF1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8010-73D4-4D57-BDF9-9DF663767666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D138-6629-44E9-BC9F-EE9E91CD7266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AB7CF6-C74D-44F1-BE97-794579794B21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0460D7-AE38-410A-8F3A-7FFF55048D77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338E0-9298-4818-BC15-55AC807F26D4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494F-B202-43DE-8A32-81013A59BBC9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0C0BF1-0578-4CD7-80D6-301979E46DE6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77C3-9D52-4293-9778-5F9AB7278152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C4079E-A1AA-4F55-961B-0546FE789B9A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16B96D-1CC8-4919-9DFB-D45714058B35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963AF3-CFCF-4113-8C0F-6C83B84192CD}" type="datetime1">
              <a:rPr lang="sr-Latn-BA" smtClean="0"/>
              <a:pPr/>
              <a:t>22.10.2025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B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ETIČKI KODEKS ZA PROFESIONALNE RAČUNOVOĐE</a:t>
            </a: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Nezavisnost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Koncept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nezavisnosti se sastoji od četiri komponente: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finansijska povezanost sa klijentima i određenim mjestima službe u kompaniji;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davanje usluga klijentima revizije, lične  i porodične veze;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naknade, roba i usluge; i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pravo vlasništva nad kapitalom revizorske firme.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10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Nezavisnost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Finansijska veza s klijentom može biti u obliku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direktnog finansijskog udjela u kompaniji klijenta;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indirektnog značajnog finansijskog udjela;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zajmova datih ili uzetih od klijenta;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finansijskih udjela u mješovitim ulaganjima klijenta;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finansijskih udjela u preduzeću koje nije klijent, ali je sa klijentom u odnosu davanja ili primanja ulaganja ili primaoca investicija.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11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7467600" cy="1584176"/>
          </a:xfrm>
        </p:spPr>
        <p:txBody>
          <a:bodyPr>
            <a:normAutofit/>
          </a:bodyPr>
          <a:lstStyle/>
          <a:p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DIO B: </a:t>
            </a:r>
            <a:b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Profesionalne </a:t>
            </a:r>
            <a:b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računovođe u javnoj </a:t>
            </a:r>
            <a:b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praksi</a:t>
            </a:r>
            <a:endParaRPr lang="sr-Latn-BA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4485112"/>
          </a:xfrm>
        </p:spPr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Kodeks definiše moguće negativne uticaje na profesionalne računovođe u javnoj praksi, odnosno računovođe i revizore koji su opisani kao potencijalna prijetnja i preporučio mjere koje računovođa/revizor treba preduzeti kako bi eventualna prijetnja ostala bez uticaja. 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Prijetnje koje mogu uticati na odstupanje od osnovnih principa  označene su kao: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   a) Lični interes;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   b) Samokontrola;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   c) Zastupništvo;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   d) Prisnost (bliske veze);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   e) Zastrašivanje.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12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Lični interes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6995120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Okolnosti koje po osnovu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ličnih interesa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mogu imati uticaja na revizore su: 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finansijski interesi u vezi sa klijentom,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finansijska zavisnost pretežno od jednog klijenta, 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bliske poslovne veze sa klijentom, 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zabrinutost zbog mogućeg gubitka klijenata koji su od uticaja, 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potencijalno zaposlenje kod klijenta i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pozajmice date klijentu ili primljene od klijenta.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13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hr-HR" b="1" dirty="0" smtClean="0"/>
              <a:t>   </a:t>
            </a:r>
          </a:p>
          <a:p>
            <a:pPr algn="just"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Samokontrola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može biti ograničena po osnovu: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naknadnog otkrivanja grešaka u radu,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izražavanje mišljenja o sistemu internih kontrola u čiju je implementaciju bio uključen,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priprema informacija koje će biti predmet revizijske usluge, 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činjenica da je neko od članova tima bio donedavno zaposlen kod klijenta  na odgovornom radnom mjestu.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14</a:t>
            </a:fld>
            <a:endParaRPr lang="sr-Latn-B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Samokontrola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283152" cy="4873752"/>
          </a:xfrm>
        </p:spPr>
        <p:txBody>
          <a:bodyPr/>
          <a:lstStyle/>
          <a:p>
            <a:pPr algn="just"/>
            <a:endParaRPr lang="sr-Latn-BA" dirty="0" smtClean="0"/>
          </a:p>
          <a:p>
            <a:pPr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Primjeri okolnosti koje mogu stvoriti  prijetnje povodom 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zastupanja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najčešće se odnose na: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promovisanje akcija klijenta kome je pružana usluga revizije ili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zastupanje u sudskim sporovima.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15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Zastupništvo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Prisnost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355160" cy="4873752"/>
          </a:xfrm>
        </p:spPr>
        <p:txBody>
          <a:bodyPr/>
          <a:lstStyle/>
          <a:p>
            <a:pPr lvl="0" algn="just"/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Prisnost ili prisne veze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koje utiču na revizore najčešće se odnose na: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porodične veze koje imaju menadžeri i članovi revizorskog tima i 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situacije ako je računovođa/revizor bio funkcioner klijenta i imao značajan uticaj na finansijske izvještaje. </a:t>
            </a:r>
          </a:p>
          <a:p>
            <a:pPr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Revizori  primaju i daju samo simbolične poklone čija je vrijednost beznačajna.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sr-Latn-BA" dirty="0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60648"/>
            <a:ext cx="440506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16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sr-Latn-BA" dirty="0" smtClean="0"/>
          </a:p>
          <a:p>
            <a:pPr>
              <a:buNone/>
            </a:pP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Zastrašivanje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je vrsta pritiska koji se vrši na računovođe/revizora u smislu: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smanjenja obima rada, 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prijetnje sudskim sporovima i 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smanjenje naknada koje su ugovorene za pružanje usluge.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Latn-BA" dirty="0" smtClean="0"/>
          </a:p>
          <a:p>
            <a:pPr>
              <a:buNone/>
            </a:pPr>
            <a:endParaRPr lang="sr-Latn-BA" dirty="0" smtClean="0"/>
          </a:p>
          <a:p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Zastrašivanje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60648"/>
            <a:ext cx="375699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17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82154"/>
          </a:xfrm>
        </p:spPr>
        <p:txBody>
          <a:bodyPr>
            <a:normAutofit fontScale="90000"/>
          </a:bodyPr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Etika u </a:t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računovodstvenoj </a:t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profesiji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Etika pogađa samu srž povjerenja i integriteta u računovodstvenoj profesiji.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BA" dirty="0" smtClean="0">
                <a:latin typeface="Times New Roman" pitchFamily="18" charset="0"/>
                <a:cs typeface="Times New Roman" pitchFamily="18" charset="0"/>
              </a:rPr>
              <a:t>Računovođe rade s povjerlјivim finansijskim informacijama i imaju direktan uticaj na donošenje poslovnih odluka.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Rad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računovođa i revizora mora biti objektivan, pošten i u skladu sa zakonima i profesionalnim standardima.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Gubitak etičkog kompasa može dovesti do finansijskih skandala, gubitka povjerenja javnosti i urušavanja reputacije profesije.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Etičko ponašanje u računovodstvenoj profesiji je društvena odgovornost. 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2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smtClean="0"/>
              <a:t>Etički kodeks </a:t>
            </a:r>
            <a:endParaRPr lang="sr-Latn-B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None/>
            </a:pP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Kodeksom profesionalnog ponašanja definisani su ciljevi računovodstvene profesije koja funkcioniše prema najvišim standardima profesionalizma, a to znači da profesija treba da dostigne najviši nivo efikasnosti rada, i u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op</a:t>
            </a:r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štem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slučaju da udovolji zahtjevima javnog interesa.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Ti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ciljevi treba da doprinesu povećanju: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povjerenja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profesionalizma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kvaliteta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usluga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sigurnosti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za korisnike finansijskih izvještaja.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3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Dijelovi Etičkog</a:t>
            </a:r>
            <a:br>
              <a:rPr lang="sr-Latn-BA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kodeksa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endParaRPr lang="sr-Latn-BA" b="1" dirty="0" smtClean="0"/>
          </a:p>
          <a:p>
            <a:pPr lvl="0"/>
            <a:endParaRPr lang="sr-Latn-BA" b="1" dirty="0" smtClean="0"/>
          </a:p>
          <a:p>
            <a:pPr lvl="0">
              <a:buNone/>
            </a:pPr>
            <a:endParaRPr lang="sr-Latn-BA" b="1" dirty="0" smtClean="0"/>
          </a:p>
          <a:p>
            <a:pPr lvl="0"/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Dio </a:t>
            </a:r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A – Opšta primjena Kodeksa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IESBA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Dio B – Profesionalne računovođe u javnoj praksi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sr-Cyrl-RS" b="1" dirty="0" smtClean="0">
                <a:latin typeface="Times New Roman" pitchFamily="18" charset="0"/>
                <a:cs typeface="Times New Roman" pitchFamily="18" charset="0"/>
              </a:rPr>
              <a:t>Dio C – Zaposlene profesionalne računovođe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CS" b="1" dirty="0" smtClean="0"/>
              <a:t/>
            </a:r>
            <a:br>
              <a:rPr lang="sr-Cyrl-CS" b="1" dirty="0" smtClean="0"/>
            </a:br>
            <a:r>
              <a:rPr lang="sr-Latn-BA" b="1" dirty="0" smtClean="0"/>
              <a:t> </a:t>
            </a:r>
            <a:endParaRPr lang="sr-Latn-BA" dirty="0" smtClean="0"/>
          </a:p>
          <a:p>
            <a:pPr>
              <a:buNone/>
            </a:pPr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4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Osnovni principi 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Osnovni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principi Etičkog kodeksa uspostavljeni su radi podsticanja odgovornosti profesionalnih računovođa. 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Njihov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cilj djelovanja ne svodi se  na zadovoljavanje potreba pojedinog klijenta ili menadžera. Profesionalne računovođe treba da djeluju prvenstveno u javnom interesu.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 smtClean="0"/>
          </a:p>
          <a:p>
            <a:endParaRPr lang="sr-Latn-BA" dirty="0" smtClean="0"/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5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Da bi se postigli ciljevi računovodstvene profesije, 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profesionaln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računovo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đe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prema Kodeksu treba da se pridržavaju osnovnih principa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i to: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INTEGRITET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OBJEKTIVNOST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PROFESIONALNA OSPOSOBLJENOST I DUŽNA PAŽNJA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POVJERLJIVOST 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PROFESIONALNO PONAŠANJE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6</a:t>
            </a:fld>
            <a:endParaRPr lang="sr-Latn-B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Osnovni principi 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sr-Cyrl-CS" b="1" dirty="0" err="1" smtClean="0">
                <a:latin typeface="Times New Roman" pitchFamily="18" charset="0"/>
                <a:cs typeface="Times New Roman" pitchFamily="18" charset="0"/>
              </a:rPr>
              <a:t>oštenje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(Integritet)</a:t>
            </a: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– Profesionalni računovo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treba da bude jednostavan i pošten u obavljanju profesionalnih usluga.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Integritet podrazumijeva fer ponašanje i iskrenost.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Objektivnost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– Profesionalni računovo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treba da bude objektivan i da ne podliježe predrasudama ili pristrasnostima, odnosno uticajima drugih koji utiču na objektivnost.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7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Osnovni principi 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Profesionalna osposobljenost i dužna pažnja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– Profesionalni računovo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đa treba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da pruža usluge sa dužnom pažnjom, kompetentno i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ispravno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i ima stalnu obavezu da održava profesionalno znanje i osposobljenost na odgovarajućem nivou.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Profesionalna 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osposob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jenost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se može podijeliti u dvije posebne faze: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sticanje profesionalne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osposobljenosti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i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održavanje profesionalne osposobljenosti.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Sticanje profesionalne osposobljenosti zahtijeva visok standard opšteg obrazovanja i posebno obrazovanje, obuku i polaganje ispita iz predmeta koji su značajni za profesiju i određeno radno iskustvo.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Održavanje profesionalne osposobljenosti zahtijeva stalno praćenje razvoja u oblasti računovodstva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revizije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, kao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i drugih relevantnih regulativa i zahtjeva.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8</a:t>
            </a:fld>
            <a:endParaRPr lang="sr-Latn-BA"/>
          </a:p>
        </p:txBody>
      </p:sp>
      <p:pic>
        <p:nvPicPr>
          <p:cNvPr id="5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Osnovni principi 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CS" b="1" dirty="0" err="1" smtClean="0">
                <a:latin typeface="Times New Roman" pitchFamily="18" charset="0"/>
                <a:cs typeface="Times New Roman" pitchFamily="18" charset="0"/>
              </a:rPr>
              <a:t>Pov</a:t>
            </a:r>
            <a:r>
              <a:rPr lang="bs-Latn-BA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Cyrl-CS" b="1" dirty="0" err="1" smtClean="0">
                <a:latin typeface="Times New Roman" pitchFamily="18" charset="0"/>
                <a:cs typeface="Times New Roman" pitchFamily="18" charset="0"/>
              </a:rPr>
              <a:t>erljivost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– Profesionalni računov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ođa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treba da poštuje 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povjerljivost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informacija do kojih je došao u toku pružanja profesionalnih usluga i ne smije ih koristiti bez odgovarajućeg odobrenja. Ovaj princip se narušava samo ako to od revizora zahtijevaju sudski organi. 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Cyrl-CS" b="1" dirty="0" smtClean="0">
                <a:latin typeface="Times New Roman" pitchFamily="18" charset="0"/>
                <a:cs typeface="Times New Roman" pitchFamily="18" charset="0"/>
              </a:rPr>
              <a:t>Profesionalno ponašanje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– Profesionalni računovo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treba da d</a:t>
            </a:r>
            <a:r>
              <a:rPr lang="bs-Latn-BA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sr-Cyrl-CS" dirty="0" err="1" smtClean="0">
                <a:latin typeface="Times New Roman" pitchFamily="18" charset="0"/>
                <a:cs typeface="Times New Roman" pitchFamily="18" charset="0"/>
              </a:rPr>
              <a:t>eluje</a:t>
            </a:r>
            <a:r>
              <a:rPr lang="sr-Cyrl-CS" dirty="0" smtClean="0">
                <a:latin typeface="Times New Roman" pitchFamily="18" charset="0"/>
                <a:cs typeface="Times New Roman" pitchFamily="18" charset="0"/>
              </a:rPr>
              <a:t> na način koji je u skladu sa dobrom reputacijom profesije i da se uzdrži od bilo kakvog ponašanja koje može da diskredituje profesiju.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Princip profesionalnog ponašanja zahtijeva od profesionalnog računovođe da poštuje relevantnu zakonodavnu  i profesionalnu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regulativu, takođe da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izbjegava ponašanje i djelovanje koje diskredituje profesiju.</a:t>
            </a:r>
            <a:endParaRPr lang="sr-Latn-BA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B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9</a:t>
            </a:fld>
            <a:endParaRPr lang="sr-Latn-BA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Osnovni principi </a:t>
            </a:r>
            <a:endParaRPr lang="sr-Latn-BA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 descr="굆。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60648"/>
            <a:ext cx="4117032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300</TotalTime>
  <Words>941</Words>
  <Application>Microsoft Office PowerPoint</Application>
  <PresentationFormat>On-screen Show (4:3)</PresentationFormat>
  <Paragraphs>128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Oriel</vt:lpstr>
      <vt:lpstr>Slide 1</vt:lpstr>
      <vt:lpstr>Etika u  računovodstvenoj  profesiji</vt:lpstr>
      <vt:lpstr>Etički kodeks </vt:lpstr>
      <vt:lpstr>Dijelovi Etičkog kodeksa</vt:lpstr>
      <vt:lpstr>Osnovni principi </vt:lpstr>
      <vt:lpstr>Osnovni principi </vt:lpstr>
      <vt:lpstr>Osnovni principi </vt:lpstr>
      <vt:lpstr>Osnovni principi </vt:lpstr>
      <vt:lpstr>Osnovni principi </vt:lpstr>
      <vt:lpstr>Nezavisnost</vt:lpstr>
      <vt:lpstr>Nezavisnost</vt:lpstr>
      <vt:lpstr>DIO B:  Profesionalne  računovođe u javnoj  praksi</vt:lpstr>
      <vt:lpstr>Lični interes</vt:lpstr>
      <vt:lpstr>Samokontrola</vt:lpstr>
      <vt:lpstr>Zastupništvo</vt:lpstr>
      <vt:lpstr>Prisnost</vt:lpstr>
      <vt:lpstr>Zastrašivanje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u finansijskom izvještavanju</dc:title>
  <dc:creator>Svetlana</dc:creator>
  <cp:lastModifiedBy>Svetlana</cp:lastModifiedBy>
  <cp:revision>26</cp:revision>
  <dcterms:created xsi:type="dcterms:W3CDTF">2024-11-27T09:19:32Z</dcterms:created>
  <dcterms:modified xsi:type="dcterms:W3CDTF">2025-10-22T12:07:25Z</dcterms:modified>
</cp:coreProperties>
</file>