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96" r:id="rId1"/>
  </p:sldMasterIdLst>
  <p:notesMasterIdLst>
    <p:notesMasterId r:id="rId36"/>
  </p:notesMasterIdLst>
  <p:handoutMasterIdLst>
    <p:handoutMasterId r:id="rId37"/>
  </p:handoutMasterIdLst>
  <p:sldIdLst>
    <p:sldId id="655" r:id="rId2"/>
    <p:sldId id="656" r:id="rId3"/>
    <p:sldId id="657" r:id="rId4"/>
    <p:sldId id="658" r:id="rId5"/>
    <p:sldId id="660" r:id="rId6"/>
    <p:sldId id="721" r:id="rId7"/>
    <p:sldId id="694" r:id="rId8"/>
    <p:sldId id="722" r:id="rId9"/>
    <p:sldId id="723" r:id="rId10"/>
    <p:sldId id="756" r:id="rId11"/>
    <p:sldId id="758" r:id="rId12"/>
    <p:sldId id="757" r:id="rId13"/>
    <p:sldId id="759" r:id="rId14"/>
    <p:sldId id="761" r:id="rId15"/>
    <p:sldId id="727" r:id="rId16"/>
    <p:sldId id="732" r:id="rId17"/>
    <p:sldId id="729" r:id="rId18"/>
    <p:sldId id="728" r:id="rId19"/>
    <p:sldId id="730" r:id="rId20"/>
    <p:sldId id="735" r:id="rId21"/>
    <p:sldId id="736" r:id="rId22"/>
    <p:sldId id="765" r:id="rId23"/>
    <p:sldId id="737" r:id="rId24"/>
    <p:sldId id="767" r:id="rId25"/>
    <p:sldId id="744" r:id="rId26"/>
    <p:sldId id="745" r:id="rId27"/>
    <p:sldId id="750" r:id="rId28"/>
    <p:sldId id="762" r:id="rId29"/>
    <p:sldId id="755" r:id="rId30"/>
    <p:sldId id="688" r:id="rId31"/>
    <p:sldId id="711" r:id="rId32"/>
    <p:sldId id="710" r:id="rId33"/>
    <p:sldId id="716" r:id="rId34"/>
    <p:sldId id="719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F53"/>
    <a:srgbClr val="FB17D0"/>
    <a:srgbClr val="F9E0AD"/>
    <a:srgbClr val="FBE1D5"/>
    <a:srgbClr val="FF9966"/>
    <a:srgbClr val="3399FF"/>
    <a:srgbClr val="339966"/>
    <a:srgbClr val="FDF3A9"/>
    <a:srgbClr val="5FC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0.wmf"/><Relationship Id="rId1" Type="http://schemas.openxmlformats.org/officeDocument/2006/relationships/image" Target="../media/image18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A5D1D-38BD-4DDD-A58F-79DF65543BF1}" type="datetimeFigureOut">
              <a:rPr lang="en-GB" smtClean="0"/>
              <a:t>10/12/2020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1DA44-1243-4D07-AF26-058DDBD19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865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7F5CE-DD99-4CFD-AB0B-5AF6C013888A}" type="datetimeFigureOut">
              <a:rPr lang="en-GB" smtClean="0"/>
              <a:t>10/12/2020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BD655-4639-4CBE-BE8D-344BFADD6D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5132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67BC-7972-4CB4-9200-F853611014CA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77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02EE-4498-41BE-A354-A13C0C5355C8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5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1A3A-F488-4768-A9F0-0F3959A92872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359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FCDF-EB04-4BCA-A7E0-EFE990DDB9A1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63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0E51-8926-4FF9-99C0-86CDBFDAF08A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47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C328-6EA3-4AAD-A60D-F794B09910E5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47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2470-B70B-41DB-92E0-00E998FA7278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33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1D62-3C5A-44EA-83B0-811BD02260FC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52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9299-DC19-4154-8890-2A390A5A4A36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9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3A089-338B-4981-81B4-0C42B689B7D4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0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751-1927-495A-B3ED-9702D385A7FB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1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B29C-17E4-4CE6-BB08-C98426C06A21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6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9812-87B8-449D-B732-A52EE61ADF1B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1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F2A1-F94A-490D-AA71-7A2831CB34B2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51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75C5-28A8-47F1-83FD-9CFB22A22D21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26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DC2-D70B-41F7-9F36-3EA761FDDF93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0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A570B-0F52-4365-A829-9A7619E80A15}" type="datetime1">
              <a:rPr lang="en-US" smtClean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05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5.jpg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6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5.jpg"/><Relationship Id="rId21" Type="http://schemas.openxmlformats.org/officeDocument/2006/relationships/image" Target="../media/image25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0.wmf"/><Relationship Id="rId5" Type="http://schemas.openxmlformats.org/officeDocument/2006/relationships/image" Target="../media/image18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5764" y="3636085"/>
            <a:ext cx="7056582" cy="1265185"/>
          </a:xfrm>
        </p:spPr>
        <p:txBody>
          <a:bodyPr/>
          <a:lstStyle/>
          <a:p>
            <a:pPr algn="ctr"/>
            <a:r>
              <a:rPr lang="sr-Latn-BA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MEĐUNARODNE FINANSIJE</a:t>
            </a:r>
            <a:r>
              <a:rPr lang="sr-Latn-BA" sz="3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BA" sz="3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784" y="4722859"/>
            <a:ext cx="6198185" cy="93325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sr-Latn-BA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sr-Latn-BA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sr-Latn-BA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 Dragana Vujičić-Stefanović, </a:t>
            </a:r>
          </a:p>
          <a:p>
            <a:pPr>
              <a:spcBef>
                <a:spcPts val="0"/>
              </a:spcBef>
            </a:pPr>
            <a:r>
              <a:rPr lang="sr-Latn-BA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</a:t>
            </a:r>
            <a:endParaRPr lang="sr-Latn-BA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sr-Latn-BA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BA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školska</a:t>
            </a:r>
            <a:r>
              <a:rPr lang="sr-Cyrl-BA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2020/2021</a:t>
            </a:r>
            <a:endParaRPr lang="en-GB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266" y="2277967"/>
            <a:ext cx="1793577" cy="1476081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323850" y="308031"/>
            <a:ext cx="7778496" cy="1129812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r-Latn-BA" sz="2800" b="1" dirty="0">
              <a:ln w="3175"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Ekonomski_fakultet_memorandum-01"/>
          <p:cNvPicPr/>
          <p:nvPr/>
        </p:nvPicPr>
        <p:blipFill>
          <a:blip r:embed="rId3"/>
          <a:srcRect l="19667" t="3636" r="20273" b="88020"/>
          <a:stretch>
            <a:fillRect/>
          </a:stretch>
        </p:blipFill>
        <p:spPr bwMode="auto">
          <a:xfrm>
            <a:off x="1278044" y="223851"/>
            <a:ext cx="5870108" cy="95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577176" y="2913660"/>
            <a:ext cx="2100090" cy="72242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Vježbe V</a:t>
            </a:r>
            <a:endParaRPr lang="en-GB" sz="3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8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7793" y="3614917"/>
            <a:ext cx="7983202" cy="205387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Overshooting- odgovor na oscilacije deviznih kurseva na deviznom tržištu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determinisanju deviznog kursa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 </a:t>
            </a:r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Monetarna unija-teorija optimalnog valutnog područja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Ponavljanje kroz zadatke..... </a:t>
            </a:r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4298" y="396625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MEĐUNARODNE FINANSIJE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7892" y="2684983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Vježbe V</a:t>
            </a: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92" y="2429862"/>
            <a:ext cx="1366442" cy="1124557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96585" y="5870227"/>
            <a:ext cx="3121458" cy="86011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319" y="5433840"/>
            <a:ext cx="318488" cy="3950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886" y="5433840"/>
            <a:ext cx="318488" cy="3950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453" y="5433840"/>
            <a:ext cx="318488" cy="3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41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determinisanju nivoa deviznog kursa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5243" y="1175024"/>
            <a:ext cx="8332982" cy="133957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detrminisanja nivoa deviznog kursa obuhvata: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Interakciju kratkoročne ravnoteže na finansijskom tržištu i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Dugoročne ekonomske ravnoteže (koja pored eksterne ravnoteže obuhvata i ravnotežu na robnom tržištu).  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67074" y="2519305"/>
            <a:ext cx="5457826" cy="9096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 da u dugom roku postoji kombinacija nivoa cijena, kamatne stope i deviznog kursa koja obezbjeđuje simultano ostvarivanje eksterne i unutrašnje ravnoteže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04825" y="2421701"/>
            <a:ext cx="2695574" cy="10072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Sličnost portfolio modela sa monetarnim modelom i Dornbuschevim overshooting modelom 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1974" y="3526601"/>
            <a:ext cx="2695574" cy="6834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Sličnost portfolio modela sa monetarnim modela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396659" y="3481458"/>
            <a:ext cx="5457826" cy="6810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 modela u dugom roku promjenu deviznog kursa posmatraju u zavisnosti od promjene finansijske aktive. 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81023" y="4730277"/>
            <a:ext cx="3286125" cy="4917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Domaća finansijska aktiva 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72000" y="4726677"/>
            <a:ext cx="3371851" cy="4917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Domaća i strana finansijska aktiva 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Not Equal 10"/>
          <p:cNvSpPr/>
          <p:nvPr/>
        </p:nvSpPr>
        <p:spPr>
          <a:xfrm>
            <a:off x="3952874" y="4685330"/>
            <a:ext cx="657225" cy="40604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499" y="4419549"/>
            <a:ext cx="3286125" cy="25612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Monetarni pristup 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610099" y="4401803"/>
            <a:ext cx="3286125" cy="25612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  pristup 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57726" y="5269411"/>
            <a:ext cx="3286125" cy="47498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postoji perfektna supstitucija između domaćih i stranih HOV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57725" y="5801613"/>
            <a:ext cx="3286125" cy="47498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 finansijske aktive???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66748" y="5418579"/>
            <a:ext cx="3286125" cy="47498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Nepokriveni paritet kamatnih stopa uz faktor rizika (ð)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urved Up Arrow 17"/>
          <p:cNvSpPr/>
          <p:nvPr/>
        </p:nvSpPr>
        <p:spPr>
          <a:xfrm flipH="1">
            <a:off x="3609975" y="6299404"/>
            <a:ext cx="2515597" cy="47325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66748" y="5931703"/>
            <a:ext cx="2943227" cy="47498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r* + ∆Ee + ð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9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determinisanju nivoa deviznog kursa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5243" y="1175024"/>
            <a:ext cx="8332982" cy="133957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 uticaja faktora rizika promjene u kamatnim stopama rezultirale bi trenutnim i potpunim seljenjem finansijskim sredstava sve do uspostavljanja nove ravnoteže.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Uključivanjem faktora rizika, promjene u kamatnim stopama rezultiraju trenutnom ali ne i potpunom mobilnošću finansijskih sredstava u potrazi za većim prinosom. 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2538412" y="2363271"/>
            <a:ext cx="804863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725" y="2877621"/>
            <a:ext cx="971550" cy="9163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498" y="2818272"/>
            <a:ext cx="648626" cy="453447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543300" y="2634733"/>
            <a:ext cx="2333625" cy="3275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kamatnim stopama 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71876" y="3044995"/>
            <a:ext cx="2305050" cy="3275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Očekivani rizik 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5918774" y="2465353"/>
            <a:ext cx="491551" cy="1159284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452174" y="2502665"/>
            <a:ext cx="2206051" cy="112197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Odluka o učešću domaćih i ino HOV u svom finansijskom portfoliu 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25243" y="3987658"/>
            <a:ext cx="5208782" cy="133957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Porfolio pristup polazi od činjenice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se ukupno nominalno bogatstvo u ekonomiji raspodjeljuje na tri oblika finansijske aktive: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W= </a:t>
            </a:r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E * SB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164549" y="4051032"/>
            <a:ext cx="1318514" cy="3275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Novac (W)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534025" y="4441947"/>
            <a:ext cx="1318514" cy="652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Domaće </a:t>
            </a:r>
          </a:p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Obveznice  (B )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95942" y="4441947"/>
            <a:ext cx="1318514" cy="652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Strane </a:t>
            </a:r>
          </a:p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Obveznice</a:t>
            </a:r>
          </a:p>
          <a:p>
            <a:pPr algn="ctr"/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(SB)  </a:t>
            </a:r>
            <a:endParaRPr lang="en-GB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49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7793" y="3614917"/>
            <a:ext cx="7983202" cy="311542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Overshooting- odgovor na oscilacije deviznih kurseva na deviznom tržištu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determinisanju deviznog kursa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sistem* </a:t>
            </a:r>
            <a:endParaRPr lang="sr-Latn-BA" sz="2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Monetarna unija-teorija optimalnog valutnog područja*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Ponavljanje kroz zadatke.....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sr-Latn-BA" sz="16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600" b="1" i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biće obradjeno na narednim vježbama nakon predavanja istih tematskih cjelina </a:t>
            </a:r>
            <a:endParaRPr lang="sr-Latn-BA" sz="1600" b="1" i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4298" y="396625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MEĐUNARODNE FINANSIJE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84298" y="2684983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Vježbe V</a:t>
            </a: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74" y="2498100"/>
            <a:ext cx="1366442" cy="1124557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96585" y="5870227"/>
            <a:ext cx="3121458" cy="86011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319" y="5433840"/>
            <a:ext cx="318488" cy="3950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886" y="5433840"/>
            <a:ext cx="318488" cy="3950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453" y="5433840"/>
            <a:ext cx="318488" cy="3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4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7793" y="3614917"/>
            <a:ext cx="7983202" cy="235725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Overshooting- odgovor na oscilacije deviznih kurseva na deviznom tržištu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determinisanju deviznog kursa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 </a:t>
            </a:r>
            <a:endParaRPr lang="sr-Latn-BA" sz="24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Monetarna unija-teorija optimalnog valutnog područja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Ponavljanje kroz zadatke..... </a:t>
            </a:r>
            <a:endParaRPr lang="sr-Latn-BA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03323" y="244601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MEĐUNARODNE FINANSIJE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7892" y="2726093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Vježbe V</a:t>
            </a: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92" y="2490360"/>
            <a:ext cx="1366442" cy="1124557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96585" y="5870227"/>
            <a:ext cx="3121458" cy="86011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319" y="5433840"/>
            <a:ext cx="318488" cy="3950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886" y="5433840"/>
            <a:ext cx="318488" cy="3950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453" y="5433840"/>
            <a:ext cx="318488" cy="3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6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75509" y="1282260"/>
            <a:ext cx="8235116" cy="68826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sr-Latn-BA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Postoje 2 načina iskazivanja vrijednosti deviznog kursa:</a:t>
            </a:r>
          </a:p>
          <a:p>
            <a:r>
              <a:rPr lang="sr-Latn-BA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direktni i indirektni.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20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575508" y="1970525"/>
            <a:ext cx="2434391" cy="419100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DIREKTNO NOTIRANJE</a:t>
            </a:r>
            <a:endParaRPr lang="en-GB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0259" y="2343639"/>
            <a:ext cx="8235116" cy="104726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Direktno notiranje prikazuje devizni kurs kroz cijenu jedinice </a:t>
            </a:r>
            <a:r>
              <a:rPr lang="sr-Latn-BA" sz="1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valute u </a:t>
            </a:r>
            <a:r>
              <a:rPr lang="sr-Latn-BA" sz="1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domaćoj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Ovaj način iskazivanja cijene deviznog kursa ima široku primjenu, u velikom broju zemalja (Evrpa, Japan,..), tkz.evropska konvencija dk.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689808" y="4418450"/>
            <a:ext cx="2529641" cy="419100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INDIREKTNO NOTIRANJE</a:t>
            </a:r>
            <a:endParaRPr lang="en-GB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5509" y="4837550"/>
            <a:ext cx="8235116" cy="104726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Indirektnim notiranjem devizni kurs se iskazuje kroz cijenu jedinice </a:t>
            </a:r>
            <a:r>
              <a:rPr lang="sr-Latn-BA" sz="1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domaće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valute u </a:t>
            </a:r>
            <a:r>
              <a:rPr lang="sr-Latn-BA" sz="1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stranoj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valuti. Ovaj način prikazivanja deviznog kursa se primjenjuje u SAD i Velikoj Britaniji, tkz.britanska konvencija dk</a:t>
            </a:r>
            <a:r>
              <a:rPr lang="sr-Latn-BA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3617" y="3417176"/>
            <a:ext cx="3524250" cy="8447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BA" b="1" i="1" u="sng" dirty="0" smtClean="0">
                <a:solidFill>
                  <a:schemeClr val="tx1"/>
                </a:solidFill>
              </a:rPr>
              <a:t>Primjer</a:t>
            </a:r>
            <a:r>
              <a:rPr lang="sr-Latn-BA" dirty="0" smtClean="0">
                <a:solidFill>
                  <a:schemeClr val="tx1"/>
                </a:solidFill>
              </a:rPr>
              <a:t>:      </a:t>
            </a:r>
          </a:p>
          <a:p>
            <a:r>
              <a:rPr lang="sr-Latn-BA" dirty="0">
                <a:solidFill>
                  <a:schemeClr val="tx1"/>
                </a:solidFill>
              </a:rPr>
              <a:t> </a:t>
            </a:r>
            <a:r>
              <a:rPr lang="sr-Latn-BA" dirty="0" smtClean="0">
                <a:solidFill>
                  <a:schemeClr val="tx1"/>
                </a:solidFill>
              </a:rPr>
              <a:t>               1 EUR = 1,955830 </a:t>
            </a:r>
            <a:r>
              <a:rPr lang="sr-Latn-BA" dirty="0" smtClean="0">
                <a:solidFill>
                  <a:srgbClr val="0070C0"/>
                </a:solidFill>
              </a:rPr>
              <a:t>KM</a:t>
            </a:r>
            <a:r>
              <a:rPr lang="sr-Latn-BA" dirty="0" smtClean="0">
                <a:solidFill>
                  <a:schemeClr val="tx1"/>
                </a:solidFill>
              </a:rPr>
              <a:t> </a:t>
            </a:r>
          </a:p>
          <a:p>
            <a:r>
              <a:rPr lang="sr-Latn-BA" dirty="0">
                <a:solidFill>
                  <a:schemeClr val="tx1"/>
                </a:solidFill>
              </a:rPr>
              <a:t> </a:t>
            </a:r>
            <a:r>
              <a:rPr lang="sr-Latn-BA" dirty="0" smtClean="0">
                <a:solidFill>
                  <a:schemeClr val="tx1"/>
                </a:solidFill>
              </a:rPr>
              <a:t>               1 USD = 1,406185 </a:t>
            </a:r>
            <a:r>
              <a:rPr lang="sr-Latn-BA" dirty="0" smtClean="0">
                <a:solidFill>
                  <a:srgbClr val="0070C0"/>
                </a:solidFill>
              </a:rPr>
              <a:t>KM</a:t>
            </a:r>
            <a:r>
              <a:rPr lang="sr-Latn-BA" dirty="0" smtClean="0">
                <a:solidFill>
                  <a:schemeClr val="tx1"/>
                </a:solidFill>
              </a:rPr>
              <a:t> </a:t>
            </a:r>
          </a:p>
          <a:p>
            <a:r>
              <a:rPr lang="sr-Latn-BA" dirty="0" smtClean="0"/>
              <a:t>er.  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1473617" y="5853936"/>
            <a:ext cx="3524250" cy="9055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BA" b="1" i="1" u="sng" dirty="0" smtClean="0">
                <a:solidFill>
                  <a:schemeClr val="tx1"/>
                </a:solidFill>
              </a:rPr>
              <a:t>Primjer</a:t>
            </a:r>
            <a:r>
              <a:rPr lang="sr-Latn-BA" dirty="0" smtClean="0">
                <a:solidFill>
                  <a:schemeClr val="tx1"/>
                </a:solidFill>
              </a:rPr>
              <a:t>:      </a:t>
            </a:r>
          </a:p>
          <a:p>
            <a:r>
              <a:rPr lang="sr-Latn-BA" dirty="0">
                <a:solidFill>
                  <a:schemeClr val="tx1"/>
                </a:solidFill>
              </a:rPr>
              <a:t> </a:t>
            </a:r>
            <a:r>
              <a:rPr lang="sr-Latn-BA" dirty="0" smtClean="0">
                <a:solidFill>
                  <a:schemeClr val="tx1"/>
                </a:solidFill>
              </a:rPr>
              <a:t>               1 GBP = 1,14 EUR </a:t>
            </a:r>
          </a:p>
          <a:p>
            <a:r>
              <a:rPr lang="sr-Latn-BA" dirty="0">
                <a:solidFill>
                  <a:schemeClr val="tx1"/>
                </a:solidFill>
              </a:rPr>
              <a:t> </a:t>
            </a:r>
            <a:r>
              <a:rPr lang="sr-Latn-BA" dirty="0" smtClean="0">
                <a:solidFill>
                  <a:schemeClr val="tx1"/>
                </a:solidFill>
              </a:rPr>
              <a:t>               1 USD = 0,71 EUR </a:t>
            </a:r>
          </a:p>
          <a:p>
            <a:r>
              <a:rPr lang="sr-Latn-BA" dirty="0" smtClean="0"/>
              <a:t>er.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5172075" y="3424402"/>
            <a:ext cx="3638550" cy="9055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 dk →</a:t>
            </a:r>
            <a:r>
              <a:rPr lang="sr-Latn-BA" dirty="0" smtClean="0">
                <a:solidFill>
                  <a:schemeClr val="tx1"/>
                </a:solidFill>
              </a:rPr>
              <a:t> depresijacija dom. valute</a:t>
            </a:r>
          </a:p>
          <a:p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  <a:r>
              <a:rPr lang="sr-Latn-BA" dirty="0">
                <a:solidFill>
                  <a:schemeClr val="tx1"/>
                </a:solidFill>
              </a:rPr>
              <a:t>d</a:t>
            </a:r>
            <a:r>
              <a:rPr lang="sr-Latn-BA" dirty="0" smtClean="0">
                <a:solidFill>
                  <a:schemeClr val="tx1"/>
                </a:solidFill>
              </a:rPr>
              <a:t>k  </a:t>
            </a:r>
            <a:r>
              <a:rPr lang="sr-Latn-B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sr-Latn-BA" dirty="0">
                <a:solidFill>
                  <a:schemeClr val="tx1"/>
                </a:solidFill>
              </a:rPr>
              <a:t> </a:t>
            </a:r>
            <a:r>
              <a:rPr lang="sr-Latn-BA" dirty="0" smtClean="0">
                <a:solidFill>
                  <a:schemeClr val="tx1"/>
                </a:solidFill>
              </a:rPr>
              <a:t>apresijacija dom.valute</a:t>
            </a:r>
            <a:endParaRPr lang="sr-Latn-BA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172075" y="5851142"/>
            <a:ext cx="3638550" cy="9055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 dk →</a:t>
            </a:r>
            <a:r>
              <a:rPr lang="sr-Latn-BA" dirty="0" smtClean="0">
                <a:solidFill>
                  <a:schemeClr val="tx1"/>
                </a:solidFill>
              </a:rPr>
              <a:t> apresijacija dom. valute</a:t>
            </a:r>
          </a:p>
          <a:p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  <a:r>
              <a:rPr lang="sr-Latn-BA" dirty="0">
                <a:solidFill>
                  <a:schemeClr val="tx1"/>
                </a:solidFill>
              </a:rPr>
              <a:t>d</a:t>
            </a:r>
            <a:r>
              <a:rPr lang="sr-Latn-BA" dirty="0" smtClean="0">
                <a:solidFill>
                  <a:schemeClr val="tx1"/>
                </a:solidFill>
              </a:rPr>
              <a:t>k  </a:t>
            </a:r>
            <a:r>
              <a:rPr lang="sr-Latn-B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sr-Latn-BA" dirty="0">
                <a:solidFill>
                  <a:schemeClr val="tx1"/>
                </a:solidFill>
              </a:rPr>
              <a:t> </a:t>
            </a:r>
            <a:r>
              <a:rPr lang="sr-Latn-BA" dirty="0" smtClean="0">
                <a:solidFill>
                  <a:schemeClr val="tx1"/>
                </a:solidFill>
              </a:rPr>
              <a:t>depresijacija dom.valute</a:t>
            </a:r>
            <a:endParaRPr lang="sr-Latn-BA" dirty="0">
              <a:solidFill>
                <a:schemeClr val="tx1"/>
              </a:solidFill>
            </a:endParaRPr>
          </a:p>
        </p:txBody>
      </p:sp>
      <p:sp>
        <p:nvSpPr>
          <p:cNvPr id="14" name="Striped Right Arrow 13"/>
          <p:cNvSpPr/>
          <p:nvPr/>
        </p:nvSpPr>
        <p:spPr>
          <a:xfrm>
            <a:off x="4951621" y="3553518"/>
            <a:ext cx="249029" cy="756993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Striped Right Arrow 14"/>
          <p:cNvSpPr/>
          <p:nvPr/>
        </p:nvSpPr>
        <p:spPr>
          <a:xfrm>
            <a:off x="4960457" y="5884810"/>
            <a:ext cx="249029" cy="756993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93" y="3444243"/>
            <a:ext cx="572976" cy="7106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93" y="5943633"/>
            <a:ext cx="572976" cy="710687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281383" y="335409"/>
            <a:ext cx="852924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Direktno i indirektno notiranje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24" name="Flowchart: Alternate Process 23"/>
          <p:cNvSpPr/>
          <p:nvPr/>
        </p:nvSpPr>
        <p:spPr>
          <a:xfrm>
            <a:off x="6205050" y="1581117"/>
            <a:ext cx="995934" cy="52677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Flowchart: Alternate Process 24"/>
          <p:cNvSpPr/>
          <p:nvPr/>
        </p:nvSpPr>
        <p:spPr>
          <a:xfrm>
            <a:off x="7638709" y="1833868"/>
            <a:ext cx="995934" cy="52677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E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Equal 25"/>
          <p:cNvSpPr/>
          <p:nvPr/>
        </p:nvSpPr>
        <p:spPr>
          <a:xfrm>
            <a:off x="7269791" y="1598044"/>
            <a:ext cx="306970" cy="32207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7638709" y="1059872"/>
            <a:ext cx="995934" cy="52677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Minus 27"/>
          <p:cNvSpPr/>
          <p:nvPr/>
        </p:nvSpPr>
        <p:spPr>
          <a:xfrm>
            <a:off x="7407406" y="1629738"/>
            <a:ext cx="1651039" cy="16103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79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281383" y="335409"/>
            <a:ext cx="852924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Direktno i indirektno notiranje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8" y="947287"/>
            <a:ext cx="572976" cy="710687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00100" y="937993"/>
            <a:ext cx="7059257" cy="14146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su dati devizni kursevi za KM prema evru i dolaru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a)1 EUR = 1,955830 BAM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 USD = 1,406185 BAM,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Izračunati koliko je cijena jednog BAM-a u evrima i dolarima?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1383" y="2782884"/>
            <a:ext cx="8234841" cy="34410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lphaLcParenR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EUR = 1,955830 BAM →direktno notiranje BAM-a, onda je 1 BAM u Evrima:</a:t>
            </a: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Eur = 1,955830 BAM   / :1,955830 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1,955830 Eur = 1,955830 /1,955830 BAM 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0,51129 Eur = 1 BAM.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Cijena jednog BAM-a u evrima je o,51129 Eur.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USD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1,406185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BAM →direktno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notiranje BAM-a,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 je 1 BAM u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USD-ma: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USD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1,406185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BAM  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1,406185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1,406185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USD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1,406185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1,406185 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BAM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0,71114 USD </a:t>
            </a:r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 BAM. </a:t>
            </a:r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Cijena jednog BAM-a u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USD </a:t>
            </a:r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0,71114 USD.  </a:t>
            </a:r>
          </a:p>
          <a:p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31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47619" y="220777"/>
            <a:ext cx="870110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Izračunavanje promjene deviznog kursa_direktno notiranje: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28" y="922206"/>
            <a:ext cx="572976" cy="71068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137606" y="1096292"/>
            <a:ext cx="6868788" cy="180617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Zadatak: </a:t>
            </a:r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Depresijacija /apresijacija deviznog kursa </a:t>
            </a:r>
            <a:endParaRPr lang="sr-Latn-BA" sz="32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 da je $ domaća valuta, i da imamo </a:t>
            </a:r>
            <a:r>
              <a:rPr lang="sr-Latn-BA" sz="18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direktno notiranj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2010.godine, 1 Eur = 1,50 $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2020.godine, 1 Eur = 1,40 $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Dolar apresirao ili depresirao i za koliko ?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4579" y="3398469"/>
            <a:ext cx="8234841" cy="18879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(1,40-1,50</a:t>
            </a:r>
            <a:r>
              <a:rPr lang="sr-Latn-BA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)/1,50 x100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-0,10 /1,50 x 100 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-0,07  </a:t>
            </a:r>
            <a:r>
              <a:rPr lang="sr-Latn-BA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x100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-7% </a:t>
            </a:r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Dolar </a:t>
            </a:r>
            <a:r>
              <a:rPr lang="sr-Latn-BA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a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presirao </a:t>
            </a:r>
            <a:r>
              <a:rPr lang="sr-Latn-BA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7%. </a:t>
            </a:r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1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47619" y="220777"/>
            <a:ext cx="870110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Izračunavanje promjene deviznog kursa_indirektno notiranje: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37606" y="1017583"/>
            <a:ext cx="6868788" cy="15127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Depresijacija /apresijacija deviznog kursa </a:t>
            </a:r>
            <a:endParaRPr lang="sr-Latn-BA" sz="32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 da je $ domaća valuta, i da imamo </a:t>
            </a:r>
            <a:r>
              <a:rPr lang="sr-Latn-BA" sz="18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indirektno notiranje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2015.godine, 1 $ = 0,80 Eur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2020.godine, 1 $ = 0,90 EuR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Da li je Dolar  apresirao ili depresirao i za koliko ?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44" y="1063280"/>
            <a:ext cx="572976" cy="710687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299649" y="3429000"/>
            <a:ext cx="8234841" cy="18879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(0,90-0,80)/0,80 </a:t>
            </a:r>
            <a:r>
              <a:rPr lang="sr-Latn-BA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x100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0,10 /0,80 x 100 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0,125x100 =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+ 12,5% </a:t>
            </a:r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Dolar  </a:t>
            </a:r>
            <a:r>
              <a:rPr lang="sr-Latn-BA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a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presirao </a:t>
            </a:r>
            <a:r>
              <a:rPr lang="sr-Latn-BA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12,5%. </a:t>
            </a:r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70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47619" y="220777"/>
            <a:ext cx="870110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Forvard premija i forvard diskont: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09762" y="1131856"/>
                <a:ext cx="2290763" cy="61574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∗ ɑ∗100</m:t>
                      </m:r>
                    </m:oMath>
                  </m:oMathPara>
                </a14:m>
                <a:endParaRPr lang="en-GB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762" y="1131856"/>
                <a:ext cx="2290763" cy="6157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 txBox="1">
            <a:spLocks/>
          </p:cNvSpPr>
          <p:nvPr/>
        </p:nvSpPr>
        <p:spPr>
          <a:xfrm>
            <a:off x="238149" y="815297"/>
            <a:ext cx="4419575" cy="148361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Procentualni iznos forvard premije ili diskonta: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sr-Latn-BA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4200525" y="815297"/>
                <a:ext cx="4819650" cy="1280203"/>
              </a:xfrm>
              <a:prstGeom prst="rect">
                <a:avLst/>
              </a:prstGeom>
            </p:spPr>
            <p:txBody>
              <a:bodyPr/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just"/>
                <a:r>
                  <a:rPr lang="sr-Latn-BA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– spot devizni kurs </a:t>
                </a:r>
              </a:p>
              <a:p>
                <a:pPr algn="just"/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1600" i="1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sr-Latn-BA" sz="1600" i="1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sr-Latn-BA" sz="16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forvard devizni kurs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sr-Latn-BA" sz="1600" i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mbria Math" panose="02040503050406030204" pitchFamily="18" charset="0"/>
                      </a:rPr>
                      <m:t>ɑ</m:t>
                    </m:r>
                  </m:oMath>
                </a14:m>
                <a:r>
                  <a:rPr lang="sr-Latn-BA" sz="16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- faktor kojim se množi forvard premija ili diskont kako </a:t>
                </a:r>
                <a:r>
                  <a:rPr lang="sr-Latn-BA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 se dobio % iznos na godišnjem nivou (npr. 2, 4 i dr.)  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endParaRPr lang="sr-Latn-BA" sz="30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914400" lvl="1" indent="-457200">
                  <a:buFont typeface="Wingdings" panose="05000000000000000000" pitchFamily="2" charset="2"/>
                  <a:buChar char="§"/>
                </a:pPr>
                <a:endParaRPr lang="sr-Latn-BA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525" y="815297"/>
                <a:ext cx="4819650" cy="1280203"/>
              </a:xfrm>
              <a:prstGeom prst="rect">
                <a:avLst/>
              </a:prstGeom>
              <a:blipFill>
                <a:blip r:embed="rId3"/>
                <a:stretch>
                  <a:fillRect l="-632" t="-1429" r="-632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48" y="2298907"/>
            <a:ext cx="615640" cy="763605"/>
          </a:xfrm>
          <a:prstGeom prst="rect">
            <a:avLst/>
          </a:prstGeom>
        </p:spPr>
      </p:pic>
      <p:sp>
        <p:nvSpPr>
          <p:cNvPr id="8" name="Cloud Callout 7"/>
          <p:cNvSpPr/>
          <p:nvPr/>
        </p:nvSpPr>
        <p:spPr>
          <a:xfrm flipH="1">
            <a:off x="238148" y="1131856"/>
            <a:ext cx="1671613" cy="6723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/>
              <a:t>Podsjetnik!</a:t>
            </a:r>
            <a:endParaRPr lang="en-GB" sz="1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82778" y="2298907"/>
            <a:ext cx="7749892" cy="123367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Kupoprodaja deviza uz direktno notiranje </a:t>
            </a:r>
            <a:endParaRPr lang="sr-Latn-BA" sz="1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Ako je trenutni (spot, promptni) devizni kurs na dan 30.09.2020. godine 1 $= 1,65 BAM, a tromjesečni forvard (terminski) devizni kurs 1 $ =1,70 BAM,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BAM ostvaruje terminsku premiju ili diskont? </a:t>
            </a:r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sr-Latn-BA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88180" y="4027315"/>
                <a:ext cx="7767639" cy="2587824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BA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Rješenje: </a:t>
                </a:r>
              </a:p>
              <a:p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Promptni kurs: 1 $ =1,65 BAM</a:t>
                </a:r>
              </a:p>
              <a:p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Terminski (forvard) kurs 1$ =</a:t>
                </a:r>
                <a:r>
                  <a:rPr lang="sr-Latn-BA" sz="1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1,70 BAM</a:t>
                </a:r>
              </a:p>
              <a:p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1" smtClean="0">
                            <a:latin typeface="Cambria Math" panose="02040503050406030204" pitchFamily="18" charset="0"/>
                          </a:rPr>
                          <m:t>1,70</m:t>
                        </m:r>
                        <m:r>
                          <a:rPr lang="sr-Latn-BA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sz="1600" b="0" i="1" smtClean="0">
                            <a:latin typeface="Cambria Math" panose="02040503050406030204" pitchFamily="18" charset="0"/>
                          </a:rPr>
                          <m:t>1,65</m:t>
                        </m:r>
                      </m:num>
                      <m:den>
                        <m:r>
                          <a:rPr lang="sr-Latn-BA" sz="1600" b="0" i="1" smtClean="0">
                            <a:latin typeface="Cambria Math" panose="02040503050406030204" pitchFamily="18" charset="0"/>
                          </a:rPr>
                          <m:t>1,65</m:t>
                        </m:r>
                      </m:den>
                    </m:f>
                    <m:r>
                      <a:rPr lang="sr-Latn-BA" sz="1600" i="1">
                        <a:latin typeface="Cambria Math" panose="02040503050406030204" pitchFamily="18" charset="0"/>
                      </a:rPr>
                      <m:t>∗</m:t>
                    </m:r>
                    <m:r>
                      <a:rPr lang="sr-Latn-BA" sz="16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sr-Latn-BA" sz="1600" i="1">
                        <a:latin typeface="Cambria Math" panose="02040503050406030204" pitchFamily="18" charset="0"/>
                      </a:rPr>
                      <m:t>∗100</m:t>
                    </m:r>
                  </m:oMath>
                </a14:m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=0,0303 *4*100= </a:t>
                </a:r>
                <a:r>
                  <a:rPr lang="sr-Latn-BA" sz="1600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+12,12%</a:t>
                </a:r>
              </a:p>
              <a:p>
                <a:pPr algn="just"/>
                <a:r>
                  <a:rPr lang="sr-Latn-BA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BAM ostvaruje  </a:t>
                </a:r>
                <a:r>
                  <a:rPr lang="sr-Latn-BA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forvard </a:t>
                </a:r>
                <a:r>
                  <a:rPr lang="sr-Latn-BA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diskont </a:t>
                </a:r>
                <a:r>
                  <a:rPr lang="sr-Latn-BA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 </a:t>
                </a:r>
                <a:r>
                  <a:rPr lang="sr-Latn-BA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12,12%</a:t>
                </a:r>
              </a:p>
              <a:p>
                <a:pPr algn="just"/>
                <a:r>
                  <a:rPr lang="sr-Latn-BA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BAM (konvertibilna marka) ima </a:t>
                </a:r>
                <a:r>
                  <a:rPr lang="sr-Latn-BA" u="sng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manju</a:t>
                </a:r>
                <a:r>
                  <a:rPr lang="sr-Latn-BA" u="sng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vrijednost </a:t>
                </a:r>
                <a:r>
                  <a:rPr lang="sr-Latn-BA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 forvard deviznom kursu nego po spot deviznom kursu. </a:t>
                </a:r>
                <a:endParaRPr lang="sr-Latn-BA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BA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Odnosno $ ostvaruje terminsku premiju za 12,12%. </a:t>
                </a:r>
                <a:endParaRPr lang="sr-Latn-BA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180" y="4027315"/>
                <a:ext cx="7767639" cy="2587824"/>
              </a:xfrm>
              <a:prstGeom prst="rect">
                <a:avLst/>
              </a:prstGeom>
              <a:blipFill>
                <a:blip r:embed="rId5"/>
                <a:stretch>
                  <a:fillRect l="-706" t="-1415" r="-628" b="-30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237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AutoShape 2" descr="Image result for kontakt"/>
          <p:cNvSpPr>
            <a:spLocks noChangeAspect="1" noChangeArrowheads="1"/>
          </p:cNvSpPr>
          <p:nvPr/>
        </p:nvSpPr>
        <p:spPr bwMode="auto">
          <a:xfrm>
            <a:off x="63500" y="-661988"/>
            <a:ext cx="3228975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Image result for kontakt"/>
          <p:cNvSpPr>
            <a:spLocks noChangeAspect="1" noChangeArrowheads="1"/>
          </p:cNvSpPr>
          <p:nvPr/>
        </p:nvSpPr>
        <p:spPr bwMode="auto">
          <a:xfrm>
            <a:off x="215900" y="-509588"/>
            <a:ext cx="3228975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6" descr="Image result for kontakt"/>
          <p:cNvSpPr>
            <a:spLocks noChangeAspect="1" noChangeArrowheads="1"/>
          </p:cNvSpPr>
          <p:nvPr/>
        </p:nvSpPr>
        <p:spPr bwMode="auto">
          <a:xfrm>
            <a:off x="368300" y="-357188"/>
            <a:ext cx="3228975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209617" y="3129500"/>
            <a:ext cx="5728903" cy="66252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 vježbi:   utorak: 17:00-19:00h</a:t>
            </a:r>
          </a:p>
          <a:p>
            <a:pPr algn="just"/>
            <a:r>
              <a:rPr lang="sr-Latn-BA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srijeda: 17:00-19:00h</a:t>
            </a:r>
          </a:p>
          <a:p>
            <a:pPr algn="just"/>
            <a:endParaRPr lang="sr-Latn-BA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32841" t="53683" r="48389" b="5862"/>
          <a:stretch/>
        </p:blipFill>
        <p:spPr>
          <a:xfrm rot="18569290">
            <a:off x="1426708" y="3764252"/>
            <a:ext cx="502559" cy="4633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14897" t="56944" r="67404" b="-392"/>
          <a:stretch/>
        </p:blipFill>
        <p:spPr>
          <a:xfrm>
            <a:off x="1389767" y="5577046"/>
            <a:ext cx="442207" cy="4643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104" y="4605278"/>
            <a:ext cx="353283" cy="559026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961695" y="2541661"/>
            <a:ext cx="6224745" cy="72242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MEĐUNARODNE FINANSIJE</a:t>
            </a:r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Ekonomski_fakultet_memorandum-01"/>
          <p:cNvPicPr/>
          <p:nvPr/>
        </p:nvPicPr>
        <p:blipFill>
          <a:blip r:embed="rId4"/>
          <a:srcRect l="19667" t="3636" r="20273" b="88020"/>
          <a:stretch>
            <a:fillRect/>
          </a:stretch>
        </p:blipFill>
        <p:spPr bwMode="auto">
          <a:xfrm>
            <a:off x="1377789" y="270607"/>
            <a:ext cx="5599113" cy="1039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2169247" y="3792022"/>
            <a:ext cx="5466628" cy="40778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Email: dragana.vujicic-stefanovic@ef.unibl.org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169247" y="4502481"/>
            <a:ext cx="5466628" cy="99112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Konsultacije: </a:t>
            </a: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r-Latn-BA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abinet br. 304, III sprat  </a:t>
            </a:r>
          </a:p>
          <a:p>
            <a:pPr algn="just"/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srijeda:  17:00-19:00h</a:t>
            </a:r>
          </a:p>
          <a:p>
            <a:pPr algn="just"/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četvrtak 10:00 -12:00h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200997" y="5615717"/>
            <a:ext cx="4927767" cy="40778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+ 387 51 430 052   </a:t>
            </a:r>
          </a:p>
        </p:txBody>
      </p:sp>
    </p:spTree>
    <p:extLst>
      <p:ext uri="{BB962C8B-B14F-4D97-AF65-F5344CB8AC3E}">
        <p14:creationId xmlns:p14="http://schemas.microsoft.com/office/powerpoint/2010/main" val="72226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47619" y="220777"/>
            <a:ext cx="870110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Forvard premija i forvard diskont: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71" y="1072987"/>
            <a:ext cx="615640" cy="76360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144001" y="1246780"/>
            <a:ext cx="7561849" cy="41601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5958" y="1146267"/>
            <a:ext cx="7749892" cy="135858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Kupoprodaja deviza uz </a:t>
            </a:r>
            <a:r>
              <a:rPr lang="sr-Latn-BA" sz="18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direktno notiranje </a:t>
            </a:r>
            <a:endParaRPr lang="sr-Latn-BA" sz="18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trenutni (spot, promptni) devizni kurs na dan 30.09.2020. godine 1 $= 1,65 BAM, a tromjesečni forvard (terminski) devizni kurs 1 $ =1,60 BAM,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 BAM-a ostvaruje terminsku premiju ili diskont?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92291" y="3403478"/>
                <a:ext cx="8017670" cy="2280048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BA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Rješenje</a:t>
                </a:r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Promptni kurs: 1 $ =1,65 BAM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Terminski (forvard) kurs 1$ =</a:t>
                </a:r>
                <a:r>
                  <a:rPr lang="sr-Latn-BA" sz="1600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1,60 BAM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1,60</m:t>
                        </m:r>
                        <m:r>
                          <a:rPr lang="sr-Latn-BA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1,65</m:t>
                        </m:r>
                      </m:num>
                      <m:den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1,65</m:t>
                        </m:r>
                      </m:den>
                    </m:f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sr-Latn-BA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∗100</m:t>
                    </m:r>
                  </m:oMath>
                </a14:m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=-0,0303 *4*100= </a:t>
                </a:r>
                <a:r>
                  <a:rPr lang="sr-Latn-BA" sz="1600" b="1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sr-Latn-BA" sz="1600" b="1" u="sng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12,12%</a:t>
                </a:r>
              </a:p>
              <a:p>
                <a:pPr algn="just"/>
                <a:r>
                  <a:rPr lang="sr-Latn-BA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BAM ima forvard premiju  </a:t>
                </a:r>
                <a:r>
                  <a:rPr lang="sr-Latn-BA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 </a:t>
                </a:r>
                <a:r>
                  <a:rPr lang="sr-Latn-BA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12,12%</a:t>
                </a:r>
              </a:p>
              <a:p>
                <a:pPr algn="just"/>
                <a:r>
                  <a:rPr lang="sr-Latn-BA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BAM </a:t>
                </a:r>
                <a:r>
                  <a:rPr lang="sr-Latn-BA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ima </a:t>
                </a:r>
                <a:r>
                  <a:rPr lang="sr-Latn-BA" u="sng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veću </a:t>
                </a:r>
                <a:r>
                  <a:rPr lang="sr-Latn-BA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vrijednost </a:t>
                </a:r>
                <a:r>
                  <a:rPr lang="sr-Latn-BA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 forvard deviznom kursu nego po spot deviznom kursu</a:t>
                </a:r>
                <a:r>
                  <a:rPr lang="sr-Latn-BA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sr-Latn-BA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Odnosno, $ ostvaruje terminski diskont od -12.12%. </a:t>
                </a:r>
                <a:r>
                  <a:rPr lang="sr-Latn-BA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sr-Latn-B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91" y="3403478"/>
                <a:ext cx="8017670" cy="2280048"/>
              </a:xfrm>
              <a:prstGeom prst="rect">
                <a:avLst/>
              </a:prstGeom>
              <a:blipFill>
                <a:blip r:embed="rId3"/>
                <a:stretch>
                  <a:fillRect l="-608" t="-802" b="-34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90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47619" y="220777"/>
            <a:ext cx="870110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Forvard premija i forvard diskont: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71" y="1072987"/>
            <a:ext cx="615640" cy="76360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00111" y="999210"/>
            <a:ext cx="7749892" cy="223928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Kupoprodaja deviza uz </a:t>
            </a:r>
            <a:r>
              <a:rPr lang="sr-Latn-BA" sz="18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INdirektno notiranje </a:t>
            </a:r>
            <a:endParaRPr lang="sr-Latn-BA" sz="18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trenutni (spot, promptni) devizni kurs na dan 30.09.2020. godine 1 RSD= 0,12345 Eur, a tromjesečni forvard (terminski) devizni kurs:</a:t>
            </a:r>
          </a:p>
          <a:p>
            <a:pPr algn="just"/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1 RSD =0,12555 Eur, </a:t>
            </a:r>
          </a:p>
          <a:p>
            <a:pPr algn="just"/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1 RSD= 0,12111 Eur </a:t>
            </a:r>
          </a:p>
          <a:p>
            <a:pPr algn="just"/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 RSD ostvaruje terminsku premiju a kada  diskont?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89337" y="3438525"/>
                <a:ext cx="4065434" cy="2309799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BA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Rješenje</a:t>
                </a:r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Promptni kurs:             1 RSD = 0,12345 Eur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Terminski (forvard) kurs </a:t>
                </a:r>
                <a:r>
                  <a:rPr lang="sr-Latn-BA" sz="1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RSD = 0,12555 Eur 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0,12555</m:t>
                        </m:r>
                        <m:r>
                          <a:rPr lang="sr-Latn-BA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0,12345</m:t>
                        </m:r>
                      </m:num>
                      <m:den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0,12345</m:t>
                        </m:r>
                      </m:den>
                    </m:f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sr-Latn-BA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∗100</m:t>
                    </m:r>
                  </m:oMath>
                </a14:m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</a:p>
              <a:p>
                <a:endParaRPr lang="sr-Latn-BA" sz="16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0,0021</m:t>
                        </m:r>
                      </m:num>
                      <m:den>
                        <m:r>
                          <a:rPr lang="sr-Latn-BA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0,12345</m:t>
                        </m:r>
                      </m:den>
                    </m:f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∗4∗100</m:t>
                    </m:r>
                    <m:r>
                      <a:rPr lang="sr-Latn-BA" sz="1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BA" sz="1600" b="0" dirty="0" smtClean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  <a:p>
                <a:r>
                  <a:rPr lang="sr-Latn-BA" sz="1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=6,81%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337" y="3438525"/>
                <a:ext cx="4065434" cy="2309799"/>
              </a:xfrm>
              <a:prstGeom prst="rect">
                <a:avLst/>
              </a:prstGeom>
              <a:blipFill>
                <a:blip r:embed="rId3"/>
                <a:stretch>
                  <a:fillRect l="-750" t="-792" r="-900" b="-2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89337" y="5806323"/>
            <a:ext cx="8310534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slučaju pod (a) RSD po forvard kursu ostvaruje terminsku premiju od 6,81%, a u slučaju pod (b) RSD po forvard kursu ostvaruje terminski diskont od 7,58%. </a:t>
            </a:r>
            <a:endParaRPr lang="sr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734437" y="3406847"/>
                <a:ext cx="4065434" cy="2309799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BA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Rješenje</a:t>
                </a:r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Promptni kurs:            1 RSD = 0,12345 Eur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Terminski (forvard) kurs </a:t>
                </a:r>
                <a:r>
                  <a:rPr lang="sr-Latn-BA" sz="1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RSD = 0,12111 Eur </a:t>
                </a: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0,12111</m:t>
                        </m:r>
                        <m:r>
                          <a:rPr lang="sr-Latn-BA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0,12345</m:t>
                        </m:r>
                      </m:num>
                      <m:den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0,12345</m:t>
                        </m:r>
                      </m:den>
                    </m:f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sr-Latn-BA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∗100</m:t>
                    </m:r>
                  </m:oMath>
                </a14:m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</a:p>
              <a:p>
                <a:endParaRPr lang="sr-Latn-BA" sz="16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BA" sz="1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−0,00234</m:t>
                        </m:r>
                      </m:num>
                      <m:den>
                        <m:r>
                          <a:rPr lang="sr-Latn-BA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0,12345</m:t>
                        </m:r>
                      </m:den>
                    </m:f>
                    <m:r>
                      <a:rPr lang="sr-Latn-BA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∗4∗100</m:t>
                    </m:r>
                    <m:r>
                      <a:rPr lang="sr-Latn-BA" sz="1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BA" sz="1600" b="0" dirty="0" smtClean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  <a:p>
                <a:r>
                  <a:rPr lang="sr-Latn-BA" sz="1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-7,58%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437" y="3406847"/>
                <a:ext cx="4065434" cy="2309799"/>
              </a:xfrm>
              <a:prstGeom prst="rect">
                <a:avLst/>
              </a:prstGeom>
              <a:blipFill>
                <a:blip r:embed="rId4"/>
                <a:stretch>
                  <a:fillRect l="-900" t="-792" r="-300" b="-2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898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22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807173"/>
            <a:ext cx="615640" cy="76360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949015" y="807173"/>
            <a:ext cx="8010524" cy="239168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promptni devizni kurs 1 Eur = 108 RSD, a terminski devizni kurs na 3 mjeseca je: a ) 1 Eur = 107 RSD i </a:t>
            </a:r>
          </a:p>
          <a:p>
            <a:r>
              <a:rPr lang="sr-Latn-BA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b) 1 EuR = 112 RSD</a:t>
            </a:r>
          </a:p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Izračunati kada RSD ostvaruje terminsku premiju, a kada diskont  i koliko iznose terminska premija / terminski diskont? </a:t>
            </a: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6700" y="128695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BA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Forvard (terminska)  </a:t>
            </a:r>
            <a:r>
              <a:rPr lang="sr-Latn-BA" sz="20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premija i forvard diskont: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68776" y="2516342"/>
                <a:ext cx="2290763" cy="43095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1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sr-Latn-BA" sz="1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sr-Latn-BA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1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a:rPr lang="sr-Latn-BA" sz="1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  <m:r>
                        <a:rPr lang="sr-Latn-BA" sz="1400" b="0" i="1" smtClean="0">
                          <a:latin typeface="Cambria Math" panose="02040503050406030204" pitchFamily="18" charset="0"/>
                        </a:rPr>
                        <m:t>∗ ɑ∗100</m:t>
                      </m:r>
                    </m:oMath>
                  </m:oMathPara>
                </a14:m>
                <a:endParaRPr lang="en-GB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8776" y="2516342"/>
                <a:ext cx="2290763" cy="4309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 txBox="1">
            <a:spLocks/>
          </p:cNvSpPr>
          <p:nvPr/>
        </p:nvSpPr>
        <p:spPr>
          <a:xfrm>
            <a:off x="2208804" y="2653436"/>
            <a:ext cx="4133826" cy="39839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Procentualni iznos forvard premije ili diskonta: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sr-Latn-BA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63735" y="3273707"/>
            <a:ext cx="4358068" cy="272834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AutoNum type="alphaLcParenR"/>
            </a:pPr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Kako je:</a:t>
            </a:r>
          </a:p>
          <a:p>
            <a:pPr marL="285750" indent="-285750">
              <a:buFontTx/>
              <a:buChar char="-"/>
            </a:pP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Promptni devizni kurs  1Eur =108 RSD, </a:t>
            </a:r>
            <a:r>
              <a:rPr lang="sr-Latn-BA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terminskog (forvard) kursa 1 Eur =107 RSD, evidentno je da </a:t>
            </a:r>
            <a:r>
              <a:rPr lang="sr-Latn-BA" sz="18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RSD ima veću vrijednost </a:t>
            </a: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forvard (terminskom) kursu nego po promptnom kursu → </a:t>
            </a:r>
            <a:r>
              <a:rPr lang="sr-Latn-BA" sz="18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RSD</a:t>
            </a: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ostvaruje premiju. 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66700" y="6231632"/>
                <a:ext cx="4305300" cy="34971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BA" sz="2000" i="1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Premija</a:t>
                </a:r>
                <a:r>
                  <a:rPr lang="sr-Latn-B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107−10</m:t>
                        </m:r>
                        <m:r>
                          <a:rPr lang="sr-Latn-BA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sr-Latn-BA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sr-Latn-BA" sz="1600" b="0" i="0" smtClean="0">
                        <a:latin typeface="Cambria Math" panose="02040503050406030204" pitchFamily="18" charset="0"/>
                      </a:rPr>
                      <m:t>)∗</m:t>
                    </m:r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  <m:r>
                      <a:rPr lang="sr-Latn-BA" sz="1600" b="0" i="0" smtClean="0">
                        <a:latin typeface="Cambria Math" panose="02040503050406030204" pitchFamily="18" charset="0"/>
                      </a:rPr>
                      <m:t>∗100=</m:t>
                    </m:r>
                    <m:r>
                      <a:rPr lang="sr-Latn-BA" sz="16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BA" sz="16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sr-Latn-BA" sz="16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16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𝟕𝟎</m:t>
                    </m:r>
                    <m:r>
                      <a:rPr lang="sr-Latn-BA" sz="16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GB" sz="1600" b="1" i="1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6231632"/>
                <a:ext cx="4305300" cy="349711"/>
              </a:xfrm>
              <a:prstGeom prst="rect">
                <a:avLst/>
              </a:prstGeom>
              <a:blipFill>
                <a:blip r:embed="rId4"/>
                <a:stretch>
                  <a:fillRect l="-3526" t="-19672" b="-26230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loud Callout 10"/>
          <p:cNvSpPr/>
          <p:nvPr/>
        </p:nvSpPr>
        <p:spPr>
          <a:xfrm flipH="1">
            <a:off x="397690" y="2559152"/>
            <a:ext cx="1744439" cy="484973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Podsjetnik:</a:t>
            </a:r>
            <a:endParaRPr lang="en-GB" sz="1400" b="1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633532" y="3273707"/>
            <a:ext cx="4326007" cy="272834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Rješenje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je:</a:t>
            </a:r>
          </a:p>
          <a:p>
            <a:pPr marL="285750" indent="-285750">
              <a:buFontTx/>
              <a:buChar char="-"/>
            </a:pP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Promptni devizni kurs  1Eur =108 RSD, </a:t>
            </a:r>
            <a:r>
              <a:rPr lang="sr-Latn-BA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manji</a:t>
            </a: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terminskog (forvard) kursa 1 Eur =112 RSD, evidentno je da </a:t>
            </a:r>
            <a:r>
              <a:rPr lang="sr-Latn-BA" sz="18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RSD ima manju vrijednost </a:t>
            </a:r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forvard (terminskom) kursu nego po promptnom kursu →RSD </a:t>
            </a:r>
            <a:r>
              <a:rPr lang="sr-Latn-BA" sz="18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ostvaruje diskont.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763504" y="6223925"/>
                <a:ext cx="4196035" cy="34971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BA" sz="20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Diskont</a:t>
                </a:r>
                <a:r>
                  <a:rPr lang="sr-Latn-BA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112−10</m:t>
                        </m:r>
                        <m:r>
                          <a:rPr lang="sr-Latn-BA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sr-Latn-BA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sr-Latn-BA" sz="1600" b="0" i="0" smtClean="0">
                        <a:latin typeface="Cambria Math" panose="02040503050406030204" pitchFamily="18" charset="0"/>
                      </a:rPr>
                      <m:t>)∗</m:t>
                    </m:r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sr-Latn-BA" sz="1600" b="0" i="0" smtClean="0"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  <m:r>
                      <a:rPr lang="sr-Latn-BA" sz="1600" b="0" i="0" smtClean="0">
                        <a:latin typeface="Cambria Math" panose="02040503050406030204" pitchFamily="18" charset="0"/>
                      </a:rPr>
                      <m:t>∗100=</m:t>
                    </m:r>
                    <m:r>
                      <a:rPr lang="sr-Latn-BA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𝟏𝟒</m:t>
                    </m:r>
                    <m:r>
                      <a:rPr lang="sr-Latn-BA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𝟖𝟏</m:t>
                    </m:r>
                    <m:r>
                      <a:rPr lang="sr-Latn-BA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GB" sz="16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3504" y="6223925"/>
                <a:ext cx="4196035" cy="349711"/>
              </a:xfrm>
              <a:prstGeom prst="rect">
                <a:avLst/>
              </a:prstGeom>
              <a:blipFill>
                <a:blip r:embed="rId5"/>
                <a:stretch>
                  <a:fillRect l="-3468" t="-20000" b="-26667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703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9" grpId="0" animBg="1"/>
      <p:bldP spid="10" grpId="0" animBg="1"/>
      <p:bldP spid="11" grpId="0" animBg="1"/>
      <p:bldP spid="14" grpId="0" animBg="1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23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67083" y="285750"/>
            <a:ext cx="8529242" cy="564478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B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aritet kamatne stope </a:t>
            </a:r>
            <a:endParaRPr lang="en-GB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97" y="1071713"/>
            <a:ext cx="615640" cy="763605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788921" y="1153500"/>
            <a:ext cx="8010524" cy="132814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01.01.2020. godine devizni kurs jena 98 jena za dolar, kamatna stopa u Japanu je 2%, a u SAD je 4%. Kolika je očekivana vrijednost jena na dan 31.12.2020.godine? </a:t>
            </a: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69833" y="2438493"/>
            <a:ext cx="8329612" cy="4436865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E: 1$ = 98¥ 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 direktno notira....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kamatna stopa u Japanu =2%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r* = kamatna stopa u SAD = 4% </a:t>
            </a:r>
          </a:p>
          <a:p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sr-Latn-BA" sz="16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 – očekivani devizni kurs u budućnosti</a:t>
            </a:r>
          </a:p>
          <a:p>
            <a:r>
              <a:rPr lang="sr-Latn-BA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– promtni /spot) devizni kurs </a:t>
            </a:r>
            <a:endParaRPr lang="sr-Latn-BA" sz="16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Očekivana vrijednost jena na dan 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31.12.2020. će biti </a:t>
            </a:r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1$=96,04¥</a:t>
            </a: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080549"/>
              </p:ext>
            </p:extLst>
          </p:nvPr>
        </p:nvGraphicFramePr>
        <p:xfrm>
          <a:off x="574718" y="4264819"/>
          <a:ext cx="16541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" name="Equation" r:id="rId4" imgW="990360" imgH="419040" progId="Equation.3">
                  <p:embed/>
                </p:oleObj>
              </mc:Choice>
              <mc:Fallback>
                <p:oleObj name="Equation" r:id="rId4" imgW="990360" imgH="419040" progId="Equation.3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718" y="4264819"/>
                        <a:ext cx="165417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535734"/>
              </p:ext>
            </p:extLst>
          </p:nvPr>
        </p:nvGraphicFramePr>
        <p:xfrm>
          <a:off x="4638675" y="2561410"/>
          <a:ext cx="16541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" name="Equation" r:id="rId6" imgW="990360" imgH="419040" progId="Equation.3">
                  <p:embed/>
                </p:oleObj>
              </mc:Choice>
              <mc:Fallback>
                <p:oleObj name="Equation" r:id="rId6" imgW="990360" imgH="419040" progId="Equation.3">
                  <p:embed/>
                  <p:pic>
                    <p:nvPicPr>
                      <p:cNvPr id="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2561410"/>
                        <a:ext cx="165417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09123"/>
              </p:ext>
            </p:extLst>
          </p:nvPr>
        </p:nvGraphicFramePr>
        <p:xfrm>
          <a:off x="4572000" y="4042563"/>
          <a:ext cx="203676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" name="Equation" r:id="rId8" imgW="1218960" imgH="419040" progId="Equation.3">
                  <p:embed/>
                </p:oleObj>
              </mc:Choice>
              <mc:Fallback>
                <p:oleObj name="Equation" r:id="rId8" imgW="1218960" imgH="419040" progId="Equation.3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042563"/>
                        <a:ext cx="203676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97112"/>
              </p:ext>
            </p:extLst>
          </p:nvPr>
        </p:nvGraphicFramePr>
        <p:xfrm>
          <a:off x="4572000" y="3363103"/>
          <a:ext cx="195103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" name="Equation" r:id="rId10" imgW="1168200" imgH="419040" progId="Equation.3">
                  <p:embed/>
                </p:oleObj>
              </mc:Choice>
              <mc:Fallback>
                <p:oleObj name="Equation" r:id="rId10" imgW="1168200" imgH="419040" progId="Equation.3">
                  <p:embed/>
                  <p:pic>
                    <p:nvPicPr>
                      <p:cNvPr id="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63103"/>
                        <a:ext cx="1951038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250357"/>
              </p:ext>
            </p:extLst>
          </p:nvPr>
        </p:nvGraphicFramePr>
        <p:xfrm>
          <a:off x="4954588" y="4656138"/>
          <a:ext cx="17399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" name="Equation" r:id="rId12" imgW="1041120" imgH="419040" progId="Equation.3">
                  <p:embed/>
                </p:oleObj>
              </mc:Choice>
              <mc:Fallback>
                <p:oleObj name="Equation" r:id="rId12" imgW="1041120" imgH="419040" progId="Equation.3">
                  <p:embed/>
                  <p:pic>
                    <p:nvPicPr>
                      <p:cNvPr id="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8" y="4656138"/>
                        <a:ext cx="1739900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020652"/>
              </p:ext>
            </p:extLst>
          </p:nvPr>
        </p:nvGraphicFramePr>
        <p:xfrm>
          <a:off x="4502150" y="5302250"/>
          <a:ext cx="21224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" name="Equation" r:id="rId14" imgW="1269720" imgH="228600" progId="Equation.3">
                  <p:embed/>
                </p:oleObj>
              </mc:Choice>
              <mc:Fallback>
                <p:oleObj name="Equation" r:id="rId14" imgW="1269720" imgH="228600" progId="Equation.3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5302250"/>
                        <a:ext cx="21224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594344"/>
              </p:ext>
            </p:extLst>
          </p:nvPr>
        </p:nvGraphicFramePr>
        <p:xfrm>
          <a:off x="4868863" y="5662685"/>
          <a:ext cx="16541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" name="Equation" r:id="rId16" imgW="990360" imgH="228600" progId="Equation.3">
                  <p:embed/>
                </p:oleObj>
              </mc:Choice>
              <mc:Fallback>
                <p:oleObj name="Equation" r:id="rId16" imgW="990360" imgH="228600" progId="Equation.3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5662685"/>
                        <a:ext cx="16541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683499"/>
              </p:ext>
            </p:extLst>
          </p:nvPr>
        </p:nvGraphicFramePr>
        <p:xfrm>
          <a:off x="4431704" y="6007081"/>
          <a:ext cx="16319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8" name="Equation" r:id="rId18" imgW="977760" imgH="228600" progId="Equation.3">
                  <p:embed/>
                </p:oleObj>
              </mc:Choice>
              <mc:Fallback>
                <p:oleObj name="Equation" r:id="rId18" imgW="977760" imgH="228600" progId="Equation.3">
                  <p:embed/>
                  <p:pic>
                    <p:nvPicPr>
                      <p:cNvPr id="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1704" y="6007081"/>
                        <a:ext cx="163195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899739"/>
              </p:ext>
            </p:extLst>
          </p:nvPr>
        </p:nvGraphicFramePr>
        <p:xfrm>
          <a:off x="4868863" y="6366800"/>
          <a:ext cx="11445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9" name="Equation" r:id="rId20" imgW="685800" imgH="228600" progId="Equation.3">
                  <p:embed/>
                </p:oleObj>
              </mc:Choice>
              <mc:Fallback>
                <p:oleObj name="Equation" r:id="rId20" imgW="685800" imgH="228600" progId="Equation.3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6366800"/>
                        <a:ext cx="1144588" cy="3048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907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24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67083" y="285750"/>
            <a:ext cx="8529242" cy="564478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B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aritet kamatne stope </a:t>
            </a:r>
            <a:endParaRPr lang="en-GB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97" y="1071713"/>
            <a:ext cx="615640" cy="763605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788921" y="1153500"/>
            <a:ext cx="8010524" cy="132814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kamatna stopa u SAD 1%, a u EMU 4%, tekući kurs 1$ =0,841 evro. Koliki će biti očekivani kurs evra za $, ako je zadovoljen uslov kamatnog pariteta? </a:t>
            </a: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32594" y="2326579"/>
            <a:ext cx="8329612" cy="4531421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Tekući kurs E: 1$ = 0,841 Eur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 direktno notira....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kamatna stopa u EMU =4%</a:t>
            </a: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r* = kamatna stopa u SAD = 1% </a:t>
            </a:r>
          </a:p>
          <a:p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sr-Latn-BA" sz="16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 – očekivani devizni kurs u buućnosti</a:t>
            </a:r>
          </a:p>
          <a:p>
            <a:r>
              <a:rPr lang="sr-Latn-BA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– promtni /spot) devizni kurs </a:t>
            </a:r>
            <a:endParaRPr lang="sr-Latn-BA" sz="16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Očekivana kurs evra će biti:</a:t>
            </a: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1$=0,86623 Eur.</a:t>
            </a:r>
          </a:p>
          <a:p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Dolar jača, a evro slabi. </a:t>
            </a:r>
            <a:endParaRPr lang="sr-Latn-BA" sz="1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930200"/>
              </p:ext>
            </p:extLst>
          </p:nvPr>
        </p:nvGraphicFramePr>
        <p:xfrm>
          <a:off x="574675" y="4265613"/>
          <a:ext cx="16541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" name="Equation" r:id="rId4" imgW="990360" imgH="419040" progId="Equation.3">
                  <p:embed/>
                </p:oleObj>
              </mc:Choice>
              <mc:Fallback>
                <p:oleObj name="Equation" r:id="rId4" imgW="990360" imgH="419040" progId="Equation.3">
                  <p:embed/>
                  <p:pic>
                    <p:nvPicPr>
                      <p:cNvPr id="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4265613"/>
                        <a:ext cx="165417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/>
          </p:nvPr>
        </p:nvGraphicFramePr>
        <p:xfrm>
          <a:off x="4638675" y="2561410"/>
          <a:ext cx="16541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1" name="Equation" r:id="rId6" imgW="990360" imgH="419040" progId="Equation.3">
                  <p:embed/>
                </p:oleObj>
              </mc:Choice>
              <mc:Fallback>
                <p:oleObj name="Equation" r:id="rId6" imgW="990360" imgH="419040" progId="Equation.3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2561410"/>
                        <a:ext cx="165417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455482"/>
              </p:ext>
            </p:extLst>
          </p:nvPr>
        </p:nvGraphicFramePr>
        <p:xfrm>
          <a:off x="4445000" y="4024313"/>
          <a:ext cx="2290763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2" name="Equation" r:id="rId8" imgW="1371600" imgH="444240" progId="Equation.3">
                  <p:embed/>
                </p:oleObj>
              </mc:Choice>
              <mc:Fallback>
                <p:oleObj name="Equation" r:id="rId8" imgW="1371600" imgH="444240" progId="Equation.3">
                  <p:embed/>
                  <p:pic>
                    <p:nvPicPr>
                      <p:cNvPr id="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4024313"/>
                        <a:ext cx="2290763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572482"/>
              </p:ext>
            </p:extLst>
          </p:nvPr>
        </p:nvGraphicFramePr>
        <p:xfrm>
          <a:off x="4402138" y="3344863"/>
          <a:ext cx="2290762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3" name="Equation" r:id="rId10" imgW="1371600" imgH="444240" progId="Equation.3">
                  <p:embed/>
                </p:oleObj>
              </mc:Choice>
              <mc:Fallback>
                <p:oleObj name="Equation" r:id="rId10" imgW="1371600" imgH="444240" progId="Equation.3">
                  <p:embed/>
                  <p:pic>
                    <p:nvPicPr>
                      <p:cNvPr id="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8" y="3344863"/>
                        <a:ext cx="2290762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916079"/>
              </p:ext>
            </p:extLst>
          </p:nvPr>
        </p:nvGraphicFramePr>
        <p:xfrm>
          <a:off x="4943475" y="4640263"/>
          <a:ext cx="176053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4" name="Equation" r:id="rId12" imgW="1054080" imgH="444240" progId="Equation.3">
                  <p:embed/>
                </p:oleObj>
              </mc:Choice>
              <mc:Fallback>
                <p:oleObj name="Equation" r:id="rId12" imgW="1054080" imgH="444240" progId="Equation.3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4640263"/>
                        <a:ext cx="1760538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053304"/>
              </p:ext>
            </p:extLst>
          </p:nvPr>
        </p:nvGraphicFramePr>
        <p:xfrm>
          <a:off x="4300538" y="5302250"/>
          <a:ext cx="25241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" name="Equation" r:id="rId14" imgW="1511280" imgH="228600" progId="Equation.3">
                  <p:embed/>
                </p:oleObj>
              </mc:Choice>
              <mc:Fallback>
                <p:oleObj name="Equation" r:id="rId14" imgW="1511280" imgH="228600" progId="Equation.3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538" y="5302250"/>
                        <a:ext cx="25241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959522"/>
              </p:ext>
            </p:extLst>
          </p:nvPr>
        </p:nvGraphicFramePr>
        <p:xfrm>
          <a:off x="4603750" y="5662613"/>
          <a:ext cx="218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6" name="Equation" r:id="rId16" imgW="1307880" imgH="228600" progId="Equation.3">
                  <p:embed/>
                </p:oleObj>
              </mc:Choice>
              <mc:Fallback>
                <p:oleObj name="Equation" r:id="rId16" imgW="1307880" imgH="228600" progId="Equation.3">
                  <p:embed/>
                  <p:pic>
                    <p:nvPicPr>
                      <p:cNvPr id="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662613"/>
                        <a:ext cx="218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970279"/>
              </p:ext>
            </p:extLst>
          </p:nvPr>
        </p:nvGraphicFramePr>
        <p:xfrm>
          <a:off x="4167188" y="6007100"/>
          <a:ext cx="21621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7" name="Equation" r:id="rId18" imgW="1295280" imgH="228600" progId="Equation.3">
                  <p:embed/>
                </p:oleObj>
              </mc:Choice>
              <mc:Fallback>
                <p:oleObj name="Equation" r:id="rId18" imgW="1295280" imgH="228600" progId="Equation.3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188" y="6007100"/>
                        <a:ext cx="21621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942315"/>
              </p:ext>
            </p:extLst>
          </p:nvPr>
        </p:nvGraphicFramePr>
        <p:xfrm>
          <a:off x="4741863" y="6367463"/>
          <a:ext cx="139858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8" name="Equation" r:id="rId20" imgW="838080" imgH="228600" progId="Equation.3">
                  <p:embed/>
                </p:oleObj>
              </mc:Choice>
              <mc:Fallback>
                <p:oleObj name="Equation" r:id="rId20" imgW="838080" imgH="228600" progId="Equation.3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6367463"/>
                        <a:ext cx="1398587" cy="3048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64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25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32219" y="869277"/>
            <a:ext cx="8210550" cy="207328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inflacija u Evrozoni u 2019.godini izosila 4%,a u SAD-u 8%, pri čemu je kurs dolara (direktno notiranje) 01.01.2019.godine iznosio 1,45 dolar za evro, a 31.12.2019.godine 1,50 dolara za evro,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 se desilo sa konkurentnošću SAD-a u 2019.godini?</a:t>
            </a:r>
          </a:p>
          <a:p>
            <a:pPr marL="342900" indent="-342900">
              <a:buAutoNum type="alphaLcParenR"/>
            </a:pPr>
            <a:r>
              <a:rPr lang="sr-Latn-BA" sz="1800" b="1" i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Koliki je trebao da bude nominalni kurs dolara 31.12.2019.godine pa da konkurentnost privrede SAD-a ne oslabi? 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AutoNum type="alphaLcParenR"/>
            </a:pPr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0433" y="240017"/>
            <a:ext cx="852924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Realni devizni kurs (konkurentnost zemlje) i TPKS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2882810"/>
            <a:ext cx="8153400" cy="386296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Rješenje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Dolar direktno notira.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Obzirom da dolar direktno notira, P je P(SAD) a P* je P(EMU). 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......odnosno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01.01.2019    → 1Eur = 1,45$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31.12.2019 . → 1 Eur =1,50 $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= P(SAD) = 108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P* = P(EMU) =104</a:t>
            </a:r>
          </a:p>
          <a:p>
            <a:endParaRPr lang="sr-Latn-BA" sz="1800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 realnog kursa </a:t>
            </a:r>
            <a:r>
              <a:rPr lang="sr-Latn-BA" sz="16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Indeks nominalnog kursa x Indeks cijena EMU / Indeks cijena SAD</a:t>
            </a:r>
          </a:p>
          <a:p>
            <a:endParaRPr lang="sr-Latn-BA" sz="1600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 nominalnog kursa = 1,50 /1,45 *100 = </a:t>
            </a:r>
            <a:r>
              <a:rPr lang="sr-Latn-BA" sz="16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103,45</a:t>
            </a:r>
          </a:p>
          <a:p>
            <a:endParaRPr lang="sr-Latn-BA" sz="1600" b="1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 realnog kursa = </a:t>
            </a:r>
            <a:r>
              <a:rPr lang="sr-Latn-BA" sz="16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103,45 x 104 /108 = </a:t>
            </a:r>
            <a:r>
              <a:rPr lang="sr-Latn-BA" sz="16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99,62  </a:t>
            </a:r>
            <a:r>
              <a:rPr lang="sr-Latn-BA" sz="16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5428229" y="2882810"/>
                <a:ext cx="3058169" cy="6513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/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marL="0" lvl="8">
                  <a:spcBef>
                    <a:spcPct val="0"/>
                  </a:spcBef>
                </a:pPr>
                <a:r>
                  <a:rPr lang="sr-Latn-BA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Realni devizni kurs</a:t>
                </a:r>
                <a:r>
                  <a:rPr lang="sr-Latn-BA" sz="20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sr-Latn-BA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e</a:t>
                </a:r>
                <a:r>
                  <a:rPr lang="sr-Latn-BA" sz="3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BA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sr-Latn-BA" sz="14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Latn-BA" sz="14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𝑷</m:t>
                            </m:r>
                          </m:e>
                          <m:sup>
                            <m:r>
                              <a:rPr lang="sr-Latn-BA" sz="14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</m:num>
                      <m:den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𝑷</m:t>
                        </m:r>
                      </m:den>
                    </m:f>
                  </m:oMath>
                </a14:m>
                <a:endParaRPr lang="sr-Latn-BA" sz="1400" b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229" y="2882810"/>
                <a:ext cx="3058169" cy="651312"/>
              </a:xfrm>
              <a:prstGeom prst="rect">
                <a:avLst/>
              </a:prstGeom>
              <a:blipFill>
                <a:blip r:embed="rId3"/>
                <a:stretch>
                  <a:fillRect l="-1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und Same Side Corner Rectangle 8"/>
          <p:cNvSpPr/>
          <p:nvPr/>
        </p:nvSpPr>
        <p:spPr>
          <a:xfrm>
            <a:off x="5172780" y="6135260"/>
            <a:ext cx="3969989" cy="610517"/>
          </a:xfrm>
          <a:prstGeom prst="round2Same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Indeks realnog krusa se smanjio, te je konkurentnost privede SAD-a oslabila.  </a:t>
            </a:r>
            <a:endParaRPr lang="en-GB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885996" y="6406488"/>
            <a:ext cx="228600" cy="182562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31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26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80272" y="141391"/>
            <a:ext cx="852924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r-Latn-BA" sz="2000" b="1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Realni devizni </a:t>
            </a:r>
            <a:r>
              <a:rPr lang="sr-Latn-BA" sz="20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 (konkurentnost zemlje) i </a:t>
            </a:r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pariteta kupovnih snaga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26920" y="2998435"/>
            <a:ext cx="7982594" cy="3611915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Rješenje: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Dolar direktno notira.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Kurs treba da bude u skladu sa teorijom pariteta kupovnih snaga: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......odnosno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01.01.2019    → 1Eur = 1,45$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31.12.2019 . → 1 Eur = </a:t>
            </a:r>
            <a:r>
              <a:rPr lang="sr-Latn-BA" sz="1800" i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$     </a:t>
            </a:r>
            <a:r>
              <a:rPr lang="sr-Latn-BA" sz="16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(Etrž= 1,50)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= P(SAD) = 108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P* = P(EMU) =104</a:t>
            </a:r>
          </a:p>
          <a:p>
            <a:endParaRPr lang="sr-Latn-BA" sz="1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E= Eo x P(sad) / P*(emu) = </a:t>
            </a:r>
          </a:p>
          <a:p>
            <a:r>
              <a:rPr lang="sr-Latn-BA" sz="18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1,45 x 108 /104 =</a:t>
            </a:r>
          </a:p>
          <a:p>
            <a:r>
              <a:rPr lang="sr-Latn-BA" sz="18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1,51 dolara za evro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BA" sz="1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Round Same Side Corner Rectangle 8"/>
          <p:cNvSpPr/>
          <p:nvPr/>
        </p:nvSpPr>
        <p:spPr>
          <a:xfrm>
            <a:off x="3615576" y="5261173"/>
            <a:ext cx="5093938" cy="1099717"/>
          </a:xfrm>
          <a:prstGeom prst="round2Same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Dakle, konkurentnost privede SAD-a je smanjenja, jer nominalni kurs dolara nije povećan koliko to zahtjeva održavanje pariteta kupovnih snaga (1,50 tržišni na dan 31.12.2019. a trebao je biti 1,51 dolara za evro).  </a:t>
            </a:r>
            <a:endParaRPr lang="en-GB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933450" y="688227"/>
            <a:ext cx="8210550" cy="207328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inflacija u Evrozoni u 2019.godini izosila 4%,a u SAD-u 8%, pri čemu je kurs dolara (direktno notiranje) 01.01.2019.godine iznosio 1,45 dolar za evro, a 31.12.2019.godine 1,50 dolara za evro,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 se desilo sa konkurentnošću SAD-a u 2019.godini?</a:t>
            </a:r>
          </a:p>
          <a:p>
            <a:pPr marL="342900" indent="-342900">
              <a:buAutoNum type="alphaLcParenR"/>
            </a:pPr>
            <a:r>
              <a:rPr lang="sr-Latn-BA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Koliki je trebao da bude nominalni kurs dolara 31.12.2019.godine pa da konkurentnost privrede SAD-a ne oslabi? 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AutoNum type="alphaLcParenR"/>
            </a:pPr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00300" y="3481389"/>
                <a:ext cx="1376950" cy="35330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sr-Latn-BA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f>
                      <m:f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</m:den>
                    </m:f>
                  </m:oMath>
                </a14:m>
                <a:endParaRPr lang="en-GB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0300" y="3481389"/>
                <a:ext cx="1376950" cy="353302"/>
              </a:xfrm>
              <a:prstGeom prst="rect">
                <a:avLst/>
              </a:prstGeom>
              <a:blipFill>
                <a:blip r:embed="rId3"/>
                <a:stretch>
                  <a:fillRect l="-5310" t="-1724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499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27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00433" y="240017"/>
            <a:ext cx="852924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Relativna teorija pariteta kupovnih snaga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33451" y="1056366"/>
            <a:ext cx="8010524" cy="262028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u periodu od 2016.-2019. godine inflacija u Evrozoni iznosila kumulativno 3%, a u Srbiji 6%, pri čemu je tržišni devizni kurs dinara u 2016.godini iznosio 1 evro = 120 RSD, a u 2019.godini iznosio 1 evro = 126 RSD, izračunati: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Koliki bi trebao da bude kurs dinara, prema relativnoj teoriji pariteta kupovnih snaga u 2019.godini? </a:t>
            </a:r>
          </a:p>
          <a:p>
            <a:pPr marL="342900" indent="-342900">
              <a:buAutoNum type="alphaLcParenR"/>
            </a:pP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tržišni kurs dinara u 2019.godini potcjenjen ili precjenjen i za koliko procenata?  </a:t>
            </a:r>
          </a:p>
          <a:p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0432" y="3332845"/>
            <a:ext cx="8586393" cy="336323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Rješenje: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RSD direktno notira→ P(Srb)=P, a P (Evrozona)= P*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Kurs treba da bude u skladu sa teorijom pariteta kupovnih snaga: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......odnosno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2016.godine → 1Eur = 120 RSD </a:t>
            </a:r>
            <a:endParaRPr lang="sr-Latn-BA" sz="1600" i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2019.godine→ 1 Eur = </a:t>
            </a:r>
            <a:r>
              <a:rPr lang="sr-Latn-BA" sz="1800" i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RSD    </a:t>
            </a:r>
            <a:endParaRPr lang="sr-Latn-BA" sz="1600" i="1" dirty="0" smtClean="0">
              <a:solidFill>
                <a:srgbClr val="FF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= P(SRB) = 106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P* = P(EMU) =103</a:t>
            </a:r>
          </a:p>
          <a:p>
            <a:endParaRPr lang="sr-Latn-BA" sz="1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= Eo x P(Srb) / P*(Evrozona) = </a:t>
            </a:r>
          </a:p>
          <a:p>
            <a:r>
              <a:rPr lang="sr-Latn-BA" sz="18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120 x 106 /103 =</a:t>
            </a:r>
          </a:p>
          <a:p>
            <a:r>
              <a:rPr lang="sr-Latn-BA" sz="18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123,49 RSD za evro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RTPKS kurs dinara treba da bude 1 Eur =123,49 RSD.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28875" y="3949605"/>
                <a:ext cx="1376950" cy="35330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sr-Latn-BA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f>
                      <m:f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</m:den>
                    </m:f>
                  </m:oMath>
                </a14:m>
                <a:endParaRPr lang="en-GB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8875" y="3949605"/>
                <a:ext cx="1376950" cy="353302"/>
              </a:xfrm>
              <a:prstGeom prst="rect">
                <a:avLst/>
              </a:prstGeom>
              <a:blipFill>
                <a:blip r:embed="rId3"/>
                <a:stretch>
                  <a:fillRect l="-4867" t="-3448" b="-189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189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28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Potcjenjenost /precjenjenost valute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33451" y="1056366"/>
            <a:ext cx="8010524" cy="262028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u periodu od 2016.-2019. godine inflacija u Evrozoni iznosila kumulativno 3%, a u srbiji 6%, pri čemu je tržišni devizni kurs dinara u 2016.godini iznosio 1 evro = 120 RSD, a u 2019.godini iznosio </a:t>
            </a:r>
            <a:r>
              <a:rPr lang="sr-Latn-BA" sz="18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evro = 126 RSD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izračunati: </a:t>
            </a:r>
          </a:p>
          <a:p>
            <a:pPr marL="342900" indent="-342900">
              <a:buAutoNum type="alphaLcParenR"/>
            </a:pP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Koliki bi trebao da bude kurs dinara, prema relativnoj teoriji pariteta kupovnih snaga u 2019.godini?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tržišni kurs dinara u 2019.godini potcjenjen ili precjenjen i za koliko procenata?  </a:t>
            </a:r>
          </a:p>
          <a:p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779251" y="3344891"/>
            <a:ext cx="7219950" cy="109036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Valuta je 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precjenjena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kada ima 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veću vrijednost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odnosu na određeni način definisanu ravnotežnu cijenu.</a:t>
            </a:r>
          </a:p>
          <a:p>
            <a:pPr algn="just"/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Valuta je 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potcjenjena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kada ima 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manju vrijednost 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odnosu na određeni način definisanu ravnotežnu cijenu. </a:t>
            </a:r>
            <a:endParaRPr lang="sr-Latn-BA" sz="320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43" y="4104634"/>
            <a:ext cx="686595" cy="370080"/>
          </a:xfrm>
          <a:prstGeom prst="rect">
            <a:avLst/>
          </a:prstGeom>
        </p:spPr>
      </p:pic>
      <p:sp>
        <p:nvSpPr>
          <p:cNvPr id="8" name="Cloud Callout 7"/>
          <p:cNvSpPr/>
          <p:nvPr/>
        </p:nvSpPr>
        <p:spPr>
          <a:xfrm>
            <a:off x="166038" y="3306664"/>
            <a:ext cx="1643712" cy="65279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/>
              <a:t>Podsetnik</a:t>
            </a:r>
            <a:r>
              <a:rPr lang="sr-Latn-BA" sz="1200" dirty="0" smtClean="0"/>
              <a:t> !!!</a:t>
            </a:r>
            <a:endParaRPr lang="en-GB" sz="1200" dirty="0"/>
          </a:p>
        </p:txBody>
      </p:sp>
      <p:sp>
        <p:nvSpPr>
          <p:cNvPr id="9" name="Rectangle 8"/>
          <p:cNvSpPr/>
          <p:nvPr/>
        </p:nvSpPr>
        <p:spPr>
          <a:xfrm>
            <a:off x="285633" y="4648862"/>
            <a:ext cx="4170557" cy="175432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r-Latn-BA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Rješenje:</a:t>
            </a:r>
          </a:p>
          <a:p>
            <a:endParaRPr lang="sr-Latn-BA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Eo x P(Srb) / P*(Evrozona) = </a:t>
            </a:r>
          </a:p>
          <a:p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120 x 106 /103 =</a:t>
            </a:r>
          </a:p>
          <a:p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</a:t>
            </a:r>
            <a:r>
              <a:rPr lang="sr-Latn-BA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123,49 </a:t>
            </a:r>
            <a:r>
              <a:rPr lang="sr-Latn-BA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RSD za evro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0650" y="5033780"/>
                <a:ext cx="1376950" cy="35330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sr-Latn-BA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f>
                      <m:f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</m:den>
                    </m:f>
                  </m:oMath>
                </a14:m>
                <a:endParaRPr lang="en-GB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50" y="5033780"/>
                <a:ext cx="1376950" cy="353302"/>
              </a:xfrm>
              <a:prstGeom prst="rect">
                <a:avLst/>
              </a:prstGeom>
              <a:blipFill>
                <a:blip r:embed="rId4"/>
                <a:stretch>
                  <a:fillRect l="-4867" t="-3448" b="-189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4589864" y="4587885"/>
            <a:ext cx="4383485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endParaRPr lang="sr-Latn-BA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15851" y="4625116"/>
            <a:ext cx="3667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(2019</a:t>
            </a:r>
            <a:r>
              <a:rPr lang="sr-Latn-BA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E(t)</a:t>
            </a:r>
            <a:endParaRPr lang="sr-Latn-BA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482157" y="4654765"/>
            <a:ext cx="5715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6124" y="5005706"/>
            <a:ext cx="4304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(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2019)=126 RSD           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E(t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)=123,49 RSD</a:t>
            </a:r>
            <a:endParaRPr lang="sr-Latn-BA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512118" y="5038310"/>
            <a:ext cx="5715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2000" b="1" dirty="0">
                <a:solidFill>
                  <a:schemeClr val="tx1"/>
                </a:solidFill>
              </a:rPr>
              <a:t>&gt;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49201" y="5463115"/>
            <a:ext cx="2567360" cy="26557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Precjenjenost /potcjenosti valute </a:t>
            </a:r>
          </a:p>
          <a:p>
            <a:pPr algn="ctr"/>
            <a:endParaRPr lang="sr-Latn-BA" sz="1400" dirty="0" smtClean="0">
              <a:solidFill>
                <a:schemeClr val="tx1">
                  <a:lumMod val="65000"/>
                  <a:lumOff val="35000"/>
                </a:schemeClr>
              </a:solidFill>
              <a:cs typeface="Times New Roman" panose="02020603050405020304" pitchFamily="18" charset="0"/>
            </a:endParaRPr>
          </a:p>
          <a:p>
            <a:pPr algn="just"/>
            <a:endParaRPr lang="sr-Latn-BA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ound Same Side Corner Rectangle 16"/>
              <p:cNvSpPr/>
              <p:nvPr/>
            </p:nvSpPr>
            <p:spPr>
              <a:xfrm>
                <a:off x="4572000" y="5881319"/>
                <a:ext cx="2784682" cy="446503"/>
              </a:xfrm>
              <a:prstGeom prst="round2Same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BA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BA" sz="1400" b="1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𝟏𝟐𝟑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𝟒𝟗</m:t>
                        </m:r>
                        <m:r>
                          <a:rPr lang="sr-Latn-BA" sz="1400" b="1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𝟏𝟐𝟔</m:t>
                        </m:r>
                      </m:num>
                      <m:den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𝟏𝟐𝟔</m:t>
                        </m:r>
                      </m:den>
                    </m:f>
                    <m:r>
                      <a:rPr lang="sr-Latn-BA" sz="1400" b="1" i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r>
                      <a:rPr lang="sr-Latn-BA" sz="1400" b="1" i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𝟏𝟎𝟎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 </m:t>
                    </m:r>
                  </m:oMath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ound Same Side Corner 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881319"/>
                <a:ext cx="2784682" cy="446503"/>
              </a:xfrm>
              <a:prstGeom prst="round2Same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ound Same Side Corner Rectangle 17"/>
              <p:cNvSpPr/>
              <p:nvPr/>
            </p:nvSpPr>
            <p:spPr>
              <a:xfrm>
                <a:off x="7415927" y="5432137"/>
                <a:ext cx="1476763" cy="308444"/>
              </a:xfrm>
              <a:prstGeom prst="round2Same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𝑷𝑷𝑷</m:t>
                          </m:r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𝑬</m:t>
                          </m:r>
                        </m:num>
                        <m:den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𝑬</m:t>
                          </m:r>
                        </m:den>
                      </m:f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𝟏𝟎𝟎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Round Same Side Corner 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927" y="5432137"/>
                <a:ext cx="1476763" cy="308444"/>
              </a:xfrm>
              <a:prstGeom prst="round2SameRect">
                <a:avLst/>
              </a:prstGeom>
              <a:blipFill>
                <a:blip r:embed="rId6"/>
                <a:stretch>
                  <a:fillRect t="-9259" b="-29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ight Arrow 18"/>
          <p:cNvSpPr/>
          <p:nvPr/>
        </p:nvSpPr>
        <p:spPr>
          <a:xfrm>
            <a:off x="7183075" y="5437096"/>
            <a:ext cx="166338" cy="356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ent Arrow 21"/>
          <p:cNvSpPr/>
          <p:nvPr/>
        </p:nvSpPr>
        <p:spPr>
          <a:xfrm rot="10800000">
            <a:off x="7349411" y="5793242"/>
            <a:ext cx="984963" cy="52365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Round Same Side Corner Rectangle 22"/>
          <p:cNvSpPr/>
          <p:nvPr/>
        </p:nvSpPr>
        <p:spPr>
          <a:xfrm>
            <a:off x="325243" y="6400960"/>
            <a:ext cx="8647053" cy="334144"/>
          </a:xfrm>
          <a:prstGeom prst="round2Same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BA" sz="16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BA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Tržišni kurs dinara je potcjenjen za -2 %,</a:t>
            </a:r>
            <a:r>
              <a:rPr lang="sr-Latn-BA" sz="16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6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 </a:t>
            </a:r>
            <a:r>
              <a:rPr lang="sr-Latn-BA" sz="16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2,51 RSD (123,49-126=-2,51 RSD).</a:t>
            </a:r>
          </a:p>
          <a:p>
            <a:pPr algn="ctr"/>
            <a:r>
              <a:rPr lang="sr-Latn-BA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44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 animBg="1"/>
      <p:bldP spid="10" grpId="0" animBg="1"/>
      <p:bldP spid="12" grpId="0"/>
      <p:bldP spid="14" grpId="0"/>
      <p:bldP spid="16" grpId="0" animBg="1"/>
      <p:bldP spid="17" grpId="0" animBg="1"/>
      <p:bldP spid="18" grpId="0" animBg="1"/>
      <p:bldP spid="2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29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00433" y="240017"/>
            <a:ext cx="852924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ealni efektivni devizni kurs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33451" y="1056365"/>
            <a:ext cx="7419974" cy="232500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Izračunati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 realnog efektivnog deviznog kursa</a:t>
            </a: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ako je učešće spoljnotrgovinske razmjene BiH sa EMU 60%,  sa Njemačkom 25% i Slovenijom  15% u ukupnoj razmjeni BiH sa ova tri trgovinska partnera? </a:t>
            </a:r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413402"/>
              </p:ext>
            </p:extLst>
          </p:nvPr>
        </p:nvGraphicFramePr>
        <p:xfrm>
          <a:off x="933451" y="2262981"/>
          <a:ext cx="2616200" cy="99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249783009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125763581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 err="1">
                          <a:effectLst/>
                        </a:rPr>
                        <a:t>Inflacija</a:t>
                      </a:r>
                      <a:r>
                        <a:rPr lang="en-GB" sz="1200" u="none" strike="noStrike" dirty="0">
                          <a:effectLst/>
                        </a:rPr>
                        <a:t> (99=100)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BA" sz="1200" u="none" strike="noStrike" dirty="0" smtClean="0">
                          <a:effectLst/>
                        </a:rPr>
                        <a:t>2019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9E0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57628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>
                          <a:effectLst/>
                        </a:rPr>
                        <a:t>BIH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BA" sz="1200" u="none" strike="noStrike" dirty="0" smtClean="0">
                          <a:effectLst/>
                        </a:rPr>
                        <a:t>150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541691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 smtClean="0">
                          <a:effectLst/>
                        </a:rPr>
                        <a:t>EMU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BA" sz="1200" u="none" strike="noStrike" dirty="0" smtClean="0">
                          <a:effectLst/>
                        </a:rPr>
                        <a:t>120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9E0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39994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sr-Latn-BA" sz="1200" u="none" strike="noStrike" dirty="0" smtClean="0">
                          <a:effectLst/>
                        </a:rPr>
                        <a:t>Njemačka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BA" sz="1200" u="none" strike="noStrike" dirty="0" smtClean="0">
                          <a:effectLst/>
                        </a:rPr>
                        <a:t>180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9E0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32799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sr-Latn-BA" sz="1200" u="none" strike="noStrike" dirty="0" smtClean="0">
                          <a:effectLst/>
                        </a:rPr>
                        <a:t>Slovenija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BA" sz="1200" u="none" strike="noStrike" dirty="0" smtClean="0">
                          <a:effectLst/>
                        </a:rPr>
                        <a:t>135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9E0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50752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105058"/>
              </p:ext>
            </p:extLst>
          </p:nvPr>
        </p:nvGraphicFramePr>
        <p:xfrm>
          <a:off x="3844131" y="2220157"/>
          <a:ext cx="3441700" cy="792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616016902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215007210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70468212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 err="1">
                          <a:effectLst/>
                        </a:rPr>
                        <a:t>Bilateralni</a:t>
                      </a:r>
                      <a:r>
                        <a:rPr lang="en-GB" sz="1200" u="none" strike="noStrike" dirty="0">
                          <a:effectLst/>
                        </a:rPr>
                        <a:t> nom </a:t>
                      </a:r>
                      <a:r>
                        <a:rPr lang="en-GB" sz="1200" u="none" strike="noStrike" dirty="0" err="1">
                          <a:effectLst/>
                        </a:rPr>
                        <a:t>kurs</a:t>
                      </a:r>
                      <a:r>
                        <a:rPr lang="en-GB" sz="1200" u="none" strike="noStrike" dirty="0">
                          <a:effectLst/>
                        </a:rPr>
                        <a:t> KM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BA" sz="1200" u="none" strike="noStrike" dirty="0" smtClean="0">
                          <a:effectLst/>
                        </a:rPr>
                        <a:t>2016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BA" sz="1200" u="none" strike="noStrike" dirty="0" smtClean="0">
                          <a:effectLst/>
                        </a:rPr>
                        <a:t>2019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496809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>
                          <a:effectLst/>
                        </a:rPr>
                        <a:t>EMU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             1,95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         1,95    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2298135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sr-Latn-BA" sz="1200" u="none" strike="noStrike" dirty="0" smtClean="0">
                          <a:effectLst/>
                        </a:rPr>
                        <a:t>Njemačka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             </a:t>
                      </a:r>
                      <a:r>
                        <a:rPr lang="en-GB" sz="1200" u="none" strike="noStrike" dirty="0" smtClean="0">
                          <a:effectLst/>
                        </a:rPr>
                        <a:t>0,0</a:t>
                      </a:r>
                      <a:r>
                        <a:rPr lang="sr-Latn-BA" sz="1200" u="none" strike="noStrike" dirty="0" smtClean="0">
                          <a:effectLst/>
                        </a:rPr>
                        <a:t>5</a:t>
                      </a:r>
                      <a:r>
                        <a:rPr lang="en-GB" sz="1200" u="none" strike="noStrike" dirty="0" smtClean="0">
                          <a:effectLst/>
                        </a:rPr>
                        <a:t>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         </a:t>
                      </a:r>
                      <a:r>
                        <a:rPr lang="en-GB" sz="1200" u="none" strike="noStrike" dirty="0" smtClean="0">
                          <a:effectLst/>
                        </a:rPr>
                        <a:t>0,0</a:t>
                      </a:r>
                      <a:r>
                        <a:rPr lang="sr-Latn-BA" sz="1200" u="none" strike="noStrike" dirty="0" smtClean="0">
                          <a:effectLst/>
                        </a:rPr>
                        <a:t>3</a:t>
                      </a:r>
                      <a:r>
                        <a:rPr lang="en-GB" sz="1200" u="none" strike="noStrike" dirty="0" smtClean="0">
                          <a:effectLst/>
                        </a:rPr>
                        <a:t>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5612452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sr-Latn-BA" sz="1200" u="none" strike="noStrike" dirty="0" smtClean="0">
                          <a:effectLst/>
                        </a:rPr>
                        <a:t>Slovenija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             </a:t>
                      </a:r>
                      <a:r>
                        <a:rPr lang="en-GB" sz="1200" u="none" strike="noStrike" dirty="0" smtClean="0">
                          <a:effectLst/>
                        </a:rPr>
                        <a:t>0,</a:t>
                      </a:r>
                      <a:r>
                        <a:rPr lang="sr-Latn-BA" sz="1200" u="none" strike="noStrike" dirty="0" smtClean="0">
                          <a:effectLst/>
                        </a:rPr>
                        <a:t>22</a:t>
                      </a:r>
                      <a:r>
                        <a:rPr lang="en-GB" sz="1200" u="none" strike="noStrike" dirty="0" smtClean="0">
                          <a:effectLst/>
                        </a:rPr>
                        <a:t>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         </a:t>
                      </a:r>
                      <a:r>
                        <a:rPr lang="en-GB" sz="1200" u="none" strike="noStrike" dirty="0" smtClean="0">
                          <a:effectLst/>
                        </a:rPr>
                        <a:t>0,</a:t>
                      </a:r>
                      <a:r>
                        <a:rPr lang="sr-Latn-BA" sz="1200" u="none" strike="noStrike" dirty="0" smtClean="0">
                          <a:effectLst/>
                        </a:rPr>
                        <a:t>18</a:t>
                      </a:r>
                      <a:r>
                        <a:rPr lang="en-GB" sz="1200" u="none" strike="noStrike" dirty="0" smtClean="0">
                          <a:effectLst/>
                        </a:rPr>
                        <a:t>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68254018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19151" y="3654328"/>
            <a:ext cx="8010524" cy="3032222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Rješenje:</a:t>
            </a:r>
          </a:p>
          <a:p>
            <a:pPr marL="342900" indent="-342900">
              <a:buAutoNum type="arabicParenR"/>
            </a:pPr>
            <a:r>
              <a:rPr lang="sr-Latn-BA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Računamo indeks nominalnog kursa (2016 =100)</a:t>
            </a:r>
          </a:p>
          <a:p>
            <a:endParaRPr lang="sr-Latn-BA" sz="16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6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6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6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6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6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Ubacujemo indekse u formulu</a:t>
            </a:r>
            <a:endParaRPr lang="sr-Latn-BA" sz="16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6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GB" sz="16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sz="1600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BA" sz="1600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600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)*</a:t>
            </a:r>
            <a:r>
              <a:rPr lang="en-GB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</a:t>
            </a:r>
            <a:r>
              <a:rPr lang="en-GB" sz="1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Latn-BA" sz="16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GB" sz="16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sr-Latn-BA" sz="1600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)*</a:t>
            </a:r>
            <a:r>
              <a:rPr lang="en-GB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</a:t>
            </a:r>
            <a:r>
              <a:rPr lang="sr-Latn-BA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+(</a:t>
            </a:r>
            <a:r>
              <a:rPr lang="sr-Latn-BA" sz="16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81,82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sr-Latn-BA" sz="1600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GB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)*</a:t>
            </a:r>
            <a:r>
              <a:rPr lang="en-GB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sr-Latn-BA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 =77,05</a:t>
            </a:r>
            <a:r>
              <a:rPr lang="en-GB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048600"/>
              </p:ext>
            </p:extLst>
          </p:nvPr>
        </p:nvGraphicFramePr>
        <p:xfrm>
          <a:off x="933451" y="4288665"/>
          <a:ext cx="5016500" cy="1188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4291446185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1887887649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20809389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3884298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53150722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2016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2019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Index </a:t>
                      </a:r>
                      <a:r>
                        <a:rPr lang="en-GB" sz="1200" u="none" strike="noStrike" dirty="0" smtClean="0">
                          <a:effectLst/>
                        </a:rPr>
                        <a:t>nom.</a:t>
                      </a:r>
                      <a:r>
                        <a:rPr lang="sr-Latn-BA" sz="1200" u="none" strike="noStrike" dirty="0" smtClean="0">
                          <a:effectLst/>
                        </a:rPr>
                        <a:t>kursa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 err="1">
                          <a:effectLst/>
                        </a:rPr>
                        <a:t>Ponderi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FDF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78901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>
                          <a:effectLst/>
                        </a:rPr>
                        <a:t>Red br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2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2/1*100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FDF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58241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EMU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           </a:t>
                      </a:r>
                      <a:r>
                        <a:rPr lang="sr-Latn-BA" sz="1200" u="none" strike="noStrike" dirty="0" smtClean="0">
                          <a:effectLst/>
                        </a:rPr>
                        <a:t> </a:t>
                      </a:r>
                      <a:r>
                        <a:rPr lang="en-GB" sz="1200" u="none" strike="noStrike" dirty="0" smtClean="0">
                          <a:effectLst/>
                        </a:rPr>
                        <a:t> </a:t>
                      </a:r>
                      <a:r>
                        <a:rPr lang="en-GB" sz="1200" u="none" strike="noStrike" dirty="0">
                          <a:effectLst/>
                        </a:rPr>
                        <a:t>1,95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        </a:t>
                      </a:r>
                      <a:r>
                        <a:rPr lang="sr-Latn-BA" sz="1200" u="none" strike="noStrike" dirty="0" smtClean="0">
                          <a:effectLst/>
                        </a:rPr>
                        <a:t>  </a:t>
                      </a:r>
                      <a:r>
                        <a:rPr lang="en-GB" sz="1200" u="none" strike="noStrike" dirty="0" smtClean="0">
                          <a:effectLst/>
                        </a:rPr>
                        <a:t>1,95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       100,00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0,6</a:t>
                      </a:r>
                      <a:r>
                        <a:rPr lang="sr-Latn-BA" sz="12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DF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7328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sr-Latn-BA" sz="1200" u="none" strike="noStrike" dirty="0" smtClean="0">
                          <a:effectLst/>
                        </a:rPr>
                        <a:t>Njemačka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200" u="none" strike="noStrike" dirty="0" smtClean="0">
                          <a:effectLst/>
                        </a:rPr>
                        <a:t>0,0</a:t>
                      </a:r>
                      <a:r>
                        <a:rPr lang="sr-Latn-BA" sz="1200" u="none" strike="noStrike" dirty="0" smtClean="0">
                          <a:effectLst/>
                        </a:rPr>
                        <a:t>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200" u="none" strike="noStrike" dirty="0" smtClean="0">
                          <a:effectLst/>
                        </a:rPr>
                        <a:t>0,0</a:t>
                      </a:r>
                      <a:r>
                        <a:rPr lang="sr-Latn-BA" sz="1200" u="none" strike="noStrike" dirty="0" smtClean="0">
                          <a:effectLst/>
                        </a:rPr>
                        <a:t>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         </a:t>
                      </a:r>
                      <a:r>
                        <a:rPr lang="sr-Latn-BA" sz="1200" u="none" strike="noStrike" dirty="0" smtClean="0">
                          <a:effectLst/>
                        </a:rPr>
                        <a:t>6</a:t>
                      </a:r>
                      <a:r>
                        <a:rPr lang="en-GB" sz="1200" u="none" strike="noStrike" dirty="0" smtClean="0">
                          <a:effectLst/>
                        </a:rPr>
                        <a:t>0,00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BA" sz="12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0,25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DF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8675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sr-Latn-BA" sz="1200" u="none" strike="noStrike" dirty="0" smtClean="0">
                          <a:effectLst/>
                        </a:rPr>
                        <a:t>Slovenija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            </a:t>
                      </a:r>
                      <a:r>
                        <a:rPr lang="sr-Latn-BA" sz="1200" u="none" strike="noStrike" dirty="0" smtClean="0">
                          <a:effectLst/>
                        </a:rPr>
                        <a:t> </a:t>
                      </a:r>
                      <a:r>
                        <a:rPr lang="en-GB" sz="1200" u="none" strike="noStrike" dirty="0" smtClean="0">
                          <a:effectLst/>
                        </a:rPr>
                        <a:t>0,</a:t>
                      </a:r>
                      <a:r>
                        <a:rPr lang="sr-Latn-BA" sz="1200" u="none" strike="noStrike" dirty="0" smtClean="0">
                          <a:effectLst/>
                        </a:rPr>
                        <a:t>22</a:t>
                      </a:r>
                      <a:r>
                        <a:rPr lang="en-GB" sz="1200" u="none" strike="noStrike" dirty="0" smtClean="0">
                          <a:effectLst/>
                        </a:rPr>
                        <a:t>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        </a:t>
                      </a:r>
                      <a:r>
                        <a:rPr lang="sr-Latn-BA" sz="1200" u="none" strike="noStrike" dirty="0" smtClean="0">
                          <a:effectLst/>
                        </a:rPr>
                        <a:t>  </a:t>
                      </a:r>
                      <a:r>
                        <a:rPr lang="en-GB" sz="1200" u="none" strike="noStrike" dirty="0" smtClean="0">
                          <a:effectLst/>
                        </a:rPr>
                        <a:t>0,</a:t>
                      </a:r>
                      <a:r>
                        <a:rPr lang="sr-Latn-BA" sz="1200" u="none" strike="noStrike" dirty="0" smtClean="0">
                          <a:effectLst/>
                        </a:rPr>
                        <a:t>18</a:t>
                      </a:r>
                      <a:r>
                        <a:rPr lang="en-GB" sz="1200" u="none" strike="noStrike" dirty="0" smtClean="0">
                          <a:effectLst/>
                        </a:rPr>
                        <a:t>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         </a:t>
                      </a:r>
                      <a:r>
                        <a:rPr lang="en-GB" sz="1200" u="none" strike="noStrike" dirty="0" smtClean="0">
                          <a:effectLst/>
                        </a:rPr>
                        <a:t>8</a:t>
                      </a:r>
                      <a:r>
                        <a:rPr lang="sr-Latn-BA" sz="1200" u="none" strike="noStrike" dirty="0" smtClean="0">
                          <a:effectLst/>
                        </a:rPr>
                        <a:t>1</a:t>
                      </a:r>
                      <a:r>
                        <a:rPr lang="en-GB" sz="1200" u="none" strike="noStrike" dirty="0" smtClean="0">
                          <a:effectLst/>
                        </a:rPr>
                        <a:t>,</a:t>
                      </a:r>
                      <a:r>
                        <a:rPr lang="sr-Latn-BA" sz="1200" u="none" strike="noStrike" dirty="0" smtClean="0">
                          <a:effectLst/>
                        </a:rPr>
                        <a:t>82</a:t>
                      </a:r>
                      <a:r>
                        <a:rPr lang="en-GB" sz="1200" u="none" strike="noStrike" dirty="0" smtClean="0">
                          <a:effectLst/>
                        </a:rPr>
                        <a:t>  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0,</a:t>
                      </a:r>
                      <a:r>
                        <a:rPr lang="sr-Latn-BA" sz="12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DF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968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itle 1"/>
              <p:cNvSpPr txBox="1">
                <a:spLocks/>
              </p:cNvSpPr>
              <p:nvPr/>
            </p:nvSpPr>
            <p:spPr>
              <a:xfrm>
                <a:off x="6258122" y="5528777"/>
                <a:ext cx="2400104" cy="51258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/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sr-Latn-BA" sz="1800" b="1" i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REDK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18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pt-BR" sz="18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pt-BR" sz="1800" b="1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sr-Latn-BA" sz="1800" b="1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𝑬𝒊</m:t>
                                </m:r>
                                <m:r>
                                  <a:rPr lang="sr-Latn-BA" sz="1800" b="1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 ∗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1800" b="1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ά</m:t>
                                </m:r>
                                <m:r>
                                  <a:rPr lang="sr-Latn-BA" sz="1800" b="1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𝒊</m:t>
                                </m:r>
                                <m:r>
                                  <a:rPr lang="sr-Latn-BA" sz="1800" b="1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 ∗ </m:t>
                                </m:r>
                                <m:sSup>
                                  <m:sSupPr>
                                    <m:ctrlPr>
                                      <a:rPr lang="sr-Latn-BA" sz="18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BA" sz="18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𝑷</m:t>
                                    </m:r>
                                  </m:e>
                                  <m:sup>
                                    <m:r>
                                      <a:rPr lang="sr-Latn-BA" sz="18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r>
                                  <a:rPr lang="sr-Latn-BA" sz="1800" b="1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𝒊</m:t>
                                </m:r>
                              </m:e>
                            </m:nary>
                          </m:num>
                          <m:den>
                            <m:r>
                              <a:rPr lang="sr-Latn-BA" sz="18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𝑷</m:t>
                            </m:r>
                          </m:den>
                        </m:f>
                      </m:e>
                      <m:sup>
                        <m:r>
                          <a:rPr lang="sr-Latn-BA" sz="18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</m:sup>
                    </m:sSup>
                  </m:oMath>
                </a14:m>
                <a:endParaRPr lang="sr-Latn-BA" sz="1800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BA" sz="1800" b="1" i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endParaRPr lang="sr-Latn-BA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8122" y="5528777"/>
                <a:ext cx="2400104" cy="512586"/>
              </a:xfrm>
              <a:prstGeom prst="rect">
                <a:avLst/>
              </a:prstGeom>
              <a:blipFill>
                <a:blip r:embed="rId3"/>
                <a:stretch>
                  <a:fillRect l="-2290" t="-63095" b="-5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666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71476" y="190500"/>
            <a:ext cx="8086724" cy="774038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 praktičnih i teorijskih vježbi  kroz tematske oblasti Međunarodinih finansija, studenti će biti u mogućnosti da: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6072" y="1752849"/>
            <a:ext cx="7562128" cy="409105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Razumiju osnovne komponente međunarodnih finansija, tako da mogu da prate međunarodne finansijske tokove, probleme i krize radi donošenja kvalitetnih poslovnih odluka na mikro i makro planu.</a:t>
            </a:r>
          </a:p>
          <a:p>
            <a:pPr algn="just"/>
            <a:endParaRPr lang="sr-Latn-BA" sz="18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r-Latn-BA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efinišu i razumiju devizne kurseve i njihovo formiranje, odnosno teorije deviznog kursa; režime deviznih kurseva; devizno tržište; determinante deviznog kursa u kratkom i dugom roku; evoluciju međunarodnog monetarnog sistema; ekonomsku i monetarnu uniju, međunarodne finansijske institucije, međunarodno kretanje kapitala; valutne krize i špekulativne napade; probleme zaduženosti na međunarodnom nivou; ekonomske i finansijske krize; kreditiranje i osiguranje izvoznih poslova.</a:t>
            </a:r>
          </a:p>
          <a:p>
            <a:pPr algn="just"/>
            <a:endParaRPr lang="sr-Latn-BA" sz="18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Kroz praktične primjere sagledaju i steknu razumijevanje međunarodnih finansija.   </a:t>
            </a: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47" y="2828284"/>
            <a:ext cx="352425" cy="4140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47" y="1768438"/>
            <a:ext cx="352425" cy="4140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47" y="5242752"/>
            <a:ext cx="424262" cy="4140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67" b="60584"/>
          <a:stretch/>
        </p:blipFill>
        <p:spPr>
          <a:xfrm>
            <a:off x="6191250" y="996894"/>
            <a:ext cx="22669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9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30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Zakon jedne cijene &amp; Potcjenosti (precjenjenost valute) - BigMac indeks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034739" y="1056366"/>
            <a:ext cx="7909235" cy="262028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 BigMac hamburger u Japanu  košta 9,95 jena, a u SAD 2,65 dolara, pri čemu je devizni kurs na deviznom tržištu 8,28 jena za 1 dolar, izračunajte:</a:t>
            </a:r>
          </a:p>
          <a:p>
            <a:pPr marL="342900" indent="-342900">
              <a:buAutoNum type="alphaLcParenR"/>
            </a:pP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Devizni kurs jena prema zakonu jedne cijene, </a:t>
            </a:r>
          </a:p>
          <a:p>
            <a:pPr marL="342900" indent="-342900">
              <a:buAutoNum type="alphaLcParenR"/>
            </a:pP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jen potcjenjen ili precjenjen shodno zakonu jedne cijene  i za koliko procenata? </a:t>
            </a: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80703" y="2896590"/>
            <a:ext cx="8273782" cy="314477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Rješenje: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  direktno notira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Tekući devizni kurs je 1$ =8,28</a:t>
            </a:r>
            <a:r>
              <a:rPr lang="sr-Latn-BA" sz="18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¥</a:t>
            </a:r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BigMac cijena Japan = 9,95 ¥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BigMac cijena SAD   = 2,65 $,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 je PPP (devizni kurs na bazi zakona jedne cijene)=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9,95/2,65 =3,75,tj </a:t>
            </a:r>
            <a:r>
              <a:rPr lang="sr-Latn-BA" sz="1800" b="1" i="1" u="sng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1$=3,75</a:t>
            </a:r>
            <a:r>
              <a:rPr lang="sr-Latn-BA" sz="1800" i="1" u="sng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¥. → </a:t>
            </a:r>
            <a:r>
              <a:rPr lang="sr-Latn-BA" sz="1800" b="1" i="1" u="sng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Devizni kurs na bazi zakona jedne cijene</a:t>
            </a:r>
            <a:r>
              <a:rPr lang="sr-Latn-BA" sz="1800" i="1" u="sng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1800" b="1" i="1" u="sng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r-Latn-BA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Potcjenjenost /precjenjenost valute:</a:t>
            </a:r>
            <a:r>
              <a:rPr lang="sr-Latn-BA" sz="18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e. </a:t>
            </a:r>
          </a:p>
          <a:p>
            <a:endParaRPr lang="sr-Latn-BA" sz="1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Potcjenjenost /precjenjenost valute: </a:t>
            </a:r>
          </a:p>
          <a:p>
            <a:r>
              <a:rPr lang="sr-Latn-BA" sz="1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ound Same Side Corner Rectangle 9"/>
              <p:cNvSpPr/>
              <p:nvPr/>
            </p:nvSpPr>
            <p:spPr>
              <a:xfrm>
                <a:off x="598567" y="5560103"/>
                <a:ext cx="1689690" cy="446503"/>
              </a:xfrm>
              <a:prstGeom prst="round2Same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𝑷𝑷𝑷</m:t>
                          </m:r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𝑬</m:t>
                          </m:r>
                        </m:num>
                        <m:den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𝑬</m:t>
                          </m:r>
                        </m:den>
                      </m:f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𝟏𝟎𝟎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ound Same Side Corner 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67" y="5560103"/>
                <a:ext cx="1689690" cy="446503"/>
              </a:xfrm>
              <a:prstGeom prst="round2SameRect">
                <a:avLst/>
              </a:prstGeom>
              <a:blipFill>
                <a:blip r:embed="rId3"/>
                <a:stretch>
                  <a:fillRect b="-78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Arrow 10"/>
          <p:cNvSpPr/>
          <p:nvPr/>
        </p:nvSpPr>
        <p:spPr>
          <a:xfrm>
            <a:off x="2392150" y="5557606"/>
            <a:ext cx="476250" cy="47221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ound Same Side Corner Rectangle 11"/>
              <p:cNvSpPr/>
              <p:nvPr/>
            </p:nvSpPr>
            <p:spPr>
              <a:xfrm>
                <a:off x="2905152" y="5557606"/>
                <a:ext cx="1995677" cy="446503"/>
              </a:xfrm>
              <a:prstGeom prst="round2Same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𝟕𝟓</m:t>
                          </m:r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𝟐𝟖</m:t>
                          </m:r>
                        </m:num>
                        <m:den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𝟐𝟖</m:t>
                          </m:r>
                        </m:den>
                      </m:f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𝟏𝟎𝟎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ound Same Side Corner 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152" y="5557606"/>
                <a:ext cx="1995677" cy="446503"/>
              </a:xfrm>
              <a:prstGeom prst="round2SameRect">
                <a:avLst/>
              </a:prstGeom>
              <a:blipFill>
                <a:blip r:embed="rId4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ight Arrow 12"/>
          <p:cNvSpPr/>
          <p:nvPr/>
        </p:nvSpPr>
        <p:spPr>
          <a:xfrm>
            <a:off x="4953000" y="5557606"/>
            <a:ext cx="476250" cy="47221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7062105" y="5512498"/>
            <a:ext cx="476250" cy="47221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ound Same Side Corner Rectangle 14"/>
              <p:cNvSpPr/>
              <p:nvPr/>
            </p:nvSpPr>
            <p:spPr>
              <a:xfrm>
                <a:off x="5457365" y="5557592"/>
                <a:ext cx="1528064" cy="446503"/>
              </a:xfrm>
              <a:prstGeom prst="round2Same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𝟓𝟑</m:t>
                          </m:r>
                        </m:num>
                        <m:den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sr-Latn-BA" sz="1400" b="1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𝟐𝟖</m:t>
                          </m:r>
                        </m:den>
                      </m:f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𝟏𝟎𝟎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Round Same Side Corner 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7365" y="5557592"/>
                <a:ext cx="1528064" cy="446503"/>
              </a:xfrm>
              <a:prstGeom prst="round2SameRect">
                <a:avLst/>
              </a:prstGeom>
              <a:blipFill>
                <a:blip r:embed="rId5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ound Same Side Corner Rectangle 15"/>
              <p:cNvSpPr/>
              <p:nvPr/>
            </p:nvSpPr>
            <p:spPr>
              <a:xfrm>
                <a:off x="7660821" y="5512498"/>
                <a:ext cx="1193664" cy="446503"/>
              </a:xfrm>
              <a:prstGeom prst="round2Same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BA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Times New Roman" panose="02020603050405020304" pitchFamily="18" charset="0"/>
                  </a:rPr>
                  <a:t>-54,71</a:t>
                </a:r>
                <a14:m>
                  <m:oMath xmlns:m="http://schemas.openxmlformats.org/officeDocument/2006/math"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ound Same Side Corner 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0821" y="5512498"/>
                <a:ext cx="1193664" cy="446503"/>
              </a:xfrm>
              <a:prstGeom prst="round2Same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562839" y="6103716"/>
            <a:ext cx="8291646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r-Latn-BA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Tržišni kurs </a:t>
            </a:r>
            <a:r>
              <a:rPr lang="sr-Latn-BA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jena </a:t>
            </a:r>
            <a:r>
              <a:rPr lang="sr-Latn-BA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potcjenjen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BA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r-Latn-BA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-54,71%,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 za 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31,67 rupija (3,75-8,28=       </a:t>
            </a:r>
            <a:r>
              <a:rPr lang="sr-Latn-BA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4,53 jena</a:t>
            </a:r>
            <a:r>
              <a:rPr lang="sr-Latn-BA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).</a:t>
            </a:r>
            <a:endParaRPr lang="sr-Latn-BA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7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31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14401" y="943385"/>
            <a:ext cx="8010524" cy="20415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bazni indeks cijena u 2019.godini u Švajcarskoj iznosio 106 (2016=100), a u Japanu 124, nominalni kurs </a:t>
            </a:r>
            <a:r>
              <a:rPr lang="en-US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CHF</a:t>
            </a:r>
            <a:r>
              <a:rPr lang="sr-Latn-BA" sz="1800" i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2016.godini iznosio je 117 ¥/CHF , a u 2019.godini 126 ¥/CHF , 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konkurentnost Japana opala ili porsla?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tržišni kurs jena  potcjenjen ili precjenjen i za koliko procenata</a:t>
            </a:r>
            <a:r>
              <a:rPr lang="sr-Latn-BA" sz="1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  <a:p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26920" y="3332845"/>
            <a:ext cx="7982594" cy="307364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Rješenje: 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  direktno notira→ P(Japan)=P, a P (Švajcarska)= P*</a:t>
            </a:r>
          </a:p>
          <a:p>
            <a:endParaRPr lang="sr-Latn-BA" sz="1800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2016.godine →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CHF = </a:t>
            </a:r>
            <a:r>
              <a:rPr lang="en-US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</a:t>
            </a:r>
            <a:r>
              <a:rPr lang="sr-Latn-BA" sz="16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¥ </a:t>
            </a:r>
            <a:endParaRPr lang="sr-Latn-BA" sz="1600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2019.godine→ 1 CHF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¥ </a:t>
            </a:r>
            <a:endParaRPr lang="sr-Latn-BA" sz="1800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= P(Japan) = 124</a:t>
            </a: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P* = P(Švajc.) =106</a:t>
            </a:r>
          </a:p>
          <a:p>
            <a:r>
              <a:rPr lang="sr-Latn-BA" sz="18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 realnog kursa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Indeks nominalnog kursa x 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P*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P</a:t>
            </a:r>
          </a:p>
          <a:p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 nominalnog kursa = 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 /117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*100 = </a:t>
            </a:r>
            <a:r>
              <a:rPr lang="sr-Latn-BA" sz="1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107,69</a:t>
            </a:r>
            <a:endParaRPr lang="sr-Latn-BA" sz="18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 realnog kursa = 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107,69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 </a:t>
            </a:r>
            <a:r>
              <a:rPr lang="sr-Latn-BA" sz="1800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BA" sz="1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92,06%</a:t>
            </a:r>
            <a:endParaRPr lang="sr-Latn-BA" sz="1800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Konkurentnost zemlje (realni devizni kurs) &amp; potcjenjenost/precjenjenost valute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itle 1"/>
              <p:cNvSpPr txBox="1">
                <a:spLocks/>
              </p:cNvSpPr>
              <p:nvPr/>
            </p:nvSpPr>
            <p:spPr>
              <a:xfrm>
                <a:off x="4718217" y="4520977"/>
                <a:ext cx="3058169" cy="6513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/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marL="0" lvl="8">
                  <a:spcBef>
                    <a:spcPct val="0"/>
                  </a:spcBef>
                </a:pPr>
                <a:r>
                  <a:rPr lang="sr-Latn-BA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Realni devizni kurs</a:t>
                </a:r>
                <a:r>
                  <a:rPr lang="sr-Latn-BA" sz="20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sr-Latn-BA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e</a:t>
                </a:r>
                <a:r>
                  <a:rPr lang="sr-Latn-BA" sz="32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BA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sr-Latn-BA" sz="14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Latn-BA" sz="14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𝑷</m:t>
                            </m:r>
                          </m:e>
                          <m:sup>
                            <m:r>
                              <a:rPr lang="sr-Latn-BA" sz="1400" b="1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</m:num>
                      <m:den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𝑷</m:t>
                        </m:r>
                      </m:den>
                    </m:f>
                  </m:oMath>
                </a14:m>
                <a:endParaRPr lang="sr-Latn-BA" sz="1400" b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217" y="4520977"/>
                <a:ext cx="3058169" cy="651312"/>
              </a:xfrm>
              <a:prstGeom prst="rect">
                <a:avLst/>
              </a:prstGeom>
              <a:blipFill>
                <a:blip r:embed="rId3"/>
                <a:stretch>
                  <a:fillRect l="-1793" b="-9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itle 1"/>
          <p:cNvSpPr txBox="1">
            <a:spLocks/>
          </p:cNvSpPr>
          <p:nvPr/>
        </p:nvSpPr>
        <p:spPr>
          <a:xfrm>
            <a:off x="5900050" y="6129597"/>
            <a:ext cx="2809464" cy="6248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8">
              <a:spcBef>
                <a:spcPct val="0"/>
              </a:spcBef>
            </a:pPr>
            <a:r>
              <a:rPr lang="sr-Latn-BA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Konkurentnost Japana se realno smanjila za 7,94%. </a:t>
            </a:r>
            <a:endParaRPr lang="sr-Latn-BA" sz="1400" b="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35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" grpId="0" animBg="1"/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020335"/>
            <a:ext cx="615640" cy="76360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779251" y="3344891"/>
            <a:ext cx="7219950" cy="109036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Valuta je </a:t>
            </a: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precjenjena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kada ima </a:t>
            </a: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veću vrijednost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odnosu na određeni način definisanu ravnotežnu cijenu.</a:t>
            </a:r>
          </a:p>
          <a:p>
            <a:pPr algn="just"/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Valuta je </a:t>
            </a: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potcjenjena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kada ima </a:t>
            </a: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manju vrijednost </a:t>
            </a:r>
            <a:r>
              <a:rPr lang="sr-Latn-BA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odnosu na određeni način definisanu ravnotežnu cijenu</a:t>
            </a:r>
            <a:r>
              <a:rPr lang="sr-Latn-BA" sz="1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3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80" y="4175673"/>
            <a:ext cx="686595" cy="370080"/>
          </a:xfrm>
          <a:prstGeom prst="rect">
            <a:avLst/>
          </a:prstGeom>
        </p:spPr>
      </p:pic>
      <p:sp>
        <p:nvSpPr>
          <p:cNvPr id="8" name="Cloud Callout 7"/>
          <p:cNvSpPr/>
          <p:nvPr/>
        </p:nvSpPr>
        <p:spPr>
          <a:xfrm>
            <a:off x="153575" y="3377703"/>
            <a:ext cx="1643712" cy="65279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/>
              <a:t>Podsetnik</a:t>
            </a:r>
            <a:r>
              <a:rPr lang="sr-Latn-BA" sz="1200" dirty="0" smtClean="0"/>
              <a:t> !!!</a:t>
            </a:r>
            <a:endParaRPr lang="en-GB" sz="1200" dirty="0"/>
          </a:p>
        </p:txBody>
      </p:sp>
      <p:sp>
        <p:nvSpPr>
          <p:cNvPr id="15" name="Rectangle 14"/>
          <p:cNvSpPr/>
          <p:nvPr/>
        </p:nvSpPr>
        <p:spPr>
          <a:xfrm>
            <a:off x="445000" y="6481472"/>
            <a:ext cx="8202004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r-Latn-B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Tržišni kurs ¥ je precjenjen, za 8,62% (E=126, a Et=136,87). </a:t>
            </a:r>
            <a:endParaRPr lang="sr-Latn-B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ound Same Side Corner Rectangle 18"/>
              <p:cNvSpPr/>
              <p:nvPr/>
            </p:nvSpPr>
            <p:spPr>
              <a:xfrm>
                <a:off x="4082557" y="5934102"/>
                <a:ext cx="2784682" cy="446503"/>
              </a:xfrm>
              <a:prstGeom prst="round2Same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BA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BA" sz="1400" b="1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𝟏𝟑𝟔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𝟖𝟕</m:t>
                        </m:r>
                        <m:r>
                          <a:rPr lang="sr-Latn-BA" sz="1400" b="1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𝟏𝟐𝟔</m:t>
                        </m:r>
                      </m:num>
                      <m:den>
                        <m:r>
                          <a:rPr lang="sr-Latn-BA" sz="1400" b="1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𝟏𝟐𝟔</m:t>
                        </m:r>
                      </m:den>
                    </m:f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r>
                      <a:rPr lang="sr-Latn-BA" sz="1400" b="1" i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𝟏𝟎𝟎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𝟖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𝟔𝟐</m:t>
                    </m:r>
                    <m:r>
                      <a:rPr lang="sr-Latn-BA" sz="1400" b="1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 </m:t>
                    </m:r>
                  </m:oMath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Round Same Side Corner 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557" y="5934102"/>
                <a:ext cx="2784682" cy="446503"/>
              </a:xfrm>
              <a:prstGeom prst="round2Same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itle 1"/>
          <p:cNvSpPr txBox="1">
            <a:spLocks/>
          </p:cNvSpPr>
          <p:nvPr/>
        </p:nvSpPr>
        <p:spPr>
          <a:xfrm>
            <a:off x="726920" y="1095328"/>
            <a:ext cx="8010524" cy="20415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je bazni indeks cijena u 2019.godini u Švajcarskoj iznosio 106 (2016=100), a u Japanu 124, nominalni kurs jena u 2016.godini iznosio je 117 ¥ /CHF, a u 2019.godini 126 ¥ /CHF, 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konkurentnost Japana opala ili porsla? </a:t>
            </a:r>
          </a:p>
          <a:p>
            <a:pPr marL="342900" indent="-342900">
              <a:buAutoNum type="alphaLcParenR"/>
            </a:pPr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tržišni kurs jena  potcjenjen ili precjenjen i za koliko procenata?  </a:t>
            </a:r>
          </a:p>
          <a:p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9368" y="4619885"/>
            <a:ext cx="3531567" cy="175432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r-Latn-BA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Rješenje:</a:t>
            </a:r>
          </a:p>
          <a:p>
            <a:endParaRPr lang="sr-Latn-BA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Eo x 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P(Jap.)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P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*(Švajc.)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</a:p>
          <a:p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 </a:t>
            </a:r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r>
              <a:rPr lang="sr-Latn-BA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</a:t>
            </a:r>
            <a:r>
              <a:rPr lang="sr-Latn-BA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136,87 ¥ </a:t>
            </a:r>
            <a:r>
              <a:rPr lang="sr-Latn-BA" b="1" i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r-Latn-BA" b="1" i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CHF</a:t>
            </a:r>
            <a:r>
              <a:rPr lang="sr-Latn-BA" i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02150" y="5047187"/>
                <a:ext cx="1376950" cy="35330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sr-Latn-BA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6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f>
                      <m:f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sr-Latn-BA" sz="16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</m:den>
                    </m:f>
                  </m:oMath>
                </a14:m>
                <a:endParaRPr lang="en-GB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50" y="5047187"/>
                <a:ext cx="1376950" cy="353302"/>
              </a:xfrm>
              <a:prstGeom prst="rect">
                <a:avLst/>
              </a:prstGeom>
              <a:blipFill>
                <a:blip r:embed="rId5"/>
                <a:stretch>
                  <a:fillRect l="-4867" t="-3448" b="-189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4038458" y="4614087"/>
            <a:ext cx="4581768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endParaRPr lang="sr-Latn-BA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178537" y="4957025"/>
            <a:ext cx="3688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B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(</a:t>
            </a:r>
            <a:r>
              <a:rPr lang="sr-Latn-B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2019)=126 ¥            </a:t>
            </a:r>
            <a:r>
              <a:rPr lang="sr-Latn-B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E(t</a:t>
            </a:r>
            <a:r>
              <a:rPr lang="sr-Latn-B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)=136,87 ¥</a:t>
            </a:r>
            <a:endParaRPr lang="sr-Latn-B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64242" y="4640968"/>
            <a:ext cx="3667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(2019)             E(t</a:t>
            </a:r>
            <a:r>
              <a:rPr lang="sr-Latn-BA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r-Latn-BA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767266" y="4645760"/>
            <a:ext cx="5715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809154" y="5010300"/>
            <a:ext cx="5715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2000" b="1" dirty="0">
                <a:solidFill>
                  <a:schemeClr val="tx1"/>
                </a:solidFill>
              </a:rPr>
              <a:t>&lt;</a:t>
            </a:r>
            <a:endParaRPr lang="en-GB" sz="20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ound Same Side Corner Rectangle 31"/>
              <p:cNvSpPr/>
              <p:nvPr/>
            </p:nvSpPr>
            <p:spPr>
              <a:xfrm>
                <a:off x="6957314" y="5341312"/>
                <a:ext cx="1689690" cy="446503"/>
              </a:xfrm>
              <a:prstGeom prst="round2Same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𝑷𝑷𝑷</m:t>
                          </m:r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𝑬</m:t>
                          </m:r>
                        </m:num>
                        <m:den>
                          <m:r>
                            <a:rPr lang="sr-Latn-BA" sz="1400" b="1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𝑬</m:t>
                          </m:r>
                        </m:den>
                      </m:f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𝟏𝟎𝟎</m:t>
                      </m:r>
                      <m:r>
                        <a:rPr lang="sr-Latn-BA" sz="1400" b="1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Round Same Side Corner 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7314" y="5341312"/>
                <a:ext cx="1689690" cy="446503"/>
              </a:xfrm>
              <a:prstGeom prst="round2SameRect">
                <a:avLst/>
              </a:prstGeom>
              <a:blipFill>
                <a:blip r:embed="rId6"/>
                <a:stretch>
                  <a:fillRect b="-78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 txBox="1">
            <a:spLocks/>
          </p:cNvSpPr>
          <p:nvPr/>
        </p:nvSpPr>
        <p:spPr>
          <a:xfrm>
            <a:off x="4024359" y="5435655"/>
            <a:ext cx="2527055" cy="36510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Precjenjenost /potcjenosti valute </a:t>
            </a:r>
          </a:p>
          <a:p>
            <a:pPr algn="ctr"/>
            <a:endParaRPr lang="sr-Latn-BA" sz="1400" dirty="0" smtClean="0">
              <a:solidFill>
                <a:schemeClr val="tx1">
                  <a:lumMod val="65000"/>
                  <a:lumOff val="35000"/>
                </a:schemeClr>
              </a:solidFill>
              <a:cs typeface="Times New Roman" panose="02020603050405020304" pitchFamily="18" charset="0"/>
            </a:endParaRPr>
          </a:p>
          <a:p>
            <a:pPr algn="just"/>
            <a:endParaRPr lang="sr-Latn-BA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Striped Right Arrow 33"/>
          <p:cNvSpPr/>
          <p:nvPr/>
        </p:nvSpPr>
        <p:spPr>
          <a:xfrm>
            <a:off x="6616961" y="5400489"/>
            <a:ext cx="281591" cy="35910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Konkurentnost zemlje (realni devizni kurs) &amp; potcjenjenost/precjenjenost valute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93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2" grpId="0"/>
      <p:bldP spid="23" grpId="0" animBg="1"/>
      <p:bldP spid="24" grpId="0" animBg="1"/>
      <p:bldP spid="26" grpId="0"/>
      <p:bldP spid="28" grpId="0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33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266700" y="128695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Kamatna arbitraža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82340" y="671327"/>
            <a:ext cx="8010524" cy="285995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Preduzeće iz Srbije  raspolaže sa 100.000 RSD slobodnih novčanih sredstava , i planira ih uložiti na period od tri mjeseca. Promptni kurs iznosi 1 Evro = 120 RSD, a terminski kurs na 3 mjeseva 1 evro = 122 RSD. </a:t>
            </a:r>
          </a:p>
          <a:p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 dvije alternative:</a:t>
            </a:r>
          </a:p>
          <a:p>
            <a:pPr marL="342900" indent="-342900">
              <a:buAutoNum type="alphaLcParenR"/>
            </a:pP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uloži novac u </a:t>
            </a:r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Srbiju </a:t>
            </a: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gdje je kamatna stopa </a:t>
            </a:r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10%, </a:t>
            </a: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</a:p>
          <a:p>
            <a:pPr marL="342900" indent="-342900">
              <a:buAutoNum type="alphaLcParenR"/>
            </a:pP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uloži novac u </a:t>
            </a:r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Italiji </a:t>
            </a:r>
            <a:r>
              <a:rPr lang="sr-Latn-BA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gdje je godišnja kamatna stopa </a:t>
            </a:r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5% 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godišnjem nivou. </a:t>
            </a:r>
          </a:p>
          <a:p>
            <a:r>
              <a:rPr lang="sr-Latn-BA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Izračunati koja investiciona alternativa je povoljnija ?! </a:t>
            </a:r>
            <a:endParaRPr lang="sr-Latn-BA" sz="16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807173"/>
            <a:ext cx="615640" cy="76360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410075" y="2785779"/>
            <a:ext cx="4425639" cy="3049981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Ako ulaže u Italiji  tada će ulog preduzeća na tri mjeseca biti: </a:t>
            </a:r>
          </a:p>
          <a:p>
            <a:r>
              <a:rPr lang="sr-Latn-BA" sz="1600" b="1" i="1" u="sng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Kupuje evro na promptnom tržištu:</a:t>
            </a:r>
          </a:p>
          <a:p>
            <a:r>
              <a:rPr lang="sr-Latn-BA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=100.000 x </a:t>
            </a:r>
            <a:r>
              <a:rPr lang="sr-Latn-BA" sz="16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1/120=833,33 Evra </a:t>
            </a:r>
          </a:p>
          <a:p>
            <a:r>
              <a:rPr lang="sr-Latn-BA" sz="1600" b="1" i="1" u="sng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Ukamati po k.stopi u Italiji (5%)na 3 mjeseca</a:t>
            </a:r>
          </a:p>
          <a:p>
            <a:r>
              <a:rPr lang="sr-Latn-BA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833,33 + (833,33 x 5/100 x 3/12) =</a:t>
            </a:r>
          </a:p>
          <a:p>
            <a:r>
              <a:rPr lang="sr-Latn-BA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BA" sz="16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843,75 evra </a:t>
            </a:r>
          </a:p>
          <a:p>
            <a:r>
              <a:rPr lang="sr-Latn-BA" sz="16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Očekivanu vrijednost uloga u evrima prodati na terminskom dev.tržištu po 122 RSD /1 evro:</a:t>
            </a:r>
          </a:p>
          <a:p>
            <a:r>
              <a:rPr lang="sr-Latn-BA" sz="16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843,75 x 122 RSD=</a:t>
            </a:r>
          </a:p>
          <a:p>
            <a:r>
              <a:rPr lang="sr-Latn-BA" sz="1600" b="1" i="1" u="sng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BA" sz="16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102.937, 50 RSD</a:t>
            </a:r>
            <a:endParaRPr lang="sr-Latn-BA" sz="1800" b="1" i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1" y="2785779"/>
            <a:ext cx="3933824" cy="194733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Rješenje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sr-Latn-BA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ulaže u Srbiji tada će ulog preduzeća na tri mjeseca biti: </a:t>
            </a:r>
          </a:p>
          <a:p>
            <a:r>
              <a:rPr lang="sr-Latn-BA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=100.000 + (100.000 x 10/100 x3/12)=</a:t>
            </a:r>
          </a:p>
          <a:p>
            <a:r>
              <a:rPr lang="sr-Latn-BA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BA" sz="1600" b="1" u="sng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102.500 RSD </a:t>
            </a:r>
          </a:p>
          <a:p>
            <a:endParaRPr lang="sr-Latn-BA" sz="1800" b="1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1" y="4893715"/>
            <a:ext cx="3933824" cy="8002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sr-Latn-BA" sz="2000" dirty="0" smtClean="0"/>
              <a:t>(</a:t>
            </a:r>
            <a:r>
              <a:rPr lang="sr-Latn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T.diskont =(122-120)/120 x 360/90 x 100</a:t>
            </a:r>
          </a:p>
          <a:p>
            <a:r>
              <a:rPr lang="sr-Latn-B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= 6,66%</a:t>
            </a:r>
          </a:p>
          <a:p>
            <a:r>
              <a:rPr lang="sr-Latn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K.S.(Srbija) – K.S. (Italija)= 10%-5%=5%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9329" y="5996358"/>
            <a:ext cx="8416613" cy="747342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Povoljnija je investiciona alternativa u Italiji. Dakle ako uložimo u Srbiju dobijamo na razlici k.stopa, ali gubimo na dev.tržištu jer dinar slabi.  </a:t>
            </a:r>
            <a:endParaRPr lang="sr-Latn-BA" sz="16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b="1" i="1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93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23273" y="3129396"/>
            <a:ext cx="8442036" cy="19089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4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pažnji. </a:t>
            </a:r>
            <a:endParaRPr lang="en-GB" sz="48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30" y="5139978"/>
            <a:ext cx="1793577" cy="147608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34</a:t>
            </a:fld>
            <a:endParaRPr lang="en-US" dirty="0"/>
          </a:p>
        </p:txBody>
      </p:sp>
      <p:pic>
        <p:nvPicPr>
          <p:cNvPr id="6" name="Picture 5" descr="Ekonomski_fakultet_memorandum-01"/>
          <p:cNvPicPr/>
          <p:nvPr/>
        </p:nvPicPr>
        <p:blipFill>
          <a:blip r:embed="rId3"/>
          <a:srcRect l="19667" t="3636" r="20273" b="88020"/>
          <a:stretch>
            <a:fillRect/>
          </a:stretch>
        </p:blipFill>
        <p:spPr bwMode="auto">
          <a:xfrm>
            <a:off x="1278044" y="223851"/>
            <a:ext cx="5870108" cy="95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451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288416"/>
              </p:ext>
            </p:extLst>
          </p:nvPr>
        </p:nvGraphicFramePr>
        <p:xfrm>
          <a:off x="228600" y="604765"/>
          <a:ext cx="8629650" cy="6189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7446">
                  <a:extLst>
                    <a:ext uri="{9D8B030D-6E8A-4147-A177-3AD203B41FA5}">
                      <a16:colId xmlns:a16="http://schemas.microsoft.com/office/drawing/2014/main" val="2938092434"/>
                    </a:ext>
                  </a:extLst>
                </a:gridCol>
                <a:gridCol w="769904">
                  <a:extLst>
                    <a:ext uri="{9D8B030D-6E8A-4147-A177-3AD203B41FA5}">
                      <a16:colId xmlns:a16="http://schemas.microsoft.com/office/drawing/2014/main" val="1255712054"/>
                    </a:ext>
                  </a:extLst>
                </a:gridCol>
                <a:gridCol w="953986">
                  <a:extLst>
                    <a:ext uri="{9D8B030D-6E8A-4147-A177-3AD203B41FA5}">
                      <a16:colId xmlns:a16="http://schemas.microsoft.com/office/drawing/2014/main" val="1370693274"/>
                    </a:ext>
                  </a:extLst>
                </a:gridCol>
                <a:gridCol w="6018314">
                  <a:extLst>
                    <a:ext uri="{9D8B030D-6E8A-4147-A177-3AD203B41FA5}">
                      <a16:colId xmlns:a16="http://schemas.microsoft.com/office/drawing/2014/main" val="1977580359"/>
                    </a:ext>
                  </a:extLst>
                </a:gridCol>
              </a:tblGrid>
              <a:tr h="192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400" dirty="0">
                          <a:effectLst/>
                        </a:rPr>
                        <a:t>Седмица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400" dirty="0">
                          <a:effectLst/>
                        </a:rPr>
                        <a:t>Вјежба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400" dirty="0">
                          <a:effectLst/>
                        </a:rPr>
                        <a:t>Тип вјежбе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400" dirty="0">
                          <a:effectLst/>
                        </a:rPr>
                        <a:t>Тематска јединица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68531"/>
                  </a:ext>
                </a:extLst>
              </a:tr>
              <a:tr h="9603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В1</a:t>
                      </a:r>
                      <a:endParaRPr lang="en-GB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ТВ/ПВ</a:t>
                      </a:r>
                      <a:endParaRPr lang="en-GB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GB" dirty="0"/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sr-Cyrl-BA" sz="1200" dirty="0">
                          <a:effectLst/>
                        </a:rPr>
                        <a:t>Уводне вјежбе. </a:t>
                      </a:r>
                      <a:endParaRPr lang="en-GB" sz="1200" dirty="0">
                        <a:effectLst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sr-Cyrl-BA" sz="1200" dirty="0">
                          <a:effectLst/>
                        </a:rPr>
                        <a:t>Појам девизног курса</a:t>
                      </a:r>
                      <a:r>
                        <a:rPr lang="sr-Latn-BA" sz="1200" dirty="0">
                          <a:effectLst/>
                        </a:rPr>
                        <a:t>, </a:t>
                      </a:r>
                      <a:r>
                        <a:rPr lang="sr-Cyrl-BA" sz="1200" dirty="0">
                          <a:effectLst/>
                        </a:rPr>
                        <a:t>његова улога и значај у међународном финансирању. Директно/индиректно нотирање.  Девизно тржиште. Израчунавање промјене девизног курса (депресијација и апресијација код директног и индиректног нотирања).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043799"/>
                  </a:ext>
                </a:extLst>
              </a:tr>
              <a:tr h="57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В2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ТВ/ПВ</a:t>
                      </a:r>
                      <a:endParaRPr lang="en-GB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Формирање девизних курсева, утицај промјене девизног курса на увоз и извоз.  Маршал –Лернерова теорема. Форвард премија и форвард дисконт. Непокревни и покривени каматни паритет.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203386"/>
                  </a:ext>
                </a:extLst>
              </a:tr>
              <a:tr h="57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III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В3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ТВ/ПВ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Врсте девизних курсева (номинални и реални девизни курс, ефективни девизни кус, фиксни и флуктуирајући девизни курс, и др.). </a:t>
                      </a:r>
                      <a:endParaRPr lang="en-GB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Режими девизних курсева и немогуће тројство.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687604"/>
                  </a:ext>
                </a:extLst>
              </a:tr>
              <a:tr h="768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IV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ТВ/ПВ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Детерминанте нивоа девизних курсева-теорије о девизном курсу. Теорија паритета куповних снага: закон једне цијене, </a:t>
                      </a:r>
                      <a:r>
                        <a:rPr lang="sr-Latn-BA" sz="1200" dirty="0">
                          <a:effectLst/>
                        </a:rPr>
                        <a:t>Big max index, </a:t>
                      </a:r>
                      <a:r>
                        <a:rPr lang="sr-Cyrl-BA" sz="1200" dirty="0">
                          <a:effectLst/>
                        </a:rPr>
                        <a:t> апсолутна теорија ПКС, релативна теорија ПКС. </a:t>
                      </a:r>
                      <a:endParaRPr lang="en-GB" sz="1200" dirty="0">
                        <a:effectLst/>
                      </a:endParaRPr>
                    </a:p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Монетарна теорија детерминисања нивоа девизног курса.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728229"/>
                  </a:ext>
                </a:extLst>
              </a:tr>
              <a:tr h="57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В5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ТВ/ПВ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Latn-BA" sz="1200" dirty="0">
                          <a:effectLst/>
                        </a:rPr>
                        <a:t>Overshooting</a:t>
                      </a:r>
                      <a:r>
                        <a:rPr lang="sr-Cyrl-BA" sz="1200" dirty="0">
                          <a:effectLst/>
                        </a:rPr>
                        <a:t>-одговор на осцилације девизних курсева на девизном тржишту. Портфолио приступ детерминисању девизног курса. Међународни монетарни систем. Монетарна унија: теорија оптималног валутног подручја.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632666"/>
                  </a:ext>
                </a:extLst>
              </a:tr>
              <a:tr h="192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VI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>
                          <a:effectLst/>
                        </a:rPr>
                        <a:t>Први </a:t>
                      </a:r>
                      <a:r>
                        <a:rPr lang="sr-Cyrl-BA" sz="1200" smtClean="0">
                          <a:effectLst/>
                        </a:rPr>
                        <a:t>колоквијум</a:t>
                      </a:r>
                      <a:r>
                        <a:rPr lang="sr-Latn-BA" sz="1200" smtClean="0">
                          <a:effectLst/>
                        </a:rPr>
                        <a:t> (19.12.2020)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9E0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124491"/>
                  </a:ext>
                </a:extLst>
              </a:tr>
              <a:tr h="192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VII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В6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ТВ/ПВ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Европска монетарна унија.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314137"/>
                  </a:ext>
                </a:extLst>
              </a:tr>
              <a:tr h="3841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VIII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В7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ТВ/ПВ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Међународно тржиште капитала:облици међународног кретања капитала и савремене тенденције. Евротржиште. 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533135"/>
                  </a:ext>
                </a:extLst>
              </a:tr>
              <a:tr h="192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solidFill>
                            <a:srgbClr val="FF0000"/>
                          </a:solidFill>
                          <a:effectLst/>
                        </a:rPr>
                        <a:t>Државни празник 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236985"/>
                  </a:ext>
                </a:extLst>
              </a:tr>
              <a:tr h="192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IX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>
                          <a:effectLst/>
                        </a:rPr>
                        <a:t>В8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ТВ/ПВ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Свјетска банка и њене афилијације.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58569"/>
                  </a:ext>
                </a:extLst>
              </a:tr>
              <a:tr h="3841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>
                          <a:effectLst/>
                        </a:rPr>
                        <a:t>В9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ТВ/ПВ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Проблем међународне задужености и дужничке кризе. </a:t>
                      </a:r>
                      <a:endParaRPr lang="en-GB" sz="1200" dirty="0">
                        <a:effectLst/>
                      </a:endParaRPr>
                    </a:p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Презентације семинарских радова.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201508"/>
                  </a:ext>
                </a:extLst>
              </a:tr>
              <a:tr h="57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XI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BA" sz="1200">
                          <a:effectLst/>
                        </a:rPr>
                        <a:t>В10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ТВ/ПВ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Валутне кризе и шпекулативни напади. Улога ММФ-а у рјешавању проблема дужничких криза.  </a:t>
                      </a:r>
                      <a:endParaRPr lang="en-GB" sz="1200" dirty="0">
                        <a:effectLst/>
                      </a:endParaRPr>
                    </a:p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Презентације семинарских радова.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076357"/>
                  </a:ext>
                </a:extLst>
              </a:tr>
              <a:tr h="192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solidFill>
                            <a:schemeClr val="tx1"/>
                          </a:solidFill>
                          <a:effectLst/>
                        </a:rPr>
                        <a:t>XII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ТВ/ПВ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9E0AD"/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sr-Cyrl-BA" sz="1200" dirty="0">
                          <a:effectLst/>
                        </a:rPr>
                        <a:t>Други колоквијум </a:t>
                      </a:r>
                      <a:r>
                        <a:rPr lang="sr-Latn-BA" sz="1200" dirty="0" smtClean="0">
                          <a:effectLst/>
                        </a:rPr>
                        <a:t>(06.02.2021.)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9E0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75395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228600" y="87237"/>
            <a:ext cx="8505825" cy="439140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I RASPORED VJEŽBI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7793" y="3385629"/>
            <a:ext cx="7983202" cy="205387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Overshooting- odgovor na oscilacije deviznih kurseva na deviznom tržištu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determinisanju deviznog kursa 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 </a:t>
            </a:r>
            <a:endParaRPr lang="sr-Latn-BA" sz="2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Monetarna unija-teorija optimalnog valutnog područja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Ponavljanje kroz zadatke..... </a:t>
            </a:r>
            <a:endParaRPr lang="sr-Latn-BA" sz="2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24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4298" y="396625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MEĐUNARODNE FINANSIJE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25286" y="2375605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Vježbe V</a:t>
            </a: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98" y="2158446"/>
            <a:ext cx="1366442" cy="1124557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96585" y="5870227"/>
            <a:ext cx="3121458" cy="86011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853" y="5252411"/>
            <a:ext cx="318488" cy="3950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191" y="5242299"/>
            <a:ext cx="318488" cy="3950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454" y="5273757"/>
            <a:ext cx="318488" cy="3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0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7793" y="3614917"/>
            <a:ext cx="7983202" cy="205387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Overshooting- odgovor na oscilacije deviznih kurseva na deviznom tržištu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pristup determinisanju deviznog kursa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 </a:t>
            </a:r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Monetarna unija-teorija optimalnog valutnog područja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Ponavljanje kroz zadatke..... </a:t>
            </a:r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24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4298" y="396625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MEĐUNARODNE FINANSIJE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4642" y="2520169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Vježbe V</a:t>
            </a: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46" y="2288924"/>
            <a:ext cx="1366442" cy="1124557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96585" y="5870227"/>
            <a:ext cx="3121458" cy="86011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319" y="5433840"/>
            <a:ext cx="318488" cy="3950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886" y="5433840"/>
            <a:ext cx="318488" cy="3950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453" y="5433840"/>
            <a:ext cx="318488" cy="3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90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9785" y="1106100"/>
            <a:ext cx="7940790" cy="41538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 model – model premašaja </a:t>
            </a:r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84246" y="6003641"/>
            <a:ext cx="7296150" cy="116735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buAutoNum type="arabicPeriod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Nepokriveni paritete kamatnih stopa</a:t>
            </a:r>
          </a:p>
          <a:p>
            <a:pPr marL="342900" indent="-342900" algn="just">
              <a:buAutoNum type="arabicPeriod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Ravnoteža na novčanom tržištu</a:t>
            </a:r>
          </a:p>
          <a:p>
            <a:pPr marL="342900" indent="-342900" algn="just">
              <a:buAutoNum type="arabicPeriod"/>
            </a:pPr>
            <a:r>
              <a:rPr lang="sr-Latn-BA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Ravnoteža na robnom tržištu   </a:t>
            </a:r>
          </a:p>
          <a:p>
            <a:pPr algn="just"/>
            <a:r>
              <a:rPr lang="sr-Latn-B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18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sr-Latn-BA" sz="32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2184" y="2848284"/>
            <a:ext cx="7940791" cy="93314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Usporenije reagovanje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realnog u odnosu na finansijski sektor dovodi do prebačaja ili premašivanja (eng.overshooting) deviznog kursa.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19468" y="5108222"/>
            <a:ext cx="7940791" cy="93314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endParaRPr lang="sr-Latn-BA" sz="32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95425" y="1812021"/>
            <a:ext cx="7322008" cy="8526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 model – model opšte ekonomske ravnoteže koji pokušava da pruži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odgovore u pogledu faktora koji determinišu nivo deviznog kursa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kratkom i dugom roku.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24425" y="1068180"/>
            <a:ext cx="3930060" cy="5796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Makroekonomski okvir za proučavanje kretanja (promjena) deviznog kursa 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4589863" y="1061326"/>
            <a:ext cx="257175" cy="54172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69785" y="5443398"/>
            <a:ext cx="7940790" cy="81512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Esencijalni  identiteti:</a:t>
            </a:r>
            <a:endParaRPr lang="sr-Latn-BA" sz="32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BA" sz="18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90576" y="3629626"/>
            <a:ext cx="2133600" cy="5242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Trenutna ∆ deviznog kursa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73380" y="3639151"/>
            <a:ext cx="2133600" cy="5242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r-Latn-B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ugoročna ∆ deviznog kursa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triped Right Arrow 13"/>
          <p:cNvSpPr/>
          <p:nvPr/>
        </p:nvSpPr>
        <p:spPr>
          <a:xfrm>
            <a:off x="5532321" y="3421851"/>
            <a:ext cx="847725" cy="95219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415206" y="3396077"/>
            <a:ext cx="2133600" cy="103781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Probijanje (Prebačaj) /  premašivanje  deviznog kursa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870600" y="3714420"/>
            <a:ext cx="546835" cy="401125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3200" b="1" dirty="0" smtClean="0"/>
              <a:t>&gt;</a:t>
            </a:r>
            <a:endParaRPr lang="en-GB" sz="3200" b="1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69785" y="4522663"/>
            <a:ext cx="7940790" cy="81512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Trenutna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depresijacija domaće valute mora biti &gt; od dugoročne depresijacije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jer će investitori samo u tom slučaju imati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očekivanja buduće apresijacije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deviznog kursa (koja je neophodna da bi se poništio efekat smanjivanja domaće kamatne stope) . </a:t>
            </a:r>
            <a:endParaRPr lang="sr-Latn-BA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41338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04899" y="1106100"/>
            <a:ext cx="7749586" cy="41538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Nepokriveni paritet kamatnih stopa </a:t>
            </a:r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5243" y="1051856"/>
            <a:ext cx="646307" cy="523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2000" dirty="0" smtClean="0"/>
              <a:t>1. 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1104899" y="1641749"/>
                <a:ext cx="7749586" cy="415388"/>
              </a:xfrm>
              <a:prstGeom prst="rect">
                <a:avLst/>
              </a:prstGeom>
            </p:spPr>
            <p:txBody>
              <a:bodyPr/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just"/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uslovima perfektne mobilnosti kapitala, domaća kamatna stopa (r) mora da se izjednači sa stranom kamatnom stopom (r*) plus očekivanom promjenom deviznog kursa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BA" sz="180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sr-Latn-BA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sr-Latn-BA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p>
                    </m:sSup>
                    <m:r>
                      <a:rPr lang="sr-Latn-BA" sz="1800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sr-Latn-BA" sz="1800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𝐸</m:t>
                    </m:r>
                    <m:r>
                      <a:rPr lang="sr-Latn-BA" sz="1800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  <a:endParaRPr lang="sr-Latn-BA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BA" sz="1800" b="1" i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endParaRPr lang="sr-Latn-BA" sz="32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9" y="1641749"/>
                <a:ext cx="7749586" cy="415388"/>
              </a:xfrm>
              <a:prstGeom prst="rect">
                <a:avLst/>
              </a:prstGeom>
              <a:blipFill>
                <a:blip r:embed="rId2"/>
                <a:stretch>
                  <a:fillRect l="-629" t="-7353" r="-629" b="-14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wn Arrow 6"/>
          <p:cNvSpPr/>
          <p:nvPr/>
        </p:nvSpPr>
        <p:spPr>
          <a:xfrm>
            <a:off x="2333625" y="1429874"/>
            <a:ext cx="1247775" cy="323850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3600450" y="2314575"/>
                <a:ext cx="2028825" cy="47625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BA" dirty="0" smtClean="0"/>
                  <a:t>r=r* + </a:t>
                </a:r>
                <a:r>
                  <a:rPr lang="sr-Latn-BA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Ɵ</a:t>
                </a:r>
                <a:r>
                  <a:rPr lang="sr-Latn-BA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BA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sr-Latn-BA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sr-Latn-BA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sr-Latn-BA" dirty="0" smtClean="0"/>
                  <a:t>-E)</a:t>
                </a:r>
                <a:endParaRPr lang="en-GB" dirty="0"/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450" y="2314575"/>
                <a:ext cx="2028825" cy="476250"/>
              </a:xfrm>
              <a:prstGeom prst="roundRect">
                <a:avLst/>
              </a:prstGeom>
              <a:blipFill>
                <a:blip r:embed="rId3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ounded Rectangle 8"/>
              <p:cNvSpPr/>
              <p:nvPr/>
            </p:nvSpPr>
            <p:spPr>
              <a:xfrm>
                <a:off x="5781675" y="2314574"/>
                <a:ext cx="2981325" cy="1524001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sr-Latn-BA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sr-Latn-BA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domaća kam.stopa</a:t>
                </a:r>
              </a:p>
              <a:p>
                <a:r>
                  <a:rPr lang="sr-Latn-BA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r*- strana kamatna stopa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r-Latn-BA" sz="16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sr-Latn-BA" sz="16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sr-Latn-BA" sz="16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sr-Latn-BA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sr-Latn-BA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– očekivana ∆ deviznog kursa</a:t>
                </a:r>
              </a:p>
              <a:p>
                <a:r>
                  <a:rPr lang="sr-Latn-BA" sz="1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Ɵ – brzina prilagođavanja tekućeg dev.kursa ravnotežnom očekvianom dev.kursu</a:t>
                </a:r>
              </a:p>
              <a:p>
                <a:pPr algn="ctr"/>
                <a:endParaRPr lang="en-GB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Rounded 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1675" y="2314574"/>
                <a:ext cx="2981325" cy="1524001"/>
              </a:xfrm>
              <a:prstGeom prst="roundRect">
                <a:avLst/>
              </a:prstGeom>
              <a:blipFill>
                <a:blip r:embed="rId4"/>
                <a:stretch>
                  <a:fillRect t="-17787" b="-51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le 1"/>
              <p:cNvSpPr txBox="1">
                <a:spLocks/>
              </p:cNvSpPr>
              <p:nvPr/>
            </p:nvSpPr>
            <p:spPr>
              <a:xfrm>
                <a:off x="597195" y="4219313"/>
                <a:ext cx="8165805" cy="704850"/>
              </a:xfrm>
              <a:prstGeom prst="rect">
                <a:avLst/>
              </a:prstGeom>
            </p:spPr>
            <p:txBody>
              <a:bodyPr/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just"/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??? Perfektno predviđanje buduće ravnotežne vrijednosti deviznog kursa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BA" sz="18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sr-Latn-BA" sz="1800" i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E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sr-Latn-BA" sz="1800" i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e</m:t>
                        </m:r>
                      </m:sup>
                    </m:sSup>
                    <m:r>
                      <a:rPr lang="sr-Latn-BA" sz="1800" b="0" i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kojoj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teku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ć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i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devizni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kurs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te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ž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i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tokom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vremena</m:t>
                    </m:r>
                    <m:r>
                      <a:rPr lang="sr-Latn-BA" sz="1800" b="0" i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 </m:t>
                    </m:r>
                  </m:oMath>
                </a14:m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sr-Latn-BA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BA" sz="18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endParaRPr lang="sr-Latn-BA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95" y="4219313"/>
                <a:ext cx="8165805" cy="704850"/>
              </a:xfrm>
              <a:prstGeom prst="rect">
                <a:avLst/>
              </a:prstGeom>
              <a:blipFill>
                <a:blip r:embed="rId5"/>
                <a:stretch>
                  <a:fillRect l="-672" t="-4310" r="-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le 1"/>
          <p:cNvSpPr txBox="1">
            <a:spLocks/>
          </p:cNvSpPr>
          <p:nvPr/>
        </p:nvSpPr>
        <p:spPr>
          <a:xfrm>
            <a:off x="544619" y="5308200"/>
            <a:ext cx="8309866" cy="126933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 pp  pune mobilnosti kapitala, r≠r* (domaća kamatna stopa se može razlikovati od inostrane kamatne stope), samo ako tržišni agenti procjene (očekuju) da će razlika u kamatnim stopama biti kompenzovana očekivanom promjenom deviznog kursa.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06519" y="4284260"/>
            <a:ext cx="779656" cy="289128"/>
          </a:xfrm>
          <a:prstGeom prst="ellipse">
            <a:avLst/>
          </a:prstGeom>
          <a:solidFill>
            <a:srgbClr val="F9E0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</a:t>
            </a:r>
            <a:endParaRPr lang="en-GB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8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5243" y="328720"/>
            <a:ext cx="8529242" cy="54263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Overshooting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04899" y="1106100"/>
            <a:ext cx="7749586" cy="41538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Ravnoteža na novčanom tržištu </a:t>
            </a:r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sr-Latn-BA" sz="3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5243" y="1051856"/>
            <a:ext cx="646307" cy="523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2000" dirty="0" smtClean="0"/>
              <a:t>2. 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325243" y="2298974"/>
                <a:ext cx="8332982" cy="2006326"/>
              </a:xfrm>
              <a:prstGeom prst="rect">
                <a:avLst/>
              </a:prstGeom>
            </p:spPr>
            <p:txBody>
              <a:bodyPr/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just"/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Uslijed monetarnog šoka u ekonomiji, u procesu prilagođavanja ka dugoročnoj ravnoteži uslijediće dinamičke promjene u cjenama i deviznom kursu koje podrazumjevaju da će tekući devizni kurs E težiti ka ravnotežnoj vrijednosti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BA" sz="18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sr-Latn-BA" sz="18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sr-Latn-BA" sz="18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 tekući nivo cijena p ravnotežnom nivou cijena p’. </a:t>
                </a:r>
              </a:p>
              <a:p>
                <a:pPr algn="just"/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Kada ekonomija dostigne ravnotežni nivo </a:t>
                </a:r>
                <a:r>
                  <a:rPr lang="sr-Latn-BA" sz="1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cijena </a:t>
                </a:r>
                <a:r>
                  <a:rPr lang="sr-Latn-BA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p’, tada će tekući devizni kurs dostići ravnotežnu vrijednost koja će biti identična vrijednosti na osnovu perfektnog predviđanja tržišnih učesnika. </a:t>
                </a:r>
                <a:endParaRPr lang="sr-Latn-BA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r-Latn-BA" sz="1800" b="1" i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endParaRPr lang="sr-Latn-BA" sz="32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43" y="2298974"/>
                <a:ext cx="8332982" cy="2006326"/>
              </a:xfrm>
              <a:prstGeom prst="rect">
                <a:avLst/>
              </a:prstGeom>
              <a:blipFill>
                <a:blip r:embed="rId2"/>
                <a:stretch>
                  <a:fillRect l="-585" t="-1520" r="-658" b="-51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wn Arrow 6"/>
          <p:cNvSpPr/>
          <p:nvPr/>
        </p:nvSpPr>
        <p:spPr>
          <a:xfrm>
            <a:off x="2333625" y="1429874"/>
            <a:ext cx="1247775" cy="869100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67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39852</TotalTime>
  <Words>4178</Words>
  <Application>Microsoft Office PowerPoint</Application>
  <PresentationFormat>On-screen Show (4:3)</PresentationFormat>
  <Paragraphs>799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Arial</vt:lpstr>
      <vt:lpstr>Calibri</vt:lpstr>
      <vt:lpstr>Cambria Math</vt:lpstr>
      <vt:lpstr>Courier New</vt:lpstr>
      <vt:lpstr>Times New Roman</vt:lpstr>
      <vt:lpstr>Trebuchet MS</vt:lpstr>
      <vt:lpstr>Wingdings</vt:lpstr>
      <vt:lpstr>Wingdings 2</vt:lpstr>
      <vt:lpstr>Wingdings 3</vt:lpstr>
      <vt:lpstr>Facet</vt:lpstr>
      <vt:lpstr>Equation</vt:lpstr>
      <vt:lpstr>MEĐUNARODNE FINANSIJE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 Vujičić</dc:creator>
  <cp:lastModifiedBy>Dragana Vujičić</cp:lastModifiedBy>
  <cp:revision>899</cp:revision>
  <cp:lastPrinted>2020-12-07T13:20:33Z</cp:lastPrinted>
  <dcterms:created xsi:type="dcterms:W3CDTF">2019-03-20T17:06:19Z</dcterms:created>
  <dcterms:modified xsi:type="dcterms:W3CDTF">2020-12-10T09:32:29Z</dcterms:modified>
</cp:coreProperties>
</file>