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68"/>
  </p:notesMasterIdLst>
  <p:sldIdLst>
    <p:sldId id="256" r:id="rId2"/>
    <p:sldId id="257" r:id="rId3"/>
    <p:sldId id="260" r:id="rId4"/>
    <p:sldId id="263" r:id="rId5"/>
    <p:sldId id="269" r:id="rId6"/>
    <p:sldId id="272" r:id="rId7"/>
    <p:sldId id="456" r:id="rId8"/>
    <p:sldId id="275" r:id="rId9"/>
    <p:sldId id="276" r:id="rId10"/>
    <p:sldId id="278" r:id="rId11"/>
    <p:sldId id="282" r:id="rId12"/>
    <p:sldId id="457" r:id="rId13"/>
    <p:sldId id="285" r:id="rId14"/>
    <p:sldId id="288" r:id="rId15"/>
    <p:sldId id="291" r:id="rId16"/>
    <p:sldId id="292" r:id="rId17"/>
    <p:sldId id="293" r:id="rId18"/>
    <p:sldId id="294" r:id="rId19"/>
    <p:sldId id="298" r:id="rId20"/>
    <p:sldId id="299" r:id="rId21"/>
    <p:sldId id="458" r:id="rId22"/>
    <p:sldId id="460" r:id="rId23"/>
    <p:sldId id="305" r:id="rId24"/>
    <p:sldId id="461" r:id="rId25"/>
    <p:sldId id="309" r:id="rId26"/>
    <p:sldId id="310" r:id="rId27"/>
    <p:sldId id="455" r:id="rId28"/>
    <p:sldId id="462" r:id="rId29"/>
    <p:sldId id="316" r:id="rId30"/>
    <p:sldId id="317" r:id="rId31"/>
    <p:sldId id="318" r:id="rId32"/>
    <p:sldId id="321" r:id="rId33"/>
    <p:sldId id="463" r:id="rId34"/>
    <p:sldId id="464" r:id="rId35"/>
    <p:sldId id="465" r:id="rId36"/>
    <p:sldId id="466" r:id="rId37"/>
    <p:sldId id="467" r:id="rId38"/>
    <p:sldId id="335" r:id="rId39"/>
    <p:sldId id="336" r:id="rId40"/>
    <p:sldId id="337" r:id="rId41"/>
    <p:sldId id="339" r:id="rId42"/>
    <p:sldId id="343" r:id="rId43"/>
    <p:sldId id="348" r:id="rId44"/>
    <p:sldId id="353" r:id="rId45"/>
    <p:sldId id="360" r:id="rId46"/>
    <p:sldId id="363" r:id="rId47"/>
    <p:sldId id="369" r:id="rId48"/>
    <p:sldId id="468" r:id="rId49"/>
    <p:sldId id="373" r:id="rId50"/>
    <p:sldId id="470" r:id="rId51"/>
    <p:sldId id="472" r:id="rId52"/>
    <p:sldId id="473" r:id="rId53"/>
    <p:sldId id="474" r:id="rId54"/>
    <p:sldId id="394" r:id="rId55"/>
    <p:sldId id="402" r:id="rId56"/>
    <p:sldId id="404" r:id="rId57"/>
    <p:sldId id="413" r:id="rId58"/>
    <p:sldId id="424" r:id="rId59"/>
    <p:sldId id="427" r:id="rId60"/>
    <p:sldId id="477" r:id="rId61"/>
    <p:sldId id="438" r:id="rId62"/>
    <p:sldId id="439" r:id="rId63"/>
    <p:sldId id="479" r:id="rId64"/>
    <p:sldId id="480" r:id="rId65"/>
    <p:sldId id="446" r:id="rId66"/>
    <p:sldId id="449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5400" autoAdjust="0"/>
  </p:normalViewPr>
  <p:slideViewPr>
    <p:cSldViewPr>
      <p:cViewPr varScale="1">
        <p:scale>
          <a:sx n="111" d="100"/>
          <a:sy n="111" d="100"/>
        </p:scale>
        <p:origin x="15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0" y="144931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CD5B-117D-4064-B7ED-87B2D0AF42BD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16DF-285A-4950-B3B2-102A66660F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1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9C07-0329-4D12-AF9B-8DC256B88732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E82-FDDE-42BD-9D8F-97531740190D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719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E82-FDDE-42BD-9D8F-97531740190D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67081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E82-FDDE-42BD-9D8F-97531740190D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815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E82-FDDE-42BD-9D8F-97531740190D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7969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1E82-FDDE-42BD-9D8F-97531740190D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0227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09F5-91ED-4068-9E8B-4D274731E1AC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81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748B-E153-4814-A2B0-6A7EBF8FFE93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9575-956D-4396-B649-B6DA8759860D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7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F853-4B6F-40AC-BAA1-B56408C533C0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5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2946-B881-4033-AFCE-6E8D312B51D8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0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E93C-07C0-4534-9E6F-B3B2B491A13C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0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6497-1050-4D95-B8A9-70BDCB7FE07E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5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AFFB-4ED5-4C0E-BFDD-657D8F3E5621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3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2E63-844D-4134-BFEB-6CEB8FD20E7C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878E-3844-445D-9081-509D8A87CED6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5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21E82-FDDE-42BD-9D8F-97531740190D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54404F-B84C-4CB6-8E35-CA9B3AB40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4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1556792"/>
            <a:ext cx="6600451" cy="2262781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 DONOŠENJE ODLUKA O INVESTIRANJU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dr Tajana Serdar Raković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17" y="512463"/>
            <a:ext cx="6589199" cy="1280890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1.3. Pojam i kvantifikovanje cijene kapitala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916832"/>
            <a:ext cx="7274769" cy="4752528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Pozajmljeni kapital ima svoju cijenu – to je kamatna stopa po kojoj je zaključen ugovor o zajmu za ﬁnansiranje ulaganja u investicioni projek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t.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 pogledu sopstvenog kapitala često postoji zabluda da je on </a:t>
            </a:r>
            <a:r>
              <a:rPr lang="sr-Latn-BA" sz="2200" noProof="1" smtClean="0">
                <a:latin typeface="Times New Roman" pitchFamily="18" charset="0"/>
                <a:cs typeface="Times New Roman" pitchFamily="18" charset="0"/>
              </a:rPr>
              <a:t>besplatan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iz prostog razloga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što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 za njegovo korišćenje ne plaća nikakva naknada, odnosno u bilansu uspjeha se ne javljaju rashodi po osnovu sopstvenog kapitala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Iz navedenog jasno proizlazi da sopstveni kapital koji se ulaže u investicioni projekat mora da ima cijenu.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Ova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cijena sopstvenog kapitala je, u stvari, kalkulativna cijena kapitala čija je svrha da se ocijeni prihvatljivost investicionog projekta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8" cy="788666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Cijena sopstvenog kapitala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84784"/>
            <a:ext cx="7848872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      Cijena sopstvenog kapitala može se utvrditi na više načina, pa ipak, najprihvatljivija je:</a:t>
            </a: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stopa prinosa koju odbacuje neki alternativni investicioni projek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t,</a:t>
            </a:r>
            <a:endParaRPr lang="sr-Latn-BA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stopa prinosa na sopstveni kapital koju ostvaruje preduzeće koje investira u novi investicioni projekt, </a:t>
            </a:r>
            <a:endParaRPr lang="sr-Latn-BA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prosječna stopa prinosa na sopstveni kapital koju ostvaruje grupa preduzeća privredne djelatnosti kojoj pripada preduzeće koje investira, odnosno investicioni projekat na osnovu koga se namjerava ulagati.</a:t>
            </a:r>
            <a:endParaRPr lang="sr-Latn-BA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Kada je poznata cijena sopstvenog i cijena pozajmljenog kapitala, nužno je utvrditi jedinstvenu cijenu kapitala koji će biti uložen u investicioni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projekt</a:t>
            </a:r>
            <a:r>
              <a:rPr lang="sr-Latn-BA" sz="2100" dirty="0" smtClean="0">
                <a:latin typeface="Times New Roman" pitchFamily="18" charset="0"/>
                <a:cs typeface="Times New Roman" pitchFamily="18" charset="0"/>
              </a:rPr>
              <a:t> – prosječna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ponderisana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cijena kapitala.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8" cy="788666"/>
          </a:xfrm>
        </p:spPr>
        <p:txBody>
          <a:bodyPr>
            <a:normAutofit fontScale="90000"/>
          </a:bodyPr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Prosječna ponderisana cijena kapitala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72027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 smtClean="0">
                <a:solidFill>
                  <a:srgbClr val="404040"/>
                </a:solidFill>
                <a:latin typeface="Times New Roman" panose="02020603050405020304" pitchFamily="18" charset="0"/>
              </a:rPr>
              <a:t>Ponderisana </a:t>
            </a:r>
            <a:r>
              <a:rPr lang="sr-Latn-BA" sz="2000" dirty="0">
                <a:solidFill>
                  <a:srgbClr val="404040"/>
                </a:solidFill>
                <a:latin typeface="Times New Roman" panose="02020603050405020304" pitchFamily="18" charset="0"/>
              </a:rPr>
              <a:t>cijena kapitala izračunava se na sljedeći način:</a:t>
            </a:r>
          </a:p>
          <a:p>
            <a:r>
              <a:rPr lang="en-US" sz="2000" dirty="0" smtClean="0">
                <a:solidFill>
                  <a:srgbClr val="404040"/>
                </a:solidFill>
                <a:latin typeface="Times New Roman" panose="02020603050405020304" pitchFamily="18" charset="0"/>
              </a:rPr>
              <a:t>utvrdi 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</a:rPr>
              <a:t>se procenat učešća sopstvenog kapitala u ﬁnansiranju investicionog projekta, tim procentom množi se cijena sopstvenog kapitala, što daje dio ponderisane cijene koji otpada na cijenu sopstvenog kapitala,</a:t>
            </a:r>
          </a:p>
          <a:p>
            <a:r>
              <a:rPr lang="en-US" sz="2000" dirty="0" smtClean="0">
                <a:solidFill>
                  <a:srgbClr val="404040"/>
                </a:solidFill>
                <a:latin typeface="Times New Roman" panose="02020603050405020304" pitchFamily="18" charset="0"/>
              </a:rPr>
              <a:t>utvrdi 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</a:rPr>
              <a:t>se procenat učešća pozajmljenog kapitala u  ﬁnansiranju investicionog projekta, tim procentom množi se cijena (kamatna stopa) pozajmljenog kapitala, što daje dio ponderisane cijene koji otpada na cijenu pozajmljenog kapitala;</a:t>
            </a:r>
          </a:p>
          <a:p>
            <a:r>
              <a:rPr lang="en-US" sz="2000" dirty="0" smtClean="0">
                <a:solidFill>
                  <a:srgbClr val="404040"/>
                </a:solidFill>
                <a:latin typeface="Times New Roman" panose="02020603050405020304" pitchFamily="18" charset="0"/>
              </a:rPr>
              <a:t>zbir 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</a:rPr>
              <a:t>dijela ponderisane cijene koji otpada na cijenu sopstvenog kapitala i dijela ponderisane cijene koji otpada na cijenu pozajmljenog kapitala daje ponderisanu cijenu kapitala koji se ulaže u investicioni projekt.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3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628800"/>
            <a:ext cx="78488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0638" y="787783"/>
            <a:ext cx="584978" cy="365125"/>
          </a:xfrm>
        </p:spPr>
        <p:txBody>
          <a:bodyPr/>
          <a:lstStyle/>
          <a:p>
            <a:r>
              <a:rPr lang="sr-Latn-BA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875271" cy="788666"/>
          </a:xfrm>
        </p:spPr>
        <p:txBody>
          <a:bodyPr/>
          <a:lstStyle/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2. KAPITALNO BUDŽETIRANJE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634809" cy="511256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Kapitalno budžetiranje je proces odlučivanja o tome koje će dugoročne investicije ili projekte kompanija prihvatiti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Termin budžetiranje je adekvatan budući da većina kompanija ima više alternativnih načina da potroši ograničena sredstva.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Stoga kompanija mora alocirati ova ograničena sredstva u one projekte koji će obezbijediti najveće dugoročne efekte.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Investicije imaju veći uticaj na budućnost poslovnih kompanija od bilo kojih drugih poslovnih odluka.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 smije se zaboraviti da je cilj ﬁnansijskog menadžera da poveća bogatstvo akcionara što je  jedna od pretpostavki ﬁnansijske snage preduzeća.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3" y="624110"/>
            <a:ext cx="7056785" cy="1220714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2.1. Faze u procesu kapitalnog budžetiranja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706817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Faze u procesu kapitalnog budžetiranja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Budući da je proces kapitalnog budžetiranja od presudnog značaja za opstanak kompanije, u cjelini  ćemo ga objasniti na sljedećem graﬁku.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Možemo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identiﬁkovati pet faza (koraka) koje kompanija treba da slijedi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Kreiranje ideje i identifikacija mogućnosti;</a:t>
            </a:r>
          </a:p>
          <a:p>
            <a:pPr lvl="1"/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Evaluacija mogućnosti;</a:t>
            </a:r>
          </a:p>
          <a:p>
            <a:pPr lvl="1"/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Izbor;</a:t>
            </a:r>
          </a:p>
          <a:p>
            <a:pPr lvl="1"/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Implementacija projekta;</a:t>
            </a:r>
          </a:p>
          <a:p>
            <a:pPr lvl="1"/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Revizija</a:t>
            </a:r>
            <a:r>
              <a:rPr lang="sr-Latn-B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3728" y="548680"/>
            <a:ext cx="576064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589199" cy="936104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Evaluacija novčanih tokova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12776"/>
            <a:ext cx="7274769" cy="525658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Finansijski analitičari prvo ocjenjuju tokove gotovine koje će generisati investicija.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Nakon toga se oni evaluiraju kako bi se odredilo da li projekat treba da bude prihvaćen.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Metode evaluacije investicionih projekata su:</a:t>
            </a:r>
          </a:p>
          <a:p>
            <a:pPr>
              <a:spcBef>
                <a:spcPts val="600"/>
              </a:spcBef>
              <a:buNone/>
            </a:pPr>
            <a:r>
              <a:rPr lang="sr-Latn-BA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STATIČKE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Metoda perioda povrata</a:t>
            </a:r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Računovodstvena stopa prinosa.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Latn-BA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 DINAMIČKE METODE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Neto sadašnje vrijednost;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 stopa prinosa;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Indeks profitabilnosti.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589199" cy="860674"/>
          </a:xfrm>
        </p:spPr>
        <p:txBody>
          <a:bodyPr>
            <a:noAutofit/>
          </a:bodyPr>
          <a:lstStyle/>
          <a:p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STATIČKE METODE</a:t>
            </a: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sr-Latn-B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Metoda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perioda povrata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370789" cy="4141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Metoda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perioda povrata je najjednostavnija i najlakša metoda evaluiranja investicija u praksi, ali je teoretski najslabija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7664" y="2780928"/>
            <a:ext cx="683711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8889"/>
            <a:ext cx="616458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5540" y="1017089"/>
            <a:ext cx="6120680" cy="530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176" y="292185"/>
            <a:ext cx="6914728" cy="1356320"/>
          </a:xfrm>
        </p:spPr>
        <p:txBody>
          <a:bodyPr>
            <a:normAutofit fontScale="90000"/>
          </a:bodyPr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r-Latn-BA" sz="3100" dirty="0" smtClean="0">
                <a:latin typeface="Times New Roman" pitchFamily="18" charset="0"/>
                <a:cs typeface="Times New Roman" pitchFamily="18" charset="0"/>
              </a:rPr>
              <a:t>INVESTICIONI PROJEKTI U FUNKCIJI STRATEGIJSKIH PERSPEKTIVA PREDUZEĆA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844824"/>
            <a:ext cx="7346777" cy="4752528"/>
          </a:xfrm>
        </p:spPr>
        <p:txBody>
          <a:bodyPr>
            <a:normAutofit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Pod investiranjem se podrazumijeva gotovinsko ulaganje kapitala u realnu ili  ﬁnansijsku imovinu s ciljem da buduća vrijednost bude veća od sadašnjih ulaganja i da se pri tome ostvari izvjesna zarada.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Riječ je o dugoročnim odlukama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dluke 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kapitalnom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budžetiranju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obično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 smatraju, a i jesu, odluke sa dugoročnim efektima te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mogu kasnije </a:t>
            </a:r>
            <a:r>
              <a:rPr lang="sr-Latn-BA" sz="2400" noProof="1" smtClean="0">
                <a:latin typeface="Times New Roman" pitchFamily="18" charset="0"/>
                <a:cs typeface="Times New Roman" pitchFamily="18" charset="0"/>
              </a:rPr>
              <a:t>lako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povući, odnosno mogu se promijeniti samo uz izlaganje visokim troškovima.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Investicije u realnu imovinu: zemljište, postrojenja i opremu, građevinske objekte, prirodne izvore, trajnu obrtnu i ostalu imovinu dio su strategije preduzeća.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1" y="624110"/>
            <a:ext cx="6842720" cy="1280890"/>
          </a:xfrm>
        </p:spPr>
        <p:txBody>
          <a:bodyPr>
            <a:normAutofit/>
          </a:bodyPr>
          <a:lstStyle/>
          <a:p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STATIČKE METODE – </a:t>
            </a:r>
            <a:br>
              <a:rPr lang="sr-Latn-BA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Metoda perioda povrata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28800"/>
            <a:ext cx="7488832" cy="511256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Postoje brojni nedostaci i problemi u vezi s metodom perioda povrata.</a:t>
            </a:r>
          </a:p>
          <a:p>
            <a:pPr>
              <a:spcBef>
                <a:spcPts val="600"/>
              </a:spcBef>
            </a:pPr>
            <a:r>
              <a:rPr lang="vi-VN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Nema jasno deﬁnisanog kriterijuma prihvatanja/odbacivanja projekta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Da li je period povrata od četiri godine dobar ili loš? Ne postoji način da to odredimo. Najčešće se zahtijeva period povrata od dvije ili tri godine, no ovaj period je arbitražan.</a:t>
            </a:r>
          </a:p>
          <a:p>
            <a:pPr>
              <a:spcBef>
                <a:spcPts val="600"/>
              </a:spcBef>
            </a:pPr>
            <a:r>
              <a:rPr lang="vi-VN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 postoji prilagođavanje za rizik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Rizični novčani tokovi se tretiraju na isti način  kao i niskorizični. </a:t>
            </a:r>
            <a:endParaRPr lang="sr-Latn-BA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Zahtijevani period povrata može biti produžen za niskorizične projekte.</a:t>
            </a:r>
          </a:p>
          <a:p>
            <a:pPr>
              <a:spcBef>
                <a:spcPts val="600"/>
              </a:spcBef>
            </a:pPr>
            <a:r>
              <a:rPr lang="vi-VN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Ignoriše tokove gotovine nakon perioda povrata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Svaki priliv novca koji se pojavi nakon perioda povrata je isključen iz analize. Ovo je sasvim sigurno kratkovidni način gledanja na vrijeme povrata investicije.</a:t>
            </a:r>
          </a:p>
          <a:p>
            <a:pPr>
              <a:spcBef>
                <a:spcPts val="600"/>
              </a:spcBef>
            </a:pPr>
            <a:r>
              <a:rPr lang="vi-VN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Ignoriše vremensku vrijednost novca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Period povrata je isti, tri godine, ali je tok gotovine A poželjniji zbog vremenske vrijednosti novca</a:t>
            </a:r>
            <a:r>
              <a:rPr lang="sr-Latn-BA" sz="1800" dirty="0" smtClean="0">
                <a:latin typeface="Times New Roman" pitchFamily="18" charset="0"/>
                <a:cs typeface="Times New Roman" pitchFamily="18" charset="0"/>
              </a:rPr>
              <a:t> (tabela 5.1)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041" y="512463"/>
            <a:ext cx="6842720" cy="1280890"/>
          </a:xfrm>
        </p:spPr>
        <p:txBody>
          <a:bodyPr>
            <a:normAutofit/>
          </a:bodyPr>
          <a:lstStyle/>
          <a:p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STATIČKE METODE – </a:t>
            </a:r>
            <a:br>
              <a:rPr lang="sr-Latn-BA" sz="2800" dirty="0">
                <a:latin typeface="Times New Roman" pitchFamily="18" charset="0"/>
                <a:cs typeface="Times New Roman" pitchFamily="18" charset="0"/>
              </a:rPr>
            </a:b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Računovodstvena stopa prinosa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710177" cy="49685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Računovodstvena stopa prinosa počiva na stopi prinosa na kapital. Budući da investicioni projekat ima eksploatacioni vijek od nekoliko godina, stopa prinosa na kapital obično se računa u reprezentativnoj (središnjoj) godini eksploatacionog vijeka, recimo u trećoj godini.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Bez obzira na različite stavove pojedinih autora, računovodstvena stopa prinosa najčešće se izračunava korišćenjem sljedeće formule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78" y="4941168"/>
            <a:ext cx="707619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4296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041" y="512463"/>
            <a:ext cx="6842720" cy="1280890"/>
          </a:xfrm>
        </p:spPr>
        <p:txBody>
          <a:bodyPr>
            <a:normAutofit/>
          </a:bodyPr>
          <a:lstStyle/>
          <a:p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STATIČKE METODE – </a:t>
            </a:r>
            <a:br>
              <a:rPr lang="sr-Latn-BA" sz="2800" dirty="0">
                <a:latin typeface="Times New Roman" pitchFamily="18" charset="0"/>
                <a:cs typeface="Times New Roman" pitchFamily="18" charset="0"/>
              </a:rPr>
            </a:b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Računovodstvena stopa prinosa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710177" cy="4968552"/>
          </a:xfrm>
        </p:spPr>
        <p:txBody>
          <a:bodyPr>
            <a:no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Dobijena stopa treba da se uporedi s kriterijumom za ocjenu prihvatljivosti projekta, a u slučaju konkurentnih projekata prihvatio bi se projekat sa višom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stopom.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Osnovni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nedostatak metode računovodstvene stope prinosa ogleda se u tome što koristi od investicionog projekta izražava računovodstveno utvrđenim dobitkom umjesto neto toka gotovine i što ne respektuje vremensku vrijednost novca.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Zbog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dominantnosti ovih nedostataka ova metoda se veoma rijetko u praksi primjenjuje, ali kao dopunski kriterijum je sasvim prihvatljiva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3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6770712" cy="128089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DINAMIČKE METODE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Metoda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neto sadašnje vrijednosti (NSV)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905000"/>
            <a:ext cx="7274769" cy="4210414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Metoda neto sadašnje vrijednosti (NSV) je  najpopularnija metoda koja je na raspolaganju analitičarima.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Njena interpretacija zahtijeva fundamentalno razumijevanje vremenske vrijednosti novca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Dakle, većina investitora danas troši znatna sredstva u nadi da će sutra primiti veće sume.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 obzirom na to da se prilivi i odlivi novca odvijaju u različito vrijeme, oni se ne mogu direktno porediti.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6770712" cy="128089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DINAMIČKE METODE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Metoda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neto sadašnje vrijednosti (NSV)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82" y="1700808"/>
            <a:ext cx="7597220" cy="4896544"/>
          </a:xfrm>
        </p:spPr>
        <p:txBody>
          <a:bodyPr>
            <a:normAutofit fontScale="92500" lnSpcReduction="10000"/>
          </a:bodyPr>
          <a:lstStyle/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Razlika između izdataka i priliva novca je neto sadašnja vrijednost.</a:t>
            </a: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Formula za izračunavanje NSV može biti predstavljena na nekoliko načina: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Alte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nativna jednačina za NSV je: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NSV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PN(priliv novca) – IN (izdatak novca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r-Latn-BA" sz="2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190" y="2816932"/>
            <a:ext cx="709120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078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908720"/>
            <a:ext cx="70567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DINAMIČKE METODE</a:t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r>
              <a:rPr lang="sr-Latn-BA" sz="3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Metoda neto sadašnje vrijednosti (NSV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3" y="1905000"/>
            <a:ext cx="7274768" cy="4006222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Kako biste nekome ko nije bio na uvodnom predavanju o  ﬁnansijama objasnili šta znači NSV od 2.333,77 KM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Tačna interpretacija bi bila da je projekat vratio cijenu kapitala (15%) plus 2.333,77 KM.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rijednost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kompanije  će se povećati za 2.333,77 KM kao rezultat prihvatanja projekta.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Kriterijum za donošenje odluke vam kaže da prihvatite projekat jer je NSV pozitivna.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Mnogi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analitičari nastoje da napuste NSV kriterijum za donošenje odluke kada se suoče s ovim primjerom.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DINAMIČKE METODE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Metoda neto sadašnje vrijednosti (NSV)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206" y="1905000"/>
            <a:ext cx="7438195" cy="4548336"/>
          </a:xfrm>
        </p:spPr>
        <p:txBody>
          <a:bodyPr>
            <a:no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Osnovni nedostatak NSV metode je što može biti komplikovana za neupućene u ﬁnansijsku teoriju.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 Ovaj problem se održava na popularnost ostalih metoda koje ćemo razmatrati.</a:t>
            </a: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Drugi problem sa NSV je u njenom korištenju, kada su kapital ili resursi koji su raspoloživi ograničeni.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Ukoliko kompanija mora da izabere između grupe projekata sa pozitivnim NSV, ona će željeti da zna koji projekat daje najveći prinos za investirani iznos.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Navešćemo alternativne metode, koje mogu biti korisne u situacijama kada kompanija mora da rangira projekte.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DINAMIČKE METODE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Indeks profitabilnosti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844824"/>
            <a:ext cx="743743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456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908720"/>
            <a:ext cx="65913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544" y="726157"/>
            <a:ext cx="584978" cy="365125"/>
          </a:xfrm>
        </p:spPr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02761" cy="1644352"/>
          </a:xfrm>
        </p:spPr>
        <p:txBody>
          <a:bodyPr>
            <a:normAutofit/>
          </a:bodyPr>
          <a:lstStyle/>
          <a:p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1. INVESTICIONI PROJEKTI U FUNKCIJI STRATEGIJSKIH PERSPEKTIVA PREDUZEĆA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844824"/>
            <a:ext cx="7274769" cy="4752528"/>
          </a:xfrm>
        </p:spPr>
        <p:txBody>
          <a:bodyPr>
            <a:normAutofit fontScale="85000" lnSpcReduction="20000"/>
          </a:bodyPr>
          <a:lstStyle/>
          <a:p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Iz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obilja mogućnosti vrši se izbor samo onih projekata koji zaslužuju ozbiljnu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analizu,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jer se realizovati mogu samo investicije za koje se nađe ﬁnansiranje. </a:t>
            </a:r>
            <a:endParaRPr lang="sr-Latn-BA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Ovaj proces, koji uključuje kreiranje, analizu i odabir među različitim investicionim projektima, naziva se planiranje kapitalnih investicija (budžetiranje kapitala</a:t>
            </a:r>
            <a:r>
              <a:rPr lang="vi-VN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Kapitalno budžetiranje je proces evaluacije novčanih tokova investicionih mogućnosti i donošenja odluke o tome koji investicioni projekat treba prihvatiti odnosno odbiti.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kapitalnog budžetiranja uključuje dva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koraka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Prvo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, novčani tokovi projekta moraju biti tačno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procijenjeni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Drugo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, moraju biti evaluirani kako bi se odredilo da li obezbjeđuju dovoljan prinos da pokriju cijenu kapitala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DINAMIČKE METODE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- Indeks profitabilnosti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748" y="1924384"/>
            <a:ext cx="7130753" cy="452895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Indeks proﬁtabilnosti je 1,39.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Budući da je koeﬁcijent veći od jedan, projekat će se  prihvatiti.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 stvari, IP i NSV će uvijek dati isti odgovor u vezi s prihvatanjem ili odbijanjem projekta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Prednosti IP je u tome što može poslužiti kao pomoćno sredstvo prilikom rangiranja projekata.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Ukoliko kompanija nema sredstava ili kapaciteta da prihvati sve projekte s pozitivnim NSV, neophodno je da se projekti rangiraju.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620688"/>
            <a:ext cx="6922632" cy="36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47664" y="4687867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 obzirom na to da projekat B ima IP manje od jedan, on se automatski odbija. Zatim, rangirajte projekte po IP, od najvišeg ka najnižem. Projekat D ima najveći IP, zatim A, pa 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Ova analiza nam sugeriše da treba da prihvatimo projekat A i D, za ukupni budžet od 520.000 KM. Kombinovana NSV ovih dvaju projekata je 55.000, što je veće od NSV projekta C.</a:t>
            </a: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DINAMIČKE METODE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- Indeks profitabilnosti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9" y="1905000"/>
            <a:ext cx="6770712" cy="4006222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Nedostaci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Iako teoretski nema problema sa IP, on ne bi trebao u potpunosti da zamijeni NSV. </a:t>
            </a:r>
          </a:p>
          <a:p>
            <a:r>
              <a:rPr lang="sr-Latn-BA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Preporuka: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NSV i IP će uvijek preporučiti istu odluku u vezi 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prihvatanjem/odbijanjem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projekta, budući da su svi ulazni podaci u oba modela identični.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Indeks proﬁtabilnosti pomaže da se rangiraju projekti tako što ukazuje na projekat koji ima najveći prinos po investiranom iznosu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DINAMIČKE METODE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Interna stopa prinosa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7202761" cy="413840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Interna stopa prinosa (ISP) je diskontna stopa koja izjednačava sadašnju vrijednost neto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toka gotovine od eksploatacije projekta sa  sadašnjom vrijednošću investicionog ulaganja.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Alternativno, ISP može biti deﬁnisana kao diskontna stopa koja izjednačava NSV s nulom.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 osnovu relacije 5.6. može se napisati i formula za internu stopu prinosa (k):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7083" y="5301208"/>
            <a:ext cx="645187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169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DINAMIČKE METODE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Interna stopa prinosa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7202761" cy="4464496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Ukoliko je ISP veća od ponderisane prosječne cijene kapitala, projekat se prihvata, a u suprotnom se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odbija.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Interna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stopa prinosa je komplikovanija od NSV i  često zahtijeva korištenje ﬁnansijskih digitrona ili računara.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mnogo je lakša za interpretaciju. Usljed toga koristi se jednako često kao i NSV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Kriterijum za odluku kod ISP može biti sumiran kao: Prihvatite projekat ukoliko je ISP veća ili jednaka cijeni kapitala</a:t>
            </a:r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ISP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je diskontna stopa pri kojoj je NSV = 0.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je na mjestu gdje kriva presijeca horizontalnu osu.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38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DINAMIČKE METODE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Interna stopa prinosa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7202761" cy="446449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zračunavanje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ISP prilično jednostavno kada je u pitanju jedan novčani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priliv, ali mnogo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komplikovanije kada su u pitanju brojni tokovi gotovine.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Postoje tri metoda koja se koriste, u zavisnosti od prirode novčanih tokova i dostupnosti  ﬁnansijskog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digitrona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orištenje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ﬁnansijskih  tablica,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Korišćenje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digitrona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etod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pokušaja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greški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75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DINAMIČKE METODE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Interna stopa prinosa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7202761" cy="4896544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Osnovna prednost ISP-metode u investicionoj analizi je da je jednostavna za interpretaciju i objašnjenje.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Investitori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vole pri ocjenjivanju  investicione mogućnosti da razgovaraju s aspekata godišnjih interesnih stopa.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Nedostaci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 odnose na nekoliko ozbiljnih problema sa ISP, koje moramo uzeti u razmatranje. Oni ne dovode u pitanje model, no moraju biti uzeti u obzir prije primjene metode.</a:t>
            </a: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Pretpostavljenu stopu reinvestiranja smatramo nedostatkom stoga što se može desiti da ne postoji ni jedna druga investicija koja ima prinose jednake ili veće od ISP, te reinvestiranje po ISP postaje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nemoguće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98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DINAMIČKE METODE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Interna stopa prinosa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00808"/>
            <a:ext cx="7274769" cy="4536504"/>
          </a:xfrm>
        </p:spPr>
        <p:txBody>
          <a:bodyPr>
            <a:norm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Pretpostavljena stopa reinvestiranja je problem samo kada pokušavamo da rangiramo međusobno isključive projekte.</a:t>
            </a: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Ukoliko želimo da donesemo samo odluku o odbijanju/prihvatanju projekta, pretpostavljena stopa reinvestiranja nije relevantna. S druge strane, to može rezultirati pogrešnim rangiranjem  projekata. </a:t>
            </a:r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Ako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zavisite od ISP pri izboru projekata, može se desiti da izaberete pogrešnu. </a:t>
            </a:r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37370" y="4293096"/>
            <a:ext cx="6591300" cy="212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578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DINAMIČKE METODE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sr-Latn-BA" sz="3200" dirty="0">
                <a:latin typeface="Times New Roman" pitchFamily="18" charset="0"/>
                <a:cs typeface="Times New Roman" pitchFamily="18" charset="0"/>
              </a:rPr>
              <a:t>- Interna stopa prinosa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5" y="1905000"/>
            <a:ext cx="7346776" cy="447632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Inicijalna investicija i za projekat A i za projekat B je 1 milion KM. Korištenjem NSV i ISP dobijamo suprotne rang-liste. NSV daje veći prioritet projektu A, a ISP projektu B.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Koji projekat treba prihvatiti?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 obzirom na to da se NSV izračunava korištenjem cijene kapitala kompanije, možemo pretpostaviti da su i ostali projekti na raspolaganju po toj stopi.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Iz ovog razloga prilikom rangiranja projekata više pažnje  ćemo obratiti na NSV.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bje metode daju istu odluku o prihvatanju/odbijanju projekta. Ovo će uvijek biti istina.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268760"/>
            <a:ext cx="65913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930" y="175715"/>
            <a:ext cx="7202760" cy="1224136"/>
          </a:xfrm>
        </p:spPr>
        <p:txBody>
          <a:bodyPr>
            <a:noAutofit/>
          </a:bodyPr>
          <a:lstStyle/>
          <a:p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1. INVESTICIONI PROJEKTI U FUNKCIJI STRATEGIJSKIH PERSPEKTIVA PREDUZEĆA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556792"/>
            <a:ext cx="7183050" cy="4896544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Klasiﬁkacija investicionih projekata vrši se na različite načine, ali jedna od uobičajenih klasiﬁkacija je sa stanovišta motiva ulaganja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Projekti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zamjene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koji ne uključuju kompletnu procjenu ulaganja jer se radi o zamjeni zbog zastarjelosti ili pak u cilju smanjenja troškova. Ove odluke se nerijetko donose na nivou proizvodnog menadžmenta ili menadžera segmenta poslovanja;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Projekti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ekspanzije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gdje je zahtjev za ulaganje motivisan potrebom povećanja obima proizvodnje i prodaje i proširenja kapaciteta proizvodnje i u nova tržišta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(npr.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ekološki projekti koji su posljedica novih zakonskih normi ili pak standarda kvaliteta i sigurnosti proizvoda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stala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kapitalna ulaganja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odnose se na ulaganja u istraživanje i razvoj, obrazovanje kadra, konsultantske usluge i slično.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DINAMIČKE METODE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sr-Latn-BA" dirty="0">
                <a:latin typeface="Times New Roman" pitchFamily="18" charset="0"/>
                <a:cs typeface="Times New Roman" pitchFamily="18" charset="0"/>
              </a:rPr>
              <a:t>- Interna stopa prinosa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706817" cy="4066398"/>
          </a:xfrm>
        </p:spPr>
        <p:txBody>
          <a:bodyPr>
            <a:norm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Da bismo bolje shvatili problem rangiranja, pogledajmo sliku 5.4.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Projekat A ima veću NSV za sve diskontne stope manje od 12%. Projekat B je superiornijeg ranga za sve stope iznad 12%.</a:t>
            </a: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Rang projekta zavisi od diskontne stope.</a:t>
            </a: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Budući da ISP ne ocjenjuje projekat po nekoj određenoj diskontnoj stopi, on ne može biti korišten za rangiranje međusobno isključivih projekata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mora postojati rješenje za problem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ISP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nekim slučajevima postoji više od jednog rješenja za problem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ISP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812" y="4941168"/>
            <a:ext cx="8229600" cy="1728192"/>
          </a:xfrm>
        </p:spPr>
        <p:txBody>
          <a:bodyPr>
            <a:normAutofit lnSpcReduction="10000"/>
          </a:bodyPr>
          <a:lstStyle/>
          <a:p>
            <a:r>
              <a:rPr lang="sr-Latn-BA" sz="19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onekad </a:t>
            </a:r>
            <a:r>
              <a:rPr lang="vi-VN" sz="1900" dirty="0">
                <a:latin typeface="Times New Roman" pitchFamily="18" charset="0"/>
                <a:cs typeface="Times New Roman" pitchFamily="18" charset="0"/>
              </a:rPr>
              <a:t>će se desiti da će </a:t>
            </a: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tokovi </a:t>
            </a:r>
            <a:r>
              <a:rPr lang="vi-VN" sz="1900" dirty="0">
                <a:latin typeface="Times New Roman" pitchFamily="18" charset="0"/>
                <a:cs typeface="Times New Roman" pitchFamily="18" charset="0"/>
              </a:rPr>
              <a:t>gotovine </a:t>
            </a:r>
            <a:r>
              <a:rPr lang="sr-Latn-BA" sz="1900" dirty="0" smtClean="0">
                <a:latin typeface="Times New Roman" pitchFamily="18" charset="0"/>
                <a:cs typeface="Times New Roman" pitchFamily="18" charset="0"/>
              </a:rPr>
              <a:t>postati</a:t>
            </a:r>
            <a:r>
              <a:rPr lang="vi-VN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900" dirty="0">
                <a:latin typeface="Times New Roman" pitchFamily="18" charset="0"/>
                <a:cs typeface="Times New Roman" pitchFamily="18" charset="0"/>
              </a:rPr>
              <a:t>“neuobičajeni”. </a:t>
            </a:r>
          </a:p>
          <a:p>
            <a:r>
              <a:rPr lang="vi-VN" sz="1900" dirty="0">
                <a:latin typeface="Times New Roman" pitchFamily="18" charset="0"/>
                <a:cs typeface="Times New Roman" pitchFamily="18" charset="0"/>
              </a:rPr>
              <a:t>U ovakvim slučajevima može se dobiti više internih stopa prinosa pa je nemoguće donošenje odluke o prihvatanju ili odbacivanju projekta.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Latn-BA" sz="6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5122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476672"/>
            <a:ext cx="7293496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Primjer: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projek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“D” u kome pretpostavljamo kapitalni izdatak od 50 hiljada KM i neto tok gotovine na kraju prve godine 250 hiljada KM i na kraju druge godine 250 hiljada KM. Prosječna cijena kapitala preduzeća iznosi 10%.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480720" cy="434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73693"/>
            <a:ext cx="6589199" cy="12808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Neto sadašnja vrijednost naspram interne stope prinosa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1905000"/>
            <a:ext cx="7562800" cy="400622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Koji metod  ćete koristiti  za evaluaciju projekta?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zavisi od toga za koga analizirati projekat, zatim da li rangirate projekte ili samo želite da odredite koji je prihvatljiv i da li projekat ima tokove gotovine koji mijenjaju znak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Interna stopa prinosa ignoriše razlike u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obimu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može koristiti za rangiranje projekata.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Izbor metodologije analize će zavisiti od toga da li pokušavate da izaberete između velikog broja dobrih projekata ili želite samo da odredite prihvatljivost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jednog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6770712" cy="12808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Neto sadašnja vrijednost naspram interne stope prinosa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1905000"/>
            <a:ext cx="7778824" cy="4006222"/>
          </a:xfrm>
        </p:spPr>
        <p:txBody>
          <a:bodyPr>
            <a:norm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S  čisto teorijskog stanovišta smatra se da odluku o izboru između dva međusobno isključiva projekta treba donijeti na osnovu metoda neto sadašnje vrijednost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NSV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polazi od korektne, realističnije pretpostavke o mogućnosti reinvestiranja tokova gotovine po ponderisanoj prosječnoj cijeni kapitala preduzeća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asuprot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tome,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intern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 stop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 prinosa pretpostavlja da se reinvestiranje neto tokova gotovine može izvršiti po stopi koja je jednaka toj internoj stopi prinosa.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Modiﬁkovana interna stopa prinosa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84784"/>
            <a:ext cx="6808009" cy="377762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Da bi se izračunala modiﬁkovana interna stopa prinosa trebalo bi prvo utvrditi buduću vrijednost očekivanih godišnjih neto tokova gotovine do isteka vijeka trajanja projekta, koristeći za obračun ponderisanu prosječnu cijenu kapitala preduzeća.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Zatim, treba naći diskontnu stopu koja  će izjednačiti sadašnju vrijednost buduće vrijednosti neto toka gotovine sa sadašnjom vrijednošću kapitalnog izdatka.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Tako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izračunata diskontna stopa je modiﬁkovana interna stopa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prinosa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2204864"/>
            <a:ext cx="32766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2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8024" y="2204864"/>
            <a:ext cx="31683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03648" y="774831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Pošto projekat „C” ima veću NSV (31. 874 KM) od projekta „B” ( 29.830 KM) i višu MISP (14,35 %) od projekta „B” (13,86%), treba prihvatiti projekat „C”, što znači da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NSV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modiﬁkovana interna stopa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prinosa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na isti način rangiraju projekte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1280890"/>
          </a:xfrm>
        </p:spPr>
        <p:txBody>
          <a:bodyPr>
            <a:normAutofit fontScale="90000"/>
          </a:bodyPr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INVESTICIONI 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PROJEKAT NIJE CRNA KUTIJA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BA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2133600"/>
            <a:ext cx="7562800" cy="3777622"/>
          </a:xfrm>
        </p:spPr>
        <p:txBody>
          <a:bodyPr>
            <a:norm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Menadžer treba da bude sposoban da razumije ranjivosti, snagu i slabosti projekta.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Ovo poglavlje se bavi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speciﬁčnim pitanjima poput onih kako analizirati projekte kapitalnog investiranja, kako osigurati da predviđanja gotovinskih tokova budu realna, te kako organizovati i kontrolisati kapitalne izdatke.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Moraju se razumjeti interni (unutrašnji) rad projekta i razmišljanja o tome odakle dolaze ti gotovinski tokovi i šta može negativno uticati na njih.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1280890"/>
          </a:xfrm>
        </p:spPr>
        <p:txBody>
          <a:bodyPr>
            <a:normAutofit fontScale="90000"/>
          </a:bodyPr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INVESTICIONI 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PROJEKAT NIJE CRNA KUTIJA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BA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1772816"/>
            <a:ext cx="7562800" cy="4680520"/>
          </a:xfrm>
        </p:spPr>
        <p:txBody>
          <a:bodyPr>
            <a:normAutofit lnSpcReduction="10000"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Postoji pet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uobičajenih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tehnika analiziranja projekta koji mogu pomoći ﬁnansijskom menadžeru da razumije strukturalnu snagu i slabosti projekta, njegovu zavisnost od jednog ili više inputa i međusobnu povezanost koju bi projekat mogao imati s budućim odlukama.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tehnike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su: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</a:t>
            </a:r>
            <a:r>
              <a:rPr lang="vi-VN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osjetljivosti, </a:t>
            </a:r>
            <a:endParaRPr lang="sr-Latn-BA" sz="2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</a:t>
            </a:r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scenarija</a:t>
            </a:r>
            <a:r>
              <a:rPr lang="vi-VN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sr-Latn-BA" sz="2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</a:t>
            </a:r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izjednačavanja</a:t>
            </a:r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„Monte </a:t>
            </a:r>
            <a:r>
              <a:rPr lang="vi-VN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Karlo“ simulacija i </a:t>
            </a:r>
            <a:endParaRPr lang="sr-Latn-BA" sz="2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stabla </a:t>
            </a:r>
            <a:r>
              <a:rPr lang="vi-VN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odlučivanja.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15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7" cy="716658"/>
          </a:xfrm>
        </p:spPr>
        <p:txBody>
          <a:bodyPr/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Analiza osjetljivosti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484784"/>
            <a:ext cx="6986737" cy="4824536"/>
          </a:xfrm>
        </p:spPr>
        <p:txBody>
          <a:bodyPr>
            <a:normAutofit/>
          </a:bodyPr>
          <a:lstStyle/>
          <a:p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Analiza osjetljivosti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 Od svih tehnika,  analiza  osjetljivosti je možda najkorisnija i najvažnija.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Analiza os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etljivosti pojedinačno obuhvata efekat ključnih inputa ili varijabli na projekat.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Odgovara na pitanja poput: šta se dešava sa neto sadašnjom vrijednosti projekta ukoliko se desi da cijena prodate robe bude u skladu s najgorim pesimističkim očekivanjima.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Snaga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analize osjetljivosti leži u njenoj sposobnosti da naglasi ključne varijable i pretpostavke,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izloži nekonzistentnosti i utvrdi gdje bi dobro došle dodatne informacije.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Ona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je ipak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ograničena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u svom obimu zbog subjektivnosti optimističkih i pesimističkih prognoza i zato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što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ignoriše međusobnu povezanost među varijablama.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6770712" cy="716658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1.1. Definisanje problema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206" y="1412776"/>
            <a:ext cx="7652258" cy="50405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Evaluaciju bilo koga investicionog projekta potrebno je započeti de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nisanjem šta želimo tom investicijom postići.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većini slučajeva najmanje dvije ili tri mogućnosti su raspoložive za postizanje svrhe investiranja, a pažljivim ispitivanjem nekih okolnosti možemo otkriti da je njihov broj još veći.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Ipak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postoje i neke manje izgledne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mogućnosti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: 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ožda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preduzeće treba u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cijelosti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prestati s dosadašnjom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proizvodnjom. Takva opcija trebala bi biti razmotrena prije nego što zaposlimo nove resurse.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7" cy="716658"/>
          </a:xfrm>
        </p:spPr>
        <p:txBody>
          <a:bodyPr/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Analiza scenarija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484784"/>
            <a:ext cx="6986737" cy="4824536"/>
          </a:xfrm>
        </p:spPr>
        <p:txBody>
          <a:bodyPr>
            <a:norm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Analiza scenarija. Ova analiza može se posmatrati kao logičan nastavak analize osjetljivosti. 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Mijenjanje jedne po jedne varijable, kao što je rađeno u analizi osjetljivosti, ignoriše činjenicu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su one obično međusobno povezane.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Jedan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od načina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ešenja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ovog problema je da se vidi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kako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će se projekat odvijati po raznim mogućim scenarijima u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budućnosti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182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7" cy="716658"/>
          </a:xfrm>
        </p:spPr>
        <p:txBody>
          <a:bodyPr/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Analiza izjednačavanja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484784"/>
            <a:ext cx="6986737" cy="4824536"/>
          </a:xfrm>
        </p:spPr>
        <p:txBody>
          <a:bodyPr>
            <a:norm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Analiza izjednačavanja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Izračunava nivo prodaje koji će dati nula neto sadašnju vrijednost za projekat.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Znajući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nivo izjednačavanja mogu se ocijeniti šanse za uspjeh projekta.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Mnoge kompanije (a i udžbenici) koriste nivo izjednačavanja izračunat na prilično drugačijoj osnovi, poznat kao računovodstveni nivo izjednačavanja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je nivo prodaje koji daje nula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računovodstveni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proﬁt.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349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7" cy="716658"/>
          </a:xfrm>
        </p:spPr>
        <p:txBody>
          <a:bodyPr/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Monte Carlo simulacija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84784"/>
            <a:ext cx="7274769" cy="4824536"/>
          </a:xfrm>
        </p:spPr>
        <p:txBody>
          <a:bodyPr>
            <a:normAutofit fontScale="92500" lnSpcReduction="20000"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Simulacija „Monte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Karlo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može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 shvatiti kao nastavak analize scenarija.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analizi scenarija gledamo na mali broj specijalno odabranih scenarija.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simulaciji analiza je proširena tako da uključi veliki broj mogućih kombinacija promjena u ključnim varijablama.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Dakle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ova analiza simulacije koristi složene kompjuterske programe za stvaranje mogućih vrijednosti za sve ključne inpute u projektu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Pozitivna strana je ta što forsira jasno određivanje međusobnih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zavisnosti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 i koristi se za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istraživanje mogućih modiﬁkacija na projektu.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Negativna strana ove simulacije je ta što može biti veoma zahtjevna u smislu potrebnog vremena 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sredstava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76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7" cy="716658"/>
          </a:xfrm>
        </p:spPr>
        <p:txBody>
          <a:bodyPr/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Stabla odlučivanja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84784"/>
            <a:ext cx="7274769" cy="4824536"/>
          </a:xfrm>
        </p:spPr>
        <p:txBody>
          <a:bodyPr>
            <a:normAutofit fontScale="92500"/>
          </a:bodyPr>
          <a:lstStyle/>
          <a:p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Stabla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odlučivanja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su v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eoma korisna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za analiziranje sekvenci raznih mogućih neizvjesnih događaja i odluka.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Ovo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može biti vrlo koristan i eﬁkasan način analiziranja odluka koje su nezavisne.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Stabla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odlučivanja mogu pokazati veze između odluka raširenih na različite periode i zavisnih od mogućih i nesigurnih budućih rezultata.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Dok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je osnovna tehnika jednostavna, stabla se iznenada mogu zakomplikovati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Stabla odlučivanja mogu identiﬁkovati opcije za odbacivanje ili oslobađanje jemstva za neuspješne projekte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646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1" y="624110"/>
            <a:ext cx="6842720" cy="1076698"/>
          </a:xfrm>
        </p:spPr>
        <p:txBody>
          <a:bodyPr>
            <a:normAutofit fontScale="90000"/>
          </a:bodyPr>
          <a:lstStyle/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NEIZVJESNOST I RIZIK PROJEKTA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844824"/>
            <a:ext cx="7274769" cy="4752528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Investicioni projekat sadrži niz podataka, a svaki podatak ima uticaja na iznos investicije, visinu dobitka i neto novčanog toka, a time i na prihvatljivost projekta 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Kakav će biti projekat u suštini zavisi od konačnog mišljenja o budućnosti eksperata koji rade projekat.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Pri izradi investicionog projekta neizvjesnosti su, po pravilu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sljedeće: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veličina investiranja,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troškovi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eksploatacije investicionog projekta,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prihodi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prodaje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Kod neizvjesnosti bitno je napraviti razliku između neizvjesnosti koja se tiče samog projekta i neizvjesnosti koja se tiče okruženja u kome će se projekat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realizovati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6770712" cy="1280890"/>
          </a:xfrm>
        </p:spPr>
        <p:txBody>
          <a:bodyPr/>
          <a:lstStyle/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NEIZVJESNOST I RIZIK PROJEKTA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206" y="1772816"/>
            <a:ext cx="7459527" cy="458154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Najčešći uzroci neizvjesnosti investicionih projekata su sljedeći:</a:t>
            </a:r>
          </a:p>
          <a:p>
            <a:pPr>
              <a:spcBef>
                <a:spcPts val="600"/>
              </a:spcBef>
              <a:buAutoNum type="alphaLcParenR"/>
            </a:pP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Inﬂacija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, koja podrazumijeva da većina stavki inputa ili outputa cijene raste u vremenu,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zazivajući promjene pariteta prodajnih i nabavnih cijena.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AutoNum type="alphaLcParenR"/>
            </a:pP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Promjene u tehnologiji, količina i kvalitet inputa i outputa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vrednovani su pri izradi projekta slijedeći sadašnji stepen znanja, dok bi kod uvođenja novih tehnologija u budućnosti te vrijednosti trebalo zamijeniti.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AutoNum type="alphaLcParenR"/>
            </a:pP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Određen kapacitet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predviđen u izradi projekta se možda nikad neće ostvariti. To će uticati na proizvodne troškove i na prihode od prodaje.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AutoNum type="alphaLcParenR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Veoma  se  često događa da su investicije u osnovna sredstva i trajna obrtna sredstva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potcijenjene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, te da su periodi gradnje i uhodavanja duži od očekivanih.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83862"/>
            <a:ext cx="6589199" cy="644650"/>
          </a:xfrm>
        </p:spPr>
        <p:txBody>
          <a:bodyPr>
            <a:normAutofit fontScale="90000"/>
          </a:bodyPr>
          <a:lstStyle/>
          <a:p>
            <a:r>
              <a:rPr lang="vi-VN" sz="3100" dirty="0">
                <a:latin typeface="Times New Roman" pitchFamily="18" charset="0"/>
                <a:cs typeface="Times New Roman" pitchFamily="18" charset="0"/>
              </a:rPr>
              <a:t>Standardna devijacija i koeﬁcijent  </a:t>
            </a:r>
            <a:r>
              <a:rPr lang="vi-VN" sz="3100" dirty="0" smtClean="0">
                <a:latin typeface="Times New Roman" pitchFamily="18" charset="0"/>
                <a:cs typeface="Times New Roman" pitchFamily="18" charset="0"/>
              </a:rPr>
              <a:t>varijacije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BA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89784"/>
            <a:ext cx="7509520" cy="5307568"/>
          </a:xfrm>
        </p:spPr>
        <p:txBody>
          <a:bodyPr>
            <a:norm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Standardna devijacija distribucije rezultata investicionog projekta predstavlja kvadratni korijen iz prosjeka odstupanja  pojedinačnih rezultata od očekivane vrijednosti.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Da bi se utvrdila standardna devijacija distribucije, prvo se utvrđuje očekivana vrijednost (E) na sljedeći način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Što je niža vrijednost </a:t>
            </a:r>
            <a:r>
              <a:rPr lang="sr-Latn-BA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𝜎, niže je odstupanje najvjerovatnije, optimistične i pesimistične NSV od ponderisane očekivane NSV, i obrnuto.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3087" y="764704"/>
            <a:ext cx="584978" cy="365125"/>
          </a:xfrm>
        </p:spPr>
        <p:txBody>
          <a:bodyPr/>
          <a:lstStyle/>
          <a:p>
            <a:r>
              <a:rPr lang="sr-Latn-BA" dirty="0" smtClean="0"/>
              <a:t>4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6952"/>
            <a:ext cx="433387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1720" y="4941168"/>
            <a:ext cx="4618032" cy="110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698705" cy="1080120"/>
          </a:xfrm>
        </p:spPr>
        <p:txBody>
          <a:bodyPr>
            <a:norm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5. IZVOR POZITIVNE NETO SADAŠNJE VRIJEDNOSTI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22841" cy="5040560"/>
          </a:xfrm>
        </p:spPr>
        <p:txBody>
          <a:bodyPr>
            <a:no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Pozitivna neto sadašnja vrijednost može proizići samo ukoliko ﬁrme imaju neke komparativne prednosti, odnosno ono što poslovni stratezi zovu komparativnom prednošću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Ekonomske rente</a:t>
            </a:r>
            <a:r>
              <a:rPr lang="sr-Latn-B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 proﬁti koji prelaze trošak kapitala.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Kompanije mogu imati ekonomske rente od svojih klijenata ukoliko imaju prednost nad konkurencijom.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Kad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god imate projekat pozitivne neto sadašnje vrijednosti, sjetite se da je to u suštini sadašnja vrijednosti budućih ekonomskih renti.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Potrebno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je ukazati na izvor (osnovu) ekonomske rente, jer ona može postojati u kratkoročnom periodu, kada industrija nije u dugoročnoj ravnoteži. 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Tržišne vrijednosti kao izvor informacija o cijenama</a:t>
            </a:r>
            <a:r>
              <a:rPr lang="sr-Latn-BA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Tehnologija, konkurencija i ekonomske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rente</a:t>
            </a:r>
            <a:r>
              <a:rPr lang="sr-Latn-B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1800" dirty="0">
              <a:latin typeface="Times New Roman" pitchFamily="18" charset="0"/>
              <a:cs typeface="Times New Roman" pitchFamily="18" charset="0"/>
            </a:endParaRP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764704"/>
            <a:ext cx="584978" cy="365125"/>
          </a:xfrm>
        </p:spPr>
        <p:txBody>
          <a:bodyPr/>
          <a:lstStyle/>
          <a:p>
            <a:r>
              <a:rPr lang="sr-Latn-BA" dirty="0" smtClean="0"/>
              <a:t>5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MENADŽMENTSKO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MAKSIMIRANJE NETO SADAŠNJE VRIJEDNOSTI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996" y="1700808"/>
            <a:ext cx="7274768" cy="47525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gencijsk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problem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uključeni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u odlučivanje o investicijama na različitim nivoima menadžmenta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Potrebno je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preduzeti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određene korake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da bi se osiguralo da menadžeri donose optimalne investicione odluke u najboljem interesu akcionara.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Zato je potrebno imati u vidu:</a:t>
            </a:r>
            <a:r>
              <a:rPr lang="vi-VN" sz="22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Informacije</a:t>
            </a:r>
            <a:r>
              <a:rPr lang="vi-VN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Pravovremeno i korektno informisanje je potrebno najvišem menadžmentu da bi se osiguralo donošenje i provođenje pravih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odluka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Ključ obezbjeđivanja protoka tačnih i pravovremenih informacija je obezbjeđivanje adekvatnih nagrada i inicijativa menadžerima da preduzmu odluke kojima će se maksimirati neto sadašnja vrijednost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MENADŽMENTSKO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MAKSIMIRANJE NETO SADAŠNJE VRIJEDNOSTI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28" y="1556792"/>
            <a:ext cx="8309244" cy="4752528"/>
          </a:xfrm>
        </p:spPr>
        <p:txBody>
          <a:bodyPr>
            <a:noAutofit/>
          </a:bodyPr>
          <a:lstStyle/>
          <a:p>
            <a:r>
              <a:rPr lang="vi-VN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Agencijski problemi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Investicione odluke su među najvažnijim odlukama koje donose menadžeri preduzeća. 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Smanjenje 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agencijskih troškova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 Iako agencijski troškovi ne mogu biti potpuno eliminisani, organizacija procesa kapitalnog budžetiranja i sistem nagrađivanja menadžera treba da budu strukturirani tako da se agencijski troškovi ograniče na najmanji mogući iznos. </a:t>
            </a:r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Mjerenje performansi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Ako se želi da performanse zasnovane na kompenzacionim planovima za menadžere budu uspješne, njihovo mjerenje mora tačno odražavati performanse.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Tradicionalna alatka korištena u prošlosti je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računovodstveni povrat na investiciju</a:t>
            </a:r>
            <a:r>
              <a:rPr lang="sr-Latn-B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Povrat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na investiciju i računovodstvene zarade ili neto dobitak imaju dvije značajne prednosti: 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mjere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performanse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na apsolutnoj osnovi i</a:t>
            </a:r>
            <a:endParaRPr lang="sr-Latn-BA" sz="1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mogu se koristiti za mjerenje performansi menadžera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odjeljenja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 sektora.</a:t>
            </a:r>
          </a:p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995270"/>
            <a:ext cx="7416824" cy="517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624110"/>
            <a:ext cx="6698704" cy="1148706"/>
          </a:xfrm>
        </p:spPr>
        <p:txBody>
          <a:bodyPr>
            <a:normAutofit/>
          </a:bodyPr>
          <a:lstStyle/>
          <a:p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MENADŽMENTSKO MAKSIMIRANJE NETO SADAŠNJE VRIJEDNOSTI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8013576" cy="4536504"/>
          </a:xfrm>
        </p:spPr>
        <p:txBody>
          <a:bodyPr>
            <a:norm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Ipak, računovodstvene mjere imaju i određene manjkavosti: 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podložne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su kontroli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menadžera</a:t>
            </a:r>
            <a:r>
              <a:rPr lang="sr-Latn-BA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često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su pristrasne i podložne su vrsti računovostvenih standarda i pravila koja su korištena. Ovo znači da pozitivne zarade i njihov rast sami po sebi ne odražavaju superiorne performanse. </a:t>
            </a:r>
            <a:endParaRPr lang="sr-Latn-BA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Alternativna mjera koja prevazilazi većinu manjkavosti računovodstvenih zarada je preostali prihod ili dodata ekonomska vrijednost.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oda</a:t>
            </a:r>
            <a:r>
              <a:rPr lang="sr-Latn-B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ekonomsk</a:t>
            </a:r>
            <a:r>
              <a:rPr lang="sr-Latn-B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vrijednost </a:t>
            </a:r>
            <a:r>
              <a:rPr lang="sr-Latn-B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(EVA)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mjeri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dodatu vrijednost nakon pokrivanja troškova kapitala za investiciju korištenu u poslovanju. Ona je jednaka zarađenom prihodu umanjenom za troškove korištenih sredstava.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Slična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mjera je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ekonomski proﬁt.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815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7. ODLUKE O MEĐUNARODNOM INVESTIRANJU 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5" y="1905000"/>
            <a:ext cx="7346776" cy="4006222"/>
          </a:xfrm>
        </p:spPr>
        <p:txBody>
          <a:bodyPr>
            <a:norm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Analize neto sadašnje vrijednosti, njeno regulisanje i CAPM koje su do sada opisivani i analizirani u ovoj knjizi bile su u domaćem kontekstu, tj. bez dodatnih rizika i nagrada investicionih mogućnosti u inostranstvu.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Naredni dio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kompletira sliku obrađujući međunarodni CAPM, međunarodnu regulisanu neto sadašnju vrijednost i dodatne probleme prouzrokovane ﬂuktuirajućim kursevima valuta, višestrukim poreskim režimima i promjenjivim političkim rizicima.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7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1" y="624110"/>
            <a:ext cx="6842720" cy="788666"/>
          </a:xfrm>
        </p:spPr>
        <p:txBody>
          <a:bodyPr>
            <a:normAutofit fontScale="90000"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7.1. Međunarodna diversiﬁkacija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206" y="1268760"/>
            <a:ext cx="7724266" cy="4464496"/>
          </a:xfrm>
        </p:spPr>
        <p:txBody>
          <a:bodyPr>
            <a:no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Multinacionalne kompanije ulažu u portfolio projekata u različitim zemljama i tako diversiﬁkuju svoje investicije na međunarodnom nivou.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Investiciona kompanija se može diversiﬁkovati i na međunarodnom nivou investiranjem u ﬁnansijsku imovinu u različitim zemljama.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Koristi međunarodne diversiﬁkacije su sljedeće: </a:t>
            </a:r>
          </a:p>
          <a:p>
            <a:pPr lvl="1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Postoji više mogućnosti za investiranje s većim stopama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povrata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Mogu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se umanjiti investicioni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rizic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i,</a:t>
            </a:r>
          </a:p>
          <a:p>
            <a:pPr lvl="1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manjim premijama rizika na međunarodne investicije cijena kapitala za međunarodnog investitora je niža nego za investitora koji ograničava svoj portfolio na jednu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zemlju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kod međunarodne diversiﬁkacije je kursni rizik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1" indent="0">
              <a:buNone/>
            </a:pP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7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1" y="624110"/>
            <a:ext cx="6842720" cy="788666"/>
          </a:xfrm>
        </p:spPr>
        <p:txBody>
          <a:bodyPr>
            <a:norm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Međunarodna cijena kapitala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146" y="1268760"/>
            <a:ext cx="8016384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Izdijeljena i integrisana tržišta </a:t>
            </a:r>
          </a:p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odel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određivanja cijene kapitalne imovine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se može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koristiti za dobijanje odgovarajuće diskontne stope za procjenjivanje budućih investicionih mogućnosti.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Domaći CAPM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vrijedi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za: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kompaniju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ili investitora sa samo domaćim investicijama, </a:t>
            </a:r>
            <a:endParaRPr lang="sr-Latn-BA" sz="2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investicije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 zemlji s izdijeljenim tržištima kao suprotnost integrisanim tržištima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7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92" y="4941168"/>
            <a:ext cx="79152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1372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1" y="624110"/>
            <a:ext cx="6842720" cy="788666"/>
          </a:xfrm>
        </p:spPr>
        <p:txBody>
          <a:bodyPr>
            <a:norm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Međunarodna cijena kapitala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146" y="1268760"/>
            <a:ext cx="8016384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Izdijeljena i integrisana tržišta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Integrisana tržišta kapitala postoje ako investitori mogu investirati u bilo koju zemlju koja ne postavlja ograničenja na kretanja kapitala.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Izdijeljena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tržišta su povezana sa zatvorenom ekonomijom ili tržištima gdje nije lako ostvariti prebacivanje investicija iz jedne u drugu zemlju kao u mnogim uslužnim industrijama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Cijena kapitala je niža ako su tržišta integrisana nego u slučaju zatvorene ekonomije. 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Kompanije  čiji su akcionari međunarodni investitori treba da razmotre primjenu međunarodne cijene kapitala na procjenu investicije umjesto domaćeg CAPM-a.</a:t>
            </a:r>
          </a:p>
          <a:p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997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661207" cy="748244"/>
          </a:xfrm>
        </p:spPr>
        <p:txBody>
          <a:bodyPr>
            <a:norm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Međunarodni CAPM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5" y="1152908"/>
            <a:ext cx="7346776" cy="4758314"/>
          </a:xfrm>
        </p:spPr>
        <p:txBody>
          <a:bodyPr>
            <a:norm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Kompanija koja učestvuje u međunarodnom poslovanju biće izložena valutnom i političkom riziku povrh uobičajenih rizika povezanih s domaćim poslovanjem. </a:t>
            </a:r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Valutni i politički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rizici su uglavnom nesistemski i mogu se diversiﬁ kovati držanjem međunarodnog diversiﬁkovanog portfolija.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7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35108" y="3212976"/>
            <a:ext cx="6591300" cy="203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6770712" cy="716658"/>
          </a:xfrm>
        </p:spPr>
        <p:txBody>
          <a:bodyPr/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Međunarodni C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APM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84784"/>
            <a:ext cx="7243979" cy="5040560"/>
          </a:xfrm>
        </p:spPr>
        <p:txBody>
          <a:bodyPr>
            <a:normAutofit lnSpcReduction="10000"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Implikacije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modela za utvrđivanje cijene međunarodnog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kapitala: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Kod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utvrđivanja cijene kapitala kompanija treba da ocijeni prirodu svojih investitora i njihove investicione portfolije.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Ako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su tržišta izdijeljena, investicije koje su proﬁtabilne za međunarodnu/stranu kompaniju možda neće biti proﬁtabilne za domaću, jer će međunarodna kompanija imati nižu cijenu kapitala. 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svakom slučaju validnost modela za utvrđivanje cijene međunarodnog kapitala počiva na pretpostavci da su tržišta kapitala potpuno integrisana i da su investitori svjetski. U praksi ne mora uvijek biti tako. 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Konačno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, iako model za utvrđivanje cijene međunarodnog kapitala teoretski može biti primijenjen, ipak ostaje dovoljno razloga za mjerenje cijene akcijskog kapitala na bazi portfolija na domaćem tržištu i osnovnog CAPM-a.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7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432" y="530180"/>
            <a:ext cx="6589199" cy="716658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Definisanje problema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920880" cy="5328592"/>
          </a:xfrm>
        </p:spPr>
        <p:txBody>
          <a:bodyPr>
            <a:normAutofit fontScale="85000" lnSpcReduction="20000"/>
          </a:bodyPr>
          <a:lstStyle/>
          <a:p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Ocjena 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prihvatljivosti ovih projekata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granicama postojećeg kapaciteta vrši 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tako što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se:</a:t>
            </a:r>
          </a:p>
          <a:p>
            <a:pPr lvl="1"/>
            <a:r>
              <a:rPr lang="sr-Latn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projektuje </a:t>
            </a:r>
            <a:r>
              <a:rPr lang="sr-Latn-B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neto novčani tok prije </a:t>
            </a:r>
            <a:r>
              <a:rPr lang="sr-Latn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investiranja,</a:t>
            </a:r>
          </a:p>
          <a:p>
            <a:pPr lvl="1"/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projektuje 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neto novčani tok poslije investiranja, </a:t>
            </a:r>
            <a:endParaRPr lang="sr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zatim 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utvrdi razlika između neto novčanog toka poslije investiranja i prije investiranja. </a:t>
            </a:r>
            <a:endParaRPr lang="sr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razliku neto novčanog toka primjenjuju se dinamičke metode i metoda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povraćaja.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se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primijenila 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računovodstvena metoda 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ocjene prihvatljivosti, izračunava se razlika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između:</a:t>
            </a:r>
          </a:p>
          <a:p>
            <a:pPr lvl="1"/>
            <a:r>
              <a:rPr lang="sr-Latn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poslovnog dobitka,</a:t>
            </a:r>
          </a:p>
          <a:p>
            <a:pPr lvl="1"/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troškova ﬁnansiranja,</a:t>
            </a:r>
          </a:p>
          <a:p>
            <a:pPr lvl="1"/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bruto dobitka,</a:t>
            </a:r>
          </a:p>
          <a:p>
            <a:pPr lvl="1"/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neto dobitka,</a:t>
            </a:r>
          </a:p>
          <a:p>
            <a:pPr lvl="1"/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poslije 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investiranja i prije investiranja, a jedni i drugi, se projektuju projekcijom neto novčanog toka.</a:t>
            </a:r>
          </a:p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3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074" y="504004"/>
            <a:ext cx="7058744" cy="1196804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1.2. Osnovni elementi investicionih ulaganja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205" y="1700808"/>
            <a:ext cx="7438195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Neophodno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razmotriti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tokove gotovine koji nastaju prihvatanjem i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eksploatacijom investicionog projekta kao što su: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Investiciono ulaganje</a:t>
            </a:r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sr-Latn-BA" sz="2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Gotovinski (novčani) tokovi projekta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obuhvataju: </a:t>
            </a:r>
            <a:r>
              <a:rPr lang="sr-Latn-BA" sz="2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Inicijalni investicioni izdatak i neto tok gotovine.</a:t>
            </a:r>
          </a:p>
          <a:p>
            <a:pPr marL="0" indent="0">
              <a:buNone/>
            </a:pPr>
            <a:r>
              <a:rPr lang="sr-Latn-BA" sz="2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Neto tok gotovine od likvidacije projekata,</a:t>
            </a:r>
          </a:p>
          <a:p>
            <a:pPr marL="0" indent="0">
              <a:buNone/>
            </a:pPr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Ekonomski vijek projekta,</a:t>
            </a:r>
          </a:p>
          <a:p>
            <a:pPr marL="0" indent="0">
              <a:buNone/>
            </a:pPr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Metode evaluacije projekata,</a:t>
            </a:r>
          </a:p>
          <a:p>
            <a:pPr marL="0" indent="0">
              <a:buNone/>
            </a:pPr>
            <a:r>
              <a:rPr lang="sr-Latn-BA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Vremenska vrijednost novca.</a:t>
            </a:r>
          </a:p>
          <a:p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5154230"/>
            <a:ext cx="7272808" cy="1107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Slika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prikazuje tok gotovine tipične investicije koja se sastoji od početnog ulaganja, serije pozitivnih tokova gotovine, posrednih dodatnih izdataka i, naposlijetku, od vraćanja dijela uloženih sredstava.</a:t>
            </a:r>
            <a:endParaRPr lang="sr-Latn-BA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BA" dirty="0" smtClean="0"/>
              <a:t>1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3981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683</TotalTime>
  <Words>4761</Words>
  <Application>Microsoft Office PowerPoint</Application>
  <PresentationFormat>On-screen Show (4:3)</PresentationFormat>
  <Paragraphs>397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Wisp</vt:lpstr>
      <vt:lpstr>V DONOŠENJE ODLUKA O INVESTIRANJU</vt:lpstr>
      <vt:lpstr>1. INVESTICIONI PROJEKTI U FUNKCIJI STRATEGIJSKIH PERSPEKTIVA PREDUZEĆA</vt:lpstr>
      <vt:lpstr>1. INVESTICIONI PROJEKTI U FUNKCIJI STRATEGIJSKIH PERSPEKTIVA PREDUZEĆA</vt:lpstr>
      <vt:lpstr>1. INVESTICIONI PROJEKTI U FUNKCIJI STRATEGIJSKIH PERSPEKTIVA PREDUZEĆA</vt:lpstr>
      <vt:lpstr>1.1. Definisanje problema</vt:lpstr>
      <vt:lpstr>PowerPoint Presentation</vt:lpstr>
      <vt:lpstr>1.1. Definisanje problema</vt:lpstr>
      <vt:lpstr>1.2. Osnovni elementi investicionih ulaganja</vt:lpstr>
      <vt:lpstr>PowerPoint Presentation</vt:lpstr>
      <vt:lpstr>1.3. Pojam i kvantifikovanje cijene kapitala</vt:lpstr>
      <vt:lpstr>Cijena sopstvenog kapitala</vt:lpstr>
      <vt:lpstr>Prosječna ponderisana cijena kapitala</vt:lpstr>
      <vt:lpstr>PowerPoint Presentation</vt:lpstr>
      <vt:lpstr>2. KAPITALNO BUDŽETIRANJE</vt:lpstr>
      <vt:lpstr>2.1. Faze u procesu kapitalnog budžetiranja</vt:lpstr>
      <vt:lpstr>PowerPoint Presentation</vt:lpstr>
      <vt:lpstr>2.2. Evaluacija novčanih tokova</vt:lpstr>
      <vt:lpstr>STATIČKE METODE –  Metoda perioda povrata </vt:lpstr>
      <vt:lpstr>PowerPoint Presentation</vt:lpstr>
      <vt:lpstr>STATIČKE METODE –  Metoda perioda povrata</vt:lpstr>
      <vt:lpstr>STATIČKE METODE –  Računovodstvena stopa prinosa</vt:lpstr>
      <vt:lpstr>STATIČKE METODE –  Računovodstvena stopa prinosa</vt:lpstr>
      <vt:lpstr>DINAMIČKE METODE - Metoda neto sadašnje vrijednosti (NSV) </vt:lpstr>
      <vt:lpstr>DINAMIČKE METODE - Metoda neto sadašnje vrijednosti (NSV) </vt:lpstr>
      <vt:lpstr>PowerPoint Presentation</vt:lpstr>
      <vt:lpstr>DINAMIČKE METODE - Metoda neto sadašnje vrijednosti (NSV) </vt:lpstr>
      <vt:lpstr>DINAMIČKE METODE - Metoda neto sadašnje vrijednosti (NSV) </vt:lpstr>
      <vt:lpstr>DINAMIČKE METODE - Indeks profitabilnosti</vt:lpstr>
      <vt:lpstr>PowerPoint Presentation</vt:lpstr>
      <vt:lpstr>DINAMIČKE METODE - Indeks profitabilnosti</vt:lpstr>
      <vt:lpstr>PowerPoint Presentation</vt:lpstr>
      <vt:lpstr>DINAMIČKE METODE - Indeks profitabilnosti</vt:lpstr>
      <vt:lpstr>DINAMIČKE METODE - Interna stopa prinosa</vt:lpstr>
      <vt:lpstr>DINAMIČKE METODE - Interna stopa prinosa</vt:lpstr>
      <vt:lpstr>DINAMIČKE METODE - Interna stopa prinosa</vt:lpstr>
      <vt:lpstr>DINAMIČKE METODE - Interna stopa prinosa</vt:lpstr>
      <vt:lpstr>DINAMIČKE METODE - Interna stopa prinosa</vt:lpstr>
      <vt:lpstr>DINAMIČKE METODE - Interna stopa prinosa</vt:lpstr>
      <vt:lpstr>PowerPoint Presentation</vt:lpstr>
      <vt:lpstr>DINAMIČKE METODE - Interna stopa prinosa</vt:lpstr>
      <vt:lpstr>PowerPoint Presentation</vt:lpstr>
      <vt:lpstr>PowerPoint Presentation</vt:lpstr>
      <vt:lpstr>Neto sadašnja vrijednost naspram interne stope prinosa</vt:lpstr>
      <vt:lpstr>Neto sadašnja vrijednost naspram interne stope prinosa</vt:lpstr>
      <vt:lpstr>Modiﬁkovana interna stopa prinosa</vt:lpstr>
      <vt:lpstr>PowerPoint Presentation</vt:lpstr>
      <vt:lpstr>3. INVESTICIONI PROJEKAT NIJE CRNA KUTIJA </vt:lpstr>
      <vt:lpstr>3. INVESTICIONI PROJEKAT NIJE CRNA KUTIJA </vt:lpstr>
      <vt:lpstr>Analiza osjetljivosti</vt:lpstr>
      <vt:lpstr>Analiza scenarija</vt:lpstr>
      <vt:lpstr>Analiza izjednačavanja</vt:lpstr>
      <vt:lpstr>Monte Carlo simulacija</vt:lpstr>
      <vt:lpstr>Stabla odlučivanja</vt:lpstr>
      <vt:lpstr>4. NEIZVJESNOST I RIZIK PROJEKTA</vt:lpstr>
      <vt:lpstr>4. NEIZVJESNOST I RIZIK PROJEKTA</vt:lpstr>
      <vt:lpstr>Standardna devijacija i koeﬁcijent  varijacije </vt:lpstr>
      <vt:lpstr>5. IZVOR POZITIVNE NETO SADAŠNJE VRIJEDNOSTI</vt:lpstr>
      <vt:lpstr>6. MENADŽMENTSKO MAKSIMIRANJE NETO SADAŠNJE VRIJEDNOSTI</vt:lpstr>
      <vt:lpstr>6. MENADŽMENTSKO MAKSIMIRANJE NETO SADAŠNJE VRIJEDNOSTI</vt:lpstr>
      <vt:lpstr>6. MENADŽMENTSKO MAKSIMIRANJE NETO SADAŠNJE VRIJEDNOSTI</vt:lpstr>
      <vt:lpstr>7. ODLUKE O MEĐUNARODNOM INVESTIRANJU  </vt:lpstr>
      <vt:lpstr>7.1. Međunarodna diversiﬁkacija  </vt:lpstr>
      <vt:lpstr>7.2. Međunarodna cijena kapitala </vt:lpstr>
      <vt:lpstr>7.2. Međunarodna cijena kapitala </vt:lpstr>
      <vt:lpstr>Međunarodni CAPM</vt:lpstr>
      <vt:lpstr>Međunarodni CAPM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V. DONOŠENJE ODLUKA O INVESTIRANJU</dc:title>
  <dc:creator>M@RIO</dc:creator>
  <cp:lastModifiedBy>Tajana</cp:lastModifiedBy>
  <cp:revision>184</cp:revision>
  <dcterms:created xsi:type="dcterms:W3CDTF">2011-12-02T15:55:58Z</dcterms:created>
  <dcterms:modified xsi:type="dcterms:W3CDTF">2023-12-11T09:12:18Z</dcterms:modified>
</cp:coreProperties>
</file>