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2" r:id="rId1"/>
  </p:sldMasterIdLst>
  <p:notesMasterIdLst>
    <p:notesMasterId r:id="rId48"/>
  </p:notesMasterIdLst>
  <p:sldIdLst>
    <p:sldId id="269" r:id="rId2"/>
    <p:sldId id="258" r:id="rId3"/>
    <p:sldId id="356" r:id="rId4"/>
    <p:sldId id="346" r:id="rId5"/>
    <p:sldId id="347" r:id="rId6"/>
    <p:sldId id="357" r:id="rId7"/>
    <p:sldId id="348" r:id="rId8"/>
    <p:sldId id="393" r:id="rId9"/>
    <p:sldId id="351" r:id="rId10"/>
    <p:sldId id="352" r:id="rId11"/>
    <p:sldId id="354" r:id="rId12"/>
    <p:sldId id="390" r:id="rId13"/>
    <p:sldId id="353" r:id="rId14"/>
    <p:sldId id="391" r:id="rId15"/>
    <p:sldId id="392" r:id="rId16"/>
    <p:sldId id="394" r:id="rId17"/>
    <p:sldId id="292" r:id="rId18"/>
    <p:sldId id="358" r:id="rId19"/>
    <p:sldId id="365" r:id="rId20"/>
    <p:sldId id="359" r:id="rId21"/>
    <p:sldId id="293" r:id="rId22"/>
    <p:sldId id="362" r:id="rId23"/>
    <p:sldId id="363" r:id="rId24"/>
    <p:sldId id="366" r:id="rId25"/>
    <p:sldId id="367" r:id="rId26"/>
    <p:sldId id="368" r:id="rId27"/>
    <p:sldId id="369" r:id="rId28"/>
    <p:sldId id="370" r:id="rId29"/>
    <p:sldId id="371" r:id="rId30"/>
    <p:sldId id="372" r:id="rId31"/>
    <p:sldId id="395" r:id="rId32"/>
    <p:sldId id="374" r:id="rId33"/>
    <p:sldId id="375" r:id="rId34"/>
    <p:sldId id="376" r:id="rId35"/>
    <p:sldId id="377" r:id="rId36"/>
    <p:sldId id="378" r:id="rId37"/>
    <p:sldId id="379" r:id="rId38"/>
    <p:sldId id="380" r:id="rId39"/>
    <p:sldId id="381" r:id="rId40"/>
    <p:sldId id="382" r:id="rId41"/>
    <p:sldId id="383" r:id="rId42"/>
    <p:sldId id="384" r:id="rId43"/>
    <p:sldId id="385" r:id="rId44"/>
    <p:sldId id="386" r:id="rId45"/>
    <p:sldId id="387" r:id="rId46"/>
    <p:sldId id="389"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FE5"/>
    <a:srgbClr val="F5FF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24" autoAdjust="0"/>
  </p:normalViewPr>
  <p:slideViewPr>
    <p:cSldViewPr>
      <p:cViewPr varScale="1">
        <p:scale>
          <a:sx n="109" d="100"/>
          <a:sy n="109" d="100"/>
        </p:scale>
        <p:origin x="1692" y="108"/>
      </p:cViewPr>
      <p:guideLst>
        <p:guide orient="horz" pos="2160"/>
        <p:guide pos="2880"/>
      </p:guideLst>
    </p:cSldViewPr>
  </p:slideViewPr>
  <p:outlineViewPr>
    <p:cViewPr>
      <p:scale>
        <a:sx n="33" d="100"/>
        <a:sy n="33" d="100"/>
      </p:scale>
      <p:origin x="246" y="12679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CFF817-FD93-400B-9721-5C2A3CC7AC1D}" type="doc">
      <dgm:prSet loTypeId="urn:microsoft.com/office/officeart/2011/layout/CircleProcess" loCatId="officeonline" qsTypeId="urn:microsoft.com/office/officeart/2005/8/quickstyle/simple1" qsCatId="simple" csTypeId="urn:microsoft.com/office/officeart/2005/8/colors/accent1_2" csCatId="accent1" phldr="1"/>
      <dgm:spPr/>
      <dgm:t>
        <a:bodyPr/>
        <a:lstStyle/>
        <a:p>
          <a:endParaRPr lang="en-US"/>
        </a:p>
      </dgm:t>
    </dgm:pt>
    <dgm:pt modelId="{8E162A7F-CD35-4193-9581-A51D3FE8AD7F}">
      <dgm:prSet phldrT="[Text]"/>
      <dgm:spPr/>
      <dgm:t>
        <a:bodyPr/>
        <a:lstStyle/>
        <a:p>
          <a:r>
            <a:rPr lang="sr-Cyrl-BA" b="0" cap="none" spc="0" dirty="0" smtClean="0">
              <a:ln w="0"/>
              <a:solidFill>
                <a:schemeClr val="tx1"/>
              </a:solidFill>
              <a:effectLst>
                <a:outerShdw blurRad="38100" dist="19050" dir="2700000" algn="tl" rotWithShape="0">
                  <a:schemeClr val="dk1">
                    <a:alpha val="40000"/>
                  </a:schemeClr>
                </a:outerShdw>
              </a:effectLst>
            </a:rPr>
            <a:t>Новчана јединица</a:t>
          </a:r>
          <a:endParaRPr lang="en-US" b="0" cap="none" spc="0" dirty="0">
            <a:ln w="0"/>
            <a:solidFill>
              <a:schemeClr val="tx1"/>
            </a:solidFill>
            <a:effectLst>
              <a:outerShdw blurRad="38100" dist="19050" dir="2700000" algn="tl" rotWithShape="0">
                <a:schemeClr val="dk1">
                  <a:alpha val="40000"/>
                </a:schemeClr>
              </a:outerShdw>
            </a:effectLst>
          </a:endParaRPr>
        </a:p>
      </dgm:t>
    </dgm:pt>
    <dgm:pt modelId="{4724781E-E05B-48C5-8088-BE7FE3EF4FE1}" type="parTrans" cxnId="{07022BD1-CE9F-47BF-9D25-2210C779016C}">
      <dgm:prSet/>
      <dgm:spPr/>
      <dgm:t>
        <a:bodyPr/>
        <a:lstStyle/>
        <a:p>
          <a:endParaRPr lang="en-US"/>
        </a:p>
      </dgm:t>
    </dgm:pt>
    <dgm:pt modelId="{A4052E68-2B19-469D-8C6A-33A297C157D0}" type="sibTrans" cxnId="{07022BD1-CE9F-47BF-9D25-2210C779016C}">
      <dgm:prSet/>
      <dgm:spPr/>
      <dgm:t>
        <a:bodyPr/>
        <a:lstStyle/>
        <a:p>
          <a:endParaRPr lang="en-US"/>
        </a:p>
      </dgm:t>
    </dgm:pt>
    <dgm:pt modelId="{FD8F16F3-AC27-4099-AF40-B034A32B32D1}">
      <dgm:prSet phldrT="[Text]"/>
      <dgm:spPr/>
      <dgm:t>
        <a:bodyPr/>
        <a:lstStyle/>
        <a:p>
          <a:r>
            <a:rPr lang="sr-Cyrl-BA" b="0" cap="none" spc="0" dirty="0" smtClean="0">
              <a:ln w="0"/>
              <a:solidFill>
                <a:schemeClr val="tx1"/>
              </a:solidFill>
              <a:effectLst>
                <a:outerShdw blurRad="38100" dist="19050" dir="2700000" algn="tl" rotWithShape="0">
                  <a:schemeClr val="dk1">
                    <a:alpha val="40000"/>
                  </a:schemeClr>
                </a:outerShdw>
              </a:effectLst>
            </a:rPr>
            <a:t>Новчани знак</a:t>
          </a:r>
          <a:endParaRPr lang="en-US" b="0" cap="none" spc="0" dirty="0">
            <a:ln w="0"/>
            <a:solidFill>
              <a:schemeClr val="tx1"/>
            </a:solidFill>
            <a:effectLst>
              <a:outerShdw blurRad="38100" dist="19050" dir="2700000" algn="tl" rotWithShape="0">
                <a:schemeClr val="dk1">
                  <a:alpha val="40000"/>
                </a:schemeClr>
              </a:outerShdw>
            </a:effectLst>
          </a:endParaRPr>
        </a:p>
      </dgm:t>
    </dgm:pt>
    <dgm:pt modelId="{47A212CE-A61F-43FC-AD78-521779F8FD9C}" type="parTrans" cxnId="{11C36592-06DF-4772-8120-068B04547D3D}">
      <dgm:prSet/>
      <dgm:spPr/>
      <dgm:t>
        <a:bodyPr/>
        <a:lstStyle/>
        <a:p>
          <a:endParaRPr lang="en-US"/>
        </a:p>
      </dgm:t>
    </dgm:pt>
    <dgm:pt modelId="{F038434D-CDF1-4F72-A032-CFE47517D5D0}" type="sibTrans" cxnId="{11C36592-06DF-4772-8120-068B04547D3D}">
      <dgm:prSet/>
      <dgm:spPr/>
      <dgm:t>
        <a:bodyPr/>
        <a:lstStyle/>
        <a:p>
          <a:endParaRPr lang="en-US"/>
        </a:p>
      </dgm:t>
    </dgm:pt>
    <dgm:pt modelId="{2EE25026-CC37-4304-98FC-6CA5D33788FF}">
      <dgm:prSet phldrT="[Text]"/>
      <dgm:spPr/>
      <dgm:t>
        <a:bodyPr/>
        <a:lstStyle/>
        <a:p>
          <a:r>
            <a:rPr lang="sr-Cyrl-BA" b="0" cap="none" spc="0" dirty="0" smtClean="0">
              <a:ln w="0"/>
              <a:solidFill>
                <a:schemeClr val="tx1"/>
              </a:solidFill>
              <a:effectLst>
                <a:outerShdw blurRad="38100" dist="19050" dir="2700000" algn="tl" rotWithShape="0">
                  <a:schemeClr val="dk1">
                    <a:alpha val="40000"/>
                  </a:schemeClr>
                </a:outerShdw>
              </a:effectLst>
            </a:rPr>
            <a:t>Монетарне институције</a:t>
          </a:r>
          <a:endParaRPr lang="en-US" b="0" cap="none" spc="0" dirty="0">
            <a:ln w="0"/>
            <a:solidFill>
              <a:schemeClr val="tx1"/>
            </a:solidFill>
            <a:effectLst>
              <a:outerShdw blurRad="38100" dist="19050" dir="2700000" algn="tl" rotWithShape="0">
                <a:schemeClr val="dk1">
                  <a:alpha val="40000"/>
                </a:schemeClr>
              </a:outerShdw>
            </a:effectLst>
          </a:endParaRPr>
        </a:p>
      </dgm:t>
    </dgm:pt>
    <dgm:pt modelId="{78AFA28B-539F-4372-9DB4-3018CFFED876}" type="parTrans" cxnId="{7EF7B70C-FD6C-41A7-83C4-34F2B0C3C9FE}">
      <dgm:prSet/>
      <dgm:spPr/>
      <dgm:t>
        <a:bodyPr/>
        <a:lstStyle/>
        <a:p>
          <a:endParaRPr lang="en-US"/>
        </a:p>
      </dgm:t>
    </dgm:pt>
    <dgm:pt modelId="{D966B852-04EE-443F-BA83-A87396E2EBE8}" type="sibTrans" cxnId="{7EF7B70C-FD6C-41A7-83C4-34F2B0C3C9FE}">
      <dgm:prSet/>
      <dgm:spPr/>
      <dgm:t>
        <a:bodyPr/>
        <a:lstStyle/>
        <a:p>
          <a:endParaRPr lang="en-US"/>
        </a:p>
      </dgm:t>
    </dgm:pt>
    <dgm:pt modelId="{CE4943C1-E8FF-4CAA-9D0A-08EF78C01FDE}">
      <dgm:prSet phldrT="[Text]"/>
      <dgm:spPr/>
      <dgm:t>
        <a:bodyPr/>
        <a:lstStyle/>
        <a:p>
          <a:r>
            <a:rPr lang="sr-Cyrl-BA" b="0" cap="none" spc="0" dirty="0" smtClean="0">
              <a:ln w="0"/>
              <a:solidFill>
                <a:schemeClr val="tx1"/>
              </a:solidFill>
              <a:effectLst>
                <a:outerShdw blurRad="38100" dist="19050" dir="2700000" algn="tl" rotWithShape="0">
                  <a:schemeClr val="dk1">
                    <a:alpha val="40000"/>
                  </a:schemeClr>
                </a:outerShdw>
              </a:effectLst>
            </a:rPr>
            <a:t>Емисиони механизам</a:t>
          </a:r>
          <a:endParaRPr lang="en-US" b="0" cap="none" spc="0" dirty="0">
            <a:ln w="0"/>
            <a:solidFill>
              <a:schemeClr val="tx1"/>
            </a:solidFill>
            <a:effectLst>
              <a:outerShdw blurRad="38100" dist="19050" dir="2700000" algn="tl" rotWithShape="0">
                <a:schemeClr val="dk1">
                  <a:alpha val="40000"/>
                </a:schemeClr>
              </a:outerShdw>
            </a:effectLst>
          </a:endParaRPr>
        </a:p>
      </dgm:t>
    </dgm:pt>
    <dgm:pt modelId="{A7A11ADA-57C2-4E64-8E0D-649FDA6D1283}" type="parTrans" cxnId="{9B231C76-A35F-4D2B-B9D5-FA8B1EA0988B}">
      <dgm:prSet/>
      <dgm:spPr/>
      <dgm:t>
        <a:bodyPr/>
        <a:lstStyle/>
        <a:p>
          <a:endParaRPr lang="en-US"/>
        </a:p>
      </dgm:t>
    </dgm:pt>
    <dgm:pt modelId="{11DF095A-679E-493F-9388-EE2F876E2074}" type="sibTrans" cxnId="{9B231C76-A35F-4D2B-B9D5-FA8B1EA0988B}">
      <dgm:prSet/>
      <dgm:spPr/>
      <dgm:t>
        <a:bodyPr/>
        <a:lstStyle/>
        <a:p>
          <a:endParaRPr lang="en-US"/>
        </a:p>
      </dgm:t>
    </dgm:pt>
    <dgm:pt modelId="{2E0A3B69-38EA-4CF5-87F1-A1D34F7C2C2C}">
      <dgm:prSet phldrT="[Text]"/>
      <dgm:spPr/>
      <dgm:t>
        <a:bodyPr/>
        <a:lstStyle/>
        <a:p>
          <a:r>
            <a:rPr lang="sr-Cyrl-BA" b="0" cap="none" spc="0" dirty="0" smtClean="0">
              <a:ln w="0"/>
              <a:solidFill>
                <a:schemeClr val="tx1"/>
              </a:solidFill>
              <a:effectLst>
                <a:outerShdw blurRad="38100" dist="19050" dir="2700000" algn="tl" rotWithShape="0">
                  <a:schemeClr val="dk1">
                    <a:alpha val="40000"/>
                  </a:schemeClr>
                </a:outerShdw>
              </a:effectLst>
            </a:rPr>
            <a:t>Монетарно регулисање</a:t>
          </a:r>
          <a:endParaRPr lang="en-US" b="0" cap="none" spc="0" dirty="0">
            <a:ln w="0"/>
            <a:solidFill>
              <a:schemeClr val="tx1"/>
            </a:solidFill>
            <a:effectLst>
              <a:outerShdw blurRad="38100" dist="19050" dir="2700000" algn="tl" rotWithShape="0">
                <a:schemeClr val="dk1">
                  <a:alpha val="40000"/>
                </a:schemeClr>
              </a:outerShdw>
            </a:effectLst>
          </a:endParaRPr>
        </a:p>
      </dgm:t>
    </dgm:pt>
    <dgm:pt modelId="{A4F9A736-3949-4A99-84A4-EC3F2892788C}" type="parTrans" cxnId="{0B7D2E49-4583-4746-B82F-C205A35EC95E}">
      <dgm:prSet/>
      <dgm:spPr/>
      <dgm:t>
        <a:bodyPr/>
        <a:lstStyle/>
        <a:p>
          <a:endParaRPr lang="en-US"/>
        </a:p>
      </dgm:t>
    </dgm:pt>
    <dgm:pt modelId="{CE01DD8A-D71C-423B-9F05-C43B5FBD7A88}" type="sibTrans" cxnId="{0B7D2E49-4583-4746-B82F-C205A35EC95E}">
      <dgm:prSet/>
      <dgm:spPr/>
      <dgm:t>
        <a:bodyPr/>
        <a:lstStyle/>
        <a:p>
          <a:endParaRPr lang="en-US"/>
        </a:p>
      </dgm:t>
    </dgm:pt>
    <dgm:pt modelId="{9B7EBCB9-3F49-46E0-AE8A-0E6A1A896329}" type="pres">
      <dgm:prSet presAssocID="{5CCFF817-FD93-400B-9721-5C2A3CC7AC1D}" presName="Name0" presStyleCnt="0">
        <dgm:presLayoutVars>
          <dgm:chMax val="11"/>
          <dgm:chPref val="11"/>
          <dgm:dir/>
          <dgm:resizeHandles/>
        </dgm:presLayoutVars>
      </dgm:prSet>
      <dgm:spPr/>
      <dgm:t>
        <a:bodyPr/>
        <a:lstStyle/>
        <a:p>
          <a:endParaRPr lang="en-US"/>
        </a:p>
      </dgm:t>
    </dgm:pt>
    <dgm:pt modelId="{95971BD9-C31B-4F64-8E3C-CCFAFDE22B81}" type="pres">
      <dgm:prSet presAssocID="{2E0A3B69-38EA-4CF5-87F1-A1D34F7C2C2C}" presName="Accent5" presStyleCnt="0"/>
      <dgm:spPr/>
    </dgm:pt>
    <dgm:pt modelId="{138A9EBC-449C-401F-8CB2-99EDFC06F55F}" type="pres">
      <dgm:prSet presAssocID="{2E0A3B69-38EA-4CF5-87F1-A1D34F7C2C2C}" presName="Accent" presStyleLbl="node1" presStyleIdx="0" presStyleCnt="5"/>
      <dgm:spPr/>
    </dgm:pt>
    <dgm:pt modelId="{5D8166DA-AF13-4C98-9A2E-9E219F7F0A23}" type="pres">
      <dgm:prSet presAssocID="{2E0A3B69-38EA-4CF5-87F1-A1D34F7C2C2C}" presName="ParentBackground5" presStyleCnt="0"/>
      <dgm:spPr/>
    </dgm:pt>
    <dgm:pt modelId="{84F249B6-FFEC-4B95-AA21-444C7F4324C9}" type="pres">
      <dgm:prSet presAssocID="{2E0A3B69-38EA-4CF5-87F1-A1D34F7C2C2C}" presName="ParentBackground" presStyleLbl="fgAcc1" presStyleIdx="0" presStyleCnt="5"/>
      <dgm:spPr/>
      <dgm:t>
        <a:bodyPr/>
        <a:lstStyle/>
        <a:p>
          <a:endParaRPr lang="en-US"/>
        </a:p>
      </dgm:t>
    </dgm:pt>
    <dgm:pt modelId="{607E843D-F71A-43F6-AAB0-295D47F65069}" type="pres">
      <dgm:prSet presAssocID="{2E0A3B69-38EA-4CF5-87F1-A1D34F7C2C2C}" presName="Parent5" presStyleLbl="revTx" presStyleIdx="0" presStyleCnt="0">
        <dgm:presLayoutVars>
          <dgm:chMax val="1"/>
          <dgm:chPref val="1"/>
          <dgm:bulletEnabled val="1"/>
        </dgm:presLayoutVars>
      </dgm:prSet>
      <dgm:spPr/>
      <dgm:t>
        <a:bodyPr/>
        <a:lstStyle/>
        <a:p>
          <a:endParaRPr lang="en-US"/>
        </a:p>
      </dgm:t>
    </dgm:pt>
    <dgm:pt modelId="{35BF3DE9-0F92-4646-9F40-498891082B4C}" type="pres">
      <dgm:prSet presAssocID="{CE4943C1-E8FF-4CAA-9D0A-08EF78C01FDE}" presName="Accent4" presStyleCnt="0"/>
      <dgm:spPr/>
    </dgm:pt>
    <dgm:pt modelId="{FF8AA7BF-687A-4D59-8B43-2A021B3216F9}" type="pres">
      <dgm:prSet presAssocID="{CE4943C1-E8FF-4CAA-9D0A-08EF78C01FDE}" presName="Accent" presStyleLbl="node1" presStyleIdx="1" presStyleCnt="5"/>
      <dgm:spPr/>
    </dgm:pt>
    <dgm:pt modelId="{FC779A37-3927-4646-8F89-D86DB4E3EA94}" type="pres">
      <dgm:prSet presAssocID="{CE4943C1-E8FF-4CAA-9D0A-08EF78C01FDE}" presName="ParentBackground4" presStyleCnt="0"/>
      <dgm:spPr/>
    </dgm:pt>
    <dgm:pt modelId="{942842C2-9A49-498E-805F-848A931F8670}" type="pres">
      <dgm:prSet presAssocID="{CE4943C1-E8FF-4CAA-9D0A-08EF78C01FDE}" presName="ParentBackground" presStyleLbl="fgAcc1" presStyleIdx="1" presStyleCnt="5"/>
      <dgm:spPr/>
      <dgm:t>
        <a:bodyPr/>
        <a:lstStyle/>
        <a:p>
          <a:endParaRPr lang="en-US"/>
        </a:p>
      </dgm:t>
    </dgm:pt>
    <dgm:pt modelId="{02784257-EA3B-4F04-99B4-99B7750189AF}" type="pres">
      <dgm:prSet presAssocID="{CE4943C1-E8FF-4CAA-9D0A-08EF78C01FDE}" presName="Parent4" presStyleLbl="revTx" presStyleIdx="0" presStyleCnt="0">
        <dgm:presLayoutVars>
          <dgm:chMax val="1"/>
          <dgm:chPref val="1"/>
          <dgm:bulletEnabled val="1"/>
        </dgm:presLayoutVars>
      </dgm:prSet>
      <dgm:spPr/>
      <dgm:t>
        <a:bodyPr/>
        <a:lstStyle/>
        <a:p>
          <a:endParaRPr lang="en-US"/>
        </a:p>
      </dgm:t>
    </dgm:pt>
    <dgm:pt modelId="{562E00C6-6DAB-4394-B342-11BD81AF2932}" type="pres">
      <dgm:prSet presAssocID="{2EE25026-CC37-4304-98FC-6CA5D33788FF}" presName="Accent3" presStyleCnt="0"/>
      <dgm:spPr/>
    </dgm:pt>
    <dgm:pt modelId="{25EC2C38-16E0-4A7E-8705-00C173D6F5D8}" type="pres">
      <dgm:prSet presAssocID="{2EE25026-CC37-4304-98FC-6CA5D33788FF}" presName="Accent" presStyleLbl="node1" presStyleIdx="2" presStyleCnt="5"/>
      <dgm:spPr/>
    </dgm:pt>
    <dgm:pt modelId="{DB5E120E-B6A3-42B5-BE6B-276982F2CD85}" type="pres">
      <dgm:prSet presAssocID="{2EE25026-CC37-4304-98FC-6CA5D33788FF}" presName="ParentBackground3" presStyleCnt="0"/>
      <dgm:spPr/>
    </dgm:pt>
    <dgm:pt modelId="{79A65EEF-1010-4818-BB8F-FB654CDBAF06}" type="pres">
      <dgm:prSet presAssocID="{2EE25026-CC37-4304-98FC-6CA5D33788FF}" presName="ParentBackground" presStyleLbl="fgAcc1" presStyleIdx="2" presStyleCnt="5"/>
      <dgm:spPr/>
      <dgm:t>
        <a:bodyPr/>
        <a:lstStyle/>
        <a:p>
          <a:endParaRPr lang="en-US"/>
        </a:p>
      </dgm:t>
    </dgm:pt>
    <dgm:pt modelId="{8569CD05-E428-441F-B26E-784E620BBB66}" type="pres">
      <dgm:prSet presAssocID="{2EE25026-CC37-4304-98FC-6CA5D33788FF}" presName="Parent3" presStyleLbl="revTx" presStyleIdx="0" presStyleCnt="0">
        <dgm:presLayoutVars>
          <dgm:chMax val="1"/>
          <dgm:chPref val="1"/>
          <dgm:bulletEnabled val="1"/>
        </dgm:presLayoutVars>
      </dgm:prSet>
      <dgm:spPr/>
      <dgm:t>
        <a:bodyPr/>
        <a:lstStyle/>
        <a:p>
          <a:endParaRPr lang="en-US"/>
        </a:p>
      </dgm:t>
    </dgm:pt>
    <dgm:pt modelId="{B6076BC3-3C24-4D32-8F3E-4C724A27DD99}" type="pres">
      <dgm:prSet presAssocID="{FD8F16F3-AC27-4099-AF40-B034A32B32D1}" presName="Accent2" presStyleCnt="0"/>
      <dgm:spPr/>
    </dgm:pt>
    <dgm:pt modelId="{DAE4CF3A-48C4-4CB8-B00E-C5C945D4706B}" type="pres">
      <dgm:prSet presAssocID="{FD8F16F3-AC27-4099-AF40-B034A32B32D1}" presName="Accent" presStyleLbl="node1" presStyleIdx="3" presStyleCnt="5"/>
      <dgm:spPr/>
    </dgm:pt>
    <dgm:pt modelId="{DC2366A2-D568-40D8-B284-F5B032CCA34E}" type="pres">
      <dgm:prSet presAssocID="{FD8F16F3-AC27-4099-AF40-B034A32B32D1}" presName="ParentBackground2" presStyleCnt="0"/>
      <dgm:spPr/>
    </dgm:pt>
    <dgm:pt modelId="{49EEF2B2-EE6B-4ABA-9F73-2CCE7E1FA0AB}" type="pres">
      <dgm:prSet presAssocID="{FD8F16F3-AC27-4099-AF40-B034A32B32D1}" presName="ParentBackground" presStyleLbl="fgAcc1" presStyleIdx="3" presStyleCnt="5"/>
      <dgm:spPr/>
      <dgm:t>
        <a:bodyPr/>
        <a:lstStyle/>
        <a:p>
          <a:endParaRPr lang="en-US"/>
        </a:p>
      </dgm:t>
    </dgm:pt>
    <dgm:pt modelId="{82BDB8B6-624B-48E5-9359-85E9A08A4ED2}" type="pres">
      <dgm:prSet presAssocID="{FD8F16F3-AC27-4099-AF40-B034A32B32D1}" presName="Parent2" presStyleLbl="revTx" presStyleIdx="0" presStyleCnt="0">
        <dgm:presLayoutVars>
          <dgm:chMax val="1"/>
          <dgm:chPref val="1"/>
          <dgm:bulletEnabled val="1"/>
        </dgm:presLayoutVars>
      </dgm:prSet>
      <dgm:spPr/>
      <dgm:t>
        <a:bodyPr/>
        <a:lstStyle/>
        <a:p>
          <a:endParaRPr lang="en-US"/>
        </a:p>
      </dgm:t>
    </dgm:pt>
    <dgm:pt modelId="{21728453-3EE4-45F3-B1B6-6B7D92470AED}" type="pres">
      <dgm:prSet presAssocID="{8E162A7F-CD35-4193-9581-A51D3FE8AD7F}" presName="Accent1" presStyleCnt="0"/>
      <dgm:spPr/>
    </dgm:pt>
    <dgm:pt modelId="{3C0FBFA4-9597-44C4-ABB8-5A63EC5B662A}" type="pres">
      <dgm:prSet presAssocID="{8E162A7F-CD35-4193-9581-A51D3FE8AD7F}" presName="Accent" presStyleLbl="node1" presStyleIdx="4" presStyleCnt="5"/>
      <dgm:spPr/>
    </dgm:pt>
    <dgm:pt modelId="{77FB038C-0313-40E0-A75C-8F82FDA1528F}" type="pres">
      <dgm:prSet presAssocID="{8E162A7F-CD35-4193-9581-A51D3FE8AD7F}" presName="ParentBackground1" presStyleCnt="0"/>
      <dgm:spPr/>
    </dgm:pt>
    <dgm:pt modelId="{0E28356A-4001-4369-90DD-8BB75258C2BF}" type="pres">
      <dgm:prSet presAssocID="{8E162A7F-CD35-4193-9581-A51D3FE8AD7F}" presName="ParentBackground" presStyleLbl="fgAcc1" presStyleIdx="4" presStyleCnt="5"/>
      <dgm:spPr/>
      <dgm:t>
        <a:bodyPr/>
        <a:lstStyle/>
        <a:p>
          <a:endParaRPr lang="en-US"/>
        </a:p>
      </dgm:t>
    </dgm:pt>
    <dgm:pt modelId="{716D3A21-4759-4F16-9ADC-7C0C6C6078CE}" type="pres">
      <dgm:prSet presAssocID="{8E162A7F-CD35-4193-9581-A51D3FE8AD7F}" presName="Parent1" presStyleLbl="revTx" presStyleIdx="0" presStyleCnt="0">
        <dgm:presLayoutVars>
          <dgm:chMax val="1"/>
          <dgm:chPref val="1"/>
          <dgm:bulletEnabled val="1"/>
        </dgm:presLayoutVars>
      </dgm:prSet>
      <dgm:spPr/>
      <dgm:t>
        <a:bodyPr/>
        <a:lstStyle/>
        <a:p>
          <a:endParaRPr lang="en-US"/>
        </a:p>
      </dgm:t>
    </dgm:pt>
  </dgm:ptLst>
  <dgm:cxnLst>
    <dgm:cxn modelId="{1910A984-C71A-462C-991B-79DF25E185E3}" type="presOf" srcId="{CE4943C1-E8FF-4CAA-9D0A-08EF78C01FDE}" destId="{02784257-EA3B-4F04-99B4-99B7750189AF}" srcOrd="1" destOrd="0" presId="urn:microsoft.com/office/officeart/2011/layout/CircleProcess"/>
    <dgm:cxn modelId="{0B7D2E49-4583-4746-B82F-C205A35EC95E}" srcId="{5CCFF817-FD93-400B-9721-5C2A3CC7AC1D}" destId="{2E0A3B69-38EA-4CF5-87F1-A1D34F7C2C2C}" srcOrd="4" destOrd="0" parTransId="{A4F9A736-3949-4A99-84A4-EC3F2892788C}" sibTransId="{CE01DD8A-D71C-423B-9F05-C43B5FBD7A88}"/>
    <dgm:cxn modelId="{52280BE5-2E25-45AC-BF39-82B83F7E2F8F}" type="presOf" srcId="{8E162A7F-CD35-4193-9581-A51D3FE8AD7F}" destId="{0E28356A-4001-4369-90DD-8BB75258C2BF}" srcOrd="0" destOrd="0" presId="urn:microsoft.com/office/officeart/2011/layout/CircleProcess"/>
    <dgm:cxn modelId="{F1B8FE24-F9B2-48A3-93A8-D4799A9C6A4A}" type="presOf" srcId="{2EE25026-CC37-4304-98FC-6CA5D33788FF}" destId="{79A65EEF-1010-4818-BB8F-FB654CDBAF06}" srcOrd="0" destOrd="0" presId="urn:microsoft.com/office/officeart/2011/layout/CircleProcess"/>
    <dgm:cxn modelId="{7EF7B70C-FD6C-41A7-83C4-34F2B0C3C9FE}" srcId="{5CCFF817-FD93-400B-9721-5C2A3CC7AC1D}" destId="{2EE25026-CC37-4304-98FC-6CA5D33788FF}" srcOrd="2" destOrd="0" parTransId="{78AFA28B-539F-4372-9DB4-3018CFFED876}" sibTransId="{D966B852-04EE-443F-BA83-A87396E2EBE8}"/>
    <dgm:cxn modelId="{7418B8E1-1CA7-4C53-84E0-0FD0FF6B518A}" type="presOf" srcId="{CE4943C1-E8FF-4CAA-9D0A-08EF78C01FDE}" destId="{942842C2-9A49-498E-805F-848A931F8670}" srcOrd="0" destOrd="0" presId="urn:microsoft.com/office/officeart/2011/layout/CircleProcess"/>
    <dgm:cxn modelId="{BDB28FCC-A0C6-41E2-93EF-22397E5BB9E1}" type="presOf" srcId="{2E0A3B69-38EA-4CF5-87F1-A1D34F7C2C2C}" destId="{84F249B6-FFEC-4B95-AA21-444C7F4324C9}" srcOrd="0" destOrd="0" presId="urn:microsoft.com/office/officeart/2011/layout/CircleProcess"/>
    <dgm:cxn modelId="{51E7CC73-093F-4057-A80D-10B3AB928925}" type="presOf" srcId="{2EE25026-CC37-4304-98FC-6CA5D33788FF}" destId="{8569CD05-E428-441F-B26E-784E620BBB66}" srcOrd="1" destOrd="0" presId="urn:microsoft.com/office/officeart/2011/layout/CircleProcess"/>
    <dgm:cxn modelId="{84F89BE4-374E-4AD7-9D74-1F9757E7F53B}" type="presOf" srcId="{FD8F16F3-AC27-4099-AF40-B034A32B32D1}" destId="{82BDB8B6-624B-48E5-9359-85E9A08A4ED2}" srcOrd="1" destOrd="0" presId="urn:microsoft.com/office/officeart/2011/layout/CircleProcess"/>
    <dgm:cxn modelId="{11C36592-06DF-4772-8120-068B04547D3D}" srcId="{5CCFF817-FD93-400B-9721-5C2A3CC7AC1D}" destId="{FD8F16F3-AC27-4099-AF40-B034A32B32D1}" srcOrd="1" destOrd="0" parTransId="{47A212CE-A61F-43FC-AD78-521779F8FD9C}" sibTransId="{F038434D-CDF1-4F72-A032-CFE47517D5D0}"/>
    <dgm:cxn modelId="{07022BD1-CE9F-47BF-9D25-2210C779016C}" srcId="{5CCFF817-FD93-400B-9721-5C2A3CC7AC1D}" destId="{8E162A7F-CD35-4193-9581-A51D3FE8AD7F}" srcOrd="0" destOrd="0" parTransId="{4724781E-E05B-48C5-8088-BE7FE3EF4FE1}" sibTransId="{A4052E68-2B19-469D-8C6A-33A297C157D0}"/>
    <dgm:cxn modelId="{5E0E2EB2-5B61-4787-924F-E0B2B2614094}" type="presOf" srcId="{5CCFF817-FD93-400B-9721-5C2A3CC7AC1D}" destId="{9B7EBCB9-3F49-46E0-AE8A-0E6A1A896329}" srcOrd="0" destOrd="0" presId="urn:microsoft.com/office/officeart/2011/layout/CircleProcess"/>
    <dgm:cxn modelId="{9B231C76-A35F-4D2B-B9D5-FA8B1EA0988B}" srcId="{5CCFF817-FD93-400B-9721-5C2A3CC7AC1D}" destId="{CE4943C1-E8FF-4CAA-9D0A-08EF78C01FDE}" srcOrd="3" destOrd="0" parTransId="{A7A11ADA-57C2-4E64-8E0D-649FDA6D1283}" sibTransId="{11DF095A-679E-493F-9388-EE2F876E2074}"/>
    <dgm:cxn modelId="{0B0D64E7-8CF9-4429-9480-4C64E9C327B6}" type="presOf" srcId="{8E162A7F-CD35-4193-9581-A51D3FE8AD7F}" destId="{716D3A21-4759-4F16-9ADC-7C0C6C6078CE}" srcOrd="1" destOrd="0" presId="urn:microsoft.com/office/officeart/2011/layout/CircleProcess"/>
    <dgm:cxn modelId="{8B765475-AB08-40B1-BB2F-28F2B4052B2D}" type="presOf" srcId="{2E0A3B69-38EA-4CF5-87F1-A1D34F7C2C2C}" destId="{607E843D-F71A-43F6-AAB0-295D47F65069}" srcOrd="1" destOrd="0" presId="urn:microsoft.com/office/officeart/2011/layout/CircleProcess"/>
    <dgm:cxn modelId="{D4387AA6-7265-4B57-AEB0-16FFBC0EBA02}" type="presOf" srcId="{FD8F16F3-AC27-4099-AF40-B034A32B32D1}" destId="{49EEF2B2-EE6B-4ABA-9F73-2CCE7E1FA0AB}" srcOrd="0" destOrd="0" presId="urn:microsoft.com/office/officeart/2011/layout/CircleProcess"/>
    <dgm:cxn modelId="{9B62CD17-6AA7-4675-9A4A-4C7BAA798345}" type="presParOf" srcId="{9B7EBCB9-3F49-46E0-AE8A-0E6A1A896329}" destId="{95971BD9-C31B-4F64-8E3C-CCFAFDE22B81}" srcOrd="0" destOrd="0" presId="urn:microsoft.com/office/officeart/2011/layout/CircleProcess"/>
    <dgm:cxn modelId="{1E4D024D-2D7A-47B4-B660-5BDB48AB0F34}" type="presParOf" srcId="{95971BD9-C31B-4F64-8E3C-CCFAFDE22B81}" destId="{138A9EBC-449C-401F-8CB2-99EDFC06F55F}" srcOrd="0" destOrd="0" presId="urn:microsoft.com/office/officeart/2011/layout/CircleProcess"/>
    <dgm:cxn modelId="{08DEBC13-F489-4680-8463-07BB3BF1036E}" type="presParOf" srcId="{9B7EBCB9-3F49-46E0-AE8A-0E6A1A896329}" destId="{5D8166DA-AF13-4C98-9A2E-9E219F7F0A23}" srcOrd="1" destOrd="0" presId="urn:microsoft.com/office/officeart/2011/layout/CircleProcess"/>
    <dgm:cxn modelId="{F6775330-C7D4-4089-9BD0-58953E7A8533}" type="presParOf" srcId="{5D8166DA-AF13-4C98-9A2E-9E219F7F0A23}" destId="{84F249B6-FFEC-4B95-AA21-444C7F4324C9}" srcOrd="0" destOrd="0" presId="urn:microsoft.com/office/officeart/2011/layout/CircleProcess"/>
    <dgm:cxn modelId="{89A68D74-D36E-4A51-BE3A-99A8A22DEECA}" type="presParOf" srcId="{9B7EBCB9-3F49-46E0-AE8A-0E6A1A896329}" destId="{607E843D-F71A-43F6-AAB0-295D47F65069}" srcOrd="2" destOrd="0" presId="urn:microsoft.com/office/officeart/2011/layout/CircleProcess"/>
    <dgm:cxn modelId="{D7055DFA-22C6-4FF8-AF04-BD26565D423F}" type="presParOf" srcId="{9B7EBCB9-3F49-46E0-AE8A-0E6A1A896329}" destId="{35BF3DE9-0F92-4646-9F40-498891082B4C}" srcOrd="3" destOrd="0" presId="urn:microsoft.com/office/officeart/2011/layout/CircleProcess"/>
    <dgm:cxn modelId="{9BAA5934-1F94-414E-B896-B3BF90DCE9C4}" type="presParOf" srcId="{35BF3DE9-0F92-4646-9F40-498891082B4C}" destId="{FF8AA7BF-687A-4D59-8B43-2A021B3216F9}" srcOrd="0" destOrd="0" presId="urn:microsoft.com/office/officeart/2011/layout/CircleProcess"/>
    <dgm:cxn modelId="{728458F9-FF47-488F-A68F-A89A618A8C2C}" type="presParOf" srcId="{9B7EBCB9-3F49-46E0-AE8A-0E6A1A896329}" destId="{FC779A37-3927-4646-8F89-D86DB4E3EA94}" srcOrd="4" destOrd="0" presId="urn:microsoft.com/office/officeart/2011/layout/CircleProcess"/>
    <dgm:cxn modelId="{F932E99A-0671-41F4-9A5B-791D6E9B4F4B}" type="presParOf" srcId="{FC779A37-3927-4646-8F89-D86DB4E3EA94}" destId="{942842C2-9A49-498E-805F-848A931F8670}" srcOrd="0" destOrd="0" presId="urn:microsoft.com/office/officeart/2011/layout/CircleProcess"/>
    <dgm:cxn modelId="{EE88ECCD-51A2-4D71-BD7C-FBAF2309CAD1}" type="presParOf" srcId="{9B7EBCB9-3F49-46E0-AE8A-0E6A1A896329}" destId="{02784257-EA3B-4F04-99B4-99B7750189AF}" srcOrd="5" destOrd="0" presId="urn:microsoft.com/office/officeart/2011/layout/CircleProcess"/>
    <dgm:cxn modelId="{18056004-DEBC-4426-A976-6FC458EFA1F9}" type="presParOf" srcId="{9B7EBCB9-3F49-46E0-AE8A-0E6A1A896329}" destId="{562E00C6-6DAB-4394-B342-11BD81AF2932}" srcOrd="6" destOrd="0" presId="urn:microsoft.com/office/officeart/2011/layout/CircleProcess"/>
    <dgm:cxn modelId="{45BB37D5-DC0F-4E47-8147-8CECD507A3CD}" type="presParOf" srcId="{562E00C6-6DAB-4394-B342-11BD81AF2932}" destId="{25EC2C38-16E0-4A7E-8705-00C173D6F5D8}" srcOrd="0" destOrd="0" presId="urn:microsoft.com/office/officeart/2011/layout/CircleProcess"/>
    <dgm:cxn modelId="{BFAF8436-3DCB-4318-A1F0-D76139DFEAD0}" type="presParOf" srcId="{9B7EBCB9-3F49-46E0-AE8A-0E6A1A896329}" destId="{DB5E120E-B6A3-42B5-BE6B-276982F2CD85}" srcOrd="7" destOrd="0" presId="urn:microsoft.com/office/officeart/2011/layout/CircleProcess"/>
    <dgm:cxn modelId="{4590989B-2CA4-4C97-B9C4-43BCD5A3D7BE}" type="presParOf" srcId="{DB5E120E-B6A3-42B5-BE6B-276982F2CD85}" destId="{79A65EEF-1010-4818-BB8F-FB654CDBAF06}" srcOrd="0" destOrd="0" presId="urn:microsoft.com/office/officeart/2011/layout/CircleProcess"/>
    <dgm:cxn modelId="{1DA16837-2B62-43CB-BE05-A508E41800F9}" type="presParOf" srcId="{9B7EBCB9-3F49-46E0-AE8A-0E6A1A896329}" destId="{8569CD05-E428-441F-B26E-784E620BBB66}" srcOrd="8" destOrd="0" presId="urn:microsoft.com/office/officeart/2011/layout/CircleProcess"/>
    <dgm:cxn modelId="{4BA824AB-24FF-47B1-B293-D08E3398A29B}" type="presParOf" srcId="{9B7EBCB9-3F49-46E0-AE8A-0E6A1A896329}" destId="{B6076BC3-3C24-4D32-8F3E-4C724A27DD99}" srcOrd="9" destOrd="0" presId="urn:microsoft.com/office/officeart/2011/layout/CircleProcess"/>
    <dgm:cxn modelId="{4997191D-7570-450B-9C9B-E018408FBEB3}" type="presParOf" srcId="{B6076BC3-3C24-4D32-8F3E-4C724A27DD99}" destId="{DAE4CF3A-48C4-4CB8-B00E-C5C945D4706B}" srcOrd="0" destOrd="0" presId="urn:microsoft.com/office/officeart/2011/layout/CircleProcess"/>
    <dgm:cxn modelId="{B77B7212-C634-4196-B1BF-4D5C1B315EC5}" type="presParOf" srcId="{9B7EBCB9-3F49-46E0-AE8A-0E6A1A896329}" destId="{DC2366A2-D568-40D8-B284-F5B032CCA34E}" srcOrd="10" destOrd="0" presId="urn:microsoft.com/office/officeart/2011/layout/CircleProcess"/>
    <dgm:cxn modelId="{8B791AFD-9483-4F19-B66A-D0257D8B5462}" type="presParOf" srcId="{DC2366A2-D568-40D8-B284-F5B032CCA34E}" destId="{49EEF2B2-EE6B-4ABA-9F73-2CCE7E1FA0AB}" srcOrd="0" destOrd="0" presId="urn:microsoft.com/office/officeart/2011/layout/CircleProcess"/>
    <dgm:cxn modelId="{6D7FAF3E-F7ED-4733-A84A-3DCDAC4AA291}" type="presParOf" srcId="{9B7EBCB9-3F49-46E0-AE8A-0E6A1A896329}" destId="{82BDB8B6-624B-48E5-9359-85E9A08A4ED2}" srcOrd="11" destOrd="0" presId="urn:microsoft.com/office/officeart/2011/layout/CircleProcess"/>
    <dgm:cxn modelId="{98B86BB8-C68A-4648-8912-462BDE4A447F}" type="presParOf" srcId="{9B7EBCB9-3F49-46E0-AE8A-0E6A1A896329}" destId="{21728453-3EE4-45F3-B1B6-6B7D92470AED}" srcOrd="12" destOrd="0" presId="urn:microsoft.com/office/officeart/2011/layout/CircleProcess"/>
    <dgm:cxn modelId="{8081220B-57F4-4AAD-A771-BEC29B95F73C}" type="presParOf" srcId="{21728453-3EE4-45F3-B1B6-6B7D92470AED}" destId="{3C0FBFA4-9597-44C4-ABB8-5A63EC5B662A}" srcOrd="0" destOrd="0" presId="urn:microsoft.com/office/officeart/2011/layout/CircleProcess"/>
    <dgm:cxn modelId="{8275BE30-2E54-4620-B256-046845284761}" type="presParOf" srcId="{9B7EBCB9-3F49-46E0-AE8A-0E6A1A896329}" destId="{77FB038C-0313-40E0-A75C-8F82FDA1528F}" srcOrd="13" destOrd="0" presId="urn:microsoft.com/office/officeart/2011/layout/CircleProcess"/>
    <dgm:cxn modelId="{71F9F178-BC33-475E-AE30-CD9E63432D92}" type="presParOf" srcId="{77FB038C-0313-40E0-A75C-8F82FDA1528F}" destId="{0E28356A-4001-4369-90DD-8BB75258C2BF}" srcOrd="0" destOrd="0" presId="urn:microsoft.com/office/officeart/2011/layout/CircleProcess"/>
    <dgm:cxn modelId="{FC0D32C8-CCA0-4FC6-B7EE-3FE9789A8AC3}" type="presParOf" srcId="{9B7EBCB9-3F49-46E0-AE8A-0E6A1A896329}" destId="{716D3A21-4759-4F16-9ADC-7C0C6C6078CE}" srcOrd="14"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C04994-9AA3-487F-AE56-F52D11880F6D}" type="doc">
      <dgm:prSet loTypeId="urn:microsoft.com/office/officeart/2005/8/layout/cycle3" loCatId="cycle" qsTypeId="urn:microsoft.com/office/officeart/2005/8/quickstyle/3d3" qsCatId="3D" csTypeId="urn:microsoft.com/office/officeart/2005/8/colors/accent1_3" csCatId="accent1" phldr="1"/>
      <dgm:spPr/>
      <dgm:t>
        <a:bodyPr/>
        <a:lstStyle/>
        <a:p>
          <a:endParaRPr lang="en-US"/>
        </a:p>
      </dgm:t>
    </dgm:pt>
    <dgm:pt modelId="{717700FB-6312-4DCC-B266-43E226BB8B53}">
      <dgm:prSet phldrT="[Text]" custT="1"/>
      <dgm:spPr/>
      <dgm:t>
        <a:bodyPr/>
        <a:lstStyle/>
        <a:p>
          <a:r>
            <a:rPr lang="sr-Cyrl-BA" sz="2800" b="1" dirty="0" smtClean="0"/>
            <a:t>Активности (мјере) </a:t>
          </a:r>
          <a:r>
            <a:rPr lang="sr-Cyrl-BA" sz="2800" b="1" dirty="0"/>
            <a:t>ЦБ</a:t>
          </a:r>
          <a:endParaRPr lang="en-US" sz="2800" b="1" dirty="0"/>
        </a:p>
      </dgm:t>
    </dgm:pt>
    <dgm:pt modelId="{2AF773C3-972B-4B20-8091-8C38CFAC2583}" type="parTrans" cxnId="{6C4166B1-825D-4BF7-88A6-3DF5CBE55C33}">
      <dgm:prSet/>
      <dgm:spPr/>
      <dgm:t>
        <a:bodyPr/>
        <a:lstStyle/>
        <a:p>
          <a:endParaRPr lang="en-US" sz="2800" b="1">
            <a:solidFill>
              <a:schemeClr val="tx1"/>
            </a:solidFill>
          </a:endParaRPr>
        </a:p>
      </dgm:t>
    </dgm:pt>
    <dgm:pt modelId="{F6000883-F141-45C0-8DE3-3EAA550A0001}" type="sibTrans" cxnId="{6C4166B1-825D-4BF7-88A6-3DF5CBE55C33}">
      <dgm:prSet/>
      <dgm:spPr/>
      <dgm:t>
        <a:bodyPr/>
        <a:lstStyle/>
        <a:p>
          <a:endParaRPr lang="en-US" sz="2800" b="1">
            <a:solidFill>
              <a:schemeClr val="tx1"/>
            </a:solidFill>
          </a:endParaRPr>
        </a:p>
      </dgm:t>
    </dgm:pt>
    <dgm:pt modelId="{193C4A37-313A-4065-BE0B-89C9D8D52304}">
      <dgm:prSet phldrT="[Text]" custT="1"/>
      <dgm:spPr/>
      <dgm:t>
        <a:bodyPr/>
        <a:lstStyle/>
        <a:p>
          <a:r>
            <a:rPr lang="sr-Cyrl-BA" sz="2800" b="1" dirty="0" smtClean="0"/>
            <a:t>Референтне каматне </a:t>
          </a:r>
          <a:r>
            <a:rPr lang="sr-Cyrl-BA" sz="2800" b="1" dirty="0"/>
            <a:t>стопе </a:t>
          </a:r>
          <a:endParaRPr lang="en-US" sz="2800" b="1" dirty="0"/>
        </a:p>
      </dgm:t>
    </dgm:pt>
    <dgm:pt modelId="{739777EE-B544-4992-B95B-57CBC31E614C}" type="parTrans" cxnId="{895E862E-9E7A-47EB-817F-A562D69E37F9}">
      <dgm:prSet/>
      <dgm:spPr/>
      <dgm:t>
        <a:bodyPr/>
        <a:lstStyle/>
        <a:p>
          <a:endParaRPr lang="en-US" sz="2800" b="1">
            <a:solidFill>
              <a:schemeClr val="tx1"/>
            </a:solidFill>
          </a:endParaRPr>
        </a:p>
      </dgm:t>
    </dgm:pt>
    <dgm:pt modelId="{06CEBE7A-107D-412D-ABD8-7AD90C3A23E5}" type="sibTrans" cxnId="{895E862E-9E7A-47EB-817F-A562D69E37F9}">
      <dgm:prSet/>
      <dgm:spPr/>
      <dgm:t>
        <a:bodyPr/>
        <a:lstStyle/>
        <a:p>
          <a:endParaRPr lang="en-US" sz="2800" b="1">
            <a:solidFill>
              <a:schemeClr val="tx1"/>
            </a:solidFill>
          </a:endParaRPr>
        </a:p>
      </dgm:t>
    </dgm:pt>
    <dgm:pt modelId="{ECAF649B-6EFA-476F-B515-89D9E55C72C0}">
      <dgm:prSet phldrT="[Text]" custT="1"/>
      <dgm:spPr/>
      <dgm:t>
        <a:bodyPr/>
        <a:lstStyle/>
        <a:p>
          <a:r>
            <a:rPr lang="sr-Cyrl-BA" sz="2800" b="1"/>
            <a:t>Количина кредита и новчана маса</a:t>
          </a:r>
          <a:endParaRPr lang="en-US" sz="2800" b="1"/>
        </a:p>
      </dgm:t>
    </dgm:pt>
    <dgm:pt modelId="{C9EC32F7-4AEA-44BA-9736-A479750A1393}" type="parTrans" cxnId="{4FB4EB1A-B026-4B6F-916E-BE20DAE2CD43}">
      <dgm:prSet/>
      <dgm:spPr/>
      <dgm:t>
        <a:bodyPr/>
        <a:lstStyle/>
        <a:p>
          <a:endParaRPr lang="en-US" sz="2800" b="1">
            <a:solidFill>
              <a:schemeClr val="tx1"/>
            </a:solidFill>
          </a:endParaRPr>
        </a:p>
      </dgm:t>
    </dgm:pt>
    <dgm:pt modelId="{C8BFDD09-E5F8-4972-9E84-5565BB4DEECD}" type="sibTrans" cxnId="{4FB4EB1A-B026-4B6F-916E-BE20DAE2CD43}">
      <dgm:prSet/>
      <dgm:spPr/>
      <dgm:t>
        <a:bodyPr/>
        <a:lstStyle/>
        <a:p>
          <a:endParaRPr lang="en-US" sz="2800" b="1">
            <a:solidFill>
              <a:schemeClr val="tx1"/>
            </a:solidFill>
          </a:endParaRPr>
        </a:p>
      </dgm:t>
    </dgm:pt>
    <dgm:pt modelId="{C5AB529A-14E6-4D6E-8B20-70917B2A7EEE}">
      <dgm:prSet phldrT="[Text]" custT="1"/>
      <dgm:spPr/>
      <dgm:t>
        <a:bodyPr/>
        <a:lstStyle/>
        <a:p>
          <a:r>
            <a:rPr lang="sr-Cyrl-BA" sz="2800" b="1"/>
            <a:t>Финансијска тржишта</a:t>
          </a:r>
          <a:endParaRPr lang="en-US" sz="2800" b="1"/>
        </a:p>
      </dgm:t>
    </dgm:pt>
    <dgm:pt modelId="{6BEEBD4D-5547-4E84-BC8A-3BA942BE5CB6}" type="parTrans" cxnId="{8BE9D8FD-04F5-449F-8812-4CB783556B15}">
      <dgm:prSet/>
      <dgm:spPr/>
      <dgm:t>
        <a:bodyPr/>
        <a:lstStyle/>
        <a:p>
          <a:endParaRPr lang="en-US" sz="2800" b="1">
            <a:solidFill>
              <a:schemeClr val="tx1"/>
            </a:solidFill>
          </a:endParaRPr>
        </a:p>
      </dgm:t>
    </dgm:pt>
    <dgm:pt modelId="{1E1EEFB7-FD55-40A4-9955-D4AFBD5E478F}" type="sibTrans" cxnId="{8BE9D8FD-04F5-449F-8812-4CB783556B15}">
      <dgm:prSet/>
      <dgm:spPr/>
      <dgm:t>
        <a:bodyPr/>
        <a:lstStyle/>
        <a:p>
          <a:endParaRPr lang="en-US" sz="2800" b="1">
            <a:solidFill>
              <a:schemeClr val="tx1"/>
            </a:solidFill>
          </a:endParaRPr>
        </a:p>
      </dgm:t>
    </dgm:pt>
    <dgm:pt modelId="{2157BEB1-29B2-4CAC-9177-9B4CE05E89BB}">
      <dgm:prSet phldrT="[Text]" custT="1"/>
      <dgm:spPr/>
      <dgm:t>
        <a:bodyPr/>
        <a:lstStyle/>
        <a:p>
          <a:r>
            <a:rPr lang="sr-Cyrl-BA" sz="2800" b="1"/>
            <a:t>Укупна производња и инфлација</a:t>
          </a:r>
          <a:endParaRPr lang="en-US" sz="2800" b="1"/>
        </a:p>
      </dgm:t>
    </dgm:pt>
    <dgm:pt modelId="{EECA5F43-384C-44D8-8497-6CC7D196CD05}" type="parTrans" cxnId="{8053412F-2DCD-47F0-B62E-E42223C8E641}">
      <dgm:prSet/>
      <dgm:spPr/>
      <dgm:t>
        <a:bodyPr/>
        <a:lstStyle/>
        <a:p>
          <a:endParaRPr lang="en-US" sz="2800" b="1">
            <a:solidFill>
              <a:schemeClr val="tx1"/>
            </a:solidFill>
          </a:endParaRPr>
        </a:p>
      </dgm:t>
    </dgm:pt>
    <dgm:pt modelId="{137D3CD9-6096-42DD-B51E-0F54441C9056}" type="sibTrans" cxnId="{8053412F-2DCD-47F0-B62E-E42223C8E641}">
      <dgm:prSet/>
      <dgm:spPr/>
      <dgm:t>
        <a:bodyPr/>
        <a:lstStyle/>
        <a:p>
          <a:endParaRPr lang="en-US" sz="2800" b="1">
            <a:solidFill>
              <a:schemeClr val="tx1"/>
            </a:solidFill>
          </a:endParaRPr>
        </a:p>
      </dgm:t>
    </dgm:pt>
    <dgm:pt modelId="{B5287103-CD74-4832-B055-00AA6D5B73A7}" type="pres">
      <dgm:prSet presAssocID="{18C04994-9AA3-487F-AE56-F52D11880F6D}" presName="Name0" presStyleCnt="0">
        <dgm:presLayoutVars>
          <dgm:dir/>
          <dgm:resizeHandles val="exact"/>
        </dgm:presLayoutVars>
      </dgm:prSet>
      <dgm:spPr/>
      <dgm:t>
        <a:bodyPr/>
        <a:lstStyle/>
        <a:p>
          <a:endParaRPr lang="en-US"/>
        </a:p>
      </dgm:t>
    </dgm:pt>
    <dgm:pt modelId="{BD3F7FAE-D6E8-41C0-87EE-F49645EB9D71}" type="pres">
      <dgm:prSet presAssocID="{18C04994-9AA3-487F-AE56-F52D11880F6D}" presName="cycle" presStyleCnt="0"/>
      <dgm:spPr/>
    </dgm:pt>
    <dgm:pt modelId="{F76420E5-1252-41AD-B833-0E2F85E2C241}" type="pres">
      <dgm:prSet presAssocID="{717700FB-6312-4DCC-B266-43E226BB8B53}" presName="nodeFirstNode" presStyleLbl="node1" presStyleIdx="0" presStyleCnt="5" custRadScaleRad="100061" custRadScaleInc="-497">
        <dgm:presLayoutVars>
          <dgm:bulletEnabled val="1"/>
        </dgm:presLayoutVars>
      </dgm:prSet>
      <dgm:spPr/>
      <dgm:t>
        <a:bodyPr/>
        <a:lstStyle/>
        <a:p>
          <a:endParaRPr lang="en-US"/>
        </a:p>
      </dgm:t>
    </dgm:pt>
    <dgm:pt modelId="{25A05506-10FF-47E1-A974-339807A5D7E4}" type="pres">
      <dgm:prSet presAssocID="{F6000883-F141-45C0-8DE3-3EAA550A0001}" presName="sibTransFirstNode" presStyleLbl="bgShp" presStyleIdx="0" presStyleCnt="1"/>
      <dgm:spPr/>
      <dgm:t>
        <a:bodyPr/>
        <a:lstStyle/>
        <a:p>
          <a:endParaRPr lang="en-US"/>
        </a:p>
      </dgm:t>
    </dgm:pt>
    <dgm:pt modelId="{EAC789E5-F863-46D5-84AE-1D95C05A4F4F}" type="pres">
      <dgm:prSet presAssocID="{193C4A37-313A-4065-BE0B-89C9D8D52304}" presName="nodeFollowingNodes" presStyleLbl="node1" presStyleIdx="1" presStyleCnt="5">
        <dgm:presLayoutVars>
          <dgm:bulletEnabled val="1"/>
        </dgm:presLayoutVars>
      </dgm:prSet>
      <dgm:spPr/>
      <dgm:t>
        <a:bodyPr/>
        <a:lstStyle/>
        <a:p>
          <a:endParaRPr lang="en-US"/>
        </a:p>
      </dgm:t>
    </dgm:pt>
    <dgm:pt modelId="{A5D7249A-7C0D-4C29-8A50-B45E6B79C95E}" type="pres">
      <dgm:prSet presAssocID="{ECAF649B-6EFA-476F-B515-89D9E55C72C0}" presName="nodeFollowingNodes" presStyleLbl="node1" presStyleIdx="2" presStyleCnt="5">
        <dgm:presLayoutVars>
          <dgm:bulletEnabled val="1"/>
        </dgm:presLayoutVars>
      </dgm:prSet>
      <dgm:spPr/>
      <dgm:t>
        <a:bodyPr/>
        <a:lstStyle/>
        <a:p>
          <a:endParaRPr lang="en-US"/>
        </a:p>
      </dgm:t>
    </dgm:pt>
    <dgm:pt modelId="{DFFF1A84-422F-444A-8E7A-5EAB634E4BB2}" type="pres">
      <dgm:prSet presAssocID="{C5AB529A-14E6-4D6E-8B20-70917B2A7EEE}" presName="nodeFollowingNodes" presStyleLbl="node1" presStyleIdx="3" presStyleCnt="5">
        <dgm:presLayoutVars>
          <dgm:bulletEnabled val="1"/>
        </dgm:presLayoutVars>
      </dgm:prSet>
      <dgm:spPr/>
      <dgm:t>
        <a:bodyPr/>
        <a:lstStyle/>
        <a:p>
          <a:endParaRPr lang="en-US"/>
        </a:p>
      </dgm:t>
    </dgm:pt>
    <dgm:pt modelId="{0B63EFD9-0F0D-43FD-997E-F505EE3B53D1}" type="pres">
      <dgm:prSet presAssocID="{2157BEB1-29B2-4CAC-9177-9B4CE05E89BB}" presName="nodeFollowingNodes" presStyleLbl="node1" presStyleIdx="4" presStyleCnt="5">
        <dgm:presLayoutVars>
          <dgm:bulletEnabled val="1"/>
        </dgm:presLayoutVars>
      </dgm:prSet>
      <dgm:spPr/>
      <dgm:t>
        <a:bodyPr/>
        <a:lstStyle/>
        <a:p>
          <a:endParaRPr lang="en-US"/>
        </a:p>
      </dgm:t>
    </dgm:pt>
  </dgm:ptLst>
  <dgm:cxnLst>
    <dgm:cxn modelId="{895E862E-9E7A-47EB-817F-A562D69E37F9}" srcId="{18C04994-9AA3-487F-AE56-F52D11880F6D}" destId="{193C4A37-313A-4065-BE0B-89C9D8D52304}" srcOrd="1" destOrd="0" parTransId="{739777EE-B544-4992-B95B-57CBC31E614C}" sibTransId="{06CEBE7A-107D-412D-ABD8-7AD90C3A23E5}"/>
    <dgm:cxn modelId="{6C4166B1-825D-4BF7-88A6-3DF5CBE55C33}" srcId="{18C04994-9AA3-487F-AE56-F52D11880F6D}" destId="{717700FB-6312-4DCC-B266-43E226BB8B53}" srcOrd="0" destOrd="0" parTransId="{2AF773C3-972B-4B20-8091-8C38CFAC2583}" sibTransId="{F6000883-F141-45C0-8DE3-3EAA550A0001}"/>
    <dgm:cxn modelId="{4FB4EB1A-B026-4B6F-916E-BE20DAE2CD43}" srcId="{18C04994-9AA3-487F-AE56-F52D11880F6D}" destId="{ECAF649B-6EFA-476F-B515-89D9E55C72C0}" srcOrd="2" destOrd="0" parTransId="{C9EC32F7-4AEA-44BA-9736-A479750A1393}" sibTransId="{C8BFDD09-E5F8-4972-9E84-5565BB4DEECD}"/>
    <dgm:cxn modelId="{74BDE484-1A38-415E-AAB9-50BB846CBE60}" type="presOf" srcId="{ECAF649B-6EFA-476F-B515-89D9E55C72C0}" destId="{A5D7249A-7C0D-4C29-8A50-B45E6B79C95E}" srcOrd="0" destOrd="0" presId="urn:microsoft.com/office/officeart/2005/8/layout/cycle3"/>
    <dgm:cxn modelId="{8BE9D8FD-04F5-449F-8812-4CB783556B15}" srcId="{18C04994-9AA3-487F-AE56-F52D11880F6D}" destId="{C5AB529A-14E6-4D6E-8B20-70917B2A7EEE}" srcOrd="3" destOrd="0" parTransId="{6BEEBD4D-5547-4E84-BC8A-3BA942BE5CB6}" sibTransId="{1E1EEFB7-FD55-40A4-9955-D4AFBD5E478F}"/>
    <dgm:cxn modelId="{F4F877DE-7D59-4B9F-A1D5-1E150B7934E3}" type="presOf" srcId="{717700FB-6312-4DCC-B266-43E226BB8B53}" destId="{F76420E5-1252-41AD-B833-0E2F85E2C241}" srcOrd="0" destOrd="0" presId="urn:microsoft.com/office/officeart/2005/8/layout/cycle3"/>
    <dgm:cxn modelId="{2EFF86E2-599F-47F6-8F1E-0730B23B682D}" type="presOf" srcId="{C5AB529A-14E6-4D6E-8B20-70917B2A7EEE}" destId="{DFFF1A84-422F-444A-8E7A-5EAB634E4BB2}" srcOrd="0" destOrd="0" presId="urn:microsoft.com/office/officeart/2005/8/layout/cycle3"/>
    <dgm:cxn modelId="{8053412F-2DCD-47F0-B62E-E42223C8E641}" srcId="{18C04994-9AA3-487F-AE56-F52D11880F6D}" destId="{2157BEB1-29B2-4CAC-9177-9B4CE05E89BB}" srcOrd="4" destOrd="0" parTransId="{EECA5F43-384C-44D8-8497-6CC7D196CD05}" sibTransId="{137D3CD9-6096-42DD-B51E-0F54441C9056}"/>
    <dgm:cxn modelId="{8DF0C370-B656-4536-9B13-7C5626A1BDFD}" type="presOf" srcId="{193C4A37-313A-4065-BE0B-89C9D8D52304}" destId="{EAC789E5-F863-46D5-84AE-1D95C05A4F4F}" srcOrd="0" destOrd="0" presId="urn:microsoft.com/office/officeart/2005/8/layout/cycle3"/>
    <dgm:cxn modelId="{0735585A-385E-447E-9EDD-4596A80D2883}" type="presOf" srcId="{2157BEB1-29B2-4CAC-9177-9B4CE05E89BB}" destId="{0B63EFD9-0F0D-43FD-997E-F505EE3B53D1}" srcOrd="0" destOrd="0" presId="urn:microsoft.com/office/officeart/2005/8/layout/cycle3"/>
    <dgm:cxn modelId="{B62CAEF0-CF91-4EAC-ADB8-3DE5019A7DE4}" type="presOf" srcId="{18C04994-9AA3-487F-AE56-F52D11880F6D}" destId="{B5287103-CD74-4832-B055-00AA6D5B73A7}" srcOrd="0" destOrd="0" presId="urn:microsoft.com/office/officeart/2005/8/layout/cycle3"/>
    <dgm:cxn modelId="{86571A1C-A6A9-4BFD-BDCF-A2AA92874AB2}" type="presOf" srcId="{F6000883-F141-45C0-8DE3-3EAA550A0001}" destId="{25A05506-10FF-47E1-A974-339807A5D7E4}" srcOrd="0" destOrd="0" presId="urn:microsoft.com/office/officeart/2005/8/layout/cycle3"/>
    <dgm:cxn modelId="{BD59118D-9B04-4DC2-BE6C-680C942CC443}" type="presParOf" srcId="{B5287103-CD74-4832-B055-00AA6D5B73A7}" destId="{BD3F7FAE-D6E8-41C0-87EE-F49645EB9D71}" srcOrd="0" destOrd="0" presId="urn:microsoft.com/office/officeart/2005/8/layout/cycle3"/>
    <dgm:cxn modelId="{5AF89F44-C280-4725-8DB0-DDDCC298FAD8}" type="presParOf" srcId="{BD3F7FAE-D6E8-41C0-87EE-F49645EB9D71}" destId="{F76420E5-1252-41AD-B833-0E2F85E2C241}" srcOrd="0" destOrd="0" presId="urn:microsoft.com/office/officeart/2005/8/layout/cycle3"/>
    <dgm:cxn modelId="{B89B334F-5E26-4D51-AE1D-6BC555ED9682}" type="presParOf" srcId="{BD3F7FAE-D6E8-41C0-87EE-F49645EB9D71}" destId="{25A05506-10FF-47E1-A974-339807A5D7E4}" srcOrd="1" destOrd="0" presId="urn:microsoft.com/office/officeart/2005/8/layout/cycle3"/>
    <dgm:cxn modelId="{299705F8-EAA3-42F3-9FAC-2D3279C50641}" type="presParOf" srcId="{BD3F7FAE-D6E8-41C0-87EE-F49645EB9D71}" destId="{EAC789E5-F863-46D5-84AE-1D95C05A4F4F}" srcOrd="2" destOrd="0" presId="urn:microsoft.com/office/officeart/2005/8/layout/cycle3"/>
    <dgm:cxn modelId="{9B5F4BFE-16FE-438A-8D0C-2AD396D288B8}" type="presParOf" srcId="{BD3F7FAE-D6E8-41C0-87EE-F49645EB9D71}" destId="{A5D7249A-7C0D-4C29-8A50-B45E6B79C95E}" srcOrd="3" destOrd="0" presId="urn:microsoft.com/office/officeart/2005/8/layout/cycle3"/>
    <dgm:cxn modelId="{4959ACE8-B253-4E3F-A957-847707AF842B}" type="presParOf" srcId="{BD3F7FAE-D6E8-41C0-87EE-F49645EB9D71}" destId="{DFFF1A84-422F-444A-8E7A-5EAB634E4BB2}" srcOrd="4" destOrd="0" presId="urn:microsoft.com/office/officeart/2005/8/layout/cycle3"/>
    <dgm:cxn modelId="{E7F527D9-B264-4A1F-B214-8EBA36B32834}" type="presParOf" srcId="{BD3F7FAE-D6E8-41C0-87EE-F49645EB9D71}" destId="{0B63EFD9-0F0D-43FD-997E-F505EE3B53D1}"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8A9EBC-449C-401F-8CB2-99EDFC06F55F}">
      <dsp:nvSpPr>
        <dsp:cNvPr id="0" name=""/>
        <dsp:cNvSpPr/>
      </dsp:nvSpPr>
      <dsp:spPr>
        <a:xfrm>
          <a:off x="7138944" y="1584560"/>
          <a:ext cx="1627795" cy="1628061"/>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F249B6-FFEC-4B95-AA21-444C7F4324C9}">
      <dsp:nvSpPr>
        <dsp:cNvPr id="0" name=""/>
        <dsp:cNvSpPr/>
      </dsp:nvSpPr>
      <dsp:spPr>
        <a:xfrm>
          <a:off x="7192655" y="1638839"/>
          <a:ext cx="1519506" cy="1519505"/>
        </a:xfrm>
        <a:prstGeom prst="ellipse">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sr-Cyrl-BA" sz="1500" b="0" kern="1200" cap="none" spc="0" dirty="0" smtClean="0">
              <a:ln w="0"/>
              <a:solidFill>
                <a:schemeClr val="tx1"/>
              </a:solidFill>
              <a:effectLst>
                <a:outerShdw blurRad="38100" dist="19050" dir="2700000" algn="tl" rotWithShape="0">
                  <a:schemeClr val="dk1">
                    <a:alpha val="40000"/>
                  </a:schemeClr>
                </a:outerShdw>
              </a:effectLst>
            </a:rPr>
            <a:t>Монетарно регулисање</a:t>
          </a:r>
          <a:endParaRPr lang="en-US" sz="1500" b="0" kern="1200" cap="none" spc="0" dirty="0">
            <a:ln w="0"/>
            <a:solidFill>
              <a:schemeClr val="tx1"/>
            </a:solidFill>
            <a:effectLst>
              <a:outerShdw blurRad="38100" dist="19050" dir="2700000" algn="tl" rotWithShape="0">
                <a:schemeClr val="dk1">
                  <a:alpha val="40000"/>
                </a:schemeClr>
              </a:outerShdw>
            </a:effectLst>
          </a:endParaRPr>
        </a:p>
      </dsp:txBody>
      <dsp:txXfrm>
        <a:off x="7410099" y="1855952"/>
        <a:ext cx="1085485" cy="1085279"/>
      </dsp:txXfrm>
    </dsp:sp>
    <dsp:sp modelId="{FF8AA7BF-687A-4D59-8B43-2A021B3216F9}">
      <dsp:nvSpPr>
        <dsp:cNvPr id="0" name=""/>
        <dsp:cNvSpPr/>
      </dsp:nvSpPr>
      <dsp:spPr>
        <a:xfrm rot="2700000">
          <a:off x="5455799" y="1584645"/>
          <a:ext cx="1627607" cy="1627607"/>
        </a:xfrm>
        <a:prstGeom prst="teardrop">
          <a:avLst>
            <a:gd name="adj" fmla="val 10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2842C2-9A49-498E-805F-848A931F8670}">
      <dsp:nvSpPr>
        <dsp:cNvPr id="0" name=""/>
        <dsp:cNvSpPr/>
      </dsp:nvSpPr>
      <dsp:spPr>
        <a:xfrm>
          <a:off x="5511149" y="1638839"/>
          <a:ext cx="1519506" cy="1519505"/>
        </a:xfrm>
        <a:prstGeom prst="ellipse">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sr-Cyrl-BA" sz="1500" b="0" kern="1200" cap="none" spc="0" dirty="0" smtClean="0">
              <a:ln w="0"/>
              <a:solidFill>
                <a:schemeClr val="tx1"/>
              </a:solidFill>
              <a:effectLst>
                <a:outerShdw blurRad="38100" dist="19050" dir="2700000" algn="tl" rotWithShape="0">
                  <a:schemeClr val="dk1">
                    <a:alpha val="40000"/>
                  </a:schemeClr>
                </a:outerShdw>
              </a:effectLst>
            </a:rPr>
            <a:t>Емисиони механизам</a:t>
          </a:r>
          <a:endParaRPr lang="en-US" sz="1500" b="0" kern="1200" cap="none" spc="0" dirty="0">
            <a:ln w="0"/>
            <a:solidFill>
              <a:schemeClr val="tx1"/>
            </a:solidFill>
            <a:effectLst>
              <a:outerShdw blurRad="38100" dist="19050" dir="2700000" algn="tl" rotWithShape="0">
                <a:schemeClr val="dk1">
                  <a:alpha val="40000"/>
                </a:schemeClr>
              </a:outerShdw>
            </a:effectLst>
          </a:endParaRPr>
        </a:p>
      </dsp:txBody>
      <dsp:txXfrm>
        <a:off x="5727726" y="1855952"/>
        <a:ext cx="1085485" cy="1085279"/>
      </dsp:txXfrm>
    </dsp:sp>
    <dsp:sp modelId="{25EC2C38-16E0-4A7E-8705-00C173D6F5D8}">
      <dsp:nvSpPr>
        <dsp:cNvPr id="0" name=""/>
        <dsp:cNvSpPr/>
      </dsp:nvSpPr>
      <dsp:spPr>
        <a:xfrm rot="2700000">
          <a:off x="3774293" y="1584645"/>
          <a:ext cx="1627607" cy="1627607"/>
        </a:xfrm>
        <a:prstGeom prst="teardrop">
          <a:avLst>
            <a:gd name="adj" fmla="val 10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A65EEF-1010-4818-BB8F-FB654CDBAF06}">
      <dsp:nvSpPr>
        <dsp:cNvPr id="0" name=""/>
        <dsp:cNvSpPr/>
      </dsp:nvSpPr>
      <dsp:spPr>
        <a:xfrm>
          <a:off x="3828776" y="1638839"/>
          <a:ext cx="1519506" cy="1519505"/>
        </a:xfrm>
        <a:prstGeom prst="ellipse">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sr-Cyrl-BA" sz="1500" b="0" kern="1200" cap="none" spc="0" dirty="0" smtClean="0">
              <a:ln w="0"/>
              <a:solidFill>
                <a:schemeClr val="tx1"/>
              </a:solidFill>
              <a:effectLst>
                <a:outerShdw blurRad="38100" dist="19050" dir="2700000" algn="tl" rotWithShape="0">
                  <a:schemeClr val="dk1">
                    <a:alpha val="40000"/>
                  </a:schemeClr>
                </a:outerShdw>
              </a:effectLst>
            </a:rPr>
            <a:t>Монетарне институције</a:t>
          </a:r>
          <a:endParaRPr lang="en-US" sz="1500" b="0" kern="1200" cap="none" spc="0" dirty="0">
            <a:ln w="0"/>
            <a:solidFill>
              <a:schemeClr val="tx1"/>
            </a:solidFill>
            <a:effectLst>
              <a:outerShdw blurRad="38100" dist="19050" dir="2700000" algn="tl" rotWithShape="0">
                <a:schemeClr val="dk1">
                  <a:alpha val="40000"/>
                </a:schemeClr>
              </a:outerShdw>
            </a:effectLst>
          </a:endParaRPr>
        </a:p>
      </dsp:txBody>
      <dsp:txXfrm>
        <a:off x="4045353" y="1855952"/>
        <a:ext cx="1085485" cy="1085279"/>
      </dsp:txXfrm>
    </dsp:sp>
    <dsp:sp modelId="{DAE4CF3A-48C4-4CB8-B00E-C5C945D4706B}">
      <dsp:nvSpPr>
        <dsp:cNvPr id="0" name=""/>
        <dsp:cNvSpPr/>
      </dsp:nvSpPr>
      <dsp:spPr>
        <a:xfrm rot="2700000">
          <a:off x="2091920" y="1584645"/>
          <a:ext cx="1627607" cy="1627607"/>
        </a:xfrm>
        <a:prstGeom prst="teardrop">
          <a:avLst>
            <a:gd name="adj" fmla="val 10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EEF2B2-EE6B-4ABA-9F73-2CCE7E1FA0AB}">
      <dsp:nvSpPr>
        <dsp:cNvPr id="0" name=""/>
        <dsp:cNvSpPr/>
      </dsp:nvSpPr>
      <dsp:spPr>
        <a:xfrm>
          <a:off x="2146403" y="1638839"/>
          <a:ext cx="1519506" cy="1519505"/>
        </a:xfrm>
        <a:prstGeom prst="ellipse">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sr-Cyrl-BA" sz="1500" b="0" kern="1200" cap="none" spc="0" dirty="0" smtClean="0">
              <a:ln w="0"/>
              <a:solidFill>
                <a:schemeClr val="tx1"/>
              </a:solidFill>
              <a:effectLst>
                <a:outerShdw blurRad="38100" dist="19050" dir="2700000" algn="tl" rotWithShape="0">
                  <a:schemeClr val="dk1">
                    <a:alpha val="40000"/>
                  </a:schemeClr>
                </a:outerShdw>
              </a:effectLst>
            </a:rPr>
            <a:t>Новчани знак</a:t>
          </a:r>
          <a:endParaRPr lang="en-US" sz="1500" b="0" kern="1200" cap="none" spc="0" dirty="0">
            <a:ln w="0"/>
            <a:solidFill>
              <a:schemeClr val="tx1"/>
            </a:solidFill>
            <a:effectLst>
              <a:outerShdw blurRad="38100" dist="19050" dir="2700000" algn="tl" rotWithShape="0">
                <a:schemeClr val="dk1">
                  <a:alpha val="40000"/>
                </a:schemeClr>
              </a:outerShdw>
            </a:effectLst>
          </a:endParaRPr>
        </a:p>
      </dsp:txBody>
      <dsp:txXfrm>
        <a:off x="2363847" y="1855952"/>
        <a:ext cx="1085485" cy="1085279"/>
      </dsp:txXfrm>
    </dsp:sp>
    <dsp:sp modelId="{3C0FBFA4-9597-44C4-ABB8-5A63EC5B662A}">
      <dsp:nvSpPr>
        <dsp:cNvPr id="0" name=""/>
        <dsp:cNvSpPr/>
      </dsp:nvSpPr>
      <dsp:spPr>
        <a:xfrm rot="2700000">
          <a:off x="409547" y="1584645"/>
          <a:ext cx="1627607" cy="1627607"/>
        </a:xfrm>
        <a:prstGeom prst="teardrop">
          <a:avLst>
            <a:gd name="adj" fmla="val 10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28356A-4001-4369-90DD-8BB75258C2BF}">
      <dsp:nvSpPr>
        <dsp:cNvPr id="0" name=""/>
        <dsp:cNvSpPr/>
      </dsp:nvSpPr>
      <dsp:spPr>
        <a:xfrm>
          <a:off x="464030" y="1638839"/>
          <a:ext cx="1519506" cy="1519505"/>
        </a:xfrm>
        <a:prstGeom prst="ellipse">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sr-Cyrl-BA" sz="1500" b="0" kern="1200" cap="none" spc="0" dirty="0" smtClean="0">
              <a:ln w="0"/>
              <a:solidFill>
                <a:schemeClr val="tx1"/>
              </a:solidFill>
              <a:effectLst>
                <a:outerShdw blurRad="38100" dist="19050" dir="2700000" algn="tl" rotWithShape="0">
                  <a:schemeClr val="dk1">
                    <a:alpha val="40000"/>
                  </a:schemeClr>
                </a:outerShdw>
              </a:effectLst>
            </a:rPr>
            <a:t>Новчана јединица</a:t>
          </a:r>
          <a:endParaRPr lang="en-US" sz="1500" b="0" kern="1200" cap="none" spc="0" dirty="0">
            <a:ln w="0"/>
            <a:solidFill>
              <a:schemeClr val="tx1"/>
            </a:solidFill>
            <a:effectLst>
              <a:outerShdw blurRad="38100" dist="19050" dir="2700000" algn="tl" rotWithShape="0">
                <a:schemeClr val="dk1">
                  <a:alpha val="40000"/>
                </a:schemeClr>
              </a:outerShdw>
            </a:effectLst>
          </a:endParaRPr>
        </a:p>
      </dsp:txBody>
      <dsp:txXfrm>
        <a:off x="681474" y="1855952"/>
        <a:ext cx="1085485" cy="10852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A05506-10FF-47E1-A974-339807A5D7E4}">
      <dsp:nvSpPr>
        <dsp:cNvPr id="0" name=""/>
        <dsp:cNvSpPr/>
      </dsp:nvSpPr>
      <dsp:spPr>
        <a:xfrm>
          <a:off x="1303944" y="-37426"/>
          <a:ext cx="5824441" cy="5824441"/>
        </a:xfrm>
        <a:prstGeom prst="circularArrow">
          <a:avLst>
            <a:gd name="adj1" fmla="val 5544"/>
            <a:gd name="adj2" fmla="val 330680"/>
            <a:gd name="adj3" fmla="val 13763217"/>
            <a:gd name="adj4" fmla="val 17393703"/>
            <a:gd name="adj5" fmla="val 5757"/>
          </a:avLst>
        </a:prstGeom>
        <a:solidFill>
          <a:schemeClr val="accent1">
            <a:tint val="40000"/>
            <a:hueOff val="0"/>
            <a:satOff val="0"/>
            <a:lumOff val="0"/>
            <a:alphaOff val="0"/>
          </a:schemeClr>
        </a:solidFill>
        <a:ln w="9525" cap="rnd"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F76420E5-1252-41AD-B833-0E2F85E2C241}">
      <dsp:nvSpPr>
        <dsp:cNvPr id="0" name=""/>
        <dsp:cNvSpPr/>
      </dsp:nvSpPr>
      <dsp:spPr>
        <a:xfrm>
          <a:off x="2845011" y="50"/>
          <a:ext cx="2742307" cy="1371153"/>
        </a:xfrm>
        <a:prstGeom prst="roundRect">
          <a:avLst/>
        </a:prstGeom>
        <a:solidFill>
          <a:schemeClr val="accent1">
            <a:shade val="80000"/>
            <a:hueOff val="0"/>
            <a:satOff val="0"/>
            <a:lumOff val="0"/>
            <a:alphaOff val="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sr-Cyrl-BA" sz="2800" b="1" kern="1200" dirty="0" smtClean="0"/>
            <a:t>Активности (мјере) </a:t>
          </a:r>
          <a:r>
            <a:rPr lang="sr-Cyrl-BA" sz="2800" b="1" kern="1200" dirty="0"/>
            <a:t>ЦБ</a:t>
          </a:r>
          <a:endParaRPr lang="en-US" sz="2800" b="1" kern="1200" dirty="0"/>
        </a:p>
      </dsp:txBody>
      <dsp:txXfrm>
        <a:off x="2911945" y="66984"/>
        <a:ext cx="2608439" cy="1237285"/>
      </dsp:txXfrm>
    </dsp:sp>
    <dsp:sp modelId="{EAC789E5-F863-46D5-84AE-1D95C05A4F4F}">
      <dsp:nvSpPr>
        <dsp:cNvPr id="0" name=""/>
        <dsp:cNvSpPr/>
      </dsp:nvSpPr>
      <dsp:spPr>
        <a:xfrm>
          <a:off x="5220152" y="1717774"/>
          <a:ext cx="2742307" cy="1371153"/>
        </a:xfrm>
        <a:prstGeom prst="roundRect">
          <a:avLst/>
        </a:prstGeom>
        <a:solidFill>
          <a:schemeClr val="accent1">
            <a:shade val="80000"/>
            <a:hueOff val="0"/>
            <a:satOff val="-8570"/>
            <a:lumOff val="8209"/>
            <a:alphaOff val="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sr-Cyrl-BA" sz="2800" b="1" kern="1200" dirty="0" smtClean="0"/>
            <a:t>Референтне каматне </a:t>
          </a:r>
          <a:r>
            <a:rPr lang="sr-Cyrl-BA" sz="2800" b="1" kern="1200" dirty="0"/>
            <a:t>стопе </a:t>
          </a:r>
          <a:endParaRPr lang="en-US" sz="2800" b="1" kern="1200" dirty="0"/>
        </a:p>
      </dsp:txBody>
      <dsp:txXfrm>
        <a:off x="5287086" y="1784708"/>
        <a:ext cx="2608439" cy="1237285"/>
      </dsp:txXfrm>
    </dsp:sp>
    <dsp:sp modelId="{A5D7249A-7C0D-4C29-8A50-B45E6B79C95E}">
      <dsp:nvSpPr>
        <dsp:cNvPr id="0" name=""/>
        <dsp:cNvSpPr/>
      </dsp:nvSpPr>
      <dsp:spPr>
        <a:xfrm>
          <a:off x="4317870" y="4494714"/>
          <a:ext cx="2742307" cy="1371153"/>
        </a:xfrm>
        <a:prstGeom prst="roundRect">
          <a:avLst/>
        </a:prstGeom>
        <a:solidFill>
          <a:schemeClr val="accent1">
            <a:shade val="80000"/>
            <a:hueOff val="0"/>
            <a:satOff val="-17140"/>
            <a:lumOff val="16417"/>
            <a:alphaOff val="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sr-Cyrl-BA" sz="2800" b="1" kern="1200"/>
            <a:t>Количина кредита и новчана маса</a:t>
          </a:r>
          <a:endParaRPr lang="en-US" sz="2800" b="1" kern="1200"/>
        </a:p>
      </dsp:txBody>
      <dsp:txXfrm>
        <a:off x="4384804" y="4561648"/>
        <a:ext cx="2608439" cy="1237285"/>
      </dsp:txXfrm>
    </dsp:sp>
    <dsp:sp modelId="{DFFF1A84-422F-444A-8E7A-5EAB634E4BB2}">
      <dsp:nvSpPr>
        <dsp:cNvPr id="0" name=""/>
        <dsp:cNvSpPr/>
      </dsp:nvSpPr>
      <dsp:spPr>
        <a:xfrm>
          <a:off x="1398022" y="4494714"/>
          <a:ext cx="2742307" cy="1371153"/>
        </a:xfrm>
        <a:prstGeom prst="roundRect">
          <a:avLst/>
        </a:prstGeom>
        <a:solidFill>
          <a:schemeClr val="accent1">
            <a:shade val="80000"/>
            <a:hueOff val="0"/>
            <a:satOff val="-25709"/>
            <a:lumOff val="24626"/>
            <a:alphaOff val="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sr-Cyrl-BA" sz="2800" b="1" kern="1200"/>
            <a:t>Финансијска тржишта</a:t>
          </a:r>
          <a:endParaRPr lang="en-US" sz="2800" b="1" kern="1200"/>
        </a:p>
      </dsp:txBody>
      <dsp:txXfrm>
        <a:off x="1464956" y="4561648"/>
        <a:ext cx="2608439" cy="1237285"/>
      </dsp:txXfrm>
    </dsp:sp>
    <dsp:sp modelId="{0B63EFD9-0F0D-43FD-997E-F505EE3B53D1}">
      <dsp:nvSpPr>
        <dsp:cNvPr id="0" name=""/>
        <dsp:cNvSpPr/>
      </dsp:nvSpPr>
      <dsp:spPr>
        <a:xfrm>
          <a:off x="495740" y="1717774"/>
          <a:ext cx="2742307" cy="1371153"/>
        </a:xfrm>
        <a:prstGeom prst="roundRect">
          <a:avLst/>
        </a:prstGeom>
        <a:solidFill>
          <a:schemeClr val="accent1">
            <a:shade val="80000"/>
            <a:hueOff val="0"/>
            <a:satOff val="-34279"/>
            <a:lumOff val="32835"/>
            <a:alphaOff val="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sr-Cyrl-BA" sz="2800" b="1" kern="1200"/>
            <a:t>Укупна производња и инфлација</a:t>
          </a:r>
          <a:endParaRPr lang="en-US" sz="2800" b="1" kern="1200"/>
        </a:p>
      </dsp:txBody>
      <dsp:txXfrm>
        <a:off x="562674" y="1784708"/>
        <a:ext cx="2608439" cy="1237285"/>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A33EB4-BCE8-466E-A0C7-02D7772E29D7}" type="datetimeFigureOut">
              <a:rPr lang="en-US" smtClean="0"/>
              <a:pPr/>
              <a:t>10/21/2025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616D3C-B4C8-48E5-B751-324316E9BA17}" type="slidenum">
              <a:rPr lang="en-US" smtClean="0"/>
              <a:pPr/>
              <a:t>‹#›</a:t>
            </a:fld>
            <a:endParaRPr lang="en-US"/>
          </a:p>
        </p:txBody>
      </p:sp>
    </p:spTree>
    <p:extLst>
      <p:ext uri="{BB962C8B-B14F-4D97-AF65-F5344CB8AC3E}">
        <p14:creationId xmlns:p14="http://schemas.microsoft.com/office/powerpoint/2010/main" val="2282471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991C9A9A-DDAF-4940-A2EC-D8D898518A4C}" type="datetime1">
              <a:rPr lang="en-US" smtClean="0"/>
              <a:pPr/>
              <a:t>10/21/2025</a:t>
            </a:fld>
            <a:endParaRPr lang="en-US"/>
          </a:p>
        </p:txBody>
      </p:sp>
      <p:sp>
        <p:nvSpPr>
          <p:cNvPr id="5" name="Footer Placeholder 4"/>
          <p:cNvSpPr>
            <a:spLocks noGrp="1"/>
          </p:cNvSpPr>
          <p:nvPr>
            <p:ph type="ftr" sz="quarter" idx="11"/>
          </p:nvPr>
        </p:nvSpPr>
        <p:spPr>
          <a:xfrm>
            <a:off x="3623733" y="6117336"/>
            <a:ext cx="3609438" cy="365125"/>
          </a:xfrm>
        </p:spPr>
        <p:txBody>
          <a:bodyPr/>
          <a:lstStyle/>
          <a:p>
            <a:endParaRPr lang="en-US"/>
          </a:p>
        </p:txBody>
      </p:sp>
      <p:sp>
        <p:nvSpPr>
          <p:cNvPr id="6" name="Slide Number Placeholder 5"/>
          <p:cNvSpPr>
            <a:spLocks noGrp="1"/>
          </p:cNvSpPr>
          <p:nvPr>
            <p:ph type="sldNum" sz="quarter" idx="12"/>
          </p:nvPr>
        </p:nvSpPr>
        <p:spPr>
          <a:xfrm>
            <a:off x="8275320" y="6117336"/>
            <a:ext cx="411480" cy="365125"/>
          </a:xfrm>
        </p:spPr>
        <p:txBody>
          <a:bodyPr/>
          <a:lstStyle/>
          <a:p>
            <a:fld id="{B6F15528-21DE-4FAA-801E-634DDDAF4B2B}" type="slidenum">
              <a:rPr lang="en-US" smtClean="0"/>
              <a:pPr/>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4112153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55B260-EA66-4611-B304-2130AF2F2377}" type="datetime1">
              <a:rPr lang="en-US" smtClean="0"/>
              <a:pPr/>
              <a:t>10/21/2025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824049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55B260-EA66-4611-B304-2130AF2F2377}" type="datetime1">
              <a:rPr lang="en-US" smtClean="0"/>
              <a:pPr/>
              <a:t>10/21/2025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0302723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55B260-EA66-4611-B304-2130AF2F2377}" type="datetime1">
              <a:rPr lang="en-US" smtClean="0"/>
              <a:pPr/>
              <a:t>10/21/2025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4882691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55B260-EA66-4611-B304-2130AF2F2377}" type="datetime1">
              <a:rPr lang="en-US" smtClean="0"/>
              <a:pPr/>
              <a:t>10/21/2025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1853358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55B260-EA66-4611-B304-2130AF2F2377}" type="datetime1">
              <a:rPr lang="en-US" smtClean="0"/>
              <a:pPr/>
              <a:t>10/21/2025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2698968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55B260-EA66-4611-B304-2130AF2F2377}" type="datetime1">
              <a:rPr lang="en-US" smtClean="0"/>
              <a:pPr/>
              <a:t>10/21/2025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1283908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56F88B-F59A-41C2-8836-424E046CBEA0}" type="datetime1">
              <a:rPr lang="en-US" smtClean="0"/>
              <a:pPr/>
              <a:t>10/21/2025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917940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CFB902-7575-4AE2-B513-C6749BE1F713}" type="datetime1">
              <a:rPr lang="en-US" smtClean="0"/>
              <a:pPr/>
              <a:t>10/21/2025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931758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type="title">
  <p:cSld name="1_Title Slide">
    <p:spTree>
      <p:nvGrpSpPr>
        <p:cNvPr id="1" name=""/>
        <p:cNvGrpSpPr/>
        <p:nvPr/>
      </p:nvGrpSpPr>
      <p:grpSpPr>
        <a:xfrm>
          <a:off x="0" y="0"/>
          <a:ext cx="0" cy="0"/>
          <a:chOff x="0" y="0"/>
          <a:chExt cx="0" cy="0"/>
        </a:xfrm>
      </p:grpSpPr>
      <p:sp>
        <p:nvSpPr>
          <p:cNvPr id="172038" name="Rectangle 6"/>
          <p:cNvSpPr>
            <a:spLocks noGrp="1" noChangeArrowheads="1"/>
          </p:cNvSpPr>
          <p:nvPr>
            <p:ph type="subTitle" idx="1"/>
          </p:nvPr>
        </p:nvSpPr>
        <p:spPr>
          <a:xfrm>
            <a:off x="1752600" y="3567113"/>
            <a:ext cx="5410200" cy="1905000"/>
          </a:xfrm>
          <a:noFill/>
        </p:spPr>
        <p:txBody>
          <a:bodyPr anchor="ctr"/>
          <a:lstStyle>
            <a:lvl1pPr marL="0" indent="0" algn="ctr">
              <a:buFont typeface="Wingdings" pitchFamily="2" charset="2"/>
              <a:buNone/>
              <a:defRPr sz="2600"/>
            </a:lvl1pPr>
          </a:lstStyle>
          <a:p>
            <a:r>
              <a:rPr lang="en-US"/>
              <a:t>Click to edit Master subtitle style</a:t>
            </a:r>
          </a:p>
        </p:txBody>
      </p:sp>
      <p:sp>
        <p:nvSpPr>
          <p:cNvPr id="172039" name="Rectangle 7"/>
          <p:cNvSpPr>
            <a:spLocks noGrp="1" noChangeArrowheads="1"/>
          </p:cNvSpPr>
          <p:nvPr>
            <p:ph type="dt" sz="half" idx="2"/>
          </p:nvPr>
        </p:nvSpPr>
        <p:spPr/>
        <p:txBody>
          <a:bodyPr/>
          <a:lstStyle>
            <a:lvl1pPr>
              <a:defRPr/>
            </a:lvl1pPr>
          </a:lstStyle>
          <a:p>
            <a:fld id="{6925A2F0-BF10-49C0-870F-84C3E2AF0B38}" type="datetime1">
              <a:rPr lang="en-US" smtClean="0"/>
              <a:pPr/>
              <a:t>10/21/2025</a:t>
            </a:fld>
            <a:endParaRPr lang="en-US"/>
          </a:p>
        </p:txBody>
      </p:sp>
      <p:sp>
        <p:nvSpPr>
          <p:cNvPr id="172040" name="Rectangle 8"/>
          <p:cNvSpPr>
            <a:spLocks noGrp="1" noChangeArrowheads="1"/>
          </p:cNvSpPr>
          <p:nvPr>
            <p:ph type="ftr" sz="quarter" idx="3"/>
          </p:nvPr>
        </p:nvSpPr>
        <p:spPr>
          <a:xfrm>
            <a:off x="3352800" y="6391275"/>
            <a:ext cx="2895600" cy="457200"/>
          </a:xfrm>
        </p:spPr>
        <p:txBody>
          <a:bodyPr/>
          <a:lstStyle>
            <a:lvl1pPr>
              <a:defRPr/>
            </a:lvl1pPr>
          </a:lstStyle>
          <a:p>
            <a:endParaRPr lang="en-US"/>
          </a:p>
        </p:txBody>
      </p:sp>
      <p:sp>
        <p:nvSpPr>
          <p:cNvPr id="172041" name="Rectangle 9"/>
          <p:cNvSpPr>
            <a:spLocks noGrp="1" noChangeArrowheads="1"/>
          </p:cNvSpPr>
          <p:nvPr>
            <p:ph type="sldNum" sz="quarter" idx="4"/>
          </p:nvPr>
        </p:nvSpPr>
        <p:spPr>
          <a:xfrm>
            <a:off x="6858000" y="6391275"/>
            <a:ext cx="1600200" cy="457200"/>
          </a:xfrm>
        </p:spPr>
        <p:txBody>
          <a:bodyPr/>
          <a:lstStyle>
            <a:lvl1pPr>
              <a:defRPr/>
            </a:lvl1pPr>
          </a:lstStyle>
          <a:p>
            <a:fld id="{4EFFCE8B-4009-4B0C-96EF-5DD5367820A1}" type="slidenum">
              <a:rPr lang="en-US"/>
              <a:pPr/>
              <a:t>‹#›</a:t>
            </a:fld>
            <a:endParaRPr lang="en-US"/>
          </a:p>
        </p:txBody>
      </p:sp>
    </p:spTree>
    <p:extLst>
      <p:ext uri="{BB962C8B-B14F-4D97-AF65-F5344CB8AC3E}">
        <p14:creationId xmlns:p14="http://schemas.microsoft.com/office/powerpoint/2010/main" val="231010374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E8557B11-1E90-49EA-8A97-776310943E8B}" type="datetime1">
              <a:rPr lang="en-US" smtClean="0"/>
              <a:pPr/>
              <a:t>10/21/2025</a:t>
            </a:fld>
            <a:endParaRPr lang="en-US"/>
          </a:p>
        </p:txBody>
      </p:sp>
      <p:sp>
        <p:nvSpPr>
          <p:cNvPr id="5" name="Footer Placeholder 4"/>
          <p:cNvSpPr>
            <a:spLocks noGrp="1"/>
          </p:cNvSpPr>
          <p:nvPr>
            <p:ph type="ftr" sz="quarter" idx="11"/>
          </p:nvPr>
        </p:nvSpPr>
        <p:spPr>
          <a:xfrm>
            <a:off x="1972647" y="6108173"/>
            <a:ext cx="5314517" cy="365125"/>
          </a:xfrm>
        </p:spPr>
        <p:txBody>
          <a:bodyPr/>
          <a:lstStyle/>
          <a:p>
            <a:endParaRPr lang="en-US"/>
          </a:p>
        </p:txBody>
      </p:sp>
      <p:sp>
        <p:nvSpPr>
          <p:cNvPr id="6" name="Slide Number Placeholder 5"/>
          <p:cNvSpPr>
            <a:spLocks noGrp="1"/>
          </p:cNvSpPr>
          <p:nvPr>
            <p:ph type="sldNum" sz="quarter" idx="12"/>
          </p:nvPr>
        </p:nvSpPr>
        <p:spPr>
          <a:xfrm>
            <a:off x="8258967" y="6108173"/>
            <a:ext cx="427833"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20880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C27587-3D43-4A82-B571-5C60656DB244}" type="datetime1">
              <a:rPr lang="en-US" smtClean="0"/>
              <a:pPr/>
              <a:t>10/21/2025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273317" y="6116070"/>
            <a:ext cx="413483"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45139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013D0F-FECB-47F3-AC27-E2153C9658BD}" type="datetime1">
              <a:rPr lang="en-US" smtClean="0"/>
              <a:pPr/>
              <a:t>10/21/2025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86567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55B260-EA66-4611-B304-2130AF2F2377}" type="datetime1">
              <a:rPr lang="en-US" smtClean="0"/>
              <a:pPr/>
              <a:t>10/21/2025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0421248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2CA0A5-6413-4E10-979B-F2FBF62B4244}" type="datetime1">
              <a:rPr lang="en-US" smtClean="0"/>
              <a:pPr/>
              <a:t>10/21/2025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5538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5565AE-EB53-4E9B-A668-493CDB6ED939}" type="datetime1">
              <a:rPr lang="en-US" smtClean="0"/>
              <a:pPr/>
              <a:t>10/21/2025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49147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DBC22C-8017-44D4-9D37-976B97F39A90}" type="datetime1">
              <a:rPr lang="en-US" smtClean="0"/>
              <a:pPr/>
              <a:t>10/21/2025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04936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55B260-EA66-4611-B304-2130AF2F2377}" type="datetime1">
              <a:rPr lang="en-US" smtClean="0"/>
              <a:pPr/>
              <a:t>10/21/2025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928031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955B260-EA66-4611-B304-2130AF2F2377}" type="datetime1">
              <a:rPr lang="en-US" smtClean="0"/>
              <a:pPr/>
              <a:t>10/21/2025</a:t>
            </a:fld>
            <a:endParaRPr 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715273365"/>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 id="2147483818" r:id="rId16"/>
    <p:sldLayoutId id="2147483819" r:id="rId17"/>
    <p:sldLayoutId id="2147483820" r:id="rId18"/>
  </p:sldLayoutIdLst>
  <p:hf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alpha val="80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normAutofit/>
          </a:bodyPr>
          <a:lstStyle/>
          <a:p>
            <a:fld id="{4EFFCE8B-4009-4B0C-96EF-5DD5367820A1}" type="slidenum">
              <a:rPr lang="en-US" smtClean="0"/>
              <a:pPr/>
              <a:t>1</a:t>
            </a:fld>
            <a:endParaRPr lang="en-US"/>
          </a:p>
        </p:txBody>
      </p:sp>
      <p:sp>
        <p:nvSpPr>
          <p:cNvPr id="6" name="Subtitle 5">
            <a:extLst>
              <a:ext uri="{FF2B5EF4-FFF2-40B4-BE49-F238E27FC236}">
                <a16:creationId xmlns:a16="http://schemas.microsoft.com/office/drawing/2014/main" id="{BFE6797F-A846-72D0-983C-B1E7385D1B07}"/>
              </a:ext>
            </a:extLst>
          </p:cNvPr>
          <p:cNvSpPr>
            <a:spLocks noGrp="1"/>
          </p:cNvSpPr>
          <p:nvPr>
            <p:ph type="subTitle" idx="1"/>
          </p:nvPr>
        </p:nvSpPr>
        <p:spPr>
          <a:xfrm>
            <a:off x="2133600" y="2895600"/>
            <a:ext cx="6629400" cy="2590800"/>
          </a:xfrm>
        </p:spPr>
        <p:txBody>
          <a:bodyPr>
            <a:normAutofit/>
          </a:bodyPr>
          <a:lstStyle/>
          <a:p>
            <a:r>
              <a:rPr lang="sr-Cyrl-BA" sz="5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Монетарни систем</a:t>
            </a:r>
            <a:endParaRPr lang="sr-Latn-BA" sz="5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838200"/>
            <a:ext cx="7924800" cy="5269973"/>
          </a:xfrm>
        </p:spPr>
        <p:txBody>
          <a:bodyPr>
            <a:normAutofit fontScale="92500" lnSpcReduction="10000"/>
          </a:bodyPr>
          <a:lstStyle/>
          <a:p>
            <a:pPr algn="just"/>
            <a:r>
              <a:rPr lang="sr-Cyrl-BA" dirty="0"/>
              <a:t>Банке морају ширити </a:t>
            </a:r>
            <a:r>
              <a:rPr lang="sr-Cyrl-BA" dirty="0" smtClean="0"/>
              <a:t>спектар </a:t>
            </a:r>
            <a:r>
              <a:rPr lang="sr-Cyrl-BA" dirty="0"/>
              <a:t>својих послова, према потребама својих клијената и тржишта. </a:t>
            </a:r>
            <a:endParaRPr lang="sr-Latn-BA" dirty="0" smtClean="0"/>
          </a:p>
          <a:p>
            <a:pPr algn="just"/>
            <a:endParaRPr lang="sr-Cyrl-BA" dirty="0"/>
          </a:p>
          <a:p>
            <a:pPr algn="just"/>
            <a:r>
              <a:rPr lang="sr-Cyrl-BA" dirty="0" smtClean="0"/>
              <a:t>Нпр</a:t>
            </a:r>
            <a:r>
              <a:rPr lang="sr-Cyrl-BA" dirty="0"/>
              <a:t>. електронски новац. </a:t>
            </a:r>
            <a:endParaRPr lang="sr-Latn-BA" dirty="0" smtClean="0"/>
          </a:p>
          <a:p>
            <a:pPr algn="just"/>
            <a:r>
              <a:rPr lang="sr-Cyrl-BA" dirty="0" smtClean="0"/>
              <a:t>Данас </a:t>
            </a:r>
            <a:r>
              <a:rPr lang="sr-Cyrl-BA" dirty="0"/>
              <a:t>електронски новац </a:t>
            </a:r>
            <a:r>
              <a:rPr lang="sr-Latn-CS" dirty="0"/>
              <a:t>све више зам</a:t>
            </a:r>
            <a:r>
              <a:rPr lang="sr-Cyrl-BA" dirty="0"/>
              <a:t>ј</a:t>
            </a:r>
            <a:r>
              <a:rPr lang="sr-Latn-CS" dirty="0"/>
              <a:t>ењује коришћење готовине и чекова. </a:t>
            </a:r>
            <a:r>
              <a:rPr lang="sr-Cyrl-BA" dirty="0"/>
              <a:t> Он п</a:t>
            </a:r>
            <a:r>
              <a:rPr lang="sr-Latn-CS" dirty="0"/>
              <a:t>ословним субјектима</a:t>
            </a:r>
            <a:r>
              <a:rPr lang="sr-Cyrl-BA" dirty="0"/>
              <a:t> али и физичким лицима</a:t>
            </a:r>
            <a:r>
              <a:rPr lang="sr-Latn-CS" dirty="0"/>
              <a:t> омогућава да без одласка у банку или неко друго м</a:t>
            </a:r>
            <a:r>
              <a:rPr lang="sr-Cyrl-BA" dirty="0"/>
              <a:t>ј</a:t>
            </a:r>
            <a:r>
              <a:rPr lang="sr-Latn-CS" dirty="0"/>
              <a:t>есто обав</a:t>
            </a:r>
            <a:r>
              <a:rPr lang="sr-Cyrl-BA" dirty="0"/>
              <a:t>е</a:t>
            </a:r>
            <a:r>
              <a:rPr lang="sr-Latn-CS" dirty="0"/>
              <a:t> плаћање, путем свог компјутера и терминала</a:t>
            </a:r>
            <a:r>
              <a:rPr lang="sr-Cyrl-BA" dirty="0"/>
              <a:t>. </a:t>
            </a:r>
            <a:endParaRPr lang="sr-Latn-BA" dirty="0" smtClean="0"/>
          </a:p>
          <a:p>
            <a:pPr marL="0" indent="0" algn="just">
              <a:buNone/>
            </a:pPr>
            <a:endParaRPr lang="sr-Cyrl-BA" dirty="0" smtClean="0"/>
          </a:p>
          <a:p>
            <a:pPr algn="just"/>
            <a:r>
              <a:rPr lang="ru-RU" dirty="0" smtClean="0"/>
              <a:t>Највећа </a:t>
            </a:r>
            <a:r>
              <a:rPr lang="ru-RU" dirty="0"/>
              <a:t>предност: смањује трошкове и скраћују вријеме утрошено на </a:t>
            </a:r>
            <a:r>
              <a:rPr lang="ru-RU" dirty="0" smtClean="0"/>
              <a:t>трансакције</a:t>
            </a:r>
          </a:p>
          <a:p>
            <a:pPr marL="0" indent="0" algn="just">
              <a:buNone/>
            </a:pPr>
            <a:r>
              <a:rPr lang="sr-Cyrl-BA" dirty="0" smtClean="0"/>
              <a:t> </a:t>
            </a:r>
          </a:p>
          <a:p>
            <a:pPr marL="0" indent="0" algn="just">
              <a:buNone/>
            </a:pPr>
            <a:endParaRPr lang="sr-Cyrl-BA" dirty="0"/>
          </a:p>
          <a:p>
            <a:pPr algn="just"/>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27308772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F930D43-9416-555B-A88E-808304B5A7D8}"/>
              </a:ext>
            </a:extLst>
          </p:cNvPr>
          <p:cNvSpPr>
            <a:spLocks noGrp="1"/>
          </p:cNvSpPr>
          <p:nvPr>
            <p:ph idx="1"/>
          </p:nvPr>
        </p:nvSpPr>
        <p:spPr>
          <a:xfrm>
            <a:off x="961618" y="304800"/>
            <a:ext cx="8106182" cy="6159706"/>
          </a:xfrm>
        </p:spPr>
        <p:txBody>
          <a:bodyPr>
            <a:noAutofit/>
          </a:bodyPr>
          <a:lstStyle/>
          <a:p>
            <a:pPr marL="0" indent="0" algn="just">
              <a:buNone/>
            </a:pPr>
            <a:endParaRPr lang="sr-Cyrl-BA" sz="2100" dirty="0"/>
          </a:p>
          <a:p>
            <a:pPr marL="0" indent="0" algn="just">
              <a:buNone/>
            </a:pPr>
            <a:endParaRPr lang="sr-Cyrl-BA" sz="2100" dirty="0"/>
          </a:p>
          <a:p>
            <a:pPr marL="0" indent="0" algn="just">
              <a:buNone/>
            </a:pPr>
            <a:endParaRPr lang="sr-Cyrl-BA" sz="2100" dirty="0" smtClean="0"/>
          </a:p>
          <a:p>
            <a:pPr marL="0" indent="0" algn="just">
              <a:buNone/>
            </a:pPr>
            <a:endParaRPr lang="sr-Cyrl-BA" sz="2100" dirty="0"/>
          </a:p>
          <a:p>
            <a:pPr marL="0" indent="0" algn="just">
              <a:buNone/>
            </a:pPr>
            <a:endParaRPr lang="sr-Cyrl-BA" sz="2100" dirty="0" smtClean="0"/>
          </a:p>
          <a:p>
            <a:pPr marL="0" indent="0" algn="just">
              <a:buNone/>
            </a:pPr>
            <a:r>
              <a:rPr lang="sr-Cyrl-BA" sz="2100" dirty="0" smtClean="0"/>
              <a:t>У </a:t>
            </a:r>
            <a:r>
              <a:rPr lang="sr-Cyrl-BA" sz="2100" dirty="0"/>
              <a:t>развијеним земљама у којима </a:t>
            </a:r>
            <a:r>
              <a:rPr lang="sr-Cyrl-BA" sz="2100" dirty="0" smtClean="0"/>
              <a:t>постоји </a:t>
            </a:r>
            <a:r>
              <a:rPr lang="sr-Cyrl-BA" sz="2100" b="1" dirty="0"/>
              <a:t>развијено финансијско тржиште</a:t>
            </a:r>
            <a:r>
              <a:rPr lang="sr-Cyrl-BA" sz="2100" dirty="0"/>
              <a:t>, комерцијалне банке граниче или се претварају у </a:t>
            </a:r>
            <a:r>
              <a:rPr lang="sr-Cyrl-BA" sz="2100" b="1" dirty="0">
                <a:solidFill>
                  <a:srgbClr val="FF0000"/>
                </a:solidFill>
              </a:rPr>
              <a:t>инвестиционе банке</a:t>
            </a:r>
            <a:r>
              <a:rPr lang="sr-Cyrl-BA" sz="2100" dirty="0"/>
              <a:t>. То </a:t>
            </a:r>
            <a:r>
              <a:rPr lang="sr-Cyrl-BA" sz="2100" dirty="0" smtClean="0"/>
              <a:t>значи </a:t>
            </a:r>
            <a:r>
              <a:rPr lang="sr-Cyrl-BA" sz="2100" dirty="0"/>
              <a:t>да су оне активан учесник на тржишту новца и капитала, да преузимају берзанске послове, куповине и продаје ХОВ, ризичне трансакције и слично. </a:t>
            </a:r>
          </a:p>
          <a:p>
            <a:pPr marL="0" indent="0" algn="just">
              <a:buNone/>
            </a:pPr>
            <a:endParaRPr lang="sr-Cyrl-BA" sz="2100" dirty="0"/>
          </a:p>
          <a:p>
            <a:pPr marL="0" indent="0" algn="just">
              <a:buNone/>
            </a:pPr>
            <a:r>
              <a:rPr lang="sr-Cyrl-BA" sz="2100" dirty="0"/>
              <a:t>Колики удио и раст инвестиционих банака имамо, најбоље је показала посљедња финансијска криза која је ескалирала 2007. </a:t>
            </a:r>
            <a:r>
              <a:rPr lang="sr-Cyrl-BA" sz="2100" dirty="0" smtClean="0"/>
              <a:t>године</a:t>
            </a:r>
            <a:r>
              <a:rPr lang="sr-Latn-BA" sz="2100" dirty="0" smtClean="0"/>
              <a:t>.</a:t>
            </a:r>
            <a:endParaRPr lang="sr-Cyrl-BA" sz="2100" dirty="0"/>
          </a:p>
          <a:p>
            <a:pPr marL="0" indent="0" algn="just">
              <a:buNone/>
            </a:pPr>
            <a:endParaRPr lang="sr-Cyrl-BA" sz="2100" dirty="0"/>
          </a:p>
          <a:p>
            <a:pPr marL="0" indent="0" algn="just">
              <a:buNone/>
            </a:pPr>
            <a:r>
              <a:rPr lang="sr-Cyrl-BA" sz="2100" dirty="0"/>
              <a:t>Ризичне трансакције - секјуритизације кредита и недовољно строга регулаторна тијела који би ове послове пратили и контролисали</a:t>
            </a:r>
            <a:r>
              <a:rPr lang="sr-Cyrl-BA" sz="2100" dirty="0" smtClean="0"/>
              <a:t>.</a:t>
            </a:r>
            <a:endParaRPr lang="sr-Latn-BA" sz="2100" dirty="0" smtClean="0"/>
          </a:p>
          <a:p>
            <a:pPr marL="0" indent="0" algn="just">
              <a:buNone/>
            </a:pPr>
            <a:endParaRPr lang="sr-Latn-BA" sz="2100" dirty="0" smtClean="0"/>
          </a:p>
          <a:p>
            <a:pPr marL="0" indent="0" algn="just">
              <a:buNone/>
            </a:pPr>
            <a:endParaRPr lang="sr-Cyrl-BA" sz="2100" dirty="0" smtClean="0"/>
          </a:p>
          <a:p>
            <a:pPr algn="just">
              <a:buFontTx/>
              <a:buChar char="-"/>
            </a:pPr>
            <a:endParaRPr lang="sr-Cyrl-BA" sz="2100" dirty="0"/>
          </a:p>
          <a:p>
            <a:pPr marL="0" indent="0" algn="just">
              <a:buNone/>
            </a:pPr>
            <a:endParaRPr lang="sr-Cyrl-BA" sz="2100" dirty="0"/>
          </a:p>
          <a:p>
            <a:pPr marL="0" indent="0" algn="just">
              <a:buNone/>
            </a:pPr>
            <a:endParaRPr lang="sr-Cyrl-BA" sz="2100" dirty="0"/>
          </a:p>
          <a:p>
            <a:pPr marL="0" indent="0" algn="just">
              <a:buNone/>
            </a:pPr>
            <a:endParaRPr lang="en-US" sz="2100" dirty="0"/>
          </a:p>
          <a:p>
            <a:pPr algn="just"/>
            <a:endParaRPr lang="sr-Latn-BA" sz="2100" dirty="0"/>
          </a:p>
        </p:txBody>
      </p:sp>
      <p:sp>
        <p:nvSpPr>
          <p:cNvPr id="4" name="Slide Number Placeholder 3">
            <a:extLst>
              <a:ext uri="{FF2B5EF4-FFF2-40B4-BE49-F238E27FC236}">
                <a16:creationId xmlns:a16="http://schemas.microsoft.com/office/drawing/2014/main" id="{65F62B50-611B-DEAE-D478-903C869569CF}"/>
              </a:ext>
            </a:extLst>
          </p:cNvPr>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23084914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0800" y="228600"/>
            <a:ext cx="4229100" cy="2819400"/>
          </a:xfrm>
          <a:prstGeom prst="rect">
            <a:avLst/>
          </a:prstGeom>
        </p:spPr>
      </p:pic>
      <p:sp>
        <p:nvSpPr>
          <p:cNvPr id="6" name="Rectangle 5"/>
          <p:cNvSpPr/>
          <p:nvPr/>
        </p:nvSpPr>
        <p:spPr>
          <a:xfrm>
            <a:off x="914400" y="3265471"/>
            <a:ext cx="8001000" cy="2862322"/>
          </a:xfrm>
          <a:prstGeom prst="rect">
            <a:avLst/>
          </a:prstGeom>
        </p:spPr>
        <p:txBody>
          <a:bodyPr wrap="square">
            <a:spAutoFit/>
          </a:bodyPr>
          <a:lstStyle/>
          <a:p>
            <a:pPr algn="just"/>
            <a:r>
              <a:rPr lang="ru-RU" dirty="0" smtClean="0"/>
              <a:t>Потцијењен ризик (цијене некретнина неће никада пасти) </a:t>
            </a:r>
            <a:r>
              <a:rPr lang="ru-RU" dirty="0"/>
              <a:t>+ неконтролисана </a:t>
            </a:r>
            <a:r>
              <a:rPr lang="ru-RU" dirty="0" smtClean="0"/>
              <a:t>секјуритизација (лабава регулатива) </a:t>
            </a:r>
            <a:r>
              <a:rPr lang="ru-RU" dirty="0"/>
              <a:t>= </a:t>
            </a:r>
            <a:r>
              <a:rPr lang="ru-RU" b="1" dirty="0"/>
              <a:t>глобална финансијска </a:t>
            </a:r>
            <a:r>
              <a:rPr lang="ru-RU" b="1" dirty="0" smtClean="0"/>
              <a:t>катастрофа</a:t>
            </a:r>
          </a:p>
          <a:p>
            <a:pPr algn="ctr"/>
            <a:endParaRPr lang="ru-RU" b="1" dirty="0"/>
          </a:p>
          <a:p>
            <a:r>
              <a:rPr lang="ru-RU" b="1" dirty="0" smtClean="0">
                <a:solidFill>
                  <a:srgbClr val="FF0000"/>
                </a:solidFill>
              </a:rPr>
              <a:t>Посљедице:</a:t>
            </a:r>
            <a:endParaRPr lang="ru-RU" b="1" dirty="0">
              <a:solidFill>
                <a:srgbClr val="FF0000"/>
              </a:solidFill>
            </a:endParaRPr>
          </a:p>
          <a:p>
            <a:r>
              <a:rPr lang="ru-RU" dirty="0"/>
              <a:t>Банке и фондови су изгубили милијарде долара.</a:t>
            </a:r>
          </a:p>
          <a:p>
            <a:r>
              <a:rPr lang="ru-RU" dirty="0"/>
              <a:t>Настала је </a:t>
            </a:r>
            <a:r>
              <a:rPr lang="ru-RU" b="1" dirty="0"/>
              <a:t>паника на финансијским тржиштима</a:t>
            </a:r>
            <a:r>
              <a:rPr lang="ru-RU" dirty="0"/>
              <a:t>.</a:t>
            </a:r>
          </a:p>
          <a:p>
            <a:r>
              <a:rPr lang="ru-RU" dirty="0"/>
              <a:t>Многе велике институције (нпр. </a:t>
            </a:r>
            <a:r>
              <a:rPr lang="ru-RU" i="1" dirty="0"/>
              <a:t>Lehman Brothers</a:t>
            </a:r>
            <a:r>
              <a:rPr lang="ru-RU" dirty="0"/>
              <a:t>) су банкротирале</a:t>
            </a:r>
            <a:r>
              <a:rPr lang="ru-RU" dirty="0" smtClean="0"/>
              <a:t>.</a:t>
            </a:r>
            <a:endParaRPr lang="sr-Latn-BA" dirty="0" smtClean="0"/>
          </a:p>
          <a:p>
            <a:r>
              <a:rPr lang="sr-Cyrl-BA" dirty="0" smtClean="0"/>
              <a:t>Домино ефекат преливања кризе.</a:t>
            </a:r>
            <a:endParaRPr lang="ru-RU" dirty="0"/>
          </a:p>
          <a:p>
            <a:r>
              <a:rPr lang="ru-RU" dirty="0" smtClean="0"/>
              <a:t>Свијет </a:t>
            </a:r>
            <a:r>
              <a:rPr lang="ru-RU" dirty="0"/>
              <a:t>је ушао у </a:t>
            </a:r>
            <a:r>
              <a:rPr lang="ru-RU" b="1" dirty="0"/>
              <a:t>велику рецесију</a:t>
            </a:r>
            <a:r>
              <a:rPr lang="ru-RU" dirty="0"/>
              <a:t>.</a:t>
            </a:r>
          </a:p>
          <a:p>
            <a:endParaRPr lang="en-US" b="1" dirty="0"/>
          </a:p>
        </p:txBody>
      </p:sp>
    </p:spTree>
    <p:extLst>
      <p:ext uri="{BB962C8B-B14F-4D97-AF65-F5344CB8AC3E}">
        <p14:creationId xmlns:p14="http://schemas.microsoft.com/office/powerpoint/2010/main" val="1338608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pic>
        <p:nvPicPr>
          <p:cNvPr id="3074" name="Picture 2" descr="Financial Crises on Advanced Economies | PP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62883" y="3761065"/>
            <a:ext cx="3810000" cy="271223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ehman Brothers demise led to financial crisis, government bailou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7678" y="228600"/>
            <a:ext cx="5029198" cy="3352800"/>
          </a:xfrm>
          <a:prstGeom prst="flowChartPunchedCard">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884" y="951729"/>
            <a:ext cx="3657600" cy="5486400"/>
          </a:xfrm>
          <a:prstGeom prst="rect">
            <a:avLst/>
          </a:prstGeom>
        </p:spPr>
      </p:pic>
    </p:spTree>
    <p:extLst>
      <p:ext uri="{BB962C8B-B14F-4D97-AF65-F5344CB8AC3E}">
        <p14:creationId xmlns:p14="http://schemas.microsoft.com/office/powerpoint/2010/main" val="29950939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905000"/>
            <a:ext cx="7704667" cy="3332816"/>
          </a:xfrm>
        </p:spPr>
        <p:txBody>
          <a:bodyPr/>
          <a:lstStyle/>
          <a:p>
            <a:r>
              <a:rPr lang="sr-Cyrl-BA" dirty="0"/>
              <a:t>Заштита клијената: нпр. осигурање депозита – до 70.000,00 гарантује Агенција за осигурање депозита БиХ</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2695640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737794"/>
            <a:ext cx="7704667" cy="457200"/>
          </a:xfrm>
        </p:spPr>
        <p:txBody>
          <a:bodyPr>
            <a:normAutofit fontScale="90000"/>
          </a:bodyPr>
          <a:lstStyle/>
          <a:p>
            <a:r>
              <a:rPr lang="en-US" dirty="0" err="1"/>
              <a:t>Finansijske</a:t>
            </a:r>
            <a:r>
              <a:rPr lang="en-US" dirty="0"/>
              <a:t> </a:t>
            </a:r>
            <a:r>
              <a:rPr lang="en-US" dirty="0" err="1" smtClean="0"/>
              <a:t>institucije</a:t>
            </a:r>
            <a:r>
              <a:rPr lang="sr-Latn-BA" dirty="0"/>
              <a:t> </a:t>
            </a:r>
            <a:r>
              <a:rPr lang="sr-Latn-BA" dirty="0" smtClean="0"/>
              <a:t>u BiH</a:t>
            </a:r>
            <a:r>
              <a:rPr lang="en-US" dirty="0" smtClean="0"/>
              <a:t/>
            </a:r>
            <a:br>
              <a:rPr lang="en-US" dirty="0" smtClean="0"/>
            </a:br>
            <a:endParaRPr lang="en-US" dirty="0"/>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2215658794"/>
              </p:ext>
            </p:extLst>
          </p:nvPr>
        </p:nvGraphicFramePr>
        <p:xfrm>
          <a:off x="2" y="1752600"/>
          <a:ext cx="9114691" cy="3325218"/>
        </p:xfrm>
        <a:graphic>
          <a:graphicData uri="http://schemas.openxmlformats.org/drawingml/2006/table">
            <a:tbl>
              <a:tblPr firstRow="1" firstCol="1" bandRow="1">
                <a:tableStyleId>{B301B821-A1FF-4177-AEE7-76D212191A09}</a:tableStyleId>
              </a:tblPr>
              <a:tblGrid>
                <a:gridCol w="1476736">
                  <a:extLst>
                    <a:ext uri="{9D8B030D-6E8A-4147-A177-3AD203B41FA5}">
                      <a16:colId xmlns:a16="http://schemas.microsoft.com/office/drawing/2014/main" val="2822236037"/>
                    </a:ext>
                  </a:extLst>
                </a:gridCol>
                <a:gridCol w="788742">
                  <a:extLst>
                    <a:ext uri="{9D8B030D-6E8A-4147-A177-3AD203B41FA5}">
                      <a16:colId xmlns:a16="http://schemas.microsoft.com/office/drawing/2014/main" val="2685427723"/>
                    </a:ext>
                  </a:extLst>
                </a:gridCol>
                <a:gridCol w="632339">
                  <a:extLst>
                    <a:ext uri="{9D8B030D-6E8A-4147-A177-3AD203B41FA5}">
                      <a16:colId xmlns:a16="http://schemas.microsoft.com/office/drawing/2014/main" val="1237446292"/>
                    </a:ext>
                  </a:extLst>
                </a:gridCol>
                <a:gridCol w="1023832">
                  <a:extLst>
                    <a:ext uri="{9D8B030D-6E8A-4147-A177-3AD203B41FA5}">
                      <a16:colId xmlns:a16="http://schemas.microsoft.com/office/drawing/2014/main" val="1532486540"/>
                    </a:ext>
                  </a:extLst>
                </a:gridCol>
                <a:gridCol w="794501">
                  <a:extLst>
                    <a:ext uri="{9D8B030D-6E8A-4147-A177-3AD203B41FA5}">
                      <a16:colId xmlns:a16="http://schemas.microsoft.com/office/drawing/2014/main" val="2595566279"/>
                    </a:ext>
                  </a:extLst>
                </a:gridCol>
                <a:gridCol w="801217">
                  <a:extLst>
                    <a:ext uri="{9D8B030D-6E8A-4147-A177-3AD203B41FA5}">
                      <a16:colId xmlns:a16="http://schemas.microsoft.com/office/drawing/2014/main" val="1665358616"/>
                    </a:ext>
                  </a:extLst>
                </a:gridCol>
                <a:gridCol w="996964">
                  <a:extLst>
                    <a:ext uri="{9D8B030D-6E8A-4147-A177-3AD203B41FA5}">
                      <a16:colId xmlns:a16="http://schemas.microsoft.com/office/drawing/2014/main" val="22079486"/>
                    </a:ext>
                  </a:extLst>
                </a:gridCol>
                <a:gridCol w="788742">
                  <a:extLst>
                    <a:ext uri="{9D8B030D-6E8A-4147-A177-3AD203B41FA5}">
                      <a16:colId xmlns:a16="http://schemas.microsoft.com/office/drawing/2014/main" val="958713104"/>
                    </a:ext>
                  </a:extLst>
                </a:gridCol>
                <a:gridCol w="717740">
                  <a:extLst>
                    <a:ext uri="{9D8B030D-6E8A-4147-A177-3AD203B41FA5}">
                      <a16:colId xmlns:a16="http://schemas.microsoft.com/office/drawing/2014/main" val="3895981284"/>
                    </a:ext>
                  </a:extLst>
                </a:gridCol>
                <a:gridCol w="1093878">
                  <a:extLst>
                    <a:ext uri="{9D8B030D-6E8A-4147-A177-3AD203B41FA5}">
                      <a16:colId xmlns:a16="http://schemas.microsoft.com/office/drawing/2014/main" val="3164388834"/>
                    </a:ext>
                  </a:extLst>
                </a:gridCol>
              </a:tblGrid>
              <a:tr h="269115">
                <a:tc>
                  <a:txBody>
                    <a:bodyPr/>
                    <a:lstStyle/>
                    <a:p>
                      <a:pPr>
                        <a:lnSpc>
                          <a:spcPct val="115000"/>
                        </a:lnSpc>
                        <a:spcAft>
                          <a:spcPts val="0"/>
                        </a:spcAft>
                      </a:pPr>
                      <a:r>
                        <a:rPr lang="en-US" sz="1200" dirty="0" err="1">
                          <a:effectLst/>
                        </a:rPr>
                        <a:t>Institucije</a:t>
                      </a:r>
                      <a:endParaRPr lang="en-US" sz="1200"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2542" marR="425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200" dirty="0" smtClean="0">
                          <a:effectLst/>
                        </a:rPr>
                        <a:t>(</a:t>
                      </a:r>
                      <a:r>
                        <a:rPr lang="en-US" sz="1200" dirty="0" err="1" smtClean="0">
                          <a:effectLst/>
                        </a:rPr>
                        <a:t>FBiH</a:t>
                      </a:r>
                      <a:r>
                        <a:rPr lang="en-US" sz="1200" dirty="0">
                          <a:effectLst/>
                        </a:rPr>
                        <a:t>)</a:t>
                      </a:r>
                      <a:endParaRPr lang="en-US" sz="1200"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2542" marR="425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200" dirty="0" smtClean="0">
                          <a:effectLst/>
                        </a:rPr>
                        <a:t> </a:t>
                      </a:r>
                      <a:r>
                        <a:rPr lang="en-US" sz="1200" dirty="0">
                          <a:effectLst/>
                        </a:rPr>
                        <a:t>(RS)</a:t>
                      </a:r>
                      <a:endParaRPr lang="en-US" sz="1200"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2542" marR="425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200" dirty="0" smtClean="0">
                          <a:effectLst/>
                        </a:rPr>
                        <a:t>(</a:t>
                      </a:r>
                      <a:r>
                        <a:rPr lang="en-US" sz="1200" dirty="0" err="1" smtClean="0">
                          <a:effectLst/>
                        </a:rPr>
                        <a:t>Ukupno</a:t>
                      </a:r>
                      <a:r>
                        <a:rPr lang="en-US" sz="1200" dirty="0">
                          <a:effectLst/>
                        </a:rPr>
                        <a:t>)</a:t>
                      </a:r>
                      <a:endParaRPr lang="en-US" sz="1200"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2542" marR="425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200" dirty="0" smtClean="0">
                          <a:effectLst/>
                        </a:rPr>
                        <a:t>(</a:t>
                      </a:r>
                      <a:r>
                        <a:rPr lang="en-US" sz="1200" dirty="0" err="1" smtClean="0">
                          <a:effectLst/>
                        </a:rPr>
                        <a:t>FBiH</a:t>
                      </a:r>
                      <a:r>
                        <a:rPr lang="en-US" sz="1200" dirty="0">
                          <a:effectLst/>
                        </a:rPr>
                        <a:t>)</a:t>
                      </a:r>
                      <a:endParaRPr lang="en-US" sz="1200"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2542" marR="425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200" dirty="0" smtClean="0">
                          <a:effectLst/>
                        </a:rPr>
                        <a:t> </a:t>
                      </a:r>
                      <a:r>
                        <a:rPr lang="en-US" sz="1200" dirty="0">
                          <a:effectLst/>
                        </a:rPr>
                        <a:t>(RS)</a:t>
                      </a:r>
                      <a:endParaRPr lang="en-US" sz="1200"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2542" marR="425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200" dirty="0" smtClean="0">
                          <a:effectLst/>
                        </a:rPr>
                        <a:t>(</a:t>
                      </a:r>
                      <a:r>
                        <a:rPr lang="en-US" sz="1200" dirty="0" err="1" smtClean="0">
                          <a:effectLst/>
                        </a:rPr>
                        <a:t>Ukupno</a:t>
                      </a:r>
                      <a:r>
                        <a:rPr lang="en-US" sz="1200" dirty="0">
                          <a:effectLst/>
                        </a:rPr>
                        <a:t>)</a:t>
                      </a:r>
                      <a:endParaRPr lang="en-US" sz="1200"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2542" marR="425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200" dirty="0" smtClean="0">
                          <a:effectLst/>
                        </a:rPr>
                        <a:t>(</a:t>
                      </a:r>
                      <a:r>
                        <a:rPr lang="en-US" sz="1200" dirty="0" err="1" smtClean="0">
                          <a:effectLst/>
                        </a:rPr>
                        <a:t>FBiH</a:t>
                      </a:r>
                      <a:r>
                        <a:rPr lang="en-US" sz="1200" dirty="0">
                          <a:effectLst/>
                        </a:rPr>
                        <a:t>)</a:t>
                      </a:r>
                      <a:endParaRPr lang="en-US" sz="1200"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2542" marR="425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200" dirty="0" smtClean="0">
                          <a:effectLst/>
                        </a:rPr>
                        <a:t> </a:t>
                      </a:r>
                      <a:r>
                        <a:rPr lang="en-US" sz="1200" dirty="0">
                          <a:effectLst/>
                        </a:rPr>
                        <a:t>(RS)</a:t>
                      </a:r>
                      <a:endParaRPr lang="en-US" sz="1200"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2542" marR="425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200" dirty="0" smtClean="0">
                          <a:effectLst/>
                        </a:rPr>
                        <a:t>(</a:t>
                      </a:r>
                      <a:r>
                        <a:rPr lang="en-US" sz="1200" dirty="0" err="1" smtClean="0">
                          <a:effectLst/>
                        </a:rPr>
                        <a:t>Ukupno</a:t>
                      </a:r>
                      <a:r>
                        <a:rPr lang="en-US" sz="1200" dirty="0">
                          <a:effectLst/>
                        </a:rPr>
                        <a:t>)</a:t>
                      </a:r>
                      <a:endParaRPr lang="en-US" sz="1200"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2542" marR="425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5780258"/>
                  </a:ext>
                </a:extLst>
              </a:tr>
              <a:tr h="284478">
                <a:tc>
                  <a:txBody>
                    <a:bodyPr/>
                    <a:lstStyle/>
                    <a:p>
                      <a:pPr>
                        <a:lnSpc>
                          <a:spcPct val="115000"/>
                        </a:lnSpc>
                        <a:spcAft>
                          <a:spcPts val="0"/>
                        </a:spcAft>
                      </a:pPr>
                      <a:r>
                        <a:rPr lang="en-US" sz="1500" dirty="0" err="1">
                          <a:effectLst/>
                        </a:rPr>
                        <a:t>Banke</a:t>
                      </a:r>
                      <a:r>
                        <a:rPr lang="en-US" sz="1500" dirty="0">
                          <a:effectLst/>
                        </a:rPr>
                        <a:t>*</a:t>
                      </a:r>
                      <a:endParaRPr lang="en-US" sz="1500"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2542" marR="425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dirty="0">
                          <a:effectLst/>
                        </a:rPr>
                        <a:t>14</a:t>
                      </a:r>
                      <a:endParaRPr lang="en-US" sz="1400" b="1"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2542" marR="425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a:effectLst/>
                        </a:rPr>
                        <a:t>8</a:t>
                      </a:r>
                      <a:endParaRPr lang="en-US" sz="1400" b="1">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2542" marR="425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a:effectLst/>
                        </a:rPr>
                        <a:t>22</a:t>
                      </a:r>
                      <a:endParaRPr lang="en-US" sz="1400" b="1">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2542" marR="425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a:effectLst/>
                        </a:rPr>
                        <a:t>14</a:t>
                      </a:r>
                      <a:endParaRPr lang="en-US" sz="1400" b="1">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2542" marR="425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a:effectLst/>
                        </a:rPr>
                        <a:t>8</a:t>
                      </a:r>
                      <a:endParaRPr lang="en-US" sz="1400" b="1">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2542" marR="425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a:effectLst/>
                        </a:rPr>
                        <a:t>22</a:t>
                      </a:r>
                      <a:endParaRPr lang="en-US" sz="1400" b="1">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2542" marR="425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a:effectLst/>
                        </a:rPr>
                        <a:t>14</a:t>
                      </a:r>
                      <a:endParaRPr lang="en-US" sz="1400" b="1">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2542" marR="425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a:effectLst/>
                        </a:rPr>
                        <a:t>8</a:t>
                      </a:r>
                      <a:endParaRPr lang="en-US" sz="1400" b="1">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2542" marR="425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dirty="0">
                          <a:effectLst/>
                        </a:rPr>
                        <a:t>22</a:t>
                      </a:r>
                      <a:endParaRPr lang="en-US" sz="1400" b="1"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2542" marR="425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FC1"/>
                    </a:solidFill>
                  </a:tcPr>
                </a:tc>
                <a:extLst>
                  <a:ext uri="{0D108BD9-81ED-4DB2-BD59-A6C34878D82A}">
                    <a16:rowId xmlns:a16="http://schemas.microsoft.com/office/drawing/2014/main" val="63222801"/>
                  </a:ext>
                </a:extLst>
              </a:tr>
              <a:tr h="699699">
                <a:tc>
                  <a:txBody>
                    <a:bodyPr/>
                    <a:lstStyle/>
                    <a:p>
                      <a:pPr>
                        <a:lnSpc>
                          <a:spcPct val="100000"/>
                        </a:lnSpc>
                        <a:spcAft>
                          <a:spcPts val="0"/>
                        </a:spcAft>
                      </a:pPr>
                      <a:r>
                        <a:rPr lang="en-US" sz="1500" dirty="0" err="1">
                          <a:effectLst/>
                        </a:rPr>
                        <a:t>Društva</a:t>
                      </a:r>
                      <a:r>
                        <a:rPr lang="en-US" sz="1500" dirty="0">
                          <a:effectLst/>
                        </a:rPr>
                        <a:t> </a:t>
                      </a:r>
                      <a:r>
                        <a:rPr lang="en-US" sz="1500" dirty="0" err="1">
                          <a:effectLst/>
                        </a:rPr>
                        <a:t>za</a:t>
                      </a:r>
                      <a:r>
                        <a:rPr lang="en-US" sz="1500" dirty="0">
                          <a:effectLst/>
                        </a:rPr>
                        <a:t> </a:t>
                      </a:r>
                      <a:r>
                        <a:rPr lang="en-US" sz="1500" dirty="0" err="1">
                          <a:effectLst/>
                        </a:rPr>
                        <a:t>osiguranje</a:t>
                      </a:r>
                      <a:r>
                        <a:rPr lang="en-US" sz="1500" dirty="0">
                          <a:effectLst/>
                        </a:rPr>
                        <a:t> </a:t>
                      </a:r>
                      <a:r>
                        <a:rPr lang="en-US" sz="1500" dirty="0" err="1">
                          <a:effectLst/>
                        </a:rPr>
                        <a:t>i</a:t>
                      </a:r>
                      <a:r>
                        <a:rPr lang="en-US" sz="1500" dirty="0">
                          <a:effectLst/>
                        </a:rPr>
                        <a:t> </a:t>
                      </a:r>
                      <a:r>
                        <a:rPr lang="en-US" sz="1500" dirty="0" err="1">
                          <a:effectLst/>
                        </a:rPr>
                        <a:t>reosiguranje</a:t>
                      </a:r>
                      <a:endParaRPr lang="en-US" sz="1500"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2542" marR="425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sr-Latn-BA" sz="1400" b="1" dirty="0" smtClean="0">
                        <a:effectLst/>
                      </a:endParaRPr>
                    </a:p>
                    <a:p>
                      <a:pPr algn="ctr">
                        <a:lnSpc>
                          <a:spcPct val="115000"/>
                        </a:lnSpc>
                        <a:spcAft>
                          <a:spcPts val="0"/>
                        </a:spcAft>
                      </a:pPr>
                      <a:r>
                        <a:rPr lang="en-US" sz="1400" b="1" dirty="0" smtClean="0">
                          <a:effectLst/>
                        </a:rPr>
                        <a:t>11</a:t>
                      </a:r>
                      <a:endParaRPr lang="en-US" sz="1400" b="1"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2542" marR="425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sr-Latn-BA" sz="1400" b="1" dirty="0" smtClean="0">
                        <a:effectLst/>
                      </a:endParaRPr>
                    </a:p>
                    <a:p>
                      <a:pPr algn="ctr">
                        <a:lnSpc>
                          <a:spcPct val="115000"/>
                        </a:lnSpc>
                        <a:spcAft>
                          <a:spcPts val="0"/>
                        </a:spcAft>
                      </a:pPr>
                      <a:r>
                        <a:rPr lang="en-US" sz="1400" b="1" dirty="0" smtClean="0">
                          <a:effectLst/>
                        </a:rPr>
                        <a:t>14</a:t>
                      </a:r>
                      <a:endParaRPr lang="en-US" sz="1400" b="1"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2542" marR="425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sr-Latn-BA" sz="1400" b="1" dirty="0" smtClean="0">
                        <a:effectLst/>
                      </a:endParaRPr>
                    </a:p>
                    <a:p>
                      <a:pPr algn="ctr">
                        <a:lnSpc>
                          <a:spcPct val="115000"/>
                        </a:lnSpc>
                        <a:spcAft>
                          <a:spcPts val="0"/>
                        </a:spcAft>
                      </a:pPr>
                      <a:r>
                        <a:rPr lang="en-US" sz="1400" b="1" dirty="0" smtClean="0">
                          <a:effectLst/>
                        </a:rPr>
                        <a:t>25</a:t>
                      </a:r>
                      <a:endParaRPr lang="en-US" sz="1400" b="1"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2542" marR="425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sr-Latn-BA" sz="1400" b="1" dirty="0" smtClean="0">
                        <a:effectLst/>
                      </a:endParaRPr>
                    </a:p>
                    <a:p>
                      <a:pPr algn="ctr">
                        <a:lnSpc>
                          <a:spcPct val="115000"/>
                        </a:lnSpc>
                        <a:spcAft>
                          <a:spcPts val="0"/>
                        </a:spcAft>
                      </a:pPr>
                      <a:r>
                        <a:rPr lang="en-US" sz="1400" b="1" dirty="0" smtClean="0">
                          <a:effectLst/>
                        </a:rPr>
                        <a:t>11</a:t>
                      </a:r>
                      <a:endParaRPr lang="en-US" sz="1400" b="1"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2542" marR="425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sr-Latn-BA" sz="1400" b="1" dirty="0" smtClean="0">
                        <a:effectLst/>
                      </a:endParaRPr>
                    </a:p>
                    <a:p>
                      <a:pPr algn="ctr">
                        <a:lnSpc>
                          <a:spcPct val="115000"/>
                        </a:lnSpc>
                        <a:spcAft>
                          <a:spcPts val="0"/>
                        </a:spcAft>
                      </a:pPr>
                      <a:r>
                        <a:rPr lang="en-US" sz="1400" b="1" dirty="0" smtClean="0">
                          <a:effectLst/>
                        </a:rPr>
                        <a:t>14</a:t>
                      </a:r>
                      <a:endParaRPr lang="en-US" sz="1400" b="1"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2542" marR="425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sr-Latn-BA" sz="1400" b="1" dirty="0" smtClean="0">
                        <a:effectLst/>
                      </a:endParaRPr>
                    </a:p>
                    <a:p>
                      <a:pPr algn="ctr">
                        <a:lnSpc>
                          <a:spcPct val="115000"/>
                        </a:lnSpc>
                        <a:spcAft>
                          <a:spcPts val="0"/>
                        </a:spcAft>
                      </a:pPr>
                      <a:r>
                        <a:rPr lang="en-US" sz="1400" b="1" dirty="0" smtClean="0">
                          <a:effectLst/>
                        </a:rPr>
                        <a:t>25</a:t>
                      </a:r>
                      <a:endParaRPr lang="en-US" sz="1400" b="1"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2542" marR="425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sr-Latn-BA" sz="1400" b="1" dirty="0" smtClean="0">
                        <a:effectLst/>
                      </a:endParaRPr>
                    </a:p>
                    <a:p>
                      <a:pPr algn="ctr">
                        <a:lnSpc>
                          <a:spcPct val="115000"/>
                        </a:lnSpc>
                        <a:spcAft>
                          <a:spcPts val="0"/>
                        </a:spcAft>
                      </a:pPr>
                      <a:r>
                        <a:rPr lang="en-US" sz="1400" b="1" dirty="0" smtClean="0">
                          <a:effectLst/>
                        </a:rPr>
                        <a:t>11</a:t>
                      </a:r>
                      <a:endParaRPr lang="en-US" sz="1400" b="1"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2542" marR="425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sr-Latn-BA" sz="1400" b="1" dirty="0" smtClean="0">
                        <a:effectLst/>
                      </a:endParaRPr>
                    </a:p>
                    <a:p>
                      <a:pPr algn="ctr">
                        <a:lnSpc>
                          <a:spcPct val="115000"/>
                        </a:lnSpc>
                        <a:spcAft>
                          <a:spcPts val="0"/>
                        </a:spcAft>
                      </a:pPr>
                      <a:r>
                        <a:rPr lang="en-US" sz="1400" b="1" dirty="0" smtClean="0">
                          <a:effectLst/>
                        </a:rPr>
                        <a:t>14</a:t>
                      </a:r>
                      <a:endParaRPr lang="en-US" sz="1400" b="1"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2542" marR="425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sr-Latn-BA" sz="1400" b="1" dirty="0" smtClean="0">
                        <a:effectLst/>
                      </a:endParaRPr>
                    </a:p>
                    <a:p>
                      <a:pPr algn="ctr">
                        <a:lnSpc>
                          <a:spcPct val="115000"/>
                        </a:lnSpc>
                        <a:spcAft>
                          <a:spcPts val="0"/>
                        </a:spcAft>
                      </a:pPr>
                      <a:r>
                        <a:rPr lang="en-US" sz="1400" b="1" dirty="0" smtClean="0">
                          <a:effectLst/>
                        </a:rPr>
                        <a:t>25</a:t>
                      </a:r>
                      <a:endParaRPr lang="en-US" sz="1400" b="1"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2542" marR="425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FC1"/>
                    </a:solidFill>
                  </a:tcPr>
                </a:tc>
                <a:extLst>
                  <a:ext uri="{0D108BD9-81ED-4DB2-BD59-A6C34878D82A}">
                    <a16:rowId xmlns:a16="http://schemas.microsoft.com/office/drawing/2014/main" val="800070890"/>
                  </a:ext>
                </a:extLst>
              </a:tr>
              <a:tr h="466466">
                <a:tc>
                  <a:txBody>
                    <a:bodyPr/>
                    <a:lstStyle/>
                    <a:p>
                      <a:pPr>
                        <a:lnSpc>
                          <a:spcPct val="100000"/>
                        </a:lnSpc>
                        <a:spcAft>
                          <a:spcPts val="0"/>
                        </a:spcAft>
                      </a:pPr>
                      <a:r>
                        <a:rPr lang="en-US" sz="1500" dirty="0" err="1">
                          <a:effectLst/>
                        </a:rPr>
                        <a:t>Mikrokreditne</a:t>
                      </a:r>
                      <a:r>
                        <a:rPr lang="en-US" sz="1500" dirty="0">
                          <a:effectLst/>
                        </a:rPr>
                        <a:t> </a:t>
                      </a:r>
                      <a:r>
                        <a:rPr lang="en-US" sz="1500" dirty="0" err="1">
                          <a:effectLst/>
                        </a:rPr>
                        <a:t>organizacije</a:t>
                      </a:r>
                      <a:endParaRPr lang="en-US" sz="1500"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2542" marR="425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a:effectLst/>
                        </a:rPr>
                        <a:t>14</a:t>
                      </a:r>
                      <a:endParaRPr lang="en-US" sz="1400" b="1">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2542" marR="425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a:effectLst/>
                        </a:rPr>
                        <a:t>15</a:t>
                      </a:r>
                      <a:endParaRPr lang="en-US" sz="1400" b="1">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2542" marR="425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dirty="0">
                          <a:effectLst/>
                        </a:rPr>
                        <a:t>29</a:t>
                      </a:r>
                      <a:endParaRPr lang="en-US" sz="1400" b="1"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2542" marR="425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a:effectLst/>
                        </a:rPr>
                        <a:t>13</a:t>
                      </a:r>
                      <a:endParaRPr lang="en-US" sz="1400" b="1">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2542" marR="425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a:effectLst/>
                        </a:rPr>
                        <a:t>15</a:t>
                      </a:r>
                      <a:endParaRPr lang="en-US" sz="1400" b="1">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2542" marR="425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a:effectLst/>
                        </a:rPr>
                        <a:t>28</a:t>
                      </a:r>
                      <a:endParaRPr lang="en-US" sz="1400" b="1">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2542" marR="425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dirty="0">
                          <a:effectLst/>
                        </a:rPr>
                        <a:t>14</a:t>
                      </a:r>
                      <a:endParaRPr lang="en-US" sz="1400" b="1"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2542" marR="425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dirty="0">
                          <a:effectLst/>
                        </a:rPr>
                        <a:t>16</a:t>
                      </a:r>
                      <a:endParaRPr lang="en-US" sz="1400" b="1"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2542" marR="425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dirty="0">
                          <a:effectLst/>
                        </a:rPr>
                        <a:t>30</a:t>
                      </a:r>
                      <a:endParaRPr lang="en-US" sz="1400" b="1"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2542" marR="425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FC1"/>
                    </a:solidFill>
                  </a:tcPr>
                </a:tc>
                <a:extLst>
                  <a:ext uri="{0D108BD9-81ED-4DB2-BD59-A6C34878D82A}">
                    <a16:rowId xmlns:a16="http://schemas.microsoft.com/office/drawing/2014/main" val="1088770495"/>
                  </a:ext>
                </a:extLst>
              </a:tr>
              <a:tr h="466466">
                <a:tc>
                  <a:txBody>
                    <a:bodyPr/>
                    <a:lstStyle/>
                    <a:p>
                      <a:pPr>
                        <a:lnSpc>
                          <a:spcPct val="100000"/>
                        </a:lnSpc>
                        <a:spcAft>
                          <a:spcPts val="0"/>
                        </a:spcAft>
                      </a:pPr>
                      <a:r>
                        <a:rPr lang="en-US" sz="1500" dirty="0" err="1">
                          <a:effectLst/>
                        </a:rPr>
                        <a:t>Investicioni</a:t>
                      </a:r>
                      <a:r>
                        <a:rPr lang="en-US" sz="1500" dirty="0">
                          <a:effectLst/>
                        </a:rPr>
                        <a:t> </a:t>
                      </a:r>
                      <a:r>
                        <a:rPr lang="en-US" sz="1500" dirty="0" err="1">
                          <a:effectLst/>
                        </a:rPr>
                        <a:t>fondovi</a:t>
                      </a:r>
                      <a:endParaRPr lang="en-US" sz="1500"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2542" marR="425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a:effectLst/>
                        </a:rPr>
                        <a:t>18</a:t>
                      </a:r>
                      <a:endParaRPr lang="en-US" sz="1400" b="1">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2542" marR="425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a:effectLst/>
                        </a:rPr>
                        <a:t>15</a:t>
                      </a:r>
                      <a:endParaRPr lang="en-US" sz="1400" b="1">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2542" marR="425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dirty="0">
                          <a:effectLst/>
                        </a:rPr>
                        <a:t>33</a:t>
                      </a:r>
                      <a:endParaRPr lang="en-US" sz="1400" b="1"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2542" marR="425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dirty="0">
                          <a:effectLst/>
                        </a:rPr>
                        <a:t>18</a:t>
                      </a:r>
                      <a:endParaRPr lang="en-US" sz="1400" b="1"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2542" marR="425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a:effectLst/>
                        </a:rPr>
                        <a:t>15</a:t>
                      </a:r>
                      <a:endParaRPr lang="en-US" sz="1400" b="1">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2542" marR="425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a:effectLst/>
                        </a:rPr>
                        <a:t>33</a:t>
                      </a:r>
                      <a:endParaRPr lang="en-US" sz="1400" b="1">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2542" marR="425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a:effectLst/>
                        </a:rPr>
                        <a:t>19</a:t>
                      </a:r>
                      <a:endParaRPr lang="en-US" sz="1400" b="1">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2542" marR="425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dirty="0">
                          <a:effectLst/>
                        </a:rPr>
                        <a:t>15</a:t>
                      </a:r>
                      <a:endParaRPr lang="en-US" sz="1400" b="1"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2542" marR="425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dirty="0">
                          <a:effectLst/>
                        </a:rPr>
                        <a:t>34</a:t>
                      </a:r>
                      <a:endParaRPr lang="en-US" sz="1400" b="1"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2542" marR="425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FC1"/>
                    </a:solidFill>
                  </a:tcPr>
                </a:tc>
                <a:extLst>
                  <a:ext uri="{0D108BD9-81ED-4DB2-BD59-A6C34878D82A}">
                    <a16:rowId xmlns:a16="http://schemas.microsoft.com/office/drawing/2014/main" val="128004832"/>
                  </a:ext>
                </a:extLst>
              </a:tr>
              <a:tr h="284478">
                <a:tc>
                  <a:txBody>
                    <a:bodyPr/>
                    <a:lstStyle/>
                    <a:p>
                      <a:pPr>
                        <a:lnSpc>
                          <a:spcPct val="115000"/>
                        </a:lnSpc>
                        <a:spcAft>
                          <a:spcPts val="0"/>
                        </a:spcAft>
                      </a:pPr>
                      <a:r>
                        <a:rPr lang="en-US" sz="1500" dirty="0" err="1">
                          <a:effectLst/>
                        </a:rPr>
                        <a:t>Lizing</a:t>
                      </a:r>
                      <a:r>
                        <a:rPr lang="en-US" sz="1500" dirty="0">
                          <a:effectLst/>
                        </a:rPr>
                        <a:t> </a:t>
                      </a:r>
                      <a:r>
                        <a:rPr lang="en-US" sz="1500" dirty="0" err="1">
                          <a:effectLst/>
                        </a:rPr>
                        <a:t>društva</a:t>
                      </a:r>
                      <a:endParaRPr lang="en-US" sz="1500"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2542" marR="425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dirty="0">
                          <a:effectLst/>
                        </a:rPr>
                        <a:t>4</a:t>
                      </a:r>
                      <a:endParaRPr lang="en-US" sz="1400" b="1"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2542" marR="425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a:effectLst/>
                        </a:rPr>
                        <a:t>0</a:t>
                      </a:r>
                      <a:endParaRPr lang="en-US" sz="1400" b="1">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2542" marR="425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a:effectLst/>
                        </a:rPr>
                        <a:t>4</a:t>
                      </a:r>
                      <a:endParaRPr lang="en-US" sz="1400" b="1">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2542" marR="425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dirty="0">
                          <a:effectLst/>
                        </a:rPr>
                        <a:t>4</a:t>
                      </a:r>
                      <a:endParaRPr lang="en-US" sz="1400" b="1"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2542" marR="425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dirty="0">
                          <a:effectLst/>
                        </a:rPr>
                        <a:t>0</a:t>
                      </a:r>
                      <a:endParaRPr lang="en-US" sz="1400" b="1"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2542" marR="425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dirty="0">
                          <a:effectLst/>
                        </a:rPr>
                        <a:t>4</a:t>
                      </a:r>
                      <a:endParaRPr lang="en-US" sz="1400" b="1"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2542" marR="425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a:effectLst/>
                        </a:rPr>
                        <a:t>4</a:t>
                      </a:r>
                      <a:endParaRPr lang="en-US" sz="1400" b="1">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2542" marR="425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a:effectLst/>
                        </a:rPr>
                        <a:t>0</a:t>
                      </a:r>
                      <a:endParaRPr lang="en-US" sz="1400" b="1">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2542" marR="425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dirty="0">
                          <a:effectLst/>
                        </a:rPr>
                        <a:t>4</a:t>
                      </a:r>
                      <a:endParaRPr lang="en-US" sz="1400" b="1"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2542" marR="425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FC1"/>
                    </a:solidFill>
                  </a:tcPr>
                </a:tc>
                <a:extLst>
                  <a:ext uri="{0D108BD9-81ED-4DB2-BD59-A6C34878D82A}">
                    <a16:rowId xmlns:a16="http://schemas.microsoft.com/office/drawing/2014/main" val="2798772960"/>
                  </a:ext>
                </a:extLst>
              </a:tr>
              <a:tr h="285560">
                <a:tc>
                  <a:txBody>
                    <a:bodyPr/>
                    <a:lstStyle/>
                    <a:p>
                      <a:pPr>
                        <a:lnSpc>
                          <a:spcPct val="115000"/>
                        </a:lnSpc>
                        <a:spcAft>
                          <a:spcPts val="0"/>
                        </a:spcAft>
                      </a:pPr>
                      <a:r>
                        <a:rPr lang="en-US" sz="1500" dirty="0" err="1">
                          <a:effectLst/>
                        </a:rPr>
                        <a:t>Brokerske</a:t>
                      </a:r>
                      <a:r>
                        <a:rPr lang="en-US" sz="1500" dirty="0">
                          <a:effectLst/>
                        </a:rPr>
                        <a:t> </a:t>
                      </a:r>
                      <a:r>
                        <a:rPr lang="en-US" sz="1500" dirty="0" err="1">
                          <a:effectLst/>
                        </a:rPr>
                        <a:t>kuće</a:t>
                      </a:r>
                      <a:endParaRPr lang="en-US" sz="1500"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2542" marR="425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a:effectLst/>
                        </a:rPr>
                        <a:t>3</a:t>
                      </a:r>
                      <a:endParaRPr lang="en-US" sz="1400" b="1">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2542" marR="425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a:effectLst/>
                        </a:rPr>
                        <a:t>4</a:t>
                      </a:r>
                      <a:endParaRPr lang="en-US" sz="1400" b="1">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2542" marR="425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a:effectLst/>
                        </a:rPr>
                        <a:t>7</a:t>
                      </a:r>
                      <a:endParaRPr lang="en-US" sz="1400" b="1">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2542" marR="425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dirty="0">
                          <a:effectLst/>
                        </a:rPr>
                        <a:t>3</a:t>
                      </a:r>
                      <a:endParaRPr lang="en-US" sz="1400" b="1"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2542" marR="425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a:effectLst/>
                        </a:rPr>
                        <a:t>4</a:t>
                      </a:r>
                      <a:endParaRPr lang="en-US" sz="1400" b="1">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2542" marR="425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dirty="0">
                          <a:effectLst/>
                        </a:rPr>
                        <a:t>7</a:t>
                      </a:r>
                      <a:endParaRPr lang="en-US" sz="1400" b="1"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2542" marR="425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dirty="0">
                          <a:effectLst/>
                        </a:rPr>
                        <a:t>2</a:t>
                      </a:r>
                      <a:endParaRPr lang="en-US" sz="1400" b="1"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2542" marR="425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dirty="0">
                          <a:effectLst/>
                        </a:rPr>
                        <a:t>4</a:t>
                      </a:r>
                      <a:endParaRPr lang="en-US" sz="1400" b="1"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2542" marR="425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dirty="0">
                          <a:effectLst/>
                        </a:rPr>
                        <a:t>6</a:t>
                      </a:r>
                      <a:endParaRPr lang="en-US" sz="1400" b="1"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2542" marR="425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FC1"/>
                    </a:solidFill>
                  </a:tcPr>
                </a:tc>
                <a:extLst>
                  <a:ext uri="{0D108BD9-81ED-4DB2-BD59-A6C34878D82A}">
                    <a16:rowId xmlns:a16="http://schemas.microsoft.com/office/drawing/2014/main" val="749168751"/>
                  </a:ext>
                </a:extLst>
              </a:tr>
              <a:tr h="284478">
                <a:tc>
                  <a:txBody>
                    <a:bodyPr/>
                    <a:lstStyle/>
                    <a:p>
                      <a:pPr>
                        <a:lnSpc>
                          <a:spcPct val="115000"/>
                        </a:lnSpc>
                        <a:spcAft>
                          <a:spcPts val="0"/>
                        </a:spcAft>
                      </a:pPr>
                      <a:r>
                        <a:rPr lang="en-US" sz="1500" dirty="0" err="1">
                          <a:effectLst/>
                        </a:rPr>
                        <a:t>Berze</a:t>
                      </a:r>
                      <a:endParaRPr lang="en-US" sz="1500"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2542" marR="425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dirty="0">
                          <a:effectLst/>
                        </a:rPr>
                        <a:t>1</a:t>
                      </a:r>
                      <a:endParaRPr lang="en-US" sz="1400" b="1"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2542" marR="425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dirty="0">
                          <a:effectLst/>
                        </a:rPr>
                        <a:t>1</a:t>
                      </a:r>
                      <a:endParaRPr lang="en-US" sz="1400" b="1"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2542" marR="425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a:effectLst/>
                        </a:rPr>
                        <a:t>2</a:t>
                      </a:r>
                      <a:endParaRPr lang="en-US" sz="1400" b="1">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2542" marR="425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a:effectLst/>
                        </a:rPr>
                        <a:t>1</a:t>
                      </a:r>
                      <a:endParaRPr lang="en-US" sz="1400" b="1">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2542" marR="425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a:effectLst/>
                        </a:rPr>
                        <a:t>1</a:t>
                      </a:r>
                      <a:endParaRPr lang="en-US" sz="1400" b="1">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2542" marR="425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a:effectLst/>
                        </a:rPr>
                        <a:t>2</a:t>
                      </a:r>
                      <a:endParaRPr lang="en-US" sz="1400" b="1">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2542" marR="425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a:effectLst/>
                        </a:rPr>
                        <a:t>1</a:t>
                      </a:r>
                      <a:endParaRPr lang="en-US" sz="1400" b="1">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2542" marR="425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dirty="0">
                          <a:effectLst/>
                        </a:rPr>
                        <a:t>1</a:t>
                      </a:r>
                      <a:endParaRPr lang="en-US" sz="1400" b="1"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2542" marR="425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dirty="0">
                          <a:effectLst/>
                        </a:rPr>
                        <a:t>2</a:t>
                      </a:r>
                      <a:endParaRPr lang="en-US" sz="1400" b="1"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2542" marR="425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FC1"/>
                    </a:solidFill>
                  </a:tcPr>
                </a:tc>
                <a:extLst>
                  <a:ext uri="{0D108BD9-81ED-4DB2-BD59-A6C34878D82A}">
                    <a16:rowId xmlns:a16="http://schemas.microsoft.com/office/drawing/2014/main" val="155126784"/>
                  </a:ext>
                </a:extLst>
              </a:tr>
              <a:tr h="284478">
                <a:tc>
                  <a:txBody>
                    <a:bodyPr/>
                    <a:lstStyle/>
                    <a:p>
                      <a:pPr>
                        <a:lnSpc>
                          <a:spcPct val="115000"/>
                        </a:lnSpc>
                        <a:spcAft>
                          <a:spcPts val="0"/>
                        </a:spcAft>
                      </a:pPr>
                      <a:r>
                        <a:rPr lang="en-US" sz="1500" dirty="0" err="1">
                          <a:effectLst/>
                        </a:rPr>
                        <a:t>Ukupno</a:t>
                      </a:r>
                      <a:endParaRPr lang="en-US" sz="1500"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2542" marR="425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400" b="1" dirty="0">
                          <a:effectLst/>
                        </a:rPr>
                        <a:t>65</a:t>
                      </a:r>
                      <a:endParaRPr lang="en-US" sz="1400" b="1"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2542" marR="425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400" b="1" dirty="0">
                          <a:effectLst/>
                        </a:rPr>
                        <a:t>57</a:t>
                      </a:r>
                      <a:endParaRPr lang="en-US" sz="1400" b="1"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2542" marR="425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400" b="1" dirty="0">
                          <a:effectLst/>
                        </a:rPr>
                        <a:t>122</a:t>
                      </a:r>
                      <a:endParaRPr lang="en-US" sz="1400" b="1"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2542" marR="425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400" b="1" dirty="0">
                          <a:effectLst/>
                        </a:rPr>
                        <a:t>64</a:t>
                      </a:r>
                      <a:endParaRPr lang="en-US" sz="1400" b="1"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2542" marR="425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400" b="1" dirty="0">
                          <a:effectLst/>
                        </a:rPr>
                        <a:t>57</a:t>
                      </a:r>
                      <a:endParaRPr lang="en-US" sz="1400" b="1"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2542" marR="425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400" b="1" dirty="0">
                          <a:effectLst/>
                        </a:rPr>
                        <a:t>121</a:t>
                      </a:r>
                      <a:endParaRPr lang="en-US" sz="1400" b="1"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2542" marR="425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400" b="1" dirty="0">
                          <a:effectLst/>
                        </a:rPr>
                        <a:t>65</a:t>
                      </a:r>
                      <a:endParaRPr lang="en-US" sz="1400" b="1"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2542" marR="425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400" b="1" dirty="0">
                          <a:effectLst/>
                        </a:rPr>
                        <a:t>58</a:t>
                      </a:r>
                      <a:endParaRPr lang="en-US" sz="1400" b="1"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2542" marR="425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400" b="1" dirty="0">
                          <a:effectLst/>
                        </a:rPr>
                        <a:t>123</a:t>
                      </a:r>
                      <a:endParaRPr lang="en-US" sz="1400" b="1"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2542" marR="425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FC1"/>
                    </a:solidFill>
                  </a:tcPr>
                </a:tc>
                <a:extLst>
                  <a:ext uri="{0D108BD9-81ED-4DB2-BD59-A6C34878D82A}">
                    <a16:rowId xmlns:a16="http://schemas.microsoft.com/office/drawing/2014/main" val="45119610"/>
                  </a:ext>
                </a:extLst>
              </a:tr>
            </a:tbl>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2460766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82133" y="457201"/>
            <a:ext cx="7704667" cy="685799"/>
          </a:xfrm>
        </p:spPr>
        <p:txBody>
          <a:bodyPr>
            <a:normAutofit fontScale="90000"/>
          </a:bodyPr>
          <a:lstStyle/>
          <a:p>
            <a:r>
              <a:rPr lang="sr-Latn-BA" smtClean="0"/>
              <a:t>Imovina finansijskih institucija </a:t>
            </a:r>
            <a:r>
              <a:rPr lang="en-US" dirty="0"/>
              <a:t>u </a:t>
            </a:r>
            <a:r>
              <a:rPr lang="en-US" dirty="0" err="1"/>
              <a:t>BiH</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16</a:t>
            </a:fld>
            <a:endParaRPr lang="en-US"/>
          </a:p>
        </p:txBody>
      </p:sp>
      <p:graphicFrame>
        <p:nvGraphicFramePr>
          <p:cNvPr id="8" name="Content Placeholder 8"/>
          <p:cNvGraphicFramePr>
            <a:graphicFrameLocks noGrp="1"/>
          </p:cNvGraphicFramePr>
          <p:nvPr>
            <p:ph sz="half" idx="4294967295"/>
            <p:extLst>
              <p:ext uri="{D42A27DB-BD31-4B8C-83A1-F6EECF244321}">
                <p14:modId xmlns:p14="http://schemas.microsoft.com/office/powerpoint/2010/main" val="969729938"/>
              </p:ext>
            </p:extLst>
          </p:nvPr>
        </p:nvGraphicFramePr>
        <p:xfrm>
          <a:off x="76200" y="2020573"/>
          <a:ext cx="8965227" cy="4009003"/>
        </p:xfrm>
        <a:graphic>
          <a:graphicData uri="http://schemas.openxmlformats.org/drawingml/2006/table">
            <a:tbl>
              <a:tblPr firstRow="1" firstCol="1" bandRow="1">
                <a:tableStyleId>{10A1B5D5-9B99-4C35-A422-299274C87663}</a:tableStyleId>
              </a:tblPr>
              <a:tblGrid>
                <a:gridCol w="1295299">
                  <a:extLst>
                    <a:ext uri="{9D8B030D-6E8A-4147-A177-3AD203B41FA5}">
                      <a16:colId xmlns:a16="http://schemas.microsoft.com/office/drawing/2014/main" val="3885717602"/>
                    </a:ext>
                  </a:extLst>
                </a:gridCol>
                <a:gridCol w="958741">
                  <a:extLst>
                    <a:ext uri="{9D8B030D-6E8A-4147-A177-3AD203B41FA5}">
                      <a16:colId xmlns:a16="http://schemas.microsoft.com/office/drawing/2014/main" val="1683012431"/>
                    </a:ext>
                  </a:extLst>
                </a:gridCol>
                <a:gridCol w="958741">
                  <a:extLst>
                    <a:ext uri="{9D8B030D-6E8A-4147-A177-3AD203B41FA5}">
                      <a16:colId xmlns:a16="http://schemas.microsoft.com/office/drawing/2014/main" val="3422072290"/>
                    </a:ext>
                  </a:extLst>
                </a:gridCol>
                <a:gridCol w="958741">
                  <a:extLst>
                    <a:ext uri="{9D8B030D-6E8A-4147-A177-3AD203B41FA5}">
                      <a16:colId xmlns:a16="http://schemas.microsoft.com/office/drawing/2014/main" val="1466727039"/>
                    </a:ext>
                  </a:extLst>
                </a:gridCol>
                <a:gridCol w="958741">
                  <a:extLst>
                    <a:ext uri="{9D8B030D-6E8A-4147-A177-3AD203B41FA5}">
                      <a16:colId xmlns:a16="http://schemas.microsoft.com/office/drawing/2014/main" val="2048111485"/>
                    </a:ext>
                  </a:extLst>
                </a:gridCol>
                <a:gridCol w="958741">
                  <a:extLst>
                    <a:ext uri="{9D8B030D-6E8A-4147-A177-3AD203B41FA5}">
                      <a16:colId xmlns:a16="http://schemas.microsoft.com/office/drawing/2014/main" val="4019545972"/>
                    </a:ext>
                  </a:extLst>
                </a:gridCol>
                <a:gridCol w="958741">
                  <a:extLst>
                    <a:ext uri="{9D8B030D-6E8A-4147-A177-3AD203B41FA5}">
                      <a16:colId xmlns:a16="http://schemas.microsoft.com/office/drawing/2014/main" val="3680534012"/>
                    </a:ext>
                  </a:extLst>
                </a:gridCol>
                <a:gridCol w="958741">
                  <a:extLst>
                    <a:ext uri="{9D8B030D-6E8A-4147-A177-3AD203B41FA5}">
                      <a16:colId xmlns:a16="http://schemas.microsoft.com/office/drawing/2014/main" val="3921288756"/>
                    </a:ext>
                  </a:extLst>
                </a:gridCol>
                <a:gridCol w="958741">
                  <a:extLst>
                    <a:ext uri="{9D8B030D-6E8A-4147-A177-3AD203B41FA5}">
                      <a16:colId xmlns:a16="http://schemas.microsoft.com/office/drawing/2014/main" val="1767109212"/>
                    </a:ext>
                  </a:extLst>
                </a:gridCol>
              </a:tblGrid>
              <a:tr h="326430">
                <a:tc>
                  <a:txBody>
                    <a:bodyPr/>
                    <a:lstStyle/>
                    <a:p>
                      <a:pPr algn="ctr">
                        <a:lnSpc>
                          <a:spcPct val="115000"/>
                        </a:lnSpc>
                        <a:spcAft>
                          <a:spcPts val="0"/>
                        </a:spcAft>
                      </a:pPr>
                      <a:r>
                        <a:rPr lang="en-US" sz="1200" dirty="0" err="1" smtClean="0">
                          <a:effectLst/>
                        </a:rPr>
                        <a:t>Finansijske</a:t>
                      </a:r>
                      <a:r>
                        <a:rPr lang="sr-Latn-BA" sz="1200" dirty="0" smtClean="0">
                          <a:effectLst/>
                        </a:rPr>
                        <a:t> inst.</a:t>
                      </a:r>
                      <a:endParaRPr lang="en-US" sz="1200"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4997" marR="449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200" dirty="0" err="1" smtClean="0">
                          <a:effectLst/>
                        </a:rPr>
                        <a:t>Aktiva</a:t>
                      </a:r>
                      <a:endParaRPr lang="en-US" sz="1200"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4997" marR="449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200" dirty="0" err="1" smtClean="0">
                          <a:effectLst/>
                        </a:rPr>
                        <a:t>Udio</a:t>
                      </a:r>
                      <a:r>
                        <a:rPr lang="en-US" sz="1200" dirty="0" smtClean="0">
                          <a:effectLst/>
                        </a:rPr>
                        <a:t> </a:t>
                      </a:r>
                      <a:r>
                        <a:rPr lang="en-US" sz="1200" dirty="0">
                          <a:effectLst/>
                        </a:rPr>
                        <a:t>(%)</a:t>
                      </a:r>
                      <a:endParaRPr lang="en-US" sz="1200"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4997" marR="449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200" dirty="0" err="1" smtClean="0">
                          <a:effectLst/>
                        </a:rPr>
                        <a:t>Aktiva</a:t>
                      </a:r>
                      <a:endParaRPr lang="en-US" sz="1200"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4997" marR="449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200" dirty="0" err="1" smtClean="0">
                          <a:effectLst/>
                        </a:rPr>
                        <a:t>Udio</a:t>
                      </a:r>
                      <a:r>
                        <a:rPr lang="en-US" sz="1200" dirty="0" smtClean="0">
                          <a:effectLst/>
                        </a:rPr>
                        <a:t> </a:t>
                      </a:r>
                      <a:r>
                        <a:rPr lang="en-US" sz="1200" dirty="0">
                          <a:effectLst/>
                        </a:rPr>
                        <a:t>(%)</a:t>
                      </a:r>
                      <a:endParaRPr lang="en-US" sz="1200"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4997" marR="449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200" dirty="0" err="1" smtClean="0">
                          <a:effectLst/>
                        </a:rPr>
                        <a:t>Aktiva</a:t>
                      </a:r>
                      <a:endParaRPr lang="en-US" sz="1200"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4997" marR="449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200" dirty="0" err="1" smtClean="0">
                          <a:effectLst/>
                        </a:rPr>
                        <a:t>Udio</a:t>
                      </a:r>
                      <a:r>
                        <a:rPr lang="en-US" sz="1200" dirty="0" smtClean="0">
                          <a:effectLst/>
                        </a:rPr>
                        <a:t> </a:t>
                      </a:r>
                      <a:r>
                        <a:rPr lang="en-US" sz="1200" dirty="0">
                          <a:effectLst/>
                        </a:rPr>
                        <a:t>(%)</a:t>
                      </a:r>
                      <a:endParaRPr lang="en-US" sz="1200"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4997" marR="449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ct val="115000"/>
                        </a:lnSpc>
                        <a:spcAft>
                          <a:spcPts val="0"/>
                        </a:spcAft>
                      </a:pPr>
                      <a:r>
                        <a:rPr lang="en-US" sz="1200" dirty="0" err="1">
                          <a:effectLst/>
                        </a:rPr>
                        <a:t>Indeks</a:t>
                      </a:r>
                      <a:r>
                        <a:rPr lang="en-US" sz="1200" dirty="0">
                          <a:effectLst/>
                        </a:rPr>
                        <a:t> </a:t>
                      </a:r>
                      <a:r>
                        <a:rPr lang="en-US" sz="1200" dirty="0" err="1">
                          <a:effectLst/>
                        </a:rPr>
                        <a:t>rasta</a:t>
                      </a:r>
                      <a:r>
                        <a:rPr lang="en-US" sz="1200" dirty="0">
                          <a:effectLst/>
                        </a:rPr>
                        <a:t> </a:t>
                      </a:r>
                      <a:r>
                        <a:rPr lang="en-US" sz="1200" dirty="0" err="1">
                          <a:effectLst/>
                        </a:rPr>
                        <a:t>aktive</a:t>
                      </a:r>
                      <a:r>
                        <a:rPr lang="en-US" sz="1200" dirty="0">
                          <a:effectLst/>
                        </a:rPr>
                        <a:t> </a:t>
                      </a:r>
                      <a:r>
                        <a:rPr lang="en-US" sz="1200" dirty="0" smtClean="0">
                          <a:effectLst/>
                        </a:rPr>
                        <a:t>%</a:t>
                      </a:r>
                      <a:endParaRPr lang="en-US" sz="1200"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4997" marR="449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lnSpc>
                          <a:spcPct val="115000"/>
                        </a:lnSpc>
                        <a:spcAft>
                          <a:spcPts val="0"/>
                        </a:spcAft>
                      </a:pPr>
                      <a:endParaRPr lang="en-US" sz="1200"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4997" marR="44997" marT="0" marB="0"/>
                </a:tc>
                <a:extLst>
                  <a:ext uri="{0D108BD9-81ED-4DB2-BD59-A6C34878D82A}">
                    <a16:rowId xmlns:a16="http://schemas.microsoft.com/office/drawing/2014/main" val="1103135168"/>
                  </a:ext>
                </a:extLst>
              </a:tr>
              <a:tr h="282390">
                <a:tc>
                  <a:txBody>
                    <a:bodyPr/>
                    <a:lstStyle/>
                    <a:p>
                      <a:pPr algn="ctr">
                        <a:lnSpc>
                          <a:spcPct val="115000"/>
                        </a:lnSpc>
                        <a:spcAft>
                          <a:spcPts val="0"/>
                        </a:spcAft>
                      </a:pPr>
                      <a:r>
                        <a:rPr lang="en-US" sz="1500" dirty="0" err="1">
                          <a:effectLst/>
                        </a:rPr>
                        <a:t>Banke</a:t>
                      </a:r>
                      <a:endParaRPr lang="en-US" sz="1500"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4997" marR="449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1400" b="1" dirty="0">
                          <a:effectLst/>
                        </a:rPr>
                        <a:t>40225.3</a:t>
                      </a:r>
                      <a:endParaRPr lang="en-US" sz="1400" b="1"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4997" marR="449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dirty="0">
                          <a:effectLst/>
                        </a:rPr>
                        <a:t>87.6</a:t>
                      </a:r>
                      <a:endParaRPr lang="en-US" sz="1400" b="1"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4997" marR="449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a:effectLst/>
                        </a:rPr>
                        <a:t>41810.9</a:t>
                      </a:r>
                      <a:endParaRPr lang="en-US" sz="1400" b="1">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4997" marR="449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dirty="0">
                          <a:effectLst/>
                        </a:rPr>
                        <a:t>87.7</a:t>
                      </a:r>
                      <a:endParaRPr lang="en-US" sz="1400" b="1"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4997" marR="449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a:effectLst/>
                        </a:rPr>
                        <a:t>43433.4</a:t>
                      </a:r>
                      <a:endParaRPr lang="en-US" sz="1400" b="1">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4997" marR="449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dirty="0">
                          <a:effectLst/>
                        </a:rPr>
                        <a:t>87.6</a:t>
                      </a:r>
                      <a:endParaRPr lang="en-US" sz="1400" b="1"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4997" marR="449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1400" b="1">
                          <a:effectLst/>
                        </a:rPr>
                        <a:t>108.0</a:t>
                      </a:r>
                      <a:endParaRPr lang="en-US" sz="1400" b="1">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4997" marR="449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a:effectLst/>
                        </a:rPr>
                        <a:t>103.9</a:t>
                      </a:r>
                      <a:endParaRPr lang="en-US" sz="1400" b="1">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4997" marR="449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6791457"/>
                  </a:ext>
                </a:extLst>
              </a:tr>
              <a:tr h="682615">
                <a:tc>
                  <a:txBody>
                    <a:bodyPr/>
                    <a:lstStyle/>
                    <a:p>
                      <a:pPr algn="ctr">
                        <a:lnSpc>
                          <a:spcPct val="100000"/>
                        </a:lnSpc>
                        <a:spcAft>
                          <a:spcPts val="0"/>
                        </a:spcAft>
                      </a:pPr>
                      <a:r>
                        <a:rPr lang="en-US" sz="1500" dirty="0" err="1">
                          <a:effectLst/>
                        </a:rPr>
                        <a:t>Društva</a:t>
                      </a:r>
                      <a:r>
                        <a:rPr lang="en-US" sz="1500" dirty="0">
                          <a:effectLst/>
                        </a:rPr>
                        <a:t> </a:t>
                      </a:r>
                      <a:r>
                        <a:rPr lang="en-US" sz="1500" dirty="0" err="1">
                          <a:effectLst/>
                        </a:rPr>
                        <a:t>za</a:t>
                      </a:r>
                      <a:r>
                        <a:rPr lang="en-US" sz="1500" dirty="0">
                          <a:effectLst/>
                        </a:rPr>
                        <a:t> </a:t>
                      </a:r>
                      <a:r>
                        <a:rPr lang="en-US" sz="1500" dirty="0" err="1">
                          <a:effectLst/>
                        </a:rPr>
                        <a:t>osiguranje</a:t>
                      </a:r>
                      <a:r>
                        <a:rPr lang="en-US" sz="1500" dirty="0">
                          <a:effectLst/>
                        </a:rPr>
                        <a:t> </a:t>
                      </a:r>
                      <a:r>
                        <a:rPr lang="en-US" sz="1500" dirty="0" err="1">
                          <a:effectLst/>
                        </a:rPr>
                        <a:t>i</a:t>
                      </a:r>
                      <a:r>
                        <a:rPr lang="en-US" sz="1500" dirty="0">
                          <a:effectLst/>
                        </a:rPr>
                        <a:t> </a:t>
                      </a:r>
                      <a:r>
                        <a:rPr lang="en-US" sz="1500" dirty="0" err="1">
                          <a:effectLst/>
                        </a:rPr>
                        <a:t>reosiguranje</a:t>
                      </a:r>
                      <a:endParaRPr lang="en-US" sz="1500"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4997" marR="449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sr-Latn-BA" sz="1400" b="1" dirty="0" smtClean="0">
                        <a:effectLst/>
                      </a:endParaRPr>
                    </a:p>
                    <a:p>
                      <a:pPr algn="ctr">
                        <a:lnSpc>
                          <a:spcPct val="115000"/>
                        </a:lnSpc>
                        <a:spcAft>
                          <a:spcPts val="0"/>
                        </a:spcAft>
                      </a:pPr>
                      <a:r>
                        <a:rPr lang="en-US" sz="1400" b="1" dirty="0" smtClean="0">
                          <a:effectLst/>
                        </a:rPr>
                        <a:t>2586.6</a:t>
                      </a:r>
                      <a:endParaRPr lang="en-US" sz="1400" b="1"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4997" marR="449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sr-Latn-BA" sz="1400" b="1" dirty="0" smtClean="0">
                        <a:effectLst/>
                      </a:endParaRPr>
                    </a:p>
                    <a:p>
                      <a:pPr algn="ctr">
                        <a:lnSpc>
                          <a:spcPct val="115000"/>
                        </a:lnSpc>
                        <a:spcAft>
                          <a:spcPts val="0"/>
                        </a:spcAft>
                      </a:pPr>
                      <a:r>
                        <a:rPr lang="en-US" sz="1400" b="1" dirty="0" smtClean="0">
                          <a:effectLst/>
                        </a:rPr>
                        <a:t>5.6</a:t>
                      </a:r>
                      <a:endParaRPr lang="en-US" sz="1400" b="1"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4997" marR="449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sr-Latn-BA" sz="1400" b="1" dirty="0" smtClean="0">
                        <a:effectLst/>
                      </a:endParaRPr>
                    </a:p>
                    <a:p>
                      <a:pPr algn="ctr">
                        <a:lnSpc>
                          <a:spcPct val="115000"/>
                        </a:lnSpc>
                        <a:spcAft>
                          <a:spcPts val="0"/>
                        </a:spcAft>
                      </a:pPr>
                      <a:r>
                        <a:rPr lang="en-US" sz="1400" b="1" dirty="0" smtClean="0">
                          <a:effectLst/>
                        </a:rPr>
                        <a:t>2628.9</a:t>
                      </a:r>
                      <a:endParaRPr lang="en-US" sz="1400" b="1"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4997" marR="449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sr-Latn-BA" sz="1400" b="1" dirty="0" smtClean="0">
                        <a:effectLst/>
                      </a:endParaRPr>
                    </a:p>
                    <a:p>
                      <a:pPr algn="ctr">
                        <a:lnSpc>
                          <a:spcPct val="115000"/>
                        </a:lnSpc>
                        <a:spcAft>
                          <a:spcPts val="0"/>
                        </a:spcAft>
                      </a:pPr>
                      <a:r>
                        <a:rPr lang="en-US" sz="1400" b="1" dirty="0" smtClean="0">
                          <a:effectLst/>
                        </a:rPr>
                        <a:t>5.5</a:t>
                      </a:r>
                      <a:endParaRPr lang="en-US" sz="1400" b="1"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4997" marR="449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sr-Latn-BA" sz="1400" b="1" dirty="0" smtClean="0">
                        <a:effectLst/>
                      </a:endParaRPr>
                    </a:p>
                    <a:p>
                      <a:pPr algn="ctr">
                        <a:lnSpc>
                          <a:spcPct val="115000"/>
                        </a:lnSpc>
                        <a:spcAft>
                          <a:spcPts val="0"/>
                        </a:spcAft>
                      </a:pPr>
                      <a:r>
                        <a:rPr lang="en-US" sz="1400" b="1" dirty="0" smtClean="0">
                          <a:effectLst/>
                        </a:rPr>
                        <a:t>2751.2</a:t>
                      </a:r>
                      <a:endParaRPr lang="en-US" sz="1400" b="1"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4997" marR="449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sr-Latn-BA" sz="1400" b="1" dirty="0" smtClean="0">
                        <a:effectLst/>
                      </a:endParaRPr>
                    </a:p>
                    <a:p>
                      <a:pPr algn="ctr">
                        <a:lnSpc>
                          <a:spcPct val="115000"/>
                        </a:lnSpc>
                        <a:spcAft>
                          <a:spcPts val="0"/>
                        </a:spcAft>
                      </a:pPr>
                      <a:r>
                        <a:rPr lang="en-US" sz="1400" b="1" dirty="0" smtClean="0">
                          <a:effectLst/>
                        </a:rPr>
                        <a:t>5.6</a:t>
                      </a:r>
                      <a:endParaRPr lang="en-US" sz="1400" b="1"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4997" marR="449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FE5"/>
                    </a:solidFill>
                  </a:tcPr>
                </a:tc>
                <a:tc>
                  <a:txBody>
                    <a:bodyPr/>
                    <a:lstStyle/>
                    <a:p>
                      <a:pPr algn="ctr">
                        <a:lnSpc>
                          <a:spcPct val="115000"/>
                        </a:lnSpc>
                        <a:spcAft>
                          <a:spcPts val="0"/>
                        </a:spcAft>
                      </a:pPr>
                      <a:endParaRPr lang="sr-Latn-BA" sz="1400" b="1" dirty="0" smtClean="0">
                        <a:effectLst/>
                      </a:endParaRPr>
                    </a:p>
                    <a:p>
                      <a:pPr algn="ctr">
                        <a:lnSpc>
                          <a:spcPct val="115000"/>
                        </a:lnSpc>
                        <a:spcAft>
                          <a:spcPts val="0"/>
                        </a:spcAft>
                      </a:pPr>
                      <a:r>
                        <a:rPr lang="en-US" sz="1400" b="1" dirty="0" smtClean="0">
                          <a:effectLst/>
                        </a:rPr>
                        <a:t>106.4</a:t>
                      </a:r>
                      <a:endParaRPr lang="en-US" sz="1400" b="1"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4997" marR="449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sr-Latn-BA" sz="1400" b="1" dirty="0" smtClean="0">
                        <a:effectLst/>
                      </a:endParaRPr>
                    </a:p>
                    <a:p>
                      <a:pPr algn="ctr">
                        <a:lnSpc>
                          <a:spcPct val="115000"/>
                        </a:lnSpc>
                        <a:spcAft>
                          <a:spcPts val="0"/>
                        </a:spcAft>
                      </a:pPr>
                      <a:r>
                        <a:rPr lang="en-US" sz="1400" b="1" dirty="0" smtClean="0">
                          <a:effectLst/>
                        </a:rPr>
                        <a:t>104.7</a:t>
                      </a:r>
                      <a:endParaRPr lang="en-US" sz="1400" b="1"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4997" marR="449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337905"/>
                  </a:ext>
                </a:extLst>
              </a:tr>
              <a:tr h="526247">
                <a:tc>
                  <a:txBody>
                    <a:bodyPr/>
                    <a:lstStyle/>
                    <a:p>
                      <a:pPr algn="ctr">
                        <a:lnSpc>
                          <a:spcPct val="100000"/>
                        </a:lnSpc>
                        <a:spcAft>
                          <a:spcPts val="0"/>
                        </a:spcAft>
                      </a:pPr>
                      <a:r>
                        <a:rPr lang="en-US" sz="1500" dirty="0" err="1">
                          <a:effectLst/>
                        </a:rPr>
                        <a:t>Mikrokreditne</a:t>
                      </a:r>
                      <a:r>
                        <a:rPr lang="en-US" sz="1500" dirty="0">
                          <a:effectLst/>
                        </a:rPr>
                        <a:t> </a:t>
                      </a:r>
                      <a:r>
                        <a:rPr lang="en-US" sz="1500" dirty="0" err="1">
                          <a:effectLst/>
                        </a:rPr>
                        <a:t>organizacije</a:t>
                      </a:r>
                      <a:endParaRPr lang="en-US" sz="1500"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4997" marR="449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a:effectLst/>
                        </a:rPr>
                        <a:t>1437.8</a:t>
                      </a:r>
                      <a:endParaRPr lang="en-US" sz="1400" b="1">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4997" marR="449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a:effectLst/>
                        </a:rPr>
                        <a:t>3.1</a:t>
                      </a:r>
                      <a:endParaRPr lang="en-US" sz="1400" b="1">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4997" marR="449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a:effectLst/>
                        </a:rPr>
                        <a:t>1539.5</a:t>
                      </a:r>
                      <a:endParaRPr lang="en-US" sz="1400" b="1">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4997" marR="449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a:effectLst/>
                        </a:rPr>
                        <a:t>3.2</a:t>
                      </a:r>
                      <a:endParaRPr lang="en-US" sz="1400" b="1">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4997" marR="449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a:effectLst/>
                        </a:rPr>
                        <a:t>1647.0</a:t>
                      </a:r>
                      <a:endParaRPr lang="en-US" sz="1400" b="1">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4997" marR="449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dirty="0">
                          <a:effectLst/>
                        </a:rPr>
                        <a:t>3.3</a:t>
                      </a:r>
                      <a:endParaRPr lang="en-US" sz="1400" b="1"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4997" marR="449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FE5"/>
                    </a:solidFill>
                  </a:tcPr>
                </a:tc>
                <a:tc>
                  <a:txBody>
                    <a:bodyPr/>
                    <a:lstStyle/>
                    <a:p>
                      <a:pPr algn="ctr">
                        <a:lnSpc>
                          <a:spcPct val="115000"/>
                        </a:lnSpc>
                        <a:spcAft>
                          <a:spcPts val="0"/>
                        </a:spcAft>
                      </a:pPr>
                      <a:r>
                        <a:rPr lang="en-US" sz="1400" b="1" dirty="0">
                          <a:effectLst/>
                        </a:rPr>
                        <a:t>114.5</a:t>
                      </a:r>
                      <a:endParaRPr lang="en-US" sz="1400" b="1"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4997" marR="449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a:effectLst/>
                        </a:rPr>
                        <a:t>107.0</a:t>
                      </a:r>
                      <a:endParaRPr lang="en-US" sz="1400" b="1">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4997" marR="449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9914827"/>
                  </a:ext>
                </a:extLst>
              </a:tr>
              <a:tr h="484102">
                <a:tc>
                  <a:txBody>
                    <a:bodyPr/>
                    <a:lstStyle/>
                    <a:p>
                      <a:pPr algn="ctr">
                        <a:lnSpc>
                          <a:spcPct val="100000"/>
                        </a:lnSpc>
                        <a:spcAft>
                          <a:spcPts val="0"/>
                        </a:spcAft>
                      </a:pPr>
                      <a:r>
                        <a:rPr lang="en-US" sz="1500" dirty="0" err="1">
                          <a:effectLst/>
                        </a:rPr>
                        <a:t>Investicioni</a:t>
                      </a:r>
                      <a:r>
                        <a:rPr lang="en-US" sz="1500" dirty="0">
                          <a:effectLst/>
                        </a:rPr>
                        <a:t> </a:t>
                      </a:r>
                      <a:r>
                        <a:rPr lang="en-US" sz="1500" dirty="0" err="1">
                          <a:effectLst/>
                        </a:rPr>
                        <a:t>fondovi</a:t>
                      </a:r>
                      <a:endParaRPr lang="en-US" sz="1500"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4997" marR="449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a:effectLst/>
                        </a:rPr>
                        <a:t>1052.7</a:t>
                      </a:r>
                      <a:endParaRPr lang="en-US" sz="1400" b="1">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4997" marR="449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a:effectLst/>
                        </a:rPr>
                        <a:t>2.3</a:t>
                      </a:r>
                      <a:endParaRPr lang="en-US" sz="1400" b="1">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4997" marR="449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a:effectLst/>
                        </a:rPr>
                        <a:t>1049.5</a:t>
                      </a:r>
                      <a:endParaRPr lang="en-US" sz="1400" b="1">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4997" marR="449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a:effectLst/>
                        </a:rPr>
                        <a:t>2.2</a:t>
                      </a:r>
                      <a:endParaRPr lang="en-US" sz="1400" b="1">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4997" marR="449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a:effectLst/>
                        </a:rPr>
                        <a:t>1047.2</a:t>
                      </a:r>
                      <a:endParaRPr lang="en-US" sz="1400" b="1">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4997" marR="449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dirty="0">
                          <a:effectLst/>
                        </a:rPr>
                        <a:t>2.1</a:t>
                      </a:r>
                      <a:endParaRPr lang="en-US" sz="1400" b="1"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4997" marR="449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FE5"/>
                    </a:solidFill>
                  </a:tcPr>
                </a:tc>
                <a:tc>
                  <a:txBody>
                    <a:bodyPr/>
                    <a:lstStyle/>
                    <a:p>
                      <a:pPr algn="ctr">
                        <a:lnSpc>
                          <a:spcPct val="115000"/>
                        </a:lnSpc>
                        <a:spcAft>
                          <a:spcPts val="0"/>
                        </a:spcAft>
                      </a:pPr>
                      <a:r>
                        <a:rPr lang="en-US" sz="1400" b="1" dirty="0">
                          <a:effectLst/>
                        </a:rPr>
                        <a:t>99.5</a:t>
                      </a:r>
                      <a:endParaRPr lang="en-US" sz="1400" b="1"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4997" marR="449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a:effectLst/>
                        </a:rPr>
                        <a:t>99.8</a:t>
                      </a:r>
                      <a:endParaRPr lang="en-US" sz="1400" b="1">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4997" marR="449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0858256"/>
                  </a:ext>
                </a:extLst>
              </a:tr>
              <a:tr h="370084">
                <a:tc>
                  <a:txBody>
                    <a:bodyPr/>
                    <a:lstStyle/>
                    <a:p>
                      <a:pPr algn="ctr">
                        <a:lnSpc>
                          <a:spcPct val="115000"/>
                        </a:lnSpc>
                        <a:spcAft>
                          <a:spcPts val="0"/>
                        </a:spcAft>
                      </a:pPr>
                      <a:r>
                        <a:rPr lang="en-US" sz="1500">
                          <a:effectLst/>
                        </a:rPr>
                        <a:t>Lizing društva</a:t>
                      </a:r>
                      <a:endParaRPr lang="en-US" sz="150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4997" marR="449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a:effectLst/>
                        </a:rPr>
                        <a:t>602.6</a:t>
                      </a:r>
                      <a:endParaRPr lang="en-US" sz="1400" b="1">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4997" marR="449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a:effectLst/>
                        </a:rPr>
                        <a:t>1.3</a:t>
                      </a:r>
                      <a:endParaRPr lang="en-US" sz="1400" b="1">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4997" marR="449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a:effectLst/>
                        </a:rPr>
                        <a:t>631.8</a:t>
                      </a:r>
                      <a:endParaRPr lang="en-US" sz="1400" b="1">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4997" marR="449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a:effectLst/>
                        </a:rPr>
                        <a:t>1.3</a:t>
                      </a:r>
                      <a:endParaRPr lang="en-US" sz="1400" b="1">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4997" marR="449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a:effectLst/>
                        </a:rPr>
                        <a:t>664.0</a:t>
                      </a:r>
                      <a:endParaRPr lang="en-US" sz="1400" b="1">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4997" marR="449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dirty="0">
                          <a:effectLst/>
                        </a:rPr>
                        <a:t>1.3</a:t>
                      </a:r>
                      <a:endParaRPr lang="en-US" sz="1400" b="1"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4997" marR="449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FE5"/>
                    </a:solidFill>
                  </a:tcPr>
                </a:tc>
                <a:tc>
                  <a:txBody>
                    <a:bodyPr/>
                    <a:lstStyle/>
                    <a:p>
                      <a:pPr algn="ctr">
                        <a:lnSpc>
                          <a:spcPct val="115000"/>
                        </a:lnSpc>
                        <a:spcAft>
                          <a:spcPts val="0"/>
                        </a:spcAft>
                      </a:pPr>
                      <a:r>
                        <a:rPr lang="en-US" sz="1400" b="1" dirty="0">
                          <a:effectLst/>
                        </a:rPr>
                        <a:t>110.2</a:t>
                      </a:r>
                      <a:endParaRPr lang="en-US" sz="1400" b="1"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4997" marR="449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a:effectLst/>
                        </a:rPr>
                        <a:t>105.1</a:t>
                      </a:r>
                      <a:endParaRPr lang="en-US" sz="1400" b="1">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4997" marR="449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0338036"/>
                  </a:ext>
                </a:extLst>
              </a:tr>
              <a:tr h="370084">
                <a:tc>
                  <a:txBody>
                    <a:bodyPr/>
                    <a:lstStyle/>
                    <a:p>
                      <a:pPr algn="ctr">
                        <a:lnSpc>
                          <a:spcPct val="115000"/>
                        </a:lnSpc>
                        <a:spcAft>
                          <a:spcPts val="0"/>
                        </a:spcAft>
                      </a:pPr>
                      <a:r>
                        <a:rPr lang="en-US" sz="1500">
                          <a:effectLst/>
                        </a:rPr>
                        <a:t>Brokerske kuće</a:t>
                      </a:r>
                      <a:endParaRPr lang="en-US" sz="150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4997" marR="449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a:effectLst/>
                        </a:rPr>
                        <a:t>13.3</a:t>
                      </a:r>
                      <a:endParaRPr lang="en-US" sz="1400" b="1">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4997" marR="449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a:effectLst/>
                        </a:rPr>
                        <a:t>0.0</a:t>
                      </a:r>
                      <a:endParaRPr lang="en-US" sz="1400" b="1">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4997" marR="449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a:effectLst/>
                        </a:rPr>
                        <a:t>12.9</a:t>
                      </a:r>
                      <a:endParaRPr lang="en-US" sz="1400" b="1">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4997" marR="449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a:effectLst/>
                        </a:rPr>
                        <a:t>0.0</a:t>
                      </a:r>
                      <a:endParaRPr lang="en-US" sz="1400" b="1">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4997" marR="449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a:effectLst/>
                        </a:rPr>
                        <a:t>9.6</a:t>
                      </a:r>
                      <a:endParaRPr lang="en-US" sz="1400" b="1">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4997" marR="449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dirty="0">
                          <a:effectLst/>
                        </a:rPr>
                        <a:t>0.0</a:t>
                      </a:r>
                      <a:endParaRPr lang="en-US" sz="1400" b="1"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4997" marR="449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FE5"/>
                    </a:solidFill>
                  </a:tcPr>
                </a:tc>
                <a:tc>
                  <a:txBody>
                    <a:bodyPr/>
                    <a:lstStyle/>
                    <a:p>
                      <a:pPr algn="ctr">
                        <a:lnSpc>
                          <a:spcPct val="115000"/>
                        </a:lnSpc>
                        <a:spcAft>
                          <a:spcPts val="0"/>
                        </a:spcAft>
                      </a:pPr>
                      <a:r>
                        <a:rPr lang="en-US" sz="1400" b="1" dirty="0">
                          <a:effectLst/>
                        </a:rPr>
                        <a:t>71.8</a:t>
                      </a:r>
                      <a:endParaRPr lang="en-US" sz="1400" b="1"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4997" marR="449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dirty="0">
                          <a:effectLst/>
                        </a:rPr>
                        <a:t>74.4</a:t>
                      </a:r>
                      <a:endParaRPr lang="en-US" sz="1400" b="1"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4997" marR="449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8705751"/>
                  </a:ext>
                </a:extLst>
              </a:tr>
              <a:tr h="282390">
                <a:tc>
                  <a:txBody>
                    <a:bodyPr/>
                    <a:lstStyle/>
                    <a:p>
                      <a:pPr algn="ctr">
                        <a:lnSpc>
                          <a:spcPct val="115000"/>
                        </a:lnSpc>
                        <a:spcAft>
                          <a:spcPts val="0"/>
                        </a:spcAft>
                      </a:pPr>
                      <a:r>
                        <a:rPr lang="en-US" sz="1500">
                          <a:effectLst/>
                        </a:rPr>
                        <a:t>Berze</a:t>
                      </a:r>
                      <a:endParaRPr lang="en-US" sz="150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4997" marR="449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a:effectLst/>
                        </a:rPr>
                        <a:t>11.1</a:t>
                      </a:r>
                      <a:endParaRPr lang="en-US" sz="1400" b="1">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4997" marR="449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a:effectLst/>
                        </a:rPr>
                        <a:t>0.0</a:t>
                      </a:r>
                      <a:endParaRPr lang="en-US" sz="1400" b="1">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4997" marR="449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a:effectLst/>
                        </a:rPr>
                        <a:t>10.8</a:t>
                      </a:r>
                      <a:endParaRPr lang="en-US" sz="1400" b="1">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4997" marR="449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a:effectLst/>
                        </a:rPr>
                        <a:t>0.0</a:t>
                      </a:r>
                      <a:endParaRPr lang="en-US" sz="1400" b="1">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4997" marR="449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a:effectLst/>
                        </a:rPr>
                        <a:t>11.4</a:t>
                      </a:r>
                      <a:endParaRPr lang="en-US" sz="1400" b="1">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4997" marR="449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dirty="0">
                          <a:effectLst/>
                        </a:rPr>
                        <a:t>0.0</a:t>
                      </a:r>
                      <a:endParaRPr lang="en-US" sz="1400" b="1"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4997" marR="449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FE5"/>
                    </a:solidFill>
                  </a:tcPr>
                </a:tc>
                <a:tc>
                  <a:txBody>
                    <a:bodyPr/>
                    <a:lstStyle/>
                    <a:p>
                      <a:pPr algn="ctr">
                        <a:lnSpc>
                          <a:spcPct val="115000"/>
                        </a:lnSpc>
                        <a:spcAft>
                          <a:spcPts val="0"/>
                        </a:spcAft>
                      </a:pPr>
                      <a:r>
                        <a:rPr lang="en-US" sz="1400" b="1">
                          <a:effectLst/>
                        </a:rPr>
                        <a:t>103.1</a:t>
                      </a:r>
                      <a:endParaRPr lang="en-US" sz="1400" b="1">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4997" marR="449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dirty="0">
                          <a:effectLst/>
                        </a:rPr>
                        <a:t>106.1</a:t>
                      </a:r>
                      <a:endParaRPr lang="en-US" sz="1400" b="1"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4997" marR="449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6354284"/>
                  </a:ext>
                </a:extLst>
              </a:tr>
              <a:tr h="370084">
                <a:tc>
                  <a:txBody>
                    <a:bodyPr/>
                    <a:lstStyle/>
                    <a:p>
                      <a:pPr algn="ctr">
                        <a:lnSpc>
                          <a:spcPct val="115000"/>
                        </a:lnSpc>
                        <a:spcAft>
                          <a:spcPts val="0"/>
                        </a:spcAft>
                      </a:pPr>
                      <a:r>
                        <a:rPr lang="en-US" sz="1500" dirty="0" err="1">
                          <a:effectLst/>
                        </a:rPr>
                        <a:t>Ukupno</a:t>
                      </a:r>
                      <a:r>
                        <a:rPr lang="en-US" sz="1500" dirty="0">
                          <a:effectLst/>
                        </a:rPr>
                        <a:t> </a:t>
                      </a:r>
                      <a:r>
                        <a:rPr lang="en-US" sz="1500" dirty="0" err="1">
                          <a:effectLst/>
                        </a:rPr>
                        <a:t>za</a:t>
                      </a:r>
                      <a:r>
                        <a:rPr lang="en-US" sz="1500" dirty="0">
                          <a:effectLst/>
                        </a:rPr>
                        <a:t> </a:t>
                      </a:r>
                      <a:r>
                        <a:rPr lang="en-US" sz="1500" dirty="0" err="1">
                          <a:effectLst/>
                        </a:rPr>
                        <a:t>sektor</a:t>
                      </a:r>
                      <a:endParaRPr lang="en-US" sz="1500"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4997" marR="449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400" b="1" dirty="0">
                          <a:effectLst/>
                        </a:rPr>
                        <a:t>45929.4</a:t>
                      </a:r>
                      <a:endParaRPr lang="en-US" sz="1400" b="1"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4997" marR="449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400" b="1" dirty="0">
                          <a:effectLst/>
                        </a:rPr>
                        <a:t>100.0</a:t>
                      </a:r>
                      <a:endParaRPr lang="en-US" sz="1400" b="1"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4997" marR="449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400" b="1" dirty="0">
                          <a:effectLst/>
                        </a:rPr>
                        <a:t>47684.3</a:t>
                      </a:r>
                      <a:endParaRPr lang="en-US" sz="1400" b="1"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4997" marR="449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400" b="1" dirty="0">
                          <a:effectLst/>
                        </a:rPr>
                        <a:t>100.0</a:t>
                      </a:r>
                      <a:endParaRPr lang="en-US" sz="1400" b="1"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4997" marR="449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400" b="1" dirty="0">
                          <a:effectLst/>
                        </a:rPr>
                        <a:t>49563.8</a:t>
                      </a:r>
                      <a:endParaRPr lang="en-US" sz="1400" b="1"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4997" marR="449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400" b="1" dirty="0">
                          <a:effectLst/>
                        </a:rPr>
                        <a:t>100.0</a:t>
                      </a:r>
                      <a:endParaRPr lang="en-US" sz="1400" b="1"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4997" marR="449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FE5"/>
                    </a:solidFill>
                  </a:tcPr>
                </a:tc>
                <a:tc>
                  <a:txBody>
                    <a:bodyPr/>
                    <a:lstStyle/>
                    <a:p>
                      <a:pPr algn="ctr">
                        <a:lnSpc>
                          <a:spcPct val="115000"/>
                        </a:lnSpc>
                        <a:spcAft>
                          <a:spcPts val="0"/>
                        </a:spcAft>
                      </a:pPr>
                      <a:r>
                        <a:rPr lang="en-US" sz="1400" b="1" dirty="0">
                          <a:effectLst/>
                        </a:rPr>
                        <a:t>107.9</a:t>
                      </a:r>
                      <a:endParaRPr lang="en-US" sz="1400" b="1"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4997" marR="449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400" b="1" dirty="0">
                          <a:effectLst/>
                        </a:rPr>
                        <a:t>103.9</a:t>
                      </a:r>
                      <a:endParaRPr lang="en-US" sz="1400" b="1"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44997" marR="449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13385664"/>
                  </a:ext>
                </a:extLst>
              </a:tr>
            </a:tbl>
          </a:graphicData>
        </a:graphic>
      </p:graphicFrame>
    </p:spTree>
    <p:extLst>
      <p:ext uri="{BB962C8B-B14F-4D97-AF65-F5344CB8AC3E}">
        <p14:creationId xmlns:p14="http://schemas.microsoft.com/office/powerpoint/2010/main" val="1011764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sr-Cyrl-BA" b="1" dirty="0"/>
              <a:t>Централна </a:t>
            </a:r>
            <a:r>
              <a:rPr lang="sr-Cyrl-BA" b="1" dirty="0" smtClean="0"/>
              <a:t>банка - појам</a:t>
            </a:r>
            <a:endParaRPr lang="en-US" b="1" dirty="0"/>
          </a:p>
        </p:txBody>
      </p:sp>
      <p:sp>
        <p:nvSpPr>
          <p:cNvPr id="3" name="Content Placeholder 2"/>
          <p:cNvSpPr>
            <a:spLocks noGrp="1"/>
          </p:cNvSpPr>
          <p:nvPr>
            <p:ph idx="1"/>
          </p:nvPr>
        </p:nvSpPr>
        <p:spPr>
          <a:xfrm>
            <a:off x="990600" y="1371601"/>
            <a:ext cx="7924800" cy="4930858"/>
          </a:xfrm>
        </p:spPr>
        <p:txBody>
          <a:bodyPr>
            <a:normAutofit/>
          </a:bodyPr>
          <a:lstStyle/>
          <a:p>
            <a:pPr algn="just"/>
            <a:endParaRPr lang="ru-RU" sz="2500" b="0" i="0" dirty="0">
              <a:solidFill>
                <a:srgbClr val="000000"/>
              </a:solidFill>
              <a:effectLst/>
              <a:latin typeface="ArialOOEnc"/>
            </a:endParaRPr>
          </a:p>
          <a:p>
            <a:pPr algn="just"/>
            <a:r>
              <a:rPr lang="ru-RU" sz="2500" b="0" i="0" dirty="0">
                <a:solidFill>
                  <a:srgbClr val="000000"/>
                </a:solidFill>
                <a:effectLst/>
                <a:latin typeface="Corbel" panose="020B0503020204020204" pitchFamily="34" charset="0"/>
              </a:rPr>
              <a:t>У разним земљама та банка носи различите називе: </a:t>
            </a:r>
            <a:endParaRPr lang="ru-RU" sz="2500" b="0" i="0" dirty="0" smtClean="0">
              <a:solidFill>
                <a:srgbClr val="000000"/>
              </a:solidFill>
              <a:effectLst/>
              <a:latin typeface="Corbel" panose="020B0503020204020204" pitchFamily="34" charset="0"/>
            </a:endParaRPr>
          </a:p>
          <a:p>
            <a:pPr marL="0" indent="0" algn="just">
              <a:buNone/>
            </a:pPr>
            <a:r>
              <a:rPr lang="ru-RU" sz="2500" dirty="0">
                <a:solidFill>
                  <a:srgbClr val="000000"/>
                </a:solidFill>
                <a:latin typeface="Corbel" panose="020B0503020204020204" pitchFamily="34" charset="0"/>
              </a:rPr>
              <a:t>	</a:t>
            </a:r>
            <a:r>
              <a:rPr lang="ru-RU" sz="2500" b="0" i="0" dirty="0" smtClean="0">
                <a:solidFill>
                  <a:srgbClr val="000000"/>
                </a:solidFill>
                <a:effectLst/>
                <a:latin typeface="Corbel" panose="020B0503020204020204" pitchFamily="34" charset="0"/>
              </a:rPr>
              <a:t>народна</a:t>
            </a:r>
            <a:r>
              <a:rPr lang="ru-RU" sz="2500" b="0" i="0" dirty="0">
                <a:solidFill>
                  <a:srgbClr val="000000"/>
                </a:solidFill>
                <a:effectLst/>
                <a:latin typeface="Corbel" panose="020B0503020204020204" pitchFamily="34" charset="0"/>
              </a:rPr>
              <a:t>, емисиона, државна, </a:t>
            </a:r>
            <a:r>
              <a:rPr lang="ru-RU" sz="2500" b="0" i="0" dirty="0" smtClean="0">
                <a:solidFill>
                  <a:srgbClr val="000000"/>
                </a:solidFill>
                <a:effectLst/>
                <a:latin typeface="Corbel" panose="020B0503020204020204" pitchFamily="34" charset="0"/>
              </a:rPr>
              <a:t>резервна.</a:t>
            </a:r>
            <a:r>
              <a:rPr lang="ru-RU" sz="2500" dirty="0" smtClean="0">
                <a:latin typeface="Corbel" panose="020B0503020204020204" pitchFamily="34" charset="0"/>
              </a:rPr>
              <a:t> </a:t>
            </a:r>
            <a:endParaRPr lang="ru-RU" sz="2500" dirty="0">
              <a:latin typeface="Corbel" panose="020B0503020204020204" pitchFamily="34" charset="0"/>
            </a:endParaRPr>
          </a:p>
          <a:p>
            <a:pPr algn="just"/>
            <a:endParaRPr lang="ru-RU" sz="2500" b="1" dirty="0">
              <a:latin typeface="Corbel" panose="020B0503020204020204" pitchFamily="34" charset="0"/>
            </a:endParaRPr>
          </a:p>
          <a:p>
            <a:pPr algn="just"/>
            <a:r>
              <a:rPr lang="sr-Cyrl-BA" sz="2500" b="1" dirty="0">
                <a:latin typeface="Corbel" panose="020B0503020204020204" pitchFamily="34" charset="0"/>
              </a:rPr>
              <a:t>Државни орган задужен за монетарну </a:t>
            </a:r>
            <a:r>
              <a:rPr lang="sr-Cyrl-BA" sz="2500" b="1" dirty="0" smtClean="0">
                <a:latin typeface="Corbel" panose="020B0503020204020204" pitchFamily="34" charset="0"/>
              </a:rPr>
              <a:t>политику, са два основна циља: </a:t>
            </a:r>
            <a:r>
              <a:rPr lang="sr-Cyrl-BA" sz="2500" b="1" dirty="0" smtClean="0">
                <a:solidFill>
                  <a:srgbClr val="FF0000"/>
                </a:solidFill>
                <a:latin typeface="Corbel" panose="020B0503020204020204" pitchFamily="34" charset="0"/>
              </a:rPr>
              <a:t>цјеновна стабилност</a:t>
            </a:r>
            <a:r>
              <a:rPr lang="sr-Cyrl-BA" sz="2500" b="1" dirty="0" smtClean="0">
                <a:latin typeface="Corbel" panose="020B0503020204020204" pitchFamily="34" charset="0"/>
              </a:rPr>
              <a:t> и </a:t>
            </a:r>
            <a:r>
              <a:rPr lang="sr-Cyrl-BA" sz="2500" b="1" dirty="0" smtClean="0">
                <a:solidFill>
                  <a:srgbClr val="FF0000"/>
                </a:solidFill>
                <a:latin typeface="Corbel" panose="020B0503020204020204" pitchFamily="34" charset="0"/>
              </a:rPr>
              <a:t>финансијска стабилност.</a:t>
            </a:r>
            <a:endParaRPr lang="sr-Cyrl-BA" sz="2500" b="1" dirty="0">
              <a:solidFill>
                <a:srgbClr val="FF0000"/>
              </a:solidFill>
              <a:latin typeface="Corbel" panose="020B0503020204020204" pitchFamily="34" charset="0"/>
            </a:endParaRPr>
          </a:p>
          <a:p>
            <a:pPr algn="just"/>
            <a:endParaRPr lang="sr-Cyrl-BA" sz="2500" b="1" i="0" dirty="0">
              <a:solidFill>
                <a:srgbClr val="000000"/>
              </a:solidFill>
              <a:effectLst/>
              <a:latin typeface="Corbel" panose="020B0503020204020204"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704667" cy="914399"/>
          </a:xfrm>
        </p:spPr>
        <p:txBody>
          <a:bodyPr/>
          <a:lstStyle/>
          <a:p>
            <a:r>
              <a:rPr lang="sr-Cyrl-BA" dirty="0" smtClean="0"/>
              <a:t>Историјат </a:t>
            </a:r>
            <a:endParaRPr lang="en-US" dirty="0"/>
          </a:p>
        </p:txBody>
      </p:sp>
      <p:sp>
        <p:nvSpPr>
          <p:cNvPr id="3" name="Content Placeholder 2"/>
          <p:cNvSpPr>
            <a:spLocks noGrp="1"/>
          </p:cNvSpPr>
          <p:nvPr>
            <p:ph idx="1"/>
          </p:nvPr>
        </p:nvSpPr>
        <p:spPr>
          <a:xfrm>
            <a:off x="982133" y="1676400"/>
            <a:ext cx="7704667" cy="4876800"/>
          </a:xfrm>
        </p:spPr>
        <p:txBody>
          <a:bodyPr>
            <a:normAutofit fontScale="92500" lnSpcReduction="10000"/>
          </a:bodyPr>
          <a:lstStyle/>
          <a:p>
            <a:r>
              <a:rPr lang="ru-RU" dirty="0">
                <a:solidFill>
                  <a:srgbClr val="000000"/>
                </a:solidFill>
                <a:latin typeface="Corbel" panose="020B0503020204020204" pitchFamily="34" charset="0"/>
              </a:rPr>
              <a:t>Два извора настанка:</a:t>
            </a:r>
          </a:p>
          <a:p>
            <a:pPr lvl="1"/>
            <a:r>
              <a:rPr lang="ru-RU" dirty="0">
                <a:solidFill>
                  <a:srgbClr val="000000"/>
                </a:solidFill>
                <a:latin typeface="Corbel" panose="020B0503020204020204" pitchFamily="34" charset="0"/>
              </a:rPr>
              <a:t>Еволуцијом пословних банака</a:t>
            </a:r>
          </a:p>
          <a:p>
            <a:pPr lvl="1"/>
            <a:r>
              <a:rPr lang="ru-RU" dirty="0">
                <a:solidFill>
                  <a:srgbClr val="000000"/>
                </a:solidFill>
                <a:latin typeface="Corbel" panose="020B0503020204020204" pitchFamily="34" charset="0"/>
              </a:rPr>
              <a:t>Декретом државе</a:t>
            </a:r>
          </a:p>
          <a:p>
            <a:pPr marL="0" indent="0">
              <a:buNone/>
            </a:pPr>
            <a:endParaRPr lang="ru-RU" dirty="0" smtClean="0">
              <a:solidFill>
                <a:srgbClr val="000000"/>
              </a:solidFill>
              <a:latin typeface="Corbel" panose="020B0503020204020204" pitchFamily="34" charset="0"/>
            </a:endParaRPr>
          </a:p>
          <a:p>
            <a:r>
              <a:rPr lang="ru-RU" dirty="0" smtClean="0">
                <a:solidFill>
                  <a:srgbClr val="000000"/>
                </a:solidFill>
                <a:latin typeface="Corbel" panose="020B0503020204020204" pitchFamily="34" charset="0"/>
              </a:rPr>
              <a:t>Историјски </a:t>
            </a:r>
            <a:r>
              <a:rPr lang="ru-RU" dirty="0">
                <a:solidFill>
                  <a:srgbClr val="000000"/>
                </a:solidFill>
                <a:latin typeface="Corbel" panose="020B0503020204020204" pitchFamily="34" charset="0"/>
              </a:rPr>
              <a:t>је повезана са </a:t>
            </a:r>
            <a:r>
              <a:rPr lang="ru-RU" b="1" dirty="0">
                <a:solidFill>
                  <a:srgbClr val="000000"/>
                </a:solidFill>
                <a:latin typeface="Corbel" panose="020B0503020204020204" pitchFamily="34" charset="0"/>
              </a:rPr>
              <a:t>централизацијом емисије банкнота </a:t>
            </a:r>
            <a:r>
              <a:rPr lang="ru-RU" dirty="0">
                <a:solidFill>
                  <a:srgbClr val="000000"/>
                </a:solidFill>
                <a:latin typeface="Corbel" panose="020B0503020204020204" pitchFamily="34" charset="0"/>
              </a:rPr>
              <a:t>у рукама једне или малог броја најстабилнијих пословних банака у које су држава и клијенти имали највеће </a:t>
            </a:r>
            <a:r>
              <a:rPr lang="ru-RU" dirty="0" smtClean="0">
                <a:solidFill>
                  <a:srgbClr val="000000"/>
                </a:solidFill>
                <a:latin typeface="Corbel" panose="020B0503020204020204" pitchFamily="34" charset="0"/>
              </a:rPr>
              <a:t>повјерење</a:t>
            </a:r>
          </a:p>
          <a:p>
            <a:endParaRPr lang="ru-RU" dirty="0">
              <a:solidFill>
                <a:srgbClr val="000000"/>
              </a:solidFill>
              <a:latin typeface="Corbel" panose="020B0503020204020204" pitchFamily="34" charset="0"/>
            </a:endParaRPr>
          </a:p>
          <a:p>
            <a:r>
              <a:rPr lang="ru-RU" dirty="0" smtClean="0">
                <a:solidFill>
                  <a:srgbClr val="000000"/>
                </a:solidFill>
                <a:latin typeface="Corbel" panose="020B0503020204020204" pitchFamily="34" charset="0"/>
              </a:rPr>
              <a:t>Одлуком државних органа </a:t>
            </a:r>
          </a:p>
          <a:p>
            <a:endParaRPr lang="ru-RU" dirty="0">
              <a:solidFill>
                <a:srgbClr val="000000"/>
              </a:solidFill>
              <a:latin typeface="Corbel" panose="020B0503020204020204" pitchFamily="34" charset="0"/>
            </a:endParaRPr>
          </a:p>
          <a:p>
            <a:r>
              <a:rPr lang="ru-RU" dirty="0" smtClean="0">
                <a:solidFill>
                  <a:srgbClr val="000000"/>
                </a:solidFill>
                <a:latin typeface="Corbel" panose="020B0503020204020204" pitchFamily="34" charset="0"/>
              </a:rPr>
              <a:t>Закон о централној банци</a:t>
            </a:r>
          </a:p>
          <a:p>
            <a:endParaRPr lang="ru-RU" dirty="0">
              <a:solidFill>
                <a:srgbClr val="000000"/>
              </a:solidFill>
              <a:latin typeface="Corbel" panose="020B0503020204020204" pitchFamily="34" charset="0"/>
            </a:endParaRP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15846769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2133" y="304800"/>
            <a:ext cx="7704667" cy="5695016"/>
          </a:xfrm>
        </p:spPr>
        <p:txBody>
          <a:bodyPr/>
          <a:lstStyle/>
          <a:p>
            <a:r>
              <a:rPr lang="sr-Cyrl-BA" dirty="0" smtClean="0"/>
              <a:t>Настају у 17. вијеку, прва је била ЦБ Шведске -  </a:t>
            </a:r>
            <a:r>
              <a:rPr lang="en-US" i="1" dirty="0" err="1"/>
              <a:t>Sveriges</a:t>
            </a:r>
            <a:r>
              <a:rPr lang="en-US" i="1" dirty="0"/>
              <a:t> </a:t>
            </a:r>
            <a:r>
              <a:rPr lang="en-US" i="1" dirty="0" err="1"/>
              <a:t>Riksbank</a:t>
            </a:r>
            <a:r>
              <a:rPr lang="en-US" i="1" dirty="0"/>
              <a:t> </a:t>
            </a:r>
            <a:r>
              <a:rPr lang="sr-Cyrl-BA" dirty="0" smtClean="0"/>
              <a:t>основана</a:t>
            </a:r>
            <a:r>
              <a:rPr lang="en-US" dirty="0" smtClean="0"/>
              <a:t> </a:t>
            </a:r>
            <a:r>
              <a:rPr lang="en-US" dirty="0"/>
              <a:t>1668</a:t>
            </a:r>
            <a:endParaRPr lang="sr-Cyrl-BA" dirty="0" smtClean="0"/>
          </a:p>
          <a:p>
            <a:pPr marL="0" indent="0">
              <a:buNone/>
            </a:pPr>
            <a:endParaRPr lang="sr-Cyrl-BA" dirty="0" smtClean="0"/>
          </a:p>
          <a:p>
            <a:r>
              <a:rPr lang="sr-Cyrl-BA" dirty="0" smtClean="0"/>
              <a:t>До краја 20. вијека их је било укупно 18, да би данас 174 држава имало своју ЦБ</a:t>
            </a:r>
            <a:endParaRPr lang="sr-Cyrl-BA" dirty="0"/>
          </a:p>
          <a:p>
            <a:endParaRPr lang="sr-Cyrl-BA" dirty="0" smtClean="0"/>
          </a:p>
          <a:p>
            <a:r>
              <a:rPr lang="sr-Cyrl-BA" dirty="0" smtClean="0"/>
              <a:t>Првобитно су биле у приватном власништву а касније у државном</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30201923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404813"/>
            <a:ext cx="8534400" cy="592137"/>
          </a:xfrm>
          <a:noFill/>
        </p:spPr>
        <p:txBody>
          <a:bodyPr>
            <a:normAutofit fontScale="90000"/>
          </a:bodyPr>
          <a:lstStyle/>
          <a:p>
            <a:pPr algn="ctr"/>
            <a:r>
              <a:rPr lang="sr-Cyrl-BA" b="1" dirty="0">
                <a:solidFill>
                  <a:schemeClr val="tx1"/>
                </a:solidFill>
              </a:rPr>
              <a:t>Појам и елементи монетарног система</a:t>
            </a:r>
            <a:endParaRPr lang="en-US" b="1" dirty="0">
              <a:solidFill>
                <a:schemeClr val="tx1"/>
              </a:solidFill>
            </a:endParaRPr>
          </a:p>
        </p:txBody>
      </p:sp>
      <p:sp>
        <p:nvSpPr>
          <p:cNvPr id="4" name="Content Placeholder 3"/>
          <p:cNvSpPr>
            <a:spLocks noGrp="1"/>
          </p:cNvSpPr>
          <p:nvPr>
            <p:ph idx="1"/>
          </p:nvPr>
        </p:nvSpPr>
        <p:spPr>
          <a:xfrm>
            <a:off x="990600" y="2209800"/>
            <a:ext cx="8153399" cy="3733800"/>
          </a:xfrm>
          <a:noFill/>
        </p:spPr>
        <p:txBody>
          <a:bodyPr>
            <a:normAutofit fontScale="85000" lnSpcReduction="20000"/>
          </a:bodyPr>
          <a:lstStyle/>
          <a:p>
            <a:endParaRPr lang="en-US" sz="3000" b="1" dirty="0"/>
          </a:p>
          <a:p>
            <a:endParaRPr lang="sr-Latn-BA" sz="3000" b="1" dirty="0"/>
          </a:p>
          <a:p>
            <a:r>
              <a:rPr lang="sr-Cyrl-BA" sz="3300" b="1" dirty="0"/>
              <a:t>Представља подсистем ширег економског система земље са којим мора бити усклађен</a:t>
            </a:r>
          </a:p>
          <a:p>
            <a:endParaRPr lang="en-US" sz="3300" b="1" dirty="0"/>
          </a:p>
          <a:p>
            <a:r>
              <a:rPr lang="sr-Cyrl-BA" sz="3300" b="1" dirty="0"/>
              <a:t>Дефиниција МС: </a:t>
            </a:r>
            <a:endParaRPr lang="sr-Latn-BA" sz="3300" b="1" dirty="0"/>
          </a:p>
          <a:p>
            <a:pPr lvl="1"/>
            <a:r>
              <a:rPr lang="sr-Cyrl-BA" sz="3300" b="1" dirty="0"/>
              <a:t>Скуп законских прописа везаних за новац и новчани оптицај једне земље</a:t>
            </a:r>
            <a:endParaRPr lang="en-US" sz="3300" b="1" dirty="0"/>
          </a:p>
          <a:p>
            <a:pPr marL="0" indent="0">
              <a:buNone/>
            </a:pPr>
            <a:endParaRPr lang="sr-Cyrl-BA" sz="3000" b="1" dirty="0"/>
          </a:p>
          <a:p>
            <a:endParaRPr lang="sr-Cyrl-BA" b="1" dirty="0"/>
          </a:p>
          <a:p>
            <a:pPr>
              <a:buNone/>
            </a:pPr>
            <a:endParaRPr lang="sr-Cyrl-BA" b="1" dirty="0"/>
          </a:p>
          <a:p>
            <a:endParaRPr lang="en-US" b="1"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2" y="228600"/>
            <a:ext cx="7704667" cy="1339442"/>
          </a:xfrm>
        </p:spPr>
        <p:txBody>
          <a:bodyPr/>
          <a:lstStyle/>
          <a:p>
            <a:r>
              <a:rPr lang="sr-Cyrl-BA" dirty="0" smtClean="0"/>
              <a:t>Задаци и циљеви</a:t>
            </a:r>
            <a:endParaRPr lang="en-US" dirty="0"/>
          </a:p>
        </p:txBody>
      </p:sp>
      <p:sp>
        <p:nvSpPr>
          <p:cNvPr id="3" name="Content Placeholder 2"/>
          <p:cNvSpPr>
            <a:spLocks noGrp="1"/>
          </p:cNvSpPr>
          <p:nvPr>
            <p:ph idx="1"/>
          </p:nvPr>
        </p:nvSpPr>
        <p:spPr>
          <a:xfrm>
            <a:off x="982131" y="1905000"/>
            <a:ext cx="7704667" cy="4343400"/>
          </a:xfrm>
        </p:spPr>
        <p:txBody>
          <a:bodyPr>
            <a:normAutofit fontScale="92500"/>
          </a:bodyPr>
          <a:lstStyle/>
          <a:p>
            <a:r>
              <a:rPr lang="sr-Cyrl-BA" dirty="0" smtClean="0"/>
              <a:t>Првобитни задатак : да кредитира државу у смислу ратних дешавања, а касније финансирање државног буџета</a:t>
            </a:r>
          </a:p>
          <a:p>
            <a:endParaRPr lang="sr-Cyrl-BA" dirty="0"/>
          </a:p>
          <a:p>
            <a:r>
              <a:rPr lang="sr-Cyrl-BA" dirty="0" smtClean="0"/>
              <a:t>Већи број циљева али примарни је стабилизациони циљ (развојне циљеве преузима фискална политика)</a:t>
            </a:r>
          </a:p>
          <a:p>
            <a:endParaRPr lang="sr-Cyrl-BA" dirty="0"/>
          </a:p>
          <a:p>
            <a:r>
              <a:rPr lang="sr-Cyrl-BA" dirty="0" smtClean="0"/>
              <a:t>Цјеновна и финансијска стабилност</a:t>
            </a:r>
          </a:p>
          <a:p>
            <a:endParaRPr lang="sr-Cyrl-BA" dirty="0"/>
          </a:p>
          <a:p>
            <a:r>
              <a:rPr lang="sr-Cyrl-BA" dirty="0"/>
              <a:t>Активности централне банке</a:t>
            </a:r>
            <a:endParaRPr lang="en-US" dirty="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22368744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71059063"/>
              </p:ext>
            </p:extLst>
          </p:nvPr>
        </p:nvGraphicFramePr>
        <p:xfrm>
          <a:off x="304800" y="457200"/>
          <a:ext cx="84582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BA" sz="3600" b="1" dirty="0" smtClean="0"/>
              <a:t>4. Емисиони механизам као дио монетарног система</a:t>
            </a:r>
            <a:endParaRPr lang="en-US" sz="3600" b="1" dirty="0"/>
          </a:p>
        </p:txBody>
      </p:sp>
      <p:sp>
        <p:nvSpPr>
          <p:cNvPr id="3" name="Content Placeholder 2"/>
          <p:cNvSpPr>
            <a:spLocks noGrp="1"/>
          </p:cNvSpPr>
          <p:nvPr>
            <p:ph idx="1"/>
          </p:nvPr>
        </p:nvSpPr>
        <p:spPr>
          <a:xfrm>
            <a:off x="985064" y="3581400"/>
            <a:ext cx="7704667" cy="1981200"/>
          </a:xfrm>
        </p:spPr>
        <p:txBody>
          <a:bodyPr/>
          <a:lstStyle/>
          <a:p>
            <a:r>
              <a:rPr lang="sr-Cyrl-BA" dirty="0" smtClean="0"/>
              <a:t>Креирање примарног новца </a:t>
            </a:r>
          </a:p>
          <a:p>
            <a:endParaRPr lang="sr-Cyrl-BA" dirty="0"/>
          </a:p>
          <a:p>
            <a:r>
              <a:rPr lang="sr-Cyrl-BA" dirty="0" smtClean="0"/>
              <a:t>Макромултипликација </a:t>
            </a:r>
            <a:r>
              <a:rPr lang="sr-Cyrl-BA" dirty="0"/>
              <a:t>путем примарног новца </a:t>
            </a:r>
          </a:p>
          <a:p>
            <a:endParaRPr lang="sr-Cyrl-BA" dirty="0" smtClean="0"/>
          </a:p>
          <a:p>
            <a:endParaRPr lang="sr-Cyrl-BA" dirty="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3806025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295399"/>
          </a:xfrm>
        </p:spPr>
        <p:txBody>
          <a:bodyPr>
            <a:normAutofit/>
          </a:bodyPr>
          <a:lstStyle/>
          <a:p>
            <a:r>
              <a:rPr lang="sr-Cyrl-BA" sz="3600" b="1" dirty="0" smtClean="0"/>
              <a:t>5. Монетарно регулисање</a:t>
            </a:r>
            <a:endParaRPr lang="en-US" sz="3600" b="1" dirty="0"/>
          </a:p>
        </p:txBody>
      </p:sp>
      <p:sp>
        <p:nvSpPr>
          <p:cNvPr id="3" name="Content Placeholder 2"/>
          <p:cNvSpPr>
            <a:spLocks noGrp="1"/>
          </p:cNvSpPr>
          <p:nvPr>
            <p:ph idx="1"/>
          </p:nvPr>
        </p:nvSpPr>
        <p:spPr>
          <a:xfrm>
            <a:off x="993856" y="2299147"/>
            <a:ext cx="7704667" cy="3332816"/>
          </a:xfrm>
        </p:spPr>
        <p:txBody>
          <a:bodyPr/>
          <a:lstStyle/>
          <a:p>
            <a:r>
              <a:rPr lang="sr-Cyrl-BA" dirty="0" smtClean="0"/>
              <a:t>Оптимална количина новца у оптицају као </a:t>
            </a:r>
            <a:r>
              <a:rPr lang="sr-Cyrl-BA" dirty="0"/>
              <a:t>основни </a:t>
            </a:r>
            <a:r>
              <a:rPr lang="sr-Cyrl-BA" dirty="0" smtClean="0"/>
              <a:t>задатак монетарне политике</a:t>
            </a:r>
          </a:p>
          <a:p>
            <a:endParaRPr lang="sr-Cyrl-BA" dirty="0" smtClean="0"/>
          </a:p>
          <a:p>
            <a:r>
              <a:rPr lang="sr-Cyrl-BA" dirty="0" smtClean="0"/>
              <a:t>Инструменти монетарног регулисања </a:t>
            </a:r>
          </a:p>
          <a:p>
            <a:endParaRPr lang="sr-Cyrl-BA" dirty="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38281697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1371600" y="1997604"/>
            <a:ext cx="7619999" cy="2405063"/>
          </a:xfrm>
        </p:spPr>
        <p:txBody>
          <a:bodyPr/>
          <a:lstStyle/>
          <a:p>
            <a:pPr eaLnBrk="1" hangingPunct="1"/>
            <a:r>
              <a:rPr lang="en-US" sz="3750" b="1" dirty="0" err="1"/>
              <a:t>Међународни</a:t>
            </a:r>
            <a:r>
              <a:rPr lang="en-US" sz="3750" b="1" dirty="0"/>
              <a:t> </a:t>
            </a:r>
            <a:r>
              <a:rPr lang="en-US" sz="3750" b="1" dirty="0" err="1" smtClean="0"/>
              <a:t>мо</a:t>
            </a:r>
            <a:r>
              <a:rPr lang="sr-Cyrl-BA" sz="3750" b="1" dirty="0"/>
              <a:t>н</a:t>
            </a:r>
            <a:r>
              <a:rPr lang="en-US" sz="3750" b="1" dirty="0" err="1"/>
              <a:t>етарни</a:t>
            </a:r>
            <a:r>
              <a:rPr lang="en-US" sz="3750" b="1" dirty="0"/>
              <a:t> </a:t>
            </a:r>
            <a:r>
              <a:rPr lang="en-US" sz="3750" b="1" dirty="0" err="1"/>
              <a:t>систем</a:t>
            </a:r>
            <a:r>
              <a:rPr lang="en-US" sz="3750" b="1" dirty="0"/>
              <a:t/>
            </a:r>
            <a:br>
              <a:rPr lang="en-US" sz="3750" b="1" dirty="0"/>
            </a:br>
            <a:endParaRPr lang="en-US" sz="2333" dirty="0"/>
          </a:p>
        </p:txBody>
      </p:sp>
    </p:spTree>
    <p:extLst>
      <p:ext uri="{BB962C8B-B14F-4D97-AF65-F5344CB8AC3E}">
        <p14:creationId xmlns:p14="http://schemas.microsoft.com/office/powerpoint/2010/main" val="28098023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85800"/>
            <a:ext cx="7053792" cy="784747"/>
          </a:xfrm>
        </p:spPr>
        <p:txBody>
          <a:bodyPr>
            <a:normAutofit fontScale="90000"/>
          </a:bodyPr>
          <a:lstStyle/>
          <a:p>
            <a:r>
              <a:rPr lang="ru-RU" b="1" dirty="0" smtClean="0"/>
              <a:t>Међународни монетарни систем</a:t>
            </a:r>
            <a:endParaRPr lang="en-US" b="1" dirty="0"/>
          </a:p>
        </p:txBody>
      </p:sp>
      <p:sp>
        <p:nvSpPr>
          <p:cNvPr id="3" name="Content Placeholder 2"/>
          <p:cNvSpPr>
            <a:spLocks noGrp="1"/>
          </p:cNvSpPr>
          <p:nvPr>
            <p:ph idx="1"/>
          </p:nvPr>
        </p:nvSpPr>
        <p:spPr>
          <a:xfrm>
            <a:off x="997356" y="1828800"/>
            <a:ext cx="7954679" cy="4154037"/>
          </a:xfrm>
        </p:spPr>
        <p:txBody>
          <a:bodyPr>
            <a:normAutofit lnSpcReduction="10000"/>
          </a:bodyPr>
          <a:lstStyle/>
          <a:p>
            <a:pPr algn="just"/>
            <a:r>
              <a:rPr lang="ru-RU" dirty="0" smtClean="0"/>
              <a:t>Међународни монетарни систем дефинисан је као </a:t>
            </a:r>
            <a:r>
              <a:rPr lang="ru-RU" b="1" dirty="0" smtClean="0"/>
              <a:t>скуп правила, обичаја, принципа, инструмената, услуга и организација за спровођење међународних плаћања. </a:t>
            </a:r>
          </a:p>
          <a:p>
            <a:endParaRPr lang="ru-RU" dirty="0" smtClean="0"/>
          </a:p>
          <a:p>
            <a:r>
              <a:rPr lang="ru-RU" dirty="0" smtClean="0"/>
              <a:t>Међународни монетарни систем (ММС) може се сматрати квалитетним ако испуњава два основна предуслова:</a:t>
            </a:r>
          </a:p>
          <a:p>
            <a:pPr lvl="1"/>
            <a:r>
              <a:rPr lang="ru-RU" dirty="0"/>
              <a:t>1)</a:t>
            </a:r>
            <a:r>
              <a:rPr lang="ru-RU" dirty="0" smtClean="0"/>
              <a:t> </a:t>
            </a:r>
            <a:r>
              <a:rPr lang="ru-RU" dirty="0"/>
              <a:t>ако утиче на максимизацију међународних трговинских токова и</a:t>
            </a:r>
          </a:p>
          <a:p>
            <a:pPr lvl="1"/>
            <a:r>
              <a:rPr lang="ru-RU" dirty="0"/>
              <a:t>2) ако доводи до равномјерне расподјеле користи од међународне размјене по цијелом свијету</a:t>
            </a:r>
            <a:r>
              <a:rPr lang="ru-RU" dirty="0" smtClean="0"/>
              <a:t>.</a:t>
            </a:r>
            <a:endParaRPr lang="en-US" dirty="0"/>
          </a:p>
        </p:txBody>
      </p:sp>
    </p:spTree>
    <p:extLst>
      <p:ext uri="{BB962C8B-B14F-4D97-AF65-F5344CB8AC3E}">
        <p14:creationId xmlns:p14="http://schemas.microsoft.com/office/powerpoint/2010/main" val="30301118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134470"/>
            <a:ext cx="8055591" cy="4594747"/>
          </a:xfrm>
        </p:spPr>
        <p:txBody>
          <a:bodyPr>
            <a:normAutofit/>
          </a:bodyPr>
          <a:lstStyle/>
          <a:p>
            <a:r>
              <a:rPr lang="ru-RU" dirty="0" smtClean="0"/>
              <a:t>Процијењују се на основу сљедећих критеријума:</a:t>
            </a:r>
          </a:p>
          <a:p>
            <a:pPr lvl="1"/>
            <a:r>
              <a:rPr lang="ru-RU" dirty="0"/>
              <a:t>1. </a:t>
            </a:r>
            <a:r>
              <a:rPr lang="ru-RU" b="1" dirty="0"/>
              <a:t>Прилагодљивост</a:t>
            </a:r>
            <a:r>
              <a:rPr lang="ru-RU" dirty="0"/>
              <a:t> - односи се на способност уравнотежења неравнотеже платног биланса. Квалитетни ММС карактерише минимизирање трошкова и вријеме прилагођавања;</a:t>
            </a:r>
          </a:p>
          <a:p>
            <a:pPr lvl="1"/>
            <a:r>
              <a:rPr lang="ru-RU" dirty="0"/>
              <a:t>2. </a:t>
            </a:r>
            <a:r>
              <a:rPr lang="ru-RU" b="1" dirty="0"/>
              <a:t>Ликвидност</a:t>
            </a:r>
            <a:r>
              <a:rPr lang="ru-RU" dirty="0"/>
              <a:t> - односи се на износ расположивих девизних резерви за потребе уравнотежења неравнотежа платног биланса и	</a:t>
            </a:r>
          </a:p>
          <a:p>
            <a:pPr lvl="1"/>
            <a:r>
              <a:rPr lang="ru-RU" dirty="0"/>
              <a:t>3. </a:t>
            </a:r>
            <a:r>
              <a:rPr lang="ru-RU" b="1" dirty="0"/>
              <a:t>Поузданост </a:t>
            </a:r>
            <a:r>
              <a:rPr lang="ru-RU" dirty="0"/>
              <a:t>- као критеријум који се односи на познавање квалитетног функционисања механизама прилагођавања, као и знање одржавања апсолутне и релативне вриједности девизних резерви.</a:t>
            </a:r>
            <a:endParaRPr lang="en-US" dirty="0"/>
          </a:p>
        </p:txBody>
      </p:sp>
    </p:spTree>
    <p:extLst>
      <p:ext uri="{BB962C8B-B14F-4D97-AF65-F5344CB8AC3E}">
        <p14:creationId xmlns:p14="http://schemas.microsoft.com/office/powerpoint/2010/main" val="30737499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248202"/>
            <a:ext cx="7564272" cy="4216768"/>
          </a:xfrm>
        </p:spPr>
        <p:txBody>
          <a:bodyPr>
            <a:normAutofit/>
          </a:bodyPr>
          <a:lstStyle/>
          <a:p>
            <a:endParaRPr lang="ru-RU" dirty="0" smtClean="0"/>
          </a:p>
          <a:p>
            <a:r>
              <a:rPr lang="ru-RU" dirty="0" smtClean="0"/>
              <a:t>Његова кључна функција је пружање одговарајуће међународне ликвидности.</a:t>
            </a:r>
          </a:p>
          <a:p>
            <a:pPr>
              <a:buNone/>
            </a:pPr>
            <a:endParaRPr lang="ru-RU" dirty="0" smtClean="0"/>
          </a:p>
          <a:p>
            <a:pPr algn="just"/>
            <a:r>
              <a:rPr lang="ru-RU" dirty="0" smtClean="0"/>
              <a:t>Специфичност међународних економских односа је </a:t>
            </a:r>
            <a:r>
              <a:rPr lang="ru-RU" b="1" dirty="0" smtClean="0"/>
              <a:t>недостатак јединственог монетарног медија </a:t>
            </a:r>
            <a:r>
              <a:rPr lang="ru-RU" dirty="0" smtClean="0"/>
              <a:t>који би био средство размјене, обрачунско средство и средство девизних резерви.</a:t>
            </a:r>
            <a:endParaRPr lang="en-US" dirty="0"/>
          </a:p>
        </p:txBody>
      </p:sp>
    </p:spTree>
    <p:extLst>
      <p:ext uri="{BB962C8B-B14F-4D97-AF65-F5344CB8AC3E}">
        <p14:creationId xmlns:p14="http://schemas.microsoft.com/office/powerpoint/2010/main" val="2160022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0" y="1338870"/>
            <a:ext cx="7139690" cy="4528530"/>
          </a:xfrm>
        </p:spPr>
        <p:txBody>
          <a:bodyPr>
            <a:normAutofit/>
          </a:bodyPr>
          <a:lstStyle/>
          <a:p>
            <a:pPr algn="just"/>
            <a:r>
              <a:rPr lang="en-US" dirty="0" err="1"/>
              <a:t>Ме</a:t>
            </a:r>
            <a:r>
              <a:rPr lang="sr-Latn-RS" dirty="0"/>
              <a:t>ђународни монетарни систем такође се може дефинисати као </a:t>
            </a:r>
            <a:r>
              <a:rPr lang="sr-Latn-RS" b="1" dirty="0"/>
              <a:t>институционални оквир којим су регулисана међународна плаћања, кретање капитала и начин утврђивања девизних курсева. </a:t>
            </a:r>
            <a:endParaRPr lang="en-US" b="1" dirty="0" smtClean="0"/>
          </a:p>
          <a:p>
            <a:pPr marL="0" indent="0">
              <a:buNone/>
            </a:pPr>
            <a:endParaRPr lang="en-US" dirty="0"/>
          </a:p>
          <a:p>
            <a:r>
              <a:rPr lang="sr-Latn-RS" dirty="0"/>
              <a:t>До сада су постојала </a:t>
            </a:r>
            <a:r>
              <a:rPr lang="sr-Cyrl-BA" dirty="0" smtClean="0"/>
              <a:t>два</a:t>
            </a:r>
            <a:r>
              <a:rPr lang="sr-Latn-RS" dirty="0" smtClean="0"/>
              <a:t> </a:t>
            </a:r>
            <a:r>
              <a:rPr lang="sr-Latn-RS" dirty="0"/>
              <a:t>ММС</a:t>
            </a:r>
            <a:r>
              <a:rPr lang="sr-Latn-RS" dirty="0" smtClean="0"/>
              <a:t>:</a:t>
            </a:r>
            <a:endParaRPr lang="sr-Cyrl-BA" dirty="0" smtClean="0"/>
          </a:p>
          <a:p>
            <a:pPr lvl="1"/>
            <a:r>
              <a:rPr lang="sr-Latn-RS" dirty="0"/>
              <a:t>златни стандард, и</a:t>
            </a:r>
            <a:endParaRPr lang="sr-Cyrl-BA" dirty="0"/>
          </a:p>
          <a:p>
            <a:pPr lvl="1"/>
            <a:r>
              <a:rPr lang="sr-Cyrl-BA" dirty="0"/>
              <a:t>Б</a:t>
            </a:r>
            <a:r>
              <a:rPr lang="sr-Latn-RS" dirty="0" smtClean="0"/>
              <a:t>ретонвудски </a:t>
            </a:r>
            <a:r>
              <a:rPr lang="sr-Latn-RS" dirty="0"/>
              <a:t>монетарни систем. </a:t>
            </a:r>
            <a:endParaRPr lang="en-US" dirty="0"/>
          </a:p>
          <a:p>
            <a:endParaRPr lang="en-US" dirty="0"/>
          </a:p>
        </p:txBody>
      </p:sp>
    </p:spTree>
    <p:extLst>
      <p:ext uri="{BB962C8B-B14F-4D97-AF65-F5344CB8AC3E}">
        <p14:creationId xmlns:p14="http://schemas.microsoft.com/office/powerpoint/2010/main" val="38206424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18" y="152400"/>
            <a:ext cx="7394323" cy="609600"/>
          </a:xfrm>
        </p:spPr>
        <p:txBody>
          <a:bodyPr>
            <a:normAutofit fontScale="90000"/>
          </a:bodyPr>
          <a:lstStyle/>
          <a:p>
            <a:r>
              <a:rPr lang="sr-Cyrl-BA" b="1" dirty="0" smtClean="0"/>
              <a:t>З</a:t>
            </a:r>
            <a:r>
              <a:rPr lang="sr-Latn-CS" b="1" dirty="0" smtClean="0"/>
              <a:t>латни</a:t>
            </a:r>
            <a:r>
              <a:rPr lang="sr-Cyrl-BA" b="1" dirty="0" smtClean="0"/>
              <a:t> </a:t>
            </a:r>
            <a:r>
              <a:rPr lang="sr-Latn-CS" b="1" dirty="0" smtClean="0"/>
              <a:t>стандард</a:t>
            </a:r>
            <a:endParaRPr lang="en-US" dirty="0"/>
          </a:p>
        </p:txBody>
      </p:sp>
      <p:sp>
        <p:nvSpPr>
          <p:cNvPr id="3" name="Content Placeholder 2"/>
          <p:cNvSpPr>
            <a:spLocks noGrp="1"/>
          </p:cNvSpPr>
          <p:nvPr>
            <p:ph idx="1"/>
          </p:nvPr>
        </p:nvSpPr>
        <p:spPr>
          <a:xfrm>
            <a:off x="990600" y="990600"/>
            <a:ext cx="7984760" cy="5791199"/>
          </a:xfrm>
        </p:spPr>
        <p:txBody>
          <a:bodyPr>
            <a:normAutofit/>
          </a:bodyPr>
          <a:lstStyle/>
          <a:p>
            <a:pPr algn="just"/>
            <a:r>
              <a:rPr lang="sr-Latn-CS" sz="2000" dirty="0"/>
              <a:t>У овој фази, вриједност новца је одређивана </a:t>
            </a:r>
            <a:r>
              <a:rPr lang="sr-Latn-CS" sz="2000" b="1" dirty="0">
                <a:solidFill>
                  <a:srgbClr val="FF0000"/>
                </a:solidFill>
              </a:rPr>
              <a:t>на основу количине злата садржане у њему</a:t>
            </a:r>
            <a:r>
              <a:rPr lang="sr-Latn-CS" sz="2000" dirty="0"/>
              <a:t> (јер се новац на почетку ове фазе још увијек ковао од злата), што је представљало једноставан процес. </a:t>
            </a:r>
            <a:endParaRPr lang="sr-Cyrl-BA" sz="2000" dirty="0" smtClean="0"/>
          </a:p>
          <a:p>
            <a:endParaRPr lang="en-US" sz="2000" dirty="0"/>
          </a:p>
          <a:p>
            <a:r>
              <a:rPr lang="sr-Latn-CS" sz="2000" dirty="0"/>
              <a:t>Међутим, трговцима је ношење новца скованог од злата у далеке крајеве било доста ризично због могућности да буду покрадени. </a:t>
            </a:r>
            <a:endParaRPr lang="sr-Cyrl-BA" sz="2000" dirty="0" smtClean="0"/>
          </a:p>
          <a:p>
            <a:endParaRPr lang="sr-Cyrl-BA" sz="2000" dirty="0"/>
          </a:p>
          <a:p>
            <a:r>
              <a:rPr lang="sr-Latn-CS" sz="2000" dirty="0" smtClean="0"/>
              <a:t>Тако </a:t>
            </a:r>
            <a:r>
              <a:rPr lang="sr-Latn-CS" sz="2000" dirty="0"/>
              <a:t>су се јавиле цедуље које су банке издавале којима се гарантовало да именовани има депоновану количину злата на располагању, које су биле директно замјењиве за ковани новац. Ова фаза монетарног система је позната као </a:t>
            </a:r>
            <a:r>
              <a:rPr lang="sr-Latn-CS" sz="2000" b="1" dirty="0"/>
              <a:t>чисти златни стандард</a:t>
            </a:r>
            <a:r>
              <a:rPr lang="sr-Latn-CS" sz="2000" dirty="0"/>
              <a:t>. </a:t>
            </a:r>
            <a:endParaRPr lang="sr-Cyrl-BA" sz="2000" dirty="0" smtClean="0"/>
          </a:p>
          <a:p>
            <a:endParaRPr lang="sr-Cyrl-BA" sz="2000" dirty="0"/>
          </a:p>
          <a:p>
            <a:r>
              <a:rPr lang="sr-Latn-CS" sz="2000" dirty="0" smtClean="0"/>
              <a:t>Тај </a:t>
            </a:r>
            <a:r>
              <a:rPr lang="sr-Latn-CS" sz="2000" dirty="0"/>
              <a:t>период је </a:t>
            </a:r>
            <a:r>
              <a:rPr lang="sr-Latn-CS" sz="2000" dirty="0" smtClean="0"/>
              <a:t>обухватао</a:t>
            </a:r>
            <a:r>
              <a:rPr lang="sr-Cyrl-BA" sz="2000" dirty="0" smtClean="0"/>
              <a:t> </a:t>
            </a:r>
            <a:r>
              <a:rPr lang="sr-Latn-CS" sz="2000" dirty="0" smtClean="0"/>
              <a:t>1870 </a:t>
            </a:r>
            <a:r>
              <a:rPr lang="sr-Latn-CS" sz="2000" dirty="0"/>
              <a:t>– </a:t>
            </a:r>
            <a:r>
              <a:rPr lang="sr-Latn-CS" sz="2000" dirty="0" smtClean="0"/>
              <a:t>1914 </a:t>
            </a:r>
            <a:r>
              <a:rPr lang="sr-Latn-CS" sz="2000" dirty="0"/>
              <a:t>и подразумијевао претворивост папирног новца у злато. Новчанице имају “златно покриће”.</a:t>
            </a:r>
            <a:endParaRPr lang="en-US" sz="2000" dirty="0"/>
          </a:p>
          <a:p>
            <a:endParaRPr lang="en-US" sz="2000" dirty="0"/>
          </a:p>
        </p:txBody>
      </p:sp>
    </p:spTree>
    <p:extLst>
      <p:ext uri="{BB962C8B-B14F-4D97-AF65-F5344CB8AC3E}">
        <p14:creationId xmlns:p14="http://schemas.microsoft.com/office/powerpoint/2010/main" val="24011086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447799"/>
          </a:xfrm>
        </p:spPr>
        <p:txBody>
          <a:bodyPr/>
          <a:lstStyle/>
          <a:p>
            <a:r>
              <a:rPr lang="sr-Cyrl-BA" b="1" dirty="0"/>
              <a:t>Састоји се из више елемената:</a:t>
            </a:r>
            <a:r>
              <a:rPr lang="en-US" b="1" dirty="0"/>
              <a:t/>
            </a:r>
            <a:br>
              <a:rPr lang="en-US" b="1" dirty="0"/>
            </a:b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74699509"/>
              </p:ext>
            </p:extLst>
          </p:nvPr>
        </p:nvGraphicFramePr>
        <p:xfrm>
          <a:off x="152400" y="1676400"/>
          <a:ext cx="8839199" cy="47968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15130856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295400" y="152400"/>
            <a:ext cx="7053792" cy="659642"/>
          </a:xfrm>
        </p:spPr>
        <p:txBody>
          <a:bodyPr>
            <a:normAutofit fontScale="90000"/>
          </a:bodyPr>
          <a:lstStyle/>
          <a:p>
            <a:pPr algn="ctr" eaLnBrk="1" hangingPunct="1"/>
            <a:r>
              <a:rPr lang="sr-Cyrl-BA" dirty="0" smtClean="0"/>
              <a:t>Златни стандард</a:t>
            </a:r>
            <a:endParaRPr lang="en-US" dirty="0" smtClean="0"/>
          </a:p>
        </p:txBody>
      </p:sp>
      <p:sp>
        <p:nvSpPr>
          <p:cNvPr id="4099" name="Content Placeholder 2"/>
          <p:cNvSpPr>
            <a:spLocks noGrp="1"/>
          </p:cNvSpPr>
          <p:nvPr>
            <p:ph sz="quarter" idx="1"/>
          </p:nvPr>
        </p:nvSpPr>
        <p:spPr>
          <a:xfrm>
            <a:off x="1143000" y="1295400"/>
            <a:ext cx="7481248" cy="4701085"/>
          </a:xfrm>
        </p:spPr>
        <p:txBody>
          <a:bodyPr>
            <a:normAutofit lnSpcReduction="10000"/>
          </a:bodyPr>
          <a:lstStyle/>
          <a:p>
            <a:r>
              <a:rPr lang="sr-Latn-RS" dirty="0"/>
              <a:t>Фазе златног стандарда</a:t>
            </a:r>
            <a:r>
              <a:rPr lang="sr-Latn-RS" dirty="0" smtClean="0"/>
              <a:t>:</a:t>
            </a:r>
          </a:p>
          <a:p>
            <a:pPr marL="0" indent="0">
              <a:buNone/>
            </a:pPr>
            <a:endParaRPr lang="en-US" dirty="0"/>
          </a:p>
          <a:p>
            <a:pPr lvl="0"/>
            <a:r>
              <a:rPr lang="sr-Latn-RS" dirty="0">
                <a:solidFill>
                  <a:srgbClr val="FF0000"/>
                </a:solidFill>
              </a:rPr>
              <a:t>Чисти златни стандард</a:t>
            </a:r>
            <a:r>
              <a:rPr lang="sr-Latn-RS" b="1" dirty="0">
                <a:solidFill>
                  <a:srgbClr val="FF0000"/>
                </a:solidFill>
              </a:rPr>
              <a:t> </a:t>
            </a:r>
            <a:r>
              <a:rPr lang="sr-Latn-RS" dirty="0"/>
              <a:t>(1870 – 1914) претворивост папирног новца у злато. Новчанице имају “златно покриће”.</a:t>
            </a:r>
            <a:endParaRPr lang="en-US" dirty="0"/>
          </a:p>
          <a:p>
            <a:pPr lvl="0"/>
            <a:r>
              <a:rPr lang="sr-Latn-RS" dirty="0">
                <a:solidFill>
                  <a:srgbClr val="FF0000"/>
                </a:solidFill>
              </a:rPr>
              <a:t>Златно-полужни стандард</a:t>
            </a:r>
            <a:r>
              <a:rPr lang="sr-Latn-RS" b="1" dirty="0">
                <a:solidFill>
                  <a:srgbClr val="FF0000"/>
                </a:solidFill>
              </a:rPr>
              <a:t> </a:t>
            </a:r>
            <a:r>
              <a:rPr lang="sr-Latn-RS" dirty="0"/>
              <a:t>(између два свјетска рата</a:t>
            </a:r>
            <a:r>
              <a:rPr lang="sr-Latn-RS" dirty="0" smtClean="0"/>
              <a:t>)</a:t>
            </a:r>
            <a:r>
              <a:rPr lang="sr-Cyrl-BA" dirty="0" smtClean="0"/>
              <a:t> - </a:t>
            </a:r>
            <a:r>
              <a:rPr lang="sr-Latn-RS" dirty="0" smtClean="0"/>
              <a:t> </a:t>
            </a:r>
            <a:r>
              <a:rPr lang="sr-Latn-RS" dirty="0"/>
              <a:t>претворивост само већих вриједности папирног новца у златне полуге. </a:t>
            </a:r>
            <a:endParaRPr lang="en-US" dirty="0"/>
          </a:p>
          <a:p>
            <a:pPr lvl="0"/>
            <a:r>
              <a:rPr lang="sr-Latn-RS" dirty="0">
                <a:solidFill>
                  <a:srgbClr val="FF0000"/>
                </a:solidFill>
              </a:rPr>
              <a:t>Златно-девизни стандард</a:t>
            </a:r>
            <a:r>
              <a:rPr lang="sr-Latn-RS" b="1" dirty="0">
                <a:solidFill>
                  <a:srgbClr val="FF0000"/>
                </a:solidFill>
              </a:rPr>
              <a:t> </a:t>
            </a:r>
            <a:r>
              <a:rPr lang="sr-Latn-RS" dirty="0"/>
              <a:t>(</a:t>
            </a:r>
            <a:r>
              <a:rPr lang="sr-Cyrl-BA" dirty="0"/>
              <a:t>након</a:t>
            </a:r>
            <a:r>
              <a:rPr lang="sr-Latn-RS" dirty="0"/>
              <a:t> II свјетск</a:t>
            </a:r>
            <a:r>
              <a:rPr lang="sr-Cyrl-BA" dirty="0"/>
              <a:t>ог</a:t>
            </a:r>
            <a:r>
              <a:rPr lang="sr-Latn-RS" dirty="0"/>
              <a:t> рата</a:t>
            </a:r>
            <a:r>
              <a:rPr lang="sr-Latn-RS" dirty="0" smtClean="0"/>
              <a:t>)</a:t>
            </a:r>
            <a:r>
              <a:rPr lang="sr-Cyrl-BA" dirty="0" smtClean="0"/>
              <a:t> -</a:t>
            </a:r>
            <a:r>
              <a:rPr lang="sr-Latn-RS" dirty="0" smtClean="0"/>
              <a:t> </a:t>
            </a:r>
            <a:r>
              <a:rPr lang="sr-Latn-RS" dirty="0"/>
              <a:t>претворивост папирног новца у страни папирни новац који је претворив у злато. </a:t>
            </a:r>
            <a:endParaRPr lang="en-US" dirty="0"/>
          </a:p>
        </p:txBody>
      </p:sp>
    </p:spTree>
    <p:extLst>
      <p:ext uri="{BB962C8B-B14F-4D97-AF65-F5344CB8AC3E}">
        <p14:creationId xmlns:p14="http://schemas.microsoft.com/office/powerpoint/2010/main" val="21047664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2133" y="457201"/>
            <a:ext cx="7704667" cy="990599"/>
          </a:xfrm>
        </p:spPr>
        <p:txBody>
          <a:bodyPr>
            <a:normAutofit fontScale="90000"/>
          </a:bodyPr>
          <a:lstStyle/>
          <a:p>
            <a:r>
              <a:rPr lang="sr-Cyrl-BA" dirty="0"/>
              <a:t>Датуми усвајања златног стандарда</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644943007"/>
              </p:ext>
            </p:extLst>
          </p:nvPr>
        </p:nvGraphicFramePr>
        <p:xfrm>
          <a:off x="1219200" y="1600200"/>
          <a:ext cx="7315200" cy="4443418"/>
        </p:xfrm>
        <a:graphic>
          <a:graphicData uri="http://schemas.openxmlformats.org/drawingml/2006/table">
            <a:tbl>
              <a:tblPr>
                <a:tableStyleId>{3C2FFA5D-87B4-456A-9821-1D502468CF0F}</a:tableStyleId>
              </a:tblPr>
              <a:tblGrid>
                <a:gridCol w="3657600">
                  <a:extLst>
                    <a:ext uri="{9D8B030D-6E8A-4147-A177-3AD203B41FA5}">
                      <a16:colId xmlns:a16="http://schemas.microsoft.com/office/drawing/2014/main" val="1915496268"/>
                    </a:ext>
                  </a:extLst>
                </a:gridCol>
                <a:gridCol w="3657600">
                  <a:extLst>
                    <a:ext uri="{9D8B030D-6E8A-4147-A177-3AD203B41FA5}">
                      <a16:colId xmlns:a16="http://schemas.microsoft.com/office/drawing/2014/main" val="3017863887"/>
                    </a:ext>
                  </a:extLst>
                </a:gridCol>
              </a:tblGrid>
              <a:tr h="375596">
                <a:tc>
                  <a:txBody>
                    <a:bodyPr/>
                    <a:lstStyle/>
                    <a:p>
                      <a:pPr algn="ctr"/>
                      <a:r>
                        <a:rPr lang="sr-Cyrl-BA" sz="2000" b="1" dirty="0"/>
                        <a:t>Држава</a:t>
                      </a:r>
                    </a:p>
                  </a:txBody>
                  <a:tcPr marL="71438" marR="71438" marT="35719" marB="3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r-Cyrl-BA" sz="2000" b="1" dirty="0"/>
                        <a:t>Година усвајања</a:t>
                      </a:r>
                    </a:p>
                  </a:txBody>
                  <a:tcPr marL="71438" marR="71438" marT="35719" marB="3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0840161"/>
                  </a:ext>
                </a:extLst>
              </a:tr>
              <a:tr h="375596">
                <a:tc>
                  <a:txBody>
                    <a:bodyPr/>
                    <a:lstStyle/>
                    <a:p>
                      <a:pPr algn="l"/>
                      <a:r>
                        <a:rPr lang="sr-Cyrl-BA" sz="2000" b="0" dirty="0"/>
                        <a:t>Велика Британија</a:t>
                      </a:r>
                    </a:p>
                  </a:txBody>
                  <a:tcPr marL="71438" marR="71438" marT="35719" marB="3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1816</a:t>
                      </a:r>
                    </a:p>
                  </a:txBody>
                  <a:tcPr marL="71438" marR="71438" marT="35719" marB="3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7722246"/>
                  </a:ext>
                </a:extLst>
              </a:tr>
              <a:tr h="375596">
                <a:tc>
                  <a:txBody>
                    <a:bodyPr/>
                    <a:lstStyle/>
                    <a:p>
                      <a:pPr algn="l"/>
                      <a:r>
                        <a:rPr lang="sr-Cyrl-BA" sz="2000" b="0" dirty="0"/>
                        <a:t>Њемачка</a:t>
                      </a:r>
                    </a:p>
                  </a:txBody>
                  <a:tcPr marL="71438" marR="71438" marT="35719" marB="3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1871</a:t>
                      </a:r>
                    </a:p>
                  </a:txBody>
                  <a:tcPr marL="71438" marR="71438" marT="35719" marB="3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3861279"/>
                  </a:ext>
                </a:extLst>
              </a:tr>
              <a:tr h="375596">
                <a:tc>
                  <a:txBody>
                    <a:bodyPr/>
                    <a:lstStyle/>
                    <a:p>
                      <a:pPr algn="l"/>
                      <a:r>
                        <a:rPr lang="sr-Cyrl-BA" sz="2000" b="0" dirty="0"/>
                        <a:t>Шведска, Норвешка и Данска</a:t>
                      </a:r>
                    </a:p>
                  </a:txBody>
                  <a:tcPr marL="71438" marR="71438" marT="35719" marB="3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1873</a:t>
                      </a:r>
                    </a:p>
                  </a:txBody>
                  <a:tcPr marL="71438" marR="71438" marT="35719" marB="3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9464394"/>
                  </a:ext>
                </a:extLst>
              </a:tr>
              <a:tr h="656979">
                <a:tc>
                  <a:txBody>
                    <a:bodyPr/>
                    <a:lstStyle/>
                    <a:p>
                      <a:pPr algn="l"/>
                      <a:r>
                        <a:rPr lang="ru-RU" sz="2000" b="0" dirty="0"/>
                        <a:t>Француска, Белгија, Швајцарска, Италија и Грчка</a:t>
                      </a:r>
                    </a:p>
                  </a:txBody>
                  <a:tcPr marL="71438" marR="71438" marT="35719" marB="3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1874</a:t>
                      </a:r>
                    </a:p>
                  </a:txBody>
                  <a:tcPr marL="71438" marR="71438" marT="35719" marB="3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8887806"/>
                  </a:ext>
                </a:extLst>
              </a:tr>
              <a:tr h="375596">
                <a:tc>
                  <a:txBody>
                    <a:bodyPr/>
                    <a:lstStyle/>
                    <a:p>
                      <a:pPr algn="l"/>
                      <a:r>
                        <a:rPr lang="sr-Cyrl-BA" sz="2000" b="0" dirty="0"/>
                        <a:t>Холандија</a:t>
                      </a:r>
                    </a:p>
                  </a:txBody>
                  <a:tcPr marL="71438" marR="71438" marT="35719" marB="3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1875</a:t>
                      </a:r>
                    </a:p>
                  </a:txBody>
                  <a:tcPr marL="71438" marR="71438" marT="35719" marB="3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8622723"/>
                  </a:ext>
                </a:extLst>
              </a:tr>
              <a:tr h="375596">
                <a:tc>
                  <a:txBody>
                    <a:bodyPr/>
                    <a:lstStyle/>
                    <a:p>
                      <a:pPr algn="l"/>
                      <a:r>
                        <a:rPr lang="sr-Cyrl-BA" sz="2000" b="0"/>
                        <a:t>Уругвај</a:t>
                      </a:r>
                    </a:p>
                  </a:txBody>
                  <a:tcPr marL="71438" marR="71438" marT="35719" marB="3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1876</a:t>
                      </a:r>
                    </a:p>
                  </a:txBody>
                  <a:tcPr marL="71438" marR="71438" marT="35719" marB="3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7246899"/>
                  </a:ext>
                </a:extLst>
              </a:tr>
              <a:tr h="375596">
                <a:tc>
                  <a:txBody>
                    <a:bodyPr/>
                    <a:lstStyle/>
                    <a:p>
                      <a:pPr algn="l"/>
                      <a:r>
                        <a:rPr lang="sr-Cyrl-BA" sz="2000" b="0"/>
                        <a:t>Сједињене Америчке Државе</a:t>
                      </a:r>
                    </a:p>
                  </a:txBody>
                  <a:tcPr marL="71438" marR="71438" marT="35719" marB="3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1879</a:t>
                      </a:r>
                    </a:p>
                  </a:txBody>
                  <a:tcPr marL="71438" marR="71438" marT="35719" marB="3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7067339"/>
                  </a:ext>
                </a:extLst>
              </a:tr>
              <a:tr h="375596">
                <a:tc>
                  <a:txBody>
                    <a:bodyPr/>
                    <a:lstStyle/>
                    <a:p>
                      <a:pPr algn="l"/>
                      <a:r>
                        <a:rPr lang="sr-Cyrl-BA" sz="2000" b="0"/>
                        <a:t>Аустрија</a:t>
                      </a:r>
                    </a:p>
                  </a:txBody>
                  <a:tcPr marL="71438" marR="71438" marT="35719" marB="3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1892</a:t>
                      </a:r>
                    </a:p>
                  </a:txBody>
                  <a:tcPr marL="71438" marR="71438" marT="35719" marB="3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077317"/>
                  </a:ext>
                </a:extLst>
              </a:tr>
              <a:tr h="375596">
                <a:tc>
                  <a:txBody>
                    <a:bodyPr/>
                    <a:lstStyle/>
                    <a:p>
                      <a:pPr algn="l"/>
                      <a:r>
                        <a:rPr lang="sr-Cyrl-BA" sz="2000" b="0"/>
                        <a:t>Чиле</a:t>
                      </a:r>
                    </a:p>
                  </a:txBody>
                  <a:tcPr marL="71438" marR="71438" marT="35719" marB="3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1895</a:t>
                      </a:r>
                    </a:p>
                  </a:txBody>
                  <a:tcPr marL="71438" marR="71438" marT="35719" marB="3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9675143"/>
                  </a:ext>
                </a:extLst>
              </a:tr>
              <a:tr h="375596">
                <a:tc>
                  <a:txBody>
                    <a:bodyPr/>
                    <a:lstStyle/>
                    <a:p>
                      <a:pPr algn="l"/>
                      <a:r>
                        <a:rPr lang="sr-Cyrl-BA" sz="2000" b="0"/>
                        <a:t>Јапан</a:t>
                      </a:r>
                    </a:p>
                  </a:txBody>
                  <a:tcPr marL="71438" marR="71438" marT="35719" marB="3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1897</a:t>
                      </a:r>
                    </a:p>
                  </a:txBody>
                  <a:tcPr marL="71438" marR="71438" marT="35719" marB="3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6023746"/>
                  </a:ext>
                </a:extLst>
              </a:tr>
            </a:tbl>
          </a:graphicData>
        </a:graphic>
      </p:graphicFrame>
    </p:spTree>
    <p:extLst>
      <p:ext uri="{BB962C8B-B14F-4D97-AF65-F5344CB8AC3E}">
        <p14:creationId xmlns:p14="http://schemas.microsoft.com/office/powerpoint/2010/main" val="36906220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90600" y="304800"/>
            <a:ext cx="7775448" cy="6172199"/>
          </a:xfrm>
        </p:spPr>
        <p:txBody>
          <a:bodyPr>
            <a:normAutofit/>
          </a:bodyPr>
          <a:lstStyle/>
          <a:p>
            <a:pPr marL="457200" lvl="1" indent="0">
              <a:buNone/>
            </a:pPr>
            <a:r>
              <a:rPr lang="sr-Latn-RS" sz="2100" b="1" dirty="0" smtClean="0"/>
              <a:t>	</a:t>
            </a:r>
            <a:r>
              <a:rPr lang="sr-Latn-RS" sz="2500" b="1" dirty="0" smtClean="0"/>
              <a:t>Златни станд</a:t>
            </a:r>
            <a:r>
              <a:rPr lang="sr-Cyrl-BA" sz="2500" b="1" dirty="0" smtClean="0"/>
              <a:t>ард </a:t>
            </a:r>
            <a:r>
              <a:rPr lang="sr-Latn-RS" sz="2500" b="1" dirty="0" smtClean="0"/>
              <a:t>постоји </a:t>
            </a:r>
            <a:r>
              <a:rPr lang="sr-Latn-RS" sz="2500" b="1" dirty="0"/>
              <a:t>када већина држава</a:t>
            </a:r>
            <a:r>
              <a:rPr lang="sr-Latn-RS" sz="2500" b="1" dirty="0" smtClean="0"/>
              <a:t>:</a:t>
            </a:r>
            <a:endParaRPr lang="sr-Cyrl-BA" sz="2500" b="1" dirty="0" smtClean="0"/>
          </a:p>
          <a:p>
            <a:pPr marL="457200" lvl="1" indent="0">
              <a:buNone/>
            </a:pPr>
            <a:endParaRPr lang="sr-Cyrl-BA" sz="2100" b="1" dirty="0" smtClean="0"/>
          </a:p>
          <a:p>
            <a:pPr lvl="1"/>
            <a:r>
              <a:rPr lang="sr-Latn-RS" sz="2500" dirty="0" smtClean="0"/>
              <a:t>1</a:t>
            </a:r>
            <a:r>
              <a:rPr lang="sr-Latn-RS" sz="2500" dirty="0"/>
              <a:t>. користи златни новац као средство размјене</a:t>
            </a:r>
            <a:endParaRPr lang="en-US" sz="2500" dirty="0"/>
          </a:p>
          <a:p>
            <a:pPr lvl="1"/>
            <a:r>
              <a:rPr lang="sr-Latn-RS" sz="2500" dirty="0"/>
              <a:t>2. има фиксан однос између унце злата и валуте</a:t>
            </a:r>
            <a:endParaRPr lang="en-US" sz="2500" dirty="0"/>
          </a:p>
          <a:p>
            <a:pPr lvl="1"/>
            <a:r>
              <a:rPr lang="sr-Latn-RS" sz="2500" dirty="0"/>
              <a:t>3. дозвољава неограничене токове злата - злато се може слободно увозити и извозити</a:t>
            </a:r>
            <a:endParaRPr lang="en-US" sz="2500" dirty="0"/>
          </a:p>
          <a:p>
            <a:pPr lvl="1"/>
            <a:r>
              <a:rPr lang="sr-Latn-RS" sz="2500" dirty="0"/>
              <a:t>4. новчанице су морале имати златну подлогу да би се осигурала пуна конвертибилност за злато</a:t>
            </a:r>
            <a:endParaRPr lang="en-US" sz="2500" dirty="0"/>
          </a:p>
          <a:p>
            <a:pPr lvl="1"/>
            <a:r>
              <a:rPr lang="sr-Latn-RS" sz="2500" dirty="0"/>
              <a:t>5. домаће новчане резерве су расле и падале са златним токовима</a:t>
            </a:r>
            <a:endParaRPr lang="en-US" sz="2500" dirty="0"/>
          </a:p>
        </p:txBody>
      </p:sp>
    </p:spTree>
    <p:extLst>
      <p:ext uri="{BB962C8B-B14F-4D97-AF65-F5344CB8AC3E}">
        <p14:creationId xmlns:p14="http://schemas.microsoft.com/office/powerpoint/2010/main" val="12373668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bs-Latn-BA" dirty="0"/>
              <a:t>Доба златног стандарда карактерисало је:</a:t>
            </a:r>
            <a:r>
              <a:rPr lang="en-US" dirty="0"/>
              <a:t/>
            </a:r>
            <a:br>
              <a:rPr lang="en-US" dirty="0"/>
            </a:br>
            <a:endParaRPr lang="en-US" dirty="0"/>
          </a:p>
        </p:txBody>
      </p:sp>
      <p:sp>
        <p:nvSpPr>
          <p:cNvPr id="3" name="Content Placeholder 2"/>
          <p:cNvSpPr>
            <a:spLocks noGrp="1"/>
          </p:cNvSpPr>
          <p:nvPr>
            <p:ph idx="1"/>
          </p:nvPr>
        </p:nvSpPr>
        <p:spPr>
          <a:xfrm>
            <a:off x="685799" y="1981201"/>
            <a:ext cx="8002249" cy="4191000"/>
          </a:xfrm>
        </p:spPr>
        <p:txBody>
          <a:bodyPr>
            <a:normAutofit/>
          </a:bodyPr>
          <a:lstStyle/>
          <a:p>
            <a:pPr lvl="1"/>
            <a:r>
              <a:rPr lang="bs-Latn-BA" sz="2200" dirty="0"/>
              <a:t>Релативно слободна трговина и слободно кретање капитала</a:t>
            </a:r>
            <a:endParaRPr lang="en-US" sz="2200" dirty="0"/>
          </a:p>
          <a:p>
            <a:pPr lvl="1"/>
            <a:r>
              <a:rPr lang="bs-Latn-BA" sz="2200" dirty="0"/>
              <a:t>Одсуство аутономије у вођењу монетарне политике</a:t>
            </a:r>
            <a:endParaRPr lang="en-US" sz="2200" dirty="0"/>
          </a:p>
          <a:p>
            <a:pPr lvl="1"/>
            <a:r>
              <a:rPr lang="bs-Latn-BA" sz="2200" dirty="0"/>
              <a:t>Релативно ниска инфлација због аутоматски контролисаног раста новчане масе</a:t>
            </a:r>
            <a:endParaRPr lang="en-US" sz="2200" dirty="0"/>
          </a:p>
          <a:p>
            <a:pPr lvl="1"/>
            <a:r>
              <a:rPr lang="bs-Latn-BA" sz="2200" dirty="0"/>
              <a:t>Релативно високе стопе економског раста у свијету</a:t>
            </a:r>
            <a:endParaRPr lang="en-US" sz="2200" dirty="0"/>
          </a:p>
          <a:p>
            <a:pPr lvl="1"/>
            <a:r>
              <a:rPr lang="bs-Latn-BA" sz="2200" dirty="0"/>
              <a:t>Проблем недовољне ликвидности због ограничене производње злата (што је ограничавало раст новчане масе у складу са растом производње)</a:t>
            </a:r>
            <a:endParaRPr lang="en-US" sz="2200" dirty="0"/>
          </a:p>
          <a:p>
            <a:endParaRPr lang="en-US" sz="2200" dirty="0"/>
          </a:p>
        </p:txBody>
      </p:sp>
    </p:spTree>
    <p:extLst>
      <p:ext uri="{BB962C8B-B14F-4D97-AF65-F5344CB8AC3E}">
        <p14:creationId xmlns:p14="http://schemas.microsoft.com/office/powerpoint/2010/main" val="7701882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219200" y="838200"/>
            <a:ext cx="7848600" cy="5338372"/>
          </a:xfrm>
        </p:spPr>
        <p:txBody>
          <a:bodyPr>
            <a:normAutofit/>
          </a:bodyPr>
          <a:lstStyle/>
          <a:p>
            <a:pPr lvl="0"/>
            <a:r>
              <a:rPr lang="sr-Latn-RS" sz="2200" dirty="0" smtClean="0"/>
              <a:t>Крајем </a:t>
            </a:r>
            <a:r>
              <a:rPr lang="sr-Latn-RS" sz="2200" dirty="0"/>
              <a:t>19. вијека све привредно важне државе су </a:t>
            </a:r>
            <a:r>
              <a:rPr lang="sr-Latn-RS" sz="2200" b="1" dirty="0"/>
              <a:t>дефинисале износ валуте у унци злата</a:t>
            </a:r>
            <a:r>
              <a:rPr lang="sr-Latn-RS" sz="2200" dirty="0"/>
              <a:t>.</a:t>
            </a:r>
            <a:endParaRPr lang="sr-Cyrl-BA" sz="2200" dirty="0"/>
          </a:p>
          <a:p>
            <a:pPr lvl="0"/>
            <a:endParaRPr lang="en-US" sz="2200" dirty="0"/>
          </a:p>
          <a:p>
            <a:pPr lvl="0"/>
            <a:r>
              <a:rPr lang="sr-Latn-RS" sz="2200" dirty="0"/>
              <a:t>Временом, разлика у цијени за унцу злата између двије валуте постала је курс тих валута. </a:t>
            </a:r>
            <a:r>
              <a:rPr lang="sr-Latn-RS" sz="2200" b="1" dirty="0"/>
              <a:t>Примјена зла</a:t>
            </a:r>
            <a:r>
              <a:rPr lang="en-US" sz="2200" b="1" dirty="0"/>
              <a:t>т</a:t>
            </a:r>
            <a:r>
              <a:rPr lang="sr-Latn-RS" sz="2200" b="1" dirty="0"/>
              <a:t>ног стандарда значила је прву употребу званичних девизних курсева.</a:t>
            </a:r>
            <a:r>
              <a:rPr lang="sr-Latn-RS" sz="2200" dirty="0"/>
              <a:t> </a:t>
            </a:r>
            <a:endParaRPr lang="sr-Cyrl-BA" sz="2200" dirty="0"/>
          </a:p>
          <a:p>
            <a:pPr lvl="0"/>
            <a:endParaRPr lang="en-US" sz="2200" dirty="0"/>
          </a:p>
          <a:p>
            <a:pPr lvl="0"/>
            <a:r>
              <a:rPr lang="hr-HR" sz="2200" dirty="0"/>
              <a:t>Режим девизног курса у вријеме златног стандарда је режим фиксног девизног курса.</a:t>
            </a:r>
            <a:endParaRPr lang="en-US" sz="2200" dirty="0"/>
          </a:p>
          <a:p>
            <a:pPr>
              <a:buNone/>
            </a:pPr>
            <a:endParaRPr lang="en-US" sz="2200" dirty="0"/>
          </a:p>
          <a:p>
            <a:endParaRPr lang="en-US" sz="2200" dirty="0"/>
          </a:p>
        </p:txBody>
      </p:sp>
    </p:spTree>
    <p:extLst>
      <p:ext uri="{BB962C8B-B14F-4D97-AF65-F5344CB8AC3E}">
        <p14:creationId xmlns:p14="http://schemas.microsoft.com/office/powerpoint/2010/main" val="40326837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7053792" cy="617209"/>
          </a:xfrm>
        </p:spPr>
        <p:txBody>
          <a:bodyPr>
            <a:normAutofit fontScale="90000"/>
          </a:bodyPr>
          <a:lstStyle/>
          <a:p>
            <a:pPr algn="ctr"/>
            <a:r>
              <a:rPr lang="sr-Cyrl-BA" dirty="0" smtClean="0"/>
              <a:t>Златни паритет</a:t>
            </a:r>
            <a:endParaRPr lang="en-US" dirty="0"/>
          </a:p>
        </p:txBody>
      </p:sp>
      <p:sp>
        <p:nvSpPr>
          <p:cNvPr id="3" name="Content Placeholder 2"/>
          <p:cNvSpPr>
            <a:spLocks noGrp="1"/>
          </p:cNvSpPr>
          <p:nvPr>
            <p:ph sz="quarter" idx="1"/>
          </p:nvPr>
        </p:nvSpPr>
        <p:spPr>
          <a:xfrm>
            <a:off x="1066800" y="1524000"/>
            <a:ext cx="7848600" cy="5181599"/>
          </a:xfrm>
        </p:spPr>
        <p:txBody>
          <a:bodyPr>
            <a:normAutofit/>
          </a:bodyPr>
          <a:lstStyle/>
          <a:p>
            <a:pPr lvl="0"/>
            <a:r>
              <a:rPr lang="sr-Latn-RS" sz="2300" dirty="0"/>
              <a:t>На примјер, при златном стандарду златник од </a:t>
            </a:r>
            <a:r>
              <a:rPr lang="sr-Latn-RS" sz="2300" b="1" dirty="0"/>
              <a:t>1 фунте </a:t>
            </a:r>
            <a:r>
              <a:rPr lang="sr-Latn-RS" sz="2300" dirty="0"/>
              <a:t>у Великој Британији садржавао је </a:t>
            </a:r>
            <a:r>
              <a:rPr lang="sr-Latn-RS" sz="2300" b="1" dirty="0"/>
              <a:t>113</a:t>
            </a:r>
            <a:r>
              <a:rPr lang="en-US" sz="2300" b="1" dirty="0"/>
              <a:t>,0016 </a:t>
            </a:r>
            <a:r>
              <a:rPr lang="sr-Latn-RS" sz="2300" b="1" dirty="0"/>
              <a:t>јединица чистог злата</a:t>
            </a:r>
            <a:r>
              <a:rPr lang="sr-Latn-RS" sz="2300" dirty="0"/>
              <a:t>, док је златник у САД садржавао </a:t>
            </a:r>
            <a:r>
              <a:rPr lang="sr-Latn-RS" sz="2300" b="1" dirty="0"/>
              <a:t>23</a:t>
            </a:r>
            <a:r>
              <a:rPr lang="en-US" sz="2300" b="1" dirty="0"/>
              <a:t>,22 </a:t>
            </a:r>
            <a:r>
              <a:rPr lang="sr-Latn-RS" sz="2300" b="1" dirty="0"/>
              <a:t>јединице</a:t>
            </a:r>
            <a:r>
              <a:rPr lang="sr-Latn-RS" sz="2300" dirty="0"/>
              <a:t>. То је значило да је доларска цијена фунте била 113,</a:t>
            </a:r>
            <a:r>
              <a:rPr lang="en-US" sz="2300" dirty="0"/>
              <a:t> 0016</a:t>
            </a:r>
            <a:r>
              <a:rPr lang="sr-Latn-RS" sz="2300" dirty="0"/>
              <a:t>/23,22 тј </a:t>
            </a:r>
            <a:r>
              <a:rPr lang="sr-Latn-RS" sz="2300" dirty="0" smtClean="0"/>
              <a:t>прибли</a:t>
            </a:r>
            <a:r>
              <a:rPr lang="sr-Cyrl-BA" sz="2300" dirty="0" smtClean="0"/>
              <a:t>ж</a:t>
            </a:r>
            <a:r>
              <a:rPr lang="sr-Latn-RS" sz="2300" dirty="0" smtClean="0"/>
              <a:t>но </a:t>
            </a:r>
            <a:r>
              <a:rPr lang="sr-Latn-RS" sz="2300" dirty="0"/>
              <a:t>4,87. То је био златни паритет.</a:t>
            </a:r>
            <a:endParaRPr lang="en-US" sz="2300" dirty="0"/>
          </a:p>
          <a:p>
            <a:pPr marL="0" indent="0">
              <a:buNone/>
            </a:pPr>
            <a:endParaRPr lang="en-US" sz="2300" dirty="0"/>
          </a:p>
          <a:p>
            <a:pPr lvl="0"/>
            <a:r>
              <a:rPr lang="sr-Latn-RS" sz="2300" dirty="0"/>
              <a:t>Трошак превоза 1 фунте злата између САД и ВБ износио је око 3 цента, што је практично значило да курс долара и фунте није могао да варира за више од 3 цента изнад или испод златног паритета. Из простог разлога што нико не би за једну фунту дао више од 4,90 долара умјесто 4,87.</a:t>
            </a:r>
            <a:endParaRPr lang="en-US" sz="2300" dirty="0"/>
          </a:p>
          <a:p>
            <a:endParaRPr lang="en-US" sz="2300" dirty="0"/>
          </a:p>
        </p:txBody>
      </p:sp>
    </p:spTree>
    <p:extLst>
      <p:ext uri="{BB962C8B-B14F-4D97-AF65-F5344CB8AC3E}">
        <p14:creationId xmlns:p14="http://schemas.microsoft.com/office/powerpoint/2010/main" val="16306296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4274" y="381000"/>
            <a:ext cx="6937248" cy="715433"/>
          </a:xfrm>
        </p:spPr>
        <p:txBody>
          <a:bodyPr>
            <a:normAutofit/>
          </a:bodyPr>
          <a:lstStyle/>
          <a:p>
            <a:pPr lvl="1"/>
            <a:r>
              <a:rPr lang="en-US" sz="3333" dirty="0"/>
              <a:t>П</a:t>
            </a:r>
            <a:r>
              <a:rPr lang="sr-Latn-RS" sz="3333" dirty="0"/>
              <a:t>редности златног стандарда</a:t>
            </a:r>
            <a:endParaRPr lang="en-US" sz="3333" dirty="0"/>
          </a:p>
        </p:txBody>
      </p:sp>
      <p:sp>
        <p:nvSpPr>
          <p:cNvPr id="3" name="Content Placeholder 2"/>
          <p:cNvSpPr>
            <a:spLocks noGrp="1"/>
          </p:cNvSpPr>
          <p:nvPr>
            <p:ph sz="quarter" idx="1"/>
          </p:nvPr>
        </p:nvSpPr>
        <p:spPr>
          <a:xfrm>
            <a:off x="990601" y="1676399"/>
            <a:ext cx="7623336" cy="5181601"/>
          </a:xfrm>
        </p:spPr>
        <p:txBody>
          <a:bodyPr>
            <a:normAutofit lnSpcReduction="10000"/>
          </a:bodyPr>
          <a:lstStyle/>
          <a:p>
            <a:pPr lvl="0"/>
            <a:r>
              <a:rPr lang="sr-Latn-RS" sz="2200" dirty="0"/>
              <a:t>Предности су:</a:t>
            </a:r>
            <a:endParaRPr lang="en-US" sz="2200" dirty="0"/>
          </a:p>
          <a:p>
            <a:pPr lvl="1"/>
            <a:r>
              <a:rPr lang="sr-Latn-RS" sz="2200" dirty="0">
                <a:solidFill>
                  <a:srgbClr val="FF0000"/>
                </a:solidFill>
              </a:rPr>
              <a:t>1.Крајње обезбјеђење од инфлације</a:t>
            </a:r>
            <a:r>
              <a:rPr lang="sr-Latn-RS" sz="2200" dirty="0"/>
              <a:t>. Због својих основних резерви, зл. стандард ствара стабилност цијена и елиминише злоупотребе од стране ЦБ тј. хиперинфлацију</a:t>
            </a:r>
            <a:endParaRPr lang="en-US" sz="2200" dirty="0"/>
          </a:p>
          <a:p>
            <a:pPr lvl="1"/>
            <a:r>
              <a:rPr lang="sr-Latn-RS" sz="2200" dirty="0">
                <a:solidFill>
                  <a:srgbClr val="FF0000"/>
                </a:solidFill>
              </a:rPr>
              <a:t>2. аутоматско прилагођавање платног биланса</a:t>
            </a:r>
            <a:endParaRPr lang="sr-Cyrl-BA" sz="2200" dirty="0">
              <a:solidFill>
                <a:srgbClr val="FF0000"/>
              </a:solidFill>
            </a:endParaRPr>
          </a:p>
          <a:p>
            <a:pPr lvl="2"/>
            <a:r>
              <a:rPr lang="sr-Cyrl-BA" sz="2200" dirty="0"/>
              <a:t>дефицит-одлив злата-пад количине новца-дефлација-пад домаћих цијена-већи извоз-већа каматна стопа-већи прилив капитала из иностранства</a:t>
            </a:r>
          </a:p>
          <a:p>
            <a:pPr lvl="2"/>
            <a:r>
              <a:rPr lang="sr-Cyrl-BA" sz="2200" dirty="0"/>
              <a:t>суфицит-прилив злата-раст количине новца-инфлација-раст домаћих цијена-мањи извоз-мања каматна стопа-мањи прилив капитала из иностранства</a:t>
            </a:r>
          </a:p>
          <a:p>
            <a:pPr lvl="2"/>
            <a:endParaRPr lang="en-US" sz="2200" dirty="0"/>
          </a:p>
          <a:p>
            <a:pPr marL="0" indent="0">
              <a:buNone/>
            </a:pPr>
            <a:endParaRPr lang="en-US" sz="2200" dirty="0"/>
          </a:p>
        </p:txBody>
      </p:sp>
    </p:spTree>
    <p:extLst>
      <p:ext uri="{BB962C8B-B14F-4D97-AF65-F5344CB8AC3E}">
        <p14:creationId xmlns:p14="http://schemas.microsoft.com/office/powerpoint/2010/main" val="33317982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Недостаци златног стандарда</a:t>
            </a:r>
            <a:endParaRPr lang="en-US" dirty="0"/>
          </a:p>
        </p:txBody>
      </p:sp>
      <p:sp>
        <p:nvSpPr>
          <p:cNvPr id="3" name="Content Placeholder 2"/>
          <p:cNvSpPr>
            <a:spLocks noGrp="1"/>
          </p:cNvSpPr>
          <p:nvPr>
            <p:ph sz="quarter" idx="1"/>
          </p:nvPr>
        </p:nvSpPr>
        <p:spPr>
          <a:xfrm>
            <a:off x="826824" y="2435491"/>
            <a:ext cx="7498311" cy="3029479"/>
          </a:xfrm>
        </p:spPr>
        <p:txBody>
          <a:bodyPr/>
          <a:lstStyle/>
          <a:p>
            <a:pPr lvl="0"/>
            <a:r>
              <a:rPr lang="sr-Latn-RS" dirty="0"/>
              <a:t>Недостаци:</a:t>
            </a:r>
            <a:endParaRPr lang="en-US" dirty="0"/>
          </a:p>
          <a:p>
            <a:pPr lvl="1"/>
            <a:r>
              <a:rPr lang="sr-Latn-RS" dirty="0"/>
              <a:t>1. понуда резерви новоископаног злата су доста лимитиране па су међ.трговина и инвестиције могле бити успорене и ограничене</a:t>
            </a:r>
            <a:r>
              <a:rPr lang="sr-Cyrl-BA" dirty="0"/>
              <a:t> - </a:t>
            </a:r>
            <a:r>
              <a:rPr lang="sr-Cyrl-BA" b="1" dirty="0">
                <a:ln>
                  <a:solidFill>
                    <a:schemeClr val="tx1"/>
                  </a:solidFill>
                </a:ln>
                <a:solidFill>
                  <a:srgbClr val="FF0000"/>
                </a:solidFill>
              </a:rPr>
              <a:t>дефлација</a:t>
            </a:r>
            <a:endParaRPr lang="en-US" b="1" dirty="0">
              <a:ln>
                <a:solidFill>
                  <a:schemeClr val="tx1"/>
                </a:solidFill>
              </a:ln>
              <a:solidFill>
                <a:srgbClr val="FF0000"/>
              </a:solidFill>
            </a:endParaRPr>
          </a:p>
          <a:p>
            <a:pPr lvl="1"/>
            <a:r>
              <a:rPr lang="sr-Latn-RS" dirty="0"/>
              <a:t>2. држава може да напусти златни стандард. Нема механизма да примора државу да се понаша према правилима златног стандарда</a:t>
            </a:r>
            <a:endParaRPr lang="en-US" dirty="0"/>
          </a:p>
          <a:p>
            <a:pPr marL="0" indent="0">
              <a:buNone/>
            </a:pPr>
            <a:endParaRPr lang="en-US" dirty="0"/>
          </a:p>
        </p:txBody>
      </p:sp>
    </p:spTree>
    <p:extLst>
      <p:ext uri="{BB962C8B-B14F-4D97-AF65-F5344CB8AC3E}">
        <p14:creationId xmlns:p14="http://schemas.microsoft.com/office/powerpoint/2010/main" val="34969808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874" y="304800"/>
            <a:ext cx="8273126" cy="514851"/>
          </a:xfrm>
        </p:spPr>
        <p:txBody>
          <a:bodyPr>
            <a:normAutofit fontScale="90000"/>
          </a:bodyPr>
          <a:lstStyle/>
          <a:p>
            <a:r>
              <a:rPr lang="sr-Latn-RS" dirty="0"/>
              <a:t>КРАЈ ЧИСТОГ ЗЛАТНОГ СТАНДАРДА</a:t>
            </a:r>
            <a:endParaRPr lang="en-US" dirty="0"/>
          </a:p>
        </p:txBody>
      </p:sp>
      <p:sp>
        <p:nvSpPr>
          <p:cNvPr id="3" name="Content Placeholder 2"/>
          <p:cNvSpPr>
            <a:spLocks noGrp="1"/>
          </p:cNvSpPr>
          <p:nvPr>
            <p:ph sz="quarter" idx="1"/>
          </p:nvPr>
        </p:nvSpPr>
        <p:spPr>
          <a:xfrm>
            <a:off x="985174" y="1371600"/>
            <a:ext cx="8044526" cy="4652434"/>
          </a:xfrm>
        </p:spPr>
        <p:txBody>
          <a:bodyPr>
            <a:normAutofit fontScale="92500" lnSpcReduction="10000"/>
          </a:bodyPr>
          <a:lstStyle/>
          <a:p>
            <a:r>
              <a:rPr lang="sr-Latn-CS" sz="2000" dirty="0"/>
              <a:t>I </a:t>
            </a:r>
            <a:r>
              <a:rPr lang="sr-Latn-RS" dirty="0" smtClean="0"/>
              <a:t>свјетски </a:t>
            </a:r>
            <a:r>
              <a:rPr lang="sr-Latn-RS" dirty="0"/>
              <a:t>рат је означио крај чистог златног стандарда. Потребе финансирања ратних издатака су надмашивале златне резерве, па је штампан новац без златног покрића.  </a:t>
            </a:r>
            <a:endParaRPr lang="sr-Cyrl-BA" dirty="0" smtClean="0"/>
          </a:p>
          <a:p>
            <a:pPr marL="0" indent="0">
              <a:buNone/>
            </a:pPr>
            <a:endParaRPr lang="en-US" dirty="0"/>
          </a:p>
          <a:p>
            <a:pPr lvl="0"/>
            <a:r>
              <a:rPr lang="sr-Latn-RS" dirty="0"/>
              <a:t>Након рата: </a:t>
            </a:r>
            <a:endParaRPr lang="en-US" dirty="0"/>
          </a:p>
          <a:p>
            <a:pPr lvl="1"/>
            <a:r>
              <a:rPr lang="sr-Latn-RS" dirty="0"/>
              <a:t>хиперинфлација у многим земљама,</a:t>
            </a:r>
            <a:endParaRPr lang="en-US" dirty="0"/>
          </a:p>
          <a:p>
            <a:pPr lvl="1"/>
            <a:r>
              <a:rPr lang="sr-Latn-RS" dirty="0"/>
              <a:t>девизни курсеви слободно </a:t>
            </a:r>
            <a:r>
              <a:rPr lang="sr-Latn-RS" dirty="0" smtClean="0"/>
              <a:t>осцилирају</a:t>
            </a:r>
            <a:r>
              <a:rPr lang="sr-Cyrl-BA" dirty="0" smtClean="0"/>
              <a:t>.</a:t>
            </a:r>
          </a:p>
          <a:p>
            <a:pPr lvl="1"/>
            <a:endParaRPr lang="en-US" dirty="0"/>
          </a:p>
          <a:p>
            <a:pPr lvl="0"/>
            <a:r>
              <a:rPr lang="sr-Latn-RS" dirty="0"/>
              <a:t>Почетком </a:t>
            </a:r>
            <a:r>
              <a:rPr lang="sr-Latn-RS" dirty="0" smtClean="0"/>
              <a:t>1920, </a:t>
            </a:r>
            <a:r>
              <a:rPr lang="sr-Latn-RS" dirty="0"/>
              <a:t>покушаји враћања златног стандарда. Уведени су:</a:t>
            </a:r>
            <a:endParaRPr lang="en-US" dirty="0"/>
          </a:p>
          <a:p>
            <a:pPr lvl="1"/>
            <a:r>
              <a:rPr lang="sr-Latn-RS" dirty="0"/>
              <a:t>Златно-полужни и</a:t>
            </a:r>
            <a:endParaRPr lang="en-US" dirty="0"/>
          </a:p>
          <a:p>
            <a:pPr lvl="1"/>
            <a:r>
              <a:rPr lang="sr-Latn-RS" dirty="0"/>
              <a:t>Златно-девизни стандард</a:t>
            </a:r>
            <a:r>
              <a:rPr lang="sr-Latn-RS" dirty="0" smtClean="0"/>
              <a:t>.</a:t>
            </a:r>
            <a:endParaRPr lang="en-US" dirty="0"/>
          </a:p>
        </p:txBody>
      </p:sp>
    </p:spTree>
    <p:extLst>
      <p:ext uri="{BB962C8B-B14F-4D97-AF65-F5344CB8AC3E}">
        <p14:creationId xmlns:p14="http://schemas.microsoft.com/office/powerpoint/2010/main" val="16923724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52400"/>
            <a:ext cx="8153400" cy="6629400"/>
          </a:xfrm>
        </p:spPr>
        <p:txBody>
          <a:bodyPr>
            <a:normAutofit fontScale="92500" lnSpcReduction="20000"/>
          </a:bodyPr>
          <a:lstStyle/>
          <a:p>
            <a:pPr lvl="0" algn="just"/>
            <a:r>
              <a:rPr lang="ru-RU" dirty="0" smtClean="0"/>
              <a:t>Злата је </a:t>
            </a:r>
            <a:r>
              <a:rPr lang="ru-RU" dirty="0"/>
              <a:t>било много мање и није било потпуног покрића валутом. </a:t>
            </a:r>
            <a:endParaRPr lang="sr-Latn-BA" dirty="0" smtClean="0"/>
          </a:p>
          <a:p>
            <a:pPr lvl="0" algn="just"/>
            <a:endParaRPr lang="sr-Latn-BA" dirty="0"/>
          </a:p>
          <a:p>
            <a:pPr lvl="0" algn="just"/>
            <a:r>
              <a:rPr lang="ru-RU" dirty="0" smtClean="0">
                <a:solidFill>
                  <a:srgbClr val="FF0000"/>
                </a:solidFill>
              </a:rPr>
              <a:t>Тада </a:t>
            </a:r>
            <a:r>
              <a:rPr lang="ru-RU" dirty="0">
                <a:solidFill>
                  <a:srgbClr val="FF0000"/>
                </a:solidFill>
              </a:rPr>
              <a:t>почињу да се користе резервне валуте најјачих земаља, </a:t>
            </a:r>
            <a:r>
              <a:rPr lang="ru-RU" dirty="0" smtClean="0">
                <a:solidFill>
                  <a:srgbClr val="FF0000"/>
                </a:solidFill>
              </a:rPr>
              <a:t>прије </a:t>
            </a:r>
            <a:r>
              <a:rPr lang="ru-RU" dirty="0">
                <a:solidFill>
                  <a:srgbClr val="FF0000"/>
                </a:solidFill>
              </a:rPr>
              <a:t>свега</a:t>
            </a:r>
            <a:r>
              <a:rPr lang="ru-RU" dirty="0"/>
              <a:t> </a:t>
            </a:r>
            <a:r>
              <a:rPr lang="ru-RU" b="1" dirty="0"/>
              <a:t>фунта и долар</a:t>
            </a:r>
            <a:r>
              <a:rPr lang="ru-RU" dirty="0" smtClean="0"/>
              <a:t>.</a:t>
            </a:r>
          </a:p>
          <a:p>
            <a:pPr lvl="0"/>
            <a:endParaRPr lang="ru-RU" dirty="0"/>
          </a:p>
          <a:p>
            <a:pPr lvl="0" algn="just"/>
            <a:r>
              <a:rPr lang="ru-RU" dirty="0" smtClean="0"/>
              <a:t>Европске економије</a:t>
            </a:r>
            <a:r>
              <a:rPr lang="ru-RU" dirty="0"/>
              <a:t>, </a:t>
            </a:r>
            <a:r>
              <a:rPr lang="ru-RU" dirty="0" smtClean="0"/>
              <a:t>изашле </a:t>
            </a:r>
            <a:r>
              <a:rPr lang="ru-RU" dirty="0"/>
              <a:t>су из Првог </a:t>
            </a:r>
            <a:r>
              <a:rPr lang="ru-RU" dirty="0" smtClean="0"/>
              <a:t>свјетског </a:t>
            </a:r>
            <a:r>
              <a:rPr lang="ru-RU" dirty="0"/>
              <a:t>рата са уништеним економским потенцијалом, високом инфлацијом и високом политичком </a:t>
            </a:r>
            <a:r>
              <a:rPr lang="ru-RU" dirty="0" smtClean="0"/>
              <a:t>нестабилношћу. Циљеви </a:t>
            </a:r>
            <a:r>
              <a:rPr lang="ru-RU" dirty="0"/>
              <a:t>националних економија су стављени у први </a:t>
            </a:r>
            <a:r>
              <a:rPr lang="ru-RU" dirty="0" smtClean="0"/>
              <a:t>план</a:t>
            </a:r>
          </a:p>
          <a:p>
            <a:pPr marL="0" indent="0">
              <a:buNone/>
            </a:pPr>
            <a:endParaRPr lang="ru-RU" dirty="0" smtClean="0"/>
          </a:p>
          <a:p>
            <a:pPr lvl="0" algn="just"/>
            <a:r>
              <a:rPr lang="ru-RU" dirty="0" smtClean="0"/>
              <a:t>Дампинг </a:t>
            </a:r>
            <a:r>
              <a:rPr lang="ru-RU" dirty="0"/>
              <a:t>валуте (конкурентске девалвације) и раст </a:t>
            </a:r>
            <a:r>
              <a:rPr lang="ru-RU" dirty="0" smtClean="0"/>
              <a:t>протекционизма</a:t>
            </a:r>
          </a:p>
          <a:p>
            <a:pPr marL="0" indent="0">
              <a:buNone/>
            </a:pPr>
            <a:endParaRPr lang="ru-RU" dirty="0" smtClean="0"/>
          </a:p>
          <a:p>
            <a:pPr lvl="0" algn="just"/>
            <a:r>
              <a:rPr lang="ru-RU" dirty="0" smtClean="0"/>
              <a:t>30</a:t>
            </a:r>
            <a:r>
              <a:rPr lang="ru-RU" sz="1600" dirty="0" smtClean="0"/>
              <a:t>их</a:t>
            </a:r>
            <a:r>
              <a:rPr lang="ru-RU" dirty="0" smtClean="0"/>
              <a:t> година настаје Велика </a:t>
            </a:r>
            <a:r>
              <a:rPr lang="ru-RU" dirty="0"/>
              <a:t>криза и депресија, која је на крају резултирала Другим </a:t>
            </a:r>
            <a:r>
              <a:rPr lang="ru-RU" dirty="0" smtClean="0"/>
              <a:t>свјетским </a:t>
            </a:r>
            <a:r>
              <a:rPr lang="ru-RU" dirty="0"/>
              <a:t>ратом.</a:t>
            </a:r>
            <a:endParaRPr lang="ru-RU" dirty="0" smtClean="0"/>
          </a:p>
          <a:p>
            <a:pPr marL="0" indent="0">
              <a:buNone/>
            </a:pPr>
            <a:endParaRPr lang="sr-Cyrl-BA" dirty="0" smtClean="0"/>
          </a:p>
          <a:p>
            <a:pPr lvl="0"/>
            <a:r>
              <a:rPr lang="sr-Latn-RS" dirty="0" smtClean="0"/>
              <a:t>1936</a:t>
            </a:r>
            <a:r>
              <a:rPr lang="sr-Latn-RS" dirty="0"/>
              <a:t>. дефинитивни слом златног стандарда. </a:t>
            </a:r>
            <a:endParaRPr lang="en-US" dirty="0"/>
          </a:p>
          <a:p>
            <a:endParaRPr lang="en-US" dirty="0"/>
          </a:p>
        </p:txBody>
      </p:sp>
    </p:spTree>
    <p:extLst>
      <p:ext uri="{BB962C8B-B14F-4D97-AF65-F5344CB8AC3E}">
        <p14:creationId xmlns:p14="http://schemas.microsoft.com/office/powerpoint/2010/main" val="3193611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825" y="35169"/>
            <a:ext cx="7704667" cy="762000"/>
          </a:xfrm>
        </p:spPr>
        <p:txBody>
          <a:bodyPr>
            <a:normAutofit/>
          </a:bodyPr>
          <a:lstStyle/>
          <a:p>
            <a:r>
              <a:rPr lang="sr-Cyrl-BA" sz="3600" b="1" dirty="0" smtClean="0"/>
              <a:t>1. Новчана </a:t>
            </a:r>
            <a:r>
              <a:rPr lang="sr-Cyrl-BA" sz="3600" b="1" dirty="0"/>
              <a:t>јединица</a:t>
            </a:r>
            <a:endParaRPr lang="en-US" sz="36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pic>
        <p:nvPicPr>
          <p:cNvPr id="1026" name="Picture 2" descr="Strongest Currencies in the World 202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483" t="4574" r="2167" b="13101"/>
          <a:stretch/>
        </p:blipFill>
        <p:spPr bwMode="auto">
          <a:xfrm>
            <a:off x="2133600" y="2725616"/>
            <a:ext cx="6838511" cy="37300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ovac"/>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0058"/>
          <a:stretch/>
        </p:blipFill>
        <p:spPr bwMode="auto">
          <a:xfrm>
            <a:off x="1143000" y="1045338"/>
            <a:ext cx="3265098" cy="143210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181600" y="1219200"/>
            <a:ext cx="3790511" cy="1200329"/>
          </a:xfrm>
          <a:prstGeom prst="rect">
            <a:avLst/>
          </a:prstGeom>
          <a:noFill/>
          <a:ln>
            <a:solidFill>
              <a:schemeClr val="tx1"/>
            </a:solidFill>
          </a:ln>
        </p:spPr>
        <p:txBody>
          <a:bodyPr wrap="square" rtlCol="0">
            <a:spAutoFit/>
          </a:bodyPr>
          <a:lstStyle/>
          <a:p>
            <a:r>
              <a:rPr lang="sr-Cyrl-BA" dirty="0"/>
              <a:t>Законом утврђен новчани знак</a:t>
            </a:r>
          </a:p>
          <a:p>
            <a:endParaRPr lang="sr-Cyrl-BA" dirty="0">
              <a:ln>
                <a:solidFill>
                  <a:schemeClr val="tx1"/>
                </a:solidFill>
              </a:ln>
            </a:endParaRPr>
          </a:p>
          <a:p>
            <a:r>
              <a:rPr lang="sr-Cyrl-BA" dirty="0"/>
              <a:t>Валута једне земље у различитим апоенима</a:t>
            </a:r>
            <a:endParaRPr lang="en-US" dirty="0"/>
          </a:p>
        </p:txBody>
      </p:sp>
    </p:spTree>
    <p:extLst>
      <p:ext uri="{BB962C8B-B14F-4D97-AF65-F5344CB8AC3E}">
        <p14:creationId xmlns:p14="http://schemas.microsoft.com/office/powerpoint/2010/main" val="4827830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30213" y="533400"/>
            <a:ext cx="8534400" cy="623711"/>
          </a:xfrm>
        </p:spPr>
        <p:txBody>
          <a:bodyPr>
            <a:normAutofit/>
          </a:bodyPr>
          <a:lstStyle/>
          <a:p>
            <a:r>
              <a:rPr lang="sr-Latn-RS" sz="2333" b="1" dirty="0"/>
              <a:t>Бретонвудски златно-девизни стандард (1944-1973)</a:t>
            </a:r>
            <a:endParaRPr lang="en-US" sz="2333" b="1" dirty="0"/>
          </a:p>
        </p:txBody>
      </p:sp>
      <p:sp>
        <p:nvSpPr>
          <p:cNvPr id="86019" name="Content Placeholder 2"/>
          <p:cNvSpPr>
            <a:spLocks noGrp="1"/>
          </p:cNvSpPr>
          <p:nvPr>
            <p:ph sz="quarter" idx="1"/>
          </p:nvPr>
        </p:nvSpPr>
        <p:spPr>
          <a:xfrm>
            <a:off x="990600" y="2286000"/>
            <a:ext cx="7974013" cy="4020444"/>
          </a:xfrm>
        </p:spPr>
        <p:txBody>
          <a:bodyPr>
            <a:normAutofit fontScale="92500" lnSpcReduction="20000"/>
          </a:bodyPr>
          <a:lstStyle/>
          <a:p>
            <a:pPr lvl="0"/>
            <a:endParaRPr lang="sr-Cyrl-BA" sz="2500" dirty="0"/>
          </a:p>
          <a:p>
            <a:pPr lvl="0"/>
            <a:r>
              <a:rPr lang="sr-Latn-RS" sz="2500" dirty="0"/>
              <a:t>1944. године, у Бретон Вудсу (САД) договорени су принципи послијератног међународног монетарног система (Кејнсов и </a:t>
            </a:r>
            <a:r>
              <a:rPr lang="sr-Latn-RS" sz="2500" u="sng" dirty="0"/>
              <a:t>Вајтов план</a:t>
            </a:r>
            <a:r>
              <a:rPr lang="sr-Latn-RS" sz="2500" dirty="0"/>
              <a:t>).</a:t>
            </a:r>
            <a:endParaRPr lang="sr-Cyrl-BA" sz="2500" dirty="0"/>
          </a:p>
          <a:p>
            <a:pPr lvl="0"/>
            <a:endParaRPr lang="en-US" sz="2500" dirty="0"/>
          </a:p>
          <a:p>
            <a:pPr lvl="0"/>
            <a:r>
              <a:rPr lang="sr-Latn-RS" sz="2500" dirty="0"/>
              <a:t>Основан је Међународни монетарни фонд као његов стуб. </a:t>
            </a:r>
            <a:endParaRPr lang="sr-Cyrl-BA" sz="2500" dirty="0"/>
          </a:p>
          <a:p>
            <a:pPr lvl="0">
              <a:buNone/>
            </a:pPr>
            <a:endParaRPr lang="en-US" sz="2500" dirty="0"/>
          </a:p>
          <a:p>
            <a:pPr lvl="0"/>
            <a:r>
              <a:rPr lang="en-US" sz="2500" dirty="0" err="1"/>
              <a:t>Паритет</a:t>
            </a:r>
            <a:r>
              <a:rPr lang="en-US" sz="2500" dirty="0"/>
              <a:t> </a:t>
            </a:r>
            <a:r>
              <a:rPr lang="en-US" sz="2500" dirty="0" err="1"/>
              <a:t>долара</a:t>
            </a:r>
            <a:r>
              <a:rPr lang="en-US" sz="2500" dirty="0"/>
              <a:t> </a:t>
            </a:r>
            <a:r>
              <a:rPr lang="en-US" sz="2500" dirty="0" err="1"/>
              <a:t>је</a:t>
            </a:r>
            <a:r>
              <a:rPr lang="en-US" sz="2500" dirty="0"/>
              <a:t> </a:t>
            </a:r>
            <a:r>
              <a:rPr lang="en-US" sz="2500" dirty="0" err="1"/>
              <a:t>утвр</a:t>
            </a:r>
            <a:r>
              <a:rPr lang="sr-Latn-RS" sz="2500" dirty="0"/>
              <a:t>ђ</a:t>
            </a:r>
            <a:r>
              <a:rPr lang="en-US" sz="2500" dirty="0" err="1"/>
              <a:t>ен</a:t>
            </a:r>
            <a:r>
              <a:rPr lang="en-US" sz="2500" dirty="0"/>
              <a:t> у </a:t>
            </a:r>
            <a:r>
              <a:rPr lang="en-US" sz="2500" dirty="0" err="1"/>
              <a:t>злату</a:t>
            </a:r>
            <a:r>
              <a:rPr lang="sr-Cyrl-CS" sz="2500" dirty="0"/>
              <a:t> – 35 </a:t>
            </a:r>
            <a:r>
              <a:rPr lang="en-US" sz="2500" dirty="0" err="1"/>
              <a:t>долара</a:t>
            </a:r>
            <a:r>
              <a:rPr lang="en-US" sz="2500" dirty="0"/>
              <a:t> </a:t>
            </a:r>
            <a:r>
              <a:rPr lang="en-US" sz="2500" dirty="0" err="1"/>
              <a:t>за</a:t>
            </a:r>
            <a:r>
              <a:rPr lang="en-US" sz="2500" dirty="0"/>
              <a:t> </a:t>
            </a:r>
            <a:r>
              <a:rPr lang="en-US" sz="2500" dirty="0" err="1"/>
              <a:t>унцу</a:t>
            </a:r>
            <a:r>
              <a:rPr lang="en-US" sz="2500" dirty="0"/>
              <a:t> </a:t>
            </a:r>
            <a:r>
              <a:rPr lang="en-US" sz="2500" dirty="0" err="1"/>
              <a:t>злата</a:t>
            </a:r>
            <a:r>
              <a:rPr lang="sr-Cyrl-CS" sz="2500" dirty="0"/>
              <a:t>. </a:t>
            </a:r>
            <a:r>
              <a:rPr lang="en-US" sz="2500" dirty="0"/>
              <a:t>САД </a:t>
            </a:r>
            <a:r>
              <a:rPr lang="en-US" sz="2500" dirty="0" err="1"/>
              <a:t>су</a:t>
            </a:r>
            <a:r>
              <a:rPr lang="en-US" sz="2500" dirty="0"/>
              <a:t> </a:t>
            </a:r>
            <a:r>
              <a:rPr lang="en-US" sz="2500" dirty="0" err="1"/>
              <a:t>се</a:t>
            </a:r>
            <a:r>
              <a:rPr lang="en-US" sz="2500" dirty="0"/>
              <a:t> </a:t>
            </a:r>
            <a:r>
              <a:rPr lang="en-US" sz="2500" dirty="0" err="1"/>
              <a:t>обавезале</a:t>
            </a:r>
            <a:r>
              <a:rPr lang="en-US" sz="2500" dirty="0"/>
              <a:t> </a:t>
            </a:r>
            <a:r>
              <a:rPr lang="en-US" sz="2500" dirty="0" err="1"/>
              <a:t>да</a:t>
            </a:r>
            <a:r>
              <a:rPr lang="en-US" sz="2500" dirty="0"/>
              <a:t> </a:t>
            </a:r>
            <a:r>
              <a:rPr lang="en-US" sz="2500" dirty="0" err="1"/>
              <a:t>ће</a:t>
            </a:r>
            <a:r>
              <a:rPr lang="en-US" sz="2500" dirty="0"/>
              <a:t> </a:t>
            </a:r>
            <a:r>
              <a:rPr lang="en-US" sz="2500" dirty="0" err="1"/>
              <a:t>откупљивати</a:t>
            </a:r>
            <a:r>
              <a:rPr lang="en-US" sz="2500" dirty="0"/>
              <a:t> и </a:t>
            </a:r>
            <a:r>
              <a:rPr lang="en-US" sz="2500" dirty="0" err="1"/>
              <a:t>продавати</a:t>
            </a:r>
            <a:r>
              <a:rPr lang="en-US" sz="2500" dirty="0"/>
              <a:t> </a:t>
            </a:r>
            <a:r>
              <a:rPr lang="en-US" sz="2500" dirty="0" err="1"/>
              <a:t>злато</a:t>
            </a:r>
            <a:r>
              <a:rPr lang="en-US" sz="2500" dirty="0"/>
              <a:t> </a:t>
            </a:r>
            <a:r>
              <a:rPr lang="en-US" sz="2500" dirty="0" err="1"/>
              <a:t>на</a:t>
            </a:r>
            <a:r>
              <a:rPr lang="en-US" sz="2500" dirty="0"/>
              <a:t> захтјев </a:t>
            </a:r>
            <a:r>
              <a:rPr lang="en-US" sz="2500" dirty="0" err="1"/>
              <a:t>централних</a:t>
            </a:r>
            <a:r>
              <a:rPr lang="en-US" sz="2500" dirty="0"/>
              <a:t> </a:t>
            </a:r>
            <a:r>
              <a:rPr lang="en-US" sz="2500" dirty="0" err="1"/>
              <a:t>банака</a:t>
            </a:r>
            <a:r>
              <a:rPr lang="en-US" sz="2500" dirty="0"/>
              <a:t> </a:t>
            </a:r>
            <a:r>
              <a:rPr lang="en-US" sz="2500" dirty="0" err="1"/>
              <a:t>чл</a:t>
            </a:r>
            <a:r>
              <a:rPr lang="sr-Cyrl-CS" sz="2500" dirty="0"/>
              <a:t>а</a:t>
            </a:r>
            <a:r>
              <a:rPr lang="en-US" sz="2500" dirty="0" err="1"/>
              <a:t>ниц</a:t>
            </a:r>
            <a:r>
              <a:rPr lang="sr-Cyrl-CS" sz="2500" dirty="0"/>
              <a:t>а </a:t>
            </a:r>
            <a:r>
              <a:rPr lang="en-US" sz="2500" dirty="0" err="1"/>
              <a:t>по</a:t>
            </a:r>
            <a:r>
              <a:rPr lang="en-US" sz="2500" dirty="0"/>
              <a:t> </a:t>
            </a:r>
            <a:r>
              <a:rPr lang="en-US" sz="2500" dirty="0" err="1"/>
              <a:t>цијени</a:t>
            </a:r>
            <a:r>
              <a:rPr lang="en-US" sz="2500" dirty="0"/>
              <a:t> </a:t>
            </a:r>
            <a:r>
              <a:rPr lang="en-US" sz="2500" dirty="0" err="1"/>
              <a:t>од</a:t>
            </a:r>
            <a:r>
              <a:rPr lang="sr-Cyrl-CS" sz="2500" dirty="0"/>
              <a:t> 35 </a:t>
            </a:r>
            <a:r>
              <a:rPr lang="en-US" sz="2500" dirty="0" err="1"/>
              <a:t>дол</a:t>
            </a:r>
            <a:r>
              <a:rPr lang="sr-Cyrl-CS" sz="2500" dirty="0"/>
              <a:t>а</a:t>
            </a:r>
            <a:r>
              <a:rPr lang="en-US" sz="2500" dirty="0"/>
              <a:t>р</a:t>
            </a:r>
            <a:r>
              <a:rPr lang="sr-Cyrl-CS" sz="2500" dirty="0"/>
              <a:t>а </a:t>
            </a:r>
            <a:r>
              <a:rPr lang="en-US" sz="2500" dirty="0"/>
              <a:t>з</a:t>
            </a:r>
            <a:r>
              <a:rPr lang="sr-Cyrl-CS" sz="2500" dirty="0"/>
              <a:t>а </a:t>
            </a:r>
            <a:r>
              <a:rPr lang="en-US" sz="2500" dirty="0" err="1"/>
              <a:t>унцу</a:t>
            </a:r>
            <a:r>
              <a:rPr lang="en-US" sz="2500" dirty="0"/>
              <a:t> </a:t>
            </a:r>
            <a:r>
              <a:rPr lang="en-US" sz="2500" dirty="0" err="1"/>
              <a:t>зл</a:t>
            </a:r>
            <a:r>
              <a:rPr lang="sr-Cyrl-CS" sz="2500" dirty="0"/>
              <a:t>а</a:t>
            </a:r>
            <a:r>
              <a:rPr lang="en-US" sz="2500" dirty="0"/>
              <a:t>т</a:t>
            </a:r>
            <a:r>
              <a:rPr lang="sr-Cyrl-CS" sz="2500" dirty="0"/>
              <a:t>а.</a:t>
            </a:r>
            <a:endParaRPr lang="en-US" sz="2500" dirty="0"/>
          </a:p>
          <a:p>
            <a:pPr algn="just"/>
            <a:endParaRPr lang="hr-HR" altLang="en-US" sz="2500" dirty="0"/>
          </a:p>
          <a:p>
            <a:endParaRPr lang="hr-HR" altLang="en-US" sz="2500" dirty="0"/>
          </a:p>
          <a:p>
            <a:endParaRPr lang="hr-HR" altLang="en-US" sz="2500" dirty="0"/>
          </a:p>
          <a:p>
            <a:endParaRPr lang="hr-HR" altLang="en-US" sz="2500" dirty="0"/>
          </a:p>
        </p:txBody>
      </p:sp>
      <p:graphicFrame>
        <p:nvGraphicFramePr>
          <p:cNvPr id="86020" name="Object 2"/>
          <p:cNvGraphicFramePr>
            <a:graphicFrameLocks noChangeAspect="1"/>
          </p:cNvGraphicFramePr>
          <p:nvPr/>
        </p:nvGraphicFramePr>
        <p:xfrm>
          <a:off x="2268538" y="2961217"/>
          <a:ext cx="114300" cy="155928"/>
        </p:xfrm>
        <a:graphic>
          <a:graphicData uri="http://schemas.openxmlformats.org/presentationml/2006/ole">
            <mc:AlternateContent xmlns:mc="http://schemas.openxmlformats.org/markup-compatibility/2006">
              <mc:Choice xmlns:v="urn:schemas-microsoft-com:vml" Requires="v">
                <p:oleObj spid="_x0000_s1068" name="Equation" r:id="rId3" imgW="114151" imgH="215619" progId="">
                  <p:embed/>
                </p:oleObj>
              </mc:Choice>
              <mc:Fallback>
                <p:oleObj name="Equation" r:id="rId3" imgW="114151" imgH="215619" progId="">
                  <p:embed/>
                  <p:pic>
                    <p:nvPicPr>
                      <p:cNvPr id="8602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2961217"/>
                        <a:ext cx="114300" cy="1559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887347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81119007"/>
              </p:ext>
            </p:extLst>
          </p:nvPr>
        </p:nvGraphicFramePr>
        <p:xfrm>
          <a:off x="152400" y="152400"/>
          <a:ext cx="8763000" cy="6629400"/>
        </p:xfrm>
        <a:graphic>
          <a:graphicData uri="http://schemas.openxmlformats.org/drawingml/2006/table">
            <a:tbl>
              <a:tblPr firstRow="1" bandRow="1">
                <a:tableStyleId>{5C22544A-7EE6-4342-B048-85BDC9FD1C3A}</a:tableStyleId>
              </a:tblPr>
              <a:tblGrid>
                <a:gridCol w="2472995">
                  <a:extLst>
                    <a:ext uri="{9D8B030D-6E8A-4147-A177-3AD203B41FA5}">
                      <a16:colId xmlns:a16="http://schemas.microsoft.com/office/drawing/2014/main" val="2950132371"/>
                    </a:ext>
                  </a:extLst>
                </a:gridCol>
                <a:gridCol w="6290005">
                  <a:extLst>
                    <a:ext uri="{9D8B030D-6E8A-4147-A177-3AD203B41FA5}">
                      <a16:colId xmlns:a16="http://schemas.microsoft.com/office/drawing/2014/main" val="344039036"/>
                    </a:ext>
                  </a:extLst>
                </a:gridCol>
              </a:tblGrid>
              <a:tr h="462826">
                <a:tc>
                  <a:txBody>
                    <a:bodyPr/>
                    <a:lstStyle/>
                    <a:p>
                      <a:pPr marL="114300" indent="-265430" algn="l">
                        <a:lnSpc>
                          <a:spcPct val="100000"/>
                        </a:lnSpc>
                        <a:spcAft>
                          <a:spcPts val="0"/>
                        </a:spcAft>
                      </a:pPr>
                      <a:r>
                        <a:rPr lang="bs-Latn-BA" sz="1800" b="1" dirty="0">
                          <a:effectLst/>
                        </a:rPr>
                        <a:t>Циљеви</a:t>
                      </a:r>
                      <a:endParaRPr lang="en-US" sz="1800" b="1" dirty="0">
                        <a:effectLst/>
                        <a:latin typeface="Times New Roman" panose="02020603050405020304" pitchFamily="18" charset="0"/>
                        <a:ea typeface="Calibri" panose="020F0502020204030204" pitchFamily="34" charset="0"/>
                      </a:endParaRPr>
                    </a:p>
                  </a:txBody>
                  <a:tcPr marL="62017" marR="62017" marT="22226" marB="22226"/>
                </a:tc>
                <a:tc>
                  <a:txBody>
                    <a:bodyPr/>
                    <a:lstStyle/>
                    <a:p>
                      <a:pPr marL="114300" indent="-265430" algn="l">
                        <a:lnSpc>
                          <a:spcPct val="100000"/>
                        </a:lnSpc>
                        <a:spcAft>
                          <a:spcPts val="0"/>
                        </a:spcAft>
                      </a:pPr>
                      <a:r>
                        <a:rPr lang="bs-Latn-BA" sz="1800" b="1" dirty="0">
                          <a:effectLst/>
                        </a:rPr>
                        <a:t>Инструменти</a:t>
                      </a:r>
                      <a:endParaRPr lang="en-US" sz="1800" b="1" dirty="0">
                        <a:effectLst/>
                        <a:latin typeface="Times New Roman" panose="02020603050405020304" pitchFamily="18" charset="0"/>
                        <a:ea typeface="Calibri" panose="020F0502020204030204" pitchFamily="34" charset="0"/>
                      </a:endParaRPr>
                    </a:p>
                  </a:txBody>
                  <a:tcPr marL="62017" marR="62017" marT="22226" marB="22226"/>
                </a:tc>
                <a:extLst>
                  <a:ext uri="{0D108BD9-81ED-4DB2-BD59-A6C34878D82A}">
                    <a16:rowId xmlns:a16="http://schemas.microsoft.com/office/drawing/2014/main" val="3264278510"/>
                  </a:ext>
                </a:extLst>
              </a:tr>
              <a:tr h="798572">
                <a:tc>
                  <a:txBody>
                    <a:bodyPr/>
                    <a:lstStyle/>
                    <a:p>
                      <a:pPr marL="114300" indent="-265430" algn="l">
                        <a:lnSpc>
                          <a:spcPct val="100000"/>
                        </a:lnSpc>
                        <a:spcAft>
                          <a:spcPts val="0"/>
                        </a:spcAft>
                      </a:pPr>
                      <a:r>
                        <a:rPr lang="bs-Latn-BA" sz="1800" b="1" dirty="0">
                          <a:effectLst/>
                        </a:rPr>
                        <a:t>Спријечити валутни дампинг</a:t>
                      </a:r>
                      <a:endParaRPr lang="en-US" sz="1800" b="1" dirty="0">
                        <a:effectLst/>
                        <a:latin typeface="Times New Roman" panose="02020603050405020304" pitchFamily="18" charset="0"/>
                        <a:ea typeface="Calibri" panose="020F0502020204030204" pitchFamily="34" charset="0"/>
                      </a:endParaRPr>
                    </a:p>
                  </a:txBody>
                  <a:tcPr marL="62017" marR="62017" marT="22226" marB="22226"/>
                </a:tc>
                <a:tc>
                  <a:txBody>
                    <a:bodyPr/>
                    <a:lstStyle/>
                    <a:p>
                      <a:pPr marL="114300" indent="-265430" algn="l">
                        <a:lnSpc>
                          <a:spcPct val="100000"/>
                        </a:lnSpc>
                        <a:spcAft>
                          <a:spcPts val="0"/>
                        </a:spcAft>
                      </a:pPr>
                      <a:r>
                        <a:rPr lang="bs-Latn-BA" sz="1800" b="1" dirty="0">
                          <a:effectLst/>
                        </a:rPr>
                        <a:t>Утврђивање паритета и одржавање курса на нивоу +/-1% око утврђеног паритета</a:t>
                      </a:r>
                      <a:endParaRPr lang="en-US" sz="1800" b="1" dirty="0">
                        <a:effectLst/>
                        <a:latin typeface="Times New Roman" panose="02020603050405020304" pitchFamily="18" charset="0"/>
                        <a:ea typeface="Calibri" panose="020F0502020204030204" pitchFamily="34" charset="0"/>
                      </a:endParaRPr>
                    </a:p>
                  </a:txBody>
                  <a:tcPr marL="62017" marR="62017" marT="22226" marB="22226"/>
                </a:tc>
                <a:extLst>
                  <a:ext uri="{0D108BD9-81ED-4DB2-BD59-A6C34878D82A}">
                    <a16:rowId xmlns:a16="http://schemas.microsoft.com/office/drawing/2014/main" val="848571557"/>
                  </a:ext>
                </a:extLst>
              </a:tr>
              <a:tr h="1414366">
                <a:tc>
                  <a:txBody>
                    <a:bodyPr/>
                    <a:lstStyle/>
                    <a:p>
                      <a:pPr marL="114300" indent="-265430" algn="l">
                        <a:lnSpc>
                          <a:spcPct val="100000"/>
                        </a:lnSpc>
                        <a:spcAft>
                          <a:spcPts val="0"/>
                        </a:spcAft>
                      </a:pPr>
                      <a:r>
                        <a:rPr lang="bs-Latn-BA" sz="1800" b="1">
                          <a:effectLst/>
                        </a:rPr>
                        <a:t>Приморати земљу да се придржава правила</a:t>
                      </a:r>
                      <a:endParaRPr lang="en-US" sz="1800" b="1">
                        <a:effectLst/>
                        <a:latin typeface="Times New Roman" panose="02020603050405020304" pitchFamily="18" charset="0"/>
                        <a:ea typeface="Calibri" panose="020F0502020204030204" pitchFamily="34" charset="0"/>
                      </a:endParaRPr>
                    </a:p>
                  </a:txBody>
                  <a:tcPr marL="62017" marR="62017" marT="22226" marB="22226"/>
                </a:tc>
                <a:tc>
                  <a:txBody>
                    <a:bodyPr/>
                    <a:lstStyle/>
                    <a:p>
                      <a:pPr marL="114300" indent="-265430" algn="l">
                        <a:lnSpc>
                          <a:spcPct val="100000"/>
                        </a:lnSpc>
                        <a:spcAft>
                          <a:spcPts val="0"/>
                        </a:spcAft>
                      </a:pPr>
                      <a:r>
                        <a:rPr lang="bs-Latn-BA" sz="1800" b="1" dirty="0">
                          <a:effectLst/>
                        </a:rPr>
                        <a:t>Земља не може сама да мијења паритет без сагласности  ММФ (само у случају фундаменталне неравнотеже), те мора обезбиједити конвертибилност за текуће трансакције</a:t>
                      </a:r>
                      <a:endParaRPr lang="en-US" sz="1800" b="1" dirty="0">
                        <a:effectLst/>
                        <a:latin typeface="Times New Roman" panose="02020603050405020304" pitchFamily="18" charset="0"/>
                        <a:ea typeface="Calibri" panose="020F0502020204030204" pitchFamily="34" charset="0"/>
                      </a:endParaRPr>
                    </a:p>
                  </a:txBody>
                  <a:tcPr marL="62017" marR="62017" marT="22226" marB="22226"/>
                </a:tc>
                <a:extLst>
                  <a:ext uri="{0D108BD9-81ED-4DB2-BD59-A6C34878D82A}">
                    <a16:rowId xmlns:a16="http://schemas.microsoft.com/office/drawing/2014/main" val="199124842"/>
                  </a:ext>
                </a:extLst>
              </a:tr>
              <a:tr h="2127433">
                <a:tc>
                  <a:txBody>
                    <a:bodyPr/>
                    <a:lstStyle/>
                    <a:p>
                      <a:pPr marL="114300" indent="-265430" algn="l">
                        <a:lnSpc>
                          <a:spcPct val="100000"/>
                        </a:lnSpc>
                        <a:spcAft>
                          <a:spcPts val="0"/>
                        </a:spcAft>
                      </a:pPr>
                      <a:r>
                        <a:rPr lang="bs-Latn-BA" sz="1800" b="1">
                          <a:effectLst/>
                        </a:rPr>
                        <a:t>Избјећи посљедице крутих правила </a:t>
                      </a:r>
                      <a:endParaRPr lang="en-US" sz="1800" b="1">
                        <a:effectLst/>
                      </a:endParaRPr>
                    </a:p>
                    <a:p>
                      <a:pPr marL="114300" indent="-265430" algn="l">
                        <a:lnSpc>
                          <a:spcPct val="100000"/>
                        </a:lnSpc>
                        <a:spcAft>
                          <a:spcPts val="0"/>
                        </a:spcAft>
                      </a:pPr>
                      <a:r>
                        <a:rPr lang="bs-Latn-BA" sz="1800" b="1">
                          <a:effectLst/>
                        </a:rPr>
                        <a:t>(која су постојала у златном стандарду)</a:t>
                      </a:r>
                      <a:endParaRPr lang="en-US" sz="1800" b="1">
                        <a:effectLst/>
                        <a:latin typeface="Times New Roman" panose="02020603050405020304" pitchFamily="18" charset="0"/>
                        <a:ea typeface="Calibri" panose="020F0502020204030204" pitchFamily="34" charset="0"/>
                      </a:endParaRPr>
                    </a:p>
                  </a:txBody>
                  <a:tcPr marL="62017" marR="62017" marT="22226" marB="22226"/>
                </a:tc>
                <a:tc>
                  <a:txBody>
                    <a:bodyPr/>
                    <a:lstStyle/>
                    <a:p>
                      <a:pPr marL="114300" indent="-265430" algn="l">
                        <a:lnSpc>
                          <a:spcPct val="100000"/>
                        </a:lnSpc>
                        <a:spcAft>
                          <a:spcPts val="0"/>
                        </a:spcAft>
                      </a:pPr>
                      <a:r>
                        <a:rPr lang="bs-Latn-BA" sz="1800" b="1" dirty="0">
                          <a:effectLst/>
                        </a:rPr>
                        <a:t>Девизни курсеви су фиксни, али прилагодљиви; </a:t>
                      </a:r>
                      <a:endParaRPr lang="en-US" sz="1800" b="1" dirty="0">
                        <a:effectLst/>
                      </a:endParaRPr>
                    </a:p>
                    <a:p>
                      <a:pPr marL="114300" indent="-265430" algn="l">
                        <a:lnSpc>
                          <a:spcPct val="100000"/>
                        </a:lnSpc>
                        <a:spcAft>
                          <a:spcPts val="0"/>
                        </a:spcAft>
                      </a:pPr>
                      <a:r>
                        <a:rPr lang="bs-Latn-BA" sz="1800" b="1" dirty="0">
                          <a:effectLst/>
                        </a:rPr>
                        <a:t>ММФ позајмљује средства земљама са платнобилансним потешкоћама;</a:t>
                      </a:r>
                      <a:endParaRPr lang="en-US" sz="1800" b="1" dirty="0">
                        <a:effectLst/>
                      </a:endParaRPr>
                    </a:p>
                    <a:p>
                      <a:pPr marL="114300" indent="-265430" algn="l">
                        <a:lnSpc>
                          <a:spcPct val="100000"/>
                        </a:lnSpc>
                        <a:spcAft>
                          <a:spcPts val="0"/>
                        </a:spcAft>
                      </a:pPr>
                      <a:r>
                        <a:rPr lang="bs-Latn-BA" sz="1800" b="1" dirty="0">
                          <a:effectLst/>
                        </a:rPr>
                        <a:t>Земље </a:t>
                      </a:r>
                      <a:r>
                        <a:rPr lang="bs-Latn-BA" sz="1800" b="1" i="1" baseline="0" dirty="0" smtClean="0"/>
                        <a:t>de facto </a:t>
                      </a:r>
                      <a:r>
                        <a:rPr lang="bs-Latn-BA" sz="1800" b="1" dirty="0" smtClean="0">
                          <a:effectLst/>
                        </a:rPr>
                        <a:t>имају </a:t>
                      </a:r>
                      <a:r>
                        <a:rPr lang="bs-Latn-BA" sz="1800" b="1" dirty="0">
                          <a:effectLst/>
                        </a:rPr>
                        <a:t>могућност да аутономно остварују домаће циљеве и стерилишу ефекте девизних трансакција.</a:t>
                      </a:r>
                      <a:endParaRPr lang="en-US" sz="1800" b="1" dirty="0">
                        <a:effectLst/>
                        <a:latin typeface="Times New Roman" panose="02020603050405020304" pitchFamily="18" charset="0"/>
                        <a:ea typeface="Calibri" panose="020F0502020204030204" pitchFamily="34" charset="0"/>
                      </a:endParaRPr>
                    </a:p>
                  </a:txBody>
                  <a:tcPr marL="62017" marR="62017" marT="22226" marB="22226"/>
                </a:tc>
                <a:extLst>
                  <a:ext uri="{0D108BD9-81ED-4DB2-BD59-A6C34878D82A}">
                    <a16:rowId xmlns:a16="http://schemas.microsoft.com/office/drawing/2014/main" val="842375827"/>
                  </a:ext>
                </a:extLst>
              </a:tr>
              <a:tr h="1826203">
                <a:tc>
                  <a:txBody>
                    <a:bodyPr/>
                    <a:lstStyle/>
                    <a:p>
                      <a:pPr marL="114300" indent="-265430" algn="l">
                        <a:lnSpc>
                          <a:spcPct val="100000"/>
                        </a:lnSpc>
                        <a:spcAft>
                          <a:spcPts val="0"/>
                        </a:spcAft>
                      </a:pPr>
                      <a:r>
                        <a:rPr lang="bs-Latn-BA" sz="1800" b="1" dirty="0">
                          <a:effectLst/>
                        </a:rPr>
                        <a:t>Кредибилан и стабилан међународни монетарни систем</a:t>
                      </a:r>
                      <a:endParaRPr lang="en-US" sz="1800" b="1" dirty="0">
                        <a:effectLst/>
                        <a:latin typeface="Times New Roman" panose="02020603050405020304" pitchFamily="18" charset="0"/>
                        <a:ea typeface="Calibri" panose="020F0502020204030204" pitchFamily="34" charset="0"/>
                      </a:endParaRPr>
                    </a:p>
                  </a:txBody>
                  <a:tcPr marL="62017" marR="62017" marT="22226" marB="22226"/>
                </a:tc>
                <a:tc>
                  <a:txBody>
                    <a:bodyPr/>
                    <a:lstStyle/>
                    <a:p>
                      <a:pPr marL="114300" indent="-265430" algn="l">
                        <a:lnSpc>
                          <a:spcPct val="100000"/>
                        </a:lnSpc>
                        <a:spcAft>
                          <a:spcPts val="0"/>
                        </a:spcAft>
                      </a:pPr>
                      <a:r>
                        <a:rPr lang="bs-Latn-BA" sz="1800" b="1" dirty="0">
                          <a:effectLst/>
                        </a:rPr>
                        <a:t>Злато је и даље у центру система;</a:t>
                      </a:r>
                      <a:endParaRPr lang="en-US" sz="1800" b="1" dirty="0">
                        <a:effectLst/>
                      </a:endParaRPr>
                    </a:p>
                    <a:p>
                      <a:pPr marL="114300" indent="-265430" algn="l">
                        <a:lnSpc>
                          <a:spcPct val="100000"/>
                        </a:lnSpc>
                        <a:spcAft>
                          <a:spcPts val="0"/>
                        </a:spcAft>
                      </a:pPr>
                      <a:r>
                        <a:rPr lang="bs-Latn-BA" sz="1800" b="1" dirty="0">
                          <a:effectLst/>
                        </a:rPr>
                        <a:t>Земље могу конвертовати потраживања у злато по фиксном курсу;</a:t>
                      </a:r>
                      <a:endParaRPr lang="en-US" sz="1800" b="1" dirty="0">
                        <a:effectLst/>
                      </a:endParaRPr>
                    </a:p>
                    <a:p>
                      <a:pPr marL="114300" indent="-265430" algn="l">
                        <a:lnSpc>
                          <a:spcPct val="100000"/>
                        </a:lnSpc>
                        <a:spcAft>
                          <a:spcPts val="0"/>
                        </a:spcAft>
                      </a:pPr>
                      <a:r>
                        <a:rPr lang="bs-Latn-BA" sz="1800" b="1" dirty="0">
                          <a:effectLst/>
                        </a:rPr>
                        <a:t>Дозвољава се контрола кретања капитала (осим за текуће трансакције)</a:t>
                      </a:r>
                      <a:endParaRPr lang="en-US" sz="1800" b="1" dirty="0">
                        <a:effectLst/>
                        <a:latin typeface="Times New Roman" panose="02020603050405020304" pitchFamily="18" charset="0"/>
                        <a:ea typeface="Calibri" panose="020F0502020204030204" pitchFamily="34" charset="0"/>
                      </a:endParaRPr>
                    </a:p>
                  </a:txBody>
                  <a:tcPr marL="62017" marR="62017" marT="22226" marB="22226"/>
                </a:tc>
                <a:extLst>
                  <a:ext uri="{0D108BD9-81ED-4DB2-BD59-A6C34878D82A}">
                    <a16:rowId xmlns:a16="http://schemas.microsoft.com/office/drawing/2014/main" val="2807714172"/>
                  </a:ext>
                </a:extLst>
              </a:tr>
            </a:tbl>
          </a:graphicData>
        </a:graphic>
      </p:graphicFrame>
    </p:spTree>
    <p:extLst>
      <p:ext uri="{BB962C8B-B14F-4D97-AF65-F5344CB8AC3E}">
        <p14:creationId xmlns:p14="http://schemas.microsoft.com/office/powerpoint/2010/main" val="9718205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352738" cy="639956"/>
          </a:xfrm>
        </p:spPr>
        <p:txBody>
          <a:bodyPr>
            <a:noAutofit/>
          </a:bodyPr>
          <a:lstStyle/>
          <a:p>
            <a:r>
              <a:rPr lang="sr-Latn-RS" sz="2333" b="1" dirty="0"/>
              <a:t>Бретонвудски златно-девизни стандард (1944-1973)</a:t>
            </a:r>
            <a:endParaRPr lang="en-US" sz="2333" b="1" dirty="0"/>
          </a:p>
        </p:txBody>
      </p:sp>
      <p:sp>
        <p:nvSpPr>
          <p:cNvPr id="3" name="Content Placeholder 2"/>
          <p:cNvSpPr>
            <a:spLocks noGrp="1"/>
          </p:cNvSpPr>
          <p:nvPr>
            <p:ph sz="quarter" idx="1"/>
          </p:nvPr>
        </p:nvSpPr>
        <p:spPr>
          <a:xfrm>
            <a:off x="1143000" y="1295400"/>
            <a:ext cx="7623048" cy="4876800"/>
          </a:xfrm>
        </p:spPr>
        <p:txBody>
          <a:bodyPr>
            <a:normAutofit fontScale="92500" lnSpcReduction="10000"/>
          </a:bodyPr>
          <a:lstStyle/>
          <a:p>
            <a:pPr lvl="0"/>
            <a:r>
              <a:rPr lang="bs-Latn-BA" dirty="0" smtClean="0"/>
              <a:t>САД </a:t>
            </a:r>
            <a:r>
              <a:rPr lang="bs-Latn-BA" dirty="0"/>
              <a:t>су из II </a:t>
            </a:r>
            <a:r>
              <a:rPr lang="bs-Latn-BA" dirty="0" smtClean="0"/>
              <a:t>св</a:t>
            </a:r>
            <a:r>
              <a:rPr lang="en-US" dirty="0" smtClean="0"/>
              <a:t>j</a:t>
            </a:r>
            <a:r>
              <a:rPr lang="bs-Latn-BA" dirty="0" smtClean="0"/>
              <a:t>. </a:t>
            </a:r>
            <a:r>
              <a:rPr lang="bs-Latn-BA" dirty="0"/>
              <a:t>рата изашле са 60% свјетских златних резерви, те су имале довољно резерви за креирање </a:t>
            </a:r>
            <a:r>
              <a:rPr lang="bs-Latn-BA" dirty="0" smtClean="0"/>
              <a:t>количине </a:t>
            </a:r>
            <a:r>
              <a:rPr lang="bs-Latn-BA" dirty="0"/>
              <a:t>долара које су стицале иностране централне банке како би обезбиједиле покриће домаћег </a:t>
            </a:r>
            <a:r>
              <a:rPr lang="bs-Latn-BA" dirty="0" smtClean="0"/>
              <a:t>новца</a:t>
            </a:r>
            <a:endParaRPr lang="sr-Cyrl-BA" dirty="0" smtClean="0"/>
          </a:p>
          <a:p>
            <a:pPr lvl="0"/>
            <a:endParaRPr lang="en-US" dirty="0"/>
          </a:p>
          <a:p>
            <a:pPr lvl="0"/>
            <a:r>
              <a:rPr lang="bs-Latn-BA" dirty="0"/>
              <a:t>1973- друга девалвација долара, са 38$ на 42,22$ за једну унцу злата </a:t>
            </a:r>
            <a:endParaRPr lang="sr-Cyrl-BA" dirty="0" smtClean="0"/>
          </a:p>
          <a:p>
            <a:pPr lvl="0"/>
            <a:endParaRPr lang="en-US" dirty="0"/>
          </a:p>
          <a:p>
            <a:pPr lvl="0"/>
            <a:r>
              <a:rPr lang="sr-Cyrl-CS" dirty="0"/>
              <a:t>Сталне девалвације - </a:t>
            </a:r>
            <a:r>
              <a:rPr lang="bs-Latn-BA" dirty="0"/>
              <a:t>крај Бретонвудског златно девизног </a:t>
            </a:r>
            <a:r>
              <a:rPr lang="bs-Latn-BA" dirty="0" smtClean="0"/>
              <a:t>стандарда</a:t>
            </a:r>
            <a:endParaRPr lang="sr-Cyrl-BA" dirty="0" smtClean="0"/>
          </a:p>
          <a:p>
            <a:pPr lvl="0"/>
            <a:endParaRPr lang="en-US" dirty="0"/>
          </a:p>
          <a:p>
            <a:pPr lvl="0"/>
            <a:r>
              <a:rPr lang="bs-Latn-BA" dirty="0"/>
              <a:t>Валуте су почеле да флуктуирају на девизним тржиштима</a:t>
            </a:r>
            <a:endParaRPr lang="en-US" dirty="0"/>
          </a:p>
        </p:txBody>
      </p:sp>
    </p:spTree>
    <p:extLst>
      <p:ext uri="{BB962C8B-B14F-4D97-AF65-F5344CB8AC3E}">
        <p14:creationId xmlns:p14="http://schemas.microsoft.com/office/powerpoint/2010/main" val="37037767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7053792" cy="735043"/>
          </a:xfrm>
        </p:spPr>
        <p:txBody>
          <a:bodyPr/>
          <a:lstStyle/>
          <a:p>
            <a:r>
              <a:rPr lang="sr-Cyrl-BA" dirty="0" smtClean="0"/>
              <a:t>Европски монетарни систем</a:t>
            </a:r>
            <a:endParaRPr lang="en-US" dirty="0"/>
          </a:p>
        </p:txBody>
      </p:sp>
      <p:sp>
        <p:nvSpPr>
          <p:cNvPr id="3" name="Content Placeholder 2"/>
          <p:cNvSpPr>
            <a:spLocks noGrp="1"/>
          </p:cNvSpPr>
          <p:nvPr>
            <p:ph idx="1"/>
          </p:nvPr>
        </p:nvSpPr>
        <p:spPr>
          <a:xfrm>
            <a:off x="914399" y="1447800"/>
            <a:ext cx="8104683" cy="4953000"/>
          </a:xfrm>
        </p:spPr>
        <p:txBody>
          <a:bodyPr>
            <a:normAutofit/>
          </a:bodyPr>
          <a:lstStyle/>
          <a:p>
            <a:r>
              <a:rPr lang="sr-Latn-BA" sz="2000" dirty="0"/>
              <a:t>Усљед промјена у међународним економским односима</a:t>
            </a:r>
            <a:r>
              <a:rPr lang="sr-Latn-CS" sz="2000" dirty="0"/>
              <a:t>, </a:t>
            </a:r>
            <a:r>
              <a:rPr lang="sr-Latn-BA" sz="2000" dirty="0"/>
              <a:t>крајем 60</a:t>
            </a:r>
            <a:r>
              <a:rPr lang="sr-Latn-CS" sz="2000" dirty="0"/>
              <a:t>-тих </a:t>
            </a:r>
            <a:r>
              <a:rPr lang="sr-Latn-BA" sz="2000" dirty="0"/>
              <a:t>година долази </a:t>
            </a:r>
            <a:r>
              <a:rPr lang="sr-Latn-CS" sz="2000" dirty="0"/>
              <a:t>до </a:t>
            </a:r>
            <a:r>
              <a:rPr lang="sr-Cyrl-BA" sz="2000" dirty="0"/>
              <a:t>нових импулса за успостављање новог свјетског монетарно-девизног система</a:t>
            </a:r>
            <a:r>
              <a:rPr lang="sr-Latn-CS" sz="2000" dirty="0"/>
              <a:t>. </a:t>
            </a:r>
            <a:endParaRPr lang="sr-Cyrl-BA" sz="2000" dirty="0" smtClean="0"/>
          </a:p>
          <a:p>
            <a:endParaRPr lang="sr-Cyrl-BA" sz="2000" dirty="0"/>
          </a:p>
          <a:p>
            <a:r>
              <a:rPr lang="sr-Cyrl-BA" sz="2000" dirty="0" smtClean="0"/>
              <a:t>Као </a:t>
            </a:r>
            <a:r>
              <a:rPr lang="sr-Cyrl-BA" sz="2000" dirty="0"/>
              <a:t>основни разлог наводи се да су „шездесете године биле вријеме неодговорне инфлаторне монетарне политике САД – која је штампала новац за финансирање Вијетнамског рата</a:t>
            </a:r>
            <a:r>
              <a:rPr lang="sr-Cyrl-BA" sz="2000" dirty="0" smtClean="0"/>
              <a:t>.“ </a:t>
            </a:r>
            <a:endParaRPr lang="sr-Latn-BA" sz="2000" dirty="0" smtClean="0"/>
          </a:p>
          <a:p>
            <a:endParaRPr lang="sr-Latn-BA" sz="2000" dirty="0"/>
          </a:p>
          <a:p>
            <a:r>
              <a:rPr lang="sr-Cyrl-BA" sz="2000" dirty="0" smtClean="0"/>
              <a:t>С </a:t>
            </a:r>
            <a:r>
              <a:rPr lang="sr-Cyrl-BA" sz="2000" dirty="0"/>
              <a:t>обзиром да су све главне валуте биле везане за долар у то вријеме </a:t>
            </a:r>
            <a:r>
              <a:rPr lang="sr-Cyrl-BA" sz="2000" dirty="0" smtClean="0"/>
              <a:t>америчка </a:t>
            </a:r>
            <a:r>
              <a:rPr lang="sr-Cyrl-BA" sz="2000" dirty="0"/>
              <a:t>инфлација је пренијета и у Европу. </a:t>
            </a:r>
            <a:endParaRPr lang="sr-Cyrl-BA" sz="2000" dirty="0" smtClean="0"/>
          </a:p>
          <a:p>
            <a:endParaRPr lang="sr-Cyrl-BA" sz="2000" dirty="0"/>
          </a:p>
          <a:p>
            <a:r>
              <a:rPr lang="sr-Cyrl-BA" sz="2000" dirty="0" smtClean="0"/>
              <a:t>То </a:t>
            </a:r>
            <a:r>
              <a:rPr lang="sr-Cyrl-BA" sz="2000" dirty="0"/>
              <a:t>је резултирало постепеним сломом глобалног система фиксних девизних </a:t>
            </a:r>
            <a:r>
              <a:rPr lang="sr-Cyrl-BA" sz="2000" dirty="0" smtClean="0"/>
              <a:t>курсева</a:t>
            </a:r>
            <a:endParaRPr lang="en-US" sz="2000" b="1" dirty="0"/>
          </a:p>
        </p:txBody>
      </p:sp>
    </p:spTree>
    <p:extLst>
      <p:ext uri="{BB962C8B-B14F-4D97-AF65-F5344CB8AC3E}">
        <p14:creationId xmlns:p14="http://schemas.microsoft.com/office/powerpoint/2010/main" val="406617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1" y="152400"/>
            <a:ext cx="7848600" cy="6019800"/>
          </a:xfrm>
        </p:spPr>
        <p:txBody>
          <a:bodyPr>
            <a:normAutofit fontScale="85000" lnSpcReduction="10000"/>
          </a:bodyPr>
          <a:lstStyle/>
          <a:p>
            <a:r>
              <a:rPr lang="sr-Cyrl-BA" dirty="0"/>
              <a:t>У основи европских интеграција увијек су били како економски тако и политички утемељени фактори, од жеље да се спријече ратови и разарања па до економских користи проширења интеграција </a:t>
            </a:r>
            <a:endParaRPr lang="sr-Latn-BA" dirty="0" smtClean="0"/>
          </a:p>
          <a:p>
            <a:endParaRPr lang="sr-Cyrl-BA" dirty="0"/>
          </a:p>
          <a:p>
            <a:r>
              <a:rPr lang="sr-Cyrl-BA" b="1" dirty="0" smtClean="0"/>
              <a:t>Историјски</a:t>
            </a:r>
            <a:r>
              <a:rPr lang="sr-Cyrl-BA" b="1" dirty="0"/>
              <a:t>, </a:t>
            </a:r>
            <a:r>
              <a:rPr lang="sr-Latn-BA" b="1" dirty="0"/>
              <a:t>Европски монетарни систем</a:t>
            </a:r>
            <a:r>
              <a:rPr lang="sr-Cyrl-BA" b="1" dirty="0"/>
              <a:t> служио је као мост између Бретонвудског система у чијем је центру био долар, и монетарне уније.</a:t>
            </a:r>
            <a:endParaRPr lang="en-US" b="1" dirty="0"/>
          </a:p>
          <a:p>
            <a:endParaRPr lang="sr-Cyrl-BA" dirty="0" smtClean="0"/>
          </a:p>
          <a:p>
            <a:r>
              <a:rPr lang="sr-Latn-BA" dirty="0" smtClean="0"/>
              <a:t>Европска </a:t>
            </a:r>
            <a:r>
              <a:rPr lang="sr-Latn-BA" dirty="0"/>
              <a:t>комисија је </a:t>
            </a:r>
            <a:r>
              <a:rPr lang="sr-Latn-BA" dirty="0">
                <a:solidFill>
                  <a:srgbClr val="FF0000"/>
                </a:solidFill>
              </a:rPr>
              <a:t>1977. године предложила формирање </a:t>
            </a:r>
            <a:r>
              <a:rPr lang="sr-Latn-BA" dirty="0" smtClean="0">
                <a:solidFill>
                  <a:srgbClr val="FF0000"/>
                </a:solidFill>
              </a:rPr>
              <a:t>Европског</a:t>
            </a:r>
            <a:r>
              <a:rPr lang="sr-Cyrl-BA" dirty="0" smtClean="0">
                <a:solidFill>
                  <a:srgbClr val="FF0000"/>
                </a:solidFill>
              </a:rPr>
              <a:t> </a:t>
            </a:r>
            <a:r>
              <a:rPr lang="sr-Latn-BA" dirty="0" smtClean="0">
                <a:solidFill>
                  <a:srgbClr val="FF0000"/>
                </a:solidFill>
              </a:rPr>
              <a:t>монетарног </a:t>
            </a:r>
            <a:r>
              <a:rPr lang="sr-Latn-BA" dirty="0">
                <a:solidFill>
                  <a:srgbClr val="FF0000"/>
                </a:solidFill>
              </a:rPr>
              <a:t>система (</a:t>
            </a:r>
            <a:r>
              <a:rPr lang="sr-Latn-CS" i="1" dirty="0">
                <a:solidFill>
                  <a:srgbClr val="FF0000"/>
                </a:solidFill>
              </a:rPr>
              <a:t>European Monetary System - EMS</a:t>
            </a:r>
            <a:r>
              <a:rPr lang="sr-Latn-CS" dirty="0">
                <a:solidFill>
                  <a:srgbClr val="FF0000"/>
                </a:solidFill>
              </a:rPr>
              <a:t>). </a:t>
            </a:r>
            <a:endParaRPr lang="sr-Cyrl-BA" dirty="0" smtClean="0">
              <a:solidFill>
                <a:srgbClr val="FF0000"/>
              </a:solidFill>
            </a:endParaRPr>
          </a:p>
          <a:p>
            <a:r>
              <a:rPr lang="sr-Cyrl-BA" dirty="0" smtClean="0">
                <a:solidFill>
                  <a:srgbClr val="FF0000"/>
                </a:solidFill>
              </a:rPr>
              <a:t>У</a:t>
            </a:r>
            <a:r>
              <a:rPr lang="sr-Latn-BA" dirty="0" smtClean="0">
                <a:solidFill>
                  <a:srgbClr val="FF0000"/>
                </a:solidFill>
              </a:rPr>
              <a:t>темељен </a:t>
            </a:r>
            <a:r>
              <a:rPr lang="sr-Latn-BA" dirty="0">
                <a:solidFill>
                  <a:srgbClr val="FF0000"/>
                </a:solidFill>
              </a:rPr>
              <a:t>је у јуну 1978. године у Бремену </a:t>
            </a:r>
            <a:r>
              <a:rPr lang="sr-Latn-BA" dirty="0"/>
              <a:t>на конференцији шефова држава и влада деветорице</a:t>
            </a:r>
            <a:r>
              <a:rPr lang="sr-Latn-CS" dirty="0"/>
              <a:t>, </a:t>
            </a:r>
            <a:r>
              <a:rPr lang="sr-Latn-BA" dirty="0"/>
              <a:t>а ступио је на снагу </a:t>
            </a:r>
            <a:r>
              <a:rPr lang="sr-Latn-BA" dirty="0" smtClean="0"/>
              <a:t>1979.</a:t>
            </a:r>
            <a:endParaRPr lang="sr-Cyrl-BA" dirty="0" smtClean="0"/>
          </a:p>
          <a:p>
            <a:pPr marL="0" indent="0">
              <a:buNone/>
            </a:pPr>
            <a:r>
              <a:rPr lang="sr-Latn-BA" dirty="0" smtClean="0"/>
              <a:t> </a:t>
            </a:r>
            <a:endParaRPr lang="sr-Cyrl-BA" dirty="0"/>
          </a:p>
          <a:p>
            <a:r>
              <a:rPr lang="sr-Latn-BA" dirty="0" smtClean="0"/>
              <a:t>тада </a:t>
            </a:r>
            <a:r>
              <a:rPr lang="sr-Latn-BA" dirty="0"/>
              <a:t>су га чиниле све тадашње чланице ЕЕЗ</a:t>
            </a:r>
            <a:r>
              <a:rPr lang="sr-Latn-CS" dirty="0"/>
              <a:t>: </a:t>
            </a:r>
            <a:r>
              <a:rPr lang="sr-Cyrl-BA" dirty="0"/>
              <a:t>Њ</a:t>
            </a:r>
            <a:r>
              <a:rPr lang="sr-Latn-BA" dirty="0"/>
              <a:t>емачка</a:t>
            </a:r>
            <a:r>
              <a:rPr lang="sr-Latn-CS" dirty="0"/>
              <a:t>, </a:t>
            </a:r>
            <a:r>
              <a:rPr lang="sr-Latn-BA" dirty="0"/>
              <a:t>Француска</a:t>
            </a:r>
            <a:r>
              <a:rPr lang="sr-Latn-CS" dirty="0"/>
              <a:t>, </a:t>
            </a:r>
            <a:r>
              <a:rPr lang="sr-Latn-BA" dirty="0"/>
              <a:t>Велика Британија</a:t>
            </a:r>
            <a:r>
              <a:rPr lang="sr-Latn-CS" dirty="0"/>
              <a:t>, </a:t>
            </a:r>
            <a:r>
              <a:rPr lang="sr-Latn-BA" dirty="0"/>
              <a:t>Белгија, Холандија</a:t>
            </a:r>
            <a:r>
              <a:rPr lang="sr-Latn-CS" dirty="0"/>
              <a:t>, Луксембург, Данска, Ирска </a:t>
            </a:r>
            <a:r>
              <a:rPr lang="sr-Latn-BA" dirty="0"/>
              <a:t>и Италија</a:t>
            </a:r>
            <a:r>
              <a:rPr lang="sr-Latn-CS" dirty="0" smtClean="0"/>
              <a:t>.</a:t>
            </a:r>
            <a:endParaRPr lang="en-US" dirty="0"/>
          </a:p>
        </p:txBody>
      </p:sp>
    </p:spTree>
    <p:extLst>
      <p:ext uri="{BB962C8B-B14F-4D97-AF65-F5344CB8AC3E}">
        <p14:creationId xmlns:p14="http://schemas.microsoft.com/office/powerpoint/2010/main" val="3617007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1408452"/>
            <a:ext cx="7691204" cy="4253458"/>
          </a:xfrm>
        </p:spPr>
        <p:txBody>
          <a:bodyPr>
            <a:normAutofit/>
          </a:bodyPr>
          <a:lstStyle/>
          <a:p>
            <a:r>
              <a:rPr lang="sr-Latn-BA" dirty="0"/>
              <a:t>ЕМС је основан с циљем да </a:t>
            </a:r>
            <a:r>
              <a:rPr lang="sr-Latn-BA" dirty="0">
                <a:solidFill>
                  <a:srgbClr val="FF0000"/>
                </a:solidFill>
              </a:rPr>
              <a:t>обезбиједи монетарну сарадњу и стабилност између држава чланица </a:t>
            </a:r>
            <a:r>
              <a:rPr lang="sr-Latn-BA" dirty="0"/>
              <a:t>како би се убрзало кретање ка заједничкој валути</a:t>
            </a:r>
            <a:r>
              <a:rPr lang="sr-Latn-CS" dirty="0"/>
              <a:t>, </a:t>
            </a:r>
            <a:r>
              <a:rPr lang="sr-Latn-BA" dirty="0"/>
              <a:t>монетарној власти и монетарној унији у Европи, </a:t>
            </a:r>
            <a:r>
              <a:rPr lang="sr-Cyrl-BA" dirty="0"/>
              <a:t>и остварио виши ниво економске </a:t>
            </a:r>
            <a:r>
              <a:rPr lang="sr-Cyrl-BA" dirty="0" smtClean="0"/>
              <a:t>интеграције</a:t>
            </a:r>
          </a:p>
          <a:p>
            <a:endParaRPr lang="sr-Cyrl-BA" dirty="0" smtClean="0"/>
          </a:p>
          <a:p>
            <a:endParaRPr lang="en-US" dirty="0"/>
          </a:p>
        </p:txBody>
      </p:sp>
    </p:spTree>
    <p:extLst>
      <p:ext uri="{BB962C8B-B14F-4D97-AF65-F5344CB8AC3E}">
        <p14:creationId xmlns:p14="http://schemas.microsoft.com/office/powerpoint/2010/main" val="8908635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a:bodyPr>
          <a:lstStyle/>
          <a:p>
            <a:pPr marL="253736" indent="-253736" defTabSz="338315">
              <a:spcAft>
                <a:spcPts val="0"/>
              </a:spcAft>
              <a:buClr>
                <a:schemeClr val="bg2">
                  <a:lumMod val="40000"/>
                  <a:lumOff val="60000"/>
                </a:schemeClr>
              </a:buClr>
              <a:buNone/>
              <a:defRPr/>
            </a:pPr>
            <a:endParaRPr lang="sr-Cyrl-CS" sz="3667" b="1" dirty="0">
              <a:effectLst>
                <a:outerShdw blurRad="38100" dist="38100" dir="2700000" algn="tl">
                  <a:srgbClr val="000000">
                    <a:alpha val="43137"/>
                  </a:srgbClr>
                </a:outerShdw>
              </a:effectLst>
            </a:endParaRPr>
          </a:p>
          <a:p>
            <a:pPr marL="253736" indent="-253736" algn="ctr" defTabSz="338315">
              <a:spcAft>
                <a:spcPts val="0"/>
              </a:spcAft>
              <a:buClr>
                <a:schemeClr val="bg2">
                  <a:lumMod val="40000"/>
                  <a:lumOff val="60000"/>
                </a:schemeClr>
              </a:buClr>
              <a:buNone/>
              <a:defRPr/>
            </a:pPr>
            <a:r>
              <a:rPr lang="sr-Cyrl-CS" sz="3667" b="1" dirty="0">
                <a:effectLst>
                  <a:outerShdw blurRad="38100" dist="38100" dir="2700000" algn="tl">
                    <a:srgbClr val="000000">
                      <a:alpha val="43137"/>
                    </a:srgbClr>
                  </a:outerShdw>
                </a:effectLst>
              </a:rPr>
              <a:t>ХВАЛА НА </a:t>
            </a:r>
            <a:r>
              <a:rPr lang="sr-Cyrl-CS" sz="3667" b="1">
                <a:effectLst>
                  <a:outerShdw blurRad="38100" dist="38100" dir="2700000" algn="tl">
                    <a:srgbClr val="000000">
                      <a:alpha val="43137"/>
                    </a:srgbClr>
                  </a:outerShdw>
                </a:effectLst>
              </a:rPr>
              <a:t>ПАЖЊИ!</a:t>
            </a:r>
            <a:endParaRPr lang="sr-Cyrl-CS" sz="3667"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199196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2100" y="242802"/>
            <a:ext cx="5867400" cy="761999"/>
          </a:xfrm>
        </p:spPr>
        <p:txBody>
          <a:bodyPr>
            <a:normAutofit/>
          </a:bodyPr>
          <a:lstStyle/>
          <a:p>
            <a:r>
              <a:rPr lang="sr-Cyrl-BA" sz="3600" b="1" dirty="0" smtClean="0"/>
              <a:t>2. Новчани </a:t>
            </a:r>
            <a:r>
              <a:rPr lang="sr-Cyrl-BA" sz="3600" b="1" dirty="0"/>
              <a:t>знак</a:t>
            </a:r>
            <a:endParaRPr lang="en-US" sz="36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pic>
        <p:nvPicPr>
          <p:cNvPr id="2050" name="Picture 2" descr="Digitalna valuta - Što je i zašto ju središnje banke žele uvest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447800"/>
            <a:ext cx="5589703" cy="29178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BBiH od danas pušta u opticaj kovani novac – izdanje 2021. | Profitiraj.b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4513070"/>
            <a:ext cx="3425825" cy="193092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295400" y="4953000"/>
            <a:ext cx="2590800" cy="923330"/>
          </a:xfrm>
          <a:prstGeom prst="rect">
            <a:avLst/>
          </a:prstGeom>
          <a:noFill/>
          <a:ln>
            <a:solidFill>
              <a:schemeClr val="tx1"/>
            </a:solidFill>
          </a:ln>
        </p:spPr>
        <p:txBody>
          <a:bodyPr wrap="square" rtlCol="0">
            <a:spAutoFit/>
          </a:bodyPr>
          <a:lstStyle/>
          <a:p>
            <a:r>
              <a:rPr lang="sr-Cyrl-BA" dirty="0"/>
              <a:t>Облик новца – папирни, ковани, депозитни и дигитални новац</a:t>
            </a:r>
            <a:endParaRPr lang="en-US" dirty="0"/>
          </a:p>
        </p:txBody>
      </p:sp>
    </p:spTree>
    <p:extLst>
      <p:ext uri="{BB962C8B-B14F-4D97-AF65-F5344CB8AC3E}">
        <p14:creationId xmlns:p14="http://schemas.microsoft.com/office/powerpoint/2010/main" val="32860365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2133" y="1600200"/>
            <a:ext cx="7704667" cy="2743200"/>
          </a:xfrm>
        </p:spPr>
        <p:txBody>
          <a:bodyPr>
            <a:normAutofit/>
          </a:bodyPr>
          <a:lstStyle/>
          <a:p>
            <a:pPr lvl="1"/>
            <a:r>
              <a:rPr lang="sr-Cyrl-BA" sz="2800" dirty="0" smtClean="0"/>
              <a:t>Пословне банке</a:t>
            </a:r>
          </a:p>
          <a:p>
            <a:pPr lvl="1"/>
            <a:r>
              <a:rPr lang="sr-Cyrl-BA" sz="2800" dirty="0" smtClean="0"/>
              <a:t>Централна банка</a:t>
            </a: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
        <p:nvSpPr>
          <p:cNvPr id="5" name="Title 1"/>
          <p:cNvSpPr>
            <a:spLocks noGrp="1"/>
          </p:cNvSpPr>
          <p:nvPr>
            <p:ph type="title"/>
          </p:nvPr>
        </p:nvSpPr>
        <p:spPr>
          <a:xfrm>
            <a:off x="768216" y="687307"/>
            <a:ext cx="7704667" cy="762000"/>
          </a:xfrm>
        </p:spPr>
        <p:txBody>
          <a:bodyPr>
            <a:normAutofit fontScale="90000"/>
          </a:bodyPr>
          <a:lstStyle/>
          <a:p>
            <a:r>
              <a:rPr lang="sr-Cyrl-BA" b="1" dirty="0" smtClean="0"/>
              <a:t>3. </a:t>
            </a:r>
            <a:r>
              <a:rPr lang="sr-Cyrl-BA" b="1" dirty="0"/>
              <a:t>Монетарне институције</a:t>
            </a:r>
            <a:br>
              <a:rPr lang="sr-Cyrl-BA" b="1" dirty="0"/>
            </a:br>
            <a:endParaRPr lang="en-US" dirty="0"/>
          </a:p>
        </p:txBody>
      </p:sp>
    </p:spTree>
    <p:extLst>
      <p:ext uri="{BB962C8B-B14F-4D97-AF65-F5344CB8AC3E}">
        <p14:creationId xmlns:p14="http://schemas.microsoft.com/office/powerpoint/2010/main" val="658050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216" y="533400"/>
            <a:ext cx="7704667" cy="914400"/>
          </a:xfrm>
        </p:spPr>
        <p:txBody>
          <a:bodyPr>
            <a:noAutofit/>
          </a:bodyPr>
          <a:lstStyle/>
          <a:p>
            <a:r>
              <a:rPr lang="sr-Cyrl-BA" sz="3200" b="1" dirty="0"/>
              <a:t>Пословне (комерцијалне) </a:t>
            </a:r>
            <a:r>
              <a:rPr lang="sr-Cyrl-BA" sz="3200" b="1" dirty="0" smtClean="0"/>
              <a:t>банке - историјат</a:t>
            </a:r>
            <a:endParaRPr lang="en-US" sz="3200" b="1" dirty="0"/>
          </a:p>
        </p:txBody>
      </p:sp>
      <p:sp>
        <p:nvSpPr>
          <p:cNvPr id="5" name="Content Placeholder 4"/>
          <p:cNvSpPr>
            <a:spLocks noGrp="1"/>
          </p:cNvSpPr>
          <p:nvPr>
            <p:ph idx="1"/>
          </p:nvPr>
        </p:nvSpPr>
        <p:spPr>
          <a:xfrm>
            <a:off x="838200" y="2133600"/>
            <a:ext cx="8001000" cy="3200400"/>
          </a:xfrm>
        </p:spPr>
        <p:txBody>
          <a:bodyPr>
            <a:normAutofit/>
          </a:bodyPr>
          <a:lstStyle/>
          <a:p>
            <a:r>
              <a:rPr lang="ru-RU" dirty="0" smtClean="0"/>
              <a:t>Банке су економски субјекти, углавном организовани у форми АД, који се баве прикупљањем штедње, одобравањем кредита, платним прометом, и другим пословима</a:t>
            </a:r>
          </a:p>
          <a:p>
            <a:pPr marL="0" indent="0">
              <a:buNone/>
            </a:pPr>
            <a:endParaRPr lang="ru-RU" dirty="0" smtClean="0"/>
          </a:p>
          <a:p>
            <a:endParaRPr lang="ru-RU"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16933824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914400" y="1219200"/>
            <a:ext cx="7704667" cy="4552016"/>
          </a:xfrm>
        </p:spPr>
        <p:txBody>
          <a:bodyPr>
            <a:normAutofit fontScale="92500" lnSpcReduction="10000"/>
          </a:bodyPr>
          <a:lstStyle/>
          <a:p>
            <a:pPr algn="just"/>
            <a:r>
              <a:rPr lang="ru-RU" dirty="0"/>
              <a:t>Претеча савремених пословних банака биле су мјењачнице, познате још из периода прије нове ере.</a:t>
            </a:r>
          </a:p>
          <a:p>
            <a:pPr marL="0" indent="0" algn="just">
              <a:buNone/>
            </a:pPr>
            <a:r>
              <a:rPr lang="ru-RU" dirty="0"/>
              <a:t> </a:t>
            </a:r>
          </a:p>
          <a:p>
            <a:pPr algn="just"/>
            <a:r>
              <a:rPr lang="ru-RU" dirty="0"/>
              <a:t>Мјењачнице су у почетку осниване у пограничним областима, гдје је циркулисао метални новац разних држава и оне су вршиле њихову међусобну замјену. </a:t>
            </a:r>
            <a:endParaRPr lang="sr-Latn-BA" dirty="0"/>
          </a:p>
          <a:p>
            <a:pPr algn="just"/>
            <a:endParaRPr lang="sr-Latn-BA" dirty="0"/>
          </a:p>
          <a:p>
            <a:pPr algn="just"/>
            <a:r>
              <a:rPr lang="ru-RU" dirty="0"/>
              <a:t>Временом су трговци који су располагали већом количином металног новца, због сигурности исти повјеравали на чување мјењачницама са могућношћу да га могу без потешкоћа узети назад. Постају депозитне институције</a:t>
            </a:r>
            <a:r>
              <a:rPr lang="sr-Latn-BA" dirty="0"/>
              <a:t>,</a:t>
            </a:r>
            <a:r>
              <a:rPr lang="sr-Cyrl-BA" dirty="0"/>
              <a:t> а потом и </a:t>
            </a:r>
            <a:r>
              <a:rPr lang="sr-Cyrl-BA" dirty="0" smtClean="0"/>
              <a:t>кредитне</a:t>
            </a:r>
            <a:r>
              <a:rPr lang="sr-Latn-BA" dirty="0" smtClean="0"/>
              <a:t>. </a:t>
            </a:r>
            <a:endParaRPr lang="ru-RU" dirty="0"/>
          </a:p>
          <a:p>
            <a:pPr algn="just"/>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1453067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7394" y="152400"/>
            <a:ext cx="7784206" cy="6705600"/>
          </a:xfrm>
        </p:spPr>
        <p:txBody>
          <a:bodyPr>
            <a:normAutofit fontScale="92500" lnSpcReduction="10000"/>
          </a:bodyPr>
          <a:lstStyle/>
          <a:p>
            <a:pPr marL="0" indent="0" algn="just">
              <a:buNone/>
            </a:pPr>
            <a:r>
              <a:rPr lang="ru-RU" dirty="0"/>
              <a:t>Финансијске институције имају главни задатак, а то је да </a:t>
            </a:r>
            <a:r>
              <a:rPr lang="ru-RU" b="1" dirty="0">
                <a:solidFill>
                  <a:srgbClr val="FF0000"/>
                </a:solidFill>
              </a:rPr>
              <a:t>каналишу средства од финансијски суфицитарних ка финансијски дефицитарним</a:t>
            </a:r>
            <a:r>
              <a:rPr lang="ru-RU" b="1" dirty="0"/>
              <a:t> </a:t>
            </a:r>
            <a:r>
              <a:rPr lang="ru-RU" dirty="0" smtClean="0"/>
              <a:t>субјектима</a:t>
            </a:r>
            <a:r>
              <a:rPr lang="sr-Latn-BA" dirty="0" smtClean="0"/>
              <a:t>.</a:t>
            </a:r>
            <a:endParaRPr lang="ru-RU" dirty="0"/>
          </a:p>
          <a:p>
            <a:pPr marL="0" indent="0" algn="just">
              <a:buNone/>
            </a:pPr>
            <a:endParaRPr lang="sr-Cyrl-BA" dirty="0" smtClean="0"/>
          </a:p>
          <a:p>
            <a:pPr marL="0" indent="0" algn="just">
              <a:buNone/>
            </a:pPr>
            <a:r>
              <a:rPr lang="sr-Cyrl-BA" dirty="0" smtClean="0"/>
              <a:t>Дакле</a:t>
            </a:r>
            <a:r>
              <a:rPr lang="sr-Cyrl-BA" dirty="0"/>
              <a:t>, када говоримо о комерцијалним банкама, мислимо на оне финансијске институције чије су основне, класичне функције прикупљање средстава од становништва, државе, привреде и формирање депозитне масе од њих. </a:t>
            </a:r>
          </a:p>
          <a:p>
            <a:pPr marL="0" indent="0" algn="just">
              <a:buNone/>
            </a:pPr>
            <a:endParaRPr lang="sr-Cyrl-BA" dirty="0"/>
          </a:p>
          <a:p>
            <a:pPr marL="0" indent="0" algn="just">
              <a:buNone/>
            </a:pPr>
            <a:r>
              <a:rPr lang="sr-Cyrl-BA" dirty="0"/>
              <a:t>С друге стране су кредитни послови - комерцијалне банке пласирају кредите исто тако становништву, држави и привреди под одређеним условима. Дакле у класичним комерцијалним банкама два основна посла су прикупљање депозита и одобравање кредита.</a:t>
            </a:r>
          </a:p>
          <a:p>
            <a:pPr marL="0" indent="0" algn="just">
              <a:buNone/>
            </a:pPr>
            <a:endParaRPr lang="sr-Cyrl-BA" dirty="0"/>
          </a:p>
          <a:p>
            <a:pPr marL="0" indent="0" algn="just">
              <a:buNone/>
            </a:pPr>
            <a:r>
              <a:rPr lang="sr-Cyrl-BA" dirty="0"/>
              <a:t>Касније се развијају и девизне трансакције, ино плаћања, картични послови, веб банкарство....</a:t>
            </a:r>
          </a:p>
          <a:p>
            <a:pPr marL="0" indent="0" algn="just">
              <a:buNone/>
            </a:pPr>
            <a:endParaRPr lang="sr-Cyrl-BA"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2299393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Parallax</Template>
  <TotalTime>2131</TotalTime>
  <Words>2434</Words>
  <Application>Microsoft Office PowerPoint</Application>
  <PresentationFormat>On-screen Show (4:3)</PresentationFormat>
  <Paragraphs>487</Paragraphs>
  <Slides>46</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5" baseType="lpstr">
      <vt:lpstr>Arial</vt:lpstr>
      <vt:lpstr>ArialOOEnc</vt:lpstr>
      <vt:lpstr>Calibri</vt:lpstr>
      <vt:lpstr>Corbel</vt:lpstr>
      <vt:lpstr>Franklin Gothic Book</vt:lpstr>
      <vt:lpstr>Times New Roman</vt:lpstr>
      <vt:lpstr>Wingdings</vt:lpstr>
      <vt:lpstr>Parallax</vt:lpstr>
      <vt:lpstr>Equation</vt:lpstr>
      <vt:lpstr>PowerPoint Presentation</vt:lpstr>
      <vt:lpstr>Појам и елементи монетарног система</vt:lpstr>
      <vt:lpstr>Састоји се из више елемената: </vt:lpstr>
      <vt:lpstr>1. Новчана јединица</vt:lpstr>
      <vt:lpstr>2. Новчани знак</vt:lpstr>
      <vt:lpstr>3. Монетарне институције </vt:lpstr>
      <vt:lpstr>Пословне (комерцијалне) банке - историјат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Finansijske institucije u BiH </vt:lpstr>
      <vt:lpstr>Imovina finansijskih institucija u BiH</vt:lpstr>
      <vt:lpstr>Централна банка - појам</vt:lpstr>
      <vt:lpstr>Историјат </vt:lpstr>
      <vt:lpstr>PowerPoint Presentation</vt:lpstr>
      <vt:lpstr>Задаци и циљеви</vt:lpstr>
      <vt:lpstr>PowerPoint Presentation</vt:lpstr>
      <vt:lpstr>4. Емисиони механизам као дио монетарног система</vt:lpstr>
      <vt:lpstr>5. Монетарно регулисање</vt:lpstr>
      <vt:lpstr>Међународни монетарни систем </vt:lpstr>
      <vt:lpstr>Међународни монетарни систем</vt:lpstr>
      <vt:lpstr>PowerPoint Presentation</vt:lpstr>
      <vt:lpstr>PowerPoint Presentation</vt:lpstr>
      <vt:lpstr>PowerPoint Presentation</vt:lpstr>
      <vt:lpstr>Златни стандард</vt:lpstr>
      <vt:lpstr>Златни стандард</vt:lpstr>
      <vt:lpstr>Датуми усвајања златног стандарда</vt:lpstr>
      <vt:lpstr>PowerPoint Presentation</vt:lpstr>
      <vt:lpstr>Доба златног стандарда карактерисало је: </vt:lpstr>
      <vt:lpstr>PowerPoint Presentation</vt:lpstr>
      <vt:lpstr>Златни паритет</vt:lpstr>
      <vt:lpstr>Предности златног стандарда</vt:lpstr>
      <vt:lpstr>Недостаци златног стандарда</vt:lpstr>
      <vt:lpstr>КРАЈ ЧИСТОГ ЗЛАТНОГ СТАНДАРДА</vt:lpstr>
      <vt:lpstr>PowerPoint Presentation</vt:lpstr>
      <vt:lpstr>Бретонвудски златно-девизни стандард (1944-1973)</vt:lpstr>
      <vt:lpstr>PowerPoint Presentation</vt:lpstr>
      <vt:lpstr>Бретонвудски златно-девизни стандард (1944-1973)</vt:lpstr>
      <vt:lpstr>Европски монетарни систем</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Појам и елементи монетарног система</dc:title>
  <dc:creator>Branka</dc:creator>
  <cp:lastModifiedBy>Branka</cp:lastModifiedBy>
  <cp:revision>299</cp:revision>
  <dcterms:created xsi:type="dcterms:W3CDTF">2006-08-16T00:00:00Z</dcterms:created>
  <dcterms:modified xsi:type="dcterms:W3CDTF">2025-10-21T09:25:49Z</dcterms:modified>
</cp:coreProperties>
</file>