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0" r:id="rId1"/>
  </p:sldMasterIdLst>
  <p:notesMasterIdLst>
    <p:notesMasterId r:id="rId21"/>
  </p:notesMasterIdLst>
  <p:sldIdLst>
    <p:sldId id="256" r:id="rId2"/>
    <p:sldId id="257" r:id="rId3"/>
    <p:sldId id="268" r:id="rId4"/>
    <p:sldId id="263" r:id="rId5"/>
    <p:sldId id="264" r:id="rId6"/>
    <p:sldId id="279" r:id="rId7"/>
    <p:sldId id="269" r:id="rId8"/>
    <p:sldId id="270" r:id="rId9"/>
    <p:sldId id="271" r:id="rId10"/>
    <p:sldId id="281" r:id="rId11"/>
    <p:sldId id="272" r:id="rId12"/>
    <p:sldId id="280" r:id="rId13"/>
    <p:sldId id="276" r:id="rId14"/>
    <p:sldId id="273" r:id="rId15"/>
    <p:sldId id="274" r:id="rId16"/>
    <p:sldId id="275" r:id="rId17"/>
    <p:sldId id="277" r:id="rId18"/>
    <p:sldId id="278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2"/>
    <p:restoredTop sz="94643"/>
  </p:normalViewPr>
  <p:slideViewPr>
    <p:cSldViewPr snapToGrid="0" snapToObjects="1">
      <p:cViewPr varScale="1">
        <p:scale>
          <a:sx n="113" d="100"/>
          <a:sy n="113" d="100"/>
        </p:scale>
        <p:origin x="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Todorovic" userId="b456dcb4c43cc0e5" providerId="LiveId" clId="{2DC97420-2DAC-A843-BA99-A9CBB38F560F}"/>
    <pc:docChg chg="addSld delSld">
      <pc:chgData name="Igor Todorovic" userId="b456dcb4c43cc0e5" providerId="LiveId" clId="{2DC97420-2DAC-A843-BA99-A9CBB38F560F}" dt="2024-10-16T05:42:10.143" v="1" actId="2696"/>
      <pc:docMkLst>
        <pc:docMk/>
      </pc:docMkLst>
      <pc:sldChg chg="new del">
        <pc:chgData name="Igor Todorovic" userId="b456dcb4c43cc0e5" providerId="LiveId" clId="{2DC97420-2DAC-A843-BA99-A9CBB38F560F}" dt="2024-10-16T05:42:10.143" v="1" actId="2696"/>
        <pc:sldMkLst>
          <pc:docMk/>
          <pc:sldMk cId="2260095426" sldId="282"/>
        </pc:sldMkLst>
      </pc:sldChg>
    </pc:docChg>
  </pc:docChgLst>
  <pc:docChgLst>
    <pc:chgData name="Igor Todorovic" userId="b456dcb4c43cc0e5" providerId="LiveId" clId="{0FADC778-034A-550A-987F-874C8D43A1AC}"/>
    <pc:docChg chg="undo custSel modSld">
      <pc:chgData name="Igor Todorovic" userId="b456dcb4c43cc0e5" providerId="LiveId" clId="{0FADC778-034A-550A-987F-874C8D43A1AC}" dt="2025-09-30T19:51:32.993" v="78" actId="27636"/>
      <pc:docMkLst>
        <pc:docMk/>
      </pc:docMkLst>
      <pc:sldChg chg="modSp mod">
        <pc:chgData name="Igor Todorovic" userId="b456dcb4c43cc0e5" providerId="LiveId" clId="{0FADC778-034A-550A-987F-874C8D43A1AC}" dt="2025-09-30T19:51:32.993" v="78" actId="27636"/>
        <pc:sldMkLst>
          <pc:docMk/>
          <pc:sldMk cId="1781230293" sldId="267"/>
        </pc:sldMkLst>
        <pc:spChg chg="mod">
          <ac:chgData name="Igor Todorovic" userId="b456dcb4c43cc0e5" providerId="LiveId" clId="{0FADC778-034A-550A-987F-874C8D43A1AC}" dt="2025-09-30T19:51:32.993" v="78" actId="27636"/>
          <ac:spMkLst>
            <pc:docMk/>
            <pc:sldMk cId="1781230293" sldId="267"/>
            <ac:spMk id="3" creationId="{00000000-0000-0000-0000-000000000000}"/>
          </ac:spMkLst>
        </pc:spChg>
      </pc:sldChg>
    </pc:docChg>
  </pc:docChgLst>
  <pc:docChgLst>
    <pc:chgData name="Igor Todorovic" userId="b456dcb4c43cc0e5" providerId="LiveId" clId="{C3488D3B-294F-904C-832F-2B4AE509D91C}"/>
    <pc:docChg chg="undo redo custSel addSld delSld modSld sldOrd">
      <pc:chgData name="Igor Todorovic" userId="b456dcb4c43cc0e5" providerId="LiveId" clId="{C3488D3B-294F-904C-832F-2B4AE509D91C}" dt="2021-10-05T09:29:08.932" v="2047" actId="700"/>
      <pc:docMkLst>
        <pc:docMk/>
      </pc:docMkLst>
      <pc:sldChg chg="modSp mod">
        <pc:chgData name="Igor Todorovic" userId="b456dcb4c43cc0e5" providerId="LiveId" clId="{C3488D3B-294F-904C-832F-2B4AE509D91C}" dt="2021-10-05T07:44:22.590" v="1" actId="1036"/>
        <pc:sldMkLst>
          <pc:docMk/>
          <pc:sldMk cId="1524856190" sldId="256"/>
        </pc:sldMkLst>
      </pc:sldChg>
      <pc:sldChg chg="addSp delSp modSp">
        <pc:chgData name="Igor Todorovic" userId="b456dcb4c43cc0e5" providerId="LiveId" clId="{C3488D3B-294F-904C-832F-2B4AE509D91C}" dt="2021-10-05T08:53:33.418" v="2022"/>
        <pc:sldMkLst>
          <pc:docMk/>
          <pc:sldMk cId="709327484" sldId="264"/>
        </pc:sldMkLst>
      </pc:sldChg>
      <pc:sldChg chg="modSp mod">
        <pc:chgData name="Igor Todorovic" userId="b456dcb4c43cc0e5" providerId="LiveId" clId="{C3488D3B-294F-904C-832F-2B4AE509D91C}" dt="2021-10-05T07:45:44.399" v="12" actId="20577"/>
        <pc:sldMkLst>
          <pc:docMk/>
          <pc:sldMk cId="2638672431" sldId="268"/>
        </pc:sldMkLst>
      </pc:sldChg>
      <pc:sldChg chg="addSp delSp modSp new mod ord setBg modClrScheme modAnim chgLayout">
        <pc:chgData name="Igor Todorovic" userId="b456dcb4c43cc0e5" providerId="LiveId" clId="{C3488D3B-294F-904C-832F-2B4AE509D91C}" dt="2021-10-05T09:05:06.919" v="2039" actId="1076"/>
        <pc:sldMkLst>
          <pc:docMk/>
          <pc:sldMk cId="3402367650" sldId="269"/>
        </pc:sldMkLst>
      </pc:sldChg>
      <pc:sldChg chg="modSp new mod ord">
        <pc:chgData name="Igor Todorovic" userId="b456dcb4c43cc0e5" providerId="LiveId" clId="{C3488D3B-294F-904C-832F-2B4AE509D91C}" dt="2021-10-05T08:12:46.183" v="600" actId="20577"/>
        <pc:sldMkLst>
          <pc:docMk/>
          <pc:sldMk cId="2422734625" sldId="270"/>
        </pc:sldMkLst>
      </pc:sldChg>
      <pc:sldChg chg="modSp new mod">
        <pc:chgData name="Igor Todorovic" userId="b456dcb4c43cc0e5" providerId="LiveId" clId="{C3488D3B-294F-904C-832F-2B4AE509D91C}" dt="2021-10-05T08:34:12.699" v="1341" actId="27636"/>
        <pc:sldMkLst>
          <pc:docMk/>
          <pc:sldMk cId="595667780" sldId="271"/>
        </pc:sldMkLst>
      </pc:sldChg>
      <pc:sldChg chg="modSp new mod">
        <pc:chgData name="Igor Todorovic" userId="b456dcb4c43cc0e5" providerId="LiveId" clId="{C3488D3B-294F-904C-832F-2B4AE509D91C}" dt="2021-10-05T08:30:04.595" v="1273" actId="113"/>
        <pc:sldMkLst>
          <pc:docMk/>
          <pc:sldMk cId="3808922158" sldId="272"/>
        </pc:sldMkLst>
      </pc:sldChg>
      <pc:sldChg chg="modSp new mod">
        <pc:chgData name="Igor Todorovic" userId="b456dcb4c43cc0e5" providerId="LiveId" clId="{C3488D3B-294F-904C-832F-2B4AE509D91C}" dt="2021-10-05T08:36:06.434" v="1375" actId="20577"/>
        <pc:sldMkLst>
          <pc:docMk/>
          <pc:sldMk cId="3831218573" sldId="273"/>
        </pc:sldMkLst>
      </pc:sldChg>
      <pc:sldChg chg="modSp new del mod">
        <pc:chgData name="Igor Todorovic" userId="b456dcb4c43cc0e5" providerId="LiveId" clId="{C3488D3B-294F-904C-832F-2B4AE509D91C}" dt="2021-10-05T08:34:14.572" v="1342" actId="2696"/>
        <pc:sldMkLst>
          <pc:docMk/>
          <pc:sldMk cId="1224887716" sldId="274"/>
        </pc:sldMkLst>
      </pc:sldChg>
      <pc:sldChg chg="addSp delSp modSp new mod setBg">
        <pc:chgData name="Igor Todorovic" userId="b456dcb4c43cc0e5" providerId="LiveId" clId="{C3488D3B-294F-904C-832F-2B4AE509D91C}" dt="2021-10-05T08:39:41.091" v="1599" actId="20577"/>
        <pc:sldMkLst>
          <pc:docMk/>
          <pc:sldMk cId="1621845457" sldId="274"/>
        </pc:sldMkLst>
      </pc:sldChg>
      <pc:sldChg chg="addSp delSp modSp add mod setBg delDesignElem">
        <pc:chgData name="Igor Todorovic" userId="b456dcb4c43cc0e5" providerId="LiveId" clId="{C3488D3B-294F-904C-832F-2B4AE509D91C}" dt="2021-10-05T08:43:41.027" v="1805" actId="20577"/>
        <pc:sldMkLst>
          <pc:docMk/>
          <pc:sldMk cId="863988231" sldId="275"/>
        </pc:sldMkLst>
      </pc:sldChg>
      <pc:sldChg chg="addSp delSp modSp new mod ord setBg setClrOvrMap">
        <pc:chgData name="Igor Todorovic" userId="b456dcb4c43cc0e5" providerId="LiveId" clId="{C3488D3B-294F-904C-832F-2B4AE509D91C}" dt="2021-10-05T08:48:41.356" v="1885" actId="20578"/>
        <pc:sldMkLst>
          <pc:docMk/>
          <pc:sldMk cId="1804811255" sldId="276"/>
        </pc:sldMkLst>
      </pc:sldChg>
      <pc:sldChg chg="new del">
        <pc:chgData name="Igor Todorovic" userId="b456dcb4c43cc0e5" providerId="LiveId" clId="{C3488D3B-294F-904C-832F-2B4AE509D91C}" dt="2021-10-05T08:45:25.047" v="1808" actId="2696"/>
        <pc:sldMkLst>
          <pc:docMk/>
          <pc:sldMk cId="3941600924" sldId="276"/>
        </pc:sldMkLst>
      </pc:sldChg>
      <pc:sldChg chg="addSp delSp modSp new mod setBg addAnim delAnim modAnim">
        <pc:chgData name="Igor Todorovic" userId="b456dcb4c43cc0e5" providerId="LiveId" clId="{C3488D3B-294F-904C-832F-2B4AE509D91C}" dt="2021-10-05T08:52:24.428" v="1993"/>
        <pc:sldMkLst>
          <pc:docMk/>
          <pc:sldMk cId="1671306965" sldId="277"/>
        </pc:sldMkLst>
      </pc:sldChg>
      <pc:sldChg chg="addSp delSp modSp new mod setBg">
        <pc:chgData name="Igor Todorovic" userId="b456dcb4c43cc0e5" providerId="LiveId" clId="{C3488D3B-294F-904C-832F-2B4AE509D91C}" dt="2021-10-05T08:53:22.001" v="2020" actId="26606"/>
        <pc:sldMkLst>
          <pc:docMk/>
          <pc:sldMk cId="3909698547" sldId="278"/>
        </pc:sldMkLst>
      </pc:sldChg>
      <pc:sldChg chg="addSp delSp modSp add mod setBg delDesignElem">
        <pc:chgData name="Igor Todorovic" userId="b456dcb4c43cc0e5" providerId="LiveId" clId="{C3488D3B-294F-904C-832F-2B4AE509D91C}" dt="2021-10-05T08:53:58.145" v="2028" actId="26606"/>
        <pc:sldMkLst>
          <pc:docMk/>
          <pc:sldMk cId="1987816511" sldId="279"/>
        </pc:sldMkLst>
      </pc:sldChg>
      <pc:sldChg chg="addSp delSp modSp add mod setBg delAnim modAnim delDesignElem chgLayout">
        <pc:chgData name="Igor Todorovic" userId="b456dcb4c43cc0e5" providerId="LiveId" clId="{C3488D3B-294F-904C-832F-2B4AE509D91C}" dt="2021-10-05T09:29:08.932" v="2047" actId="700"/>
        <pc:sldMkLst>
          <pc:docMk/>
          <pc:sldMk cId="2401917178" sldId="280"/>
        </pc:sldMkLst>
      </pc:sldChg>
    </pc:docChg>
  </pc:docChgLst>
  <pc:docChgLst>
    <pc:chgData name="Igor Todorovic" userId="b456dcb4c43cc0e5" providerId="LiveId" clId="{0C012502-A2AE-D846-8031-E763EC73072F}"/>
    <pc:docChg chg="modSld">
      <pc:chgData name="Igor Todorovic" userId="b456dcb4c43cc0e5" providerId="LiveId" clId="{0C012502-A2AE-D846-8031-E763EC73072F}" dt="2024-11-18T13:36:13.191" v="2" actId="1036"/>
      <pc:docMkLst>
        <pc:docMk/>
      </pc:docMkLst>
      <pc:sldChg chg="modSp mod">
        <pc:chgData name="Igor Todorovic" userId="b456dcb4c43cc0e5" providerId="LiveId" clId="{0C012502-A2AE-D846-8031-E763EC73072F}" dt="2024-11-18T13:34:24.647" v="0" actId="1036"/>
        <pc:sldMkLst>
          <pc:docMk/>
          <pc:sldMk cId="709327484" sldId="264"/>
        </pc:sldMkLst>
      </pc:sldChg>
      <pc:sldChg chg="modSp mod">
        <pc:chgData name="Igor Todorovic" userId="b456dcb4c43cc0e5" providerId="LiveId" clId="{0C012502-A2AE-D846-8031-E763EC73072F}" dt="2024-11-18T13:36:13.191" v="2" actId="1036"/>
        <pc:sldMkLst>
          <pc:docMk/>
          <pc:sldMk cId="1987816511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48EEE-DF2F-C147-8003-C8F7A6484E7B}" type="datetimeFigureOut">
              <a:rPr lang="en-US" smtClean="0"/>
              <a:t>4/27/26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2468A-9AA2-9C40-A3D4-95C4B1244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2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31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825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1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795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69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31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8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3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0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4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8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35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72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3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3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gOxWPGsJNY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igor.todorovic@ef.unibl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HDs9_738r0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/>
              <a:t>KORPORATIVNA DRUŠTVENA ODGOVORNOST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Prof. </a:t>
            </a:r>
            <a:r>
              <a:rPr lang="en-US" sz="2800" dirty="0" err="1"/>
              <a:t>dr</a:t>
            </a:r>
            <a:r>
              <a:rPr lang="en-US" sz="2800" dirty="0"/>
              <a:t> Igor </a:t>
            </a:r>
            <a:r>
              <a:rPr lang="en-US" sz="2800" dirty="0" err="1"/>
              <a:t>Todorović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4856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43467-F71C-BA4D-9377-63EBFBAF2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A" dirty="0"/>
              <a:t>Ford Pinto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12E92-BF63-CF4E-AEEE-044FB9C90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99588"/>
          </a:xfrm>
        </p:spPr>
        <p:txBody>
          <a:bodyPr>
            <a:normAutofit/>
          </a:bodyPr>
          <a:lstStyle/>
          <a:p>
            <a:r>
              <a:rPr lang="en-BA" dirty="0"/>
              <a:t>Svi prototipi su pali na testu </a:t>
            </a:r>
            <a:r>
              <a:rPr lang="en-GB" dirty="0" err="1"/>
              <a:t>na</a:t>
            </a:r>
            <a:r>
              <a:rPr lang="en-GB" dirty="0"/>
              <a:t> 20mph </a:t>
            </a:r>
          </a:p>
          <a:p>
            <a:endParaRPr lang="en-GB" dirty="0"/>
          </a:p>
          <a:p>
            <a:r>
              <a:rPr lang="en-GB" dirty="0"/>
              <a:t>1970 Ford je </a:t>
            </a:r>
            <a:r>
              <a:rPr lang="en-GB" dirty="0" err="1"/>
              <a:t>testirao</a:t>
            </a:r>
            <a:r>
              <a:rPr lang="en-GB" dirty="0"/>
              <a:t> Pinto </a:t>
            </a:r>
            <a:r>
              <a:rPr lang="en-GB" dirty="0" err="1"/>
              <a:t>i</a:t>
            </a:r>
            <a:r>
              <a:rPr lang="en-GB" dirty="0"/>
              <a:t> on je </a:t>
            </a:r>
            <a:r>
              <a:rPr lang="en-GB" dirty="0" err="1"/>
              <a:t>takođe</a:t>
            </a:r>
            <a:r>
              <a:rPr lang="en-GB" dirty="0"/>
              <a:t> pao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testu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20mph </a:t>
            </a:r>
          </a:p>
          <a:p>
            <a:endParaRPr lang="en-GB" dirty="0"/>
          </a:p>
          <a:p>
            <a:r>
              <a:rPr lang="en-BA" dirty="0"/>
              <a:t>Jedini Pinto koji su prošli test su bili modifikovani (gumeni uložak u rezervoaru ili čelična zaštita)</a:t>
            </a:r>
          </a:p>
          <a:p>
            <a:endParaRPr lang="en-BA" dirty="0"/>
          </a:p>
          <a:p>
            <a:endParaRPr lang="en-BA" dirty="0"/>
          </a:p>
          <a:p>
            <a:r>
              <a:rPr lang="en-BA" dirty="0"/>
              <a:t>Ford je znao da auto ima visok rizik da se zapali, čak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niskoj</a:t>
            </a:r>
            <a:r>
              <a:rPr lang="en-GB" dirty="0"/>
              <a:t> </a:t>
            </a:r>
            <a:r>
              <a:rPr lang="en-GB" dirty="0" err="1"/>
              <a:t>brzini</a:t>
            </a:r>
            <a:endParaRPr lang="en-GB" dirty="0"/>
          </a:p>
          <a:p>
            <a:r>
              <a:rPr lang="en-GB" dirty="0" err="1"/>
              <a:t>Procenjena</a:t>
            </a:r>
            <a:r>
              <a:rPr lang="en-GB" dirty="0"/>
              <a:t> </a:t>
            </a:r>
            <a:r>
              <a:rPr lang="en-GB" dirty="0" err="1"/>
              <a:t>cena</a:t>
            </a:r>
            <a:r>
              <a:rPr lang="en-GB" dirty="0"/>
              <a:t> </a:t>
            </a:r>
            <a:r>
              <a:rPr lang="en-GB" dirty="0" err="1"/>
              <a:t>ovih</a:t>
            </a:r>
            <a:r>
              <a:rPr lang="en-GB" dirty="0"/>
              <a:t> </a:t>
            </a:r>
            <a:r>
              <a:rPr lang="en-GB" dirty="0" err="1"/>
              <a:t>poboljšanja</a:t>
            </a:r>
            <a:r>
              <a:rPr lang="en-GB" dirty="0"/>
              <a:t> </a:t>
            </a:r>
            <a:r>
              <a:rPr lang="en-GB" dirty="0" err="1"/>
              <a:t>bezbednosti</a:t>
            </a:r>
            <a:r>
              <a:rPr lang="en-GB" dirty="0"/>
              <a:t> </a:t>
            </a:r>
            <a:r>
              <a:rPr lang="en-GB" dirty="0" err="1"/>
              <a:t>rezervoara</a:t>
            </a:r>
            <a:r>
              <a:rPr lang="en-GB" dirty="0"/>
              <a:t> </a:t>
            </a:r>
            <a:r>
              <a:rPr lang="en-GB" dirty="0" err="1"/>
              <a:t>goriva</a:t>
            </a:r>
            <a:r>
              <a:rPr lang="en-GB" dirty="0"/>
              <a:t> </a:t>
            </a:r>
            <a:r>
              <a:rPr lang="en-GB" dirty="0" err="1"/>
              <a:t>kretala</a:t>
            </a:r>
            <a:r>
              <a:rPr lang="en-GB" dirty="0"/>
              <a:t> se od  5 do 8 USD po </a:t>
            </a:r>
            <a:r>
              <a:rPr lang="en-GB" dirty="0" err="1"/>
              <a:t>vozilu</a:t>
            </a:r>
            <a:r>
              <a:rPr lang="en-GB" dirty="0"/>
              <a:t>.</a:t>
            </a:r>
            <a:endParaRPr lang="en-BA" dirty="0"/>
          </a:p>
        </p:txBody>
      </p:sp>
    </p:spTree>
    <p:extLst>
      <p:ext uri="{BB962C8B-B14F-4D97-AF65-F5344CB8AC3E}">
        <p14:creationId xmlns:p14="http://schemas.microsoft.com/office/powerpoint/2010/main" val="3707627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54F9E-8C75-8C43-A3F7-4E0B09C0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A" b="1" dirty="0"/>
              <a:t>PITANJE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66F91-4ABE-2E4A-AB1E-279D62449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 li FORD </a:t>
            </a:r>
            <a:r>
              <a:rPr lang="en-GB" dirty="0" err="1"/>
              <a:t>treba</a:t>
            </a:r>
            <a:r>
              <a:rPr lang="en-GB" dirty="0"/>
              <a:t> da </a:t>
            </a:r>
            <a:r>
              <a:rPr lang="en-GB" dirty="0" err="1"/>
              <a:t>nastavi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postojećim</a:t>
            </a:r>
            <a:r>
              <a:rPr lang="en-GB" dirty="0"/>
              <a:t> </a:t>
            </a:r>
            <a:r>
              <a:rPr lang="en-GB" dirty="0" err="1"/>
              <a:t>dizajnom</a:t>
            </a:r>
            <a:r>
              <a:rPr lang="en-GB" dirty="0"/>
              <a:t>, </a:t>
            </a:r>
            <a:r>
              <a:rPr lang="en-GB" dirty="0" err="1"/>
              <a:t>ispunjavajuć́i</a:t>
            </a:r>
            <a:r>
              <a:rPr lang="en-GB" dirty="0"/>
              <a:t> time </a:t>
            </a:r>
            <a:r>
              <a:rPr lang="en-GB" dirty="0" err="1"/>
              <a:t>raspored</a:t>
            </a:r>
            <a:r>
              <a:rPr lang="en-GB" dirty="0"/>
              <a:t> </a:t>
            </a:r>
            <a:r>
              <a:rPr lang="en-GB" dirty="0" err="1"/>
              <a:t>proizvodnje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verovatno</a:t>
            </a:r>
            <a:r>
              <a:rPr lang="en-GB" dirty="0"/>
              <a:t> </a:t>
            </a:r>
            <a:r>
              <a:rPr lang="en-GB" dirty="0" err="1"/>
              <a:t>ugrožavajući</a:t>
            </a:r>
            <a:r>
              <a:rPr lang="en-GB" dirty="0"/>
              <a:t> </a:t>
            </a:r>
            <a:r>
              <a:rPr lang="en-GB" dirty="0" err="1"/>
              <a:t>bezbednost</a:t>
            </a:r>
            <a:r>
              <a:rPr lang="en-GB" dirty="0"/>
              <a:t> </a:t>
            </a:r>
            <a:r>
              <a:rPr lang="en-GB" dirty="0" err="1"/>
              <a:t>potrošača</a:t>
            </a:r>
            <a:r>
              <a:rPr lang="en-GB" dirty="0"/>
              <a:t>?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Ili bi </a:t>
            </a:r>
            <a:r>
              <a:rPr lang="en-GB" dirty="0" err="1"/>
              <a:t>trebali</a:t>
            </a:r>
            <a:r>
              <a:rPr lang="en-GB" dirty="0"/>
              <a:t> </a:t>
            </a:r>
            <a:r>
              <a:rPr lang="en-GB" dirty="0" err="1"/>
              <a:t>odgoditi</a:t>
            </a:r>
            <a:r>
              <a:rPr lang="en-GB" dirty="0"/>
              <a:t> </a:t>
            </a:r>
            <a:r>
              <a:rPr lang="en-GB" dirty="0" err="1"/>
              <a:t>proizvodnju</a:t>
            </a:r>
            <a:r>
              <a:rPr lang="en-GB" dirty="0"/>
              <a:t> Pinta </a:t>
            </a:r>
            <a:r>
              <a:rPr lang="en-GB" dirty="0" err="1"/>
              <a:t>redizajniranjem</a:t>
            </a:r>
            <a:r>
              <a:rPr lang="en-GB" dirty="0"/>
              <a:t> </a:t>
            </a:r>
            <a:r>
              <a:rPr lang="en-GB" dirty="0" err="1"/>
              <a:t>rezervoara</a:t>
            </a:r>
            <a:r>
              <a:rPr lang="en-GB" dirty="0"/>
              <a:t> za </a:t>
            </a:r>
            <a:r>
              <a:rPr lang="en-GB" dirty="0" err="1"/>
              <a:t>gorivo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bi bio </a:t>
            </a:r>
            <a:r>
              <a:rPr lang="en-GB" dirty="0" err="1"/>
              <a:t>sigurniji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taj </a:t>
            </a:r>
            <a:r>
              <a:rPr lang="en-GB" dirty="0" err="1"/>
              <a:t>način</a:t>
            </a:r>
            <a:r>
              <a:rPr lang="en-GB" dirty="0"/>
              <a:t> </a:t>
            </a:r>
            <a:r>
              <a:rPr lang="en-GB" dirty="0" err="1"/>
              <a:t>priznati</a:t>
            </a:r>
            <a:r>
              <a:rPr lang="en-GB" dirty="0"/>
              <a:t> </a:t>
            </a:r>
            <a:r>
              <a:rPr lang="en-GB" dirty="0" err="1"/>
              <a:t>još</a:t>
            </a:r>
            <a:r>
              <a:rPr lang="en-GB" dirty="0"/>
              <a:t> </a:t>
            </a:r>
            <a:r>
              <a:rPr lang="en-GB" dirty="0" err="1"/>
              <a:t>jednu</a:t>
            </a:r>
            <a:r>
              <a:rPr lang="en-GB" dirty="0"/>
              <a:t> </a:t>
            </a:r>
            <a:r>
              <a:rPr lang="en-GB" dirty="0" err="1"/>
              <a:t>godinu</a:t>
            </a:r>
            <a:r>
              <a:rPr lang="en-GB" dirty="0"/>
              <a:t> </a:t>
            </a:r>
            <a:r>
              <a:rPr lang="en-GB" dirty="0" err="1"/>
              <a:t>dominacije</a:t>
            </a:r>
            <a:r>
              <a:rPr lang="en-GB" dirty="0"/>
              <a:t> </a:t>
            </a:r>
            <a:r>
              <a:rPr lang="en-GB" dirty="0" err="1"/>
              <a:t>stranim</a:t>
            </a:r>
            <a:r>
              <a:rPr lang="en-GB" dirty="0"/>
              <a:t> </a:t>
            </a:r>
            <a:r>
              <a:rPr lang="en-GB" dirty="0" err="1"/>
              <a:t>kompanijama</a:t>
            </a:r>
            <a:r>
              <a:rPr lang="en-GB" dirty="0"/>
              <a:t> u </a:t>
            </a:r>
            <a:r>
              <a:rPr lang="en-GB" dirty="0" err="1"/>
              <a:t>segmentu</a:t>
            </a:r>
            <a:r>
              <a:rPr lang="en-GB" dirty="0"/>
              <a:t> </a:t>
            </a:r>
            <a:r>
              <a:rPr lang="en-GB" dirty="0" err="1"/>
              <a:t>malih</a:t>
            </a:r>
            <a:r>
              <a:rPr lang="en-GB" dirty="0"/>
              <a:t> </a:t>
            </a:r>
            <a:r>
              <a:rPr lang="en-GB" dirty="0" err="1"/>
              <a:t>automobila</a:t>
            </a:r>
            <a:r>
              <a:rPr lang="en-GB" dirty="0"/>
              <a:t>?</a:t>
            </a:r>
            <a:endParaRPr lang="en-BA" dirty="0"/>
          </a:p>
        </p:txBody>
      </p:sp>
    </p:spTree>
    <p:extLst>
      <p:ext uri="{BB962C8B-B14F-4D97-AF65-F5344CB8AC3E}">
        <p14:creationId xmlns:p14="http://schemas.microsoft.com/office/powerpoint/2010/main" val="3808922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89DA7-97D4-1344-BC75-30A9A15937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25450"/>
            <a:ext cx="8596313" cy="1320800"/>
          </a:xfrm>
        </p:spPr>
        <p:txBody>
          <a:bodyPr/>
          <a:lstStyle/>
          <a:p>
            <a:r>
              <a:rPr lang="en-BA" dirty="0"/>
              <a:t>Ford Pinto testiranje</a:t>
            </a:r>
          </a:p>
        </p:txBody>
      </p:sp>
      <p:pic>
        <p:nvPicPr>
          <p:cNvPr id="3" name="Online Media 2" descr="1971 Chevrolet Impala Vs. 1972 Ford Pinto Full-Rear Impact (Legendary Crash Test!)">
            <a:hlinkClick r:id="" action="ppaction://media"/>
            <a:extLst>
              <a:ext uri="{FF2B5EF4-FFF2-40B4-BE49-F238E27FC236}">
                <a16:creationId xmlns:a16="http://schemas.microsoft.com/office/drawing/2014/main" id="{7786FAF4-1418-FF4A-A2B3-8B70108D69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6912" y="1468438"/>
            <a:ext cx="8785943" cy="49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7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1CA62F-3E04-884C-B4C6-2C26A1E15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578133"/>
            <a:ext cx="4335468" cy="28755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ŠTA JE FORD URADIO?</a:t>
            </a:r>
          </a:p>
        </p:txBody>
      </p:sp>
      <p:pic>
        <p:nvPicPr>
          <p:cNvPr id="67" name="Graphic 66" descr="Car with solid fill">
            <a:extLst>
              <a:ext uri="{FF2B5EF4-FFF2-40B4-BE49-F238E27FC236}">
                <a16:creationId xmlns:a16="http://schemas.microsoft.com/office/drawing/2014/main" id="{B4ACB392-CAFD-584D-AEE2-A880092CC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998" y="1924043"/>
            <a:ext cx="3280613" cy="328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1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2FBB-FD7B-AF41-8A85-17FF64D1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A" dirty="0"/>
              <a:t>COST/BENEFIT Analiza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A57A8-B2E5-474F-8196-CA1A4DEF1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Fordovi</a:t>
            </a:r>
            <a:r>
              <a:rPr lang="en-GB" dirty="0"/>
              <a:t> </a:t>
            </a:r>
            <a:r>
              <a:rPr lang="en-GB" dirty="0" err="1"/>
              <a:t>inženjeri</a:t>
            </a:r>
            <a:r>
              <a:rPr lang="en-GB" dirty="0"/>
              <a:t> </a:t>
            </a:r>
            <a:r>
              <a:rPr lang="en-GB" dirty="0" err="1"/>
              <a:t>procijenili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da je </a:t>
            </a:r>
            <a:r>
              <a:rPr lang="en-GB" dirty="0" err="1"/>
              <a:t>cijena</a:t>
            </a:r>
            <a:r>
              <a:rPr lang="en-GB" dirty="0"/>
              <a:t> </a:t>
            </a:r>
            <a:r>
              <a:rPr lang="en-GB" dirty="0" err="1"/>
              <a:t>tehničkih</a:t>
            </a:r>
            <a:r>
              <a:rPr lang="en-GB" dirty="0"/>
              <a:t> </a:t>
            </a:r>
            <a:r>
              <a:rPr lang="en-GB" dirty="0" err="1"/>
              <a:t>poboljšanja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bi </a:t>
            </a:r>
            <a:r>
              <a:rPr lang="en-GB" dirty="0" err="1"/>
              <a:t>spriječila</a:t>
            </a:r>
            <a:r>
              <a:rPr lang="en-GB" dirty="0"/>
              <a:t> </a:t>
            </a:r>
            <a:r>
              <a:rPr lang="en-GB" dirty="0" err="1"/>
              <a:t>curenje</a:t>
            </a:r>
            <a:r>
              <a:rPr lang="en-GB" dirty="0"/>
              <a:t> </a:t>
            </a:r>
            <a:r>
              <a:rPr lang="en-GB" dirty="0" err="1"/>
              <a:t>rezervoara</a:t>
            </a:r>
            <a:r>
              <a:rPr lang="en-GB" dirty="0"/>
              <a:t> za </a:t>
            </a:r>
            <a:r>
              <a:rPr lang="en-GB" dirty="0" err="1"/>
              <a:t>gorivo</a:t>
            </a:r>
            <a:r>
              <a:rPr lang="en-GB" dirty="0"/>
              <a:t> u </a:t>
            </a:r>
            <a:r>
              <a:rPr lang="en-GB" dirty="0" err="1"/>
              <a:t>nesrećama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prevrtanju</a:t>
            </a:r>
            <a:r>
              <a:rPr lang="en-GB" dirty="0"/>
              <a:t> </a:t>
            </a:r>
            <a:r>
              <a:rPr lang="en-GB" dirty="0" err="1"/>
              <a:t>iznosila</a:t>
            </a:r>
            <a:r>
              <a:rPr lang="en-GB" dirty="0"/>
              <a:t> 11 USD po </a:t>
            </a:r>
            <a:r>
              <a:rPr lang="en-GB" dirty="0" err="1"/>
              <a:t>vozilu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1972. </a:t>
            </a:r>
            <a:r>
              <a:rPr lang="en-GB" dirty="0" err="1"/>
              <a:t>godine</a:t>
            </a:r>
            <a:r>
              <a:rPr lang="en-GB" dirty="0"/>
              <a:t> je </a:t>
            </a:r>
            <a:r>
              <a:rPr lang="en-GB" dirty="0" err="1"/>
              <a:t>procenjeno</a:t>
            </a:r>
            <a:r>
              <a:rPr lang="en-GB" dirty="0"/>
              <a:t> da </a:t>
            </a:r>
            <a:r>
              <a:rPr lang="en-GB" dirty="0" err="1"/>
              <a:t>društvo</a:t>
            </a:r>
            <a:r>
              <a:rPr lang="en-GB" dirty="0"/>
              <a:t> </a:t>
            </a:r>
            <a:r>
              <a:rPr lang="en-GB" dirty="0" err="1"/>
              <a:t>gubi</a:t>
            </a:r>
            <a:r>
              <a:rPr lang="en-GB" dirty="0"/>
              <a:t> 200.725 USD </a:t>
            </a:r>
            <a:r>
              <a:rPr lang="en-GB" dirty="0" err="1"/>
              <a:t>svaki</a:t>
            </a:r>
            <a:r>
              <a:rPr lang="en-GB" dirty="0"/>
              <a:t> put </a:t>
            </a:r>
            <a:r>
              <a:rPr lang="en-GB" dirty="0" err="1"/>
              <a:t>kada</a:t>
            </a:r>
            <a:r>
              <a:rPr lang="en-GB" dirty="0"/>
              <a:t> </a:t>
            </a:r>
            <a:r>
              <a:rPr lang="en-GB" dirty="0" err="1"/>
              <a:t>osoba</a:t>
            </a:r>
            <a:r>
              <a:rPr lang="en-GB" dirty="0"/>
              <a:t> </a:t>
            </a:r>
            <a:r>
              <a:rPr lang="en-GB" dirty="0" err="1"/>
              <a:t>pogine</a:t>
            </a:r>
            <a:r>
              <a:rPr lang="en-GB" dirty="0"/>
              <a:t> u </a:t>
            </a:r>
            <a:r>
              <a:rPr lang="en-GB" dirty="0" err="1"/>
              <a:t>saobraćajnoj</a:t>
            </a:r>
            <a:r>
              <a:rPr lang="en-GB" dirty="0"/>
              <a:t> </a:t>
            </a:r>
            <a:r>
              <a:rPr lang="en-GB" dirty="0" err="1"/>
              <a:t>nesreći</a:t>
            </a:r>
            <a:r>
              <a:rPr lang="en-GB" dirty="0"/>
              <a:t>.</a:t>
            </a:r>
            <a:endParaRPr lang="en-BA" dirty="0"/>
          </a:p>
        </p:txBody>
      </p:sp>
    </p:spTree>
    <p:extLst>
      <p:ext uri="{BB962C8B-B14F-4D97-AF65-F5344CB8AC3E}">
        <p14:creationId xmlns:p14="http://schemas.microsoft.com/office/powerpoint/2010/main" val="3831218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2" name="Rectangle 12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6E410-52C0-1543-A0A1-3A53379F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COST - </a:t>
            </a:r>
            <a:r>
              <a:rPr lang="en-US" err="1"/>
              <a:t>Trošak</a:t>
            </a:r>
            <a:endParaRPr lang="en-US"/>
          </a:p>
        </p:txBody>
      </p:sp>
      <p:sp>
        <p:nvSpPr>
          <p:cNvPr id="173" name="Isosceles Triangle 12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4" name="Isosceles Triangle 12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75" name="Content Placeholder 3">
            <a:extLst>
              <a:ext uri="{FF2B5EF4-FFF2-40B4-BE49-F238E27FC236}">
                <a16:creationId xmlns:a16="http://schemas.microsoft.com/office/drawing/2014/main" id="{305FE6F0-2E3D-3E41-956C-D2D01D86ED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388506"/>
              </p:ext>
            </p:extLst>
          </p:nvPr>
        </p:nvGraphicFramePr>
        <p:xfrm>
          <a:off x="1286933" y="2347678"/>
          <a:ext cx="9618134" cy="3745016"/>
        </p:xfrm>
        <a:graphic>
          <a:graphicData uri="http://schemas.openxmlformats.org/drawingml/2006/table">
            <a:tbl>
              <a:tblPr/>
              <a:tblGrid>
                <a:gridCol w="2465670">
                  <a:extLst>
                    <a:ext uri="{9D8B030D-6E8A-4147-A177-3AD203B41FA5}">
                      <a16:colId xmlns:a16="http://schemas.microsoft.com/office/drawing/2014/main" val="3922151737"/>
                    </a:ext>
                  </a:extLst>
                </a:gridCol>
                <a:gridCol w="7152464">
                  <a:extLst>
                    <a:ext uri="{9D8B030D-6E8A-4147-A177-3AD203B41FA5}">
                      <a16:colId xmlns:a16="http://schemas.microsoft.com/office/drawing/2014/main" val="2390809867"/>
                    </a:ext>
                  </a:extLst>
                </a:gridCol>
              </a:tblGrid>
              <a:tr h="1264740">
                <a:tc>
                  <a:txBody>
                    <a:bodyPr/>
                    <a:lstStyle/>
                    <a:p>
                      <a:pPr algn="l"/>
                      <a:r>
                        <a:rPr lang="en-GB" sz="3300" b="0" err="1">
                          <a:effectLst/>
                        </a:rPr>
                        <a:t>Prodaja</a:t>
                      </a:r>
                      <a:r>
                        <a:rPr lang="en-GB" sz="3300" b="0">
                          <a:effectLst/>
                        </a:rPr>
                        <a:t>:</a:t>
                      </a:r>
                    </a:p>
                  </a:txBody>
                  <a:tcPr marL="167758" marR="174747" marT="104848" marB="10484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300" b="0">
                          <a:effectLst/>
                        </a:rPr>
                        <a:t>11 </a:t>
                      </a:r>
                      <a:r>
                        <a:rPr lang="en-GB" sz="3300" b="0" err="1">
                          <a:effectLst/>
                        </a:rPr>
                        <a:t>miliona</a:t>
                      </a:r>
                      <a:r>
                        <a:rPr lang="en-GB" sz="3300" b="0">
                          <a:effectLst/>
                        </a:rPr>
                        <a:t> </a:t>
                      </a:r>
                      <a:r>
                        <a:rPr lang="en-GB" sz="3300" b="0" err="1">
                          <a:effectLst/>
                        </a:rPr>
                        <a:t>auta</a:t>
                      </a:r>
                      <a:r>
                        <a:rPr lang="en-GB" sz="3300" b="0">
                          <a:effectLst/>
                        </a:rPr>
                        <a:t>, 1.5 </a:t>
                      </a:r>
                      <a:r>
                        <a:rPr lang="en-GB" sz="3300" b="0" err="1">
                          <a:effectLst/>
                        </a:rPr>
                        <a:t>miliona</a:t>
                      </a:r>
                      <a:r>
                        <a:rPr lang="en-GB" sz="3300" b="0">
                          <a:effectLst/>
                        </a:rPr>
                        <a:t> </a:t>
                      </a:r>
                      <a:r>
                        <a:rPr lang="en-GB" sz="3300" b="0" err="1">
                          <a:effectLst/>
                        </a:rPr>
                        <a:t>malih</a:t>
                      </a:r>
                      <a:r>
                        <a:rPr lang="en-GB" sz="3300" b="0">
                          <a:effectLst/>
                        </a:rPr>
                        <a:t> </a:t>
                      </a:r>
                      <a:r>
                        <a:rPr lang="en-GB" sz="3300" b="0" err="1">
                          <a:effectLst/>
                        </a:rPr>
                        <a:t>kamiona</a:t>
                      </a:r>
                      <a:endParaRPr lang="en-GB" sz="3300" b="0">
                        <a:effectLst/>
                      </a:endParaRPr>
                    </a:p>
                  </a:txBody>
                  <a:tcPr marL="167758" marR="174747" marT="104848" marB="10484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698073"/>
                  </a:ext>
                </a:extLst>
              </a:tr>
              <a:tr h="765733"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 err="1">
                          <a:effectLst/>
                        </a:rPr>
                        <a:t>Trošak</a:t>
                      </a:r>
                      <a:r>
                        <a:rPr lang="en-GB" sz="3300" b="0" dirty="0">
                          <a:effectLst/>
                        </a:rPr>
                        <a:t> po </a:t>
                      </a:r>
                      <a:r>
                        <a:rPr lang="en-GB" sz="3300" b="0" dirty="0" err="1">
                          <a:effectLst/>
                        </a:rPr>
                        <a:t>prozivodu</a:t>
                      </a:r>
                      <a:r>
                        <a:rPr lang="en-GB" sz="3300" b="0" dirty="0">
                          <a:effectLst/>
                        </a:rPr>
                        <a:t>:</a:t>
                      </a:r>
                    </a:p>
                  </a:txBody>
                  <a:tcPr marL="167758" marR="174747" marT="104848" marB="10484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300" b="0">
                          <a:effectLst/>
                        </a:rPr>
                        <a:t>$11 po </a:t>
                      </a:r>
                      <a:r>
                        <a:rPr lang="en-GB" sz="3300" b="0" err="1">
                          <a:effectLst/>
                        </a:rPr>
                        <a:t>autu</a:t>
                      </a:r>
                      <a:r>
                        <a:rPr lang="en-GB" sz="3300" b="0">
                          <a:effectLst/>
                        </a:rPr>
                        <a:t>, $11 po </a:t>
                      </a:r>
                      <a:r>
                        <a:rPr lang="en-GB" sz="3300" b="0" err="1">
                          <a:effectLst/>
                        </a:rPr>
                        <a:t>kamionu</a:t>
                      </a:r>
                      <a:endParaRPr lang="en-GB" sz="3300" b="0">
                        <a:effectLst/>
                      </a:endParaRPr>
                    </a:p>
                  </a:txBody>
                  <a:tcPr marL="167758" marR="174747" marT="104848" marB="10484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938401"/>
                  </a:ext>
                </a:extLst>
              </a:tr>
              <a:tr h="1264740"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 err="1">
                          <a:effectLst/>
                        </a:rPr>
                        <a:t>Ukupan</a:t>
                      </a:r>
                      <a:r>
                        <a:rPr lang="en-GB" sz="3300" b="0" dirty="0">
                          <a:effectLst/>
                        </a:rPr>
                        <a:t> </a:t>
                      </a:r>
                      <a:r>
                        <a:rPr lang="en-GB" sz="3300" b="0" dirty="0" err="1">
                          <a:effectLst/>
                        </a:rPr>
                        <a:t>trošak</a:t>
                      </a:r>
                      <a:r>
                        <a:rPr lang="en-GB" sz="3300" b="0" dirty="0">
                          <a:effectLst/>
                        </a:rPr>
                        <a:t>:</a:t>
                      </a:r>
                    </a:p>
                  </a:txBody>
                  <a:tcPr marL="167758" marR="174747" marT="104848" marB="10484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>
                          <a:effectLst/>
                        </a:rPr>
                        <a:t>12.5 </a:t>
                      </a:r>
                      <a:r>
                        <a:rPr lang="en-GB" sz="3300" b="0" dirty="0" err="1">
                          <a:effectLst/>
                        </a:rPr>
                        <a:t>miliona</a:t>
                      </a:r>
                      <a:r>
                        <a:rPr lang="en-GB" sz="3300" b="0" dirty="0">
                          <a:effectLst/>
                        </a:rPr>
                        <a:t> X $11 = </a:t>
                      </a:r>
                      <a:r>
                        <a:rPr lang="en-GB" sz="3300" b="0" dirty="0">
                          <a:solidFill>
                            <a:srgbClr val="FF0000"/>
                          </a:solidFill>
                          <a:effectLst/>
                        </a:rPr>
                        <a:t>$137.5 </a:t>
                      </a:r>
                      <a:r>
                        <a:rPr lang="en-GB" sz="3300" b="0" dirty="0" err="1">
                          <a:solidFill>
                            <a:srgbClr val="FF0000"/>
                          </a:solidFill>
                          <a:effectLst/>
                        </a:rPr>
                        <a:t>miliona</a:t>
                      </a:r>
                      <a:endParaRPr lang="en-GB" sz="3300" b="0" dirty="0">
                        <a:effectLst/>
                      </a:endParaRPr>
                    </a:p>
                  </a:txBody>
                  <a:tcPr marL="167758" marR="174747" marT="104848" marB="10484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498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845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7" name="Rectangle 115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6E410-52C0-1543-A0A1-3A53379F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BA" dirty="0"/>
              <a:t>BENEFIT</a:t>
            </a:r>
            <a:endParaRPr lang="en-US" dirty="0"/>
          </a:p>
        </p:txBody>
      </p:sp>
      <p:sp>
        <p:nvSpPr>
          <p:cNvPr id="178" name="Isosceles Triangle 11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9" name="Isosceles Triangle 11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75" name="Content Placeholder 3">
            <a:extLst>
              <a:ext uri="{FF2B5EF4-FFF2-40B4-BE49-F238E27FC236}">
                <a16:creationId xmlns:a16="http://schemas.microsoft.com/office/drawing/2014/main" id="{305FE6F0-2E3D-3E41-956C-D2D01D86ED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677256"/>
              </p:ext>
            </p:extLst>
          </p:nvPr>
        </p:nvGraphicFramePr>
        <p:xfrm>
          <a:off x="1449257" y="1968337"/>
          <a:ext cx="9293487" cy="4053897"/>
        </p:xfrm>
        <a:graphic>
          <a:graphicData uri="http://schemas.openxmlformats.org/drawingml/2006/table">
            <a:tbl>
              <a:tblPr/>
              <a:tblGrid>
                <a:gridCol w="2348774">
                  <a:extLst>
                    <a:ext uri="{9D8B030D-6E8A-4147-A177-3AD203B41FA5}">
                      <a16:colId xmlns:a16="http://schemas.microsoft.com/office/drawing/2014/main" val="3922151737"/>
                    </a:ext>
                  </a:extLst>
                </a:gridCol>
                <a:gridCol w="6944713">
                  <a:extLst>
                    <a:ext uri="{9D8B030D-6E8A-4147-A177-3AD203B41FA5}">
                      <a16:colId xmlns:a16="http://schemas.microsoft.com/office/drawing/2014/main" val="2390809867"/>
                    </a:ext>
                  </a:extLst>
                </a:gridCol>
              </a:tblGrid>
              <a:tr h="1183659"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 err="1">
                          <a:effectLst/>
                        </a:rPr>
                        <a:t>Koristi</a:t>
                      </a:r>
                      <a:r>
                        <a:rPr lang="en-GB" sz="3300" b="0" dirty="0">
                          <a:effectLst/>
                        </a:rPr>
                        <a:t>:</a:t>
                      </a:r>
                    </a:p>
                  </a:txBody>
                  <a:tcPr marL="107769" marR="112259" marT="67355" marB="673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>
                          <a:effectLst/>
                        </a:rPr>
                        <a:t>180 </a:t>
                      </a:r>
                      <a:r>
                        <a:rPr lang="en-GB" sz="3300" b="0" dirty="0" err="1">
                          <a:effectLst/>
                        </a:rPr>
                        <a:t>umrlih</a:t>
                      </a:r>
                      <a:r>
                        <a:rPr lang="en-GB" sz="3300" b="0" dirty="0">
                          <a:effectLst/>
                        </a:rPr>
                        <a:t> u </a:t>
                      </a:r>
                      <a:r>
                        <a:rPr lang="en-GB" sz="3300" b="0" dirty="0" err="1">
                          <a:effectLst/>
                        </a:rPr>
                        <a:t>požaru</a:t>
                      </a:r>
                      <a:r>
                        <a:rPr lang="en-GB" sz="3300" b="0" dirty="0">
                          <a:effectLst/>
                        </a:rPr>
                        <a:t>, 180 </a:t>
                      </a:r>
                      <a:r>
                        <a:rPr lang="en-GB" sz="3300" b="0" dirty="0" err="1">
                          <a:effectLst/>
                        </a:rPr>
                        <a:t>teških</a:t>
                      </a:r>
                      <a:r>
                        <a:rPr lang="en-GB" sz="3300" b="0" dirty="0">
                          <a:effectLst/>
                        </a:rPr>
                        <a:t> </a:t>
                      </a:r>
                      <a:r>
                        <a:rPr lang="en-GB" sz="3300" b="0" dirty="0" err="1">
                          <a:effectLst/>
                        </a:rPr>
                        <a:t>opekotina</a:t>
                      </a:r>
                      <a:r>
                        <a:rPr lang="en-GB" sz="3300" b="0" dirty="0">
                          <a:effectLst/>
                        </a:rPr>
                        <a:t>, 2,100 </a:t>
                      </a:r>
                      <a:r>
                        <a:rPr lang="en-GB" sz="3300" b="0" dirty="0" err="1">
                          <a:effectLst/>
                        </a:rPr>
                        <a:t>spaljenih</a:t>
                      </a:r>
                      <a:r>
                        <a:rPr lang="en-GB" sz="3300" b="0" dirty="0">
                          <a:effectLst/>
                        </a:rPr>
                        <a:t> </a:t>
                      </a:r>
                      <a:r>
                        <a:rPr lang="en-GB" sz="3300" b="0" dirty="0" err="1">
                          <a:effectLst/>
                        </a:rPr>
                        <a:t>auta</a:t>
                      </a:r>
                      <a:endParaRPr lang="en-GB" sz="3300" b="0" dirty="0">
                        <a:effectLst/>
                      </a:endParaRPr>
                    </a:p>
                  </a:txBody>
                  <a:tcPr marL="107769" marR="112259" marT="67355" marB="673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698073"/>
                  </a:ext>
                </a:extLst>
              </a:tr>
              <a:tr h="1183659"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 err="1">
                          <a:effectLst/>
                        </a:rPr>
                        <a:t>Trošak</a:t>
                      </a:r>
                      <a:r>
                        <a:rPr lang="en-GB" sz="3300" b="0" dirty="0">
                          <a:effectLst/>
                        </a:rPr>
                        <a:t> po </a:t>
                      </a:r>
                      <a:r>
                        <a:rPr lang="en-GB" sz="3300" b="0" dirty="0" err="1">
                          <a:effectLst/>
                        </a:rPr>
                        <a:t>prozivodu</a:t>
                      </a:r>
                      <a:r>
                        <a:rPr lang="en-GB" sz="3300" b="0" dirty="0">
                          <a:effectLst/>
                        </a:rPr>
                        <a:t>:</a:t>
                      </a:r>
                    </a:p>
                  </a:txBody>
                  <a:tcPr marL="107769" marR="112259" marT="67355" marB="673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>
                          <a:effectLst/>
                        </a:rPr>
                        <a:t>$200,000 po </a:t>
                      </a:r>
                      <a:r>
                        <a:rPr lang="en-GB" sz="3300" b="0" dirty="0" err="1">
                          <a:effectLst/>
                        </a:rPr>
                        <a:t>smrti</a:t>
                      </a:r>
                      <a:r>
                        <a:rPr lang="en-GB" sz="3300" b="0" dirty="0">
                          <a:effectLst/>
                        </a:rPr>
                        <a:t>, $67,000 po </a:t>
                      </a:r>
                      <a:r>
                        <a:rPr lang="en-GB" sz="3300" b="0" dirty="0" err="1">
                          <a:effectLst/>
                        </a:rPr>
                        <a:t>povredi</a:t>
                      </a:r>
                      <a:r>
                        <a:rPr lang="en-GB" sz="3300" b="0" dirty="0">
                          <a:effectLst/>
                        </a:rPr>
                        <a:t>, $700 po </a:t>
                      </a:r>
                      <a:r>
                        <a:rPr lang="en-GB" sz="3300" b="0" dirty="0" err="1">
                          <a:effectLst/>
                        </a:rPr>
                        <a:t>autu</a:t>
                      </a:r>
                      <a:endParaRPr lang="en-GB" sz="3300" b="0" dirty="0">
                        <a:effectLst/>
                      </a:endParaRPr>
                    </a:p>
                  </a:txBody>
                  <a:tcPr marL="107769" marR="112259" marT="67355" marB="673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938401"/>
                  </a:ext>
                </a:extLst>
              </a:tr>
              <a:tr h="1686579"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 err="1">
                          <a:effectLst/>
                        </a:rPr>
                        <a:t>Ukupne</a:t>
                      </a:r>
                      <a:r>
                        <a:rPr lang="en-GB" sz="3300" b="0" dirty="0">
                          <a:effectLst/>
                        </a:rPr>
                        <a:t> </a:t>
                      </a:r>
                      <a:r>
                        <a:rPr lang="en-GB" sz="3300" b="0" dirty="0" err="1">
                          <a:effectLst/>
                        </a:rPr>
                        <a:t>koristi</a:t>
                      </a:r>
                      <a:r>
                        <a:rPr lang="en-GB" sz="3300" b="0" dirty="0">
                          <a:effectLst/>
                        </a:rPr>
                        <a:t>:</a:t>
                      </a:r>
                    </a:p>
                  </a:txBody>
                  <a:tcPr marL="107769" marR="112259" marT="67355" marB="673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>
                          <a:effectLst/>
                        </a:rPr>
                        <a:t>(180 X $200,000) + (180 X $67,000) + (2,100 X $700) = </a:t>
                      </a:r>
                      <a:r>
                        <a:rPr lang="en-GB" sz="3300" b="0" dirty="0">
                          <a:solidFill>
                            <a:srgbClr val="FF0000"/>
                          </a:solidFill>
                          <a:effectLst/>
                        </a:rPr>
                        <a:t>$49.5 </a:t>
                      </a:r>
                      <a:r>
                        <a:rPr lang="en-GB" sz="3300" b="0" dirty="0" err="1">
                          <a:solidFill>
                            <a:srgbClr val="FF0000"/>
                          </a:solidFill>
                          <a:effectLst/>
                        </a:rPr>
                        <a:t>miliona</a:t>
                      </a:r>
                      <a:endParaRPr lang="en-GB" sz="3300" b="0" dirty="0">
                        <a:effectLst/>
                      </a:endParaRPr>
                    </a:p>
                  </a:txBody>
                  <a:tcPr marL="107769" marR="112259" marT="67355" marB="673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498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988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1" name="Picture 4" descr="Large car car park from above">
            <a:extLst>
              <a:ext uri="{FF2B5EF4-FFF2-40B4-BE49-F238E27FC236}">
                <a16:creationId xmlns:a16="http://schemas.microsoft.com/office/drawing/2014/main" id="{1111C087-AC28-47CA-B12C-DAAA172C95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327" y="0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7F2292-5403-A84F-A15E-E95BA1AE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1678666"/>
            <a:ext cx="5123515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 dirty="0" err="1"/>
              <a:t>Koju</a:t>
            </a:r>
            <a:r>
              <a:rPr lang="en-US" sz="4800" b="1" dirty="0"/>
              <a:t> </a:t>
            </a:r>
            <a:r>
              <a:rPr lang="en-US" sz="4800" b="1" dirty="0" err="1"/>
              <a:t>odluku</a:t>
            </a:r>
            <a:r>
              <a:rPr lang="en-US" sz="4800" b="1" dirty="0"/>
              <a:t> je FORD </a:t>
            </a:r>
            <a:r>
              <a:rPr lang="en-US" sz="4800" b="1" dirty="0" err="1"/>
              <a:t>donio</a:t>
            </a:r>
            <a:r>
              <a:rPr lang="en-US" sz="4800" b="1" dirty="0"/>
              <a:t>?</a:t>
            </a:r>
          </a:p>
        </p:txBody>
      </p:sp>
      <p:cxnSp>
        <p:nvCxnSpPr>
          <p:cNvPr id="52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06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3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F0F4C4-72E0-134D-ADE2-178AF8456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309" y="2060264"/>
            <a:ext cx="9941259" cy="27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98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Projekat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8187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 err="1"/>
              <a:t>Izaberite</a:t>
            </a:r>
            <a:r>
              <a:rPr lang="en-US" dirty="0"/>
              <a:t> </a:t>
            </a:r>
            <a:r>
              <a:rPr lang="en-US" dirty="0" err="1"/>
              <a:t>kompaniju</a:t>
            </a:r>
            <a:r>
              <a:rPr lang="en-US" dirty="0"/>
              <a:t> (</a:t>
            </a:r>
            <a:r>
              <a:rPr lang="en-US" dirty="0" err="1"/>
              <a:t>domaću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internacionalnu</a:t>
            </a:r>
            <a:r>
              <a:rPr lang="en-US" dirty="0"/>
              <a:t>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kojoj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raditi</a:t>
            </a:r>
            <a:r>
              <a:rPr lang="en-US" dirty="0"/>
              <a:t> </a:t>
            </a:r>
            <a:r>
              <a:rPr lang="en-US" dirty="0" err="1"/>
              <a:t>istraživanje</a:t>
            </a: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Istražite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vezane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korporativnu</a:t>
            </a:r>
            <a:r>
              <a:rPr lang="en-US" dirty="0"/>
              <a:t> </a:t>
            </a:r>
            <a:r>
              <a:rPr lang="en-US" dirty="0" err="1"/>
              <a:t>društvenu</a:t>
            </a:r>
            <a:r>
              <a:rPr lang="en-US" dirty="0"/>
              <a:t> </a:t>
            </a:r>
            <a:r>
              <a:rPr lang="en-US" dirty="0" err="1"/>
              <a:t>odgovornost</a:t>
            </a:r>
            <a:endParaRPr lang="en-US" dirty="0"/>
          </a:p>
          <a:p>
            <a:pPr lvl="1"/>
            <a:r>
              <a:rPr lang="en-US" dirty="0" err="1"/>
              <a:t>Istražiti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domaće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internacionalne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endParaRPr lang="en-US" dirty="0"/>
          </a:p>
          <a:p>
            <a:pPr lvl="1"/>
            <a:r>
              <a:rPr lang="en-US" dirty="0"/>
              <a:t>DOBRE I LOŠE AKTIVNOSTI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Početi</a:t>
            </a:r>
            <a:r>
              <a:rPr lang="en-US" dirty="0"/>
              <a:t> </a:t>
            </a:r>
            <a:r>
              <a:rPr lang="en-US" dirty="0" err="1"/>
              <a:t>istraživanje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internet </a:t>
            </a:r>
            <a:r>
              <a:rPr lang="en-US" dirty="0" err="1"/>
              <a:t>stranici</a:t>
            </a:r>
            <a:r>
              <a:rPr lang="en-US" dirty="0"/>
              <a:t> </a:t>
            </a:r>
            <a:r>
              <a:rPr lang="en-US" dirty="0" err="1"/>
              <a:t>kompanije</a:t>
            </a: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Napisati</a:t>
            </a:r>
            <a:r>
              <a:rPr lang="en-US" dirty="0"/>
              <a:t> </a:t>
            </a:r>
            <a:r>
              <a:rPr lang="en-US" dirty="0" err="1"/>
              <a:t>izvještaj</a:t>
            </a:r>
            <a:r>
              <a:rPr lang="en-US" dirty="0"/>
              <a:t> o </a:t>
            </a:r>
            <a:r>
              <a:rPr lang="en-US" dirty="0" err="1"/>
              <a:t>aktivnostima</a:t>
            </a:r>
            <a:r>
              <a:rPr lang="en-US" dirty="0"/>
              <a:t> KDO </a:t>
            </a:r>
            <a:r>
              <a:rPr lang="en-US" dirty="0" err="1"/>
              <a:t>izabrane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.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Nova </a:t>
            </a:r>
            <a:r>
              <a:rPr lang="en-US" dirty="0" err="1"/>
              <a:t>ideja</a:t>
            </a:r>
            <a:r>
              <a:rPr lang="en-US" dirty="0"/>
              <a:t> za </a:t>
            </a:r>
            <a:r>
              <a:rPr lang="en-US" dirty="0" err="1"/>
              <a:t>poboljšanje</a:t>
            </a:r>
            <a:r>
              <a:rPr lang="en-US" dirty="0"/>
              <a:t> KDO </a:t>
            </a:r>
            <a:r>
              <a:rPr lang="en-US" dirty="0" err="1"/>
              <a:t>kompanije</a:t>
            </a:r>
            <a:r>
              <a:rPr lang="en-US" dirty="0"/>
              <a:t>.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3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Prof. </a:t>
            </a:r>
            <a:r>
              <a:rPr lang="en-US" sz="2800" dirty="0" err="1"/>
              <a:t>dr</a:t>
            </a:r>
            <a:r>
              <a:rPr lang="en-US" sz="2800" dirty="0"/>
              <a:t> Igor </a:t>
            </a:r>
            <a:r>
              <a:rPr lang="en-US" sz="2800" dirty="0" err="1"/>
              <a:t>Todorović</a:t>
            </a:r>
            <a:endParaRPr lang="en-US" sz="2800" dirty="0"/>
          </a:p>
          <a:p>
            <a:endParaRPr lang="en-US" sz="2800" dirty="0"/>
          </a:p>
          <a:p>
            <a:pPr lvl="1"/>
            <a:r>
              <a:rPr lang="en-US" sz="2400" dirty="0">
                <a:hlinkClick r:id="rId2"/>
              </a:rPr>
              <a:t>igor.todorovic@ef.unibl.org</a:t>
            </a:r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err="1"/>
              <a:t>Kabinet</a:t>
            </a:r>
            <a:r>
              <a:rPr lang="en-US" sz="2400" dirty="0"/>
              <a:t> – 211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5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9B0AC-5DB8-7D4C-8119-EE433B127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Literatura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C7A79-F5E7-864D-AF02-C51A89C8A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Filip Kotler, </a:t>
            </a:r>
            <a:r>
              <a:rPr lang="en-US" dirty="0" err="1"/>
              <a:t>Nensi</a:t>
            </a:r>
            <a:r>
              <a:rPr lang="en-US" dirty="0"/>
              <a:t> Li </a:t>
            </a:r>
            <a:r>
              <a:rPr lang="az-Cyrl-AZ" dirty="0"/>
              <a:t>(200</a:t>
            </a:r>
            <a:r>
              <a:rPr lang="sr-Latn-RS" dirty="0"/>
              <a:t>9</a:t>
            </a:r>
            <a:r>
              <a:rPr lang="az-Cyrl-AZ" dirty="0"/>
              <a:t>). </a:t>
            </a:r>
            <a:r>
              <a:rPr lang="en-US" dirty="0" err="1"/>
              <a:t>Korporativna</a:t>
            </a:r>
            <a:r>
              <a:rPr lang="en-US" dirty="0"/>
              <a:t> </a:t>
            </a:r>
            <a:r>
              <a:rPr lang="en-US" dirty="0" err="1"/>
              <a:t>društvena</a:t>
            </a:r>
            <a:r>
              <a:rPr lang="en-US" dirty="0"/>
              <a:t> </a:t>
            </a:r>
            <a:r>
              <a:rPr lang="en-US" dirty="0" err="1"/>
              <a:t>odgovornost</a:t>
            </a:r>
            <a:endParaRPr lang="en-US" dirty="0"/>
          </a:p>
          <a:p>
            <a:endParaRPr lang="en-US" dirty="0"/>
          </a:p>
          <a:p>
            <a:r>
              <a:rPr lang="en-US" dirty="0"/>
              <a:t>ZBIRKA STUDIJA SLUČAJA DRUŠTVENO ODGOVORNOG POSLOVANJA - doc. dr. sc. </a:t>
            </a:r>
            <a:r>
              <a:rPr lang="en-US" dirty="0" err="1"/>
              <a:t>Mislav</a:t>
            </a:r>
            <a:r>
              <a:rPr lang="en-US" dirty="0"/>
              <a:t> Ante </a:t>
            </a:r>
            <a:r>
              <a:rPr lang="en-US" dirty="0" err="1"/>
              <a:t>Omazić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saradnici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Društveno</a:t>
            </a:r>
            <a:r>
              <a:rPr lang="en-US" dirty="0"/>
              <a:t> </a:t>
            </a:r>
            <a:r>
              <a:rPr lang="en-US" dirty="0" err="1"/>
              <a:t>odgovorno</a:t>
            </a:r>
            <a:r>
              <a:rPr lang="en-US" dirty="0"/>
              <a:t> </a:t>
            </a:r>
            <a:r>
              <a:rPr lang="en-US" dirty="0" err="1"/>
              <a:t>poslovanje</a:t>
            </a:r>
            <a:r>
              <a:rPr lang="en-US" dirty="0"/>
              <a:t> za </a:t>
            </a:r>
            <a:r>
              <a:rPr lang="en-US" dirty="0" err="1"/>
              <a:t>sve</a:t>
            </a:r>
            <a:r>
              <a:rPr lang="en-US" dirty="0"/>
              <a:t>  (DOP za </a:t>
            </a:r>
            <a:r>
              <a:rPr lang="en-US" dirty="0" err="1"/>
              <a:t>sve</a:t>
            </a:r>
            <a:r>
              <a:rPr lang="en-US" dirty="0"/>
              <a:t>) - </a:t>
            </a:r>
            <a:r>
              <a:rPr lang="en-US" dirty="0" err="1"/>
              <a:t>Priručnik</a:t>
            </a:r>
            <a:r>
              <a:rPr lang="en-US" dirty="0"/>
              <a:t> za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poslodavaca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7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Dimenzije</a:t>
            </a:r>
            <a:r>
              <a:rPr lang="en-US" dirty="0"/>
              <a:t> KDO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Ekonomska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Socijalna</a:t>
            </a:r>
            <a:r>
              <a:rPr lang="en-US" dirty="0"/>
              <a:t>/</a:t>
            </a:r>
            <a:r>
              <a:rPr lang="en-US" dirty="0" err="1"/>
              <a:t>Društvena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Ekološka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1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Primjeri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Ford vs. Johnson &amp; Johnsons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78" y="4189114"/>
            <a:ext cx="3352800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387" y="1749097"/>
            <a:ext cx="4499768" cy="12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2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Isosceles Triangle 54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F3962547-0C3F-E84F-9E28-F16842C27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452" y="597626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1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descr="Ford Pinto Commercials From 1971!  LOL!">
            <a:hlinkClick r:id="" action="ppaction://media"/>
            <a:extLst>
              <a:ext uri="{FF2B5EF4-FFF2-40B4-BE49-F238E27FC236}">
                <a16:creationId xmlns:a16="http://schemas.microsoft.com/office/drawing/2014/main" id="{3DFAA000-B36F-9F4B-9108-6024B6FCAC92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4692" y="1189885"/>
            <a:ext cx="8819567" cy="4983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F89DA7-97D4-1344-BC75-30A9A15937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0591" y="425504"/>
            <a:ext cx="8596313" cy="1320800"/>
          </a:xfrm>
        </p:spPr>
        <p:txBody>
          <a:bodyPr/>
          <a:lstStyle/>
          <a:p>
            <a:r>
              <a:rPr lang="en-BA" dirty="0"/>
              <a:t>Ford Pinto reklame 1971</a:t>
            </a:r>
          </a:p>
        </p:txBody>
      </p:sp>
    </p:spTree>
    <p:extLst>
      <p:ext uri="{BB962C8B-B14F-4D97-AF65-F5344CB8AC3E}">
        <p14:creationId xmlns:p14="http://schemas.microsoft.com/office/powerpoint/2010/main" val="340236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2E32D-EA99-9846-8F75-499711203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A" dirty="0"/>
              <a:t>Ford Pinto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10C0F-7CE7-9544-A148-BBAD24374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A" dirty="0"/>
              <a:t>Mala auta iz uvoza (problem za USA)</a:t>
            </a:r>
          </a:p>
          <a:p>
            <a:pPr lvl="1"/>
            <a:r>
              <a:rPr lang="en-GB" dirty="0"/>
              <a:t>D</a:t>
            </a:r>
            <a:r>
              <a:rPr lang="en-BA" dirty="0"/>
              <a:t>o kraja 1960 veliki broj kvalitetnih auta počeo se uvoziti u USA (auta iz Japana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Njemačke</a:t>
            </a:r>
            <a:r>
              <a:rPr lang="en-GB" dirty="0"/>
              <a:t>)</a:t>
            </a:r>
          </a:p>
          <a:p>
            <a:r>
              <a:rPr lang="en-GB" dirty="0"/>
              <a:t>Ford je 1968. </a:t>
            </a:r>
            <a:r>
              <a:rPr lang="en-GB" dirty="0" err="1"/>
              <a:t>godine</a:t>
            </a:r>
            <a:r>
              <a:rPr lang="en-GB" dirty="0"/>
              <a:t> </a:t>
            </a:r>
            <a:r>
              <a:rPr lang="en-GB" dirty="0" err="1"/>
              <a:t>odlučio</a:t>
            </a:r>
            <a:r>
              <a:rPr lang="en-GB" dirty="0"/>
              <a:t> da </a:t>
            </a:r>
            <a:r>
              <a:rPr lang="en-GB" dirty="0" err="1"/>
              <a:t>proizvede</a:t>
            </a:r>
            <a:r>
              <a:rPr lang="en-GB" dirty="0"/>
              <a:t> auto </a:t>
            </a:r>
            <a:r>
              <a:rPr lang="en-GB" dirty="0" err="1"/>
              <a:t>Pitno</a:t>
            </a:r>
            <a:endParaRPr lang="en-GB" dirty="0"/>
          </a:p>
          <a:p>
            <a:r>
              <a:rPr lang="en-GB" dirty="0" err="1"/>
              <a:t>Strategija</a:t>
            </a:r>
            <a:r>
              <a:rPr lang="en-GB" dirty="0"/>
              <a:t> je </a:t>
            </a:r>
            <a:r>
              <a:rPr lang="en-GB" dirty="0" err="1"/>
              <a:t>bila</a:t>
            </a:r>
            <a:r>
              <a:rPr lang="en-GB" dirty="0"/>
              <a:t> da Pinto ne </a:t>
            </a:r>
            <a:r>
              <a:rPr lang="en-GB" dirty="0" err="1"/>
              <a:t>smije</a:t>
            </a:r>
            <a:r>
              <a:rPr lang="en-GB" dirty="0"/>
              <a:t> da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teži</a:t>
            </a:r>
            <a:r>
              <a:rPr lang="en-GB" dirty="0"/>
              <a:t> od 2.000 pounds (</a:t>
            </a:r>
            <a:r>
              <a:rPr lang="en-GB" dirty="0" err="1"/>
              <a:t>funti</a:t>
            </a:r>
            <a:r>
              <a:rPr lang="en-GB" dirty="0"/>
              <a:t>) </a:t>
            </a:r>
            <a:r>
              <a:rPr lang="en-GB" dirty="0" err="1"/>
              <a:t>i</a:t>
            </a:r>
            <a:r>
              <a:rPr lang="en-GB" dirty="0"/>
              <a:t> ne </a:t>
            </a:r>
            <a:r>
              <a:rPr lang="en-GB" dirty="0" err="1"/>
              <a:t>smije</a:t>
            </a:r>
            <a:r>
              <a:rPr lang="en-GB" dirty="0"/>
              <a:t> da </a:t>
            </a:r>
            <a:r>
              <a:rPr lang="en-GB" dirty="0" err="1"/>
              <a:t>košta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od $2.000</a:t>
            </a:r>
          </a:p>
          <a:p>
            <a:r>
              <a:rPr lang="en-GB" dirty="0" err="1"/>
              <a:t>Kako</a:t>
            </a:r>
            <a:r>
              <a:rPr lang="en-GB" dirty="0"/>
              <a:t> bi </a:t>
            </a:r>
            <a:r>
              <a:rPr lang="en-GB" dirty="0" err="1"/>
              <a:t>imali</a:t>
            </a:r>
            <a:r>
              <a:rPr lang="en-GB" dirty="0"/>
              <a:t> auto </a:t>
            </a:r>
            <a:r>
              <a:rPr lang="en-GB" dirty="0" err="1"/>
              <a:t>spremno</a:t>
            </a:r>
            <a:r>
              <a:rPr lang="en-GB" dirty="0"/>
              <a:t> za 1971. </a:t>
            </a:r>
            <a:r>
              <a:rPr lang="en-GB" dirty="0" err="1"/>
              <a:t>godinu</a:t>
            </a:r>
            <a:r>
              <a:rPr lang="en-GB" dirty="0"/>
              <a:t> </a:t>
            </a:r>
            <a:r>
              <a:rPr lang="en-GB" dirty="0" err="1"/>
              <a:t>smanjili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vrijeme</a:t>
            </a:r>
            <a:r>
              <a:rPr lang="en-GB" dirty="0"/>
              <a:t> </a:t>
            </a:r>
            <a:r>
              <a:rPr lang="en-GB" dirty="0" err="1"/>
              <a:t>izrade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oko</a:t>
            </a:r>
            <a:r>
              <a:rPr lang="en-GB" dirty="0"/>
              <a:t> 3,5 </a:t>
            </a:r>
            <a:r>
              <a:rPr lang="en-GB" dirty="0" err="1"/>
              <a:t>godina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2 </a:t>
            </a:r>
            <a:r>
              <a:rPr lang="en-GB" dirty="0" err="1"/>
              <a:t>godine</a:t>
            </a:r>
            <a:endParaRPr lang="en-GB" dirty="0"/>
          </a:p>
          <a:p>
            <a:endParaRPr lang="en-BA" dirty="0"/>
          </a:p>
          <a:p>
            <a:endParaRPr lang="en-BA" dirty="0"/>
          </a:p>
        </p:txBody>
      </p:sp>
    </p:spTree>
    <p:extLst>
      <p:ext uri="{BB962C8B-B14F-4D97-AF65-F5344CB8AC3E}">
        <p14:creationId xmlns:p14="http://schemas.microsoft.com/office/powerpoint/2010/main" val="242273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43467-F71C-BA4D-9377-63EBFBAF2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A" dirty="0"/>
              <a:t>Ford Pinto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12E92-BF63-CF4E-AEEE-044FB9C90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99588"/>
          </a:xfrm>
        </p:spPr>
        <p:txBody>
          <a:bodyPr>
            <a:normAutofit/>
          </a:bodyPr>
          <a:lstStyle/>
          <a:p>
            <a:r>
              <a:rPr lang="en-BA" dirty="0"/>
              <a:t>Prije proizvodnje Ford je testirao auto kako bi vidio da li je u skladu sa standardom </a:t>
            </a:r>
            <a:r>
              <a:rPr lang="en-GB" dirty="0"/>
              <a:t>National Highway Traffic Safety Administration (NHTSA)</a:t>
            </a:r>
          </a:p>
          <a:p>
            <a:endParaRPr lang="en-GB" dirty="0"/>
          </a:p>
          <a:p>
            <a:pPr lvl="1"/>
            <a:r>
              <a:rPr lang="en-GB" dirty="0"/>
              <a:t>Do 1972 </a:t>
            </a:r>
            <a:r>
              <a:rPr lang="en-GB" dirty="0" err="1"/>
              <a:t>sva</a:t>
            </a:r>
            <a:r>
              <a:rPr lang="en-GB" dirty="0"/>
              <a:t> nova </a:t>
            </a:r>
            <a:r>
              <a:rPr lang="en-GB" dirty="0" err="1"/>
              <a:t>auta</a:t>
            </a:r>
            <a:r>
              <a:rPr lang="en-GB" dirty="0"/>
              <a:t> </a:t>
            </a:r>
            <a:r>
              <a:rPr lang="en-GB" dirty="0" err="1"/>
              <a:t>moraju</a:t>
            </a:r>
            <a:r>
              <a:rPr lang="en-GB" dirty="0"/>
              <a:t> da </a:t>
            </a:r>
            <a:r>
              <a:rPr lang="en-GB" dirty="0" err="1"/>
              <a:t>izdrže</a:t>
            </a:r>
            <a:r>
              <a:rPr lang="en-GB" dirty="0"/>
              <a:t> </a:t>
            </a:r>
            <a:r>
              <a:rPr lang="en-GB" dirty="0" err="1"/>
              <a:t>zadnji</a:t>
            </a:r>
            <a:r>
              <a:rPr lang="en-GB" dirty="0"/>
              <a:t> </a:t>
            </a:r>
            <a:r>
              <a:rPr lang="en-GB" dirty="0" err="1"/>
              <a:t>udar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20mph bez </a:t>
            </a:r>
            <a:r>
              <a:rPr lang="en-GB" dirty="0" err="1"/>
              <a:t>gubitka</a:t>
            </a:r>
            <a:r>
              <a:rPr lang="en-GB" dirty="0"/>
              <a:t> </a:t>
            </a:r>
            <a:r>
              <a:rPr lang="en-GB" dirty="0" err="1"/>
              <a:t>goriva</a:t>
            </a:r>
            <a:r>
              <a:rPr lang="en-GB" dirty="0"/>
              <a:t>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Do 1973 </a:t>
            </a:r>
            <a:r>
              <a:rPr lang="en-GB" dirty="0" err="1"/>
              <a:t>sva</a:t>
            </a:r>
            <a:r>
              <a:rPr lang="en-GB" dirty="0"/>
              <a:t> nova </a:t>
            </a:r>
            <a:r>
              <a:rPr lang="en-GB" dirty="0" err="1"/>
              <a:t>auta</a:t>
            </a:r>
            <a:r>
              <a:rPr lang="en-GB" dirty="0"/>
              <a:t> </a:t>
            </a:r>
            <a:r>
              <a:rPr lang="en-GB" dirty="0" err="1"/>
              <a:t>moraju</a:t>
            </a:r>
            <a:r>
              <a:rPr lang="en-GB" dirty="0"/>
              <a:t> da </a:t>
            </a:r>
            <a:r>
              <a:rPr lang="en-GB" dirty="0" err="1"/>
              <a:t>izdrže</a:t>
            </a:r>
            <a:r>
              <a:rPr lang="en-GB" dirty="0"/>
              <a:t> </a:t>
            </a:r>
            <a:r>
              <a:rPr lang="en-GB" dirty="0" err="1"/>
              <a:t>zadnji</a:t>
            </a:r>
            <a:r>
              <a:rPr lang="en-GB" dirty="0"/>
              <a:t> </a:t>
            </a:r>
            <a:r>
              <a:rPr lang="en-GB" dirty="0" err="1"/>
              <a:t>udar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30mph bez </a:t>
            </a:r>
            <a:r>
              <a:rPr lang="en-GB" dirty="0" err="1"/>
              <a:t>gubitka</a:t>
            </a:r>
            <a:r>
              <a:rPr lang="en-GB" dirty="0"/>
              <a:t> </a:t>
            </a:r>
            <a:r>
              <a:rPr lang="en-GB" dirty="0" err="1"/>
              <a:t>goriva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56677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1486</TotalTime>
  <Words>580</Words>
  <Application>Microsoft Macintosh PowerPoint</Application>
  <PresentationFormat>Widescreen</PresentationFormat>
  <Paragraphs>84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 3</vt:lpstr>
      <vt:lpstr>Facet</vt:lpstr>
      <vt:lpstr>KORPORATIVNA DRUŠTVENA ODGOVORNOST</vt:lpstr>
      <vt:lpstr>PowerPoint Presentation</vt:lpstr>
      <vt:lpstr>Literatura</vt:lpstr>
      <vt:lpstr>Dimenzije KDO</vt:lpstr>
      <vt:lpstr>Primjeri</vt:lpstr>
      <vt:lpstr>PowerPoint Presentation</vt:lpstr>
      <vt:lpstr>Ford Pinto reklame 1971</vt:lpstr>
      <vt:lpstr>Ford Pinto</vt:lpstr>
      <vt:lpstr>Ford Pinto</vt:lpstr>
      <vt:lpstr>Ford Pinto</vt:lpstr>
      <vt:lpstr>PITANJE ?</vt:lpstr>
      <vt:lpstr>Ford Pinto testiranje</vt:lpstr>
      <vt:lpstr>ŠTA JE FORD URADIO?</vt:lpstr>
      <vt:lpstr>COST/BENEFIT Analiza</vt:lpstr>
      <vt:lpstr>COST - Trošak</vt:lpstr>
      <vt:lpstr>BENEFIT</vt:lpstr>
      <vt:lpstr>Koju odluku je FORD donio?</vt:lpstr>
      <vt:lpstr>PowerPoint Presentation</vt:lpstr>
      <vt:lpstr>Projekat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KORPORATIVNA DRUŠTVENA ODGOVORNOST</dc:title>
  <dc:creator>Microsoft Office User</dc:creator>
  <cp:lastModifiedBy>Milan Damjanović</cp:lastModifiedBy>
  <cp:revision>19</cp:revision>
  <dcterms:created xsi:type="dcterms:W3CDTF">2017-10-02T08:06:26Z</dcterms:created>
  <dcterms:modified xsi:type="dcterms:W3CDTF">2026-04-27T18:19:50Z</dcterms:modified>
</cp:coreProperties>
</file>