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6" r:id="rId3"/>
    <p:sldId id="260" r:id="rId4"/>
    <p:sldId id="277" r:id="rId5"/>
    <p:sldId id="267" r:id="rId6"/>
    <p:sldId id="273" r:id="rId7"/>
    <p:sldId id="274" r:id="rId8"/>
    <p:sldId id="278" r:id="rId9"/>
    <p:sldId id="261" r:id="rId10"/>
    <p:sldId id="268" r:id="rId11"/>
    <p:sldId id="271" r:id="rId12"/>
    <p:sldId id="282" r:id="rId13"/>
    <p:sldId id="262" r:id="rId14"/>
    <p:sldId id="263" r:id="rId15"/>
    <p:sldId id="279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18.2.2026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200 – SVEOBUHVATNI CILJEVI NEZAVISNOG REVIZORA I PROVOĐENJE REVIZIJE U SKLADU SA MEĐUNARODNIM STANDARDIMA REVIZIJE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Korišćenje rada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nekog stručnjaka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r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Nakon istraživanja poslovanja i privredne djelatnosti klijenta, može postati sasvim jasno da će za reviziju biti potrebno posebno stručno znanje koje tim revizora ne posjeduje. U takvom slučaju, revizor treba da razmotri mogućnost angažovanja stručnjaka koji će pružiti pomoć u prikupljanju određenih dokaza, ali o tome je dužan da obavijesti potencijalnog klijenta, i praktično dobije njegovu saglasnost.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</p:spTree>
    <p:extLst>
      <p:ext uri="{BB962C8B-B14F-4D97-AF65-F5344CB8AC3E}">
        <p14:creationId xmlns="" xmlns:p14="http://schemas.microsoft.com/office/powerpoint/2010/main" val="3902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Kako bi utvrdio da li postoje preduslovi za reviziju, revizor treba/mora: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tvrditi da li je prihvatljiv okvir finansijskog izvještavanja koji će se koristiti za pripremu finansijskih izvještaja; i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obiti saglasnost od rukovodstva da ono shvata i pristaje na svoje odgovornosti. </a:t>
            </a:r>
          </a:p>
          <a:p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Ukoliko nisu ispunjeni preduslovi za reviziju, revizor o tome mora razgovarati sa rukovodstvom.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pPr algn="ctr">
              <a:buNone/>
            </a:pPr>
            <a:r>
              <a:rPr lang="sr-Latn-BA" dirty="0" smtClean="0"/>
              <a:t>   </a:t>
            </a:r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Preduslovi za reviziju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buNone/>
            </a:pPr>
            <a:endParaRPr lang="sr-Latn-BA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    R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evizija će biti provedena pod uslovo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m da (rukovodstvo, ili gdje je to slučaj, lica ovlašćena za upravljanje) </a:t>
            </a:r>
            <a:r>
              <a:rPr lang="sr-Latn-BA" sz="4200" dirty="0" err="1" smtClean="0">
                <a:latin typeface="Times New Roman" pitchFamily="18" charset="0"/>
                <a:cs typeface="Times New Roman" pitchFamily="18" charset="0"/>
              </a:rPr>
              <a:t>razumiju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 i prihvataju da oni imaju obavezu da: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Pripreme i fer prezentuju finansijske izvještaje u skladu sa MSR;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Provedu internu kontrolu za koju rukovodstvo utvrdi da je neophodna kako bi se pripremili finansijski izvještaji u kojima nema materijalno pogrešnih iskaza, uslovljenih ili kriminalnom radnjom ili greškom; 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BA" sz="4200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 sljedeće: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Pristup svim informacijama za koje rukovodstvo shvata da su relevantne za pripremu finansijskih izvještaja, kao što su evidencija, 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okumentacija i ostalo,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Dodatne informacije koje možda zatražimo od rukovodstva za potrebe revizije, i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sr-Latn-BA" sz="4200" dirty="0" smtClean="0">
                <a:latin typeface="Times New Roman" pitchFamily="18" charset="0"/>
                <a:cs typeface="Times New Roman" pitchFamily="18" charset="0"/>
              </a:rPr>
              <a:t>Neograničen pristup osobama u okviru pravnog lica od kojih budemo smatrali da je neophodno da prikupimo revizijske dokaze.</a:t>
            </a:r>
          </a:p>
          <a:p>
            <a:pPr marL="514350" indent="-514350">
              <a:buFont typeface="+mj-lt"/>
              <a:buAutoNum type="romanUcPeriod"/>
            </a:pPr>
            <a:endParaRPr lang="sr-Latn-BA" dirty="0" smtClean="0"/>
          </a:p>
          <a:p>
            <a:pPr marL="457200" indent="-457200">
              <a:buFont typeface="+mj-lt"/>
              <a:buAutoNum type="arabicPeriod"/>
            </a:pPr>
            <a:endParaRPr lang="sr-Latn-BA" dirty="0" smtClean="0"/>
          </a:p>
          <a:p>
            <a:pPr marL="457200" indent="-457200">
              <a:buFont typeface="+mj-lt"/>
              <a:buAutoNum type="arabicPeriod"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pPr algn="ctr">
              <a:buNone/>
            </a:pPr>
            <a:r>
              <a:rPr lang="sr-Latn-BA" dirty="0" smtClean="0"/>
              <a:t>   </a:t>
            </a:r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Preduslovi za reviziju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Pismo o 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revizijskom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angažovanju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 skladu sa paragrafom 11, dogovoreni uslovi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 će biti evidentirani u pismu 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angažovanju ili u drugoj vrsti sporazuma u pisanoj formi i uključivaće: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ilj i djelokrug revizije finansijskih izvještaja,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odgovornosti revizora,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odgovornosti rukovodstva,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dentifikovanje primjenljivog okvira finansijskog izvještavanja za pripremu finansijskih izvještaja,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bjašnjavanje očekivanog formata i sadržaja svih izvještaja koje će pripremiti revizor i izjavu da se u određenim okolnostima izvještaj može razlikovati od očekivanog formata i sadržaja.</a:t>
            </a:r>
          </a:p>
          <a:p>
            <a:pPr marL="457200" indent="-457200" algn="just">
              <a:buFont typeface="+mj-lt"/>
              <a:buAutoNum type="alphaLcParenR"/>
            </a:pPr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60648"/>
            <a:ext cx="41890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228998"/>
          </a:xfrm>
        </p:spPr>
        <p:txBody>
          <a:bodyPr>
            <a:normAutofit fontScale="90000"/>
          </a:bodyPr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Izmjene uslova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angažovanja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neće pristati na izmjenu uslova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 ukoliko ne postoji razumno opravdanje za to.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Ukoliko se, prije završetka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angažovanja, od revizora traži da izmijeni revizorsko angažovanje u angažovanje koje podrazumijeva niži nivo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revizor će utvrditi da li postoji razumno opravdanje za to.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Ukoliko se izmijene uslovi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angažovanja, revizor i rukovodstvo će se složiti i navesti nove uslove angažovanja u pismu 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angažovanja na reviziji ili u drugoj odgovarajućoj formi.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14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228998"/>
          </a:xfrm>
        </p:spPr>
        <p:txBody>
          <a:bodyPr>
            <a:normAutofit fontScale="90000"/>
          </a:bodyPr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Izmjene uslova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angažovanja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Ukoliko revizor nije u mogućnosti da se složi sa promjenom uslova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angažovanja, a rukovodstvo mu ne dozvoljava da nastavi reviziju po prvobitno dogovorenim uslovima, revizor će: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Povući se iz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angažovanja, gdje je to moguće, u skladu sa relevantnim zakonom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regulativom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Utvrditi da li postoji bilo kakva obaveza, ugovorna ili neke druge vrste, da se ove okolnosti saopšte drugim stranama, kao što su lica ovlašćena za upravljanje, vlasnici ili regulatorna tijela.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15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000" b="1" dirty="0" smtClean="0">
                <a:latin typeface="Times New Roman" pitchFamily="18" charset="0"/>
                <a:cs typeface="Times New Roman" pitchFamily="18" charset="0"/>
              </a:rPr>
              <a:t>MSR 200 – SVEOBUHVATNI CILJEVI NEZAVISNOG REVIZORA I PROVOĐENJE REVIZIJE U SKLADU SA MEĐUNARODNIM STANDARDIMA REVIZIJE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Ovaj međunarodni standard revizije  (ISA) bavi se uspostavljanjem svih odgovornosti nezavisnog revizora prilikom vršenja revizije finansijskih izvještaja, u skladu sa Međunarodnim standardima revizije. Ovaj standard posebno navodi sveobuhvatne ciljeve nezavisnog revizora i opisuje karakteristike i djelokrug revizije koja je organizovana tako da revizor može postići ove ciljeve.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Cilj revizije je da poveća stepen povjerenja koje potencijalni korisnici imaju u finansijske izvještaje.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Reviziji podliježu finansijski izvještaji onih pravnih lica koje je pripremilo rukovodstvo tog pravnog lica pod nadzorom lica ovlašćenih za upravljanje.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OPŠTI CILJ 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Cilj revizije finansijskih izvještaja je da omogući revizoru da izrazi mišljenje da li su finansijski izvještaji, u svim bitnim aspektima, sačinjeni u skladu sa utvrđenim okvirom finansijskog izvještavanja. Fraze koje se koriste za izražavanje revizorskog mišljenja ogledaju se u stilizaciji:</a:t>
            </a:r>
          </a:p>
          <a:p>
            <a:pPr algn="just">
              <a:buNone/>
            </a:pPr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“Finansijski izvještaji daju istinit i objektivan prikaz ... </a:t>
            </a:r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skladu sa (utvrđeni okvir finansijskog izvještavanja)”.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dirty="0" smtClean="0">
                <a:latin typeface="Times New Roman" pitchFamily="18" charset="0"/>
                <a:cs typeface="Times New Roman" pitchFamily="18" charset="0"/>
              </a:rPr>
              <a:t>UVJERAVANJE U</a:t>
            </a:r>
            <a:br>
              <a:rPr lang="sr-Latn-BA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sz="2400" b="1" dirty="0" smtClean="0">
                <a:latin typeface="Times New Roman" pitchFamily="18" charset="0"/>
                <a:cs typeface="Times New Roman" pitchFamily="18" charset="0"/>
              </a:rPr>
              <a:t>RAZUMNOJ MJERI</a:t>
            </a:r>
            <a:endParaRPr lang="sr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Kao osnovu za izražavanje mišljenja revizora, Međunarodni standardi revizije zahtijevaju da revizor u razumnoj mjeri pruži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da finansijski izvještaji, uzeti u cjelini, ne sadrže materijalno pogrešne iskaze, bilo da je uzrok kriminalna radnja ili greška.</a:t>
            </a:r>
          </a:p>
          <a:p>
            <a:pPr algn="just"/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razumnoj mjeri predstavlja visok stepen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Međutim,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razumnoj mjeri ne predstavlja apsolutni stepen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jer postoje nerazdvojiva ograničenja u reviziji,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čega su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dokazi, na osnovu kojih revizor donosi zaključke i na kojima zasniva svoje mišljenje,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ubjedljivi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ali ne i definitivni.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IZJAVA UPRAVE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Izjave uprave su naznačene ili izražene o klasama transakcija i njihovim računima u finansijskom izvještaju. 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Postojanje.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Neko sredstvo ili obaveza postoji na određeni datum. 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Prava i obaveze.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Neko sredstvo ili obaveza pripada pravnom licu.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Pojava.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Transakcija ili događaj desili su se tokom perioda, a vezani su za to konkretno preduzeće. 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Kompletnost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Podrazumijeva da ne postoje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neevidentirana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sredstva, obaveze, transakcije ili događaji, ili neobjavljene stavke.</a:t>
            </a:r>
          </a:p>
          <a:p>
            <a:pPr marL="457200" indent="-457200" algn="just">
              <a:buFont typeface="+mj-lt"/>
              <a:buAutoNum type="arabicPeriod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marL="457200" indent="-457200" algn="just">
              <a:buSzPct val="80000"/>
              <a:buFont typeface="+mj-lt"/>
              <a:buAutoNum type="arabicPeriod" startAt="5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Procjena.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Podrazumijeva da se sredstvo ili obaveza vodi po odgovarajućoj knjigovodstvenoj vrijednosti.</a:t>
            </a:r>
          </a:p>
          <a:p>
            <a:pPr marL="457200" indent="-457200" algn="just">
              <a:buSzPct val="80000"/>
              <a:buFont typeface="+mj-lt"/>
              <a:buAutoNum type="arabicPeriod" startAt="5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Vrednovanje.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Transakcija ili događaj su evidentirani u odgovarajućem iznosu, a prihod ili rashod su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alocirani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odgovarajući period.</a:t>
            </a:r>
          </a:p>
          <a:p>
            <a:pPr marL="457200" indent="-457200" algn="just">
              <a:buSzPct val="80000"/>
              <a:buFont typeface="+mj-lt"/>
              <a:buAutoNum type="arabicPeriod" startAt="5"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Prezentacija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 objavljivanje.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Neka stavka je objavljena, klasifikovana i opisana u skladu sa prihvatljivim okvirnim zahtjevima izvještavanja u pogledu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primijenjenog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računovodstvenog metoda.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IZJAVA UPRAVE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 lnSpcReduction="10000"/>
          </a:bodyPr>
          <a:lstStyle/>
          <a:p>
            <a:pPr algn="just"/>
            <a:endParaRPr lang="sr-Latn-BA" dirty="0" smtClean="0"/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Prvi dio IFAC-ovog Kodeksa postavlja osnovne principe profesionalne etike, koja je relevantna za revizora koji obavlja reviziju finansijskih izvještaja i stvara konceptualni okvir za primjenu tih principa. Osnovni principi kojih revizor mora da se pridržava u skladu sa IFAC-ovim Kodeksom su: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ntegritet,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objektivnost,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rofesionalna osposobljenost i dužna pažnja,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ovjerljivost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rofesionalno ponašanje.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Osnovni principi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210 – DOGOVARANJE USLOVA REVIZORSKOG ANGAŽOVANJA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Komponente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prihvatanja klijenta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55160" cy="4873752"/>
          </a:xfrm>
        </p:spPr>
        <p:txBody>
          <a:bodyPr/>
          <a:lstStyle/>
          <a:p>
            <a:pPr lvl="0"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sticanje saznanja o preduzeću – potencijalnom klijentu revizije,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komunikacija sa prethodnim revizorom,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moguće korišćenje drugih profesionalaca (uključujući spoljnog stručnjaka) u reviziji,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korišćenje rada drugog revizora,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uslovi angažovanja,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pismo o angažovanju na reviziji,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određivanje radnog osoblja koje će obaviti reviziju.</a:t>
            </a:r>
          </a:p>
          <a:p>
            <a:pPr algn="just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1776</TotalTime>
  <Words>1074</Words>
  <Application>Microsoft Office PowerPoint</Application>
  <PresentationFormat>On-screen Show (4:3)</PresentationFormat>
  <Paragraphs>106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Slide 1</vt:lpstr>
      <vt:lpstr>MSR 200 – SVEOBUHVATNI CILJEVI NEZAVISNOG REVIZORA I PROVOĐENJE REVIZIJE U SKLADU SA MEĐUNARODNIM STANDARDIMA REVIZIJE</vt:lpstr>
      <vt:lpstr>OPŠTI CILJ </vt:lpstr>
      <vt:lpstr>UVJERAVANJE U RAZUMNOJ MJERI</vt:lpstr>
      <vt:lpstr>IZJAVA UPRAVE</vt:lpstr>
      <vt:lpstr>IZJAVA UPRAVE</vt:lpstr>
      <vt:lpstr>Osnovni principi</vt:lpstr>
      <vt:lpstr>Slide 8</vt:lpstr>
      <vt:lpstr>Komponente  prihvatanja klijenta</vt:lpstr>
      <vt:lpstr>Korišćenje rada nekog stručnjaka</vt:lpstr>
      <vt:lpstr>Preduslovi za reviziju</vt:lpstr>
      <vt:lpstr>Preduslovi za reviziju</vt:lpstr>
      <vt:lpstr>Pismo o revizijskom  angažovanju</vt:lpstr>
      <vt:lpstr>Izmjene uslova  revizijskog  angažovanja</vt:lpstr>
      <vt:lpstr>Izmjene uslova  revizijskog  angažovanja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42</cp:revision>
  <dcterms:created xsi:type="dcterms:W3CDTF">2024-11-27T09:19:32Z</dcterms:created>
  <dcterms:modified xsi:type="dcterms:W3CDTF">2026-02-19T12:23:50Z</dcterms:modified>
</cp:coreProperties>
</file>