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77"/>
  </p:notesMasterIdLst>
  <p:handoutMasterIdLst>
    <p:handoutMasterId r:id="rId78"/>
  </p:handoutMasterIdLst>
  <p:sldIdLst>
    <p:sldId id="263" r:id="rId2"/>
    <p:sldId id="256" r:id="rId3"/>
    <p:sldId id="257" r:id="rId4"/>
    <p:sldId id="262" r:id="rId5"/>
    <p:sldId id="259" r:id="rId6"/>
    <p:sldId id="260" r:id="rId7"/>
    <p:sldId id="261" r:id="rId8"/>
    <p:sldId id="275" r:id="rId9"/>
    <p:sldId id="276" r:id="rId10"/>
    <p:sldId id="277" r:id="rId11"/>
    <p:sldId id="280" r:id="rId12"/>
    <p:sldId id="278" r:id="rId13"/>
    <p:sldId id="279" r:id="rId14"/>
    <p:sldId id="281" r:id="rId15"/>
    <p:sldId id="282" r:id="rId16"/>
    <p:sldId id="283" r:id="rId17"/>
    <p:sldId id="321" r:id="rId18"/>
    <p:sldId id="284" r:id="rId19"/>
    <p:sldId id="322" r:id="rId20"/>
    <p:sldId id="285" r:id="rId21"/>
    <p:sldId id="323" r:id="rId22"/>
    <p:sldId id="286" r:id="rId23"/>
    <p:sldId id="32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25" r:id="rId33"/>
    <p:sldId id="295" r:id="rId34"/>
    <p:sldId id="296" r:id="rId35"/>
    <p:sldId id="297" r:id="rId36"/>
    <p:sldId id="298" r:id="rId37"/>
    <p:sldId id="299" r:id="rId38"/>
    <p:sldId id="326" r:id="rId39"/>
    <p:sldId id="300" r:id="rId40"/>
    <p:sldId id="327" r:id="rId41"/>
    <p:sldId id="301" r:id="rId42"/>
    <p:sldId id="328" r:id="rId43"/>
    <p:sldId id="302" r:id="rId44"/>
    <p:sldId id="329" r:id="rId45"/>
    <p:sldId id="333" r:id="rId46"/>
    <p:sldId id="303" r:id="rId47"/>
    <p:sldId id="334" r:id="rId48"/>
    <p:sldId id="335" r:id="rId49"/>
    <p:sldId id="304" r:id="rId50"/>
    <p:sldId id="330" r:id="rId51"/>
    <p:sldId id="336" r:id="rId52"/>
    <p:sldId id="308" r:id="rId53"/>
    <p:sldId id="309" r:id="rId54"/>
    <p:sldId id="305" r:id="rId55"/>
    <p:sldId id="337" r:id="rId56"/>
    <p:sldId id="331" r:id="rId57"/>
    <p:sldId id="306" r:id="rId58"/>
    <p:sldId id="338" r:id="rId59"/>
    <p:sldId id="339" r:id="rId60"/>
    <p:sldId id="340" r:id="rId61"/>
    <p:sldId id="341" r:id="rId62"/>
    <p:sldId id="342" r:id="rId63"/>
    <p:sldId id="307" r:id="rId64"/>
    <p:sldId id="310" r:id="rId65"/>
    <p:sldId id="311" r:id="rId66"/>
    <p:sldId id="332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29T11:56:13.028" idx="1">
    <p:pos x="3363" y="966"/>
    <p:text>Ovo je u milijardama Dolara pa je BDP u 2008. iznosio oko 16 biliona dolara! (16 000 000 000 000 USD)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115E1C-C83E-47F7-BF31-25F39B7350E8}" type="datetimeFigureOut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06B200-05D2-454B-8913-DF0DE8F4A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6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96A8B1-2C46-4247-9414-60CEA4F6DFA4}" type="datetimeFigureOut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4013E9-6989-4343-A509-F729EFA50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497796-07CE-44C0-B378-99B12F977A31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9FAE5-0B1A-45C5-AC8C-31B25A6C3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13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27C9-B40F-41AD-BD2A-3ECBBC343E95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5850-EAD7-4B1C-A45F-9D3AD14C9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7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AD07-1334-4CAD-8987-E8DC86FD42BE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59956-A98C-48E7-B4EB-D47D4ECF4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9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AF56-B149-4048-8298-AEEB42C9065C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DDB21-FA60-46D8-B05E-CA9694CA9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355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CAAB-D2C0-4219-930A-BBC5F91F242D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6E92D-5330-4703-B3DD-17A00DAE0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3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5F6D21-7C0E-4669-8A3C-305285ED6B1D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91-873F-4626-BAAA-C2801076E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54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924F8A-BB04-4CFE-AC5F-4EF318130D10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05F75-3192-4B74-9EA3-5BAB24CCF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A2B36-393F-4DCD-8A9D-F21B580C1817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24AC2-3B57-46B7-8615-DBE186CBD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32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316145-03C0-4F66-92A8-01204FF5AEF9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9F023-CA1A-46EE-8DCF-DF3FEFC8B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0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E093-C51C-4AAD-A620-B7FCA91F3E8B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2626-6BDB-439C-A694-DD8BF2CB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7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2F21CD-3B55-49F5-A36A-CDC20B0BD1A3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4086-8076-475B-B881-3E22B5148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27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73CAED4-8AE5-47A9-B1DE-9038FE4BB027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81FF-81BA-474D-A6A6-C793A516B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6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B874F1D-72DE-4048-8540-C8ED9C434F7F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1A81AE4-DAF7-42F3-93DF-CD56705A5B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07" r:id="rId2"/>
    <p:sldLayoutId id="2147484112" r:id="rId3"/>
    <p:sldLayoutId id="2147484113" r:id="rId4"/>
    <p:sldLayoutId id="2147484114" r:id="rId5"/>
    <p:sldLayoutId id="2147484115" r:id="rId6"/>
    <p:sldLayoutId id="2147484108" r:id="rId7"/>
    <p:sldLayoutId id="2147484116" r:id="rId8"/>
    <p:sldLayoutId id="2147484117" r:id="rId9"/>
    <p:sldLayoutId id="2147484109" r:id="rId10"/>
    <p:sldLayoutId id="2147484110" r:id="rId11"/>
    <p:sldLayoutId id="214748411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5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C056C1-1C17-4F87-B983-6E44BDA958E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UNIVERZITET U BANJA LUCI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EKONOMSKI FAKULTET BANJA LUKA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doc. dr Dejan Mikerević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Predmet: GLOBALIZACIJA I FINANSIJSKI MENADŽMENT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sr-Latn-C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sr-Latn-C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Tema: ULOGA DOLARA I EVRA U MEĐUNARODNOM MONETARNOM I FINANSIJSKOM SISTEMU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sr-Latn-C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sr-Latn-C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sr-Latn-C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Master predavanja 2017/2018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BANJA LUKA,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altLang="en-US" sz="2000" b="1" smtClean="0">
                <a:latin typeface="Times New Roman" pitchFamily="18" charset="0"/>
                <a:cs typeface="Times New Roman" pitchFamily="18" charset="0"/>
              </a:rPr>
              <a:t>Decembar </a:t>
            </a:r>
            <a:r>
              <a:rPr lang="sr-Latn-CS" altLang="en-US" sz="2000" b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BA" altLang="en-US" sz="20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sr-Latn-CS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AEEAEC-7F99-4937-803C-5D5D2A879E7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Međunarodni monetarni sistem poslije Drugog svjetskog rata</a:t>
            </a:r>
            <a:endParaRPr sz="3200" smtClean="0"/>
          </a:p>
        </p:txBody>
      </p:sp>
      <p:pic>
        <p:nvPicPr>
          <p:cNvPr id="21508" name="Picture 4" descr="Breton Woods 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Uloga drugih valuta: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oscilacije deviznog kursa od +/- 1% u odnosu na dolar</a:t>
            </a:r>
          </a:p>
          <a:p>
            <a:pPr eaLnBrk="1" hangingPunct="1">
              <a:buFontTx/>
              <a:buNone/>
            </a:pPr>
            <a:endParaRPr lang="sr-Latn-CS" altLang="en-US" sz="2400" b="1" smtClean="0"/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metod interventne operacije na deviznim tržištima 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(devizne rezerve i krediti MMF-a)</a:t>
            </a:r>
          </a:p>
          <a:p>
            <a:pPr eaLnBrk="1" hangingPunct="1">
              <a:buFontTx/>
              <a:buNone/>
            </a:pPr>
            <a:endParaRPr lang="sr-Latn-CS" altLang="en-US" sz="2400" b="1" smtClean="0"/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stanje fundamentalne neravnoteže</a:t>
            </a:r>
          </a:p>
          <a:p>
            <a:pPr eaLnBrk="1" hangingPunct="1">
              <a:buFontTx/>
              <a:buNone/>
            </a:pPr>
            <a:endParaRPr lang="sr-Latn-CS" altLang="en-US" sz="2400" b="1" smtClean="0"/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konvertibilnost</a:t>
            </a:r>
          </a:p>
          <a:p>
            <a:pPr eaLnBrk="1" hangingPunct="1"/>
            <a:endParaRPr lang="en-US" altLang="en-US" sz="2400" b="1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9AF5EA-8209-474D-871D-8AAEA5CFC23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Međunarodni monetarni sistem poslije Drugog svjetskog rata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Koristi bretonvudskog sistema za privredu Sjedinjenih Američkih Država</a:t>
            </a:r>
          </a:p>
          <a:p>
            <a:pPr eaLnBrk="1" hangingPunct="1"/>
            <a:endParaRPr lang="sr-Latn-CS" altLang="en-US" smtClean="0"/>
          </a:p>
          <a:p>
            <a:pPr eaLnBrk="1" hangingPunct="1"/>
            <a:endParaRPr lang="sr-Latn-CS" altLang="en-US" smtClean="0"/>
          </a:p>
          <a:p>
            <a:pPr eaLnBrk="1" hangingPunct="1"/>
            <a:endParaRPr lang="sr-Latn-CS" altLang="en-US" smtClean="0"/>
          </a:p>
          <a:p>
            <a:pPr eaLnBrk="1" hangingPunct="1">
              <a:buFontTx/>
              <a:buNone/>
            </a:pPr>
            <a:endParaRPr lang="sr-Latn-CS" altLang="en-US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F612EA-BCB5-4C5C-94F5-A1574E3C7C2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Međunarodni monetarni sistem poslije Drugog svjetskog rata</a:t>
            </a:r>
            <a:endParaRPr sz="32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Efekti bretonvudskog sistema na svjetsku privredu: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	- obnova razrušenih država Zapadne Evrope i ostatka svijeta (Maršalov plan 1950-ih)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	- rast međunarodne trgovine, proizvodnje, zaposlenosti i blagostanja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	- zavisnost od dolara kao glavne svjetske rezervne valute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	-  izvoz dolara iz Amerike u ostale svjetske zemlje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	- stvaranje i rast ogromnog deficita platnog bilansa SAD</a:t>
            </a:r>
            <a:endParaRPr lang="en-US" altLang="en-US" sz="2400" b="1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913EDB-E8CC-49EE-A5B9-B8C0D7B950B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Međunarodni monetarni sistem poslije Drugog svjetskog rata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eaLnBrk="1" hangingPunct="1"/>
            <a:r>
              <a:rPr lang="sr-Latn-CS" altLang="en-US" smtClean="0"/>
              <a:t>Period tzv. </a:t>
            </a:r>
            <a:r>
              <a:rPr lang="en-US" altLang="en-US" smtClean="0"/>
              <a:t>“</a:t>
            </a:r>
            <a:r>
              <a:rPr lang="sr-Latn-CS" altLang="en-US" smtClean="0"/>
              <a:t>gladi za dolarima</a:t>
            </a:r>
            <a:r>
              <a:rPr lang="en-US" altLang="en-US" smtClean="0"/>
              <a:t>”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D1E90E-8D93-407F-8362-BCE127469EA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eaLnBrk="1" hangingPunct="1"/>
            <a:r>
              <a:rPr lang="sr-Latn-CS" altLang="en-US" sz="2800" smtClean="0"/>
              <a:t>Trifinova dilema i knjiga Roberta Trifina iz 1960. godine pod nazivom “Zlato i dolarska kriza”</a:t>
            </a:r>
          </a:p>
          <a:p>
            <a:pPr eaLnBrk="1" hangingPunct="1"/>
            <a:endParaRPr lang="sr-Latn-CS" altLang="en-US" sz="2800" smtClean="0"/>
          </a:p>
          <a:p>
            <a:pPr eaLnBrk="1" hangingPunct="1"/>
            <a:r>
              <a:rPr lang="sr-Latn-CS" altLang="en-US" sz="2800" smtClean="0"/>
              <a:t>Niksonov šok (Nixon shock) iz 1971. godine predstavlja krah bretonvudsovog sistema</a:t>
            </a:r>
          </a:p>
          <a:p>
            <a:pPr eaLnBrk="1" hangingPunct="1"/>
            <a:endParaRPr lang="sr-Latn-CS" altLang="en-US" sz="2800" smtClean="0"/>
          </a:p>
          <a:p>
            <a:pPr eaLnBrk="1" hangingPunct="1"/>
            <a:r>
              <a:rPr lang="sr-Latn-CS" altLang="en-US" sz="2800" smtClean="0"/>
              <a:t>Bretton Woods II – režim plivajućeg deviznog kursa počinje da funkcioniše od marta 1973. godine</a:t>
            </a:r>
            <a:endParaRPr lang="en-US" altLang="en-US" sz="280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0ACD1-2081-421F-90A0-14A4407F771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Evrodolar (eurodolar) i evrotržište </a:t>
            </a:r>
          </a:p>
          <a:p>
            <a:pPr eaLnBrk="1" hangingPunct="1"/>
            <a:endParaRPr lang="sr-Latn-CS" altLang="en-US" sz="800" b="1" smtClean="0"/>
          </a:p>
          <a:p>
            <a:pPr eaLnBrk="1" hangingPunct="1"/>
            <a:r>
              <a:rPr lang="sr-Latn-CS" altLang="en-US" sz="2400" b="1" i="1" smtClean="0"/>
              <a:t>eurotržište - velika količina dolara u opticaju izvan Amerike, razlika između kamatnih stopa u SAD i Evropi, varijabilne kamatne stope, sindikalizovani zajmovi, razvoj Evrope, petrodolari, naftni šokovi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Rast evrotržišta 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- 12,4 milijardi dolara u 1963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- 1.500 milijardi dolara u 1983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- 5.830 milijardi dolara u 1994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- 26.100 milijardi dolara u 2006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- 32.000 milijardi dolara u 2007</a:t>
            </a:r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	- ogroman bum ovog tržišta od početka krize iz 2008.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CB449E-81EB-4F84-9499-8EE5C8F4C81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F0EDDA-8595-42F9-957D-04F40501D60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lang="en-US" sz="3200" dirty="0"/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077200" cy="4648200"/>
          </a:xfrm>
          <a:noFill/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BA" altLang="en-US" sz="2400"/>
              <a:t>Učešće valuta u međunarodnim bankarskim transakcijama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Učešće dolara u međunarodnim finansijskim transakcijama (USD)</a:t>
            </a:r>
            <a:endParaRPr lang="en-US" altLang="en-US" sz="240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AD08EE-E894-4286-84BF-F91519746FC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sr-Latn-CS" altLang="en-US" sz="2800" smtClean="0"/>
              <a:t>Učešće dolara u međunarodnim finansijskim transakcijama</a:t>
            </a:r>
            <a:endParaRPr lang="en-US" altLang="en-US" sz="2800" smtClean="0"/>
          </a:p>
          <a:p>
            <a:pPr eaLnBrk="1" hangingPunct="1">
              <a:buFont typeface="Wingdings 3" pitchFamily="18" charset="2"/>
              <a:buNone/>
            </a:pPr>
            <a:endParaRPr lang="en-US" altLang="en-US" smtClean="0"/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5F88D1-A375-437F-919F-C60ED8AC0D9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lang="en-US" sz="3200" dirty="0"/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2DB2CB-3241-49A8-BD71-8F827E6BC1C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sr-Latn-CS" altLang="en-US" sz="28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Predmet i cilj predavanja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  <a:defRPr/>
            </a:pPr>
            <a:endParaRPr lang="sr-Latn-CS" altLang="en-US" sz="2800" b="1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sr-Latn-CS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	Stvaranje međunarodnog monetarnog sistema poslije Drugog svjetskog rata prouzrokovao je dominantnu poziciju dolara u odnosu na druge svjetske valute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  <a:defRPr/>
            </a:pPr>
            <a:endParaRPr lang="sr-Latn-CS" alt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sr-Latn-CS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	Navedena pozicija dolara omogućila je Sjedinjenim Državama da mogu komotno da imaju velike deficite platnog bilansa jer su se putem dolara (pored dolara djelimično i u zlatu) iskazivali pariteti nacionalnih valuta, kvote u međunarodnim organizacijama, cijene najznačajnijih roba, svjetske monetarne rezerve, kao i transakcije na međunarodnom finansijskom tržištu (uključujući i Evrotržište) </a:t>
            </a: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  <a:defRPr/>
            </a:pPr>
            <a:endParaRPr lang="sr-Latn-CS" alt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lnSpc>
                <a:spcPct val="80000"/>
              </a:lnSpc>
              <a:buFontTx/>
              <a:buChar char="-"/>
              <a:defRPr/>
            </a:pPr>
            <a:endParaRPr lang="sr-Latn-CS" alt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sr-Latn-CS" altLang="en-US" sz="2400" smtClean="0"/>
              <a:t>-	</a:t>
            </a:r>
            <a:r>
              <a:rPr lang="sr-Latn-CS" altLang="en-US" sz="2400" b="1" smtClean="0"/>
              <a:t>Dolar je dominantna valuta u plaćanjima između neamerikanaca, a Amerika putem štampanja dolara i njegovog izvoza izvan sopstvenih granica finansira svoje aktivnosti, kako u zemlji tako i u inostranstvu.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C5A3E1-6B8F-4462-B7BB-B464B5FCC04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16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Content Placeholder 5"/>
          <p:cNvSpPr>
            <a:spLocks noGrp="1"/>
          </p:cNvSpPr>
          <p:nvPr>
            <p:ph idx="1"/>
          </p:nvPr>
        </p:nvSpPr>
        <p:spPr>
          <a:xfrm>
            <a:off x="-228600" y="1219200"/>
            <a:ext cx="9144000" cy="5638800"/>
          </a:xfrm>
        </p:spPr>
        <p:txBody>
          <a:bodyPr/>
          <a:lstStyle/>
          <a:p>
            <a:pPr eaLnBrk="1" hangingPunct="1"/>
            <a:r>
              <a:rPr lang="sr-Latn-BA" altLang="en-US" smtClean="0"/>
              <a:t>Cijena zlata u dolarima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1191F3-BBBC-4998-B16A-045DC79E229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lang="en-US" sz="3200" dirty="0"/>
          </a:p>
        </p:txBody>
      </p:sp>
      <p:pic>
        <p:nvPicPr>
          <p:cNvPr id="32772" name="Picture 5" descr="China reserves growth 1997-2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8763000" cy="5105400"/>
          </a:xfrm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0" y="12192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BA" altLang="en-US" b="1" i="1"/>
              <a:t>Rast monetarnih rezervi i rezervi zlata Narodne Republike Kine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6806C7-EB59-469E-81D7-F1D0BE67A03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  <p:pic>
        <p:nvPicPr>
          <p:cNvPr id="33796" name="Picture 5" descr="trade_picture_figA_2006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500"/>
          </a:xfrm>
        </p:spPr>
        <p:txBody>
          <a:bodyPr/>
          <a:lstStyle/>
          <a:p>
            <a:pPr eaLnBrk="1" hangingPunct="1"/>
            <a:r>
              <a:rPr lang="sr-Latn-BA" altLang="en-US" sz="2600" smtClean="0"/>
              <a:t>Odnos deviznog kursa dolara i trgovinskog deficita</a:t>
            </a:r>
            <a:endParaRPr lang="en-US" alt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328E79-7D63-437E-89F0-D8D4C4DD270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lang="en-US" sz="3200" dirty="0"/>
          </a:p>
        </p:txBody>
      </p:sp>
      <p:pic>
        <p:nvPicPr>
          <p:cNvPr id="34820" name="Picture 6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8686800" cy="5029200"/>
          </a:xfrm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0" y="990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BA" altLang="en-US" sz="2400"/>
              <a:t>Odnos između vrijednosti američkog dolara i vrijednosti zlata (u mg)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F5013E-9550-4A6B-BF76-066B5FDE830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  <p:pic>
        <p:nvPicPr>
          <p:cNvPr id="35844" name="Picture 4" descr="Vrednost dolara i kamatne stope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C8BCD6-7671-4517-9F1F-246BCB2956C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Uloga dolara na međunarodnom monetarnom tržištu</a:t>
            </a:r>
            <a:endParaRPr sz="3200" smtClean="0"/>
          </a:p>
        </p:txBody>
      </p:sp>
      <p:pic>
        <p:nvPicPr>
          <p:cNvPr id="36868" name="Picture 9" descr="Britanska f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Japanski J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81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Kanadski d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505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 descr="Ev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657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066800" y="13716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sz="1000" b="1" i="1">
                <a:cs typeface="Times New Roman" pitchFamily="18" charset="0"/>
              </a:rPr>
              <a:t>                     1)  Japanski jen                                                       2) Britanska funta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2147888" y="903288"/>
            <a:ext cx="398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sr-Latn-CS" alt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sr-Latn-CS" altLang="en-US" sz="1200">
                <a:cs typeface="Times New Roman" pitchFamily="18" charset="0"/>
              </a:rPr>
              <a:t>     </a:t>
            </a:r>
            <a:endParaRPr lang="sr-Latn-CS" altLang="en-US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1219200" y="39624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sz="1000" b="1" i="1">
                <a:cs typeface="Times New Roman" pitchFamily="18" charset="0"/>
              </a:rPr>
              <a:t>                     3)  Kanadski dolar                                                                4) Evro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2147888" y="5926138"/>
            <a:ext cx="48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sr-Latn-CS" altLang="en-US" sz="1200">
                <a:cs typeface="Times New Roman" pitchFamily="18" charset="0"/>
              </a:rPr>
              <a:t>       </a:t>
            </a:r>
            <a:endParaRPr lang="sr-Latn-CS" altLang="en-US"/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2147888" y="8315325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sr-Latn-CS" altLang="en-US" sz="1200">
                <a:cs typeface="Times New Roman" pitchFamily="18" charset="0"/>
              </a:rPr>
              <a:t> </a:t>
            </a:r>
            <a:endParaRPr lang="sr-Latn-C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Mastrihtski ugovor (Mastricht Treaty) iz 1993. godine</a:t>
            </a:r>
          </a:p>
          <a:p>
            <a:pPr eaLnBrk="1" hangingPunct="1"/>
            <a:endParaRPr lang="sr-Latn-CS" altLang="en-US" sz="2400" smtClean="0"/>
          </a:p>
          <a:p>
            <a:pPr eaLnBrk="1" hangingPunct="1"/>
            <a:r>
              <a:rPr lang="sr-Latn-CS" altLang="en-US" sz="2400" smtClean="0"/>
              <a:t>Dilema između njemačkog i anglo-saksonskog modela</a:t>
            </a:r>
          </a:p>
          <a:p>
            <a:pPr eaLnBrk="1" hangingPunct="1"/>
            <a:endParaRPr lang="sr-Latn-CS" altLang="en-US" sz="2400" smtClean="0"/>
          </a:p>
          <a:p>
            <a:pPr eaLnBrk="1" hangingPunct="1"/>
            <a:r>
              <a:rPr lang="sr-Latn-CS" altLang="en-US" sz="2400" smtClean="0"/>
              <a:t>Tri faze stvaranja EMU</a:t>
            </a:r>
          </a:p>
          <a:p>
            <a:pPr eaLnBrk="1" hangingPunct="1"/>
            <a:endParaRPr lang="sr-Latn-CS" altLang="en-US" sz="2400" smtClean="0"/>
          </a:p>
          <a:p>
            <a:pPr eaLnBrk="1" hangingPunct="1"/>
            <a:r>
              <a:rPr lang="sr-Latn-CS" altLang="en-US" sz="2400" smtClean="0"/>
              <a:t>Organizaciona struktura EMU (Evrosistem, Evropska centralna banka i nacionalne centralne banke zemalja članica)</a:t>
            </a:r>
          </a:p>
          <a:p>
            <a:pPr eaLnBrk="1" hangingPunct="1"/>
            <a:endParaRPr lang="sr-Latn-CS" altLang="en-US" sz="2400" smtClean="0"/>
          </a:p>
          <a:p>
            <a:pPr eaLnBrk="1" hangingPunct="1"/>
            <a:r>
              <a:rPr lang="sr-Latn-CS" altLang="en-US" sz="2400" smtClean="0"/>
              <a:t>Evropska centralna banka – nezavisnost i demokratičnost</a:t>
            </a:r>
            <a:endParaRPr lang="en-US" altLang="en-US" sz="2400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5EB657-9F55-4C33-B4FA-F5A3672E644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Stvaranje evropske Ekonomske i monetarne unije (EMU)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sr-Latn-CS" altLang="en-US" sz="2800" smtClean="0"/>
              <a:t>Ostvareni rezultati i izazovi</a:t>
            </a:r>
          </a:p>
          <a:p>
            <a:pPr eaLnBrk="1" hangingPunct="1"/>
            <a:endParaRPr lang="sr-Latn-CS" altLang="en-US" sz="2800" smtClean="0"/>
          </a:p>
          <a:p>
            <a:pPr eaLnBrk="1" hangingPunct="1"/>
            <a:r>
              <a:rPr lang="sr-Latn-CS" altLang="en-US" sz="2800" smtClean="0"/>
              <a:t>Teorija optimalne valutne zone (OCA Theory)</a:t>
            </a:r>
          </a:p>
          <a:p>
            <a:pPr eaLnBrk="1" hangingPunct="1"/>
            <a:endParaRPr lang="sr-Latn-CS" altLang="en-US" sz="2800" smtClean="0"/>
          </a:p>
          <a:p>
            <a:pPr eaLnBrk="1" hangingPunct="1"/>
            <a:r>
              <a:rPr lang="sr-Latn-CS" altLang="en-US" sz="2800" smtClean="0"/>
              <a:t>Troškovi i rizici članstva u EMU – odricanja od monetarne nezavisnosti</a:t>
            </a:r>
          </a:p>
          <a:p>
            <a:pPr eaLnBrk="1" hangingPunct="1"/>
            <a:endParaRPr lang="sr-Latn-CS" altLang="en-US" sz="2800" smtClean="0"/>
          </a:p>
          <a:p>
            <a:pPr eaLnBrk="1" hangingPunct="1"/>
            <a:r>
              <a:rPr lang="sr-Latn-CS" altLang="en-US" sz="2800" smtClean="0"/>
              <a:t>Koristi članstva u EMU – odricanja od monetarne nezavisnosti</a:t>
            </a:r>
            <a:endParaRPr lang="en-US" altLang="en-US" sz="2800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F4301A-3BAF-4030-A49E-C7FF16C68E7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Stvaranje evropske Ekonomske i monetarne unije (EMU)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Konkurencija između dolara i evra na međunarodnom valutnom tržištu, tj. dolar-evro rat (dollar-euro war)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CF3405-8287-4DA7-9162-8095AC48977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pic>
        <p:nvPicPr>
          <p:cNvPr id="39941" name="Picture 4" descr="World countries GDP firs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276600" y="2743200"/>
            <a:ext cx="192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066800" y="5715000"/>
            <a:ext cx="738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BDP najsnažnijih zemalja svijeta u 2008. godini (u milionima USD)</a:t>
            </a:r>
            <a:endParaRPr lang="en-US" altLang="en-U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686800" cy="57912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Promjene odnosa dolar : evro</a:t>
            </a:r>
            <a:endParaRPr lang="en-US" altLang="en-US" sz="2400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1FA136-2663-4D7E-A030-3639200B897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pic>
        <p:nvPicPr>
          <p:cNvPr id="40965" name="Picture 4" descr="Euro vs do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1066800" y="5715000"/>
            <a:ext cx="701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Kretanje deviznog kursa dolara i evra od 1999. do 2009. godine</a:t>
            </a:r>
            <a:endParaRPr lang="en-US" altLang="en-U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10C897-28DC-44BF-98D8-5EBB7E20E7D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smtClean="0"/>
              <a:t>-	</a:t>
            </a:r>
            <a:r>
              <a:rPr lang="sr-Latn-CS" altLang="en-US" sz="2400" b="1" smtClean="0"/>
              <a:t>Početkom pedesetih i šesdesetih godina prošlog vijeka dolazi do promjena koje su prouzrokovane činjenicom da su nacionalne valute razvijenih zemalja postale konvertibilne, kao što su njemačka marka ili japanski jen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-	Međutim nijedna druga valuta niti zemlja nisu bile dovoljno snažne da bi ozbiljno konkurisale dolaru i Sjedinjenim Državama za primat na međunarodnom valutnom tržištu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smtClean="0"/>
              <a:t>  </a:t>
            </a:r>
            <a:r>
              <a:rPr lang="en-GB" altLang="en-US" sz="2400" b="1" smtClean="0"/>
              <a:t> </a:t>
            </a: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r-Latn-CS" altLang="en-US" sz="2400" b="1" smtClean="0"/>
              <a:t>Nastanak Ekonomske i monetarne unije (EMU) i uvođenje zajedničke evropske valute </a:t>
            </a:r>
            <a:r>
              <a:rPr lang="sr-Latn-CS" altLang="en-US" sz="2400" b="1" i="1" smtClean="0"/>
              <a:t>evra</a:t>
            </a:r>
            <a:r>
              <a:rPr lang="sr-Latn-CS" altLang="en-US" sz="2400" b="1" smtClean="0"/>
              <a:t> značajno mijenjaju pozicije na međuvalutnom tržištu, a upravo to je i predmet i cilj istraživanja na ovim časovima predmeta Globalizacija i finansijski menadžment: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altLang="en-US" sz="2400" b="1" i="1" smtClean="0"/>
              <a:t>	da se vidi kakve posljedice ima i može imati u budućnosti veća uloga evra u međunarodnim monetarnim i finansijskim poslovima?</a:t>
            </a:r>
            <a:endParaRPr lang="en-US" altLang="en-US" sz="2400" b="1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763000" cy="60198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Uticaj realnih faktora / stanja u privredama SAD i evrozone na kretanje kursa dolar/evro?</a:t>
            </a:r>
          </a:p>
          <a:p>
            <a:pPr eaLnBrk="1" hangingPunct="1"/>
            <a:endParaRPr lang="sr-Latn-CS" altLang="en-US" sz="2400" smtClean="0"/>
          </a:p>
          <a:p>
            <a:pPr eaLnBrk="1" hangingPunct="1"/>
            <a:r>
              <a:rPr lang="sr-Latn-CS" altLang="en-US" sz="2400" smtClean="0"/>
              <a:t>Faktori: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platni bilans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stopa BDP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stopa nezaposlenosti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stopa inflacije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referentne kamatne stope centralnih banaka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709068-0459-4F8B-9C6F-1A78156CE93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Platni bilans</a:t>
            </a:r>
            <a:endParaRPr lang="en-US" altLang="en-US" sz="2400" smtClean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1B9AEA-43FC-4A43-B338-4DCF15A4DA0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pic>
        <p:nvPicPr>
          <p:cNvPr id="43014" name="Picture 7" descr="current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33400" y="563880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Tekući bilans SAD od 1929. do 2006. godine (u milijardama USD)</a:t>
            </a:r>
            <a:endParaRPr lang="en-US" altLang="en-U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/>
          <a:lstStyle/>
          <a:p>
            <a:pPr eaLnBrk="1" hangingPunct="1"/>
            <a:r>
              <a:rPr lang="sr-Latn-CS" altLang="en-US" sz="2800" smtClean="0"/>
              <a:t>Platni bilans</a:t>
            </a:r>
            <a:endParaRPr lang="en-US" alt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sz="3200" dirty="0" smtClean="0"/>
              <a:t>Odnos evro : dolar</a:t>
            </a:r>
            <a:endParaRPr lang="en-US" sz="32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E87D3-2ED3-4E2A-86A7-577923C987AE}" type="slidenum">
              <a:rPr lang="en-US" altLang="en-US"/>
              <a:pPr/>
              <a:t>32</a:t>
            </a:fld>
            <a:endParaRPr lang="en-US" altLang="en-US"/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533400" y="1524000"/>
          <a:ext cx="7239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r:id="rId3" imgW="4572000" imgH="2600325" progId="Excel.Sheet.12">
                  <p:embed/>
                </p:oleObj>
              </mc:Choice>
              <mc:Fallback>
                <p:oleObj r:id="rId3" imgW="4572000" imgH="2600325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239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752600" y="57150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Kretanje zbirnog tekućeg platnog bilansa</a:t>
            </a:r>
            <a:r>
              <a:rPr lang="sr-Latn-CS" altLang="en-US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Stopa BDP najsnažnijih zemalja svijeta</a:t>
            </a:r>
            <a:endParaRPr lang="en-US" altLang="en-US" sz="2400" smtClean="0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B8F7C9-AEA5-4A4D-9DD1-BF7E9C7AEB3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45062" name="Object 4"/>
          <p:cNvGraphicFramePr>
            <a:graphicFrameLocks noChangeAspect="1"/>
          </p:cNvGraphicFramePr>
          <p:nvPr/>
        </p:nvGraphicFramePr>
        <p:xfrm>
          <a:off x="533400" y="1295400"/>
          <a:ext cx="8001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r:id="rId3" imgW="5619750" imgH="3371850" progId="Excel.Sheet.12">
                  <p:embed/>
                </p:oleObj>
              </mc:Choice>
              <mc:Fallback>
                <p:oleObj r:id="rId3" imgW="5619750" imgH="337185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BDP evrozone, Evropske unije, Amerike i Japana od 1998. do 2009.</a:t>
            </a:r>
            <a:endParaRPr lang="en-US" altLang="en-US" b="1" i="1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458200" cy="57150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Stopa nezaposlenosti</a:t>
            </a:r>
            <a:endParaRPr lang="en-US" altLang="en-US" sz="2400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865BC4-25BA-42DB-98F5-CED7DBC9320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46086" name="Object 4"/>
          <p:cNvGraphicFramePr>
            <a:graphicFrameLocks noChangeAspect="1"/>
          </p:cNvGraphicFramePr>
          <p:nvPr/>
        </p:nvGraphicFramePr>
        <p:xfrm>
          <a:off x="533400" y="1371600"/>
          <a:ext cx="7848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r:id="rId3" imgW="4876800" imgH="3028950" progId="Excel.Sheet.12">
                  <p:embed/>
                </p:oleObj>
              </mc:Choice>
              <mc:Fallback>
                <p:oleObj r:id="rId3" imgW="4876800" imgH="302895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848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458200" cy="54737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Stopa inflacije</a:t>
            </a:r>
            <a:endParaRPr lang="en-US" altLang="en-US" sz="2400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C8A523-31E5-41B7-B4C5-6BDE317B279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47110" name="Object 4"/>
          <p:cNvGraphicFramePr>
            <a:graphicFrameLocks noChangeAspect="1"/>
          </p:cNvGraphicFramePr>
          <p:nvPr/>
        </p:nvGraphicFramePr>
        <p:xfrm>
          <a:off x="609600" y="1447800"/>
          <a:ext cx="7620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r:id="rId3" imgW="4572000" imgH="2600325" progId="Excel.Sheet.12">
                  <p:embed/>
                </p:oleObj>
              </mc:Choice>
              <mc:Fallback>
                <p:oleObj r:id="rId3" imgW="4572000" imgH="2600325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620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686800" cy="59436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Referentne kamatne stope centralnih banaka</a:t>
            </a:r>
            <a:endParaRPr lang="en-US" altLang="en-US" sz="2400" smtClean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71AEC-6224-4BAE-A663-7CD5B200259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Odnos evro : dolar</a:t>
            </a:r>
            <a:endParaRPr sz="3200" smtClean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609600" y="1447800"/>
          <a:ext cx="7315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r:id="rId3" imgW="5172075" imgH="2733675" progId="Excel.Sheet.12">
                  <p:embed/>
                </p:oleObj>
              </mc:Choice>
              <mc:Fallback>
                <p:oleObj r:id="rId3" imgW="5172075" imgH="2733675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315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533400"/>
            <a:ext cx="9144000" cy="54864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Udio dolara i evra u međunarodnim finansijskim poslovima</a:t>
            </a:r>
            <a:endParaRPr lang="en-US" altLang="en-US" sz="2400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00493-3A35-4966-AB6B-587E6B4E28A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Prekogranična spajanja i akvizicije u oblasti proizvodnje i kupovina imovine područja EMU  u oblasti usluga u periodu 1993 – 2004. godina</a:t>
            </a:r>
            <a:endParaRPr lang="en-US" altLang="en-US" b="1" i="1"/>
          </a:p>
        </p:txBody>
      </p:sp>
      <p:pic>
        <p:nvPicPr>
          <p:cNvPr id="49158" name="Picture 7" descr="Hitn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8" descr="Hitn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/>
          <a:lstStyle/>
          <a:p>
            <a:r>
              <a:rPr lang="sr-Latn-CS" altLang="en-US" sz="2400" smtClean="0"/>
              <a:t>Udio dolara i evra u međunarodnim finansijskim poslovima</a:t>
            </a:r>
            <a:endParaRPr lang="en-US" altLang="en-US" sz="2400" smtClean="0"/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5AEF8B-7FE2-41C0-87B4-ECBD5F9B9B31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50181" name="Picture 6" descr="Hitn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1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1143000" y="5562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Učešće ukupnih portfolio sredstava denominovanih u evrima u odnosu na ukupna portfolio sredstva u svijetu</a:t>
            </a:r>
            <a:endParaRPr lang="en-US" altLang="en-US" b="1" i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53975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Udio dolara i evra u svjetskim monetarnim rezervama</a:t>
            </a:r>
            <a:endParaRPr lang="en-US" altLang="en-US" sz="2400" smtClean="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EA976B-8181-4164-95E9-E6ECA9219DA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51206" name="Object 4"/>
          <p:cNvGraphicFramePr>
            <a:graphicFrameLocks noChangeAspect="1"/>
          </p:cNvGraphicFramePr>
          <p:nvPr/>
        </p:nvGraphicFramePr>
        <p:xfrm>
          <a:off x="990600" y="1600200"/>
          <a:ext cx="6705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Worksheet" r:id="rId3" imgW="4914900" imgH="3924300" progId="Excel.Sheet.8">
                  <p:embed/>
                </p:oleObj>
              </mc:Choice>
              <mc:Fallback>
                <p:oleObj name="Worksheet" r:id="rId3" imgW="4914900" imgH="39243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705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752600" y="57150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en-US" b="1" i="1"/>
              <a:t>Devizne rezerve u svijetu 2008. godine</a:t>
            </a:r>
            <a:endParaRPr lang="en-US" altLang="en-US" b="1" i="1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ECFC01-EF2A-4E88-BE90-D698A685ADE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sr-Latn-CS" altLang="en-US" sz="2000" b="1" i="1" u="sng" smtClean="0"/>
              <a:t>Sadržaj predavanja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en-US" sz="2000" b="1" smtClean="0"/>
              <a:t>Uvod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r-Latn-CS" altLang="en-US" sz="2000" b="1" smtClean="0"/>
              <a:t>Međunarodni monetarni sistem poslije Drugog svjetskog rata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sr-Latn-CS" altLang="en-US" sz="2000" b="1" smtClean="0"/>
              <a:t>Uloga dolara na međunarodnom finansijskom tržištu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sr-Latn-CS" altLang="en-US" sz="2000" b="1" smtClean="0"/>
              <a:t>Stvaranje evropske Ekonomske i monetarne unije (EMU) i uvođenje evra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sr-Latn-CS" altLang="en-US" sz="2000" b="1" smtClean="0"/>
              <a:t>Odnos evro : dolar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5"/>
            </a:pPr>
            <a:r>
              <a:rPr lang="sr-Latn-CS" altLang="en-US" sz="2000" b="1" smtClean="0"/>
              <a:t>Dolar, evro i svjetska privreda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</a:pPr>
            <a:r>
              <a:rPr lang="sr-Latn-CS" altLang="en-US" sz="2000" b="1" smtClean="0"/>
              <a:t>Dolar, evro i Balkan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en-US" sz="2000" b="1" smtClean="0"/>
              <a:t>Zaključak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en-US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en-US" sz="2000" b="1" smtClean="0"/>
              <a:t>Literatura</a:t>
            </a:r>
            <a:endParaRPr lang="sr-Latn-CS" altLang="en-US" sz="2000" b="1" smtClean="0">
              <a:hlinkClick r:id="" action="ppaction://noactio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48E9C6-67E7-4BDE-AC43-B2E943A8524F}" type="slidenum">
              <a:rPr lang="en-US" altLang="en-US"/>
              <a:pPr/>
              <a:t>40</a:t>
            </a:fld>
            <a:endParaRPr lang="en-US" altLang="en-US"/>
          </a:p>
        </p:txBody>
      </p:sp>
      <p:graphicFrame>
        <p:nvGraphicFramePr>
          <p:cNvPr id="52228" name="Object 6"/>
          <p:cNvGraphicFramePr>
            <a:graphicFrameLocks noChangeAspect="1"/>
          </p:cNvGraphicFramePr>
          <p:nvPr>
            <p:ph idx="1"/>
          </p:nvPr>
        </p:nvGraphicFramePr>
        <p:xfrm>
          <a:off x="914400" y="1752600"/>
          <a:ext cx="6781800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Worksheet" r:id="rId3" imgW="4991100" imgH="2838450" progId="Excel.Sheet.8">
                  <p:embed/>
                </p:oleObj>
              </mc:Choice>
              <mc:Fallback>
                <p:oleObj name="Worksheet" r:id="rId3" imgW="4991100" imgH="283845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781800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r-Latn-CS" altLang="en-US" b="1" i="1"/>
              <a:t>Rast svjetskih deviznih rezervi</a:t>
            </a:r>
            <a:endParaRPr lang="en-US" altLang="en-US" b="1" i="1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8600" y="838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altLang="en-US" sz="2400"/>
              <a:t>Udio dolara i evra u svjetskim monetarnim rezervama</a:t>
            </a:r>
            <a:endParaRPr lang="en-US" altLang="en-U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686800" cy="53213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Udio dolara i evra u svjetskim monetarnim rezervama</a:t>
            </a:r>
            <a:endParaRPr lang="en-US" altLang="en-US" sz="2400" smtClean="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AD2C-2981-46E7-B472-B6BFE0205FC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53254" name="Object 4"/>
          <p:cNvGraphicFramePr>
            <a:graphicFrameLocks noChangeAspect="1"/>
          </p:cNvGraphicFramePr>
          <p:nvPr/>
        </p:nvGraphicFramePr>
        <p:xfrm>
          <a:off x="457200" y="1524000"/>
          <a:ext cx="76200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Worksheet" r:id="rId3" imgW="4914900" imgH="3924300" progId="Excel.Sheet.8">
                  <p:embed/>
                </p:oleObj>
              </mc:Choice>
              <mc:Fallback>
                <p:oleObj name="Worksheet" r:id="rId3" imgW="4914900" imgH="39243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76200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90600" y="55626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Udio valuta u svjetskim monetarnim rezervama u 2008</a:t>
            </a:r>
            <a:endParaRPr lang="en-US" altLang="en-US" b="1" i="1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r>
              <a:rPr lang="sr-Latn-CS" altLang="en-US" sz="2400" smtClean="0"/>
              <a:t>Udio dolara i evra u svjetskim monetarnim rezervama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69D01E-366F-432B-A7AF-253D3FA9D046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54277" name="Picture 6" descr="Percentage_of_global_curr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16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1371600" y="56388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Procentualno učešće valuta u svjetskim monetarnim rezervama</a:t>
            </a:r>
            <a:endParaRPr lang="en-US" altLang="en-US" b="1" i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3213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Udio dolara i evra u svjetskim monetarnim rezervama</a:t>
            </a:r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2CA35-3133-4D92-922E-1AD37766A26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/>
        </p:nvGraphicFramePr>
        <p:xfrm>
          <a:off x="457200" y="1295400"/>
          <a:ext cx="7696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Worksheet" r:id="rId3" imgW="5295900" imgH="3000375" progId="Excel.Sheet.8">
                  <p:embed/>
                </p:oleObj>
              </mc:Choice>
              <mc:Fallback>
                <p:oleObj name="Worksheet" r:id="rId3" imgW="5295900" imgH="30003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76962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Rast učešća dolara i eura u svjetskim monetarnim rezervama</a:t>
            </a:r>
            <a:endParaRPr lang="en-US" altLang="en-US" b="1" i="1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776C86-35DF-48C9-93DC-8BEE5D4697E8}" type="slidenum">
              <a:rPr lang="en-US" altLang="en-US"/>
              <a:pPr/>
              <a:t>44</a:t>
            </a:fld>
            <a:endParaRPr lang="en-US" altLang="en-US"/>
          </a:p>
        </p:txBody>
      </p:sp>
      <p:graphicFrame>
        <p:nvGraphicFramePr>
          <p:cNvPr id="56324" name="Object 7"/>
          <p:cNvGraphicFramePr>
            <a:graphicFrameLocks noChangeAspect="1"/>
          </p:cNvGraphicFramePr>
          <p:nvPr>
            <p:ph idx="1"/>
          </p:nvPr>
        </p:nvGraphicFramePr>
        <p:xfrm>
          <a:off x="685800" y="1447800"/>
          <a:ext cx="7467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r:id="rId3" imgW="5915025" imgH="4343400" progId="Excel.Sheet.12">
                  <p:embed/>
                </p:oleObj>
              </mc:Choice>
              <mc:Fallback>
                <p:oleObj r:id="rId3" imgW="5915025" imgH="4343400" progId="Excel.Shee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467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609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altLang="en-US" sz="2400"/>
              <a:t>Udio dolara i evra u svjetskim monetarnim rezervama</a:t>
            </a:r>
            <a:endParaRPr lang="en-US" altLang="en-US" sz="2400"/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295400" y="571500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Regionalna koncentracija SWFs u svijetu u 2009</a:t>
            </a:r>
            <a:endParaRPr lang="en-US" altLang="en-US" b="1" i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sr-Latn-CS" altLang="en-US" sz="2400" smtClean="0"/>
              <a:t>Struktura izvora finansiranja SWF u 2009. godini (u procentima) 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0FDDB7-6228-4F32-B601-0541F020F1B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57350" name="Object 1"/>
          <p:cNvGraphicFramePr>
            <a:graphicFrameLocks noChangeAspect="1"/>
          </p:cNvGraphicFramePr>
          <p:nvPr/>
        </p:nvGraphicFramePr>
        <p:xfrm>
          <a:off x="1447800" y="1828800"/>
          <a:ext cx="66675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Worksheet" r:id="rId3" imgW="4476750" imgH="2590800" progId="Excel.Sheet.12">
                  <p:embed/>
                </p:oleObj>
              </mc:Choice>
              <mc:Fallback>
                <p:oleObj name="Worksheet" r:id="rId3" imgW="4476750" imgH="25908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66675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Značaj dolara i evra u iskazivanju cijena u međunarodnoj trgovini: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	- Izvoz fakturisan u dolarima je pretežno prisutan u Aziji (oko 80%), a značajan je udio i kod evropskih zemalja (oko 30%)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	- Izvoz fakturisan u evrima u Aziji je neznatan, dok je u Evropi taj udio u odnosu na ukupno fakturisan izvoz značajno iznad 50%</a:t>
            </a:r>
            <a:endParaRPr lang="en-US" altLang="en-US" sz="2400" smtClean="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C1FE6F-FD76-4C14-8E13-E51A2044C2C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BA7802-4C29-452D-A92F-7E16D913BDB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939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sr-Latn-CS" altLang="en-US" sz="2400" smtClean="0"/>
              <a:t>Međunarodna uloga dolara kao valute u kojoj se fakturiše izvoz država (u procentima) </a:t>
            </a:r>
            <a:endParaRPr lang="en-US" altLang="en-US" sz="24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981200"/>
          <a:ext cx="8077200" cy="3959225"/>
        </p:xfrm>
        <a:graphic>
          <a:graphicData uri="http://schemas.openxmlformats.org/drawingml/2006/table">
            <a:tbl>
              <a:tblPr/>
              <a:tblGrid>
                <a:gridCol w="1760538"/>
                <a:gridCol w="1624012"/>
                <a:gridCol w="1570038"/>
                <a:gridCol w="1631950"/>
                <a:gridCol w="1490662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Učešće izvoza države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Region/država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Izvoz fakturisan u dolarima: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Americi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Državama koje pripadaju ’dolar bloku’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(1)-(2+3)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Azija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Koreja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Tajland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Evropska unija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Francuska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Njemačka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 članice Evropske unije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Mađarska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Poljska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sr-Latn-CS" altLang="en-US" sz="2400" smtClean="0"/>
              <a:t>Međunarodna uloga eura kao valute u kojoj se fakturiše izvoz država u procentima 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9D780B-8D38-44DA-8F19-8EA9AE6325D4}" type="slidenum">
              <a:rPr lang="en-US" altLang="en-US"/>
              <a:pPr/>
              <a:t>48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828800"/>
          <a:ext cx="7696200" cy="4040188"/>
        </p:xfrm>
        <a:graphic>
          <a:graphicData uri="http://schemas.openxmlformats.org/drawingml/2006/table">
            <a:tbl>
              <a:tblPr/>
              <a:tblGrid>
                <a:gridCol w="1600200"/>
                <a:gridCol w="1560513"/>
                <a:gridCol w="1536700"/>
                <a:gridCol w="1568450"/>
                <a:gridCol w="1430337"/>
              </a:tblGrid>
              <a:tr h="3111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Učešće izvoza države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Region/država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Izvoz fakturisan u eurima: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Eurozoni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Državama koje pripadaju ’euro bloku’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(1)-(2+3)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Azija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Koreja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Tajland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Evropska unija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Francuska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Njemačka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 članice Evropske unije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Mađarska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Poljska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Uticaj promjena odnosa između dolara i evra na visinu spoljnih dugova i njihovu otplatu</a:t>
            </a:r>
            <a:endParaRPr lang="en-US" altLang="en-US" sz="2400" smtClean="0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D8D6CF-C586-492D-B2AB-B7634AE3CD8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61446" name="Object 4"/>
          <p:cNvGraphicFramePr>
            <a:graphicFrameLocks noChangeAspect="1"/>
          </p:cNvGraphicFramePr>
          <p:nvPr/>
        </p:nvGraphicFramePr>
        <p:xfrm>
          <a:off x="609600" y="1600200"/>
          <a:ext cx="8077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Worksheet" r:id="rId3" imgW="4572000" imgH="2600325" progId="Excel.Sheet.8">
                  <p:embed/>
                </p:oleObj>
              </mc:Choice>
              <mc:Fallback>
                <p:oleObj name="Worksheet" r:id="rId3" imgW="4572000" imgH="26003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8077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1143000" y="5715000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Spoljni dug zemalja na kraju 2008 (u hiljadama USD)</a:t>
            </a:r>
            <a:endParaRPr lang="en-US" altLang="en-US" b="1" i="1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122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B2CE61-2E38-4159-A0BE-A70CC6FC4D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r-Latn-CS" altLang="en-US" b="1" i="1" u="sng" smtClean="0"/>
              <a:t>Osnovna stanovišta od kojih se polazilo prilikom istraživanja materije za Masters predavanja</a:t>
            </a:r>
          </a:p>
          <a:p>
            <a:pPr algn="ctr" eaLnBrk="1" hangingPunct="1">
              <a:buFontTx/>
              <a:buNone/>
            </a:pPr>
            <a:endParaRPr lang="sr-Latn-CS" altLang="en-US" sz="2400" b="1" i="1" u="sng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-	</a:t>
            </a:r>
            <a:r>
              <a:rPr lang="sr-Latn-CS" altLang="en-US" sz="2400" b="1" smtClean="0"/>
              <a:t>Sjedinjene Države su poslije Drugog svjetskog rata imale snažnu polugu za širenje svog uticaja u svijetu preko svoje nacionalne valute, koja je u mnogim elementima imala ulogu svjetskog novca</a:t>
            </a:r>
          </a:p>
          <a:p>
            <a:pPr eaLnBrk="1" hangingPunct="1">
              <a:buFontTx/>
              <a:buChar char="-"/>
            </a:pPr>
            <a:endParaRPr lang="sr-Latn-CS" altLang="en-US" sz="2400" b="1" smtClean="0"/>
          </a:p>
          <a:p>
            <a:pPr eaLnBrk="1" hangingPunct="1">
              <a:buFontTx/>
              <a:buNone/>
            </a:pPr>
            <a:r>
              <a:rPr lang="sr-Latn-CS" altLang="en-US" sz="2400" b="1" smtClean="0"/>
              <a:t>-	Od takve uloge dolara Amerika je imala velike ekonomske, ali i političke koristi</a:t>
            </a:r>
          </a:p>
          <a:p>
            <a:pPr eaLnBrk="1" hangingPunct="1">
              <a:buFontTx/>
              <a:buChar char="-"/>
            </a:pPr>
            <a:endParaRPr lang="sr-Latn-CS" altLang="en-US" sz="2400" b="1" smtClean="0"/>
          </a:p>
          <a:p>
            <a:pPr eaLnBrk="1" hangingPunct="1">
              <a:buFont typeface="Wingdings 3" pitchFamily="18" charset="2"/>
              <a:buNone/>
            </a:pPr>
            <a:r>
              <a:rPr lang="sr-Latn-CS" altLang="en-US" sz="2400" b="1" smtClean="0"/>
              <a:t>-	Određene promjene se dešavaju proglašenjem konvertibilnosti nacionalnih valuta drugih razvijenih zemalja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r>
              <a:rPr lang="sr-Latn-CS" altLang="en-US" sz="2400" smtClean="0"/>
              <a:t>Uticaj promjena odnosa između dolara i eura na visinu spoljnih dugova i njihovu otplatu</a:t>
            </a:r>
            <a:endParaRPr lang="en-US" altLang="en-US" sz="240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940E07-3E61-424B-9C67-EDF69042B78D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graphicFrame>
        <p:nvGraphicFramePr>
          <p:cNvPr id="62469" name="Object 7"/>
          <p:cNvGraphicFramePr>
            <a:graphicFrameLocks noChangeAspect="1"/>
          </p:cNvGraphicFramePr>
          <p:nvPr/>
        </p:nvGraphicFramePr>
        <p:xfrm>
          <a:off x="1066800" y="1524000"/>
          <a:ext cx="7162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Worksheet" r:id="rId3" imgW="5734050" imgH="4600575" progId="Excel.Sheet.8">
                  <p:embed/>
                </p:oleObj>
              </mc:Choice>
              <mc:Fallback>
                <p:oleObj name="Worksheet" r:id="rId3" imgW="5734050" imgH="4600575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1628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1295400" y="586740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CS" altLang="en-US" b="1" i="1"/>
              <a:t>Spoljni dug zemalja kao % njihovog BDP u 2008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sr-Latn-CS" altLang="en-US" sz="2400" i="1" smtClean="0"/>
              <a:t>Učešće država u ukupnom spoljnom dugu u svijetu na kraju 2008. godine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50A69E-1AFB-4B8F-8F63-84B4C2C9399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63494" name="Object 1"/>
          <p:cNvGraphicFramePr>
            <a:graphicFrameLocks noChangeAspect="1"/>
          </p:cNvGraphicFramePr>
          <p:nvPr/>
        </p:nvGraphicFramePr>
        <p:xfrm>
          <a:off x="381000" y="1828800"/>
          <a:ext cx="838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Worksheet" r:id="rId3" imgW="6677025" imgH="4581525" progId="Excel.Sheet.8">
                  <p:embed/>
                </p:oleObj>
              </mc:Choice>
              <mc:Fallback>
                <p:oleObj name="Worksheet" r:id="rId3" imgW="6677025" imgH="458152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382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Učešće država u vlasništvu američkih trezorskih hartija od vrijednosti 2008-2009</a:t>
            </a:r>
            <a:endParaRPr lang="en-US" altLang="en-US" sz="2400" smtClean="0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7DF17-B4DF-40BF-8497-FE05AE3A004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64518" name="Object 4"/>
          <p:cNvGraphicFramePr>
            <a:graphicFrameLocks noChangeAspect="1"/>
          </p:cNvGraphicFramePr>
          <p:nvPr/>
        </p:nvGraphicFramePr>
        <p:xfrm>
          <a:off x="533400" y="1828800"/>
          <a:ext cx="80772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Worksheet" r:id="rId3" imgW="5486400" imgH="4324350" progId="Excel.Sheet.8">
                  <p:embed/>
                </p:oleObj>
              </mc:Choice>
              <mc:Fallback>
                <p:oleObj name="Worksheet" r:id="rId3" imgW="5486400" imgH="43243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8077200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151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pPr eaLnBrk="1" hangingPunct="1"/>
            <a:r>
              <a:rPr lang="sr-Latn-CS" altLang="en-US" sz="2000" smtClean="0"/>
              <a:t>Učešće država u vlasništvu američkih trezorskih hartija od vrijednosti 2008-2009</a:t>
            </a:r>
            <a:endParaRPr lang="en-US" altLang="en-US" sz="2000" smtClean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600200"/>
          <a:ext cx="9144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Worksheet" r:id="rId3" imgW="8620125" imgH="3771900" progId="Excel.Sheet.8">
                  <p:embed/>
                </p:oleObj>
              </mc:Choice>
              <mc:Fallback>
                <p:oleObj name="Worksheet" r:id="rId3" imgW="8620125" imgH="37719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82985C-D50D-4886-8883-12C59E8ED8FB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Mjesto drugih najznačajnijih valuta: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britanska funta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japanski jen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švajcarski franak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kineski juan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indijski rupi</a:t>
            </a:r>
            <a:endParaRPr lang="en-US" altLang="en-US" sz="2400" smtClean="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1A2539-B400-4D59-8542-71F94A14429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sr-Latn-CS" altLang="en-US" sz="2400" smtClean="0"/>
              <a:t>Kretanje učešća valuta država ukupnim svjetskim rezervama od 1899.  do 2002. godine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9CF85E-8D61-475D-A010-E030B8BA8DD5}" type="slidenum">
              <a:rPr lang="en-US" altLang="en-US"/>
              <a:pPr/>
              <a:t>55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76400"/>
          <a:ext cx="8153400" cy="4271963"/>
        </p:xfrm>
        <a:graphic>
          <a:graphicData uri="http://schemas.openxmlformats.org/drawingml/2006/table">
            <a:tbl>
              <a:tblPr/>
              <a:tblGrid>
                <a:gridCol w="1819275"/>
                <a:gridCol w="1246188"/>
                <a:gridCol w="1223962"/>
                <a:gridCol w="1020763"/>
                <a:gridCol w="1020762"/>
                <a:gridCol w="1022350"/>
                <a:gridCol w="8001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Valuta/Godina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 1899.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 1913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Funta sterling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Francuski franak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Njemačka marka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64,8%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Švajcarski franak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Ostale valute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20,6%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6DAEDF-5354-43F6-8194-6FC52C28014C}" type="slidenum">
              <a:rPr lang="en-US" altLang="en-US"/>
              <a:pPr/>
              <a:t>56</a:t>
            </a:fld>
            <a:endParaRPr lang="en-US" altLang="en-US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762000" y="1295400"/>
          <a:ext cx="7543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Worksheet" r:id="rId3" imgW="4495865" imgH="2486088" progId="Excel.Sheet.8">
                  <p:embed/>
                </p:oleObj>
              </mc:Choice>
              <mc:Fallback>
                <p:oleObj name="Worksheet" r:id="rId3" imgW="4495865" imgH="248608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5438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6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61963"/>
          </a:xfrm>
        </p:spPr>
        <p:txBody>
          <a:bodyPr>
            <a:spAutoFit/>
          </a:bodyPr>
          <a:lstStyle/>
          <a:p>
            <a:r>
              <a:rPr lang="sr-Latn-CS" altLang="en-US" sz="2400" smtClean="0"/>
              <a:t>Rast deviznih rezervi Kine </a:t>
            </a:r>
            <a:endParaRPr lang="en-US" altLang="en-US" sz="240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839200" cy="58674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Mogućnost konstituisanja valutnih blokova: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	- dolarski blok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	- blok evra</a:t>
            </a:r>
            <a:endParaRPr lang="en-US" altLang="en-US" sz="2400" smtClean="0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E45DD-91E4-4D9B-A514-93F628ADAF8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svjetska privreda</a:t>
            </a:r>
            <a:endParaRPr sz="3200" smtClean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sr-Latn-CS" altLang="en-US" sz="2400" i="1" smtClean="0"/>
              <a:t>Monetarne unije u svijetu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D20293-4246-4151-A4D1-E119703F2C84}" type="slidenum">
              <a:rPr lang="en-US" altLang="en-US"/>
              <a:pPr/>
              <a:t>58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71600"/>
          <a:ext cx="8610600" cy="5181600"/>
        </p:xfrm>
        <a:graphic>
          <a:graphicData uri="http://schemas.openxmlformats.org/drawingml/2006/table">
            <a:tbl>
              <a:tblPr/>
              <a:tblGrid>
                <a:gridCol w="2111375"/>
                <a:gridCol w="2235200"/>
                <a:gridCol w="2239963"/>
                <a:gridCol w="2024062"/>
              </a:tblGrid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Monetarna unija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Država članica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Institucionalni aranžman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Početak funkcionisanja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Istočn</a:t>
                      </a:r>
                      <a:r>
                        <a:rPr kumimoji="0" lang="sr-Latn-BA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karipska valutna unija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Antigva i Barbuda, , , , , i Grenadini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Istočnokaripski dolar kao jedinstvena valuta, jedinstvena centralna banka, monetarna unija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Ekonomska i monetarna unija (EMU)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Njemačka, Francuska, Italija, Španija, Holandija, Belgija, Republika Irska, Luksemburg, Austrija, Finska, Portugal, Grčka, Slovenija, Malta, Kipar i Slovačka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 kao jedinstvena valuta, Evropska centralna banka (ECB) kao jedinstvena centralna banka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Unija CFA franak (CFA Franc Zone)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Benin, Burkina Faso, Kamerun, Centralna Afrička Republika, Čad, Komori (Comoros), Kongo-Brazavile, Cote d’Ivoire, Ekvatorijalna Gvineja, Gabon, Gvineja Bisao, Mali, Niger, Togo i Senegal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Dvije regionalne valute, obje nazvane po CFA franku i jedna nacionalna valuta (Comorian franc), dvije regionalne centralne banke i jedna nacionalna centralna banka ()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1962-1964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Zajedničko monetarno područje (Common Monetary Area)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Lesoto, Namibija, Južna Afrika i Svazilend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 valute direktno vezane za južnoafrički rand kao valutu sidro, četiri centralne banke, južnoafrički rand je legalno sredstvo plaćanja u Lesotu i Namibiji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sr-Latn-CS" altLang="en-US" sz="2400" i="1" smtClean="0"/>
              <a:t>Države koje imaju potpuno dolarizovani monetarni sistem – Fully Dolarized Countries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F76F8E-71E0-4263-99D9-BFE416BBC723}" type="slidenum">
              <a:rPr lang="en-US" altLang="en-US"/>
              <a:pPr/>
              <a:t>59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752600"/>
          <a:ext cx="8534400" cy="4418013"/>
        </p:xfrm>
        <a:graphic>
          <a:graphicData uri="http://schemas.openxmlformats.org/drawingml/2006/table">
            <a:tbl>
              <a:tblPr/>
              <a:tblGrid>
                <a:gridCol w="2798763"/>
                <a:gridCol w="2884487"/>
                <a:gridCol w="2851150"/>
              </a:tblGrid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Država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 koja se koristi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Početak korištenja valute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Andora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Sjeverni Kipar (De facto nezavisan – protektorat Turske)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Turska Lira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Istočni Timor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Kosovo (region koji je proglasio nezavisnost, ali formalno pripada Srbiji)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Lihtenštajn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Švajcarski franak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Maršalska ostrva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Mikronezija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Monako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Crna Gora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Njemačka marka, 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Australijski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Vatikan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56D641-EE3E-4D0B-BF19-A98BF3741BA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Char char="-"/>
            </a:pPr>
            <a:r>
              <a:rPr lang="sr-Latn-CS" altLang="en-US" sz="2400" b="1" smtClean="0"/>
              <a:t>Sjedinjene Države su javno podržavale projekat stvaranja monetarne unije u Evropi i uvođenje zajedničke evropske valute, ali su određeni potezi američke administracije imali snažan destruktivni uticaj na uspješnost samog projekta</a:t>
            </a:r>
          </a:p>
          <a:p>
            <a:pPr eaLnBrk="1" hangingPunct="1">
              <a:buFontTx/>
              <a:buChar char="-"/>
            </a:pPr>
            <a:endParaRPr lang="sr-Latn-CS" altLang="en-US" sz="2400" b="1" smtClean="0"/>
          </a:p>
          <a:p>
            <a:pPr eaLnBrk="1" hangingPunct="1">
              <a:buFontTx/>
              <a:buChar char="-"/>
            </a:pPr>
            <a:r>
              <a:rPr lang="sr-Latn-CS" altLang="en-US" sz="2400" b="1" smtClean="0"/>
              <a:t>Stalan rast važnosti evra u međunarodnim okvirima nailaziće na sve veći otpor u Sjedinjenim Državama i njihovim saveznicima</a:t>
            </a:r>
            <a:endParaRPr lang="en-US" altLang="en-US" sz="2400" b="1" smtClean="0"/>
          </a:p>
          <a:p>
            <a:pPr eaLnBrk="1" hangingPunct="1">
              <a:buFontTx/>
              <a:buChar char="-"/>
            </a:pPr>
            <a:endParaRPr lang="sr-Latn-CS" altLang="en-US" sz="2400" b="1" smtClean="0"/>
          </a:p>
          <a:p>
            <a:pPr eaLnBrk="1" hangingPunct="1">
              <a:buFont typeface="Wingdings 3" pitchFamily="18" charset="2"/>
              <a:buNone/>
            </a:pPr>
            <a:endParaRPr lang="sr-Latn-CS" altLang="en-US" sz="2400" b="1" smtClean="0"/>
          </a:p>
          <a:p>
            <a:pPr eaLnBrk="1" hangingPunct="1">
              <a:buFontTx/>
              <a:buChar char="-"/>
            </a:pPr>
            <a:r>
              <a:rPr lang="sr-Latn-CS" altLang="en-US" sz="2400" b="1" smtClean="0"/>
              <a:t>Novostvorena jedinstvena evropska valuta </a:t>
            </a:r>
            <a:r>
              <a:rPr lang="sr-Latn-CS" altLang="en-US" sz="2400" b="1" i="1" smtClean="0"/>
              <a:t>evro</a:t>
            </a:r>
            <a:r>
              <a:rPr lang="sr-Latn-CS" altLang="en-US" sz="2400" b="1" smtClean="0"/>
              <a:t> počinje da zauzima sve značajnije mjesto u međunarodnim monetarnim i finansijskim odnosima</a:t>
            </a:r>
          </a:p>
          <a:p>
            <a:pPr eaLnBrk="1" hangingPunct="1">
              <a:buFontTx/>
              <a:buNone/>
            </a:pPr>
            <a:endParaRPr lang="sr-Latn-CS" altLang="en-US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sr-Latn-CS" altLang="en-US" sz="2400" i="1" smtClean="0"/>
              <a:t>Države koje imaju nepotpuno dolarizovani monetarni sistem – Near Dollarized Countries 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293340-F0B1-41B7-AA60-427D0CE81734}" type="slidenum">
              <a:rPr lang="en-US" altLang="en-US"/>
              <a:pPr/>
              <a:t>60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905000"/>
          <a:ext cx="7467600" cy="4040188"/>
        </p:xfrm>
        <a:graphic>
          <a:graphicData uri="http://schemas.openxmlformats.org/drawingml/2006/table">
            <a:tbl>
              <a:tblPr/>
              <a:tblGrid>
                <a:gridCol w="1878013"/>
                <a:gridCol w="1998662"/>
                <a:gridCol w="1928813"/>
                <a:gridCol w="166211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Država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 koja se koristi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Početak korištenja valute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Lokalna valuta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Ekvador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sukre (sucre)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Salvador (El Salvador)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 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kolon (colon)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Kiribati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australijski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1943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nacionalna valuta (own currency)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Panama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balboa (balboa)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Tuvalu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australijski dolar 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1892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tuvalski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sr-Latn-CS" altLang="en-US" sz="2400" i="1" smtClean="0"/>
              <a:t>Države koje koriste novčani odbor kao osnovu monetarnog sistema – Currency Boards 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ADA593-5BEB-47BE-87A2-CD2E3B55462E}" type="slidenum">
              <a:rPr lang="en-US" altLang="en-US"/>
              <a:pPr/>
              <a:t>61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524000"/>
          <a:ext cx="7959725" cy="4341813"/>
        </p:xfrm>
        <a:graphic>
          <a:graphicData uri="http://schemas.openxmlformats.org/drawingml/2006/table">
            <a:tbl>
              <a:tblPr/>
              <a:tblGrid>
                <a:gridCol w="2019300"/>
                <a:gridCol w="2070100"/>
                <a:gridCol w="1981200"/>
                <a:gridCol w="1889125"/>
              </a:tblGrid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Država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 sidro (Anchor Currency)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Početak korištenja valute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Lokalna valuta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Bosna i Hercegovina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 (prvobitno njemačka marka)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konvertibilna marka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Bruneji Darusalem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singapurski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brunejski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Bugarska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 (prvobitno njemačka marka)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Džibuti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1949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džibutski franaka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Estonija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 (prvobitno njemačka marka) 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kron (kroon)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američki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hong Kong dolar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Litvanija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 (prvobitno američki dolar)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litas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sr-Latn-CS" altLang="en-US" sz="2400" i="1" smtClean="0"/>
              <a:t>Države koje imaju bimonetarni sistem – Bimonetary Countries </a:t>
            </a:r>
            <a:endParaRPr lang="en-US" alt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svjetska privreda</a:t>
            </a:r>
            <a:endParaRPr lang="en-US" sz="32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006054-E875-4CE7-9975-A146DA519426}" type="slidenum">
              <a:rPr lang="en-US" altLang="en-US"/>
              <a:pPr/>
              <a:t>62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676400"/>
          <a:ext cx="8153400" cy="4119563"/>
        </p:xfrm>
        <a:graphic>
          <a:graphicData uri="http://schemas.openxmlformats.org/drawingml/2006/table">
            <a:tbl>
              <a:tblPr/>
              <a:tblGrid>
                <a:gridCol w="2730500"/>
                <a:gridCol w="2906713"/>
                <a:gridCol w="251618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Država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Valuta koja se koristi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Početak korištenja valute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Bahami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bahamski dolar i 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Belorusija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beloruska rublja i ruska rublja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Butan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butanski ngultrum i indijski rupi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Kambodža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kambodžijski real i 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Gvatemala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gvatemalski quetzal i korištenje drugih valuta je dozvoljeno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haitski gourde i 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Lao P.D.R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lao kip, tajlandski baht i 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Liberija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liberijski dolar i američki dolar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Palestinske teritorije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izraelski šakel i jordanijski dinar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Tadžikistan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tadžikistanska rublja i korištenje drugih valuta je dozvoljeno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Nadmoćnost uticaja evra u odnosu na dolar</a:t>
            </a:r>
          </a:p>
          <a:p>
            <a:pPr eaLnBrk="1" hangingPunct="1"/>
            <a:endParaRPr lang="sr-Latn-CS" altLang="en-US" sz="2400" smtClean="0"/>
          </a:p>
          <a:p>
            <a:pPr eaLnBrk="1" hangingPunct="1"/>
            <a:r>
              <a:rPr lang="sr-Latn-CS" altLang="en-US" sz="2400" smtClean="0"/>
              <a:t>Specifičnosti uticaja evra na Balkanu: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	- koncept novčanog odbora u BiH</a:t>
            </a:r>
          </a:p>
          <a:p>
            <a:pPr eaLnBrk="1" hangingPunct="1">
              <a:buFontTx/>
              <a:buNone/>
            </a:pPr>
            <a:endParaRPr lang="sr-Latn-CS" altLang="en-US" sz="2400" smtClean="0"/>
          </a:p>
          <a:p>
            <a:pPr eaLnBrk="1" hangingPunct="1">
              <a:buFontTx/>
              <a:buNone/>
            </a:pPr>
            <a:r>
              <a:rPr lang="sr-Latn-CS" altLang="en-US" sz="2400" smtClean="0"/>
              <a:t>	- koncept potpune eurizacije u Crnoj Gori</a:t>
            </a:r>
            <a:endParaRPr lang="en-US" altLang="en-US" sz="2400" smtClean="0"/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882CF1-47EA-4B3D-A722-53244F65B394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Balkan</a:t>
            </a:r>
            <a:endParaRPr sz="3200" smtClean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Novčani odbor u BiH: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stabilnost valute i makroekonomska stabilnost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rast depozita i kredita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ekspanzija bankarskog sektora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pad aktivnih i pasivnih kamatnih stopa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rast direktnih stranih investicija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rast deviznih rezervi Centralne banke BiH</a:t>
            </a:r>
          </a:p>
          <a:p>
            <a:pPr eaLnBrk="1" hangingPunct="1">
              <a:buFontTx/>
              <a:buNone/>
            </a:pPr>
            <a:r>
              <a:rPr lang="sr-Latn-CS" altLang="en-US" sz="2400" smtClean="0"/>
              <a:t>	- rast spoljnotrgovinskog deficita</a:t>
            </a:r>
            <a:endParaRPr lang="en-US" altLang="en-US" sz="2400" smtClean="0"/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E7FC4-B21D-4726-A565-F9EC431ED13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Balkan</a:t>
            </a:r>
            <a:endParaRPr sz="3200" smtClean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65B475-634E-4BFC-8C54-48E1FD32FE12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Balkan</a:t>
            </a:r>
            <a:endParaRPr sz="3200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4495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7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61963"/>
          </a:xfrm>
        </p:spPr>
        <p:txBody>
          <a:bodyPr>
            <a:spAutoFit/>
          </a:bodyPr>
          <a:lstStyle/>
          <a:p>
            <a:r>
              <a:rPr lang="sr-Latn-CS" altLang="en-US" sz="2400" smtClean="0"/>
              <a:t>Direktna ulaganja u BiH</a:t>
            </a: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sr-Latn-CS" sz="3200" dirty="0" smtClean="0"/>
              <a:t>Dolar, evro i Balkan</a:t>
            </a:r>
            <a:endParaRPr lang="en-US" sz="3200" dirty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5C9EB-0D25-4E04-9A84-66BBBED5A610}" type="slidenum">
              <a:rPr lang="en-US" altLang="en-US"/>
              <a:pPr/>
              <a:t>66</a:t>
            </a:fld>
            <a:endParaRPr lang="en-US" altLang="en-US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4419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9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4876800" cy="461963"/>
          </a:xfrm>
        </p:spPr>
        <p:txBody>
          <a:bodyPr>
            <a:spAutoFit/>
          </a:bodyPr>
          <a:lstStyle/>
          <a:p>
            <a:r>
              <a:rPr lang="sr-Latn-CS" altLang="en-US" sz="2400" smtClean="0"/>
              <a:t>Spoljnotrgovinski bilans BiH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991600" cy="59436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Koncept potpune eurizacije u Crnoj Gori</a:t>
            </a:r>
            <a:endParaRPr lang="en-US" altLang="en-US" sz="2400" smtClean="0"/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3D1102-B753-4151-AF34-4BBA7E43A5AF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Balkan</a:t>
            </a:r>
            <a:endParaRPr sz="3200" smtClean="0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altLang="en-US"/>
          </a:p>
        </p:txBody>
      </p:sp>
      <p:graphicFrame>
        <p:nvGraphicFramePr>
          <p:cNvPr id="79878" name="Object 4"/>
          <p:cNvGraphicFramePr>
            <a:graphicFrameLocks noChangeAspect="1"/>
          </p:cNvGraphicFramePr>
          <p:nvPr/>
        </p:nvGraphicFramePr>
        <p:xfrm>
          <a:off x="533400" y="1295400"/>
          <a:ext cx="8305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Worksheet" r:id="rId3" imgW="5143500" imgH="2838450" progId="Excel.Sheet.8">
                  <p:embed/>
                </p:oleObj>
              </mc:Choice>
              <mc:Fallback>
                <p:oleObj name="Worksheet" r:id="rId3" imgW="5143500" imgH="28384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3058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8991600" cy="6324600"/>
          </a:xfrm>
        </p:spPr>
        <p:txBody>
          <a:bodyPr/>
          <a:lstStyle/>
          <a:p>
            <a:pPr eaLnBrk="1" hangingPunct="1"/>
            <a:r>
              <a:rPr lang="sr-Latn-CS" altLang="en-US" sz="2400" smtClean="0"/>
              <a:t>Koncept potpune eurizacije u Crnoj Gori</a:t>
            </a:r>
            <a:endParaRPr lang="en-US" altLang="en-US" sz="2400" smtClean="0"/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1CD4EF-FDD0-4C5E-990C-BA7B43F3AC97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Dolar, evro i Balkan</a:t>
            </a:r>
            <a:endParaRPr sz="3200" smtClean="0"/>
          </a:p>
        </p:txBody>
      </p:sp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Bretonvudski međunarodni monetarni sistem je omogućio dominantnu poziciju dolaru na međunarodnom valutnom tržištu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Amerika je imala koristi od takvog dizajna MMS, a dolar postaje široko raspostranjena valuta u međunarodnom opticaju (stvara se i eurotržište - evrotržište)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Ostatak svijeta je u početku imao određene prednosti, ali kasnije je taj sistem počeo da stvara probleme imajući u vidu da dolar nije imao dostojnog konkurenta na tržištu valuta </a:t>
            </a:r>
            <a:endParaRPr lang="en-US" altLang="en-US" sz="2400" b="1" smtClean="0"/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29FFE2-816A-492F-8E67-4B7A3C4FAF68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Zaključci 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E60D2-7975-4648-8DF4-66D1B2ED78C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sr-Latn-CS" altLang="en-US" sz="2400" smtClean="0"/>
          </a:p>
          <a:p>
            <a:pPr eaLnBrk="1" hangingPunct="1">
              <a:buFontTx/>
              <a:buChar char="-"/>
            </a:pPr>
            <a:r>
              <a:rPr lang="sr-Latn-CS" altLang="en-US" sz="2400" b="1" smtClean="0"/>
              <a:t>Opadanje uloge dolara u međunarodnim poslovima dovodi i u budućnosti će dovoditi do krupnih promjena u privredi SAD, ali i u svjetskoj privredi</a:t>
            </a:r>
            <a:r>
              <a:rPr lang="en-US" altLang="en-US" sz="2400" b="1" smtClean="0"/>
              <a:t>. </a:t>
            </a:r>
            <a:r>
              <a:rPr lang="sr-Latn-CS" altLang="en-US" sz="2400" b="1" smtClean="0"/>
              <a:t>Međusobni odnosi SAD i ostalih zemalja svijeta će umnogome zavisiti od kretanja dolara i evra na međunarodnom valutnom tržištu.</a:t>
            </a:r>
          </a:p>
          <a:p>
            <a:pPr eaLnBrk="1" hangingPunct="1">
              <a:buFontTx/>
              <a:buNone/>
            </a:pPr>
            <a:endParaRPr lang="sr-Latn-CS" altLang="en-US" sz="2400" b="1" smtClean="0"/>
          </a:p>
          <a:p>
            <a:pPr eaLnBrk="1" hangingPunct="1">
              <a:buFontTx/>
              <a:buChar char="-"/>
            </a:pPr>
            <a:r>
              <a:rPr lang="sr-Latn-CS" altLang="en-US" sz="2400" b="1" smtClean="0"/>
              <a:t>Druge zemlje, uključujući i zemlje iz našeg regiona zapadnog Balkana, treba blagovremeno da se pripreme za promjene koje se očekuju kao posljedica dešavanja na međunarodnom valutnom tržištu. Imajući u vidu blizinu Balkanskog regiona evrozoni, uticaj evra je dominantan u odnosu na dolar i samim tim navedeno područje postaje dio euro (evro) valutnog bloka, koji se stvara na svjetskom deviznom tržištu uz dolarski valutni blok.</a:t>
            </a:r>
            <a:endParaRPr lang="en-US" altLang="en-US" sz="2400" b="1" smtClean="0"/>
          </a:p>
          <a:p>
            <a:pPr eaLnBrk="1" hangingPunct="1">
              <a:buFontTx/>
              <a:buNone/>
            </a:pPr>
            <a:endParaRPr lang="sr-Latn-CS" altLang="en-US" sz="2400" b="1" smtClean="0"/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Stvaranjem Ekonomske i monetarne unije i zajedničke evropske valute (1999), dolar dobija po prvi put dostojnog konkurenta na međuvalutnom tržištu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Analiza troškova i koristi EMU pokazuje da su koristi daleko izraženije od troškova u dugom roku (osnova za datu analizu je teorija optimalne valutne zone Nobelovca Roberta Mundell-a)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Kretanje deviznog kursa dolara i evra je pod uticajem ekonomskih, ali i neekonomskih faktora i njihov značaj je izjednačen</a:t>
            </a:r>
            <a:endParaRPr lang="en-US" altLang="en-US" sz="2400" b="1" smtClean="0"/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BCBF6-EF1A-4BEB-8581-D2ED08AFC861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152400"/>
            <a:ext cx="9144000" cy="6858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Zaključci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991600" cy="61722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Postojanje rata iz sjenke pod nazivom evro/dolar rat (euro/dollar war) i njegove posljedice na odnose SAD i EU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Snažan uticaj i zainteresovanost SAD za projekat stvaranja evrozone u Evropi – zvaničan i nezvaničan stav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Evro je stabilizovao svoju vrijednost u odnosu na dolar nakon početnog pada vrijednosti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Dolar i evro su dve najsnažnije svjetske valute, s tim da je dolar dominantna valuta dok evro zauzima čvrstu drugu poziciju </a:t>
            </a:r>
            <a:endParaRPr lang="en-US" altLang="en-US" sz="2400" b="1" smtClean="0"/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8ACD3D-8156-45DA-87E8-8A42C1FFAD1A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Zaključci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Poređenjem realnih ekonomskih indikatora Amerike i EU (EMU) uočava se sličnost i na osnovu toga se zaključuje da obje valute imaju mogućnost da se bore za prevlast na međunarodnom valutnom tržištu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Dolaru kao najznačajnijoj svjetskoj valuti preti opasnost zbog ekonomskih problema privrede SAD koji se ogledaju u velikom spoljnom dugu, unutrašnjoj neravnoteži privrede i povećanom međunarodnom uticaju zemalja u razvoju (Kina, Indija i ostali imaju snažan ekonomski rast i u budućem periodu će se svrstati u ekonomski najsnažnije države svijeta koje će imati i značajan vojni i politički uticaj)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158836-7CB4-4988-B8E2-2B1BD97D0BEF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Zaključci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Aktivnosti Kine i Indije u budućem periodu, posebno Kine i ostatka azijskih zemalja, u pogledu izbora valuta za sopstvene devizne rezerve, kupovinu inostranih hartija od vrijednosti i fakturisanja obaveza i potraživanja imaće odlučujući uticaj na prevlast između dolara i evra u dugom roku</a:t>
            </a:r>
            <a:endParaRPr lang="en-US" altLang="en-US" sz="2400" b="1" smtClean="0"/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Dolar i evro kao najsnažnije dvije svjetske valute predstavljaju osnove za stvaranje dva velika međunarodna valutna bloka: dolarski i euro (evro) blok u narednom periodu. Ta dva bloka su se već počela stvarati i u samom su nastajanju.</a:t>
            </a:r>
          </a:p>
          <a:p>
            <a:pPr eaLnBrk="1" hangingPunct="1"/>
            <a:endParaRPr lang="sr-Latn-CS" altLang="en-US" sz="2400" smtClean="0"/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7E8C0A-6337-408D-BA4F-4C24E9E9FA79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Zaključci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sr-Latn-CS" altLang="en-US" sz="2400" b="1" smtClean="0"/>
              <a:t>Uticaj evra je dominantan u odnosu na dolar na Balkanskom poluostrvu zbog geografske blizine zajedničke evropske valute, što je i evidentan dokaz stvaranja euro valutnog bloka. Samim tim je faktor geografske udaljenosti ili blizine SAD ili EU posebno značajan za prevlast dolara ili evra.</a:t>
            </a:r>
          </a:p>
          <a:p>
            <a:pPr eaLnBrk="1" hangingPunct="1"/>
            <a:endParaRPr lang="sr-Latn-CS" altLang="en-US" sz="2400" b="1" smtClean="0"/>
          </a:p>
          <a:p>
            <a:pPr eaLnBrk="1" hangingPunct="1"/>
            <a:r>
              <a:rPr lang="sr-Latn-CS" altLang="en-US" sz="2400" b="1" smtClean="0"/>
              <a:t>Novčani odbor u BiH i proces potpune eurizacije u Crnoj Gori su imali odlučujući uticaj na stvaranje makroekonomske stabilnosti u tim zemljama, stabilnosti njihovih valuta i razvoja njihovih ekonomija u prethodnim godinama</a:t>
            </a:r>
            <a:endParaRPr lang="en-US" altLang="en-US" b="1" smtClean="0"/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E63AEB-79F8-4C92-AE68-105DE3994DB9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Zaključci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F2AD98-4978-44BD-94B6-C1F2FE31F705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i="1" smtClean="0"/>
              <a:t>HVALA NA PAŽNJI</a:t>
            </a:r>
            <a:endParaRPr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Koncept zlatnog standarda (1880-1914)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Koncept fleksibilnih kurseva (1919-1925)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Zlatno-devizni standard (1925-1931)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Sistem kontrolisanih fleksibilnih kurseva (1932-1939)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Režim čvrstih deviznih kurseva (1945-1973)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Režim fleksibilnih deviznih kurseva (1973-danas)</a:t>
            </a:r>
            <a:endParaRPr lang="en-US" altLang="en-US" sz="2400" b="1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08BB47-F8B4-4F1E-B049-DC4A6A87F7C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Međunarodni monetarni sistem poslije Drugog svjetskog rata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Konferencija u Bretton Woods 1944. godine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Svrha: stvaranje međunarodnog monetarnog sistema poslije Drugog svjetskog rata (Bretonvudski međunarodni monetarni sistem)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Cilj: stabilnost deviznih kurseva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Rezultat: nastanak MMF-a i Svjetske banke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sr-Latn-CS" altLang="en-US" sz="2400" b="1" smtClean="0"/>
              <a:t>Osnova sistema: uloga dolara kao valute sidro i njegova vezanost za zlato i ostale svjetske valute</a:t>
            </a:r>
            <a:endParaRPr lang="en-US" altLang="en-US" sz="2400" b="1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0D3B0F-D22A-4B87-9912-DCCE8868E43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dirty="0" smtClean="0"/>
              <a:t>Međunarodni monetarni sistem poslije Drugog svjetskog rata</a:t>
            </a:r>
            <a:endParaRPr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1171</TotalTime>
  <Words>2778</Words>
  <Application>Microsoft Office PowerPoint</Application>
  <PresentationFormat>On-screen Show (4:3)</PresentationFormat>
  <Paragraphs>720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Concourse</vt:lpstr>
      <vt:lpstr>Excel.Sheet.12</vt:lpstr>
      <vt:lpstr>Microsoft Office Excel Worksheet</vt:lpstr>
      <vt:lpstr>Microsoft Office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Međunarodni monetarni sistem poslije Drugog svjetskog rata</vt:lpstr>
      <vt:lpstr>Međunarodni monetarni sistem poslije Drugog svjetskog rata</vt:lpstr>
      <vt:lpstr>Međunarodni monetarni sistem poslije Drugog svjetskog rata</vt:lpstr>
      <vt:lpstr>Međunarodni monetarni sistem poslije Drugog svjetskog rata</vt:lpstr>
      <vt:lpstr>Međunarodni monetarni sistem poslije Drugog svjetskog rata</vt:lpstr>
      <vt:lpstr>Međunarodni monetarni sistem poslije Drugog svjetskog rata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Uloga dolara na međunarodnom monetarnom tržištu</vt:lpstr>
      <vt:lpstr>Stvaranje evropske Ekonomske i monetarne unije (EMU)</vt:lpstr>
      <vt:lpstr>Stvaranje evropske Ekonomske i monetarne unije (EMU)</vt:lpstr>
      <vt:lpstr>Odnos evro : dolar</vt:lpstr>
      <vt:lpstr>Odnos evro : dolar</vt:lpstr>
      <vt:lpstr>Odnos evro : dolar</vt:lpstr>
      <vt:lpstr>Odnos evro : dolar</vt:lpstr>
      <vt:lpstr>Odnos evro : dolar</vt:lpstr>
      <vt:lpstr>Odnos evro : dolar</vt:lpstr>
      <vt:lpstr>Odnos evro : dolar</vt:lpstr>
      <vt:lpstr>Odnos evro : dolar</vt:lpstr>
      <vt:lpstr>Odnos evro : dolar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svjetska privreda</vt:lpstr>
      <vt:lpstr>Dolar, evro i Balkan</vt:lpstr>
      <vt:lpstr>Dolar, evro i Balkan</vt:lpstr>
      <vt:lpstr>Dolar, evro i Balkan</vt:lpstr>
      <vt:lpstr>Dolar, evro i Balkan</vt:lpstr>
      <vt:lpstr>Dolar, evro i Balkan</vt:lpstr>
      <vt:lpstr>Dolar, evro i Balkan</vt:lpstr>
      <vt:lpstr>Zaključci </vt:lpstr>
      <vt:lpstr>PowerPoint Presentation</vt:lpstr>
      <vt:lpstr>Zaključci</vt:lpstr>
      <vt:lpstr>Zaključci</vt:lpstr>
      <vt:lpstr>Zaključci</vt:lpstr>
      <vt:lpstr>Zaključci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Milan</cp:lastModifiedBy>
  <cp:revision>160</cp:revision>
  <dcterms:created xsi:type="dcterms:W3CDTF">2009-10-31T02:17:21Z</dcterms:created>
  <dcterms:modified xsi:type="dcterms:W3CDTF">2018-02-02T09:44:46Z</dcterms:modified>
</cp:coreProperties>
</file>