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0" r:id="rId17"/>
    <p:sldId id="271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1624526"/>
          </a:xfrm>
        </p:spPr>
        <p:txBody>
          <a:bodyPr/>
          <a:lstStyle/>
          <a:p>
            <a:r>
              <a:rPr lang="sr-Latn-BA" sz="4800" dirty="0" smtClean="0"/>
              <a:t>korporativne finansije</a:t>
            </a:r>
            <a:endParaRPr lang="sr-Latn-BA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3782291"/>
            <a:ext cx="9070848" cy="1356973"/>
          </a:xfrm>
        </p:spPr>
        <p:txBody>
          <a:bodyPr>
            <a:normAutofit/>
          </a:bodyPr>
          <a:lstStyle/>
          <a:p>
            <a:r>
              <a:rPr lang="sr-Latn-BA" sz="3500" b="1" dirty="0" smtClean="0"/>
              <a:t>Uvod u korporativne finansije</a:t>
            </a:r>
          </a:p>
          <a:p>
            <a:endParaRPr lang="sr-Latn-BA" dirty="0"/>
          </a:p>
          <a:p>
            <a:r>
              <a:rPr lang="sr-Latn-BA" sz="1900" i="1" dirty="0" smtClean="0"/>
              <a:t>Prof. dr Tajana Serdar Raković</a:t>
            </a:r>
            <a:endParaRPr lang="sr-Latn-BA" sz="1900" i="1" dirty="0"/>
          </a:p>
        </p:txBody>
      </p:sp>
    </p:spTree>
    <p:extLst>
      <p:ext uri="{BB962C8B-B14F-4D97-AF65-F5344CB8AC3E}">
        <p14:creationId xmlns:p14="http://schemas.microsoft.com/office/powerpoint/2010/main" val="1975395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1. Odluke o finansiranju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666" y="1770611"/>
            <a:ext cx="10058400" cy="4555374"/>
          </a:xfrm>
        </p:spPr>
        <p:txBody>
          <a:bodyPr>
            <a:normAutofit/>
          </a:bodyPr>
          <a:lstStyle/>
          <a:p>
            <a:r>
              <a:rPr lang="sr-Latn-C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sr-Latn-CS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koliko </a:t>
            </a:r>
            <a:r>
              <a:rPr lang="sr-Latn-C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 </a:t>
            </a:r>
            <a:r>
              <a:rPr lang="sr-Latn-CS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Slobodni </a:t>
            </a:r>
            <a:r>
              <a:rPr lang="sr-Latn-CS" sz="20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</a:t>
            </a:r>
            <a:r>
              <a:rPr lang="sr-Latn-C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 investiran, finansijska stabilnost bi os­ta­la na </a:t>
            </a:r>
            <a:r>
              <a:rPr lang="sr-Latn-CS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prihvatljivom </a:t>
            </a:r>
            <a:r>
              <a:rPr lang="sr-Latn-C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nivou – koeficijent finansijske stabilnosti bio bi 1 (jedan). </a:t>
            </a:r>
            <a:endParaRPr lang="sr-Latn-CS" sz="2000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C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Dakle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, u tom slučaju dugoročno vezana imovina bi bila pokrivena, uravnotežena sa trajnim i dugoročnim kapitalom čime bi se stvorili uslovi za dalje održavanje likvidnosti u oblasti dugoročnog finansiranja. </a:t>
            </a:r>
            <a:endParaRPr lang="sr-Latn-C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CS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sr-Latn-C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druge strane, </a:t>
            </a:r>
            <a:r>
              <a:rPr lang="sr-Latn-CS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 postoji </a:t>
            </a:r>
            <a:r>
              <a:rPr lang="sr-Latn-CS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nedostajući </a:t>
            </a:r>
            <a:r>
              <a:rPr lang="sr-Latn-CS" sz="20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</a:t>
            </a:r>
            <a:r>
              <a:rPr lang="sr-Latn-C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sr-Latn-C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održavanje dugoročne finansijske ravnoteže, </a:t>
            </a:r>
            <a:r>
              <a:rPr lang="sr-Latn-CS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sr-Latn-C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znači da je koeficijent finansijske stabilnosti veći od 1 (jedan). </a:t>
            </a:r>
            <a:endParaRPr lang="sr-Latn-CS" sz="2000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C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tom slučaju razlika između dugoročno vezane imovine, s jedne strane i kapitala, dugoročnih rezervisanja, dugoročnih obaveza i odloženih poreskih obaveza, s druge strane pokrivena je kratkoročnim izvorima finansiranja, koje će, dakako prije dospijeti za plaćanje nego što će se dugoročno vezana imovina mobilisati u gotovinu. </a:t>
            </a:r>
            <a:endParaRPr lang="sr-Latn-C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C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Zbog 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toga je preduzeće platežno nesposobno, odnosno nelikvidno.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234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03573"/>
          </a:xfrm>
        </p:spPr>
        <p:txBody>
          <a:bodyPr>
            <a:normAutofit/>
          </a:bodyPr>
          <a:lstStyle/>
          <a:p>
            <a:r>
              <a:rPr lang="sr-Latn-BA" sz="4000" b="1" dirty="0" smtClean="0"/>
              <a:t>1. Odluke o finansiranju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666" y="1371600"/>
            <a:ext cx="10058400" cy="5187141"/>
          </a:xfrm>
        </p:spPr>
        <p:txBody>
          <a:bodyPr>
            <a:normAutofit lnSpcReduction="10000"/>
          </a:bodyPr>
          <a:lstStyle/>
          <a:p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Promjena u prinosnom položaju se kvantifikuje ovako (posmatrajući bilans uspjeha prije operacionalizacije odluke o finansiranju i bilans uspjehe poslije </a:t>
            </a:r>
            <a:r>
              <a:rPr lang="sr-Latn-BA" sz="2000" dirty="0">
                <a:latin typeface="Arial" panose="020B0604020202020204" pitchFamily="34" charset="0"/>
                <a:cs typeface="Arial" panose="020B0604020202020204" pitchFamily="34" charset="0"/>
              </a:rPr>
              <a:t>operacionalizacije odluke o finansiranju </a:t>
            </a: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Poslovni prihodi</a:t>
            </a:r>
          </a:p>
          <a:p>
            <a:pPr marL="0" indent="0">
              <a:buNone/>
            </a:pP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Finansijski prihodi</a:t>
            </a:r>
          </a:p>
          <a:p>
            <a:pPr marL="0" indent="0">
              <a:buNone/>
            </a:pPr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OPERATIVNI PRIHODI (1+2)</a:t>
            </a:r>
          </a:p>
          <a:p>
            <a:pPr marL="0" indent="0">
              <a:buNone/>
            </a:pP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Poslovni rashodi</a:t>
            </a:r>
          </a:p>
          <a:p>
            <a:pPr marL="0" indent="0">
              <a:buNone/>
            </a:pP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Finansijski rashodi</a:t>
            </a:r>
          </a:p>
          <a:p>
            <a:pPr marL="0" indent="0">
              <a:buNone/>
            </a:pPr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 OPERATIVNI RASHODI (3+4)</a:t>
            </a:r>
          </a:p>
          <a:p>
            <a:pPr marL="0" indent="0">
              <a:buNone/>
            </a:pPr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 OPERATIVNI FINANSIJSKI REZULTAT (I-II)</a:t>
            </a:r>
          </a:p>
          <a:p>
            <a:pPr marL="0" indent="0">
              <a:buNone/>
            </a:pPr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Način pribavljanja sredstava:</a:t>
            </a:r>
          </a:p>
          <a:p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Povećanjem sopstvenog kapitala;</a:t>
            </a:r>
          </a:p>
          <a:p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Pribavljanjem nedostajućih sredstava kreditnim zaduženjem.</a:t>
            </a:r>
          </a:p>
          <a:p>
            <a:endParaRPr lang="sr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716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03573"/>
          </a:xfrm>
        </p:spPr>
        <p:txBody>
          <a:bodyPr>
            <a:normAutofit/>
          </a:bodyPr>
          <a:lstStyle/>
          <a:p>
            <a:r>
              <a:rPr lang="sr-Latn-BA" sz="4000" b="1" dirty="0" smtClean="0"/>
              <a:t>1. Odluke o finansiranju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790" y="1546167"/>
            <a:ext cx="10058400" cy="5187141"/>
          </a:xfrm>
        </p:spPr>
        <p:txBody>
          <a:bodyPr>
            <a:normAutofit fontScale="77500" lnSpcReduction="20000"/>
          </a:bodyPr>
          <a:lstStyle/>
          <a:p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Mjesto i uloga mjenice</a:t>
            </a:r>
          </a:p>
          <a:p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Mjenica je hartija od vrijednosti po naredbi koja svom imaocu daje pravo da  od dužnika označenog u ovoj ispravi naplati određenu svotu novca.</a:t>
            </a:r>
          </a:p>
          <a:p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Mjenica može biti kreditno sredstvo, sredstvo za osiguranje plaćanje potraživanja i sredstvo plaćanja.</a:t>
            </a:r>
          </a:p>
          <a:p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 Republici Srpskoj je Zakonom o mjenici izvršena podjela na trasirane i sopstvene mjenice.</a:t>
            </a:r>
          </a:p>
          <a:p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Osnovni elementi mjenice:</a:t>
            </a: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Trasant </a:t>
            </a: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izdavalac mjenice</a:t>
            </a: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Trasat</a:t>
            </a: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lice na koje se vuče mjenica - koje treba da plati mjeničnu sumu;</a:t>
            </a: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Remitent </a:t>
            </a: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korisnik mjenice;</a:t>
            </a: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Indosament</a:t>
            </a: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osobina prenosivosti mjenice;</a:t>
            </a: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Akceptiranje mjenice </a:t>
            </a: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mogućnost imaoca mjenice ili onog ko je drži da je u roku dospjelosti donese na akceptiranje trasatu.</a:t>
            </a: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Aval</a:t>
            </a: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mjenično jemstvo;</a:t>
            </a: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Dospjelost</a:t>
            </a:r>
            <a:r>
              <a:rPr lang="sr-Latn-BA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sr-Latn-B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Protest;</a:t>
            </a: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Zastarjelost;</a:t>
            </a:r>
          </a:p>
          <a:p>
            <a:r>
              <a:rPr lang="sr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Amortizacija</a:t>
            </a: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(u slučaju nestanka ili oštećenja).</a:t>
            </a:r>
          </a:p>
          <a:p>
            <a:endParaRPr lang="sr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14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2. Odluka o investiranju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Odluka o investiranju se donosi na osnovu investicionog projekta ili ocjene boniteta. </a:t>
            </a:r>
          </a:p>
          <a:p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Pod investiranjem se podrazumijeva gotovinsko ulaganje kapitala u realnu ili  ﬁnansijsku imovinu s ciljem da buduća vrijednost bude veća od sadašnjih ulaganja i da se pri tome ostvari izvjesna zarada.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Riječ je o dugoročnim odlukama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koje se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obično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smatraju, a i jesu, odluke sa dugoročnim efektima te </a:t>
            </a:r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 mogu kasnije </a:t>
            </a:r>
            <a:r>
              <a:rPr lang="sr-Latn-BA" sz="2400" noProof="1">
                <a:latin typeface="Arial" panose="020B0604020202020204" pitchFamily="34" charset="0"/>
                <a:cs typeface="Arial" panose="020B0604020202020204" pitchFamily="34" charset="0"/>
              </a:rPr>
              <a:t>lako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povući, odnosno mogu se promijeniti samo uz izlaganje visokim troškovima.</a:t>
            </a:r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301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2. Odluka o investiranju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Ako se investira u postojeći ili novi proizvodno-poslovni program sačinjava se investicioni projekat koji pruža informacije o rentabilnosti odnosno isplativosti ulaganja, njegovoj likvidnosti i riziku. </a:t>
            </a:r>
          </a:p>
          <a:p>
            <a:r>
              <a:rPr lang="sr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Kada se investira u kupovinu akcija drugog preduzeća, sačinjava se ocjena njegovog boniteta zbog toga što su svakom investiranju pripisivi neizvjesnost i rizik. </a:t>
            </a:r>
            <a:endParaRPr lang="sr-Latn-B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135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2. Odluka o investiranju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Klasiﬁkacija investicionih projekata vrši se na različite načine, ali jedna od uobičajenih klasiﬁkacija je sa stanovišta motiva ulaganja je:</a:t>
            </a:r>
          </a:p>
          <a:p>
            <a:r>
              <a:rPr lang="sr-Latn-BA" sz="2400" b="1" dirty="0">
                <a:latin typeface="Arial" panose="020B0604020202020204" pitchFamily="34" charset="0"/>
                <a:cs typeface="Arial" panose="020B0604020202020204" pitchFamily="34" charset="0"/>
              </a:rPr>
              <a:t>Projekti zamjene</a:t>
            </a:r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, koji ne uključuju kompletnu procjenu ulaganja jer se radi o zamjeni zbog zastarjelosti ili pak u cilju smanjenja troškova;</a:t>
            </a:r>
          </a:p>
          <a:p>
            <a:r>
              <a:rPr lang="sr-Latn-BA" sz="2400" b="1" dirty="0">
                <a:latin typeface="Arial" panose="020B0604020202020204" pitchFamily="34" charset="0"/>
                <a:cs typeface="Arial" panose="020B0604020202020204" pitchFamily="34" charset="0"/>
              </a:rPr>
              <a:t>Projekti ekspanzije</a:t>
            </a:r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, gdje je zahtjev za ulaganje motivisan potrebom povećanja obima proizvodnje i prodaje i proširenja kapaciteta proizvodnje i u nova tržišta;</a:t>
            </a:r>
          </a:p>
          <a:p>
            <a:r>
              <a:rPr lang="sr-Latn-BA" sz="2400" b="1" dirty="0">
                <a:latin typeface="Arial" panose="020B0604020202020204" pitchFamily="34" charset="0"/>
                <a:cs typeface="Arial" panose="020B0604020202020204" pitchFamily="34" charset="0"/>
              </a:rPr>
              <a:t>Ostala kapitalna ulaganja</a:t>
            </a:r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, odnose se na ulaganja u istraživanje i razvoj, obrazovanje kadra, konsultantske usluge i slično.</a:t>
            </a:r>
          </a:p>
          <a:p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541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2. Odluka o investiranju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7351" y="1878227"/>
            <a:ext cx="10177849" cy="4156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Osnovni elementi investicionih ulaganja</a:t>
            </a:r>
          </a:p>
          <a:p>
            <a:pPr marL="0" indent="0">
              <a:buNone/>
            </a:pPr>
            <a:r>
              <a:rPr lang="sr-Latn-BA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Investiciono </a:t>
            </a: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ulaganje;</a:t>
            </a:r>
          </a:p>
          <a:p>
            <a:pPr marL="0" indent="0">
              <a:buNone/>
            </a:pPr>
            <a:r>
              <a:rPr lang="sr-Latn-BA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Gotovinski </a:t>
            </a: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(novčani) tokovi projekta obuhvataju: Inicijalni investicioni izdatak i neto tok gotovine.</a:t>
            </a:r>
          </a:p>
          <a:p>
            <a:pPr marL="0" indent="0">
              <a:buNone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Neto tok gotovine od likvidacije projekata,</a:t>
            </a:r>
          </a:p>
          <a:p>
            <a:pPr marL="0" indent="0">
              <a:buNone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Ekonomski vijek projekta,</a:t>
            </a:r>
          </a:p>
          <a:p>
            <a:pPr marL="0" indent="0">
              <a:buNone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Metode evaluacije projekata,</a:t>
            </a:r>
          </a:p>
          <a:p>
            <a:pPr marL="0" indent="0">
              <a:buNone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Vremenska vrijednost novca.</a:t>
            </a:r>
          </a:p>
          <a:p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630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2. Odluka o investiranju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0902" y="1828800"/>
            <a:ext cx="10144298" cy="4206240"/>
          </a:xfrm>
        </p:spPr>
        <p:txBody>
          <a:bodyPr/>
          <a:lstStyle/>
          <a:p>
            <a:pPr marL="0" indent="0">
              <a:buNone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 evaluacije investicionih projekata su:</a:t>
            </a:r>
          </a:p>
          <a:p>
            <a:pPr marL="0" indent="0">
              <a:buNone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STATIČKE METODE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Metoda perioda povrata;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Računovodstvena stopa prinosa.</a:t>
            </a:r>
          </a:p>
          <a:p>
            <a:pPr marL="0" indent="0">
              <a:buNone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DINAMIČKE METODE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Neto sadašnje vrijednost;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 stopa prinosa;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Indeks profitabilnosti.</a:t>
            </a:r>
          </a:p>
          <a:p>
            <a:endParaRPr lang="sr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538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3. Odluka o dividendi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741" y="1804086"/>
            <a:ext cx="10441459" cy="4481384"/>
          </a:xfrm>
        </p:spPr>
        <p:txBody>
          <a:bodyPr>
            <a:normAutofit/>
          </a:bodyPr>
          <a:lstStyle/>
          <a:p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Kada je riječ o politici dividendi preduzeća, suštinsko pitanje je koliki dio raspoloživog neto dobitka treba da se isplati u vidu dividendi akcionarima, a koliki da se zadrži i reinvestira u 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firmi.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Odluka o dividendi predstavlja distribuciju korporativne imovine na akcionare između tekuće i akumulirane neto zarade i ne može se donositi nasumice, jer utiče bitno na promjenu finansijskog položaja preduzežća i tržišnu cijenu akcija. 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Visina dividende ne bi smjela biti viša od slobodnog kapitala koji je razlika između trajnog i dugoročnog kapitala i dugoročno vezane imovine. </a:t>
            </a:r>
          </a:p>
          <a:p>
            <a:endParaRPr lang="sr-Latn-B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83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3. Odluka o dividendi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0902" y="1828800"/>
            <a:ext cx="10486168" cy="4206240"/>
          </a:xfrm>
        </p:spPr>
        <p:txBody>
          <a:bodyPr>
            <a:normAutofit/>
          </a:bodyPr>
          <a:lstStyle/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Ako je slobodan kapital niži do neraspoređenog dobitka, akcionarsko društvo može isplatiti dividendu do visine neraspoređenog dobitka , ali ne u gotovini nego u vidu dividendnih akcija. 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Dividenda u bliku dividendnih akcija mijenja strukturu kapitala bez njegovog smanjenja, zbog čega se ne ruši  dugoročna finansijska ravnoteža.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Međutim, iako se dividendnim akcijama održava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prihvatljivi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finansijski položaj, isplata dividendi u vidu dividendnih akcija  za preduzeće nije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povoljna, </a:t>
            </a:r>
            <a:r>
              <a:rPr lang="sr-Latn-BA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 se besplatan izvor finansiranja (neraspoređeni dobitak konvertuje u izvor finansiranja na koji se plaća dividenda (akcijski kapital).</a:t>
            </a:r>
          </a:p>
          <a:p>
            <a:endParaRPr lang="sr-Latn-B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00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19951"/>
          </a:xfrm>
        </p:spPr>
        <p:txBody>
          <a:bodyPr>
            <a:normAutofit/>
          </a:bodyPr>
          <a:lstStyle/>
          <a:p>
            <a:r>
              <a:rPr lang="sr-Latn-BA" sz="4000" b="1" dirty="0" smtClean="0"/>
              <a:t>Struktura predmeta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47" y="1762298"/>
            <a:ext cx="10310553" cy="4272742"/>
          </a:xfrm>
        </p:spPr>
        <p:txBody>
          <a:bodyPr/>
          <a:lstStyle/>
          <a:p>
            <a:pPr marL="0" indent="0">
              <a:buNone/>
            </a:pP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Uvod u korporativne finansije</a:t>
            </a:r>
          </a:p>
          <a:p>
            <a:pPr marL="342900" indent="-342900">
              <a:buFont typeface="+mj-lt"/>
              <a:buAutoNum type="arabicPeriod"/>
            </a:pP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Korporacije i finansijski sistem</a:t>
            </a:r>
          </a:p>
          <a:p>
            <a:pPr marL="342900" indent="-342900">
              <a:buFont typeface="+mj-lt"/>
              <a:buAutoNum type="arabicPeriod"/>
            </a:pP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Finansijsko izvještavanje kao katalizator rasta</a:t>
            </a:r>
          </a:p>
          <a:p>
            <a:pPr marL="342900" indent="-342900">
              <a:buFont typeface="+mj-lt"/>
              <a:buAutoNum type="arabicPeriod"/>
            </a:pP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Finansijsko planiranje i upravljanje</a:t>
            </a:r>
          </a:p>
          <a:p>
            <a:pPr marL="342900" indent="-342900">
              <a:buFont typeface="+mj-lt"/>
              <a:buAutoNum type="arabicPeriod"/>
            </a:pP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Upravljanje rastom</a:t>
            </a:r>
          </a:p>
          <a:p>
            <a:pPr marL="342900" indent="-342900">
              <a:buFont typeface="+mj-lt"/>
              <a:buAutoNum type="arabicPeriod"/>
            </a:pP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Likvidnost kao poluga ostvarenja vrhunskog cilja preduzeća</a:t>
            </a:r>
          </a:p>
          <a:p>
            <a:pPr marL="342900" indent="-342900">
              <a:buFont typeface="+mj-lt"/>
              <a:buAutoNum type="arabicPeriod"/>
            </a:pP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Sigurnost kao poluga ostvarenja vrhunskog cilja preduzeća</a:t>
            </a:r>
          </a:p>
          <a:p>
            <a:pPr marL="342900" indent="-342900">
              <a:buFont typeface="+mj-lt"/>
              <a:buAutoNum type="arabicPeriod"/>
            </a:pP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Restruktruriranje</a:t>
            </a:r>
          </a:p>
          <a:p>
            <a:pPr marL="342900" indent="-342900">
              <a:buFont typeface="+mj-lt"/>
              <a:buAutoNum type="arabicPeriod"/>
            </a:pPr>
            <a:endParaRPr lang="sr-Latn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081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3. Odluka o dividendi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0902" y="1828800"/>
            <a:ext cx="10144298" cy="4206240"/>
          </a:xfrm>
        </p:spPr>
        <p:txBody>
          <a:bodyPr>
            <a:normAutofit/>
          </a:bodyPr>
          <a:lstStyle/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Visina dividende po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akaciji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bitno utiče na tržišnu cijenu akcija jer viša dividenda po akciji podrazumijeva i veću tržišnu vrijednost akcija i obrtnuto. 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 akcionara je da tržišna cijena akcija bude što viša.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 procesu donošenja odluka o dividendi bitno je nekoliko datuma: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Datum objave;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Datum isplate;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Datum evidentiranja vlasništva nad akcijama;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Datum prestanka prava na dividendu.</a:t>
            </a:r>
          </a:p>
        </p:txBody>
      </p:sp>
    </p:spTree>
    <p:extLst>
      <p:ext uri="{BB962C8B-B14F-4D97-AF65-F5344CB8AC3E}">
        <p14:creationId xmlns:p14="http://schemas.microsoft.com/office/powerpoint/2010/main" val="597643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200" b="1" dirty="0" smtClean="0"/>
              <a:t>4. Procjena vrijednosti kapitala metodom multiplikacije i procjena tržišne vrijednosti dugoročnih hartija od vrijednosti</a:t>
            </a:r>
            <a:endParaRPr lang="sr-Latn-B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264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b="1" dirty="0" smtClean="0"/>
              <a:t>4.1. Procjena </a:t>
            </a:r>
            <a:r>
              <a:rPr lang="sr-Latn-BA" b="1" dirty="0" smtClean="0"/>
              <a:t>vrijednosti kapitala metodom multiplikacije </a:t>
            </a:r>
            <a:endParaRPr lang="sr-Latn-BA" b="1" dirty="0" smtClean="0"/>
          </a:p>
          <a:p>
            <a:pPr marL="0" indent="0">
              <a:buNone/>
            </a:pPr>
            <a:r>
              <a:rPr lang="sr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Multiplikovana </a:t>
            </a:r>
            <a:r>
              <a:rPr lang="sr-Latn-BA" sz="2000" dirty="0">
                <a:latin typeface="Arial" panose="020B0604020202020204" pitchFamily="34" charset="0"/>
                <a:cs typeface="Arial" panose="020B0604020202020204" pitchFamily="34" charset="0"/>
              </a:rPr>
              <a:t>vrijednost kapitala utvrđuje se na osnovu multiplikatora uporedivih (konkurentskih) preduzeća.</a:t>
            </a:r>
          </a:p>
          <a:p>
            <a:r>
              <a:rPr lang="sr-Latn-BA" sz="2000" dirty="0">
                <a:latin typeface="Arial" panose="020B0604020202020204" pitchFamily="34" charset="0"/>
                <a:cs typeface="Arial" panose="020B0604020202020204" pitchFamily="34" charset="0"/>
              </a:rPr>
              <a:t>Vrijednost multiplikatora se utvrđuje na sljedeći način: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1800" dirty="0">
                <a:latin typeface="Arial" panose="020B0604020202020204" pitchFamily="34" charset="0"/>
                <a:cs typeface="Arial" panose="020B0604020202020204" pitchFamily="34" charset="0"/>
              </a:rPr>
              <a:t>zbir kapitala konkurentnih preduzeća,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1800" dirty="0">
                <a:latin typeface="Arial" panose="020B0604020202020204" pitchFamily="34" charset="0"/>
                <a:cs typeface="Arial" panose="020B0604020202020204" pitchFamily="34" charset="0"/>
              </a:rPr>
              <a:t>zbir neto dobitka konkurentnih preduzeća,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1800" dirty="0">
                <a:latin typeface="Arial" panose="020B0604020202020204" pitchFamily="34" charset="0"/>
                <a:cs typeface="Arial" panose="020B0604020202020204" pitchFamily="34" charset="0"/>
              </a:rPr>
              <a:t>multiplikator (1/2).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BA" sz="2000" dirty="0">
                <a:latin typeface="Arial" panose="020B0604020202020204" pitchFamily="34" charset="0"/>
                <a:cs typeface="Arial" panose="020B0604020202020204" pitchFamily="34" charset="0"/>
              </a:rPr>
              <a:t>Procijenjena vrijednost kapitala metodom multiplikacije je: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1800" dirty="0">
                <a:latin typeface="Arial" panose="020B0604020202020204" pitchFamily="34" charset="0"/>
                <a:cs typeface="Arial" panose="020B0604020202020204" pitchFamily="34" charset="0"/>
              </a:rPr>
              <a:t>neto dobitak preduzeća čiji se kapital procjenjuje,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1800" dirty="0">
                <a:latin typeface="Arial" panose="020B0604020202020204" pitchFamily="34" charset="0"/>
                <a:cs typeface="Arial" panose="020B0604020202020204" pitchFamily="34" charset="0"/>
              </a:rPr>
              <a:t>multiplikator,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1800" dirty="0">
                <a:latin typeface="Arial" panose="020B0604020202020204" pitchFamily="34" charset="0"/>
                <a:cs typeface="Arial" panose="020B0604020202020204" pitchFamily="34" charset="0"/>
              </a:rPr>
              <a:t>procjena vrijednosti kapitala multiplikatorom (1*2).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b="1" dirty="0"/>
          </a:p>
        </p:txBody>
      </p:sp>
    </p:spTree>
    <p:extLst>
      <p:ext uri="{BB962C8B-B14F-4D97-AF65-F5344CB8AC3E}">
        <p14:creationId xmlns:p14="http://schemas.microsoft.com/office/powerpoint/2010/main" val="464702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86206"/>
          </a:xfrm>
        </p:spPr>
        <p:txBody>
          <a:bodyPr>
            <a:noAutofit/>
          </a:bodyPr>
          <a:lstStyle/>
          <a:p>
            <a:r>
              <a:rPr lang="sr-Latn-BA" sz="3200" b="1" dirty="0" smtClean="0"/>
              <a:t>4.2. </a:t>
            </a:r>
            <a:r>
              <a:rPr lang="sr-Latn-BA" sz="3200" b="1" dirty="0"/>
              <a:t>Procjena tržišne vrijednosti akcija</a:t>
            </a:r>
            <a:r>
              <a:rPr lang="en-US" sz="3200" b="1" dirty="0"/>
              <a:t/>
            </a:r>
            <a:br>
              <a:rPr lang="en-US" sz="3200" b="1" dirty="0"/>
            </a:br>
            <a:endParaRPr lang="sr-Latn-B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03119"/>
            <a:ext cx="10058400" cy="4264729"/>
          </a:xfrm>
        </p:spPr>
        <p:txBody>
          <a:bodyPr>
            <a:normAutofit/>
          </a:bodyPr>
          <a:lstStyle/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Tržišna vrijednost </a:t>
            </a:r>
            <a:r>
              <a:rPr lang="sr-Latn-BA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običnih akcija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mogla bi se utvrditi ako bi iznos dividende bio poznat i ako bi bila poznata tržišna cijena na dan prodaje.</a:t>
            </a:r>
          </a:p>
          <a:p>
            <a:r>
              <a:rPr lang="sr-Latn-BA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 </a:t>
            </a:r>
            <a:r>
              <a:rPr lang="sr-Latn-BA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 se dividenda po godinama ostvarenja i tržišna cijena obične akcije na dan prodaje diskontovale na sadašnju vrijednost, što predstavlja procijenjenu vrijednost obične akcije. </a:t>
            </a:r>
          </a:p>
          <a:p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Problem je u tome što u momentu procjene nije poznata ni godišnja dividenda do dana prodaje ni tržišna cijena akcije na dan prodaje.</a:t>
            </a:r>
            <a:endParaRPr lang="sr-Latn-B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400" b="1" dirty="0"/>
          </a:p>
        </p:txBody>
      </p:sp>
    </p:spTree>
    <p:extLst>
      <p:ext uri="{BB962C8B-B14F-4D97-AF65-F5344CB8AC3E}">
        <p14:creationId xmlns:p14="http://schemas.microsoft.com/office/powerpoint/2010/main" val="2174824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07265"/>
          </a:xfrm>
        </p:spPr>
        <p:txBody>
          <a:bodyPr>
            <a:noAutofit/>
          </a:bodyPr>
          <a:lstStyle/>
          <a:p>
            <a:r>
              <a:rPr lang="sr-Latn-BA" sz="3200" b="1" dirty="0" smtClean="0"/>
              <a:t>4.2. </a:t>
            </a:r>
            <a:r>
              <a:rPr lang="sr-Latn-BA" sz="3200" b="1" dirty="0"/>
              <a:t>Procjena tržišne vrijednosti akcija</a:t>
            </a:r>
            <a:endParaRPr lang="sr-Latn-BA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88541" y="1565189"/>
                <a:ext cx="10136659" cy="4802659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Latn-BA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Budući </a:t>
                </a:r>
                <a:r>
                  <a:rPr lang="sr-Latn-BA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da procijenjena tržišna vrijednost običnih akcija služi isključivo kao orijentir preduzeću za utvrđivanje početne prodajne cijene obične akcije, tržišna cijena obične akcije (P) procjenjuje se na sljedeći način: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sr-Latn-BA" sz="24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400" b="1" i="1">
                        <a:latin typeface="Cambria Math" panose="02040503050406030204" pitchFamily="18" charset="0"/>
                      </a:rPr>
                      <m:t>𝑵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∗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sr-Latn-BA" sz="2400" b="1" i="1">
                                <a:latin typeface="Cambria Math" panose="02040503050406030204" pitchFamily="18" charset="0"/>
                              </a:rPr>
                              <m:t>𝒅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sr-Latn-BA" sz="24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</m:den>
                    </m:f>
                    <m:r>
                      <a:rPr lang="sr-Latn-BA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𝑷</m:t>
                    </m:r>
                  </m:oMath>
                </a14:m>
                <a:r>
                  <a:rPr lang="sr-Latn-BA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sr-Latn-BA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sr-Latn-BA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gdje </a:t>
                </a:r>
                <a:r>
                  <a:rPr lang="sr-Latn-BA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je: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2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tr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ž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sr-Latn-BA" sz="2200" b="0" i="0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vrijednost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obi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ne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akcije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2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nominalna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emisiona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)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vrijednost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obi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ne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akcije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22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sr-Latn-BA" sz="2200" i="1">
                          <a:latin typeface="Cambria Math" panose="02040503050406030204" pitchFamily="18" charset="0"/>
                        </a:rPr>
                        <m:t>=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stopa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dividende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na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obi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ne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akcije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ra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unate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iz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odnosa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mr>
                        <m:mr>
                          <m:e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ostvarene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dividende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nominalne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vrijednosti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obi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ne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sz="2200">
                                <a:latin typeface="Cambria Math" panose="02040503050406030204" pitchFamily="18" charset="0"/>
                              </a:rPr>
                              <m:t>akcije</m:t>
                            </m:r>
                            <m:r>
                              <a:rPr lang="sr-Latn-BA" sz="2200">
                                <a:latin typeface="Cambria Math" panose="02040503050406030204" pitchFamily="18" charset="0"/>
                              </a:rPr>
                              <m:t>, </m:t>
                            </m:r>
                          </m:e>
                        </m:mr>
                      </m:m>
                    </m:oMath>
                  </m:oMathPara>
                </a14:m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vladaju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ć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sr-Latn-BA" sz="2200">
                              <a:latin typeface="Cambria Math" panose="02040503050406030204" pitchFamily="18" charset="0"/>
                            </a:rPr>
                            <m:t>prosje</m:t>
                          </m:r>
                          <m:r>
                            <a:rPr lang="sr-Latn-BA" sz="220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m:rPr>
                              <m:sty m:val="p"/>
                            </m:rPr>
                            <a:rPr lang="sr-Latn-BA" sz="2200">
                              <a:latin typeface="Cambria Math" panose="02040503050406030204" pitchFamily="18" charset="0"/>
                            </a:rPr>
                            <m:t>na</m:t>
                          </m:r>
                        </m:e>
                      </m:d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kamatna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stopa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tr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ž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š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tu</m:t>
                      </m:r>
                      <m:r>
                        <a:rPr lang="sr-Latn-BA" sz="2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200">
                          <a:latin typeface="Cambria Math" panose="02040503050406030204" pitchFamily="18" charset="0"/>
                        </a:rPr>
                        <m:t>kapitala</m:t>
                      </m:r>
                    </m:oMath>
                  </m:oMathPara>
                </a14:m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sr-Latn-BA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8541" y="1565189"/>
                <a:ext cx="10136659" cy="4802659"/>
              </a:xfrm>
              <a:blipFill rotWithShape="0">
                <a:blip r:embed="rId2"/>
                <a:stretch>
                  <a:fillRect l="-782" t="-152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7109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822" y="642594"/>
            <a:ext cx="9988378" cy="930833"/>
          </a:xfrm>
        </p:spPr>
        <p:txBody>
          <a:bodyPr>
            <a:noAutofit/>
          </a:bodyPr>
          <a:lstStyle/>
          <a:p>
            <a:r>
              <a:rPr lang="sr-Latn-BA" sz="3200" b="1" dirty="0" smtClean="0"/>
              <a:t>4.3</a:t>
            </a:r>
            <a:r>
              <a:rPr lang="sr-Latn-BA" sz="3200" b="1" dirty="0"/>
              <a:t>. Procjena tržišne vrijednosti obveznica</a:t>
            </a:r>
            <a:br>
              <a:rPr lang="sr-Latn-BA" sz="3200" b="1" dirty="0"/>
            </a:br>
            <a:endParaRPr lang="sr-Latn-BA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72065" y="1433385"/>
                <a:ext cx="10153135" cy="4934464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Prva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prodajna cijena dugoročne obveznice zavisi od odnosa </a:t>
                </a:r>
                <a:r>
                  <a:rPr lang="en-US" sz="2400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kamatne stope koju nosi dugoročna obveznica i vladajuće kamatne stope na dugoročnu štednju koju plaćaju banke. </a:t>
                </a:r>
                <a:endParaRPr lang="sr-Latn-BA" sz="2400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Ako </a:t>
                </a:r>
                <a:r>
                  <a:rPr lang="en-US" sz="2400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 te dvije stope jednake, dugoročne obveznice se prodaju po nominalnoj vrijednosti, tj. vrijednosti koja je upisana na obveznici. </a:t>
                </a:r>
                <a:endParaRPr lang="sr-Latn-BA" sz="2400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Ako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je upisana kamatna stopa na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dugoročnoj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obveznici iznad vladajuće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kamate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na dugoročnu štednju, dugoročna obveznica će se prodavati iznad nominalne vrijednosti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pri čemu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će se ostvariti premija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od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prodaje. </a:t>
                </a:r>
                <a:endParaRPr lang="sr-Latn-BA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Primjera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radi, dugoročna obveznica je emitovana uz kamatnu stopu od 10%, a vladajuća kamata na dugoročne štedne uloge je 8%.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Prva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prodajna cijena je:</a:t>
                </a:r>
              </a:p>
              <a:p>
                <a14:m>
                  <m:oMath xmlns:m="http://schemas.openxmlformats.org/officeDocument/2006/math">
                    <m:r>
                      <a:rPr lang="sr-Latn-BA" sz="2400" i="1">
                        <a:latin typeface="Cambria Math" panose="02040503050406030204" pitchFamily="18" charset="0"/>
                      </a:rPr>
                      <m:t>1000∗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</a:rPr>
                      <m:t>=1.250 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𝐾𝑀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sr-Latn-BA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2065" y="1433385"/>
                <a:ext cx="10153135" cy="4934464"/>
              </a:xfrm>
              <a:blipFill rotWithShape="0">
                <a:blip r:embed="rId2"/>
                <a:stretch>
                  <a:fillRect l="-660" t="-741" r="-54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0905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822" y="642594"/>
            <a:ext cx="9988378" cy="930833"/>
          </a:xfrm>
        </p:spPr>
        <p:txBody>
          <a:bodyPr>
            <a:noAutofit/>
          </a:bodyPr>
          <a:lstStyle/>
          <a:p>
            <a:r>
              <a:rPr lang="sr-Latn-BA" sz="3200" b="1" dirty="0" smtClean="0"/>
              <a:t>4.3</a:t>
            </a:r>
            <a:r>
              <a:rPr lang="sr-Latn-BA" sz="3200" b="1" dirty="0"/>
              <a:t>. Procjena tržišne vrijednosti obveznica</a:t>
            </a:r>
            <a:br>
              <a:rPr lang="sr-Latn-BA" sz="3200" b="1" dirty="0"/>
            </a:br>
            <a:endParaRPr lang="sr-Latn-BA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72065" y="1433385"/>
                <a:ext cx="10153135" cy="4934464"/>
              </a:xfrm>
            </p:spPr>
            <p:txBody>
              <a:bodyPr>
                <a:normAutofit/>
              </a:bodyPr>
              <a:lstStyle/>
              <a:p>
                <a:r>
                  <a:rPr lang="sr-Latn-BA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ko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je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upisana kamatna stopa na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dugoročnoj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obveznici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ispod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vladajuće kamatne stope na dugoročnu štednju, dugoročna obveznica će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se prodati ispod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nominalne vrijednosti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 ostvariće se diskont od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prodaje</a:t>
                </a:r>
                <a:r>
                  <a:rPr lang="sr-Latn-BA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našem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primjeru,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da je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kamatna stopa upisana na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dugoročnoj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obveznici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manja (recimo 8%) od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vladajuće kamatne stope na dugoročnu štednju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(npr.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10%),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to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je: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1000∗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=800 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𝐾𝑀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sr-Latn-BA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sr-Latn-BA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2065" y="1433385"/>
                <a:ext cx="10153135" cy="4934464"/>
              </a:xfrm>
              <a:blipFill rotWithShape="0">
                <a:blip r:embed="rId2"/>
                <a:stretch>
                  <a:fillRect l="-780" t="-864" r="-144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723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822" y="642594"/>
            <a:ext cx="9988378" cy="930833"/>
          </a:xfrm>
        </p:spPr>
        <p:txBody>
          <a:bodyPr>
            <a:noAutofit/>
          </a:bodyPr>
          <a:lstStyle/>
          <a:p>
            <a:r>
              <a:rPr lang="sr-Latn-BA" sz="3200" b="1" dirty="0" smtClean="0"/>
              <a:t>4.3</a:t>
            </a:r>
            <a:r>
              <a:rPr lang="sr-Latn-BA" sz="3200" b="1" dirty="0"/>
              <a:t>. Procjena tržišne vrijednosti obveznica</a:t>
            </a:r>
            <a:br>
              <a:rPr lang="sr-Latn-BA" sz="3200" b="1" dirty="0"/>
            </a:br>
            <a:endParaRPr lang="sr-Latn-BA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72065" y="1433385"/>
                <a:ext cx="10153135" cy="4934464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Tržišna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vrijednost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dugoročne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obaveznice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se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utvrđuje tako što se godišnja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kamatna stopa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za preostalo vrijeme do dospijeća i nominalna vrijednost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dugoročne obveznice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diskontuje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sadašnju vrijednost uz korišćenje diskonta u visini prosječne (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vladajuće) kamatne stope na dugoročnu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štednju: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𝒌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𝒌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𝒌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pri čemu je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tržišna vrijednost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dugoročne obveznice,</a:t>
                </a:r>
              </a:p>
              <a:p>
                <a:pPr marL="0" indent="0">
                  <a:buNone/>
                </a:pP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godišnji iznos kamate koji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nosi dugoročna obveznica,</a:t>
                </a:r>
              </a:p>
              <a:p>
                <a:pPr marL="0" indent="0">
                  <a:buNone/>
                </a:pP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prosječna (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vladajuća) kamatna stopa na dugoročnu štednju,</a:t>
                </a:r>
              </a:p>
              <a:p>
                <a:pPr marL="0" indent="0">
                  <a:buNone/>
                </a:pP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nominalna vrijednost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dugoročne obveznice,</a:t>
                </a:r>
              </a:p>
              <a:p>
                <a:pPr marL="0" indent="0">
                  <a:buNone/>
                </a:pP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broj godina roka dospijeća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dugoročne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obveznice</a:t>
                </a:r>
                <a:r>
                  <a:rPr lang="sr-Latn-BA" sz="24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sr-Latn-BA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sr-Latn-BA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2065" y="1433385"/>
                <a:ext cx="10153135" cy="4934464"/>
              </a:xfrm>
              <a:blipFill rotWithShape="0">
                <a:blip r:embed="rId2"/>
                <a:stretch>
                  <a:fillRect l="-780" t="-2099" r="-540" b="-234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442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Svrha korporativnih finansija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6162" y="1878227"/>
            <a:ext cx="10219038" cy="4156813"/>
          </a:xfrm>
        </p:spPr>
        <p:txBody>
          <a:bodyPr>
            <a:normAutofit/>
          </a:bodyPr>
          <a:lstStyle/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Korporativne finansije  imaju za cilj da objasne specifične aspekte finansijskog upravljanja  korporacijom, integrisanost i međuuslovljenost veoma različitih finansijskih stokova (kapitala u određenom trenutku) i tokova (dobitka u određenom vremenskom periodu) koji nastaju u procesu poslovanja  unutar preduzeća, i u odnosima sa okruženjem.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 bi se korporacijom uspješno upravljalo, potrebno je poznavanje i razumijevanje seta finansijskih pokazatelja, tehnologije donošenja finansijskih odluka i praćenje njihovog ostvarenja, što čini </a:t>
            </a:r>
            <a:r>
              <a:rPr lang="sr-Latn-B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okvir finansijskog upravljanja korporacijom.</a:t>
            </a:r>
            <a:endParaRPr lang="sr-Latn-B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05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Svrha korporativnih finansija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Finansije preduzeća se neposredno ili posredno vezuju za probleme novčanih transakcija, novca i upravljanja novcem. Da bi se donijele ispravne finansijske odluke, neophodno je usvojiti sljedeća pravila: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Veća vrijednost je poželjnija od manje;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Ako se do novca dođe ranije, on je vredniji;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Manje rizična sredstva su vrednija, odnosno poželjnija.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Novac je presudan u mnogim slučajevima: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Osnovanje preduzeća;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Tekuće poslovanje;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Rast i razvoj </a:t>
            </a:r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preduzeća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333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04974"/>
          </a:xfrm>
        </p:spPr>
        <p:txBody>
          <a:bodyPr>
            <a:normAutofit/>
          </a:bodyPr>
          <a:lstStyle/>
          <a:p>
            <a:r>
              <a:rPr lang="sr-Latn-BA" sz="4000" b="1" dirty="0" smtClean="0"/>
              <a:t>Svrha korporativnih finansija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934" y="1647568"/>
            <a:ext cx="10573266" cy="4860324"/>
          </a:xfrm>
        </p:spPr>
        <p:txBody>
          <a:bodyPr>
            <a:normAutofit/>
          </a:bodyPr>
          <a:lstStyle/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Motivi držanja gotovine su: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Transakcioni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razlozi</a:t>
            </a:r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sr-Latn-B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 cilju opreznosti;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Špekulativni razlozi;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Kompenzacioni </a:t>
            </a:r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razlozi.</a:t>
            </a:r>
          </a:p>
          <a:p>
            <a:endParaRPr lang="sr-Latn-B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Kod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držanja gotovine preduzeća se suočavaju s dilemama: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Koji nivo rezervi likvidnosti držati;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Period držanja rezervi likvidnosti;</a:t>
            </a:r>
          </a:p>
          <a:p>
            <a:pPr lvl="1"/>
            <a:r>
              <a:rPr lang="sr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Struktura (oblik) rezervi likvidnosti.</a:t>
            </a:r>
          </a:p>
          <a:p>
            <a:pPr lvl="1"/>
            <a:endParaRPr lang="sr-Latn-B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sr-Latn-B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234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235633"/>
          </a:xfrm>
        </p:spPr>
        <p:txBody>
          <a:bodyPr>
            <a:normAutofit/>
          </a:bodyPr>
          <a:lstStyle/>
          <a:p>
            <a:r>
              <a:rPr lang="sr-Latn-BA" sz="4000" b="1" dirty="0" smtClean="0"/>
              <a:t>Svrha korporativnih finansija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015" y="1804086"/>
            <a:ext cx="10593186" cy="4347332"/>
          </a:xfrm>
        </p:spPr>
        <p:txBody>
          <a:bodyPr>
            <a:normAutofit/>
          </a:bodyPr>
          <a:lstStyle/>
          <a:p>
            <a:pPr lvl="1"/>
            <a:endParaRPr lang="sr-Latn-B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sr-Latn-B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sr-Latn-B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Realizacija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nimalo jednostavnog zadatka, obezbjeđivanja stalnosti poslovanja, odnosno opstanak preduzeća u neograničeno dugom roku uslovljena je finansijskom stabilnošću i prihvatljivom zaduženošću. </a:t>
            </a:r>
          </a:p>
          <a:p>
            <a:pPr lvl="1"/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 toj su funkciji odluke o finansiranju, investiranju i dividendi.</a:t>
            </a:r>
          </a:p>
          <a:p>
            <a:endParaRPr lang="sr-Latn-B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0089" y="1878227"/>
            <a:ext cx="9457038" cy="199408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Zadatak </a:t>
            </a:r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upravljanja finansijama preduzeća podrazumijeva traganje za obimom i strukturom imovine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koji su najprimjereniji </a:t>
            </a:r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ciljevima koji se nastoje ostvariti procesom upravljanja.</a:t>
            </a:r>
          </a:p>
          <a:p>
            <a:pPr algn="ctr"/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3249455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 smtClean="0"/>
              <a:t>1. Odluke o finansiranju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02941"/>
            <a:ext cx="10058400" cy="4473145"/>
          </a:xfrm>
        </p:spPr>
        <p:txBody>
          <a:bodyPr>
            <a:normAutofit lnSpcReduction="10000"/>
          </a:bodyPr>
          <a:lstStyle/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 donošenju finansijskih, investicionih i dividendnih odluka koriste se sljedeći alati: </a:t>
            </a:r>
          </a:p>
          <a:p>
            <a:r>
              <a:rPr lang="sr-Latn-BA" sz="2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Vremenska vrijednost novca;</a:t>
            </a:r>
          </a:p>
          <a:p>
            <a:r>
              <a:rPr lang="sr-Latn-BA" sz="2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Razumijevanje finansijskih izvještaja;</a:t>
            </a:r>
          </a:p>
          <a:p>
            <a:r>
              <a:rPr lang="sr-Latn-BA" sz="2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Procjena (vrednovanje) sredstava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Odluka o finansiranju dovodi do promjena prinosnog i finansijskog položaja preduzeća. </a:t>
            </a:r>
            <a:endParaRPr lang="sr-Latn-B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procesu pripreme odluka o finansiranuju razmatra se obim potrebnih sredstava  za finansiranje i njihov rok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raspoloživosti, </a:t>
            </a:r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 posljedice na prinosni i finansijski položaj pri provođenju neke odluke o finansiranju i načinu probavljanja izvora finansiranja. </a:t>
            </a:r>
          </a:p>
          <a:p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395767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681" y="642594"/>
            <a:ext cx="10062519" cy="1128017"/>
          </a:xfrm>
        </p:spPr>
        <p:txBody>
          <a:bodyPr>
            <a:normAutofit/>
          </a:bodyPr>
          <a:lstStyle/>
          <a:p>
            <a:r>
              <a:rPr lang="sr-Latn-BA" sz="4000" b="1" dirty="0" smtClean="0"/>
              <a:t>1. Odluke o finansiranju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666" y="1770611"/>
            <a:ext cx="10058400" cy="4555374"/>
          </a:xfrm>
        </p:spPr>
        <p:txBody>
          <a:bodyPr>
            <a:normAutofit/>
          </a:bodyPr>
          <a:lstStyle/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 aspekta roka raspoloživosti, sredstva mogu biti kratkoročna i dugoročna.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Kratkoročni izvori finansiranja su neophodni za:</a:t>
            </a:r>
          </a:p>
          <a:p>
            <a:pPr lvl="1"/>
            <a:r>
              <a:rPr lang="sr-Latn-BA" sz="1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Finansiranje sezonskih zaliha;</a:t>
            </a:r>
          </a:p>
          <a:p>
            <a:pPr lvl="1"/>
            <a:r>
              <a:rPr lang="sr-Latn-BA" sz="1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Relaksiranje politike prodaje produženjem rokova naplate potraživaja od kupaca;</a:t>
            </a:r>
          </a:p>
          <a:p>
            <a:pPr lvl="1"/>
            <a:r>
              <a:rPr lang="sr-Latn-BA" sz="1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Kupovinu kratkoročnih hartija od vrijednosti.</a:t>
            </a:r>
          </a:p>
          <a:p>
            <a:r>
              <a:rPr lang="sr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Dugoročno raspoloživi izvori finansiranja su neophodni za:</a:t>
            </a:r>
          </a:p>
          <a:p>
            <a:pPr lvl="1"/>
            <a:r>
              <a:rPr lang="sr-Latn-BA" sz="1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Finansiranje investicionih projekata;</a:t>
            </a:r>
          </a:p>
          <a:p>
            <a:pPr lvl="1"/>
            <a:r>
              <a:rPr lang="sr-Latn-BA" sz="1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Nabavku osnovnih sredstava;</a:t>
            </a:r>
          </a:p>
          <a:p>
            <a:pPr lvl="1"/>
            <a:r>
              <a:rPr lang="sr-Latn-BA" sz="1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Kupovinu akcija drugih preduzeća;</a:t>
            </a:r>
          </a:p>
          <a:p>
            <a:pPr lvl="1"/>
            <a:r>
              <a:rPr lang="sr-Latn-BA" sz="1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Kupovinu dugoročnih hartija od vrijednosti radi </a:t>
            </a:r>
            <a:r>
              <a:rPr lang="sr-Latn-BA" sz="1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prodaje;</a:t>
            </a:r>
            <a:endParaRPr lang="sr-Latn-BA" sz="1800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r-Latn-BA" sz="1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Uspostavljanje dugoročne finansijske stabilnosti.</a:t>
            </a:r>
          </a:p>
          <a:p>
            <a:endParaRPr lang="sr-Latn-B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952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46031"/>
            <a:ext cx="10058400" cy="914357"/>
          </a:xfrm>
        </p:spPr>
        <p:txBody>
          <a:bodyPr>
            <a:normAutofit/>
          </a:bodyPr>
          <a:lstStyle/>
          <a:p>
            <a:r>
              <a:rPr lang="sr-Latn-BA" sz="4000" b="1" dirty="0" smtClean="0"/>
              <a:t>1. Odluke o finansiranju</a:t>
            </a:r>
            <a:endParaRPr lang="sr-Latn-B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503" y="1260388"/>
            <a:ext cx="10100562" cy="5280455"/>
          </a:xfrm>
        </p:spPr>
        <p:txBody>
          <a:bodyPr>
            <a:normAutofit fontScale="70000" lnSpcReduction="20000"/>
          </a:bodyPr>
          <a:lstStyle/>
          <a:p>
            <a:r>
              <a:rPr lang="sr-Latn-BA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Promjena u finansijskom položaju operacionalizacijom odluke o finansiranju se kvantifikuje na sljedeći način (prije i poslije operacionalizacije odluke o finansiranju):</a:t>
            </a:r>
          </a:p>
          <a:p>
            <a:pPr marL="0" lvl="0" indent="0">
              <a:buNone/>
            </a:pP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1. Upisani</a:t>
            </a: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a neuplaćeni </a:t>
            </a: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kapital</a:t>
            </a:r>
            <a:endParaRPr lang="sr-Latn-B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2. Stalna imovina</a:t>
            </a:r>
            <a:endParaRPr lang="sr-Latn-B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3. Stalne </a:t>
            </a:r>
            <a:r>
              <a:rPr lang="sr-Latn-CS" sz="2600" dirty="0">
                <a:latin typeface="Arial" panose="020B0604020202020204" pitchFamily="34" charset="0"/>
                <a:cs typeface="Arial" panose="020B0604020202020204" pitchFamily="34" charset="0"/>
              </a:rPr>
              <a:t>zalihe i stalna imovina namjenjena </a:t>
            </a: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prodaji</a:t>
            </a:r>
            <a:endParaRPr lang="sr-Latn-B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sr-Latn-B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Odložena </a:t>
            </a:r>
            <a:r>
              <a:rPr lang="sr-Latn-CS" sz="2600" dirty="0">
                <a:latin typeface="Arial" panose="020B0604020202020204" pitchFamily="34" charset="0"/>
                <a:cs typeface="Arial" panose="020B0604020202020204" pitchFamily="34" charset="0"/>
              </a:rPr>
              <a:t>poreska sredstva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sr-Latn-C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Dugoročno </a:t>
            </a:r>
            <a:r>
              <a:rPr lang="sr-Latn-CS" sz="2600" b="1" dirty="0">
                <a:latin typeface="Arial" panose="020B0604020202020204" pitchFamily="34" charset="0"/>
                <a:cs typeface="Arial" panose="020B0604020202020204" pitchFamily="34" charset="0"/>
              </a:rPr>
              <a:t>vezana imovina (1 do 4),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5. Kapital </a:t>
            </a:r>
            <a:r>
              <a:rPr lang="sr-Latn-CS" sz="2600" dirty="0">
                <a:latin typeface="Arial" panose="020B0604020202020204" pitchFamily="34" charset="0"/>
                <a:cs typeface="Arial" panose="020B0604020202020204" pitchFamily="34" charset="0"/>
              </a:rPr>
              <a:t>umanjen za gubitak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6. Dugoročna </a:t>
            </a:r>
            <a:r>
              <a:rPr lang="sr-Latn-CS" sz="2600" dirty="0">
                <a:latin typeface="Arial" panose="020B0604020202020204" pitchFamily="34" charset="0"/>
                <a:cs typeface="Arial" panose="020B0604020202020204" pitchFamily="34" charset="0"/>
              </a:rPr>
              <a:t>rezervisanja </a:t>
            </a:r>
          </a:p>
          <a:p>
            <a:pPr marL="0" lvl="0" indent="0">
              <a:buNone/>
            </a:pP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7. Dugoročne obaveze</a:t>
            </a:r>
            <a:endParaRPr lang="sr-Latn-B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sr-Latn-B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Odložene </a:t>
            </a:r>
            <a:r>
              <a:rPr lang="sr-Latn-CS" sz="2600" dirty="0">
                <a:latin typeface="Arial" panose="020B0604020202020204" pitchFamily="34" charset="0"/>
                <a:cs typeface="Arial" panose="020B0604020202020204" pitchFamily="34" charset="0"/>
              </a:rPr>
              <a:t>poreske </a:t>
            </a:r>
            <a:r>
              <a:rPr lang="sr-Latn-C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obaveze</a:t>
            </a:r>
            <a:endParaRPr lang="sr-Latn-B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sr-Latn-B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sr-Latn-C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Trajni i dugoročni kapital (5 </a:t>
            </a:r>
            <a:r>
              <a:rPr lang="sr-Latn-CS" sz="2600" b="1" dirty="0">
                <a:latin typeface="Arial" panose="020B0604020202020204" pitchFamily="34" charset="0"/>
                <a:cs typeface="Arial" panose="020B0604020202020204" pitchFamily="34" charset="0"/>
              </a:rPr>
              <a:t>do 8)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sr-Latn-CS" sz="2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RACIO FINANSIJSKE </a:t>
            </a:r>
            <a:r>
              <a:rPr lang="sr-Latn-CS" sz="2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STABILNOSTI = </a:t>
            </a:r>
            <a:r>
              <a:rPr lang="sr-Latn-CS" sz="2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Dugoročno </a:t>
            </a:r>
            <a:r>
              <a:rPr lang="sr-Latn-CS" sz="2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vezana </a:t>
            </a:r>
            <a:r>
              <a:rPr lang="sr-Latn-CS" sz="2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imovina / </a:t>
            </a:r>
            <a:r>
              <a:rPr lang="sr-Latn-CS" sz="2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Trajni i dugoročni kapital</a:t>
            </a:r>
            <a:r>
              <a:rPr lang="sr-Latn-CS" sz="2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buNone/>
            </a:pPr>
            <a:r>
              <a:rPr lang="sr-Latn-CS" sz="2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SLOBODAN KAPITAL</a:t>
            </a:r>
            <a:r>
              <a:rPr lang="sr-Latn-CS" sz="2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(II - I) </a:t>
            </a:r>
            <a:r>
              <a:rPr lang="sr-Latn-CS" sz="2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 uslov da je </a:t>
            </a:r>
            <a:r>
              <a:rPr lang="sr-Latn-CS" sz="2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sr-Latn-CS" sz="2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</a:t>
            </a:r>
            <a:r>
              <a:rPr lang="sr-Latn-CS" sz="2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pPr marL="0" indent="0">
              <a:buNone/>
            </a:pPr>
            <a:r>
              <a:rPr lang="sr-Latn-CS" sz="2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NEDOSTAJUĆI KAPITAL</a:t>
            </a:r>
            <a:r>
              <a:rPr lang="sr-Latn-CS" sz="2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(I-II) </a:t>
            </a:r>
            <a:r>
              <a:rPr lang="sr-Latn-CS" sz="2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 uslov da je </a:t>
            </a:r>
            <a:r>
              <a:rPr lang="sr-Latn-CS" sz="2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sr-Latn-CS" sz="2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</a:t>
            </a:r>
            <a:r>
              <a:rPr lang="sr-Latn-CS" sz="2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lang="sr-Latn-CS" sz="26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600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138</TotalTime>
  <Words>2018</Words>
  <Application>Microsoft Office PowerPoint</Application>
  <PresentationFormat>Widescreen</PresentationFormat>
  <Paragraphs>206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Cambria Math</vt:lpstr>
      <vt:lpstr>Century Gothic</vt:lpstr>
      <vt:lpstr>Garamond</vt:lpstr>
      <vt:lpstr>Symbol</vt:lpstr>
      <vt:lpstr>Savon</vt:lpstr>
      <vt:lpstr>korporativne finansije</vt:lpstr>
      <vt:lpstr>Struktura predmeta</vt:lpstr>
      <vt:lpstr>Svrha korporativnih finansija</vt:lpstr>
      <vt:lpstr>Svrha korporativnih finansija</vt:lpstr>
      <vt:lpstr>Svrha korporativnih finansija</vt:lpstr>
      <vt:lpstr>Svrha korporativnih finansija</vt:lpstr>
      <vt:lpstr>1. Odluke o finansiranju</vt:lpstr>
      <vt:lpstr>1. Odluke o finansiranju</vt:lpstr>
      <vt:lpstr>1. Odluke o finansiranju</vt:lpstr>
      <vt:lpstr>1. Odluke o finansiranju</vt:lpstr>
      <vt:lpstr>1. Odluke o finansiranju</vt:lpstr>
      <vt:lpstr>1. Odluke o finansiranju</vt:lpstr>
      <vt:lpstr>2. Odluka o investiranju</vt:lpstr>
      <vt:lpstr>2. Odluka o investiranju</vt:lpstr>
      <vt:lpstr>2. Odluka o investiranju</vt:lpstr>
      <vt:lpstr>2. Odluka o investiranju</vt:lpstr>
      <vt:lpstr>2. Odluka o investiranju</vt:lpstr>
      <vt:lpstr>3. Odluka o dividendi</vt:lpstr>
      <vt:lpstr>3. Odluka o dividendi</vt:lpstr>
      <vt:lpstr>3. Odluka o dividendi</vt:lpstr>
      <vt:lpstr>4. Procjena vrijednosti kapitala metodom multiplikacije i procjena tržišne vrijednosti dugoročnih hartija od vrijednosti</vt:lpstr>
      <vt:lpstr>4.2. Procjena tržišne vrijednosti akcija </vt:lpstr>
      <vt:lpstr>4.2. Procjena tržišne vrijednosti akcija</vt:lpstr>
      <vt:lpstr>4.3. Procjena tržišne vrijednosti obveznica </vt:lpstr>
      <vt:lpstr>4.3. Procjena tržišne vrijednosti obveznica </vt:lpstr>
      <vt:lpstr>4.3. Procjena tržišne vrijednosti obveznica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korporativne finansije</dc:title>
  <dc:creator>Tajana</dc:creator>
  <cp:lastModifiedBy>Tajana</cp:lastModifiedBy>
  <cp:revision>23</cp:revision>
  <dcterms:created xsi:type="dcterms:W3CDTF">2023-11-30T08:30:51Z</dcterms:created>
  <dcterms:modified xsi:type="dcterms:W3CDTF">2023-12-04T11:34:39Z</dcterms:modified>
</cp:coreProperties>
</file>