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4" r:id="rId6"/>
    <p:sldId id="265" r:id="rId7"/>
    <p:sldId id="266" r:id="rId8"/>
    <p:sldId id="260" r:id="rId9"/>
    <p:sldId id="261" r:id="rId10"/>
    <p:sldId id="262" r:id="rId11"/>
    <p:sldId id="267" r:id="rId12"/>
    <p:sldId id="268" r:id="rId13"/>
    <p:sldId id="269" r:id="rId14"/>
    <p:sldId id="271" r:id="rId15"/>
    <p:sldId id="272" r:id="rId16"/>
    <p:sldId id="273" r:id="rId17"/>
    <p:sldId id="270" r:id="rId18"/>
    <p:sldId id="274" r:id="rId19"/>
    <p:sldId id="275" r:id="rId20"/>
    <p:sldId id="277" r:id="rId21"/>
    <p:sldId id="276" r:id="rId22"/>
    <p:sldId id="278" r:id="rId23"/>
    <p:sldId id="279" r:id="rId24"/>
    <p:sldId id="280" r:id="rId25"/>
    <p:sldId id="281" r:id="rId26"/>
    <p:sldId id="282" r:id="rId27"/>
    <p:sldId id="283" r:id="rId28"/>
    <p:sldId id="284" r:id="rId29"/>
    <p:sldId id="285" r:id="rId30"/>
    <p:sldId id="289" r:id="rId31"/>
    <p:sldId id="290" r:id="rId32"/>
    <p:sldId id="321" r:id="rId33"/>
    <p:sldId id="291" r:id="rId34"/>
    <p:sldId id="316" r:id="rId35"/>
    <p:sldId id="317" r:id="rId36"/>
    <p:sldId id="318" r:id="rId37"/>
    <p:sldId id="319" r:id="rId38"/>
    <p:sldId id="320" r:id="rId39"/>
    <p:sldId id="306" r:id="rId40"/>
    <p:sldId id="292" r:id="rId41"/>
    <p:sldId id="293" r:id="rId42"/>
    <p:sldId id="294" r:id="rId43"/>
    <p:sldId id="288" r:id="rId44"/>
    <p:sldId id="295" r:id="rId45"/>
    <p:sldId id="296" r:id="rId46"/>
    <p:sldId id="297" r:id="rId47"/>
    <p:sldId id="298" r:id="rId48"/>
    <p:sldId id="300" r:id="rId49"/>
    <p:sldId id="301" r:id="rId50"/>
    <p:sldId id="299" r:id="rId51"/>
    <p:sldId id="302" r:id="rId52"/>
    <p:sldId id="314" r:id="rId53"/>
    <p:sldId id="303" r:id="rId54"/>
    <p:sldId id="315" r:id="rId55"/>
    <p:sldId id="304" r:id="rId56"/>
    <p:sldId id="305" r:id="rId57"/>
    <p:sldId id="307" r:id="rId58"/>
    <p:sldId id="375" r:id="rId59"/>
    <p:sldId id="308" r:id="rId60"/>
    <p:sldId id="311" r:id="rId61"/>
    <p:sldId id="322" r:id="rId62"/>
    <p:sldId id="323" r:id="rId63"/>
    <p:sldId id="324" r:id="rId64"/>
    <p:sldId id="325" r:id="rId65"/>
    <p:sldId id="326" r:id="rId66"/>
    <p:sldId id="327" r:id="rId67"/>
    <p:sldId id="328" r:id="rId68"/>
    <p:sldId id="329" r:id="rId69"/>
    <p:sldId id="330" r:id="rId70"/>
    <p:sldId id="331" r:id="rId71"/>
    <p:sldId id="332" r:id="rId72"/>
    <p:sldId id="333" r:id="rId73"/>
    <p:sldId id="334" r:id="rId74"/>
    <p:sldId id="335" r:id="rId75"/>
    <p:sldId id="336" r:id="rId76"/>
    <p:sldId id="337" r:id="rId77"/>
    <p:sldId id="338" r:id="rId78"/>
    <p:sldId id="339" r:id="rId79"/>
    <p:sldId id="340" r:id="rId80"/>
    <p:sldId id="309" r:id="rId81"/>
    <p:sldId id="312" r:id="rId82"/>
    <p:sldId id="313" r:id="rId83"/>
    <p:sldId id="341" r:id="rId84"/>
    <p:sldId id="342" r:id="rId85"/>
    <p:sldId id="343" r:id="rId86"/>
    <p:sldId id="344" r:id="rId87"/>
    <p:sldId id="345" r:id="rId88"/>
    <p:sldId id="346" r:id="rId89"/>
    <p:sldId id="347" r:id="rId90"/>
    <p:sldId id="348" r:id="rId91"/>
    <p:sldId id="349" r:id="rId92"/>
    <p:sldId id="350" r:id="rId93"/>
    <p:sldId id="351" r:id="rId94"/>
    <p:sldId id="352" r:id="rId95"/>
    <p:sldId id="353" r:id="rId96"/>
    <p:sldId id="354" r:id="rId97"/>
    <p:sldId id="355" r:id="rId98"/>
    <p:sldId id="356" r:id="rId99"/>
    <p:sldId id="357" r:id="rId100"/>
    <p:sldId id="358" r:id="rId101"/>
    <p:sldId id="359" r:id="rId102"/>
    <p:sldId id="360" r:id="rId103"/>
    <p:sldId id="361" r:id="rId104"/>
    <p:sldId id="362" r:id="rId105"/>
    <p:sldId id="363" r:id="rId106"/>
    <p:sldId id="364" r:id="rId107"/>
    <p:sldId id="365" r:id="rId108"/>
    <p:sldId id="366" r:id="rId109"/>
    <p:sldId id="367" r:id="rId110"/>
    <p:sldId id="368" r:id="rId111"/>
    <p:sldId id="369" r:id="rId112"/>
    <p:sldId id="370" r:id="rId113"/>
    <p:sldId id="372" r:id="rId114"/>
    <p:sldId id="373" r:id="rId115"/>
    <p:sldId id="374" r:id="rId1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Umereni stil 2 – Naglašavanj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presProps" Target="pres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slide" Target="slides/slide114.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 slajda">
    <p:bg>
      <p:bgRef idx="1001">
        <a:schemeClr val="bg2"/>
      </p:bgRef>
    </p:bg>
    <p:spTree>
      <p:nvGrpSpPr>
        <p:cNvPr id="1" name=""/>
        <p:cNvGrpSpPr/>
        <p:nvPr/>
      </p:nvGrpSpPr>
      <p:grpSpPr>
        <a:xfrm>
          <a:off x="0" y="0"/>
          <a:ext cx="0" cy="0"/>
          <a:chOff x="0" y="0"/>
          <a:chExt cx="0" cy="0"/>
        </a:xfrm>
      </p:grpSpPr>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odnaslov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sr-Latn-CS" smtClean="0"/>
              <a:t>Kliknite i uredite stil podnaslova mastera</a:t>
            </a:r>
            <a:endParaRPr kumimoji="0" lang="en-US"/>
          </a:p>
        </p:txBody>
      </p:sp>
      <p:sp>
        <p:nvSpPr>
          <p:cNvPr id="28" name="Čuvar mesta za datum 27"/>
          <p:cNvSpPr>
            <a:spLocks noGrp="1"/>
          </p:cNvSpPr>
          <p:nvPr>
            <p:ph type="dt" sz="half" idx="10"/>
          </p:nvPr>
        </p:nvSpPr>
        <p:spPr/>
        <p:txBody>
          <a:bodyPr/>
          <a:lstStyle/>
          <a:p>
            <a:fld id="{1D8BD707-D9CF-40AE-B4C6-C98DA3205C09}" type="datetimeFigureOut">
              <a:rPr lang="en-US" smtClean="0"/>
              <a:pPr/>
              <a:t>12/25/2017</a:t>
            </a:fld>
            <a:endParaRPr lang="en-US"/>
          </a:p>
        </p:txBody>
      </p:sp>
      <p:sp>
        <p:nvSpPr>
          <p:cNvPr id="17" name="Čuvar mesta za podnožje 16"/>
          <p:cNvSpPr>
            <a:spLocks noGrp="1"/>
          </p:cNvSpPr>
          <p:nvPr>
            <p:ph type="ftr" sz="quarter" idx="11"/>
          </p:nvPr>
        </p:nvSpPr>
        <p:spPr/>
        <p:txBody>
          <a:bodyPr/>
          <a:lstStyle/>
          <a:p>
            <a:endParaRPr lang="en-US"/>
          </a:p>
        </p:txBody>
      </p:sp>
      <p:sp>
        <p:nvSpPr>
          <p:cNvPr id="7" name="Prava linija spajanja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Čuvar mesta za broj slajda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8" name="Naslov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sr-Latn-CS" smtClean="0"/>
              <a:t>Kliknite i uredite naslov mastera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vertikalni tekst">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sr-Latn-CS" smtClean="0"/>
              <a:t>Kliknite i uredite naslov mastera</a:t>
            </a:r>
            <a:endParaRPr kumimoji="0" lang="en-US"/>
          </a:p>
        </p:txBody>
      </p:sp>
      <p:sp>
        <p:nvSpPr>
          <p:cNvPr id="3" name="Čuvar mesta za vertikalni tekst 2"/>
          <p:cNvSpPr>
            <a:spLocks noGrp="1"/>
          </p:cNvSpPr>
          <p:nvPr>
            <p:ph type="body" orient="vert" idx="1"/>
          </p:nvPr>
        </p:nvSpPr>
        <p:spPr/>
        <p:txBody>
          <a:bodyPr vert="eaVert"/>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
        <p:nvSpPr>
          <p:cNvPr id="4" name="Čuvar mesta za datum 3"/>
          <p:cNvSpPr>
            <a:spLocks noGrp="1"/>
          </p:cNvSpPr>
          <p:nvPr>
            <p:ph type="dt" sz="half" idx="10"/>
          </p:nvPr>
        </p:nvSpPr>
        <p:spPr/>
        <p:txBody>
          <a:bodyPr/>
          <a:lstStyle/>
          <a:p>
            <a:fld id="{1D8BD707-D9CF-40AE-B4C6-C98DA3205C09}" type="datetimeFigureOut">
              <a:rPr lang="en-US" smtClean="0"/>
              <a:pPr/>
              <a:t>12/25/2017</a:t>
            </a:fld>
            <a:endParaRPr lang="en-US"/>
          </a:p>
        </p:txBody>
      </p:sp>
      <p:sp>
        <p:nvSpPr>
          <p:cNvPr id="5" name="Čuvar mesta za podnožje 4"/>
          <p:cNvSpPr>
            <a:spLocks noGrp="1"/>
          </p:cNvSpPr>
          <p:nvPr>
            <p:ph type="ftr" sz="quarter" idx="11"/>
          </p:nvPr>
        </p:nvSpPr>
        <p:spPr/>
        <p:txBody>
          <a:bodyPr/>
          <a:lstStyle/>
          <a:p>
            <a:endParaRPr lang="en-US"/>
          </a:p>
        </p:txBody>
      </p:sp>
      <p:sp>
        <p:nvSpPr>
          <p:cNvPr id="6" name="Čuvar mesta za broj slajda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ni naslov i tekst">
    <p:bg>
      <p:bgRef idx="1001">
        <a:schemeClr val="bg2"/>
      </p:bgRef>
    </p:bg>
    <p:spTree>
      <p:nvGrpSpPr>
        <p:cNvPr id="1" name=""/>
        <p:cNvGrpSpPr/>
        <p:nvPr/>
      </p:nvGrpSpPr>
      <p:grpSpPr>
        <a:xfrm>
          <a:off x="0" y="0"/>
          <a:ext cx="0" cy="0"/>
          <a:chOff x="0" y="0"/>
          <a:chExt cx="0" cy="0"/>
        </a:xfrm>
      </p:grpSpPr>
      <p:sp>
        <p:nvSpPr>
          <p:cNvPr id="7" name="Pravougaoni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Pravougaonik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Prava linija spajanja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Čuvar mesta za broj slajda 5"/>
          <p:cNvSpPr>
            <a:spLocks noGrp="1"/>
          </p:cNvSpPr>
          <p:nvPr>
            <p:ph type="sldNum" sz="quarter" idx="12"/>
          </p:nvPr>
        </p:nvSpPr>
        <p:spPr>
          <a:xfrm>
            <a:off x="6915912" y="3009901"/>
            <a:ext cx="457200" cy="441325"/>
          </a:xfrm>
        </p:spPr>
        <p:txBody>
          <a:bodyPr/>
          <a:lstStyle/>
          <a:p>
            <a:fld id="{B6F15528-21DE-4FAA-801E-634DDDAF4B2B}" type="slidenum">
              <a:rPr lang="en-US" smtClean="0"/>
              <a:pPr/>
              <a:t>‹#›</a:t>
            </a:fld>
            <a:endParaRPr lang="en-US"/>
          </a:p>
        </p:txBody>
      </p:sp>
      <p:sp>
        <p:nvSpPr>
          <p:cNvPr id="3" name="Čuvar mesta za vertikalni tekst 2"/>
          <p:cNvSpPr>
            <a:spLocks noGrp="1"/>
          </p:cNvSpPr>
          <p:nvPr>
            <p:ph type="body" orient="vert" idx="1"/>
          </p:nvPr>
        </p:nvSpPr>
        <p:spPr>
          <a:xfrm>
            <a:off x="304800" y="304800"/>
            <a:ext cx="6553200" cy="5821366"/>
          </a:xfrm>
        </p:spPr>
        <p:txBody>
          <a:bodyPr vert="eaVert"/>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
        <p:nvSpPr>
          <p:cNvPr id="4" name="Čuvar mesta za datum 3"/>
          <p:cNvSpPr>
            <a:spLocks noGrp="1"/>
          </p:cNvSpPr>
          <p:nvPr>
            <p:ph type="dt" sz="half" idx="10"/>
          </p:nvPr>
        </p:nvSpPr>
        <p:spPr/>
        <p:txBody>
          <a:bodyPr/>
          <a:lstStyle/>
          <a:p>
            <a:fld id="{1D8BD707-D9CF-40AE-B4C6-C98DA3205C09}" type="datetimeFigureOut">
              <a:rPr lang="en-US" smtClean="0"/>
              <a:pPr/>
              <a:t>12/25/2017</a:t>
            </a:fld>
            <a:endParaRPr lang="en-US"/>
          </a:p>
        </p:txBody>
      </p:sp>
      <p:sp>
        <p:nvSpPr>
          <p:cNvPr id="5" name="Čuvar mesta za podnožje 4"/>
          <p:cNvSpPr>
            <a:spLocks noGrp="1"/>
          </p:cNvSpPr>
          <p:nvPr>
            <p:ph type="ftr" sz="quarter" idx="11"/>
          </p:nvPr>
        </p:nvSpPr>
        <p:spPr/>
        <p:txBody>
          <a:bodyPr/>
          <a:lstStyle/>
          <a:p>
            <a:endParaRPr lang="en-US"/>
          </a:p>
        </p:txBody>
      </p:sp>
      <p:sp>
        <p:nvSpPr>
          <p:cNvPr id="2" name="Vertikalni naslov 1"/>
          <p:cNvSpPr>
            <a:spLocks noGrp="1"/>
          </p:cNvSpPr>
          <p:nvPr>
            <p:ph type="title" orient="vert"/>
          </p:nvPr>
        </p:nvSpPr>
        <p:spPr>
          <a:xfrm>
            <a:off x="7391400" y="304801"/>
            <a:ext cx="1447800" cy="5851525"/>
          </a:xfrm>
        </p:spPr>
        <p:txBody>
          <a:bodyPr vert="eaVert"/>
          <a:lstStyle/>
          <a:p>
            <a:r>
              <a:rPr kumimoji="0" lang="sr-Latn-CS" smtClean="0"/>
              <a:t>Kliknite i uredite naslov mastera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solidFill>
                  <a:schemeClr val="accent3">
                    <a:shade val="75000"/>
                  </a:schemeClr>
                </a:solidFill>
              </a:defRPr>
            </a:lvl1pPr>
          </a:lstStyle>
          <a:p>
            <a:r>
              <a:rPr kumimoji="0" lang="sr-Latn-CS" smtClean="0"/>
              <a:t>Kliknite i uredite naslov mastera</a:t>
            </a:r>
            <a:endParaRPr kumimoji="0" lang="en-US"/>
          </a:p>
        </p:txBody>
      </p:sp>
      <p:sp>
        <p:nvSpPr>
          <p:cNvPr id="4" name="Čuvar mesta za datum 3"/>
          <p:cNvSpPr>
            <a:spLocks noGrp="1"/>
          </p:cNvSpPr>
          <p:nvPr>
            <p:ph type="dt" sz="half" idx="10"/>
          </p:nvPr>
        </p:nvSpPr>
        <p:spPr/>
        <p:txBody>
          <a:bodyPr/>
          <a:lstStyle/>
          <a:p>
            <a:fld id="{1D8BD707-D9CF-40AE-B4C6-C98DA3205C09}" type="datetimeFigureOut">
              <a:rPr lang="en-US" smtClean="0"/>
              <a:pPr/>
              <a:t>12/25/2017</a:t>
            </a:fld>
            <a:endParaRPr lang="en-US"/>
          </a:p>
        </p:txBody>
      </p:sp>
      <p:sp>
        <p:nvSpPr>
          <p:cNvPr id="5" name="Čuvar mesta za podnožje 4"/>
          <p:cNvSpPr>
            <a:spLocks noGrp="1"/>
          </p:cNvSpPr>
          <p:nvPr>
            <p:ph type="ftr" sz="quarter" idx="11"/>
          </p:nvPr>
        </p:nvSpPr>
        <p:spPr/>
        <p:txBody>
          <a:bodyPr/>
          <a:lstStyle/>
          <a:p>
            <a:endParaRPr lang="en-US"/>
          </a:p>
        </p:txBody>
      </p:sp>
      <p:sp>
        <p:nvSpPr>
          <p:cNvPr id="6" name="Čuvar mesta za broj slajda 5"/>
          <p:cNvSpPr>
            <a:spLocks noGrp="1"/>
          </p:cNvSpPr>
          <p:nvPr>
            <p:ph type="sldNum" sz="quarter" idx="12"/>
          </p:nvPr>
        </p:nvSpPr>
        <p:spPr>
          <a:xfrm>
            <a:off x="4361688" y="1026372"/>
            <a:ext cx="457200" cy="441325"/>
          </a:xfrm>
        </p:spPr>
        <p:txBody>
          <a:bodyPr/>
          <a:lstStyle/>
          <a:p>
            <a:fld id="{B6F15528-21DE-4FAA-801E-634DDDAF4B2B}" type="slidenum">
              <a:rPr lang="en-US" smtClean="0"/>
              <a:pPr/>
              <a:t>‹#›</a:t>
            </a:fld>
            <a:endParaRPr lang="en-US"/>
          </a:p>
        </p:txBody>
      </p:sp>
      <p:sp>
        <p:nvSpPr>
          <p:cNvPr id="8" name="Čuvar mesta za sadržaj 7"/>
          <p:cNvSpPr>
            <a:spLocks noGrp="1"/>
          </p:cNvSpPr>
          <p:nvPr>
            <p:ph sz="quarter" idx="1"/>
          </p:nvPr>
        </p:nvSpPr>
        <p:spPr>
          <a:xfrm>
            <a:off x="301752" y="1527048"/>
            <a:ext cx="8503920" cy="4572000"/>
          </a:xfrm>
        </p:spPr>
        <p:txBody>
          <a:bodyPr/>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aglavlje odeljka">
    <p:bg>
      <p:bgRef idx="1001">
        <a:schemeClr val="bg1"/>
      </p:bgRef>
    </p:bg>
    <p:spTree>
      <p:nvGrpSpPr>
        <p:cNvPr id="1" name=""/>
        <p:cNvGrpSpPr/>
        <p:nvPr/>
      </p:nvGrpSpPr>
      <p:grpSpPr>
        <a:xfrm>
          <a:off x="0" y="0"/>
          <a:ext cx="0" cy="0"/>
          <a:chOff x="0" y="0"/>
          <a:chExt cx="0" cy="0"/>
        </a:xfrm>
      </p:grpSpPr>
      <p:sp>
        <p:nvSpPr>
          <p:cNvPr id="17" name="Pravougaoni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Čuvar mesta za tekst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sr-Latn-CS" smtClean="0"/>
              <a:t>Kliknite i uredite stilove teksta mastera</a:t>
            </a:r>
          </a:p>
        </p:txBody>
      </p:sp>
      <p:sp>
        <p:nvSpPr>
          <p:cNvPr id="13" name="Pravougaonik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Pravougaonik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Čuvar mesta za podnožje 4"/>
          <p:cNvSpPr>
            <a:spLocks noGrp="1"/>
          </p:cNvSpPr>
          <p:nvPr>
            <p:ph type="ftr" sz="quarter" idx="11"/>
          </p:nvPr>
        </p:nvSpPr>
        <p:spPr/>
        <p:txBody>
          <a:bodyPr/>
          <a:lstStyle/>
          <a:p>
            <a:endParaRPr lang="en-US"/>
          </a:p>
        </p:txBody>
      </p:sp>
      <p:sp>
        <p:nvSpPr>
          <p:cNvPr id="4" name="Čuvar mesta za datum 3"/>
          <p:cNvSpPr>
            <a:spLocks noGrp="1"/>
          </p:cNvSpPr>
          <p:nvPr>
            <p:ph type="dt" sz="half" idx="10"/>
          </p:nvPr>
        </p:nvSpPr>
        <p:spPr/>
        <p:txBody>
          <a:bodyPr/>
          <a:lstStyle/>
          <a:p>
            <a:fld id="{1D8BD707-D9CF-40AE-B4C6-C98DA3205C09}" type="datetimeFigureOut">
              <a:rPr lang="en-US" smtClean="0"/>
              <a:pPr/>
              <a:t>12/25/2017</a:t>
            </a:fld>
            <a:endParaRPr lang="en-US"/>
          </a:p>
        </p:txBody>
      </p:sp>
      <p:sp>
        <p:nvSpPr>
          <p:cNvPr id="8" name="Prava linija spajanja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Čuvar mesta za broj slajda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 name="Naslov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sr-Latn-CS" smtClean="0"/>
              <a:t>Kliknite i uredite naslov mastera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a:xfrm>
            <a:off x="301752" y="228600"/>
            <a:ext cx="8534400" cy="758952"/>
          </a:xfrm>
        </p:spPr>
        <p:txBody>
          <a:bodyPr/>
          <a:lstStyle/>
          <a:p>
            <a:r>
              <a:rPr kumimoji="0" lang="sr-Latn-CS" smtClean="0"/>
              <a:t>Kliknite i uredite naslov mastera</a:t>
            </a:r>
            <a:endParaRPr kumimoji="0" lang="en-US"/>
          </a:p>
        </p:txBody>
      </p:sp>
      <p:sp>
        <p:nvSpPr>
          <p:cNvPr id="5" name="Čuvar mesta za datum 4"/>
          <p:cNvSpPr>
            <a:spLocks noGrp="1"/>
          </p:cNvSpPr>
          <p:nvPr>
            <p:ph type="dt" sz="half" idx="10"/>
          </p:nvPr>
        </p:nvSpPr>
        <p:spPr>
          <a:xfrm>
            <a:off x="5791200" y="6409944"/>
            <a:ext cx="3044952" cy="365760"/>
          </a:xfrm>
        </p:spPr>
        <p:txBody>
          <a:bodyPr/>
          <a:lstStyle/>
          <a:p>
            <a:fld id="{1D8BD707-D9CF-40AE-B4C6-C98DA3205C09}" type="datetimeFigureOut">
              <a:rPr lang="en-US" smtClean="0"/>
              <a:pPr/>
              <a:t>12/25/2017</a:t>
            </a:fld>
            <a:endParaRPr lang="en-US"/>
          </a:p>
        </p:txBody>
      </p:sp>
      <p:sp>
        <p:nvSpPr>
          <p:cNvPr id="6" name="Čuvar mesta za podnožje 5"/>
          <p:cNvSpPr>
            <a:spLocks noGrp="1"/>
          </p:cNvSpPr>
          <p:nvPr>
            <p:ph type="ftr" sz="quarter" idx="11"/>
          </p:nvPr>
        </p:nvSpPr>
        <p:spPr/>
        <p:txBody>
          <a:bodyPr/>
          <a:lstStyle/>
          <a:p>
            <a:endParaRPr lang="en-US"/>
          </a:p>
        </p:txBody>
      </p:sp>
      <p:sp>
        <p:nvSpPr>
          <p:cNvPr id="7" name="Čuvar mesta za broj slajda 6"/>
          <p:cNvSpPr>
            <a:spLocks noGrp="1"/>
          </p:cNvSpPr>
          <p:nvPr>
            <p:ph type="sldNum" sz="quarter" idx="12"/>
          </p:nvPr>
        </p:nvSpPr>
        <p:spPr/>
        <p:txBody>
          <a:bodyPr/>
          <a:lstStyle/>
          <a:p>
            <a:fld id="{B6F15528-21DE-4FAA-801E-634DDDAF4B2B}" type="slidenum">
              <a:rPr lang="en-US" smtClean="0"/>
              <a:pPr/>
              <a:t>‹#›</a:t>
            </a:fld>
            <a:endParaRPr lang="en-US"/>
          </a:p>
        </p:txBody>
      </p:sp>
      <p:sp>
        <p:nvSpPr>
          <p:cNvPr id="8" name="Prava linija spajanja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Čuvar mesta za sadržaj 9"/>
          <p:cNvSpPr>
            <a:spLocks noGrp="1"/>
          </p:cNvSpPr>
          <p:nvPr>
            <p:ph sz="half" idx="1"/>
          </p:nvPr>
        </p:nvSpPr>
        <p:spPr>
          <a:xfrm>
            <a:off x="301752" y="1371600"/>
            <a:ext cx="4038600" cy="4681728"/>
          </a:xfrm>
        </p:spPr>
        <p:txBody>
          <a:bodyPr/>
          <a:lstStyle>
            <a:lvl1pPr>
              <a:defRPr sz="2500"/>
            </a:lvl1pPr>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
        <p:nvSpPr>
          <p:cNvPr id="12" name="Čuvar mesta za sadržaj 11"/>
          <p:cNvSpPr>
            <a:spLocks noGrp="1"/>
          </p:cNvSpPr>
          <p:nvPr>
            <p:ph sz="half" idx="2"/>
          </p:nvPr>
        </p:nvSpPr>
        <p:spPr>
          <a:xfrm>
            <a:off x="4800600" y="1371600"/>
            <a:ext cx="4038600" cy="4681728"/>
          </a:xfrm>
        </p:spPr>
        <p:txBody>
          <a:bodyPr/>
          <a:lstStyle>
            <a:lvl1pPr>
              <a:defRPr sz="2500"/>
            </a:lvl1pPr>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eđenje">
    <p:bg>
      <p:bgRef idx="1001">
        <a:schemeClr val="bg2"/>
      </p:bgRef>
    </p:bg>
    <p:spTree>
      <p:nvGrpSpPr>
        <p:cNvPr id="1" name=""/>
        <p:cNvGrpSpPr/>
        <p:nvPr/>
      </p:nvGrpSpPr>
      <p:grpSpPr>
        <a:xfrm>
          <a:off x="0" y="0"/>
          <a:ext cx="0" cy="0"/>
          <a:chOff x="0" y="0"/>
          <a:chExt cx="0" cy="0"/>
        </a:xfrm>
      </p:grpSpPr>
      <p:sp>
        <p:nvSpPr>
          <p:cNvPr id="10" name="Prava linija spajanja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Pravougaonik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Pravougaonik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Pravougaonik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Pravougaonik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ravougaonik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Čuvar mesta za tekst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sr-Latn-CS" smtClean="0"/>
              <a:t>Kliknite i uredite stilove teksta mastera</a:t>
            </a:r>
          </a:p>
        </p:txBody>
      </p:sp>
      <p:sp>
        <p:nvSpPr>
          <p:cNvPr id="4" name="Čuvar mesta za tekst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sr-Latn-CS" smtClean="0"/>
              <a:t>Kliknite i uredite stilove teksta mastera</a:t>
            </a:r>
          </a:p>
        </p:txBody>
      </p:sp>
      <p:sp>
        <p:nvSpPr>
          <p:cNvPr id="7" name="Čuvar mesta za datum 6"/>
          <p:cNvSpPr>
            <a:spLocks noGrp="1"/>
          </p:cNvSpPr>
          <p:nvPr>
            <p:ph type="dt" sz="half" idx="10"/>
          </p:nvPr>
        </p:nvSpPr>
        <p:spPr/>
        <p:txBody>
          <a:bodyPr/>
          <a:lstStyle/>
          <a:p>
            <a:fld id="{1D8BD707-D9CF-40AE-B4C6-C98DA3205C09}" type="datetimeFigureOut">
              <a:rPr lang="en-US" smtClean="0"/>
              <a:pPr/>
              <a:t>12/25/2017</a:t>
            </a:fld>
            <a:endParaRPr lang="en-US"/>
          </a:p>
        </p:txBody>
      </p:sp>
      <p:sp>
        <p:nvSpPr>
          <p:cNvPr id="8" name="Čuvar mesta za podnožje 7"/>
          <p:cNvSpPr>
            <a:spLocks noGrp="1"/>
          </p:cNvSpPr>
          <p:nvPr>
            <p:ph type="ftr" sz="quarter" idx="11"/>
          </p:nvPr>
        </p:nvSpPr>
        <p:spPr>
          <a:xfrm>
            <a:off x="304800" y="6409944"/>
            <a:ext cx="3581400" cy="365760"/>
          </a:xfrm>
        </p:spPr>
        <p:txBody>
          <a:bodyPr/>
          <a:lstStyle/>
          <a:p>
            <a:endParaRPr lang="en-US"/>
          </a:p>
        </p:txBody>
      </p:sp>
      <p:sp>
        <p:nvSpPr>
          <p:cNvPr id="15" name="Prava linija spajanja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Čuvar mesta za sadržaj 23"/>
          <p:cNvSpPr>
            <a:spLocks noGrp="1"/>
          </p:cNvSpPr>
          <p:nvPr>
            <p:ph sz="quarter" idx="2"/>
          </p:nvPr>
        </p:nvSpPr>
        <p:spPr>
          <a:xfrm>
            <a:off x="301752" y="2471383"/>
            <a:ext cx="4041648" cy="3818404"/>
          </a:xfrm>
        </p:spPr>
        <p:txBody>
          <a:bodyPr/>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
        <p:nvSpPr>
          <p:cNvPr id="26" name="Čuvar mesta za sadržaj 25"/>
          <p:cNvSpPr>
            <a:spLocks noGrp="1"/>
          </p:cNvSpPr>
          <p:nvPr>
            <p:ph sz="quarter" idx="4"/>
          </p:nvPr>
        </p:nvSpPr>
        <p:spPr>
          <a:xfrm>
            <a:off x="4800600" y="2471383"/>
            <a:ext cx="4038600" cy="3822192"/>
          </a:xfrm>
        </p:spPr>
        <p:txBody>
          <a:bodyPr/>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Čuvar mesta za broj slajda 8"/>
          <p:cNvSpPr>
            <a:spLocks noGrp="1"/>
          </p:cNvSpPr>
          <p:nvPr>
            <p:ph type="sldNum" sz="quarter" idx="12"/>
          </p:nvPr>
        </p:nvSpPr>
        <p:spPr>
          <a:xfrm>
            <a:off x="4343400" y="1042416"/>
            <a:ext cx="457200" cy="441325"/>
          </a:xfrm>
        </p:spPr>
        <p:txBody>
          <a:bodyPr/>
          <a:lstStyle>
            <a:lvl1pPr algn="ctr">
              <a:defRPr/>
            </a:lvl1pPr>
          </a:lstStyle>
          <a:p>
            <a:fld id="{B6F15528-21DE-4FAA-801E-634DDDAF4B2B}" type="slidenum">
              <a:rPr lang="en-US" smtClean="0"/>
              <a:pPr/>
              <a:t>‹#›</a:t>
            </a:fld>
            <a:endParaRPr lang="en-US"/>
          </a:p>
        </p:txBody>
      </p:sp>
      <p:sp>
        <p:nvSpPr>
          <p:cNvPr id="23" name="Naslov 22"/>
          <p:cNvSpPr>
            <a:spLocks noGrp="1"/>
          </p:cNvSpPr>
          <p:nvPr>
            <p:ph type="title"/>
          </p:nvPr>
        </p:nvSpPr>
        <p:spPr/>
        <p:txBody>
          <a:bodyPr rtlCol="0" anchor="b" anchorCtr="0"/>
          <a:lstStyle/>
          <a:p>
            <a:r>
              <a:rPr kumimoji="0" lang="sr-Latn-CS" smtClean="0"/>
              <a:t>Kliknite i uredite naslov mastera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sr-Latn-CS" smtClean="0"/>
              <a:t>Kliknite i uredite naslov mastera</a:t>
            </a:r>
            <a:endParaRPr kumimoji="0" lang="en-US"/>
          </a:p>
        </p:txBody>
      </p:sp>
      <p:sp>
        <p:nvSpPr>
          <p:cNvPr id="3" name="Čuvar mesta za datum 2"/>
          <p:cNvSpPr>
            <a:spLocks noGrp="1"/>
          </p:cNvSpPr>
          <p:nvPr>
            <p:ph type="dt" sz="half" idx="10"/>
          </p:nvPr>
        </p:nvSpPr>
        <p:spPr/>
        <p:txBody>
          <a:bodyPr/>
          <a:lstStyle/>
          <a:p>
            <a:fld id="{1D8BD707-D9CF-40AE-B4C6-C98DA3205C09}" type="datetimeFigureOut">
              <a:rPr lang="en-US" smtClean="0"/>
              <a:pPr/>
              <a:t>12/25/2017</a:t>
            </a:fld>
            <a:endParaRPr lang="en-US"/>
          </a:p>
        </p:txBody>
      </p:sp>
      <p:sp>
        <p:nvSpPr>
          <p:cNvPr id="4" name="Čuvar mesta za podnožje 3"/>
          <p:cNvSpPr>
            <a:spLocks noGrp="1"/>
          </p:cNvSpPr>
          <p:nvPr>
            <p:ph type="ftr" sz="quarter" idx="11"/>
          </p:nvPr>
        </p:nvSpPr>
        <p:spPr/>
        <p:txBody>
          <a:bodyPr/>
          <a:lstStyle/>
          <a:p>
            <a:endParaRPr lang="en-US"/>
          </a:p>
        </p:txBody>
      </p:sp>
      <p:sp>
        <p:nvSpPr>
          <p:cNvPr id="5" name="Čuvar mesta za broj slajda 4"/>
          <p:cNvSpPr>
            <a:spLocks noGrp="1"/>
          </p:cNvSpPr>
          <p:nvPr>
            <p:ph type="sldNum" sz="quarter" idx="12"/>
          </p:nvPr>
        </p:nvSpPr>
        <p:spPr>
          <a:xfrm>
            <a:off x="4343400" y="1036020"/>
            <a:ext cx="457200" cy="441325"/>
          </a:xfrm>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azno">
    <p:spTree>
      <p:nvGrpSpPr>
        <p:cNvPr id="1" name=""/>
        <p:cNvGrpSpPr/>
        <p:nvPr/>
      </p:nvGrpSpPr>
      <p:grpSpPr>
        <a:xfrm>
          <a:off x="0" y="0"/>
          <a:ext cx="0" cy="0"/>
          <a:chOff x="0" y="0"/>
          <a:chExt cx="0" cy="0"/>
        </a:xfrm>
      </p:grpSpPr>
      <p:sp>
        <p:nvSpPr>
          <p:cNvPr id="7" name="Pravougaoni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Pravougaonik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Pravougaonik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Čuvar mesta za datum 1"/>
          <p:cNvSpPr>
            <a:spLocks noGrp="1"/>
          </p:cNvSpPr>
          <p:nvPr>
            <p:ph type="dt" sz="half" idx="10"/>
          </p:nvPr>
        </p:nvSpPr>
        <p:spPr/>
        <p:txBody>
          <a:bodyPr/>
          <a:lstStyle/>
          <a:p>
            <a:fld id="{1D8BD707-D9CF-40AE-B4C6-C98DA3205C09}" type="datetimeFigureOut">
              <a:rPr lang="en-US" smtClean="0"/>
              <a:pPr/>
              <a:t>12/25/2017</a:t>
            </a:fld>
            <a:endParaRPr lang="en-US"/>
          </a:p>
        </p:txBody>
      </p:sp>
      <p:sp>
        <p:nvSpPr>
          <p:cNvPr id="3" name="Čuvar mesta za podnožje 2"/>
          <p:cNvSpPr>
            <a:spLocks noGrp="1"/>
          </p:cNvSpPr>
          <p:nvPr>
            <p:ph type="ftr" sz="quarter" idx="11"/>
          </p:nvPr>
        </p:nvSpPr>
        <p:spPr/>
        <p:txBody>
          <a:bodyPr/>
          <a:lstStyle/>
          <a:p>
            <a:endParaRPr lang="en-US"/>
          </a:p>
        </p:txBody>
      </p:sp>
      <p:sp>
        <p:nvSpPr>
          <p:cNvPr id="4" name="Čuvar mesta za broj slajda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Sadržaj sa natpisom">
    <p:bg>
      <p:bgRef idx="1001">
        <a:schemeClr val="bg1"/>
      </p:bgRef>
    </p:bg>
    <p:spTree>
      <p:nvGrpSpPr>
        <p:cNvPr id="1" name=""/>
        <p:cNvGrpSpPr/>
        <p:nvPr/>
      </p:nvGrpSpPr>
      <p:grpSpPr>
        <a:xfrm>
          <a:off x="0" y="0"/>
          <a:ext cx="0" cy="0"/>
          <a:chOff x="0" y="0"/>
          <a:chExt cx="0" cy="0"/>
        </a:xfrm>
      </p:grpSpPr>
      <p:sp>
        <p:nvSpPr>
          <p:cNvPr id="19" name="Pravougaonik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Pravougaoni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Pravougaonik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Naslov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sr-Latn-CS" smtClean="0"/>
              <a:t>Kliknite i uredite naslov mastera</a:t>
            </a:r>
            <a:endParaRPr kumimoji="0" lang="en-US"/>
          </a:p>
        </p:txBody>
      </p:sp>
      <p:sp>
        <p:nvSpPr>
          <p:cNvPr id="3" name="Čuvar mesta za tekst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sr-Latn-CS" smtClean="0"/>
              <a:t>Kliknite i uredite stilove teksta mastera</a:t>
            </a:r>
          </a:p>
        </p:txBody>
      </p:sp>
      <p:sp>
        <p:nvSpPr>
          <p:cNvPr id="8" name="Pravougaonik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Prava linija spajanja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Čuvar mesta za sadržaj 19"/>
          <p:cNvSpPr>
            <a:spLocks noGrp="1"/>
          </p:cNvSpPr>
          <p:nvPr>
            <p:ph sz="quarter" idx="1"/>
          </p:nvPr>
        </p:nvSpPr>
        <p:spPr>
          <a:xfrm>
            <a:off x="3124200" y="685800"/>
            <a:ext cx="5638800" cy="5410200"/>
          </a:xfrm>
        </p:spPr>
        <p:txBody>
          <a:bodyPr/>
          <a:lstStyle/>
          <a:p>
            <a:pPr lvl="0" eaLnBrk="1" latinLnBrk="0" hangingPunct="1"/>
            <a:r>
              <a:rPr lang="sr-Latn-CS" smtClean="0"/>
              <a:t>Kliknite i uredite stilove teksta mastera</a:t>
            </a:r>
          </a:p>
          <a:p>
            <a:pPr lvl="1" eaLnBrk="1" latinLnBrk="0" hangingPunct="1"/>
            <a:r>
              <a:rPr lang="sr-Latn-CS" smtClean="0"/>
              <a:t>Drugi nivo</a:t>
            </a:r>
          </a:p>
          <a:p>
            <a:pPr lvl="2" eaLnBrk="1" latinLnBrk="0" hangingPunct="1"/>
            <a:r>
              <a:rPr lang="sr-Latn-CS" smtClean="0"/>
              <a:t>Treći nivo</a:t>
            </a:r>
          </a:p>
          <a:p>
            <a:pPr lvl="3" eaLnBrk="1" latinLnBrk="0" hangingPunct="1"/>
            <a:r>
              <a:rPr lang="sr-Latn-CS" smtClean="0"/>
              <a:t>Četvrti nivo</a:t>
            </a:r>
          </a:p>
          <a:p>
            <a:pPr lvl="4" eaLnBrk="1" latinLnBrk="0" hangingPunct="1"/>
            <a:r>
              <a:rPr lang="sr-Latn-CS" smtClean="0"/>
              <a:t>Peti nivo</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Čuvar mesta za broj slajda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1" name="Pravougaonik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Čuvar mesta za datum 4"/>
          <p:cNvSpPr>
            <a:spLocks noGrp="1"/>
          </p:cNvSpPr>
          <p:nvPr>
            <p:ph type="dt" sz="half" idx="10"/>
          </p:nvPr>
        </p:nvSpPr>
        <p:spPr/>
        <p:txBody>
          <a:bodyPr/>
          <a:lstStyle/>
          <a:p>
            <a:fld id="{1D8BD707-D9CF-40AE-B4C6-C98DA3205C09}" type="datetimeFigureOut">
              <a:rPr lang="en-US" smtClean="0"/>
              <a:pPr/>
              <a:t>12/25/2017</a:t>
            </a:fld>
            <a:endParaRPr lang="en-US"/>
          </a:p>
        </p:txBody>
      </p:sp>
      <p:sp>
        <p:nvSpPr>
          <p:cNvPr id="6" name="Čuvar mesta za podnožje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Slika sa natpisom">
    <p:spTree>
      <p:nvGrpSpPr>
        <p:cNvPr id="1" name=""/>
        <p:cNvGrpSpPr/>
        <p:nvPr/>
      </p:nvGrpSpPr>
      <p:grpSpPr>
        <a:xfrm>
          <a:off x="0" y="0"/>
          <a:ext cx="0" cy="0"/>
          <a:chOff x="0" y="0"/>
          <a:chExt cx="0" cy="0"/>
        </a:xfrm>
      </p:grpSpPr>
      <p:sp>
        <p:nvSpPr>
          <p:cNvPr id="21" name="Prava linija spajanja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Pravougaonik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Pravougaonik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Pravougaonik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Čuvar mesta za broj slajda 6"/>
          <p:cNvSpPr>
            <a:spLocks noGrp="1"/>
          </p:cNvSpPr>
          <p:nvPr>
            <p:ph type="sldNum" sz="quarter" idx="12"/>
          </p:nvPr>
        </p:nvSpPr>
        <p:spPr>
          <a:xfrm>
            <a:off x="1371600" y="312738"/>
            <a:ext cx="457200" cy="441325"/>
          </a:xfrm>
        </p:spPr>
        <p:txBody>
          <a:bodyPr/>
          <a:lstStyle/>
          <a:p>
            <a:fld id="{B6F15528-21DE-4FAA-801E-634DDDAF4B2B}" type="slidenum">
              <a:rPr lang="en-US" smtClean="0"/>
              <a:pPr/>
              <a:t>‹#›</a:t>
            </a:fld>
            <a:endParaRPr lang="en-US"/>
          </a:p>
        </p:txBody>
      </p:sp>
      <p:sp>
        <p:nvSpPr>
          <p:cNvPr id="2" name="Naslov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sr-Latn-CS" smtClean="0"/>
              <a:t>Kliknite i uredite naslov mastera</a:t>
            </a:r>
            <a:endParaRPr kumimoji="0" lang="en-US"/>
          </a:p>
        </p:txBody>
      </p:sp>
      <p:sp>
        <p:nvSpPr>
          <p:cNvPr id="3" name="Čuvar mesta za sliku 2"/>
          <p:cNvSpPr>
            <a:spLocks noGrp="1"/>
          </p:cNvSpPr>
          <p:nvPr>
            <p:ph type="pic" idx="1"/>
          </p:nvPr>
        </p:nvSpPr>
        <p:spPr>
          <a:xfrm>
            <a:off x="3000375" y="609600"/>
            <a:ext cx="5867400" cy="4267200"/>
          </a:xfrm>
        </p:spPr>
        <p:txBody>
          <a:bodyPr/>
          <a:lstStyle>
            <a:lvl1pPr marL="0" indent="0">
              <a:buNone/>
              <a:defRPr sz="3200"/>
            </a:lvl1pPr>
          </a:lstStyle>
          <a:p>
            <a:r>
              <a:rPr kumimoji="0" lang="sr-Latn-CS" smtClean="0"/>
              <a:t>Kliknite na ikonu da biste dodali sliku</a:t>
            </a:r>
            <a:endParaRPr kumimoji="0" lang="en-US" dirty="0"/>
          </a:p>
        </p:txBody>
      </p:sp>
      <p:sp>
        <p:nvSpPr>
          <p:cNvPr id="4" name="Čuvar mesta za tekst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sr-Latn-CS" smtClean="0"/>
              <a:t>Kliknite i uredite stilove teksta mastera</a:t>
            </a:r>
          </a:p>
        </p:txBody>
      </p:sp>
      <p:sp>
        <p:nvSpPr>
          <p:cNvPr id="22" name="Pravougaonik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Čuvar mesta za datum 4"/>
          <p:cNvSpPr>
            <a:spLocks noGrp="1"/>
          </p:cNvSpPr>
          <p:nvPr>
            <p:ph type="dt" sz="half" idx="10"/>
          </p:nvPr>
        </p:nvSpPr>
        <p:spPr>
          <a:xfrm>
            <a:off x="5788152" y="6404984"/>
            <a:ext cx="3044952" cy="365760"/>
          </a:xfrm>
        </p:spPr>
        <p:txBody>
          <a:bodyPr/>
          <a:lstStyle/>
          <a:p>
            <a:fld id="{1D8BD707-D9CF-40AE-B4C6-C98DA3205C09}" type="datetimeFigureOut">
              <a:rPr lang="en-US" smtClean="0"/>
              <a:pPr/>
              <a:t>12/25/2017</a:t>
            </a:fld>
            <a:endParaRPr lang="en-US"/>
          </a:p>
        </p:txBody>
      </p:sp>
      <p:sp>
        <p:nvSpPr>
          <p:cNvPr id="6" name="Čuvar mesta za podnožje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Pravougaonik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Čuvar mesta za datum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D8BD707-D9CF-40AE-B4C6-C98DA3205C09}" type="datetimeFigureOut">
              <a:rPr lang="en-US" smtClean="0"/>
              <a:pPr/>
              <a:t>12/25/2017</a:t>
            </a:fld>
            <a:endParaRPr lang="en-US"/>
          </a:p>
        </p:txBody>
      </p:sp>
      <p:sp>
        <p:nvSpPr>
          <p:cNvPr id="3" name="Čuvar mesta za podnožj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Pravougaonik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Prava linija spajanja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Čuvar mesta za broj slajda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6F15528-21DE-4FAA-801E-634DDDAF4B2B}" type="slidenum">
              <a:rPr lang="en-US" smtClean="0"/>
              <a:pPr/>
              <a:t>‹#›</a:t>
            </a:fld>
            <a:endParaRPr lang="en-US"/>
          </a:p>
        </p:txBody>
      </p:sp>
      <p:sp>
        <p:nvSpPr>
          <p:cNvPr id="22" name="Čuvar mesta za naslov 21"/>
          <p:cNvSpPr>
            <a:spLocks noGrp="1"/>
          </p:cNvSpPr>
          <p:nvPr>
            <p:ph type="title"/>
          </p:nvPr>
        </p:nvSpPr>
        <p:spPr>
          <a:xfrm>
            <a:off x="301752" y="228600"/>
            <a:ext cx="8534400" cy="758952"/>
          </a:xfrm>
          <a:prstGeom prst="rect">
            <a:avLst/>
          </a:prstGeom>
        </p:spPr>
        <p:txBody>
          <a:bodyPr vert="horz" anchor="b">
            <a:normAutofit/>
          </a:bodyPr>
          <a:lstStyle/>
          <a:p>
            <a:r>
              <a:rPr kumimoji="0" lang="sr-Latn-CS" smtClean="0"/>
              <a:t>Kliknite i uredite naslov mastera</a:t>
            </a:r>
            <a:endParaRPr kumimoji="0" lang="en-US"/>
          </a:p>
        </p:txBody>
      </p:sp>
      <p:sp>
        <p:nvSpPr>
          <p:cNvPr id="13" name="Čuvar mesta za tekst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sr-Latn-CS" smtClean="0"/>
              <a:t>Kliknite i uredite stilove teksta mastera</a:t>
            </a:r>
          </a:p>
          <a:p>
            <a:pPr lvl="1" eaLnBrk="1" latinLnBrk="0" hangingPunct="1"/>
            <a:r>
              <a:rPr kumimoji="0" lang="sr-Latn-CS" smtClean="0"/>
              <a:t>Drugi nivo</a:t>
            </a:r>
          </a:p>
          <a:p>
            <a:pPr lvl="2" eaLnBrk="1" latinLnBrk="0" hangingPunct="1"/>
            <a:r>
              <a:rPr kumimoji="0" lang="sr-Latn-CS" smtClean="0"/>
              <a:t>Treći nivo</a:t>
            </a:r>
          </a:p>
          <a:p>
            <a:pPr lvl="3" eaLnBrk="1" latinLnBrk="0" hangingPunct="1"/>
            <a:r>
              <a:rPr kumimoji="0" lang="sr-Latn-CS" smtClean="0"/>
              <a:t>Četvrti nivo</a:t>
            </a:r>
          </a:p>
          <a:p>
            <a:pPr lvl="4" eaLnBrk="1" latinLnBrk="0" hangingPunct="1"/>
            <a:r>
              <a:rPr kumimoji="0" lang="sr-Latn-CS" smtClean="0"/>
              <a:t>Peti nivo</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google.ba/url?sa=i&amp;rct=j&amp;q=&amp;esrc=s&amp;frm=1&amp;source=images&amp;cd=&amp;cad=rja&amp;uact=8&amp;ved=0CAcQjRw&amp;url=http://www.upravljanjerizicima.com/odnos-ciljeva-i-komponenti/3.1.7&amp;ei=-uxVVb70HYT9UKL6gKgH&amp;bvm=bv.93564037,d.d24&amp;psig=AFQjCNGTkRwdTgajFu-WYvgTm0v_T4D4lQ&amp;ust=1431780974346358" TargetMode="Externa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slov 2"/>
          <p:cNvSpPr>
            <a:spLocks noGrp="1"/>
          </p:cNvSpPr>
          <p:nvPr>
            <p:ph type="subTitle" idx="1"/>
          </p:nvPr>
        </p:nvSpPr>
        <p:spPr/>
        <p:txBody>
          <a:bodyPr/>
          <a:lstStyle/>
          <a:p>
            <a:pPr algn="r"/>
            <a:r>
              <a:rPr lang="sr-Latn-BA" dirty="0" smtClean="0"/>
              <a:t>Проф. </a:t>
            </a:r>
            <a:r>
              <a:rPr lang="mk-MK" dirty="0" smtClean="0"/>
              <a:t>Д</a:t>
            </a:r>
            <a:r>
              <a:rPr lang="sr-Latn-BA" dirty="0" smtClean="0"/>
              <a:t>р Душко </a:t>
            </a:r>
            <a:r>
              <a:rPr lang="sr-Latn-BA" dirty="0" err="1" smtClean="0"/>
              <a:t>Шњегота</a:t>
            </a:r>
            <a:endParaRPr lang="sr-Latn-BA" dirty="0"/>
          </a:p>
        </p:txBody>
      </p:sp>
      <p:sp>
        <p:nvSpPr>
          <p:cNvPr id="2" name="Naslov 1"/>
          <p:cNvSpPr>
            <a:spLocks noGrp="1"/>
          </p:cNvSpPr>
          <p:nvPr>
            <p:ph type="ctrTitle"/>
          </p:nvPr>
        </p:nvSpPr>
        <p:spPr/>
        <p:txBody>
          <a:bodyPr/>
          <a:lstStyle/>
          <a:p>
            <a:r>
              <a:rPr lang="sr-Latn-BA" dirty="0" smtClean="0"/>
              <a:t>ИНТЕРНА РЕВИЗИЈА У ЈАВНОМ СЕКТОРУ</a:t>
            </a:r>
            <a:endParaRPr lang="sr-Latn-BA"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r-Latn-BA" dirty="0" smtClean="0"/>
              <a:t>МЕТОДОЛОШКИ ОСНОВИ</a:t>
            </a:r>
            <a:endParaRPr lang="sr-Latn-BA" dirty="0"/>
          </a:p>
        </p:txBody>
      </p:sp>
      <p:sp>
        <p:nvSpPr>
          <p:cNvPr id="3" name="Čuvar mesta za sadržaj 2"/>
          <p:cNvSpPr>
            <a:spLocks noGrp="1"/>
          </p:cNvSpPr>
          <p:nvPr>
            <p:ph sz="quarter" idx="1"/>
          </p:nvPr>
        </p:nvSpPr>
        <p:spPr/>
        <p:txBody>
          <a:bodyPr>
            <a:normAutofit/>
          </a:bodyPr>
          <a:lstStyle/>
          <a:p>
            <a:r>
              <a:rPr lang="ru-RU" dirty="0" smtClean="0"/>
              <a:t>Методологиј</a:t>
            </a:r>
            <a:r>
              <a:rPr lang="sr-Latn-BA" dirty="0" smtClean="0"/>
              <a:t>а</a:t>
            </a:r>
            <a:r>
              <a:rPr lang="ru-RU" dirty="0" smtClean="0"/>
              <a:t> и Упутство о интерној ревизији у јавном сектору Републике Српске</a:t>
            </a:r>
            <a:r>
              <a:rPr lang="sr-Latn-BA" dirty="0" smtClean="0"/>
              <a:t>, </a:t>
            </a:r>
            <a:r>
              <a:rPr lang="ru-RU" dirty="0" smtClean="0"/>
              <a:t>издато од стране Ц</a:t>
            </a:r>
            <a:r>
              <a:rPr lang="sr-Latn-BA" dirty="0" err="1" smtClean="0"/>
              <a:t>ентралне</a:t>
            </a:r>
            <a:r>
              <a:rPr lang="sr-Latn-BA" dirty="0" smtClean="0"/>
              <a:t> јединице за хармонизацију Републике Српске (ЦЈХРС)</a:t>
            </a:r>
            <a:r>
              <a:rPr lang="ru-RU" dirty="0" smtClean="0"/>
              <a:t>,</a:t>
            </a:r>
          </a:p>
          <a:p>
            <a:r>
              <a:rPr lang="ru-RU" dirty="0" smtClean="0"/>
              <a:t>Ме</a:t>
            </a:r>
            <a:r>
              <a:rPr lang="sr-Latn-BA" dirty="0" smtClean="0"/>
              <a:t>ђ</a:t>
            </a:r>
            <a:r>
              <a:rPr lang="ru-RU" dirty="0" smtClean="0"/>
              <a:t>ународни стандарди за професионалну праксу интерне ревизије издати од</a:t>
            </a:r>
            <a:r>
              <a:rPr lang="sr-Latn-BA" dirty="0" smtClean="0"/>
              <a:t> </a:t>
            </a:r>
            <a:r>
              <a:rPr lang="ru-RU" dirty="0" smtClean="0"/>
              <a:t>стране Института интерних ревизора (ИИА) и усвојени од стране </a:t>
            </a:r>
            <a:r>
              <a:rPr lang="sr-Latn-BA" dirty="0" smtClean="0"/>
              <a:t>ЦЈХРС</a:t>
            </a:r>
            <a:r>
              <a:rPr lang="ru-RU" dirty="0" smtClean="0"/>
              <a:t>,</a:t>
            </a:r>
          </a:p>
          <a:p>
            <a:r>
              <a:rPr lang="ru-RU" dirty="0" smtClean="0"/>
              <a:t>Кодекс професионалне етике за интерну ревизију издат од стране ИИА и усвојен од стране </a:t>
            </a:r>
            <a:r>
              <a:rPr lang="sr-Latn-BA" dirty="0" smtClean="0"/>
              <a:t>ЦЈХРС</a:t>
            </a:r>
            <a:r>
              <a:rPr lang="ru-RU" dirty="0" smtClean="0"/>
              <a:t>.</a:t>
            </a:r>
            <a:endParaRPr lang="sr-Latn-BA"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2240 - Програм рада ангажовања </a:t>
            </a:r>
            <a:endParaRPr lang="sr-Latn-BA" dirty="0"/>
          </a:p>
        </p:txBody>
      </p:sp>
      <p:sp>
        <p:nvSpPr>
          <p:cNvPr id="3" name="Čuvar mesta za sadržaj 2"/>
          <p:cNvSpPr>
            <a:spLocks noGrp="1"/>
          </p:cNvSpPr>
          <p:nvPr>
            <p:ph sz="quarter" idx="1"/>
          </p:nvPr>
        </p:nvSpPr>
        <p:spPr/>
        <p:txBody>
          <a:bodyPr>
            <a:normAutofit fontScale="92500"/>
          </a:bodyPr>
          <a:lstStyle/>
          <a:p>
            <a:pPr>
              <a:buNone/>
            </a:pPr>
            <a:r>
              <a:rPr lang="ru-RU" dirty="0" smtClean="0"/>
              <a:t>Интерни ревизори морају да развију и документују радне програме којима се остварују циљеви ангажовања. </a:t>
            </a:r>
          </a:p>
          <a:p>
            <a:r>
              <a:rPr lang="ru-RU" dirty="0" smtClean="0"/>
              <a:t>2240.А1 – Радни програми морају да укључе процедуре за идентификовање, анализу, оцјену и документовање информација током ангажовања. Радни програм мора да буде одобрен прије примјене, а свака његова измјена мора бити одобрена одмах. </a:t>
            </a:r>
          </a:p>
          <a:p>
            <a:r>
              <a:rPr lang="ru-RU" dirty="0" smtClean="0"/>
              <a:t>2240. </a:t>
            </a:r>
            <a:r>
              <a:rPr lang="sr-Latn-BA" dirty="0" smtClean="0"/>
              <a:t>C</a:t>
            </a:r>
            <a:r>
              <a:rPr lang="ru-RU" dirty="0" smtClean="0"/>
              <a:t>1 – Радни програми савјетодавних ангажовања могу да се разликују по форми и садржају у зависности од природе ангажовања. </a:t>
            </a:r>
            <a:endParaRPr lang="sr-Latn-BA"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2300 - Извођење ангажовања </a:t>
            </a:r>
            <a:endParaRPr lang="sr-Latn-BA" dirty="0"/>
          </a:p>
        </p:txBody>
      </p:sp>
      <p:sp>
        <p:nvSpPr>
          <p:cNvPr id="3" name="Čuvar mesta za sadržaj 2"/>
          <p:cNvSpPr>
            <a:spLocks noGrp="1"/>
          </p:cNvSpPr>
          <p:nvPr>
            <p:ph sz="quarter" idx="1"/>
          </p:nvPr>
        </p:nvSpPr>
        <p:spPr/>
        <p:txBody>
          <a:bodyPr/>
          <a:lstStyle/>
          <a:p>
            <a:r>
              <a:rPr lang="ru-RU" dirty="0" smtClean="0"/>
              <a:t>Интерни ревизори морају да идентификују, анализирају, оцјене и документују информације довољне за остварење циљева ангажовања. </a:t>
            </a:r>
            <a:endParaRPr lang="sr-Latn-BA"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mk-MK" dirty="0" smtClean="0"/>
              <a:t>2310 - Идентификација информација </a:t>
            </a:r>
            <a:endParaRPr lang="sr-Latn-BA" dirty="0"/>
          </a:p>
        </p:txBody>
      </p:sp>
      <p:sp>
        <p:nvSpPr>
          <p:cNvPr id="3" name="Čuvar mesta za sadržaj 2"/>
          <p:cNvSpPr>
            <a:spLocks noGrp="1"/>
          </p:cNvSpPr>
          <p:nvPr>
            <p:ph sz="quarter" idx="1"/>
          </p:nvPr>
        </p:nvSpPr>
        <p:spPr/>
        <p:txBody>
          <a:bodyPr/>
          <a:lstStyle/>
          <a:p>
            <a:r>
              <a:rPr lang="ru-RU" dirty="0" smtClean="0"/>
              <a:t>Да би остварили циљеве ангажовања интерни ревизори морају да идентификују довољне, поуздане, релевантне и корисне информације. </a:t>
            </a:r>
            <a:endParaRPr lang="sr-Latn-BA"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2320 - Анализа и процјена </a:t>
            </a:r>
            <a:endParaRPr lang="sr-Latn-BA" dirty="0"/>
          </a:p>
        </p:txBody>
      </p:sp>
      <p:sp>
        <p:nvSpPr>
          <p:cNvPr id="3" name="Čuvar mesta za sadržaj 2"/>
          <p:cNvSpPr>
            <a:spLocks noGrp="1"/>
          </p:cNvSpPr>
          <p:nvPr>
            <p:ph sz="quarter" idx="1"/>
          </p:nvPr>
        </p:nvSpPr>
        <p:spPr/>
        <p:txBody>
          <a:bodyPr/>
          <a:lstStyle/>
          <a:p>
            <a:r>
              <a:rPr lang="ru-RU" dirty="0" smtClean="0"/>
              <a:t>Интерни ревизори морају да заснивају закључке и резултате ангажовања на одговарајућим анализама и процјенама. </a:t>
            </a:r>
            <a:endParaRPr lang="sr-Latn-BA"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2330 - Документовање информација </a:t>
            </a:r>
            <a:endParaRPr lang="sr-Latn-BA" dirty="0"/>
          </a:p>
        </p:txBody>
      </p:sp>
      <p:sp>
        <p:nvSpPr>
          <p:cNvPr id="3" name="Čuvar mesta za sadržaj 2"/>
          <p:cNvSpPr>
            <a:spLocks noGrp="1"/>
          </p:cNvSpPr>
          <p:nvPr>
            <p:ph sz="quarter" idx="1"/>
          </p:nvPr>
        </p:nvSpPr>
        <p:spPr/>
        <p:txBody>
          <a:bodyPr>
            <a:normAutofit fontScale="70000" lnSpcReduction="20000"/>
          </a:bodyPr>
          <a:lstStyle/>
          <a:p>
            <a:pPr>
              <a:buNone/>
            </a:pPr>
            <a:r>
              <a:rPr lang="ru-RU" dirty="0" smtClean="0"/>
              <a:t>Интерни ревизори морају да документују релевантне информације како би поткријепили закључке и резултате ангажовања. </a:t>
            </a:r>
          </a:p>
          <a:p>
            <a:r>
              <a:rPr lang="ru-RU" dirty="0" smtClean="0"/>
              <a:t>2330. А1 – Извршни руководилац ревизије мора да контролише приступ записима ангажовања. Извршни руководилац ревизије мора, када је то примјерено, да прибави одобрење вишег руководства и/или правно мишљење при стављању ових записа на располагање екстeрним странама. </a:t>
            </a:r>
          </a:p>
          <a:p>
            <a:r>
              <a:rPr lang="ru-RU" dirty="0" smtClean="0"/>
              <a:t>2330. А2 - Извршни руководилац ревизије мора да установи обавезу чувања записа ангажовања, без обзира на медиј на коме се сваки запис чува. Ова обавеза чувања мора бити усаглашена са важећим правилима у организацији и другом важном регулативом или другим захтјевима. </a:t>
            </a:r>
          </a:p>
          <a:p>
            <a:r>
              <a:rPr lang="ru-RU" dirty="0" smtClean="0"/>
              <a:t>2330. </a:t>
            </a:r>
            <a:r>
              <a:rPr lang="sr-Latn-BA" dirty="0" smtClean="0"/>
              <a:t>C</a:t>
            </a:r>
            <a:r>
              <a:rPr lang="ru-RU" dirty="0" smtClean="0"/>
              <a:t>1 - Извршни руководилац ревизије мора да установи политике за управљање над чувањем и коришћењем записа савјетодавног ангажовања и њиховим издавањем интерним и екстерним корисницима. Ове политике морају да буду у складу са важећим правилима у организацији и другом важном регулативом или другим захтјевима. </a:t>
            </a:r>
            <a:endParaRPr lang="sr-Latn-BA"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2340 - Надзор над ангажовањем </a:t>
            </a:r>
            <a:endParaRPr lang="sr-Latn-BA" dirty="0"/>
          </a:p>
        </p:txBody>
      </p:sp>
      <p:sp>
        <p:nvSpPr>
          <p:cNvPr id="3" name="Čuvar mesta za sadržaj 2"/>
          <p:cNvSpPr>
            <a:spLocks noGrp="1"/>
          </p:cNvSpPr>
          <p:nvPr>
            <p:ph sz="quarter" idx="1"/>
          </p:nvPr>
        </p:nvSpPr>
        <p:spPr/>
        <p:txBody>
          <a:bodyPr/>
          <a:lstStyle/>
          <a:p>
            <a:r>
              <a:rPr lang="ru-RU" dirty="0" smtClean="0"/>
              <a:t>Ангажовања морају бити надзирана на одговарајући начин, како би се обезб</a:t>
            </a:r>
            <a:r>
              <a:rPr lang="sr-Latn-BA" dirty="0" smtClean="0"/>
              <a:t>и</a:t>
            </a:r>
            <a:r>
              <a:rPr lang="ru-RU" dirty="0" smtClean="0"/>
              <a:t>једило остварење циљева, осигурање квалитета и развој запослених. </a:t>
            </a:r>
            <a:endParaRPr lang="sr-Latn-BA"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2400 – Извјештавање о резултатима </a:t>
            </a:r>
            <a:endParaRPr lang="sr-Latn-BA" dirty="0"/>
          </a:p>
        </p:txBody>
      </p:sp>
      <p:sp>
        <p:nvSpPr>
          <p:cNvPr id="3" name="Čuvar mesta za sadržaj 2"/>
          <p:cNvSpPr>
            <a:spLocks noGrp="1"/>
          </p:cNvSpPr>
          <p:nvPr>
            <p:ph sz="quarter" idx="1"/>
          </p:nvPr>
        </p:nvSpPr>
        <p:spPr/>
        <p:txBody>
          <a:bodyPr/>
          <a:lstStyle/>
          <a:p>
            <a:r>
              <a:rPr lang="ru-RU" dirty="0" smtClean="0"/>
              <a:t>Интерни ревизори морају саопштити резултате ангажовања </a:t>
            </a:r>
            <a:endParaRPr lang="sr-Latn-BA"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2410 - Критеријуми извјештавања </a:t>
            </a:r>
            <a:endParaRPr lang="sr-Latn-BA" dirty="0"/>
          </a:p>
        </p:txBody>
      </p:sp>
      <p:sp>
        <p:nvSpPr>
          <p:cNvPr id="3" name="Čuvar mesta za sadržaj 2"/>
          <p:cNvSpPr>
            <a:spLocks noGrp="1"/>
          </p:cNvSpPr>
          <p:nvPr>
            <p:ph sz="quarter" idx="1"/>
          </p:nvPr>
        </p:nvSpPr>
        <p:spPr/>
        <p:txBody>
          <a:bodyPr>
            <a:normAutofit fontScale="70000" lnSpcReduction="20000"/>
          </a:bodyPr>
          <a:lstStyle/>
          <a:p>
            <a:pPr>
              <a:buNone/>
            </a:pPr>
            <a:r>
              <a:rPr lang="ru-RU" dirty="0" smtClean="0"/>
              <a:t>Извјештаји морају да укључе циљеве и обухват ангажовања, као и одговарајуће закључке, препоруке и план активности. </a:t>
            </a:r>
          </a:p>
          <a:p>
            <a:r>
              <a:rPr lang="ru-RU" dirty="0" smtClean="0"/>
              <a:t>2410. А1 – Коначни извјештаји ангажовања морају, када је то примјерено, да садрже мишљење ревизора и/или закључке. Када је издато, мишљење или закључак мора</a:t>
            </a:r>
            <a:r>
              <a:rPr lang="sr-Latn-BA" dirty="0" smtClean="0"/>
              <a:t>ју</a:t>
            </a:r>
            <a:r>
              <a:rPr lang="ru-RU" dirty="0" smtClean="0"/>
              <a:t> узети у обзир очекивања вишег руководства, одбора и других интересних страна и мора бити поткрепљено довољним, поузданим, релевантним и корисним информацијама. </a:t>
            </a:r>
          </a:p>
          <a:p>
            <a:r>
              <a:rPr lang="ru-RU" dirty="0" smtClean="0"/>
              <a:t>2410. А2 - Интерни ревизори се охрабрују да у извјештају о резултатима ангажовања извјесте када је пословање задовољавајуће. </a:t>
            </a:r>
          </a:p>
          <a:p>
            <a:r>
              <a:rPr lang="ru-RU" dirty="0" smtClean="0"/>
              <a:t>2410. А3 - Када се резултати ангажовања саопштавају странама изван организације, извјештај мора да садржи ограничења за даље дистрибуи</a:t>
            </a:r>
            <a:r>
              <a:rPr lang="sr-Latn-BA" dirty="0" smtClean="0"/>
              <a:t>с</a:t>
            </a:r>
            <a:r>
              <a:rPr lang="ru-RU" dirty="0" smtClean="0"/>
              <a:t>ање и коришћење резултата. </a:t>
            </a:r>
          </a:p>
          <a:p>
            <a:r>
              <a:rPr lang="ru-RU" dirty="0" smtClean="0"/>
              <a:t>2410. </a:t>
            </a:r>
            <a:r>
              <a:rPr lang="sr-Latn-BA" dirty="0" smtClean="0"/>
              <a:t>C</a:t>
            </a:r>
            <a:r>
              <a:rPr lang="ru-RU" dirty="0" smtClean="0"/>
              <a:t>1 - Саопштење о току и резултатима савјетодавних ангажовања разликоваће се по форми и садржају у зависности од природе ангажовања и потреба клијента. </a:t>
            </a:r>
            <a:endParaRPr lang="sr-Latn-BA"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2420 - Квалитет извјештавања </a:t>
            </a:r>
            <a:endParaRPr lang="sr-Latn-BA" dirty="0"/>
          </a:p>
        </p:txBody>
      </p:sp>
      <p:sp>
        <p:nvSpPr>
          <p:cNvPr id="3" name="Čuvar mesta za sadržaj 2"/>
          <p:cNvSpPr>
            <a:spLocks noGrp="1"/>
          </p:cNvSpPr>
          <p:nvPr>
            <p:ph sz="quarter" idx="1"/>
          </p:nvPr>
        </p:nvSpPr>
        <p:spPr/>
        <p:txBody>
          <a:bodyPr/>
          <a:lstStyle/>
          <a:p>
            <a:r>
              <a:rPr lang="ru-RU" dirty="0" smtClean="0"/>
              <a:t>Извјештаји морају да буду тачни, објективни, јасни, концизни, конструктивни, потпуни и благовремени. </a:t>
            </a:r>
            <a:endParaRPr lang="sr-Latn-BA"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2421 - Грешке и пропусти </a:t>
            </a:r>
            <a:endParaRPr lang="sr-Latn-BA" dirty="0"/>
          </a:p>
        </p:txBody>
      </p:sp>
      <p:sp>
        <p:nvSpPr>
          <p:cNvPr id="3" name="Čuvar mesta za sadržaj 2"/>
          <p:cNvSpPr>
            <a:spLocks noGrp="1"/>
          </p:cNvSpPr>
          <p:nvPr>
            <p:ph sz="quarter" idx="1"/>
          </p:nvPr>
        </p:nvSpPr>
        <p:spPr/>
        <p:txBody>
          <a:bodyPr/>
          <a:lstStyle/>
          <a:p>
            <a:r>
              <a:rPr lang="ru-RU" dirty="0" smtClean="0"/>
              <a:t>Уколико коначно саопштење садржи значајне грешке и пропусте, руководилац јединице за интерну ревизију, мора да саопшти кориговане информације свим странама, које су добиле оригинално саопштење. </a:t>
            </a:r>
            <a:endParaRPr lang="sr-Latn-B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ФУНКЦИЈА ИНТЕРНЕ РЕВИЗИЈЕ У РС</a:t>
            </a:r>
            <a:endParaRPr lang="sr-Latn-BA" dirty="0"/>
          </a:p>
        </p:txBody>
      </p:sp>
      <p:sp>
        <p:nvSpPr>
          <p:cNvPr id="3" name="Čuvar mesta za sadržaj 2"/>
          <p:cNvSpPr>
            <a:spLocks noGrp="1"/>
          </p:cNvSpPr>
          <p:nvPr>
            <p:ph sz="quarter" idx="1"/>
          </p:nvPr>
        </p:nvSpPr>
        <p:spPr/>
        <p:txBody>
          <a:bodyPr>
            <a:normAutofit/>
          </a:bodyPr>
          <a:lstStyle/>
          <a:p>
            <a:r>
              <a:rPr lang="sr-Latn-BA" dirty="0" smtClean="0"/>
              <a:t>У дијелу јавног сектора Републике Српске којим су обухваћени корисници прихода буџета, функција интерне ревизије организује се кроз:</a:t>
            </a:r>
          </a:p>
          <a:p>
            <a:pPr lvl="1"/>
            <a:r>
              <a:rPr lang="ru-RU" dirty="0" smtClean="0"/>
              <a:t>Јединиц</a:t>
            </a:r>
            <a:r>
              <a:rPr lang="sr-Latn-BA" dirty="0" smtClean="0"/>
              <a:t>у</a:t>
            </a:r>
            <a:r>
              <a:rPr lang="ru-RU" dirty="0" smtClean="0"/>
              <a:t> интерне ревизије успостављених у оквиру </a:t>
            </a:r>
            <a:r>
              <a:rPr lang="sr-Latn-BA" dirty="0" smtClean="0"/>
              <a:t>институција, тијела, органа и организација, односно ентитета јавног сектора или</a:t>
            </a:r>
          </a:p>
          <a:p>
            <a:pPr lvl="1"/>
            <a:r>
              <a:rPr lang="ru-RU" dirty="0" smtClean="0"/>
              <a:t>Јединиц</a:t>
            </a:r>
            <a:r>
              <a:rPr lang="sr-Latn-BA" dirty="0" smtClean="0"/>
              <a:t>у</a:t>
            </a:r>
            <a:r>
              <a:rPr lang="ru-RU" dirty="0" smtClean="0"/>
              <a:t> интерне ревизије успостављен</a:t>
            </a:r>
            <a:r>
              <a:rPr lang="sr-Latn-BA" dirty="0" smtClean="0"/>
              <a:t>у</a:t>
            </a:r>
            <a:r>
              <a:rPr lang="ru-RU" dirty="0" smtClean="0"/>
              <a:t> у саставу Министарства финансија Републике</a:t>
            </a:r>
            <a:r>
              <a:rPr lang="sr-Latn-BA" dirty="0" smtClean="0"/>
              <a:t> Српске, </a:t>
            </a:r>
            <a:r>
              <a:rPr lang="ru-RU" dirty="0" smtClean="0"/>
              <a:t>за</a:t>
            </a:r>
            <a:r>
              <a:rPr lang="sr-Latn-BA" dirty="0" smtClean="0"/>
              <a:t> ентитете</a:t>
            </a:r>
            <a:r>
              <a:rPr lang="ru-RU" dirty="0" smtClean="0"/>
              <a:t> кој</a:t>
            </a:r>
            <a:r>
              <a:rPr lang="sr-Latn-BA" dirty="0" smtClean="0"/>
              <a:t>и </a:t>
            </a:r>
            <a:r>
              <a:rPr lang="ru-RU" dirty="0" smtClean="0"/>
              <a:t>не испуњавају услове из </a:t>
            </a:r>
            <a:r>
              <a:rPr lang="sr-Latn-BA" dirty="0" smtClean="0"/>
              <a:t>ч</a:t>
            </a:r>
            <a:r>
              <a:rPr lang="ru-RU" dirty="0" smtClean="0"/>
              <a:t>лана 7. </a:t>
            </a:r>
            <a:r>
              <a:rPr lang="sr-Latn-BA" dirty="0" smtClean="0"/>
              <a:t>з</a:t>
            </a:r>
            <a:r>
              <a:rPr lang="ru-RU" dirty="0" smtClean="0"/>
              <a:t>акона.</a:t>
            </a:r>
            <a:endParaRPr lang="sr-Latn-BA"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Autofit/>
          </a:bodyPr>
          <a:lstStyle/>
          <a:p>
            <a:r>
              <a:rPr lang="ru-RU" sz="2200" dirty="0" smtClean="0"/>
              <a:t>2430 – Употреба навода ''Извршено у складу са Међународним стандардима за професионалну праксу интерне ревизије'' </a:t>
            </a:r>
            <a:endParaRPr lang="sr-Latn-BA" sz="2200" dirty="0"/>
          </a:p>
        </p:txBody>
      </p:sp>
      <p:sp>
        <p:nvSpPr>
          <p:cNvPr id="3" name="Čuvar mesta za sadržaj 2"/>
          <p:cNvSpPr>
            <a:spLocks noGrp="1"/>
          </p:cNvSpPr>
          <p:nvPr>
            <p:ph sz="quarter" idx="1"/>
          </p:nvPr>
        </p:nvSpPr>
        <p:spPr/>
        <p:txBody>
          <a:bodyPr/>
          <a:lstStyle/>
          <a:p>
            <a:r>
              <a:rPr lang="ru-RU" dirty="0" smtClean="0"/>
              <a:t>Интерни ревизори могу да извјесте да су њихова ангажовања ''извршена у складу са Међународним стандардима за професионалну праксу интерне ревизије'', само уколико резултати програма обезбјеђења и унапређења квалитета поткрепљују такву изјаву. </a:t>
            </a:r>
            <a:endParaRPr lang="sr-Latn-BA"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mk-MK" sz="2600" dirty="0" smtClean="0"/>
              <a:t>2431 – Објелодањивање неусклађености ангажовања </a:t>
            </a:r>
            <a:endParaRPr lang="sr-Latn-BA" sz="2600" dirty="0"/>
          </a:p>
        </p:txBody>
      </p:sp>
      <p:sp>
        <p:nvSpPr>
          <p:cNvPr id="3" name="Čuvar mesta za sadržaj 2"/>
          <p:cNvSpPr>
            <a:spLocks noGrp="1"/>
          </p:cNvSpPr>
          <p:nvPr>
            <p:ph sz="quarter" idx="1"/>
          </p:nvPr>
        </p:nvSpPr>
        <p:spPr/>
        <p:txBody>
          <a:bodyPr/>
          <a:lstStyle/>
          <a:p>
            <a:pPr>
              <a:buNone/>
            </a:pPr>
            <a:r>
              <a:rPr lang="ru-RU" dirty="0" smtClean="0"/>
              <a:t>Када неусклађеност са Дефиницијом интерне ревизије, Етичким кодексом и Стандардима утиче на конкретно ангажовање, у извјештају о резултатима мора</a:t>
            </a:r>
            <a:r>
              <a:rPr lang="sr-Latn-BA" dirty="0" smtClean="0"/>
              <a:t>ју</a:t>
            </a:r>
            <a:r>
              <a:rPr lang="ru-RU" dirty="0" smtClean="0"/>
              <a:t> се објелоданити: </a:t>
            </a:r>
          </a:p>
          <a:p>
            <a:r>
              <a:rPr lang="ru-RU" dirty="0" smtClean="0"/>
              <a:t>Принцип или правило понашања из Етичког кодекса или Стандарда, са којим није постигнута пуна усаглашеност; </a:t>
            </a:r>
          </a:p>
          <a:p>
            <a:r>
              <a:rPr lang="mk-MK" dirty="0" smtClean="0"/>
              <a:t>Разлог/разлози неусаглашености и </a:t>
            </a:r>
          </a:p>
          <a:p>
            <a:r>
              <a:rPr lang="ru-RU" dirty="0" smtClean="0"/>
              <a:t>Утицај неусаглашености на ангажовање и на саопштене резултате ангажовања. </a:t>
            </a:r>
          </a:p>
          <a:p>
            <a:endParaRPr lang="sr-Latn-BA"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2440 - Саопштавање резултата </a:t>
            </a:r>
            <a:endParaRPr lang="sr-Latn-BA" dirty="0"/>
          </a:p>
        </p:txBody>
      </p:sp>
      <p:sp>
        <p:nvSpPr>
          <p:cNvPr id="3" name="Čuvar mesta za sadržaj 2"/>
          <p:cNvSpPr>
            <a:spLocks noGrp="1"/>
          </p:cNvSpPr>
          <p:nvPr>
            <p:ph sz="quarter" idx="1"/>
          </p:nvPr>
        </p:nvSpPr>
        <p:spPr/>
        <p:txBody>
          <a:bodyPr>
            <a:normAutofit fontScale="62500" lnSpcReduction="20000"/>
          </a:bodyPr>
          <a:lstStyle/>
          <a:p>
            <a:pPr>
              <a:buNone/>
            </a:pPr>
            <a:r>
              <a:rPr lang="ru-RU" dirty="0" smtClean="0"/>
              <a:t>Извршни руководилац ревизије мора да саопшти резултате одговарајућим странама. </a:t>
            </a:r>
          </a:p>
          <a:p>
            <a:r>
              <a:rPr lang="ru-RU" dirty="0" smtClean="0"/>
              <a:t>2440. А1 - Извршни руководилац ревизије одговоран </a:t>
            </a:r>
            <a:r>
              <a:rPr lang="sr-Latn-BA" dirty="0" smtClean="0"/>
              <a:t>је </a:t>
            </a:r>
            <a:r>
              <a:rPr lang="ru-RU" dirty="0" smtClean="0"/>
              <a:t>за извјештавање о коначним резултатима оних страна које могу осигурати да је резултатима посвећена дужна пажња. </a:t>
            </a:r>
          </a:p>
          <a:p>
            <a:r>
              <a:rPr lang="ru-RU" dirty="0" smtClean="0"/>
              <a:t>2440. А2 - Уколико правним, законским или регулаторним захтјевима није другачије утврђено, прије издавања резултата странама изван организације, извршни руководилац ревизије мора да: </a:t>
            </a:r>
          </a:p>
          <a:p>
            <a:pPr lvl="1"/>
            <a:r>
              <a:rPr lang="ru-RU" dirty="0" smtClean="0"/>
              <a:t>Оцијени потенцијални ризик за организацију; </a:t>
            </a:r>
          </a:p>
          <a:p>
            <a:pPr lvl="1"/>
            <a:r>
              <a:rPr lang="ru-RU" dirty="0" smtClean="0"/>
              <a:t>Када је то примјерено консултује се са вишим руководством и/или прибави правни савјет; </a:t>
            </a:r>
          </a:p>
          <a:p>
            <a:pPr lvl="1"/>
            <a:r>
              <a:rPr lang="ru-RU" dirty="0" smtClean="0"/>
              <a:t>Контролише објелодањивање резултата ограничавањем њихове употребе. </a:t>
            </a:r>
          </a:p>
          <a:p>
            <a:r>
              <a:rPr lang="ru-RU" dirty="0" smtClean="0"/>
              <a:t>2440. </a:t>
            </a:r>
            <a:r>
              <a:rPr lang="sr-Latn-BA" dirty="0" smtClean="0"/>
              <a:t>C</a:t>
            </a:r>
            <a:r>
              <a:rPr lang="ru-RU" dirty="0" smtClean="0"/>
              <a:t>1 - Извршни руководилац ревизије одговоран је за извјештавање корисника о коначним резултатима савјетодавних ангажовања </a:t>
            </a:r>
          </a:p>
          <a:p>
            <a:r>
              <a:rPr lang="ru-RU" dirty="0" smtClean="0"/>
              <a:t>2440. </a:t>
            </a:r>
            <a:r>
              <a:rPr lang="sr-Latn-BA" dirty="0" smtClean="0"/>
              <a:t>C</a:t>
            </a:r>
            <a:r>
              <a:rPr lang="ru-RU" dirty="0" smtClean="0"/>
              <a:t>2 – Током савјетодавних ангажовања могу бити идентификовани проблеми у вези са управљањем, управљањем ризиком и контролама. Увијек кад су ти проблеми од значаја за организацију, они морају бити саопштени вишем руководству и одбору. </a:t>
            </a:r>
            <a:endParaRPr lang="sr-Latn-BA"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2450- Свеобухватна мишљења </a:t>
            </a:r>
            <a:endParaRPr lang="sr-Latn-BA" dirty="0"/>
          </a:p>
        </p:txBody>
      </p:sp>
      <p:sp>
        <p:nvSpPr>
          <p:cNvPr id="3" name="Čuvar mesta za sadržaj 2"/>
          <p:cNvSpPr>
            <a:spLocks noGrp="1"/>
          </p:cNvSpPr>
          <p:nvPr>
            <p:ph sz="quarter" idx="1"/>
          </p:nvPr>
        </p:nvSpPr>
        <p:spPr/>
        <p:txBody>
          <a:bodyPr/>
          <a:lstStyle/>
          <a:p>
            <a:r>
              <a:rPr lang="ru-RU" dirty="0" smtClean="0"/>
              <a:t>Када се издаје свеобухватно мишљење оно мора узети у обзир очекивања вишег руководства, одбора и других </a:t>
            </a:r>
            <a:r>
              <a:rPr lang="sr-Latn-BA" dirty="0" smtClean="0"/>
              <a:t>за</a:t>
            </a:r>
            <a:r>
              <a:rPr lang="ru-RU" dirty="0" smtClean="0"/>
              <a:t>интерес</a:t>
            </a:r>
            <a:r>
              <a:rPr lang="sr-Latn-BA" dirty="0" smtClean="0"/>
              <a:t>ова</a:t>
            </a:r>
            <a:r>
              <a:rPr lang="ru-RU" dirty="0" smtClean="0"/>
              <a:t>них страна и мора бити поткријепљено довољним, поузданим и корисним информацијама. </a:t>
            </a:r>
            <a:endParaRPr lang="sr-Latn-BA"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2500 - Праћење напретка </a:t>
            </a:r>
            <a:endParaRPr lang="sr-Latn-BA" dirty="0"/>
          </a:p>
        </p:txBody>
      </p:sp>
      <p:sp>
        <p:nvSpPr>
          <p:cNvPr id="3" name="Čuvar mesta za sadržaj 2"/>
          <p:cNvSpPr>
            <a:spLocks noGrp="1"/>
          </p:cNvSpPr>
          <p:nvPr>
            <p:ph sz="quarter" idx="1"/>
          </p:nvPr>
        </p:nvSpPr>
        <p:spPr/>
        <p:txBody>
          <a:bodyPr>
            <a:normAutofit fontScale="92500"/>
          </a:bodyPr>
          <a:lstStyle/>
          <a:p>
            <a:pPr>
              <a:buNone/>
            </a:pPr>
            <a:r>
              <a:rPr lang="ru-RU" dirty="0" smtClean="0"/>
              <a:t>Извршни руководилац ревизије мора да установи и одржава систем праћења резултата о којима је поднијет извјештај руководству. </a:t>
            </a:r>
          </a:p>
          <a:p>
            <a:r>
              <a:rPr lang="ru-RU" dirty="0" smtClean="0"/>
              <a:t>2500. А1 - Извршни руководилац ревизије мора да успостави процес накнадне провјере ради надзора и осигурања да су корективне активности ефективно спроведене или да је више руководство прихватило ризик непредузимања активности. </a:t>
            </a:r>
            <a:endParaRPr lang="sr-Latn-BA" dirty="0" smtClean="0"/>
          </a:p>
          <a:p>
            <a:r>
              <a:rPr lang="ru-RU" dirty="0" smtClean="0"/>
              <a:t>2500. </a:t>
            </a:r>
            <a:r>
              <a:rPr lang="sr-Latn-BA" dirty="0" smtClean="0"/>
              <a:t>C</a:t>
            </a:r>
            <a:r>
              <a:rPr lang="ru-RU" dirty="0" smtClean="0"/>
              <a:t>1 - Активност интерне ревизије мора да прати поступање са резултатима савјетодавних ангажовања до степена до којег је то договорено са клијентом. </a:t>
            </a:r>
            <a:endParaRPr lang="sr-Latn-BA"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ru-RU" dirty="0" smtClean="0"/>
              <a:t>2600 – Разрјешење прихватања ризика од стране вишег руководства </a:t>
            </a:r>
            <a:endParaRPr lang="sr-Latn-BA" dirty="0"/>
          </a:p>
        </p:txBody>
      </p:sp>
      <p:sp>
        <p:nvSpPr>
          <p:cNvPr id="3" name="Čuvar mesta za sadržaj 2"/>
          <p:cNvSpPr>
            <a:spLocks noGrp="1"/>
          </p:cNvSpPr>
          <p:nvPr>
            <p:ph sz="quarter" idx="1"/>
          </p:nvPr>
        </p:nvSpPr>
        <p:spPr/>
        <p:txBody>
          <a:bodyPr/>
          <a:lstStyle/>
          <a:p>
            <a:r>
              <a:rPr lang="ru-RU" dirty="0" smtClean="0"/>
              <a:t>Када извршни руководилац ревизије вјерује да је више руководство прихватило ниво резидуалног ризика који може бити неприхватљив за организацију, он мора да расправи то питање са вишим руководством. </a:t>
            </a:r>
            <a:endParaRPr lang="sr-Latn-BA" dirty="0" smtClean="0"/>
          </a:p>
          <a:p>
            <a:r>
              <a:rPr lang="ru-RU" dirty="0" smtClean="0"/>
              <a:t>Уколико се одлука која се тиче резидуалног ризика не донесе, извршни руководилац ревизије мора да извијести управу, ради разрјешења ситуације. </a:t>
            </a:r>
            <a:endParaRPr lang="sr-Latn-B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r-Latn-BA" dirty="0" smtClean="0"/>
              <a:t>КРИТЕРИЈУМИ ПРЕМА ЗАКОНУ </a:t>
            </a:r>
            <a:endParaRPr lang="sr-Latn-BA" dirty="0"/>
          </a:p>
        </p:txBody>
      </p:sp>
      <p:sp>
        <p:nvSpPr>
          <p:cNvPr id="3" name="Čuvar mesta za sadržaj 2"/>
          <p:cNvSpPr>
            <a:spLocks noGrp="1"/>
          </p:cNvSpPr>
          <p:nvPr>
            <p:ph sz="quarter" idx="1"/>
          </p:nvPr>
        </p:nvSpPr>
        <p:spPr/>
        <p:txBody>
          <a:bodyPr>
            <a:normAutofit lnSpcReduction="10000"/>
          </a:bodyPr>
          <a:lstStyle/>
          <a:p>
            <a:r>
              <a:rPr lang="ru-RU" dirty="0" smtClean="0"/>
              <a:t>До доношења прописа </a:t>
            </a:r>
            <a:r>
              <a:rPr lang="sr-Latn-BA" dirty="0" smtClean="0"/>
              <a:t>предвиђених законом,</a:t>
            </a:r>
            <a:r>
              <a:rPr lang="ru-RU" dirty="0" smtClean="0"/>
              <a:t> </a:t>
            </a:r>
            <a:r>
              <a:rPr lang="sr-Latn-BA" dirty="0" smtClean="0"/>
              <a:t>ентитети јавног сектора </a:t>
            </a:r>
            <a:r>
              <a:rPr lang="ru-RU" dirty="0" smtClean="0"/>
              <a:t>кој</a:t>
            </a:r>
            <a:r>
              <a:rPr lang="sr-Latn-BA" dirty="0" smtClean="0"/>
              <a:t>и</a:t>
            </a:r>
            <a:r>
              <a:rPr lang="ru-RU" dirty="0" smtClean="0"/>
              <a:t> испуњавају сљеде</a:t>
            </a:r>
            <a:r>
              <a:rPr lang="sr-Latn-BA" dirty="0" smtClean="0"/>
              <a:t>ћ</a:t>
            </a:r>
            <a:r>
              <a:rPr lang="ru-RU" dirty="0" smtClean="0"/>
              <a:t>е</a:t>
            </a:r>
            <a:r>
              <a:rPr lang="sr-Latn-BA" dirty="0" smtClean="0"/>
              <a:t> </a:t>
            </a:r>
            <a:r>
              <a:rPr lang="ru-RU" dirty="0" smtClean="0"/>
              <a:t>критериј</a:t>
            </a:r>
            <a:r>
              <a:rPr lang="sr-Latn-BA" dirty="0" smtClean="0"/>
              <a:t>ум</a:t>
            </a:r>
            <a:r>
              <a:rPr lang="ru-RU" dirty="0" smtClean="0"/>
              <a:t>е дужн</a:t>
            </a:r>
            <a:r>
              <a:rPr lang="sr-Latn-BA" dirty="0" smtClean="0"/>
              <a:t>и</a:t>
            </a:r>
            <a:r>
              <a:rPr lang="ru-RU" dirty="0" smtClean="0"/>
              <a:t> су именовати </a:t>
            </a:r>
            <a:r>
              <a:rPr lang="ru-RU" dirty="0" smtClean="0">
                <a:solidFill>
                  <a:srgbClr val="FF0000"/>
                </a:solidFill>
              </a:rPr>
              <a:t>најмање једног интерног ревизора, а најкасније у року од</a:t>
            </a:r>
            <a:r>
              <a:rPr lang="sr-Latn-BA" dirty="0" smtClean="0">
                <a:solidFill>
                  <a:srgbClr val="FF0000"/>
                </a:solidFill>
              </a:rPr>
              <a:t> </a:t>
            </a:r>
            <a:r>
              <a:rPr lang="ru-RU" dirty="0" smtClean="0">
                <a:solidFill>
                  <a:srgbClr val="FF0000"/>
                </a:solidFill>
              </a:rPr>
              <a:t>шест мјесеци од дана ступања на снагу закона </a:t>
            </a:r>
            <a:r>
              <a:rPr lang="ru-RU" dirty="0" smtClean="0"/>
              <a:t>и то:</a:t>
            </a:r>
          </a:p>
          <a:p>
            <a:r>
              <a:rPr lang="ru-RU" dirty="0" smtClean="0"/>
              <a:t>а) Организација </a:t>
            </a:r>
            <a:r>
              <a:rPr lang="sr-Latn-BA" dirty="0" smtClean="0"/>
              <a:t>ч</a:t>
            </a:r>
            <a:r>
              <a:rPr lang="ru-RU" dirty="0" smtClean="0"/>
              <a:t>ији оперативни буџет прелази износ од 10.000.000 КМ</a:t>
            </a:r>
            <a:r>
              <a:rPr lang="sr-Latn-BA" dirty="0" smtClean="0"/>
              <a:t> </a:t>
            </a:r>
            <a:r>
              <a:rPr lang="ru-RU" dirty="0" smtClean="0"/>
              <a:t>годишње или</a:t>
            </a:r>
          </a:p>
          <a:p>
            <a:r>
              <a:rPr lang="ru-RU" dirty="0" smtClean="0"/>
              <a:t>б) Организација кој</a:t>
            </a:r>
            <a:r>
              <a:rPr lang="sr-Latn-BA" dirty="0" smtClean="0"/>
              <a:t>а</a:t>
            </a:r>
            <a:r>
              <a:rPr lang="ru-RU" dirty="0" smtClean="0"/>
              <a:t> запошљава више од 200 запослених</a:t>
            </a:r>
            <a:r>
              <a:rPr lang="sr-Latn-BA" dirty="0" smtClean="0"/>
              <a:t> </a:t>
            </a:r>
            <a:r>
              <a:rPr lang="ru-RU" dirty="0" smtClean="0"/>
              <a:t>или</a:t>
            </a:r>
            <a:r>
              <a:rPr lang="sr-Latn-BA" dirty="0" smtClean="0"/>
              <a:t> </a:t>
            </a:r>
          </a:p>
          <a:p>
            <a:r>
              <a:rPr lang="ru-RU" dirty="0" smtClean="0"/>
              <a:t>в) Организација која извршава трансакције </a:t>
            </a:r>
            <a:r>
              <a:rPr lang="sr-Latn-BA" dirty="0" smtClean="0"/>
              <a:t>ч</a:t>
            </a:r>
            <a:r>
              <a:rPr lang="ru-RU" dirty="0" smtClean="0"/>
              <a:t>ији </a:t>
            </a:r>
            <a:r>
              <a:rPr lang="sr-Latn-BA" dirty="0" smtClean="0"/>
              <a:t>је </a:t>
            </a:r>
            <a:r>
              <a:rPr lang="ru-RU" dirty="0" smtClean="0"/>
              <a:t>износ ве</a:t>
            </a:r>
            <a:r>
              <a:rPr lang="sr-Latn-BA" dirty="0" smtClean="0"/>
              <a:t>ћ</a:t>
            </a:r>
            <a:r>
              <a:rPr lang="ru-RU" dirty="0" smtClean="0"/>
              <a:t>и од 15.000.000 КМ</a:t>
            </a:r>
            <a:r>
              <a:rPr lang="sr-Latn-BA" dirty="0" smtClean="0"/>
              <a:t> </a:t>
            </a:r>
            <a:r>
              <a:rPr lang="ru-RU" dirty="0" smtClean="0"/>
              <a:t>годишње.</a:t>
            </a:r>
            <a:endParaRPr lang="sr-Latn-B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ЗАКОН О ЈАВНИМ ПРЕДУЗЕЋИМА</a:t>
            </a:r>
            <a:endParaRPr lang="sr-Latn-BA" dirty="0"/>
          </a:p>
        </p:txBody>
      </p:sp>
      <p:sp>
        <p:nvSpPr>
          <p:cNvPr id="3" name="Čuvar mesta za sadržaj 2"/>
          <p:cNvSpPr>
            <a:spLocks noGrp="1"/>
          </p:cNvSpPr>
          <p:nvPr>
            <p:ph sz="quarter" idx="1"/>
          </p:nvPr>
        </p:nvSpPr>
        <p:spPr/>
        <p:txBody>
          <a:bodyPr/>
          <a:lstStyle/>
          <a:p>
            <a:r>
              <a:rPr lang="sr-Latn-BA" dirty="0" smtClean="0"/>
              <a:t>Према овом закону, функција интерне ревизије заснива се на овлашћењима и одговорностима :</a:t>
            </a:r>
          </a:p>
          <a:p>
            <a:pPr lvl="1"/>
            <a:r>
              <a:rPr lang="sr-Latn-BA" dirty="0" smtClean="0"/>
              <a:t>Одбора за ревизију, </a:t>
            </a:r>
          </a:p>
          <a:p>
            <a:pPr lvl="1"/>
            <a:r>
              <a:rPr lang="sr-Latn-BA" dirty="0" smtClean="0"/>
              <a:t>Директора Одјељења за интерну ревизију и</a:t>
            </a:r>
          </a:p>
          <a:p>
            <a:pPr lvl="1"/>
            <a:r>
              <a:rPr lang="sr-Latn-BA" dirty="0" smtClean="0"/>
              <a:t>Одјељења за интерну ревизију</a:t>
            </a:r>
            <a:endParaRPr lang="sr-Latn-B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ОДБОР ЗА РЕВИЗИЈУ - ЗЈП</a:t>
            </a:r>
            <a:endParaRPr lang="sr-Latn-BA" dirty="0"/>
          </a:p>
        </p:txBody>
      </p:sp>
      <p:sp>
        <p:nvSpPr>
          <p:cNvPr id="3" name="Čuvar mesta za sadržaj 2"/>
          <p:cNvSpPr>
            <a:spLocks noGrp="1"/>
          </p:cNvSpPr>
          <p:nvPr>
            <p:ph sz="quarter" idx="1"/>
          </p:nvPr>
        </p:nvSpPr>
        <p:spPr/>
        <p:txBody>
          <a:bodyPr>
            <a:noAutofit/>
          </a:bodyPr>
          <a:lstStyle/>
          <a:p>
            <a:r>
              <a:rPr lang="ru-RU" sz="2400" dirty="0" smtClean="0"/>
              <a:t>а) именује </a:t>
            </a:r>
            <a:r>
              <a:rPr lang="sr-Latn-BA" sz="2400" dirty="0" smtClean="0"/>
              <a:t>екстерно</a:t>
            </a:r>
            <a:r>
              <a:rPr lang="ru-RU" sz="2400" dirty="0" smtClean="0"/>
              <a:t>г ревизора;</a:t>
            </a:r>
          </a:p>
          <a:p>
            <a:r>
              <a:rPr lang="ru-RU" sz="2400" dirty="0" smtClean="0"/>
              <a:t>б) именује директора о</a:t>
            </a:r>
            <a:r>
              <a:rPr lang="sr-Latn-BA" sz="2400" dirty="0" err="1" smtClean="0"/>
              <a:t>дј</a:t>
            </a:r>
            <a:r>
              <a:rPr lang="ru-RU" sz="2400" dirty="0" smtClean="0"/>
              <a:t>е</a:t>
            </a:r>
            <a:r>
              <a:rPr lang="sr-Latn-BA" sz="2400" dirty="0" smtClean="0"/>
              <a:t>љ</a:t>
            </a:r>
            <a:r>
              <a:rPr lang="ru-RU" sz="2400" dirty="0" smtClean="0"/>
              <a:t>ења за интерну ревизију на</a:t>
            </a:r>
            <a:r>
              <a:rPr lang="sr-Latn-BA" sz="2400" dirty="0" smtClean="0"/>
              <a:t> </a:t>
            </a:r>
            <a:r>
              <a:rPr lang="ru-RU" sz="2400" dirty="0" smtClean="0"/>
              <a:t>основу јавног конкурса за избор најбо</a:t>
            </a:r>
            <a:r>
              <a:rPr lang="sr-Latn-BA" sz="2400" dirty="0" smtClean="0"/>
              <a:t>љ</a:t>
            </a:r>
            <a:r>
              <a:rPr lang="ru-RU" sz="2400" dirty="0" smtClean="0"/>
              <a:t>ег</a:t>
            </a:r>
            <a:r>
              <a:rPr lang="sr-Latn-BA" sz="2400" dirty="0" smtClean="0"/>
              <a:t> к</a:t>
            </a:r>
            <a:r>
              <a:rPr lang="ru-RU" sz="2400" dirty="0" smtClean="0"/>
              <a:t>валификованог</a:t>
            </a:r>
            <a:r>
              <a:rPr lang="sr-Latn-BA" sz="2400" dirty="0" smtClean="0"/>
              <a:t> </a:t>
            </a:r>
            <a:r>
              <a:rPr lang="ru-RU" sz="2400" dirty="0" smtClean="0"/>
              <a:t>кандидата, уколико главни ревизор није извр</a:t>
            </a:r>
            <a:r>
              <a:rPr lang="sr-Latn-BA" sz="2400" dirty="0" smtClean="0"/>
              <a:t>ш</a:t>
            </a:r>
            <a:r>
              <a:rPr lang="ru-RU" sz="2400" dirty="0" smtClean="0"/>
              <a:t>ио</a:t>
            </a:r>
            <a:r>
              <a:rPr lang="sr-Latn-BA" sz="2400" dirty="0" smtClean="0"/>
              <a:t> </a:t>
            </a:r>
            <a:r>
              <a:rPr lang="ru-RU" sz="2400" dirty="0" smtClean="0"/>
              <a:t>именовање у року од 30 дана од дана када је исти обавије</a:t>
            </a:r>
            <a:r>
              <a:rPr lang="sr-Latn-BA" sz="2400" dirty="0" smtClean="0"/>
              <a:t>ш</a:t>
            </a:r>
            <a:r>
              <a:rPr lang="ru-RU" sz="2400" dirty="0" smtClean="0"/>
              <a:t>тен у складу са ов</a:t>
            </a:r>
            <a:r>
              <a:rPr lang="sr-Latn-BA" sz="2400" dirty="0" smtClean="0"/>
              <a:t>им</a:t>
            </a:r>
            <a:r>
              <a:rPr lang="ru-RU" sz="2400" dirty="0" smtClean="0"/>
              <a:t> закон</a:t>
            </a:r>
            <a:r>
              <a:rPr lang="sr-Latn-BA" sz="2400" dirty="0" smtClean="0"/>
              <a:t>ом</a:t>
            </a:r>
            <a:r>
              <a:rPr lang="ru-RU" sz="2400" dirty="0" smtClean="0"/>
              <a:t>;</a:t>
            </a:r>
          </a:p>
          <a:p>
            <a:r>
              <a:rPr lang="ru-RU" sz="2400" dirty="0" smtClean="0"/>
              <a:t>в) размотр</a:t>
            </a:r>
            <a:r>
              <a:rPr lang="sr-Latn-BA" sz="2400" dirty="0" smtClean="0"/>
              <a:t>а</a:t>
            </a:r>
            <a:r>
              <a:rPr lang="ru-RU" sz="2400" dirty="0" smtClean="0"/>
              <a:t> годи</a:t>
            </a:r>
            <a:r>
              <a:rPr lang="sr-Latn-BA" sz="2400" dirty="0" smtClean="0"/>
              <a:t>ш</a:t>
            </a:r>
            <a:r>
              <a:rPr lang="ru-RU" sz="2400" dirty="0" smtClean="0"/>
              <a:t>њу студију ризика и план ревизије</a:t>
            </a:r>
            <a:r>
              <a:rPr lang="sr-Latn-BA" sz="2400" dirty="0" smtClean="0"/>
              <a:t> </a:t>
            </a:r>
            <a:r>
              <a:rPr lang="ru-RU" sz="2400" dirty="0" smtClean="0"/>
              <a:t>у којима су приказане појединости у погледу ризи</a:t>
            </a:r>
            <a:r>
              <a:rPr lang="sr-Latn-BA" sz="2400" dirty="0" smtClean="0"/>
              <a:t>ч</a:t>
            </a:r>
            <a:r>
              <a:rPr lang="ru-RU" sz="2400" dirty="0" smtClean="0"/>
              <a:t>них</a:t>
            </a:r>
            <a:r>
              <a:rPr lang="sr-Latn-BA" sz="2400" dirty="0" smtClean="0"/>
              <a:t> </a:t>
            </a:r>
            <a:r>
              <a:rPr lang="ru-RU" sz="2400" dirty="0" smtClean="0"/>
              <a:t>подру</a:t>
            </a:r>
            <a:r>
              <a:rPr lang="sr-Latn-BA" sz="2400" dirty="0" smtClean="0"/>
              <a:t>ч</a:t>
            </a:r>
            <a:r>
              <a:rPr lang="ru-RU" sz="2400" dirty="0" smtClean="0"/>
              <a:t>ја и ревизија које </a:t>
            </a:r>
            <a:r>
              <a:rPr lang="sr-Latn-BA" sz="2400" dirty="0" smtClean="0"/>
              <a:t>ћ</a:t>
            </a:r>
            <a:r>
              <a:rPr lang="ru-RU" sz="2400" dirty="0" smtClean="0"/>
              <a:t>е се извр</a:t>
            </a:r>
            <a:r>
              <a:rPr lang="sr-Latn-BA" sz="2400" dirty="0" smtClean="0"/>
              <a:t>ш</a:t>
            </a:r>
            <a:r>
              <a:rPr lang="ru-RU" sz="2400" dirty="0" smtClean="0"/>
              <a:t>ити, те осигура да</a:t>
            </a:r>
            <a:r>
              <a:rPr lang="sr-Latn-BA" sz="2400" dirty="0" smtClean="0"/>
              <a:t> </a:t>
            </a:r>
            <a:r>
              <a:rPr lang="ru-RU" sz="2400" dirty="0" smtClean="0"/>
              <a:t>пријав</a:t>
            </a:r>
            <a:r>
              <a:rPr lang="sr-Latn-BA" sz="2400" dirty="0" smtClean="0"/>
              <a:t>љ</a:t>
            </a:r>
            <a:r>
              <a:rPr lang="ru-RU" sz="2400" dirty="0" smtClean="0"/>
              <a:t>ена питања буду без одлагања и на</a:t>
            </a:r>
            <a:r>
              <a:rPr lang="sr-Latn-BA" sz="2400" dirty="0" smtClean="0"/>
              <a:t> о</a:t>
            </a:r>
            <a:r>
              <a:rPr lang="ru-RU" sz="2400" dirty="0" smtClean="0"/>
              <a:t>дговарају</a:t>
            </a:r>
            <a:r>
              <a:rPr lang="sr-Latn-BA" sz="2400" dirty="0" smtClean="0"/>
              <a:t>ћ</a:t>
            </a:r>
            <a:r>
              <a:rPr lang="ru-RU" sz="2400" dirty="0" smtClean="0"/>
              <a:t>и</a:t>
            </a:r>
            <a:r>
              <a:rPr lang="sr-Latn-BA" sz="2400" dirty="0" smtClean="0"/>
              <a:t> </a:t>
            </a:r>
            <a:r>
              <a:rPr lang="ru-RU" sz="2400" dirty="0" smtClean="0"/>
              <a:t>на</a:t>
            </a:r>
            <a:r>
              <a:rPr lang="sr-Latn-BA" sz="2400" dirty="0" smtClean="0"/>
              <a:t>ч</a:t>
            </a:r>
            <a:r>
              <a:rPr lang="ru-RU" sz="2400" dirty="0" smtClean="0"/>
              <a:t>ин коригована;</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ОДБОР ЗА РЕВИЗИЈУ - ЗЈП</a:t>
            </a:r>
            <a:endParaRPr lang="sr-Latn-BA" dirty="0"/>
          </a:p>
        </p:txBody>
      </p:sp>
      <p:sp>
        <p:nvSpPr>
          <p:cNvPr id="3" name="Čuvar mesta za sadržaj 2"/>
          <p:cNvSpPr>
            <a:spLocks noGrp="1"/>
          </p:cNvSpPr>
          <p:nvPr>
            <p:ph sz="quarter" idx="1"/>
          </p:nvPr>
        </p:nvSpPr>
        <p:spPr/>
        <p:txBody>
          <a:bodyPr>
            <a:noAutofit/>
          </a:bodyPr>
          <a:lstStyle/>
          <a:p>
            <a:r>
              <a:rPr lang="ru-RU" sz="2400" dirty="0" smtClean="0"/>
              <a:t>г) разм</a:t>
            </a:r>
            <a:r>
              <a:rPr lang="sr-Latn-BA" sz="2400" dirty="0" smtClean="0"/>
              <a:t>а</a:t>
            </a:r>
            <a:r>
              <a:rPr lang="ru-RU" sz="2400" dirty="0" smtClean="0"/>
              <a:t>тр</a:t>
            </a:r>
            <a:r>
              <a:rPr lang="sr-Latn-BA" sz="2400" dirty="0" smtClean="0"/>
              <a:t>а</a:t>
            </a:r>
            <a:r>
              <a:rPr lang="ru-RU" sz="2400" dirty="0" smtClean="0"/>
              <a:t> студију ризика из претходног става и</a:t>
            </a:r>
            <a:r>
              <a:rPr lang="sr-Latn-BA" sz="2400" dirty="0" smtClean="0"/>
              <a:t> </a:t>
            </a:r>
            <a:r>
              <a:rPr lang="ru-RU" sz="2400" dirty="0" smtClean="0"/>
              <a:t>план ревизије у споразуму са главним ревизором по</a:t>
            </a:r>
            <a:r>
              <a:rPr lang="sr-Latn-BA" sz="2400" dirty="0" smtClean="0"/>
              <a:t> </a:t>
            </a:r>
            <a:r>
              <a:rPr lang="ru-RU" sz="2400" dirty="0" smtClean="0"/>
              <a:t>питању обраде, наро</a:t>
            </a:r>
            <a:r>
              <a:rPr lang="sr-Latn-BA" sz="2400" dirty="0" smtClean="0"/>
              <a:t>ч</a:t>
            </a:r>
            <a:r>
              <a:rPr lang="ru-RU" sz="2400" dirty="0" smtClean="0"/>
              <a:t>ито у слу</a:t>
            </a:r>
            <a:r>
              <a:rPr lang="sr-Latn-BA" sz="2400" dirty="0" smtClean="0"/>
              <a:t>ч</a:t>
            </a:r>
            <a:r>
              <a:rPr lang="ru-RU" sz="2400" dirty="0" smtClean="0"/>
              <a:t>ају када је главни ревизор</a:t>
            </a:r>
            <a:r>
              <a:rPr lang="sr-Latn-BA" sz="2400" dirty="0" smtClean="0"/>
              <a:t> </a:t>
            </a:r>
            <a:r>
              <a:rPr lang="ru-RU" sz="2400" dirty="0" smtClean="0"/>
              <a:t>именовао директора о</a:t>
            </a:r>
            <a:r>
              <a:rPr lang="sr-Latn-BA" sz="2400" dirty="0" err="1" smtClean="0"/>
              <a:t>дј</a:t>
            </a:r>
            <a:r>
              <a:rPr lang="ru-RU" sz="2400" dirty="0" smtClean="0"/>
              <a:t>е</a:t>
            </a:r>
            <a:r>
              <a:rPr lang="sr-Latn-BA" sz="2400" dirty="0" smtClean="0"/>
              <a:t>љ</a:t>
            </a:r>
            <a:r>
              <a:rPr lang="ru-RU" sz="2400" dirty="0" smtClean="0"/>
              <a:t>ења за интерну ревизију;</a:t>
            </a:r>
          </a:p>
          <a:p>
            <a:r>
              <a:rPr lang="ru-RU" sz="2400" dirty="0" smtClean="0"/>
              <a:t>д) осигура</a:t>
            </a:r>
            <a:r>
              <a:rPr lang="sr-Latn-BA" sz="2400" dirty="0" err="1" smtClean="0"/>
              <a:t>ва</a:t>
            </a:r>
            <a:r>
              <a:rPr lang="ru-RU" sz="2400" dirty="0" smtClean="0"/>
              <a:t> да о</a:t>
            </a:r>
            <a:r>
              <a:rPr lang="sr-Latn-BA" sz="2400" dirty="0" err="1" smtClean="0"/>
              <a:t>дј</a:t>
            </a:r>
            <a:r>
              <a:rPr lang="ru-RU" sz="2400" dirty="0" smtClean="0"/>
              <a:t>е</a:t>
            </a:r>
            <a:r>
              <a:rPr lang="sr-Latn-BA" sz="2400" dirty="0" smtClean="0"/>
              <a:t>љ</a:t>
            </a:r>
            <a:r>
              <a:rPr lang="ru-RU" sz="2400" dirty="0" smtClean="0"/>
              <a:t>ење за интерну ревизију извр</a:t>
            </a:r>
            <a:r>
              <a:rPr lang="sr-Latn-BA" sz="2400" dirty="0" smtClean="0"/>
              <a:t>шава </a:t>
            </a:r>
            <a:r>
              <a:rPr lang="ru-RU" sz="2400" dirty="0" smtClean="0"/>
              <a:t>свој посао у складу са планом ревизије;</a:t>
            </a:r>
          </a:p>
          <a:p>
            <a:r>
              <a:rPr lang="sr-Latn-BA" sz="2400" dirty="0" smtClean="0"/>
              <a:t>ђ</a:t>
            </a:r>
            <a:r>
              <a:rPr lang="ru-RU" sz="2400" dirty="0" smtClean="0"/>
              <a:t>) осигура</a:t>
            </a:r>
            <a:r>
              <a:rPr lang="sr-Latn-BA" sz="2400" dirty="0" err="1" smtClean="0"/>
              <a:t>ва</a:t>
            </a:r>
            <a:r>
              <a:rPr lang="ru-RU" sz="2400" dirty="0" smtClean="0"/>
              <a:t> да интерне контроле предузе</a:t>
            </a:r>
            <a:r>
              <a:rPr lang="sr-Latn-BA" sz="2400" dirty="0" smtClean="0"/>
              <a:t>ћ</a:t>
            </a:r>
            <a:r>
              <a:rPr lang="ru-RU" sz="2400" dirty="0" smtClean="0"/>
              <a:t>а буду адекватне</a:t>
            </a:r>
            <a:r>
              <a:rPr lang="sr-Latn-BA" sz="2400" dirty="0" smtClean="0"/>
              <a:t> </a:t>
            </a:r>
            <a:r>
              <a:rPr lang="ru-RU" sz="2400" dirty="0" smtClean="0"/>
              <a:t>и да функциони</a:t>
            </a:r>
            <a:r>
              <a:rPr lang="sr-Latn-BA" sz="2400" dirty="0" smtClean="0"/>
              <a:t>ш</a:t>
            </a:r>
            <a:r>
              <a:rPr lang="ru-RU" sz="2400" dirty="0" smtClean="0"/>
              <a:t>у како је предви</a:t>
            </a:r>
            <a:r>
              <a:rPr lang="sr-Latn-BA" sz="2400" dirty="0" smtClean="0"/>
              <a:t>ђ</a:t>
            </a:r>
            <a:r>
              <a:rPr lang="ru-RU" sz="2400" dirty="0" smtClean="0"/>
              <a:t>ено;</a:t>
            </a:r>
          </a:p>
          <a:p>
            <a:r>
              <a:rPr lang="ru-RU" sz="2400" dirty="0" smtClean="0"/>
              <a:t>е) подн</a:t>
            </a:r>
            <a:r>
              <a:rPr lang="sr-Latn-BA" sz="2400" dirty="0" smtClean="0"/>
              <a:t>оси</a:t>
            </a:r>
            <a:r>
              <a:rPr lang="ru-RU" sz="2400" dirty="0" smtClean="0"/>
              <a:t> на</a:t>
            </a:r>
            <a:r>
              <a:rPr lang="sr-Latn-BA" sz="2400" dirty="0" err="1" smtClean="0"/>
              <a:t>дз</a:t>
            </a:r>
            <a:r>
              <a:rPr lang="ru-RU" sz="2400" dirty="0" smtClean="0"/>
              <a:t>орном одбору са</a:t>
            </a:r>
            <a:r>
              <a:rPr lang="sr-Latn-BA" sz="2400" dirty="0" smtClean="0"/>
              <a:t>ж</a:t>
            </a:r>
            <a:r>
              <a:rPr lang="ru-RU" sz="2400" dirty="0" smtClean="0"/>
              <a:t>ете мјесе</a:t>
            </a:r>
            <a:r>
              <a:rPr lang="sr-Latn-BA" sz="2400" dirty="0" smtClean="0"/>
              <a:t>ч</a:t>
            </a:r>
            <a:r>
              <a:rPr lang="ru-RU" sz="2400" dirty="0" smtClean="0"/>
              <a:t>не</a:t>
            </a:r>
            <a:r>
              <a:rPr lang="sr-Latn-BA" sz="2400" dirty="0" smtClean="0"/>
              <a:t> </a:t>
            </a:r>
            <a:r>
              <a:rPr lang="ru-RU" sz="2400" dirty="0" smtClean="0"/>
              <a:t>извје</a:t>
            </a:r>
            <a:r>
              <a:rPr lang="sr-Latn-BA" sz="2400" dirty="0" smtClean="0"/>
              <a:t>ш</a:t>
            </a:r>
            <a:r>
              <a:rPr lang="ru-RU" sz="2400" dirty="0" smtClean="0"/>
              <a:t>таје о својим састанцима сваког мјесеца;</a:t>
            </a:r>
            <a:endParaRPr lang="sr-Latn-BA" sz="2400" dirty="0" smtClean="0"/>
          </a:p>
          <a:p>
            <a:endParaRPr lang="sr-Latn-BA"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ОДБОР ЗА РЕВИЗИЈУ - ЗЈП</a:t>
            </a:r>
            <a:endParaRPr lang="sr-Latn-BA" dirty="0"/>
          </a:p>
        </p:txBody>
      </p:sp>
      <p:sp>
        <p:nvSpPr>
          <p:cNvPr id="3" name="Čuvar mesta za sadržaj 2"/>
          <p:cNvSpPr>
            <a:spLocks noGrp="1"/>
          </p:cNvSpPr>
          <p:nvPr>
            <p:ph sz="quarter" idx="1"/>
          </p:nvPr>
        </p:nvSpPr>
        <p:spPr/>
        <p:txBody>
          <a:bodyPr>
            <a:normAutofit lnSpcReduction="10000"/>
          </a:bodyPr>
          <a:lstStyle/>
          <a:p>
            <a:r>
              <a:rPr lang="sr-Latn-BA" sz="2800" dirty="0" smtClean="0"/>
              <a:t>ж</a:t>
            </a:r>
            <a:r>
              <a:rPr lang="ru-RU" sz="2800" dirty="0" smtClean="0"/>
              <a:t>) консултује се са главним ревизором у погледу независне</a:t>
            </a:r>
            <a:r>
              <a:rPr lang="sr-Latn-BA" sz="2800" dirty="0" smtClean="0"/>
              <a:t> </a:t>
            </a:r>
            <a:r>
              <a:rPr lang="ru-RU" sz="2800" dirty="0" smtClean="0"/>
              <a:t>ревизорске организације или струковне стру</a:t>
            </a:r>
            <a:r>
              <a:rPr lang="sr-Latn-BA" sz="2800" dirty="0" smtClean="0"/>
              <a:t>ч</a:t>
            </a:r>
            <a:r>
              <a:rPr lang="ru-RU" sz="2800" dirty="0" smtClean="0"/>
              <a:t>не</a:t>
            </a:r>
            <a:r>
              <a:rPr lang="sr-Latn-BA" sz="2800" dirty="0" smtClean="0"/>
              <a:t> </a:t>
            </a:r>
            <a:r>
              <a:rPr lang="ru-RU" sz="2800" dirty="0" smtClean="0"/>
              <a:t>групе која вр</a:t>
            </a:r>
            <a:r>
              <a:rPr lang="sr-Latn-BA" sz="2800" dirty="0" smtClean="0"/>
              <a:t>ш</a:t>
            </a:r>
            <a:r>
              <a:rPr lang="ru-RU" sz="2800" dirty="0" smtClean="0"/>
              <a:t>и стру</a:t>
            </a:r>
            <a:r>
              <a:rPr lang="sr-Latn-BA" sz="2800" dirty="0" smtClean="0"/>
              <a:t>ч</a:t>
            </a:r>
            <a:r>
              <a:rPr lang="ru-RU" sz="2800" dirty="0" smtClean="0"/>
              <a:t>но унутра</a:t>
            </a:r>
            <a:r>
              <a:rPr lang="sr-Latn-BA" sz="2800" dirty="0" smtClean="0"/>
              <a:t>ш</a:t>
            </a:r>
            <a:r>
              <a:rPr lang="ru-RU" sz="2800" dirty="0" smtClean="0"/>
              <a:t>ње струковно оцјењивање</a:t>
            </a:r>
            <a:r>
              <a:rPr lang="sr-Latn-BA" sz="2800" dirty="0" smtClean="0"/>
              <a:t> </a:t>
            </a:r>
            <a:r>
              <a:rPr lang="ru-RU" sz="2800" dirty="0" smtClean="0"/>
              <a:t>о</a:t>
            </a:r>
            <a:r>
              <a:rPr lang="sr-Latn-BA" sz="2800" dirty="0" err="1" smtClean="0"/>
              <a:t>дј</a:t>
            </a:r>
            <a:r>
              <a:rPr lang="ru-RU" sz="2800" dirty="0" smtClean="0"/>
              <a:t>е</a:t>
            </a:r>
            <a:r>
              <a:rPr lang="sr-Latn-BA" sz="2800" dirty="0" smtClean="0"/>
              <a:t>љ</a:t>
            </a:r>
            <a:r>
              <a:rPr lang="ru-RU" sz="2800" dirty="0" smtClean="0"/>
              <a:t>ења за интерну ревизију сваке двије до три</a:t>
            </a:r>
            <a:r>
              <a:rPr lang="sr-Latn-BA" sz="2800" dirty="0" smtClean="0"/>
              <a:t> </a:t>
            </a:r>
            <a:r>
              <a:rPr lang="ru-RU" sz="2800" dirty="0" smtClean="0"/>
              <a:t>године;</a:t>
            </a:r>
          </a:p>
          <a:p>
            <a:r>
              <a:rPr lang="ru-RU" sz="2800" dirty="0" smtClean="0"/>
              <a:t>з) осигура</a:t>
            </a:r>
            <a:r>
              <a:rPr lang="sr-Latn-BA" sz="2800" dirty="0" err="1" smtClean="0"/>
              <a:t>ва</a:t>
            </a:r>
            <a:r>
              <a:rPr lang="ru-RU" sz="2800" dirty="0" smtClean="0"/>
              <a:t> да о</a:t>
            </a:r>
            <a:r>
              <a:rPr lang="sr-Latn-BA" sz="2800" dirty="0" err="1" smtClean="0"/>
              <a:t>дј</a:t>
            </a:r>
            <a:r>
              <a:rPr lang="ru-RU" sz="2800" dirty="0" smtClean="0"/>
              <a:t>е</a:t>
            </a:r>
            <a:r>
              <a:rPr lang="sr-Latn-BA" sz="2800" dirty="0" smtClean="0"/>
              <a:t>љ</a:t>
            </a:r>
            <a:r>
              <a:rPr lang="ru-RU" sz="2800" dirty="0" smtClean="0"/>
              <a:t>ење за интерну ревизију обав</a:t>
            </a:r>
            <a:r>
              <a:rPr lang="sr-Latn-BA" sz="2800" dirty="0" smtClean="0"/>
              <a:t>љ</a:t>
            </a:r>
            <a:r>
              <a:rPr lang="ru-RU" sz="2800" dirty="0" smtClean="0"/>
              <a:t>а</a:t>
            </a:r>
            <a:r>
              <a:rPr lang="sr-Latn-BA" sz="2800" dirty="0" smtClean="0"/>
              <a:t> </a:t>
            </a:r>
            <a:r>
              <a:rPr lang="ru-RU" sz="2800" dirty="0" smtClean="0"/>
              <a:t>своје обавезе у складу са ме</a:t>
            </a:r>
            <a:r>
              <a:rPr lang="sr-Latn-BA" sz="2800" dirty="0" smtClean="0"/>
              <a:t>ђ</a:t>
            </a:r>
            <a:r>
              <a:rPr lang="ru-RU" sz="2800" dirty="0" smtClean="0"/>
              <a:t>ународним ревизијским</a:t>
            </a:r>
            <a:r>
              <a:rPr lang="sr-Latn-BA" sz="2800" dirty="0" smtClean="0"/>
              <a:t> </a:t>
            </a:r>
            <a:r>
              <a:rPr lang="ru-RU" sz="2800" dirty="0" smtClean="0"/>
              <a:t>стандардима</a:t>
            </a:r>
            <a:r>
              <a:rPr lang="sr-Latn-BA" sz="2800" dirty="0" smtClean="0"/>
              <a:t>,</a:t>
            </a:r>
          </a:p>
          <a:p>
            <a:r>
              <a:rPr lang="sr-Latn-BA" sz="2800" dirty="0" smtClean="0"/>
              <a:t>и</a:t>
            </a:r>
            <a:r>
              <a:rPr lang="ru-RU" sz="2800" dirty="0" smtClean="0"/>
              <a:t>) разматра извјештаје одјељења интерне ревизије и</a:t>
            </a:r>
            <a:r>
              <a:rPr lang="sr-Latn-BA" sz="2800" dirty="0" smtClean="0"/>
              <a:t> </a:t>
            </a:r>
            <a:r>
              <a:rPr lang="ru-RU" sz="2800" dirty="0" smtClean="0"/>
              <a:t>даје препоруке по извјештајима о ревизији,</a:t>
            </a:r>
          </a:p>
          <a:p>
            <a:endParaRPr lang="sr-Latn-B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ОДБОР ЗА РЕВИЗИЈУ - ЗЈП</a:t>
            </a:r>
            <a:endParaRPr lang="sr-Latn-BA" dirty="0"/>
          </a:p>
        </p:txBody>
      </p:sp>
      <p:sp>
        <p:nvSpPr>
          <p:cNvPr id="3" name="Čuvar mesta za sadržaj 2"/>
          <p:cNvSpPr>
            <a:spLocks noGrp="1"/>
          </p:cNvSpPr>
          <p:nvPr>
            <p:ph sz="quarter" idx="1"/>
          </p:nvPr>
        </p:nvSpPr>
        <p:spPr/>
        <p:txBody>
          <a:bodyPr>
            <a:noAutofit/>
          </a:bodyPr>
          <a:lstStyle/>
          <a:p>
            <a:r>
              <a:rPr lang="ru-RU" sz="2400" dirty="0" smtClean="0"/>
              <a:t>ј) извјештава надзорни одбор о реализацији препору</a:t>
            </a:r>
            <a:r>
              <a:rPr lang="sr-Latn-BA" sz="2400" dirty="0" smtClean="0"/>
              <a:t>к</a:t>
            </a:r>
            <a:r>
              <a:rPr lang="ru-RU" sz="2400" dirty="0" smtClean="0"/>
              <a:t>а</a:t>
            </a:r>
            <a:r>
              <a:rPr lang="sr-Latn-BA" sz="2400" dirty="0" smtClean="0"/>
              <a:t> </a:t>
            </a:r>
            <a:r>
              <a:rPr lang="ru-RU" sz="2400" dirty="0" smtClean="0"/>
              <a:t>по извјештајима о ревизији,</a:t>
            </a:r>
          </a:p>
          <a:p>
            <a:r>
              <a:rPr lang="ru-RU" sz="2400" dirty="0" smtClean="0">
                <a:solidFill>
                  <a:srgbClr val="FF0000"/>
                </a:solidFill>
              </a:rPr>
              <a:t>к) извјештава скупштину јавног предузећа о рачуноводству, извјештаји</a:t>
            </a:r>
            <a:r>
              <a:rPr lang="sr-Latn-BA" sz="2400" dirty="0" smtClean="0">
                <a:solidFill>
                  <a:srgbClr val="FF0000"/>
                </a:solidFill>
              </a:rPr>
              <a:t>м</a:t>
            </a:r>
            <a:r>
              <a:rPr lang="ru-RU" sz="2400" dirty="0" smtClean="0">
                <a:solidFill>
                  <a:srgbClr val="FF0000"/>
                </a:solidFill>
              </a:rPr>
              <a:t>а и финансијском пословању јавног</a:t>
            </a:r>
            <a:r>
              <a:rPr lang="sr-Latn-BA" sz="2400" dirty="0" smtClean="0">
                <a:solidFill>
                  <a:srgbClr val="FF0000"/>
                </a:solidFill>
              </a:rPr>
              <a:t> </a:t>
            </a:r>
            <a:r>
              <a:rPr lang="ru-RU" sz="2400" dirty="0" smtClean="0">
                <a:solidFill>
                  <a:srgbClr val="FF0000"/>
                </a:solidFill>
              </a:rPr>
              <a:t>предузећа и његових повезаних предузећа,</a:t>
            </a:r>
          </a:p>
          <a:p>
            <a:r>
              <a:rPr lang="ru-RU" sz="2400" dirty="0" smtClean="0">
                <a:solidFill>
                  <a:srgbClr val="FF0000"/>
                </a:solidFill>
              </a:rPr>
              <a:t>л) изјашњава се о приједлогу одлуке о расподјели добити коју усваја скупштина и</a:t>
            </a:r>
          </a:p>
          <a:p>
            <a:r>
              <a:rPr lang="ru-RU" sz="2400" dirty="0" smtClean="0">
                <a:solidFill>
                  <a:srgbClr val="FF0000"/>
                </a:solidFill>
              </a:rPr>
              <a:t>љ) извјештава о усклађености пословања јавног предузећа са законским и другим регулаторним захтјевима.</a:t>
            </a:r>
            <a:endParaRPr lang="sr-Latn-BA" sz="2400" dirty="0">
              <a:solidFill>
                <a:srgbClr val="FF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ОДЈЕЉЕЊЕ ИНТЕРНЕ РЕВИЗИЈЕ - ЗЈП</a:t>
            </a:r>
            <a:endParaRPr lang="sr-Latn-BA" dirty="0"/>
          </a:p>
        </p:txBody>
      </p:sp>
      <p:sp>
        <p:nvSpPr>
          <p:cNvPr id="3" name="Čuvar mesta za sadržaj 2"/>
          <p:cNvSpPr>
            <a:spLocks noGrp="1"/>
          </p:cNvSpPr>
          <p:nvPr>
            <p:ph sz="quarter" idx="1"/>
          </p:nvPr>
        </p:nvSpPr>
        <p:spPr/>
        <p:txBody>
          <a:bodyPr>
            <a:normAutofit/>
          </a:bodyPr>
          <a:lstStyle/>
          <a:p>
            <a:r>
              <a:rPr lang="mk-MK" dirty="0" smtClean="0"/>
              <a:t>подноси одбору за ревизију годи</a:t>
            </a:r>
            <a:r>
              <a:rPr lang="sr-Latn-BA" dirty="0" smtClean="0"/>
              <a:t>ш</a:t>
            </a:r>
            <a:r>
              <a:rPr lang="mk-MK" dirty="0" smtClean="0"/>
              <a:t>њу студију</a:t>
            </a:r>
            <a:r>
              <a:rPr lang="sr-Latn-BA" dirty="0" smtClean="0"/>
              <a:t> </a:t>
            </a:r>
            <a:r>
              <a:rPr lang="mk-MK" dirty="0" smtClean="0"/>
              <a:t>ризика и план ревизије у којима је садр</a:t>
            </a:r>
            <a:r>
              <a:rPr lang="sr-Latn-BA" dirty="0" smtClean="0"/>
              <a:t>ж</a:t>
            </a:r>
            <a:r>
              <a:rPr lang="mk-MK" dirty="0" smtClean="0"/>
              <a:t>ан дета</a:t>
            </a:r>
            <a:r>
              <a:rPr lang="sr-Latn-BA" dirty="0" smtClean="0"/>
              <a:t>љ</a:t>
            </a:r>
            <a:r>
              <a:rPr lang="mk-MK" dirty="0" smtClean="0"/>
              <a:t>ан</a:t>
            </a:r>
            <a:r>
              <a:rPr lang="sr-Latn-BA" dirty="0" smtClean="0"/>
              <a:t> </a:t>
            </a:r>
            <a:r>
              <a:rPr lang="mk-MK" dirty="0" smtClean="0"/>
              <a:t>приказ ризи</a:t>
            </a:r>
            <a:r>
              <a:rPr lang="sr-Latn-BA" dirty="0" smtClean="0"/>
              <a:t>ч</a:t>
            </a:r>
            <a:r>
              <a:rPr lang="mk-MK" dirty="0" smtClean="0"/>
              <a:t>них подру</a:t>
            </a:r>
            <a:r>
              <a:rPr lang="sr-Latn-BA" dirty="0" smtClean="0"/>
              <a:t>ч</a:t>
            </a:r>
            <a:r>
              <a:rPr lang="mk-MK" dirty="0" smtClean="0"/>
              <a:t>ја и ревизија које</a:t>
            </a:r>
            <a:r>
              <a:rPr lang="sr-Latn-BA" dirty="0" smtClean="0"/>
              <a:t> ћ</a:t>
            </a:r>
            <a:r>
              <a:rPr lang="mk-MK" dirty="0" smtClean="0"/>
              <a:t>е бити</a:t>
            </a:r>
            <a:r>
              <a:rPr lang="sr-Latn-BA" dirty="0" smtClean="0"/>
              <a:t> </a:t>
            </a:r>
            <a:r>
              <a:rPr lang="mk-MK" dirty="0" smtClean="0"/>
              <a:t>извр</a:t>
            </a:r>
            <a:r>
              <a:rPr lang="sr-Latn-BA" dirty="0" smtClean="0"/>
              <a:t>ш</a:t>
            </a:r>
            <a:r>
              <a:rPr lang="mk-MK" dirty="0" smtClean="0"/>
              <a:t>ене;</a:t>
            </a:r>
          </a:p>
          <a:p>
            <a:r>
              <a:rPr lang="mk-MK" dirty="0" smtClean="0"/>
              <a:t>б) подноси одбору за ревизију извје</a:t>
            </a:r>
            <a:r>
              <a:rPr lang="sr-Latn-BA" dirty="0" smtClean="0"/>
              <a:t>ш</a:t>
            </a:r>
            <a:r>
              <a:rPr lang="mk-MK" dirty="0" smtClean="0"/>
              <a:t>тај о обав</a:t>
            </a:r>
            <a:r>
              <a:rPr lang="sr-Latn-BA" dirty="0" smtClean="0"/>
              <a:t>љ</a:t>
            </a:r>
            <a:r>
              <a:rPr lang="mk-MK" dirty="0" smtClean="0"/>
              <a:t>еним</a:t>
            </a:r>
            <a:r>
              <a:rPr lang="sr-Latn-BA" dirty="0" smtClean="0"/>
              <a:t> </a:t>
            </a:r>
            <a:r>
              <a:rPr lang="mk-MK" dirty="0" smtClean="0"/>
              <a:t>ревизијама и препоруке путем директора о</a:t>
            </a:r>
            <a:r>
              <a:rPr lang="sr-Latn-BA" dirty="0" err="1" smtClean="0"/>
              <a:t>дј</a:t>
            </a:r>
            <a:r>
              <a:rPr lang="mk-MK" dirty="0" smtClean="0"/>
              <a:t>е</a:t>
            </a:r>
            <a:r>
              <a:rPr lang="sr-Latn-BA" dirty="0" smtClean="0"/>
              <a:t>љ</a:t>
            </a:r>
            <a:r>
              <a:rPr lang="mk-MK" dirty="0" smtClean="0"/>
              <a:t>ења за</a:t>
            </a:r>
            <a:r>
              <a:rPr lang="sr-Latn-BA" dirty="0" smtClean="0"/>
              <a:t> </a:t>
            </a:r>
            <a:r>
              <a:rPr lang="mk-MK" dirty="0" smtClean="0"/>
              <a:t>интерну ревизију;</a:t>
            </a:r>
          </a:p>
          <a:p>
            <a:r>
              <a:rPr lang="mk-MK" dirty="0" smtClean="0"/>
              <a:t>в) обав</a:t>
            </a:r>
            <a:r>
              <a:rPr lang="sr-Latn-BA" dirty="0" smtClean="0"/>
              <a:t>љ</a:t>
            </a:r>
            <a:r>
              <a:rPr lang="mk-MK" dirty="0" smtClean="0"/>
              <a:t>а своје ду</a:t>
            </a:r>
            <a:r>
              <a:rPr lang="sr-Latn-BA" dirty="0" smtClean="0"/>
              <a:t>ж</a:t>
            </a:r>
            <a:r>
              <a:rPr lang="mk-MK" dirty="0" smtClean="0"/>
              <a:t>ности у складу са стандардима</a:t>
            </a:r>
            <a:r>
              <a:rPr lang="sr-Latn-BA" dirty="0" smtClean="0"/>
              <a:t> </a:t>
            </a:r>
            <a:r>
              <a:rPr lang="mk-MK" dirty="0" smtClean="0"/>
              <a:t>ме</a:t>
            </a:r>
            <a:r>
              <a:rPr lang="sr-Latn-BA" dirty="0" smtClean="0"/>
              <a:t>ђ</a:t>
            </a:r>
            <a:r>
              <a:rPr lang="mk-MK" dirty="0" smtClean="0"/>
              <a:t>ународне ревизије.</a:t>
            </a:r>
          </a:p>
          <a:p>
            <a:endParaRPr lang="sr-Latn-B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СУКОБ ИНТЕРЕСА – ЗАКОН О ИР</a:t>
            </a:r>
            <a:endParaRPr lang="sr-Latn-BA" dirty="0"/>
          </a:p>
        </p:txBody>
      </p:sp>
      <p:sp>
        <p:nvSpPr>
          <p:cNvPr id="3" name="Čuvar mesta za sadržaj 2"/>
          <p:cNvSpPr>
            <a:spLocks noGrp="1"/>
          </p:cNvSpPr>
          <p:nvPr>
            <p:ph sz="quarter" idx="1"/>
          </p:nvPr>
        </p:nvSpPr>
        <p:spPr>
          <a:xfrm>
            <a:off x="301752" y="1447800"/>
            <a:ext cx="8503920" cy="4572000"/>
          </a:xfrm>
        </p:spPr>
        <p:txBody>
          <a:bodyPr>
            <a:noAutofit/>
          </a:bodyPr>
          <a:lstStyle/>
          <a:p>
            <a:pPr>
              <a:buNone/>
            </a:pPr>
            <a:r>
              <a:rPr lang="ru-RU" sz="2000" dirty="0" smtClean="0"/>
              <a:t>Руководилац јединице за интерну ревизију или интерни ревизор не</a:t>
            </a:r>
            <a:r>
              <a:rPr lang="sr-Latn-BA" sz="2000" dirty="0" smtClean="0"/>
              <a:t>ћ</a:t>
            </a:r>
            <a:r>
              <a:rPr lang="ru-RU" sz="2000" dirty="0" smtClean="0"/>
              <a:t>е у</a:t>
            </a:r>
            <a:r>
              <a:rPr lang="sr-Latn-BA" sz="2000" dirty="0" smtClean="0"/>
              <a:t>ч</a:t>
            </a:r>
            <a:r>
              <a:rPr lang="ru-RU" sz="2000" dirty="0" smtClean="0"/>
              <a:t>ествовати у ревизији ако</a:t>
            </a:r>
            <a:r>
              <a:rPr lang="sr-Latn-BA" sz="2000" dirty="0" smtClean="0"/>
              <a:t> </a:t>
            </a:r>
            <a:r>
              <a:rPr lang="ru-RU" sz="2000" dirty="0" smtClean="0"/>
              <a:t>постоје неки од следе</a:t>
            </a:r>
            <a:r>
              <a:rPr lang="sr-Latn-BA" sz="2000" dirty="0" smtClean="0"/>
              <a:t>ћ</a:t>
            </a:r>
            <a:r>
              <a:rPr lang="ru-RU" sz="2000" dirty="0" smtClean="0"/>
              <a:t>их облика сукоба интереса:</a:t>
            </a:r>
          </a:p>
          <a:p>
            <a:r>
              <a:rPr lang="ru-RU" sz="2000" dirty="0" smtClean="0"/>
              <a:t>а) ако је интерни ревизор био запослен као руководилац у организацији код које врши</a:t>
            </a:r>
            <a:r>
              <a:rPr lang="sr-Latn-BA" sz="2000" dirty="0" smtClean="0"/>
              <a:t> </a:t>
            </a:r>
            <a:r>
              <a:rPr lang="ru-RU" sz="2000" dirty="0" smtClean="0"/>
              <a:t>ревизију за вријеме последње три године,</a:t>
            </a:r>
          </a:p>
          <a:p>
            <a:r>
              <a:rPr lang="ru-RU" sz="2000" dirty="0" smtClean="0"/>
              <a:t>б) ако су ревизор, његов бра</a:t>
            </a:r>
            <a:r>
              <a:rPr lang="sr-Latn-BA" sz="2000" dirty="0" smtClean="0"/>
              <a:t>ч</a:t>
            </a:r>
            <a:r>
              <a:rPr lang="ru-RU" sz="2000" dirty="0" smtClean="0"/>
              <a:t>ни друг или ро</a:t>
            </a:r>
            <a:r>
              <a:rPr lang="sr-Latn-BA" sz="2000" dirty="0" smtClean="0"/>
              <a:t>ђ</a:t>
            </a:r>
            <a:r>
              <a:rPr lang="ru-RU" sz="2000" dirty="0" smtClean="0"/>
              <a:t>аци до другог степена сродства били</a:t>
            </a:r>
            <a:r>
              <a:rPr lang="sr-Latn-BA" sz="2000" dirty="0" smtClean="0"/>
              <a:t> </a:t>
            </a:r>
            <a:r>
              <a:rPr lang="ru-RU" sz="2000" dirty="0" smtClean="0"/>
              <a:t>запослени на позицији руководиоца у организацији у којој се врши ревизија за три</a:t>
            </a:r>
            <a:r>
              <a:rPr lang="sr-Latn-BA" sz="2000" dirty="0" smtClean="0"/>
              <a:t> </a:t>
            </a:r>
            <a:r>
              <a:rPr lang="ru-RU" sz="2000" dirty="0" smtClean="0"/>
              <a:t>последње године,</a:t>
            </a:r>
          </a:p>
          <a:p>
            <a:r>
              <a:rPr lang="ru-RU" sz="2000" dirty="0" smtClean="0"/>
              <a:t>в) ако ревизор, његов бра</a:t>
            </a:r>
            <a:r>
              <a:rPr lang="sr-Latn-BA" sz="2000" dirty="0" smtClean="0"/>
              <a:t>ч</a:t>
            </a:r>
            <a:r>
              <a:rPr lang="ru-RU" sz="2000" dirty="0" smtClean="0"/>
              <a:t>ни друг или ро</a:t>
            </a:r>
            <a:r>
              <a:rPr lang="sr-Latn-BA" sz="2000" dirty="0" smtClean="0"/>
              <a:t>ђ</a:t>
            </a:r>
            <a:r>
              <a:rPr lang="ru-RU" sz="2000" dirty="0" smtClean="0"/>
              <a:t>аци до другог степена сродства имају акције</a:t>
            </a:r>
            <a:r>
              <a:rPr lang="sr-Latn-BA" sz="2000" dirty="0" smtClean="0"/>
              <a:t> </a:t>
            </a:r>
            <a:r>
              <a:rPr lang="ru-RU" sz="2000" dirty="0" smtClean="0"/>
              <a:t>или у</a:t>
            </a:r>
            <a:r>
              <a:rPr lang="sr-Latn-BA" sz="2000" dirty="0" err="1" smtClean="0"/>
              <a:t>дј</a:t>
            </a:r>
            <a:r>
              <a:rPr lang="ru-RU" sz="2000" dirty="0" smtClean="0"/>
              <a:t>еле у организацији у којој се врши ревизија,</a:t>
            </a:r>
          </a:p>
          <a:p>
            <a:r>
              <a:rPr lang="ru-RU" sz="2000" dirty="0" smtClean="0"/>
              <a:t>г) ако постоје друге околности које могу довести до сукоба интереса, ако се сматрају</a:t>
            </a:r>
            <a:r>
              <a:rPr lang="sr-Latn-BA" sz="2000" dirty="0" smtClean="0"/>
              <a:t> </a:t>
            </a:r>
            <a:r>
              <a:rPr lang="ru-RU" sz="2000" dirty="0" smtClean="0"/>
              <a:t>таквим и ако су објашњене писменим путем од стране руководиоца јединице за интерну</a:t>
            </a:r>
            <a:r>
              <a:rPr lang="sr-Latn-BA" sz="2000" dirty="0" smtClean="0"/>
              <a:t> </a:t>
            </a:r>
            <a:r>
              <a:rPr lang="ru-RU" sz="2000" dirty="0" smtClean="0"/>
              <a:t>ревизију.</a:t>
            </a:r>
            <a:endParaRPr lang="sr-Latn-BA"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pPr algn="ctr"/>
            <a:r>
              <a:rPr lang="sr-Latn-BA" dirty="0" smtClean="0"/>
              <a:t>ОБУХВАТ ЈАВНОГ СЕКТОРА </a:t>
            </a:r>
            <a:endParaRPr lang="sr-Latn-BA" dirty="0"/>
          </a:p>
        </p:txBody>
      </p:sp>
      <p:sp>
        <p:nvSpPr>
          <p:cNvPr id="3" name="Čuvar mesta za sadržaj 2"/>
          <p:cNvSpPr>
            <a:spLocks noGrp="1"/>
          </p:cNvSpPr>
          <p:nvPr>
            <p:ph sz="quarter" idx="1"/>
          </p:nvPr>
        </p:nvSpPr>
        <p:spPr/>
        <p:txBody>
          <a:bodyPr>
            <a:normAutofit fontScale="92500" lnSpcReduction="10000"/>
          </a:bodyPr>
          <a:lstStyle/>
          <a:p>
            <a:pPr marL="514350" indent="-514350">
              <a:buFont typeface="+mj-lt"/>
              <a:buAutoNum type="arabicPeriod"/>
            </a:pPr>
            <a:r>
              <a:rPr lang="sr-Latn-BA" dirty="0" smtClean="0"/>
              <a:t>Корисници прихода буџета Републике и јединица локалне самоуправе и </a:t>
            </a:r>
            <a:r>
              <a:rPr lang="sr-Latn-BA" dirty="0" err="1" smtClean="0"/>
              <a:t>ванбуџетски</a:t>
            </a:r>
            <a:r>
              <a:rPr lang="sr-Latn-BA" dirty="0" smtClean="0"/>
              <a:t> фондови</a:t>
            </a:r>
          </a:p>
          <a:p>
            <a:pPr marL="514350" indent="-514350">
              <a:buFont typeface="+mj-lt"/>
              <a:buAutoNum type="arabicPeriod"/>
            </a:pPr>
            <a:r>
              <a:rPr lang="sr-Latn-BA" dirty="0" smtClean="0"/>
              <a:t>Јавна предузећа</a:t>
            </a:r>
          </a:p>
          <a:p>
            <a:pPr marL="514350" indent="-514350">
              <a:buFont typeface="+mj-lt"/>
              <a:buAutoNum type="arabicPeriod"/>
            </a:pPr>
            <a:r>
              <a:rPr lang="sr-Latn-BA" dirty="0" smtClean="0"/>
              <a:t>Јавне установе које нису у систему трезорског пословања и други специфични ентитети јавног сектора (ИРБРС и фондови у њеном саставу, Гарантни фонд, Фонд солидарности, Пензијски резервни фонд, ...)</a:t>
            </a:r>
          </a:p>
          <a:p>
            <a:pPr marL="514350" indent="-514350">
              <a:buFont typeface="+mj-lt"/>
              <a:buAutoNum type="arabicPeriod"/>
            </a:pPr>
            <a:r>
              <a:rPr lang="sr-Latn-BA" dirty="0" smtClean="0"/>
              <a:t>Надзорна и регулаторна тијела (ГСРЈСРС, АБРС, АЗОРС, КХОВРС, ...)</a:t>
            </a:r>
          </a:p>
          <a:p>
            <a:pPr marL="514350" indent="-514350">
              <a:buFont typeface="+mj-lt"/>
              <a:buAutoNum type="arabicPeriod"/>
            </a:pPr>
            <a:r>
              <a:rPr lang="sr-Latn-BA" dirty="0" smtClean="0"/>
              <a:t>Остали? (нпр., Банка Српске, ...) </a:t>
            </a:r>
            <a:endParaRPr lang="sr-Latn-B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ЈЕДАН ПОГЛЕД НА РАЗЛОГЕ ЗА ИР</a:t>
            </a:r>
            <a:endParaRPr lang="sr-Latn-BA" dirty="0"/>
          </a:p>
        </p:txBody>
      </p:sp>
      <p:sp>
        <p:nvSpPr>
          <p:cNvPr id="3" name="Čuvar mesta za sadržaj 2"/>
          <p:cNvSpPr>
            <a:spLocks noGrp="1"/>
          </p:cNvSpPr>
          <p:nvPr>
            <p:ph sz="quarter" idx="1"/>
          </p:nvPr>
        </p:nvSpPr>
        <p:spPr/>
        <p:txBody>
          <a:bodyPr>
            <a:normAutofit fontScale="92500" lnSpcReduction="10000"/>
          </a:bodyPr>
          <a:lstStyle/>
          <a:p>
            <a:r>
              <a:rPr lang="ru-RU" dirty="0" smtClean="0"/>
              <a:t>Хазардни морал – конфликт интереса: </a:t>
            </a:r>
            <a:r>
              <a:rPr lang="sr-Latn-BA" dirty="0" smtClean="0"/>
              <a:t>руководиоци</a:t>
            </a:r>
            <a:r>
              <a:rPr lang="ru-RU" dirty="0" smtClean="0"/>
              <a:t> могу да користе своја средства и ауторитет и да стичу користи за свој рачун/свом интересу, пр</a:t>
            </a:r>
            <a:r>
              <a:rPr lang="sr-Latn-BA" dirty="0" err="1" smtClean="0"/>
              <a:t>иј</a:t>
            </a:r>
            <a:r>
              <a:rPr lang="ru-RU" dirty="0" smtClean="0"/>
              <a:t>е него за </a:t>
            </a:r>
            <a:r>
              <a:rPr lang="sr-Latn-BA" dirty="0" smtClean="0"/>
              <a:t>р</a:t>
            </a:r>
            <a:r>
              <a:rPr lang="ru-RU" dirty="0" smtClean="0"/>
              <a:t>ачун/интерес </a:t>
            </a:r>
            <a:r>
              <a:rPr lang="sr-Latn-BA" dirty="0" smtClean="0">
                <a:solidFill>
                  <a:srgbClr val="FF0000"/>
                </a:solidFill>
              </a:rPr>
              <a:t>‘’власника’’</a:t>
            </a:r>
            <a:r>
              <a:rPr lang="sr-Latn-BA" dirty="0" smtClean="0"/>
              <a:t>,</a:t>
            </a:r>
            <a:endParaRPr lang="ru-RU" dirty="0" smtClean="0"/>
          </a:p>
          <a:p>
            <a:r>
              <a:rPr lang="ru-RU" dirty="0" smtClean="0"/>
              <a:t>Удаљеност</a:t>
            </a:r>
            <a:r>
              <a:rPr lang="sr-Latn-BA" dirty="0" smtClean="0"/>
              <a:t> –</a:t>
            </a:r>
            <a:r>
              <a:rPr lang="ru-RU" dirty="0" smtClean="0"/>
              <a:t> </a:t>
            </a:r>
            <a:r>
              <a:rPr lang="sr-Latn-BA" dirty="0" smtClean="0"/>
              <a:t>п</a:t>
            </a:r>
            <a:r>
              <a:rPr lang="ru-RU" dirty="0" smtClean="0"/>
              <a:t>ословање може да буде физички одвојено од непосредног на</a:t>
            </a:r>
            <a:r>
              <a:rPr lang="sr-Latn-BA" dirty="0" err="1" smtClean="0"/>
              <a:t>дз</a:t>
            </a:r>
            <a:r>
              <a:rPr lang="ru-RU" dirty="0" smtClean="0"/>
              <a:t>ора</a:t>
            </a:r>
            <a:r>
              <a:rPr lang="sr-Latn-BA" dirty="0" smtClean="0"/>
              <a:t>,</a:t>
            </a:r>
            <a:r>
              <a:rPr lang="ru-RU" dirty="0" smtClean="0"/>
              <a:t> </a:t>
            </a:r>
          </a:p>
          <a:p>
            <a:r>
              <a:rPr lang="ru-RU" dirty="0" smtClean="0"/>
              <a:t>Сложеност</a:t>
            </a:r>
            <a:r>
              <a:rPr lang="sr-Latn-BA" dirty="0" smtClean="0"/>
              <a:t> – руководилац</a:t>
            </a:r>
            <a:r>
              <a:rPr lang="ru-RU" dirty="0" smtClean="0"/>
              <a:t> не мора </a:t>
            </a:r>
            <a:r>
              <a:rPr lang="sr-Latn-BA" dirty="0" smtClean="0"/>
              <a:t>неопходно </a:t>
            </a:r>
            <a:r>
              <a:rPr lang="ru-RU" dirty="0" smtClean="0"/>
              <a:t>да пос</a:t>
            </a:r>
            <a:r>
              <a:rPr lang="sr-Latn-BA" dirty="0" smtClean="0"/>
              <a:t>ј</a:t>
            </a:r>
            <a:r>
              <a:rPr lang="ru-RU" dirty="0" smtClean="0"/>
              <a:t>едује стручне способности које су потребне за на</a:t>
            </a:r>
            <a:r>
              <a:rPr lang="sr-Latn-BA" dirty="0" err="1" smtClean="0"/>
              <a:t>дз</a:t>
            </a:r>
            <a:r>
              <a:rPr lang="ru-RU" dirty="0" smtClean="0"/>
              <a:t>ор над </a:t>
            </a:r>
            <a:r>
              <a:rPr lang="sr-Latn-BA" dirty="0" smtClean="0"/>
              <a:t>а</a:t>
            </a:r>
            <a:r>
              <a:rPr lang="ru-RU" dirty="0" smtClean="0"/>
              <a:t>ктивностима</a:t>
            </a:r>
            <a:r>
              <a:rPr lang="sr-Latn-BA" dirty="0" smtClean="0"/>
              <a:t>,</a:t>
            </a:r>
            <a:endParaRPr lang="ru-RU" dirty="0" smtClean="0"/>
          </a:p>
          <a:p>
            <a:r>
              <a:rPr lang="ru-RU" dirty="0" smtClean="0"/>
              <a:t>Могућност настанка грешке</a:t>
            </a:r>
            <a:r>
              <a:rPr lang="sr-Latn-BA" dirty="0" smtClean="0"/>
              <a:t> –</a:t>
            </a:r>
            <a:r>
              <a:rPr lang="ru-RU" dirty="0" smtClean="0"/>
              <a:t> </a:t>
            </a:r>
            <a:r>
              <a:rPr lang="sr-Latn-BA" dirty="0" smtClean="0"/>
              <a:t>г</a:t>
            </a:r>
            <a:r>
              <a:rPr lang="ru-RU" dirty="0" smtClean="0"/>
              <a:t>решке могу да буду скупе ако </a:t>
            </a:r>
            <a:r>
              <a:rPr lang="sr-Latn-BA" dirty="0" smtClean="0"/>
              <a:t>руководиоци</a:t>
            </a:r>
            <a:r>
              <a:rPr lang="ru-RU" dirty="0" smtClean="0"/>
              <a:t> управљају великим износима средстава</a:t>
            </a:r>
            <a:endParaRPr lang="sr-Latn-B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r-Latn-BA" dirty="0" smtClean="0"/>
              <a:t>ОСНОВНИ ПРОЦЕСИ ИНТЕРНЕ РЕВИЗИЈЕ</a:t>
            </a:r>
            <a:endParaRPr lang="sr-Latn-BA" dirty="0"/>
          </a:p>
        </p:txBody>
      </p:sp>
      <p:sp>
        <p:nvSpPr>
          <p:cNvPr id="3" name="Čuvar mesta za sadržaj 2"/>
          <p:cNvSpPr>
            <a:spLocks noGrp="1"/>
          </p:cNvSpPr>
          <p:nvPr>
            <p:ph sz="quarter" idx="1"/>
          </p:nvPr>
        </p:nvSpPr>
        <p:spPr/>
        <p:txBody>
          <a:bodyPr/>
          <a:lstStyle/>
          <a:p>
            <a:r>
              <a:rPr lang="ru-RU" dirty="0" smtClean="0"/>
              <a:t>а) стратешко (трогодишње) и годишње планирање ревизије,</a:t>
            </a:r>
          </a:p>
          <a:p>
            <a:r>
              <a:rPr lang="ru-RU" dirty="0" smtClean="0"/>
              <a:t>б) тестирање, испитивање и оцјена података и информација,</a:t>
            </a:r>
          </a:p>
          <a:p>
            <a:r>
              <a:rPr lang="ru-RU" dirty="0" smtClean="0"/>
              <a:t>в) извјештавање о резултатима и давање препорука да би се побољшало пословање и</a:t>
            </a:r>
          </a:p>
          <a:p>
            <a:r>
              <a:rPr lang="ru-RU" dirty="0" smtClean="0"/>
              <a:t>г) преглед пра</a:t>
            </a:r>
            <a:r>
              <a:rPr lang="sr-Latn-BA" dirty="0" smtClean="0"/>
              <a:t>ћ</a:t>
            </a:r>
            <a:r>
              <a:rPr lang="ru-RU" dirty="0" smtClean="0"/>
              <a:t>ења и извршавања препорука интерне ревизије од стране управе.</a:t>
            </a:r>
            <a:endParaRPr lang="sr-Latn-B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r-Latn-BA" dirty="0" smtClean="0"/>
              <a:t>РУКОВОДИЛАЦ ИНТЕРНЕ РЕВИЗИЈЕ</a:t>
            </a:r>
            <a:endParaRPr lang="sr-Latn-BA" dirty="0"/>
          </a:p>
        </p:txBody>
      </p:sp>
      <p:sp>
        <p:nvSpPr>
          <p:cNvPr id="3" name="Čuvar mesta za sadržaj 2"/>
          <p:cNvSpPr>
            <a:spLocks noGrp="1"/>
          </p:cNvSpPr>
          <p:nvPr>
            <p:ph sz="quarter" idx="1"/>
          </p:nvPr>
        </p:nvSpPr>
        <p:spPr/>
        <p:txBody>
          <a:bodyPr>
            <a:normAutofit fontScale="85000" lnSpcReduction="10000"/>
          </a:bodyPr>
          <a:lstStyle/>
          <a:p>
            <a:r>
              <a:rPr lang="ru-RU" dirty="0" smtClean="0"/>
              <a:t>припрем</a:t>
            </a:r>
            <a:r>
              <a:rPr lang="sr-Latn-BA" dirty="0" smtClean="0"/>
              <a:t>а</a:t>
            </a:r>
            <a:r>
              <a:rPr lang="ru-RU" dirty="0" smtClean="0"/>
              <a:t> оперативна упутства и Правилник о интерној ревизији, у складу са</a:t>
            </a:r>
            <a:r>
              <a:rPr lang="sr-Latn-BA" dirty="0" smtClean="0"/>
              <a:t> </a:t>
            </a:r>
            <a:r>
              <a:rPr lang="ru-RU" dirty="0" smtClean="0"/>
              <a:t>односним прописима,</a:t>
            </a:r>
          </a:p>
          <a:p>
            <a:r>
              <a:rPr lang="ru-RU" dirty="0" smtClean="0"/>
              <a:t>припрем</a:t>
            </a:r>
            <a:r>
              <a:rPr lang="sr-Latn-BA" dirty="0" smtClean="0"/>
              <a:t>а</a:t>
            </a:r>
            <a:r>
              <a:rPr lang="ru-RU" dirty="0" smtClean="0"/>
              <a:t> стратешки план за </a:t>
            </a:r>
            <a:r>
              <a:rPr lang="sr-Latn-BA" dirty="0" smtClean="0"/>
              <a:t>период</a:t>
            </a:r>
            <a:r>
              <a:rPr lang="ru-RU" dirty="0" smtClean="0"/>
              <a:t> од три године,</a:t>
            </a:r>
          </a:p>
          <a:p>
            <a:r>
              <a:rPr lang="ru-RU" dirty="0" smtClean="0"/>
              <a:t>припрем</a:t>
            </a:r>
            <a:r>
              <a:rPr lang="sr-Latn-BA" dirty="0" smtClean="0"/>
              <a:t>а</a:t>
            </a:r>
            <a:r>
              <a:rPr lang="ru-RU" dirty="0" smtClean="0"/>
              <a:t> годишњи план ревизије на основу оцјене ризика и усвојеног стратешког плана,</a:t>
            </a:r>
            <a:r>
              <a:rPr lang="sr-Latn-BA" dirty="0" smtClean="0"/>
              <a:t> </a:t>
            </a:r>
            <a:r>
              <a:rPr lang="ru-RU" dirty="0" smtClean="0"/>
              <a:t>те након његовог одобравања од стране руководиоца организације, осигура</a:t>
            </a:r>
            <a:r>
              <a:rPr lang="sr-Latn-BA" dirty="0" err="1" smtClean="0"/>
              <a:t>ва</a:t>
            </a:r>
            <a:r>
              <a:rPr lang="ru-RU" dirty="0" smtClean="0"/>
              <a:t> његову</a:t>
            </a:r>
            <a:r>
              <a:rPr lang="sr-Latn-BA" dirty="0" smtClean="0"/>
              <a:t> </a:t>
            </a:r>
            <a:r>
              <a:rPr lang="ru-RU" dirty="0" smtClean="0"/>
              <a:t>адекватну имплементацију и на</a:t>
            </a:r>
            <a:r>
              <a:rPr lang="sr-Latn-BA" dirty="0" err="1" smtClean="0"/>
              <a:t>дз</a:t>
            </a:r>
            <a:r>
              <a:rPr lang="ru-RU" dirty="0" smtClean="0"/>
              <a:t>ор над његовим извршавањем,</a:t>
            </a:r>
          </a:p>
          <a:p>
            <a:r>
              <a:rPr lang="ru-RU" dirty="0" smtClean="0"/>
              <a:t>организ</a:t>
            </a:r>
            <a:r>
              <a:rPr lang="sr-Latn-BA" dirty="0" smtClean="0"/>
              <a:t>ује</a:t>
            </a:r>
            <a:r>
              <a:rPr lang="ru-RU" dirty="0" smtClean="0"/>
              <a:t> и координи</a:t>
            </a:r>
            <a:r>
              <a:rPr lang="sr-Latn-BA" dirty="0" err="1" smtClean="0"/>
              <a:t>ше</a:t>
            </a:r>
            <a:r>
              <a:rPr lang="ru-RU" dirty="0" smtClean="0"/>
              <a:t> активности интерне ревизије и на</a:t>
            </a:r>
            <a:r>
              <a:rPr lang="sr-Latn-BA" dirty="0" err="1" smtClean="0"/>
              <a:t>дз</a:t>
            </a:r>
            <a:r>
              <a:rPr lang="ru-RU" dirty="0" smtClean="0"/>
              <a:t>ир</a:t>
            </a:r>
            <a:r>
              <a:rPr lang="sr-Latn-BA" dirty="0" smtClean="0"/>
              <a:t>е</a:t>
            </a:r>
            <a:r>
              <a:rPr lang="ru-RU" dirty="0" smtClean="0"/>
              <a:t> имплементацију</a:t>
            </a:r>
            <a:r>
              <a:rPr lang="sr-Latn-BA" dirty="0" smtClean="0"/>
              <a:t> </a:t>
            </a:r>
            <a:r>
              <a:rPr lang="ru-RU" dirty="0" smtClean="0"/>
              <a:t>планираних активности,</a:t>
            </a:r>
          </a:p>
          <a:p>
            <a:r>
              <a:rPr lang="ru-RU" dirty="0" smtClean="0"/>
              <a:t>информи</a:t>
            </a:r>
            <a:r>
              <a:rPr lang="sr-Latn-BA" dirty="0" err="1" smtClean="0"/>
              <a:t>ше</a:t>
            </a:r>
            <a:r>
              <a:rPr lang="ru-RU" dirty="0" smtClean="0"/>
              <a:t> руководиоца организације о постојању сукоба интереса везано за његов</a:t>
            </a:r>
            <a:r>
              <a:rPr lang="sr-Latn-BA" dirty="0" smtClean="0"/>
              <a:t> </a:t>
            </a:r>
            <a:r>
              <a:rPr lang="ru-RU" dirty="0" smtClean="0"/>
              <a:t>задатак,</a:t>
            </a:r>
            <a:endParaRPr lang="sr-Latn-B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r-Latn-BA" dirty="0" smtClean="0"/>
              <a:t>РУКОВОДИЛАЦ ИНТЕРНЕ РЕВИЗИЈЕ</a:t>
            </a:r>
            <a:endParaRPr lang="sr-Latn-BA" dirty="0"/>
          </a:p>
        </p:txBody>
      </p:sp>
      <p:sp>
        <p:nvSpPr>
          <p:cNvPr id="3" name="Čuvar mesta za sadržaj 2"/>
          <p:cNvSpPr>
            <a:spLocks noGrp="1"/>
          </p:cNvSpPr>
          <p:nvPr>
            <p:ph sz="quarter" idx="1"/>
          </p:nvPr>
        </p:nvSpPr>
        <p:spPr/>
        <p:txBody>
          <a:bodyPr>
            <a:normAutofit fontScale="85000" lnSpcReduction="20000"/>
          </a:bodyPr>
          <a:lstStyle/>
          <a:p>
            <a:r>
              <a:rPr lang="ru-RU" dirty="0" smtClean="0"/>
              <a:t>информи</a:t>
            </a:r>
            <a:r>
              <a:rPr lang="sr-Latn-BA" dirty="0" err="1" smtClean="0"/>
              <a:t>ше</a:t>
            </a:r>
            <a:r>
              <a:rPr lang="ru-RU" dirty="0" smtClean="0"/>
              <a:t> руководиоца организације уколико се појави сумња о неправилностима и/или</a:t>
            </a:r>
            <a:r>
              <a:rPr lang="sr-Latn-BA" dirty="0" smtClean="0"/>
              <a:t> </a:t>
            </a:r>
            <a:r>
              <a:rPr lang="ru-RU" dirty="0" smtClean="0"/>
              <a:t>превари који могу резултирати криминалним активностима, кршењем прописа или дисциплинских</a:t>
            </a:r>
            <a:r>
              <a:rPr lang="sr-Latn-BA" dirty="0" smtClean="0"/>
              <a:t> </a:t>
            </a:r>
            <a:r>
              <a:rPr lang="ru-RU" dirty="0" smtClean="0"/>
              <a:t>процедура, те обавје</a:t>
            </a:r>
            <a:r>
              <a:rPr lang="sr-Latn-BA" dirty="0" err="1" smtClean="0"/>
              <a:t>штава</a:t>
            </a:r>
            <a:r>
              <a:rPr lang="ru-RU" dirty="0" smtClean="0"/>
              <a:t> тужилаштво у слу</a:t>
            </a:r>
            <a:r>
              <a:rPr lang="sr-Latn-BA" dirty="0" smtClean="0"/>
              <a:t>ч</a:t>
            </a:r>
            <a:r>
              <a:rPr lang="ru-RU" dirty="0" smtClean="0"/>
              <a:t>ају неправилности или превара криминалне природе,</a:t>
            </a:r>
          </a:p>
          <a:p>
            <a:r>
              <a:rPr lang="sr-Latn-BA" dirty="0" smtClean="0"/>
              <a:t>шаље</a:t>
            </a:r>
            <a:r>
              <a:rPr lang="ru-RU" dirty="0" smtClean="0"/>
              <a:t> извјештај интерне ревизије руководиоцу организације, а ако је ревидирана</a:t>
            </a:r>
            <a:r>
              <a:rPr lang="sr-Latn-BA" dirty="0" smtClean="0"/>
              <a:t> </a:t>
            </a:r>
            <a:r>
              <a:rPr lang="ru-RU" dirty="0" smtClean="0"/>
              <a:t>организација буџетски потрошац другог нивоа, његовом руководиоцу тако</a:t>
            </a:r>
            <a:r>
              <a:rPr lang="sr-Latn-BA" dirty="0" smtClean="0"/>
              <a:t>ђ</a:t>
            </a:r>
            <a:r>
              <a:rPr lang="ru-RU" dirty="0" smtClean="0"/>
              <a:t>е,</a:t>
            </a:r>
          </a:p>
          <a:p>
            <a:r>
              <a:rPr lang="ru-RU" dirty="0" smtClean="0"/>
              <a:t>припрема годишњи извјештај о активностима интерне ревизије,</a:t>
            </a:r>
          </a:p>
          <a:p>
            <a:r>
              <a:rPr lang="ru-RU" dirty="0" smtClean="0"/>
              <a:t>осигура</a:t>
            </a:r>
            <a:r>
              <a:rPr lang="sr-Latn-BA" dirty="0" err="1" smtClean="0"/>
              <a:t>ва</a:t>
            </a:r>
            <a:r>
              <a:rPr lang="ru-RU" dirty="0" smtClean="0"/>
              <a:t> висок квалитет активности интерне ревизије и примјену правила издатих од</a:t>
            </a:r>
            <a:r>
              <a:rPr lang="sr-Latn-BA" dirty="0" smtClean="0"/>
              <a:t> </a:t>
            </a:r>
            <a:r>
              <a:rPr lang="ru-RU" dirty="0" smtClean="0"/>
              <a:t>Централне јединице за хармонизацију,</a:t>
            </a:r>
            <a:endParaRPr lang="sr-Latn-B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r-Latn-BA" dirty="0" smtClean="0"/>
              <a:t>РУКОВОДИЛАЦ ИНТЕРНЕ РЕВИЗИЈЕ</a:t>
            </a:r>
            <a:endParaRPr lang="sr-Latn-BA" dirty="0"/>
          </a:p>
        </p:txBody>
      </p:sp>
      <p:sp>
        <p:nvSpPr>
          <p:cNvPr id="3" name="Čuvar mesta za sadržaj 2"/>
          <p:cNvSpPr>
            <a:spLocks noGrp="1"/>
          </p:cNvSpPr>
          <p:nvPr>
            <p:ph sz="quarter" idx="1"/>
          </p:nvPr>
        </p:nvSpPr>
        <p:spPr/>
        <p:txBody>
          <a:bodyPr>
            <a:normAutofit fontScale="77500" lnSpcReduction="20000"/>
          </a:bodyPr>
          <a:lstStyle/>
          <a:p>
            <a:r>
              <a:rPr lang="ru-RU" dirty="0" smtClean="0"/>
              <a:t>евидентира све активности ревизије и </a:t>
            </a:r>
            <a:r>
              <a:rPr lang="sr-Latn-BA" dirty="0" smtClean="0"/>
              <a:t>ч</a:t>
            </a:r>
            <a:r>
              <a:rPr lang="ru-RU" dirty="0" smtClean="0"/>
              <a:t>увати документацију везану за интерну ревизију,</a:t>
            </a:r>
          </a:p>
          <a:p>
            <a:r>
              <a:rPr lang="ru-RU" dirty="0" smtClean="0"/>
              <a:t>осигура</a:t>
            </a:r>
            <a:r>
              <a:rPr lang="sr-Latn-BA" dirty="0" err="1" smtClean="0"/>
              <a:t>ва</a:t>
            </a:r>
            <a:r>
              <a:rPr lang="ru-RU" dirty="0" smtClean="0"/>
              <a:t> обуку интерних ревизора, припрема и доставља годишњи план обуке</a:t>
            </a:r>
            <a:r>
              <a:rPr lang="sr-Latn-BA" dirty="0" smtClean="0"/>
              <a:t> </a:t>
            </a:r>
            <a:r>
              <a:rPr lang="ru-RU" dirty="0" smtClean="0"/>
              <a:t>руководиоцу организације, ради одобравања и осигура</a:t>
            </a:r>
            <a:r>
              <a:rPr lang="sr-Latn-BA" dirty="0" err="1" smtClean="0"/>
              <a:t>ва</a:t>
            </a:r>
            <a:r>
              <a:rPr lang="ru-RU" dirty="0" smtClean="0"/>
              <a:t> његову имплементацију,</a:t>
            </a:r>
          </a:p>
          <a:p>
            <a:r>
              <a:rPr lang="ru-RU" dirty="0" smtClean="0"/>
              <a:t>извршава годишњу оцјену могу</a:t>
            </a:r>
            <a:r>
              <a:rPr lang="sr-Latn-BA" dirty="0" smtClean="0"/>
              <a:t>ћ</a:t>
            </a:r>
            <a:r>
              <a:rPr lang="ru-RU" dirty="0" smtClean="0"/>
              <a:t>ности и ресурса јединице интерне ревизије и доставља</a:t>
            </a:r>
            <a:r>
              <a:rPr lang="sr-Latn-BA" dirty="0" smtClean="0"/>
              <a:t> </a:t>
            </a:r>
            <a:r>
              <a:rPr lang="ru-RU" dirty="0" smtClean="0"/>
              <a:t>препоруке руководиоцу организације ради ускла</a:t>
            </a:r>
            <a:r>
              <a:rPr lang="sr-Latn-BA" dirty="0" smtClean="0"/>
              <a:t>ђ</a:t>
            </a:r>
            <a:r>
              <a:rPr lang="ru-RU" dirty="0" smtClean="0"/>
              <a:t>ивања са годишњим планом ревизије,</a:t>
            </a:r>
          </a:p>
          <a:p>
            <a:r>
              <a:rPr lang="ru-RU" dirty="0" smtClean="0"/>
              <a:t>сара</a:t>
            </a:r>
            <a:r>
              <a:rPr lang="sr-Latn-BA" dirty="0" err="1" smtClean="0"/>
              <a:t>ђује</a:t>
            </a:r>
            <a:r>
              <a:rPr lang="ru-RU" dirty="0" smtClean="0"/>
              <a:t> са Главним ревизором јавног сектора Републике Српске у размјени</a:t>
            </a:r>
            <a:r>
              <a:rPr lang="sr-Latn-BA" dirty="0" smtClean="0"/>
              <a:t> </a:t>
            </a:r>
            <a:r>
              <a:rPr lang="ru-RU" dirty="0" smtClean="0"/>
              <a:t>извјештаја, документације и мишљења,</a:t>
            </a:r>
          </a:p>
          <a:p>
            <a:r>
              <a:rPr lang="ru-RU" dirty="0" smtClean="0"/>
              <a:t>иницира ангажман екстерних експерата,</a:t>
            </a:r>
          </a:p>
          <a:p>
            <a:r>
              <a:rPr lang="ru-RU" dirty="0" smtClean="0"/>
              <a:t>осигурава ефикасно кориш</a:t>
            </a:r>
            <a:r>
              <a:rPr lang="sr-Latn-BA" dirty="0" smtClean="0"/>
              <a:t>ћ</a:t>
            </a:r>
            <a:r>
              <a:rPr lang="ru-RU" dirty="0" smtClean="0"/>
              <a:t>ење ресурса додијељених за извршавање функције интерне</a:t>
            </a:r>
            <a:r>
              <a:rPr lang="sr-Latn-BA" dirty="0" smtClean="0"/>
              <a:t> </a:t>
            </a:r>
            <a:r>
              <a:rPr lang="ru-RU" dirty="0" smtClean="0"/>
              <a:t>ревизије,</a:t>
            </a:r>
          </a:p>
          <a:p>
            <a:r>
              <a:rPr lang="ru-RU" dirty="0" smtClean="0"/>
              <a:t>усмјерава пажњу Ц</a:t>
            </a:r>
            <a:r>
              <a:rPr lang="sr-Latn-BA" dirty="0" smtClean="0"/>
              <a:t>ЈХ</a:t>
            </a:r>
            <a:r>
              <a:rPr lang="ru-RU" dirty="0" smtClean="0"/>
              <a:t> на све разлике у мишљењима</a:t>
            </a:r>
            <a:r>
              <a:rPr lang="sr-Latn-BA" dirty="0" smtClean="0"/>
              <a:t> </a:t>
            </a:r>
            <a:r>
              <a:rPr lang="ru-RU" dirty="0" smtClean="0"/>
              <a:t>изме</a:t>
            </a:r>
            <a:r>
              <a:rPr lang="sr-Latn-BA" dirty="0" smtClean="0"/>
              <a:t>ђ</a:t>
            </a:r>
            <a:r>
              <a:rPr lang="ru-RU" dirty="0" smtClean="0"/>
              <a:t>у интерних ревизора и руководиоца организације</a:t>
            </a:r>
            <a:r>
              <a:rPr lang="sr-Latn-BA" dirty="0" smtClean="0"/>
              <a:t>.</a:t>
            </a:r>
            <a:endParaRPr lang="sr-Latn-B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ПРАВА ИНТЕРНОГ РЕВИЗОРА</a:t>
            </a:r>
            <a:endParaRPr lang="sr-Latn-BA" dirty="0"/>
          </a:p>
        </p:txBody>
      </p:sp>
      <p:sp>
        <p:nvSpPr>
          <p:cNvPr id="3" name="Čuvar mesta za sadržaj 2"/>
          <p:cNvSpPr>
            <a:spLocks noGrp="1"/>
          </p:cNvSpPr>
          <p:nvPr>
            <p:ph sz="quarter" idx="1"/>
          </p:nvPr>
        </p:nvSpPr>
        <p:spPr/>
        <p:txBody>
          <a:bodyPr>
            <a:normAutofit fontScale="70000" lnSpcReduction="20000"/>
          </a:bodyPr>
          <a:lstStyle/>
          <a:p>
            <a:pPr>
              <a:buNone/>
            </a:pPr>
            <a:r>
              <a:rPr lang="ru-RU" dirty="0" smtClean="0"/>
              <a:t>Интерни ревизор има права да:</a:t>
            </a:r>
          </a:p>
          <a:p>
            <a:r>
              <a:rPr lang="ru-RU" dirty="0" smtClean="0"/>
              <a:t>у</a:t>
            </a:r>
            <a:r>
              <a:rPr lang="sr-Latn-BA" dirty="0" smtClean="0"/>
              <a:t>ђ</a:t>
            </a:r>
            <a:r>
              <a:rPr lang="ru-RU" dirty="0" smtClean="0"/>
              <a:t>е у просторије организације у којој врши ревизију, узимају</a:t>
            </a:r>
            <a:r>
              <a:rPr lang="sr-Latn-BA" dirty="0" smtClean="0"/>
              <a:t>Ћ</a:t>
            </a:r>
            <a:r>
              <a:rPr lang="ru-RU" dirty="0" smtClean="0"/>
              <a:t>и у обзир сигурносна правила</a:t>
            </a:r>
            <a:r>
              <a:rPr lang="sr-Latn-BA" dirty="0" smtClean="0"/>
              <a:t> </a:t>
            </a:r>
            <a:r>
              <a:rPr lang="ru-RU" dirty="0" smtClean="0"/>
              <a:t>и правила доброг понашања,</a:t>
            </a:r>
          </a:p>
          <a:p>
            <a:r>
              <a:rPr lang="ru-RU" dirty="0" smtClean="0"/>
              <a:t>приступи одговарају</a:t>
            </a:r>
            <a:r>
              <a:rPr lang="sr-Latn-BA" dirty="0" smtClean="0"/>
              <a:t>ћ</a:t>
            </a:r>
            <a:r>
              <a:rPr lang="ru-RU" dirty="0" smtClean="0"/>
              <a:t>ој документацији везаној за ревизију у организацији у којој врши</a:t>
            </a:r>
            <a:r>
              <a:rPr lang="sr-Latn-BA" dirty="0" smtClean="0"/>
              <a:t> </a:t>
            </a:r>
            <a:r>
              <a:rPr lang="ru-RU" dirty="0" smtClean="0"/>
              <a:t>ревизију, укљу</a:t>
            </a:r>
            <a:r>
              <a:rPr lang="sr-Latn-BA" dirty="0" smtClean="0"/>
              <a:t>ч</a:t>
            </a:r>
            <a:r>
              <a:rPr lang="ru-RU" dirty="0" smtClean="0"/>
              <a:t>ују</a:t>
            </a:r>
            <a:r>
              <a:rPr lang="sr-Latn-BA" dirty="0" smtClean="0"/>
              <a:t>ћ</a:t>
            </a:r>
            <a:r>
              <a:rPr lang="ru-RU" dirty="0" smtClean="0"/>
              <a:t>и боравак, професионалним или пословним тајнама и осталој</a:t>
            </a:r>
            <a:r>
              <a:rPr lang="sr-Latn-BA" dirty="0" smtClean="0"/>
              <a:t> </a:t>
            </a:r>
            <a:r>
              <a:rPr lang="ru-RU" dirty="0" smtClean="0"/>
              <a:t>документацији и подацима који су електронски </a:t>
            </a:r>
            <a:r>
              <a:rPr lang="sr-Latn-BA" dirty="0" smtClean="0"/>
              <a:t>ч</a:t>
            </a:r>
            <a:r>
              <a:rPr lang="ru-RU" dirty="0" smtClean="0"/>
              <a:t>увани, обезбје</a:t>
            </a:r>
            <a:r>
              <a:rPr lang="sr-Latn-BA" dirty="0" smtClean="0"/>
              <a:t>ђ</a:t>
            </a:r>
            <a:r>
              <a:rPr lang="ru-RU" dirty="0" smtClean="0"/>
              <a:t>ујуци заштиту тајности</a:t>
            </a:r>
            <a:r>
              <a:rPr lang="sr-Latn-BA" dirty="0" smtClean="0"/>
              <a:t> </a:t>
            </a:r>
            <a:r>
              <a:rPr lang="ru-RU" dirty="0" smtClean="0"/>
              <a:t>дефинисану у законима, по</a:t>
            </a:r>
            <a:r>
              <a:rPr lang="sr-Latn-BA" dirty="0" err="1" smtClean="0"/>
              <a:t>дз</a:t>
            </a:r>
            <a:r>
              <a:rPr lang="ru-RU" dirty="0" smtClean="0"/>
              <a:t>аконским и интерним актима,</a:t>
            </a:r>
          </a:p>
          <a:p>
            <a:r>
              <a:rPr lang="ru-RU" dirty="0" smtClean="0"/>
              <a:t>тражи фотокопије, изводе или потврде поменутих докумената и у извјесним слу</a:t>
            </a:r>
            <a:r>
              <a:rPr lang="sr-Latn-BA" dirty="0" smtClean="0"/>
              <a:t>ч</a:t>
            </a:r>
            <a:r>
              <a:rPr lang="ru-RU" dirty="0" smtClean="0"/>
              <a:t>ајевима</a:t>
            </a:r>
            <a:r>
              <a:rPr lang="sr-Latn-BA" dirty="0" smtClean="0"/>
              <a:t> </a:t>
            </a:r>
            <a:r>
              <a:rPr lang="ru-RU" dirty="0" smtClean="0"/>
              <a:t>да узме оригинална документа, остављају</a:t>
            </a:r>
            <a:r>
              <a:rPr lang="sr-Latn-BA" dirty="0" smtClean="0"/>
              <a:t>ћ</a:t>
            </a:r>
            <a:r>
              <a:rPr lang="ru-RU" dirty="0" smtClean="0"/>
              <a:t>и копију назад, са потврдом о узимању,</a:t>
            </a:r>
          </a:p>
          <a:p>
            <a:r>
              <a:rPr lang="ru-RU" dirty="0" smtClean="0"/>
              <a:t>захтијева усмену или писмену информацију од запослених радника или руководиоца</a:t>
            </a:r>
            <a:r>
              <a:rPr lang="sr-Latn-BA" dirty="0" smtClean="0"/>
              <a:t> </a:t>
            </a:r>
            <a:r>
              <a:rPr lang="ru-RU" dirty="0" smtClean="0"/>
              <a:t>организације у којој се врши ревизија,</a:t>
            </a:r>
          </a:p>
          <a:p>
            <a:r>
              <a:rPr lang="ru-RU" dirty="0" smtClean="0"/>
              <a:t>захтијева информације од других институција везано за активности и управљање</a:t>
            </a:r>
            <a:r>
              <a:rPr lang="sr-Latn-BA" dirty="0" smtClean="0"/>
              <a:t> </a:t>
            </a:r>
            <a:r>
              <a:rPr lang="ru-RU" dirty="0" smtClean="0"/>
              <a:t>организацијама у којима се врши ревизија.</a:t>
            </a:r>
            <a:endParaRPr lang="sr-Latn-B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ОБАВЕЗЕ ИНТЕРНОГ РЕВИЗОРА</a:t>
            </a:r>
            <a:endParaRPr lang="sr-Latn-BA" dirty="0"/>
          </a:p>
        </p:txBody>
      </p:sp>
      <p:sp>
        <p:nvSpPr>
          <p:cNvPr id="3" name="Čuvar mesta za sadržaj 2"/>
          <p:cNvSpPr>
            <a:spLocks noGrp="1"/>
          </p:cNvSpPr>
          <p:nvPr>
            <p:ph sz="quarter" idx="1"/>
          </p:nvPr>
        </p:nvSpPr>
        <p:spPr/>
        <p:txBody>
          <a:bodyPr>
            <a:noAutofit/>
          </a:bodyPr>
          <a:lstStyle/>
          <a:p>
            <a:pPr>
              <a:buNone/>
            </a:pPr>
            <a:r>
              <a:rPr lang="ru-RU" sz="1600" dirty="0" smtClean="0"/>
              <a:t>Интерни ревизор има обавез</a:t>
            </a:r>
            <a:r>
              <a:rPr lang="sr-Latn-BA" sz="1600" dirty="0" smtClean="0"/>
              <a:t>у</a:t>
            </a:r>
            <a:r>
              <a:rPr lang="ru-RU" sz="1600" dirty="0" smtClean="0"/>
              <a:t> да:</a:t>
            </a:r>
          </a:p>
          <a:p>
            <a:r>
              <a:rPr lang="ru-RU" sz="1600" dirty="0" smtClean="0"/>
              <a:t>спроведе програм ревизије за вријеме обављања активности ревизије,</a:t>
            </a:r>
          </a:p>
          <a:p>
            <a:r>
              <a:rPr lang="ru-RU" sz="1600" dirty="0" smtClean="0"/>
              <a:t>информише руководиоца организације у којој се врши ревизија о по</a:t>
            </a:r>
            <a:r>
              <a:rPr lang="sr-Latn-BA" sz="1600" dirty="0" smtClean="0"/>
              <a:t>ч</a:t>
            </a:r>
            <a:r>
              <a:rPr lang="ru-RU" sz="1600" dirty="0" smtClean="0"/>
              <a:t>етку ревизије и да</a:t>
            </a:r>
            <a:r>
              <a:rPr lang="sr-Latn-BA" sz="1600" dirty="0" smtClean="0"/>
              <a:t> </a:t>
            </a:r>
            <a:r>
              <a:rPr lang="ru-RU" sz="1600" dirty="0" smtClean="0"/>
              <a:t>му презент</a:t>
            </a:r>
            <a:r>
              <a:rPr lang="sr-Latn-BA" sz="1600" dirty="0" smtClean="0"/>
              <a:t>ује</a:t>
            </a:r>
            <a:r>
              <a:rPr lang="ru-RU" sz="1600" dirty="0" smtClean="0"/>
              <a:t> писмо о именовању,</a:t>
            </a:r>
          </a:p>
          <a:p>
            <a:r>
              <a:rPr lang="ru-RU" sz="1600" dirty="0" smtClean="0"/>
              <a:t>проу</a:t>
            </a:r>
            <a:r>
              <a:rPr lang="sr-Latn-BA" sz="1600" dirty="0" smtClean="0"/>
              <a:t>ч</a:t>
            </a:r>
            <a:r>
              <a:rPr lang="ru-RU" sz="1600" dirty="0" smtClean="0"/>
              <a:t>и документацију и зна</a:t>
            </a:r>
            <a:r>
              <a:rPr lang="sr-Latn-BA" sz="1600" dirty="0" smtClean="0"/>
              <a:t>ч</a:t>
            </a:r>
            <a:r>
              <a:rPr lang="ru-RU" sz="1600" dirty="0" smtClean="0"/>
              <a:t>ајне услове за формулисање објективног мишљења,</a:t>
            </a:r>
          </a:p>
          <a:p>
            <a:r>
              <a:rPr lang="ru-RU" sz="1600" dirty="0" smtClean="0"/>
              <a:t>у писаној форми, објективно и истинито</a:t>
            </a:r>
            <a:r>
              <a:rPr lang="sr-Latn-BA" sz="1600" dirty="0" smtClean="0"/>
              <a:t>,</a:t>
            </a:r>
            <a:r>
              <a:rPr lang="ru-RU" sz="1600" dirty="0" smtClean="0"/>
              <a:t> вреднује налазе и подржи их доказима,</a:t>
            </a:r>
          </a:p>
          <a:p>
            <a:r>
              <a:rPr lang="ru-RU" sz="1600" dirty="0" smtClean="0"/>
              <a:t>информише руководиоца јединице за интерну ревизију ако се за вријеме обављања</a:t>
            </a:r>
            <a:r>
              <a:rPr lang="sr-Latn-BA" sz="1600" dirty="0" smtClean="0"/>
              <a:t> </a:t>
            </a:r>
            <a:r>
              <a:rPr lang="ru-RU" sz="1600" dirty="0" smtClean="0"/>
              <a:t>ревизије појави сумња на неправилности и/или преваре,</a:t>
            </a:r>
          </a:p>
          <a:p>
            <a:r>
              <a:rPr lang="ru-RU" sz="1600" dirty="0" smtClean="0"/>
              <a:t>направи нацрт ревизорског извјештаја и размотри га са управом и одговорним особама,</a:t>
            </a:r>
          </a:p>
          <a:p>
            <a:r>
              <a:rPr lang="ru-RU" sz="1600" dirty="0" smtClean="0"/>
              <a:t>у завршни ревизорски извјештај укљу</a:t>
            </a:r>
            <a:r>
              <a:rPr lang="sr-Latn-BA" sz="1600" dirty="0" smtClean="0"/>
              <a:t>ч</a:t>
            </a:r>
            <a:r>
              <a:rPr lang="ru-RU" sz="1600" dirty="0" smtClean="0"/>
              <a:t>и сва неслагања управе,</a:t>
            </a:r>
          </a:p>
          <a:p>
            <a:r>
              <a:rPr lang="ru-RU" sz="1600" dirty="0" smtClean="0"/>
              <a:t>пошаље нацрт и кона</a:t>
            </a:r>
            <a:r>
              <a:rPr lang="sr-Latn-BA" sz="1600" dirty="0" err="1" smtClean="0"/>
              <a:t>ча</a:t>
            </a:r>
            <a:r>
              <a:rPr lang="ru-RU" sz="1600" dirty="0" smtClean="0"/>
              <a:t>н ревизорски извјештај руководиоцу јединице за интерну ревизију,</a:t>
            </a:r>
          </a:p>
          <a:p>
            <a:r>
              <a:rPr lang="ru-RU" sz="1600" dirty="0" smtClean="0"/>
              <a:t>руководиоца интерне ревизије одмах информише у слу</a:t>
            </a:r>
            <a:r>
              <a:rPr lang="sr-Latn-BA" sz="1600" dirty="0" smtClean="0"/>
              <a:t>ч</a:t>
            </a:r>
            <a:r>
              <a:rPr lang="ru-RU" sz="1600" dirty="0" smtClean="0"/>
              <a:t>ају сукоба интереса,</a:t>
            </a:r>
          </a:p>
          <a:p>
            <a:r>
              <a:rPr lang="ru-RU" sz="1600" dirty="0" smtClean="0"/>
              <a:t>врати сва оригинална документа након завршетка ревизије,</a:t>
            </a:r>
          </a:p>
          <a:p>
            <a:r>
              <a:rPr lang="sr-Latn-BA" sz="1600" dirty="0" smtClean="0"/>
              <a:t>ч</a:t>
            </a:r>
            <a:r>
              <a:rPr lang="ru-RU" sz="1600" dirty="0" smtClean="0"/>
              <a:t>ува државну, професионалну или пословну тајну коју је сазнао у току</a:t>
            </a:r>
            <a:r>
              <a:rPr lang="sr-Latn-BA" sz="1600" dirty="0" smtClean="0"/>
              <a:t> </a:t>
            </a:r>
            <a:r>
              <a:rPr lang="ru-RU" sz="1600" dirty="0" smtClean="0"/>
              <a:t>ревизије</a:t>
            </a:r>
            <a:r>
              <a:rPr lang="sr-Latn-BA" sz="1600" dirty="0" smtClean="0"/>
              <a:t>,</a:t>
            </a:r>
            <a:r>
              <a:rPr lang="ru-RU" sz="1600" dirty="0" smtClean="0"/>
              <a:t> </a:t>
            </a:r>
          </a:p>
          <a:p>
            <a:r>
              <a:rPr lang="sr-Latn-BA" sz="1600" dirty="0" smtClean="0"/>
              <a:t>ч</a:t>
            </a:r>
            <a:r>
              <a:rPr lang="ru-RU" sz="1600" dirty="0" smtClean="0"/>
              <a:t>ува цјелокупну радну документацију интерне ревизије</a:t>
            </a:r>
            <a:r>
              <a:rPr lang="sr-Latn-BA" sz="1600" dirty="0" smtClean="0"/>
              <a:t>.</a:t>
            </a:r>
            <a:endParaRPr lang="sr-Latn-BA" sz="1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ОДБОР ЗА </a:t>
            </a:r>
            <a:r>
              <a:rPr lang="sr-Latn-BA" dirty="0" smtClean="0"/>
              <a:t>РЕВИЗИЈУ</a:t>
            </a:r>
            <a:endParaRPr lang="sr-Latn-BA" dirty="0"/>
          </a:p>
        </p:txBody>
      </p:sp>
      <p:sp>
        <p:nvSpPr>
          <p:cNvPr id="3" name="Čuvar mesta za sadržaj 2"/>
          <p:cNvSpPr>
            <a:spLocks noGrp="1"/>
          </p:cNvSpPr>
          <p:nvPr>
            <p:ph sz="quarter" idx="1"/>
          </p:nvPr>
        </p:nvSpPr>
        <p:spPr/>
        <p:txBody>
          <a:bodyPr>
            <a:normAutofit fontScale="92500"/>
          </a:bodyPr>
          <a:lstStyle/>
          <a:p>
            <a:pPr>
              <a:buNone/>
            </a:pPr>
            <a:r>
              <a:rPr lang="ru-RU" dirty="0" smtClean="0"/>
              <a:t>Надлежност одбора за ревизију укљу</a:t>
            </a:r>
            <a:r>
              <a:rPr lang="sr-Latn-BA" dirty="0" smtClean="0"/>
              <a:t>ч</a:t>
            </a:r>
            <a:r>
              <a:rPr lang="ru-RU" dirty="0" smtClean="0"/>
              <a:t>ује:</a:t>
            </a:r>
          </a:p>
          <a:p>
            <a:r>
              <a:rPr lang="ru-RU" dirty="0" smtClean="0"/>
              <a:t>усвајање правилника о раду одбора за ревизију;</a:t>
            </a:r>
          </a:p>
          <a:p>
            <a:r>
              <a:rPr lang="ru-RU" dirty="0" smtClean="0"/>
              <a:t>подршку активностима интерне ревизије путем савјета о:</a:t>
            </a:r>
          </a:p>
          <a:p>
            <a:pPr lvl="1"/>
            <a:r>
              <a:rPr lang="ru-RU" dirty="0" smtClean="0"/>
              <a:t>структури јединице за интерну ревизију,</a:t>
            </a:r>
          </a:p>
          <a:p>
            <a:pPr lvl="1"/>
            <a:r>
              <a:rPr lang="ru-RU" dirty="0" smtClean="0"/>
              <a:t>именовању и разрјешењу руководиоца јединице за интерну ревизију,</a:t>
            </a:r>
          </a:p>
          <a:p>
            <a:pPr lvl="1"/>
            <a:r>
              <a:rPr lang="ru-RU" dirty="0" smtClean="0"/>
              <a:t>стратешком и годишњем плану јединице за интерну ревизију,</a:t>
            </a:r>
          </a:p>
          <a:p>
            <a:pPr lvl="1"/>
            <a:r>
              <a:rPr lang="ru-RU" dirty="0" smtClean="0"/>
              <a:t>годишњем извјештају јединице за интерну ревизију,</a:t>
            </a:r>
          </a:p>
          <a:p>
            <a:pPr lvl="1"/>
            <a:r>
              <a:rPr lang="ru-RU" dirty="0" smtClean="0"/>
              <a:t>извјештају о накнадном прегледу и</a:t>
            </a:r>
          </a:p>
          <a:p>
            <a:pPr lvl="1"/>
            <a:r>
              <a:rPr lang="ru-RU" dirty="0" smtClean="0"/>
              <a:t>извјештају о екстерном прегледу квалитета рада јединице за интерну</a:t>
            </a:r>
            <a:r>
              <a:rPr lang="sr-Latn-BA" dirty="0" smtClean="0"/>
              <a:t> </a:t>
            </a:r>
            <a:r>
              <a:rPr lang="ru-RU" dirty="0" smtClean="0"/>
              <a:t>ревизију.</a:t>
            </a:r>
            <a:endParaRPr lang="sr-Latn-B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Autofit/>
          </a:bodyPr>
          <a:lstStyle/>
          <a:p>
            <a:r>
              <a:rPr lang="sr-Latn-BA" sz="2600" dirty="0" smtClean="0"/>
              <a:t>ЦЕНТРАЛНА ЈЕДИНИЦА ЗА ХАРМОНИЗАЦИЈУ</a:t>
            </a:r>
            <a:endParaRPr lang="sr-Latn-BA" sz="2600" dirty="0"/>
          </a:p>
        </p:txBody>
      </p:sp>
      <p:sp>
        <p:nvSpPr>
          <p:cNvPr id="3" name="Čuvar mesta za sadržaj 2"/>
          <p:cNvSpPr>
            <a:spLocks noGrp="1"/>
          </p:cNvSpPr>
          <p:nvPr>
            <p:ph sz="quarter" idx="1"/>
          </p:nvPr>
        </p:nvSpPr>
        <p:spPr/>
        <p:txBody>
          <a:bodyPr>
            <a:normAutofit fontScale="92500" lnSpcReduction="10000"/>
          </a:bodyPr>
          <a:lstStyle/>
          <a:p>
            <a:pPr>
              <a:buNone/>
            </a:pPr>
            <a:r>
              <a:rPr lang="ru-RU" dirty="0" smtClean="0"/>
              <a:t>Централна јединица за хармонизацију успостављ</a:t>
            </a:r>
            <a:r>
              <a:rPr lang="sr-Latn-BA" dirty="0" err="1" smtClean="0"/>
              <a:t>ен</a:t>
            </a:r>
            <a:r>
              <a:rPr lang="ru-RU" dirty="0" smtClean="0"/>
              <a:t>а </a:t>
            </a:r>
            <a:r>
              <a:rPr lang="sr-Latn-BA" dirty="0" smtClean="0"/>
              <a:t>је </a:t>
            </a:r>
            <a:r>
              <a:rPr lang="ru-RU" dirty="0" smtClean="0"/>
              <a:t>у оквиру Министарства финансија</a:t>
            </a:r>
            <a:r>
              <a:rPr lang="sr-Latn-BA" dirty="0" smtClean="0"/>
              <a:t> </a:t>
            </a:r>
            <a:r>
              <a:rPr lang="ru-RU" dirty="0" smtClean="0"/>
              <a:t>Републике Српске, а одговорна је за развој, руково</a:t>
            </a:r>
            <a:r>
              <a:rPr lang="sr-Latn-BA" dirty="0" smtClean="0"/>
              <a:t>ђ</a:t>
            </a:r>
            <a:r>
              <a:rPr lang="ru-RU" dirty="0" smtClean="0"/>
              <a:t>ење и координацију интерне ревизије у</a:t>
            </a:r>
            <a:r>
              <a:rPr lang="sr-Latn-BA" dirty="0" smtClean="0"/>
              <a:t> </a:t>
            </a:r>
            <a:r>
              <a:rPr lang="ru-RU" dirty="0" smtClean="0"/>
              <a:t>организацијама, у области:</a:t>
            </a:r>
          </a:p>
          <a:p>
            <a:pPr lvl="1"/>
            <a:r>
              <a:rPr lang="ru-RU" dirty="0" smtClean="0"/>
              <a:t>а) иницијативе за измјене Закона о интерној ревизији у јавном сектору Републике</a:t>
            </a:r>
            <a:r>
              <a:rPr lang="sr-Latn-BA" dirty="0" smtClean="0"/>
              <a:t> </a:t>
            </a:r>
            <a:r>
              <a:rPr lang="ru-RU" dirty="0" smtClean="0"/>
              <a:t>Српске,</a:t>
            </a:r>
          </a:p>
          <a:p>
            <a:pPr lvl="1"/>
            <a:r>
              <a:rPr lang="ru-RU" dirty="0" smtClean="0"/>
              <a:t>припрем</a:t>
            </a:r>
            <a:r>
              <a:rPr lang="sr-Latn-BA" dirty="0" smtClean="0"/>
              <a:t>е</a:t>
            </a:r>
            <a:r>
              <a:rPr lang="ru-RU" dirty="0" smtClean="0"/>
              <a:t> и примјене програма обуке и ц</a:t>
            </a:r>
            <a:r>
              <a:rPr lang="sr-Latn-BA" dirty="0" smtClean="0"/>
              <a:t>с</a:t>
            </a:r>
            <a:r>
              <a:rPr lang="ru-RU" dirty="0" smtClean="0"/>
              <a:t>ртификовања интерних ревизора у Републици</a:t>
            </a:r>
            <a:r>
              <a:rPr lang="sr-Latn-BA" dirty="0" smtClean="0"/>
              <a:t> </a:t>
            </a:r>
            <a:r>
              <a:rPr lang="ru-RU" dirty="0" smtClean="0"/>
              <a:t>Српској,</a:t>
            </a:r>
          </a:p>
          <a:p>
            <a:pPr lvl="1"/>
            <a:r>
              <a:rPr lang="ru-RU" dirty="0" smtClean="0"/>
              <a:t>усвајања и примјене стандарда за интерну ревизију и Кодекса професионалне етике за</a:t>
            </a:r>
            <a:r>
              <a:rPr lang="sr-Latn-BA" dirty="0" smtClean="0"/>
              <a:t> </a:t>
            </a:r>
            <a:r>
              <a:rPr lang="ru-RU" dirty="0" smtClean="0"/>
              <a:t>интерне ревизоре,</a:t>
            </a:r>
          </a:p>
          <a:p>
            <a:pPr lvl="1"/>
            <a:r>
              <a:rPr lang="ru-RU" dirty="0" smtClean="0"/>
              <a:t>усвајања и примјене радне методологије интерне ревизије,</a:t>
            </a:r>
          </a:p>
          <a:p>
            <a:pPr lvl="1"/>
            <a:r>
              <a:rPr lang="ru-RU" dirty="0" smtClean="0"/>
              <a:t>усвајањ</a:t>
            </a:r>
            <a:r>
              <a:rPr lang="sr-Latn-BA" dirty="0" smtClean="0"/>
              <a:t>а</a:t>
            </a:r>
            <a:r>
              <a:rPr lang="ru-RU" dirty="0" smtClean="0"/>
              <a:t> и примјене стратегије развоја интерне финансијске контроле у јавном</a:t>
            </a:r>
            <a:r>
              <a:rPr lang="sr-Latn-BA" dirty="0" smtClean="0"/>
              <a:t> </a:t>
            </a:r>
            <a:r>
              <a:rPr lang="ru-RU" dirty="0" smtClean="0"/>
              <a:t>сектору Републике Српске,</a:t>
            </a:r>
            <a:endParaRPr lang="sr-Latn-B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Autofit/>
          </a:bodyPr>
          <a:lstStyle/>
          <a:p>
            <a:r>
              <a:rPr lang="sr-Latn-BA" sz="2600" dirty="0" smtClean="0"/>
              <a:t>ЦЕНТРАЛНА ЈЕДИНИЦА ЗА ХАРМОНИЗАЦИЈУ</a:t>
            </a:r>
            <a:endParaRPr lang="sr-Latn-BA" sz="2600" dirty="0"/>
          </a:p>
        </p:txBody>
      </p:sp>
      <p:sp>
        <p:nvSpPr>
          <p:cNvPr id="3" name="Čuvar mesta za sadržaj 2"/>
          <p:cNvSpPr>
            <a:spLocks noGrp="1"/>
          </p:cNvSpPr>
          <p:nvPr>
            <p:ph sz="quarter" idx="1"/>
          </p:nvPr>
        </p:nvSpPr>
        <p:spPr/>
        <p:txBody>
          <a:bodyPr>
            <a:normAutofit fontScale="92500"/>
          </a:bodyPr>
          <a:lstStyle/>
          <a:p>
            <a:pPr lvl="1"/>
            <a:r>
              <a:rPr lang="ru-RU" dirty="0" smtClean="0"/>
              <a:t>давања мишљења на правилник за интерну ревизију организација које успостављају</a:t>
            </a:r>
            <a:r>
              <a:rPr lang="sr-Latn-BA" dirty="0" smtClean="0"/>
              <a:t> </a:t>
            </a:r>
            <a:r>
              <a:rPr lang="ru-RU" dirty="0" smtClean="0"/>
              <a:t>јединице интерне ревизије,</a:t>
            </a:r>
          </a:p>
          <a:p>
            <a:pPr lvl="1"/>
            <a:r>
              <a:rPr lang="ru-RU" dirty="0" smtClean="0"/>
              <a:t>координације рада јединица за интерну ревизију у организацијама,</a:t>
            </a:r>
          </a:p>
          <a:p>
            <a:pPr lvl="1"/>
            <a:r>
              <a:rPr lang="ru-RU" dirty="0" smtClean="0"/>
              <a:t>давање сагласности на избор руководиоца јединица за интерну ревизију и на</a:t>
            </a:r>
            <a:r>
              <a:rPr lang="sr-Latn-BA" dirty="0" smtClean="0"/>
              <a:t> </a:t>
            </a:r>
            <a:r>
              <a:rPr lang="ru-RU" dirty="0" smtClean="0"/>
              <a:t>успостављање одбора за интерну ревизију,</a:t>
            </a:r>
          </a:p>
          <a:p>
            <a:pPr lvl="1"/>
            <a:r>
              <a:rPr lang="ru-RU" dirty="0" smtClean="0"/>
              <a:t>сарадње са Главном службом за ревизију јавног сектора Републике Српске у циљу</a:t>
            </a:r>
            <a:r>
              <a:rPr lang="sr-Latn-BA" dirty="0" smtClean="0"/>
              <a:t> </a:t>
            </a:r>
            <a:r>
              <a:rPr lang="ru-RU" dirty="0" smtClean="0"/>
              <a:t>остваривања ефикасне и </a:t>
            </a:r>
            <a:r>
              <a:rPr lang="sr-Latn-BA" dirty="0" err="1" smtClean="0"/>
              <a:t>дј</a:t>
            </a:r>
            <a:r>
              <a:rPr lang="ru-RU" dirty="0" smtClean="0"/>
              <a:t>елотворне интерне и екстерне ревизије,</a:t>
            </a:r>
          </a:p>
          <a:p>
            <a:pPr lvl="1"/>
            <a:r>
              <a:rPr lang="ru-RU" dirty="0" smtClean="0"/>
              <a:t>на</a:t>
            </a:r>
            <a:r>
              <a:rPr lang="sr-Latn-BA" dirty="0" err="1" smtClean="0"/>
              <a:t>дз</a:t>
            </a:r>
            <a:r>
              <a:rPr lang="ru-RU" dirty="0" smtClean="0"/>
              <a:t>ора над примјеном свих прописа за интерну ревизију,</a:t>
            </a:r>
          </a:p>
          <a:p>
            <a:pPr lvl="1"/>
            <a:r>
              <a:rPr lang="ru-RU" dirty="0" smtClean="0"/>
              <a:t>рјешавања неслагања у мишљењима, изме</a:t>
            </a:r>
            <a:r>
              <a:rPr lang="sr-Latn-BA" dirty="0" smtClean="0"/>
              <a:t>ђ</a:t>
            </a:r>
            <a:r>
              <a:rPr lang="ru-RU" dirty="0" smtClean="0"/>
              <a:t>у руководиоца интерне ревизије и</a:t>
            </a:r>
            <a:r>
              <a:rPr lang="sr-Latn-BA" dirty="0" smtClean="0"/>
              <a:t> </a:t>
            </a:r>
            <a:r>
              <a:rPr lang="ru-RU" dirty="0" smtClean="0"/>
              <a:t>руководиоца организације.</a:t>
            </a:r>
            <a:endParaRPr lang="sr-Latn-B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r-Latn-BA" dirty="0" smtClean="0"/>
              <a:t>ОСНОВНА ЗАКОНСКА РЕГУЛАТИВА</a:t>
            </a:r>
            <a:endParaRPr lang="sr-Latn-BA" dirty="0"/>
          </a:p>
        </p:txBody>
      </p:sp>
      <p:sp>
        <p:nvSpPr>
          <p:cNvPr id="3" name="Čuvar mesta za sadržaj 2"/>
          <p:cNvSpPr>
            <a:spLocks noGrp="1"/>
          </p:cNvSpPr>
          <p:nvPr>
            <p:ph sz="quarter" idx="1"/>
          </p:nvPr>
        </p:nvSpPr>
        <p:spPr/>
        <p:txBody>
          <a:bodyPr>
            <a:normAutofit/>
          </a:bodyPr>
          <a:lstStyle/>
          <a:p>
            <a:pPr marL="514350" indent="-514350">
              <a:buFont typeface="+mj-lt"/>
              <a:buAutoNum type="arabicPeriod"/>
            </a:pPr>
            <a:r>
              <a:rPr lang="sr-Latn-BA" dirty="0" smtClean="0"/>
              <a:t>Закон о </a:t>
            </a:r>
            <a:r>
              <a:rPr lang="sr-Cyrl-BA" dirty="0" smtClean="0"/>
              <a:t>систему интерних финансијских контрола</a:t>
            </a:r>
            <a:r>
              <a:rPr lang="sr-Latn-BA" dirty="0" smtClean="0"/>
              <a:t> у јавном сектору Републике Српске (</a:t>
            </a:r>
            <a:r>
              <a:rPr lang="sr-Cyrl-BA" dirty="0" smtClean="0"/>
              <a:t>91/16</a:t>
            </a:r>
            <a:r>
              <a:rPr lang="sr-Latn-BA" dirty="0" smtClean="0"/>
              <a:t>) </a:t>
            </a:r>
          </a:p>
          <a:p>
            <a:pPr marL="788670" lvl="1" indent="-514350">
              <a:buFont typeface="+mj-lt"/>
              <a:buAutoNum type="arabicPeriod"/>
            </a:pPr>
            <a:r>
              <a:rPr lang="mk-MK" dirty="0" smtClean="0"/>
              <a:t>И</a:t>
            </a:r>
            <a:r>
              <a:rPr lang="sr-Latn-BA" dirty="0" err="1" smtClean="0"/>
              <a:t>нтерна</a:t>
            </a:r>
            <a:r>
              <a:rPr lang="sr-Latn-BA" dirty="0" smtClean="0"/>
              <a:t> ревизија код корисника буџета</a:t>
            </a:r>
          </a:p>
          <a:p>
            <a:pPr marL="514350" indent="-514350">
              <a:buFont typeface="+mj-lt"/>
              <a:buAutoNum type="arabicPeriod"/>
            </a:pPr>
            <a:r>
              <a:rPr lang="sr-Latn-BA" dirty="0" smtClean="0"/>
              <a:t>Закон о јавним предузећима (75/04 и 78/11) </a:t>
            </a:r>
          </a:p>
          <a:p>
            <a:pPr marL="788670" lvl="1" indent="-514350">
              <a:buFont typeface="+mj-lt"/>
              <a:buAutoNum type="arabicPeriod"/>
            </a:pPr>
            <a:r>
              <a:rPr lang="sr-Latn-BA" dirty="0" smtClean="0"/>
              <a:t>Интерна ревизија у јавним предузећима </a:t>
            </a:r>
          </a:p>
          <a:p>
            <a:pPr marL="514350" indent="-514350">
              <a:buFont typeface="+mj-lt"/>
              <a:buAutoNum type="arabicPeriod"/>
            </a:pPr>
            <a:r>
              <a:rPr lang="sr-Latn-BA" dirty="0" smtClean="0"/>
              <a:t>Закон о банкама</a:t>
            </a:r>
            <a:r>
              <a:rPr lang="sr-Cyrl-BA" smtClean="0"/>
              <a:t> Републике Српске</a:t>
            </a:r>
            <a:r>
              <a:rPr lang="sr-Latn-BA" smtClean="0"/>
              <a:t> </a:t>
            </a:r>
            <a:r>
              <a:rPr lang="sr-Latn-BA" dirty="0" smtClean="0"/>
              <a:t>(</a:t>
            </a:r>
            <a:r>
              <a:rPr lang="sr-Cyrl-BA" dirty="0" smtClean="0"/>
              <a:t>4/17</a:t>
            </a:r>
            <a:r>
              <a:rPr lang="ru-RU" dirty="0" smtClean="0"/>
              <a:t>)</a:t>
            </a:r>
            <a:endParaRPr lang="sr-Latn-BA" dirty="0" smtClean="0"/>
          </a:p>
          <a:p>
            <a:pPr marL="788670" lvl="1" indent="-514350">
              <a:buFont typeface="+mj-lt"/>
              <a:buAutoNum type="arabicPeriod"/>
            </a:pPr>
            <a:r>
              <a:rPr lang="sr-Latn-BA" dirty="0" smtClean="0"/>
              <a:t>Интерна ревизија у пословним банкама</a:t>
            </a:r>
          </a:p>
          <a:p>
            <a:pPr marL="514350" indent="-514350">
              <a:buFont typeface="+mj-lt"/>
              <a:buAutoNum type="arabicPeriod"/>
            </a:pPr>
            <a:r>
              <a:rPr lang="sr-Latn-BA" dirty="0" smtClean="0"/>
              <a:t>Други закони на основу којих је основана нека јавна институција или тијело</a:t>
            </a:r>
            <a:endParaRPr lang="sr-Latn-BA"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C902D6B1-AC78-45C9-93E9-6B3C2393A529}" type="datetime1">
              <a:rPr lang="en-US"/>
              <a:pPr>
                <a:defRPr/>
              </a:pPr>
              <a:t>12/25/2017</a:t>
            </a:fld>
            <a:endParaRPr lang="en-US"/>
          </a:p>
        </p:txBody>
      </p:sp>
      <p:sp>
        <p:nvSpPr>
          <p:cNvPr id="6" name="Slide Number Placeholder 5"/>
          <p:cNvSpPr>
            <a:spLocks noGrp="1"/>
          </p:cNvSpPr>
          <p:nvPr>
            <p:ph type="sldNum" sz="quarter" idx="12"/>
          </p:nvPr>
        </p:nvSpPr>
        <p:spPr/>
        <p:txBody>
          <a:bodyPr/>
          <a:lstStyle/>
          <a:p>
            <a:pPr>
              <a:defRPr/>
            </a:pPr>
            <a:fld id="{EF39A85B-3D59-4494-99C9-C6FCFF2E775A}" type="slidenum">
              <a:rPr lang="en-US"/>
              <a:pPr>
                <a:defRPr/>
              </a:pPr>
              <a:t>30</a:t>
            </a:fld>
            <a:endParaRPr lang="en-US"/>
          </a:p>
        </p:txBody>
      </p:sp>
      <p:sp>
        <p:nvSpPr>
          <p:cNvPr id="24578" name="Rectangle 2"/>
          <p:cNvSpPr>
            <a:spLocks noGrp="1" noChangeArrowheads="1"/>
          </p:cNvSpPr>
          <p:nvPr>
            <p:ph type="title"/>
          </p:nvPr>
        </p:nvSpPr>
        <p:spPr/>
        <p:txBody>
          <a:bodyPr>
            <a:normAutofit fontScale="90000"/>
          </a:bodyPr>
          <a:lstStyle/>
          <a:p>
            <a:pPr eaLnBrk="1" hangingPunct="1">
              <a:defRPr/>
            </a:pPr>
            <a:r>
              <a:rPr lang="sr-Cyrl-CS" sz="4000" dirty="0" smtClean="0"/>
              <a:t>ИНТЕРНА И ЕКСТЕРНА РЕВИЗИЈА</a:t>
            </a:r>
            <a:endParaRPr lang="en-US" sz="4000" dirty="0" smtClean="0"/>
          </a:p>
        </p:txBody>
      </p:sp>
      <p:sp>
        <p:nvSpPr>
          <p:cNvPr id="24579" name="Rectangle 3"/>
          <p:cNvSpPr>
            <a:spLocks noGrp="1" noChangeArrowheads="1"/>
          </p:cNvSpPr>
          <p:nvPr>
            <p:ph type="body" idx="1"/>
          </p:nvPr>
        </p:nvSpPr>
        <p:spPr>
          <a:xfrm>
            <a:off x="301752" y="1676400"/>
            <a:ext cx="8503920" cy="4572000"/>
          </a:xfrm>
        </p:spPr>
        <p:txBody>
          <a:bodyPr/>
          <a:lstStyle/>
          <a:p>
            <a:pPr eaLnBrk="1" hangingPunct="1">
              <a:lnSpc>
                <a:spcPct val="80000"/>
              </a:lnSpc>
              <a:defRPr/>
            </a:pPr>
            <a:r>
              <a:rPr lang="ru-RU" sz="2800" dirty="0" smtClean="0"/>
              <a:t>У смислу </a:t>
            </a:r>
            <a:r>
              <a:rPr lang="en-US" sz="2800" dirty="0" smtClean="0"/>
              <a:t>INTOSAI</a:t>
            </a:r>
            <a:r>
              <a:rPr lang="ru-RU" sz="2800" dirty="0" smtClean="0"/>
              <a:t> Смјернице за ревизију, </a:t>
            </a:r>
            <a:r>
              <a:rPr lang="en-US" sz="2800" dirty="0" smtClean="0"/>
              <a:t>GOV</a:t>
            </a:r>
            <a:r>
              <a:rPr lang="ru-RU" sz="2800" dirty="0" smtClean="0"/>
              <a:t> 9150 – Координација и сарадња између врховне ревизорске институције и интерних ревизора у јавном сектору, ако је функција интерне ревизије оцијењена ефикасном, врховна ревизорска институција своје активности може да организује тако да не користи право на свеобухватну екстерну ревизију, тј. може да се ослони на одговарајућу подјелу посла </a:t>
            </a:r>
            <a:r>
              <a:rPr lang="en-US" sz="2800" dirty="0" err="1" smtClean="0"/>
              <a:t>кроз</a:t>
            </a:r>
            <a:r>
              <a:rPr lang="en-US" sz="2800" dirty="0" smtClean="0"/>
              <a:t> </a:t>
            </a:r>
            <a:r>
              <a:rPr lang="en-US" sz="2800" dirty="0" err="1" smtClean="0"/>
              <a:t>активну</a:t>
            </a:r>
            <a:r>
              <a:rPr lang="ru-RU" sz="2800" dirty="0" smtClean="0"/>
              <a:t> сарадњу са интерном ревизијом</a:t>
            </a:r>
            <a:r>
              <a:rPr lang="en-US" sz="2800" dirty="0" smtClean="0"/>
              <a:t>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D597B748-33C0-43C9-B170-942BACE3329D}" type="datetime1">
              <a:rPr lang="en-US"/>
              <a:pPr>
                <a:defRPr/>
              </a:pPr>
              <a:t>12/25/2017</a:t>
            </a:fld>
            <a:endParaRPr lang="en-US"/>
          </a:p>
        </p:txBody>
      </p:sp>
      <p:sp>
        <p:nvSpPr>
          <p:cNvPr id="6" name="Slide Number Placeholder 5"/>
          <p:cNvSpPr>
            <a:spLocks noGrp="1"/>
          </p:cNvSpPr>
          <p:nvPr>
            <p:ph type="sldNum" sz="quarter" idx="12"/>
          </p:nvPr>
        </p:nvSpPr>
        <p:spPr/>
        <p:txBody>
          <a:bodyPr/>
          <a:lstStyle/>
          <a:p>
            <a:pPr>
              <a:defRPr/>
            </a:pPr>
            <a:fld id="{748FE7A0-D991-407E-B5A0-245FCE0B5912}" type="slidenum">
              <a:rPr lang="en-US"/>
              <a:pPr>
                <a:defRPr/>
              </a:pPr>
              <a:t>31</a:t>
            </a:fld>
            <a:endParaRPr lang="en-US"/>
          </a:p>
        </p:txBody>
      </p:sp>
      <p:sp>
        <p:nvSpPr>
          <p:cNvPr id="25602" name="Rectangle 2"/>
          <p:cNvSpPr>
            <a:spLocks noGrp="1" noChangeArrowheads="1"/>
          </p:cNvSpPr>
          <p:nvPr>
            <p:ph type="title"/>
          </p:nvPr>
        </p:nvSpPr>
        <p:spPr/>
        <p:txBody>
          <a:bodyPr/>
          <a:lstStyle/>
          <a:p>
            <a:pPr eaLnBrk="1" hangingPunct="1">
              <a:defRPr/>
            </a:pPr>
            <a:r>
              <a:rPr lang="sr-Cyrl-CS" smtClean="0"/>
              <a:t>ПРЕДНОСТИ ДОБРЕ САРАДЊЕ</a:t>
            </a:r>
            <a:endParaRPr lang="en-US" smtClean="0"/>
          </a:p>
        </p:txBody>
      </p:sp>
      <p:sp>
        <p:nvSpPr>
          <p:cNvPr id="25603" name="Rectangle 3"/>
          <p:cNvSpPr>
            <a:spLocks noGrp="1" noChangeArrowheads="1"/>
          </p:cNvSpPr>
          <p:nvPr>
            <p:ph type="body" idx="1"/>
          </p:nvPr>
        </p:nvSpPr>
        <p:spPr/>
        <p:txBody>
          <a:bodyPr>
            <a:normAutofit/>
          </a:bodyPr>
          <a:lstStyle/>
          <a:p>
            <a:pPr eaLnBrk="1" hangingPunct="1">
              <a:lnSpc>
                <a:spcPct val="80000"/>
              </a:lnSpc>
              <a:defRPr/>
            </a:pPr>
            <a:r>
              <a:rPr lang="ru-RU" sz="2200" dirty="0" smtClean="0"/>
              <a:t>могућност континуиране размјене идеја и знања, </a:t>
            </a:r>
          </a:p>
          <a:p>
            <a:pPr eaLnBrk="1" hangingPunct="1">
              <a:lnSpc>
                <a:spcPct val="80000"/>
              </a:lnSpc>
              <a:defRPr/>
            </a:pPr>
            <a:r>
              <a:rPr lang="ru-RU" sz="2200" dirty="0" smtClean="0"/>
              <a:t>јачање способности за промовисање доброг управљања и одговорности, </a:t>
            </a:r>
          </a:p>
          <a:p>
            <a:pPr eaLnBrk="1" hangingPunct="1">
              <a:lnSpc>
                <a:spcPct val="80000"/>
              </a:lnSpc>
              <a:defRPr/>
            </a:pPr>
            <a:r>
              <a:rPr lang="ru-RU" sz="2200" dirty="0" smtClean="0"/>
              <a:t>боље разумијевање улоге и значаја система интерних контрола,</a:t>
            </a:r>
          </a:p>
          <a:p>
            <a:pPr eaLnBrk="1" hangingPunct="1">
              <a:lnSpc>
                <a:spcPct val="80000"/>
              </a:lnSpc>
              <a:defRPr/>
            </a:pPr>
            <a:r>
              <a:rPr lang="ru-RU" sz="2200" dirty="0" smtClean="0"/>
              <a:t>ефикаснија и ефективнија ревизија, </a:t>
            </a:r>
          </a:p>
          <a:p>
            <a:pPr eaLnBrk="1" hangingPunct="1">
              <a:lnSpc>
                <a:spcPct val="80000"/>
              </a:lnSpc>
              <a:defRPr/>
            </a:pPr>
            <a:r>
              <a:rPr lang="ru-RU" sz="2200" dirty="0" smtClean="0"/>
              <a:t>координисано планирање екстерне и интерне ревизије,</a:t>
            </a:r>
          </a:p>
          <a:p>
            <a:pPr eaLnBrk="1" hangingPunct="1">
              <a:lnSpc>
                <a:spcPct val="80000"/>
              </a:lnSpc>
              <a:defRPr/>
            </a:pPr>
            <a:r>
              <a:rPr lang="ru-RU" sz="2200" dirty="0" smtClean="0"/>
              <a:t>боље разумијевање ризика са којима се суочава ревидирани ентитет, </a:t>
            </a:r>
          </a:p>
          <a:p>
            <a:pPr eaLnBrk="1" hangingPunct="1">
              <a:lnSpc>
                <a:spcPct val="80000"/>
              </a:lnSpc>
              <a:defRPr/>
            </a:pPr>
            <a:r>
              <a:rPr lang="ru-RU" sz="2200" dirty="0" smtClean="0"/>
              <a:t>смањење вјероватноће да ће доћи до непотребног дуплирања ревизорског рада и, сходно томе, виши ниво економичности ревизорског процеса,</a:t>
            </a:r>
          </a:p>
          <a:p>
            <a:pPr eaLnBrk="1" hangingPunct="1">
              <a:lnSpc>
                <a:spcPct val="80000"/>
              </a:lnSpc>
              <a:defRPr/>
            </a:pPr>
            <a:r>
              <a:rPr lang="ru-RU" sz="2200" dirty="0" smtClean="0"/>
              <a:t>корисније ревизорске препоруке, </a:t>
            </a:r>
          </a:p>
          <a:p>
            <a:pPr eaLnBrk="1" hangingPunct="1">
              <a:lnSpc>
                <a:spcPct val="80000"/>
              </a:lnSpc>
              <a:defRPr/>
            </a:pPr>
            <a:r>
              <a:rPr lang="ru-RU" sz="2200" dirty="0" smtClean="0"/>
              <a:t>повећање ефикасности ревизорских услуга и др.</a:t>
            </a:r>
            <a:endParaRPr lang="en-US" sz="2200"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 y="57150"/>
            <a:ext cx="9144000" cy="674370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r-Latn-BA" sz="2600" dirty="0" smtClean="0"/>
              <a:t>COSO КОЦКА – ОДНОС ЦИЉЕВА И КОМПОНЕНТИ</a:t>
            </a:r>
            <a:br>
              <a:rPr lang="sr-Latn-BA" sz="2600" dirty="0" smtClean="0"/>
            </a:br>
            <a:r>
              <a:rPr lang="sr-Latn-BA" sz="2600" dirty="0" smtClean="0"/>
              <a:t> (COSO МОДЕЛ УПРАВЉАЊА РИЗИЦИМА ПОСЛОВАЊА)</a:t>
            </a:r>
            <a:endParaRPr lang="sr-Latn-BA" sz="2600" dirty="0"/>
          </a:p>
        </p:txBody>
      </p:sp>
      <p:pic>
        <p:nvPicPr>
          <p:cNvPr id="49154" name="Picture 2" descr="http://www.upravljanjerizicima.com/static/img/image004.png">
            <a:hlinkClick r:id="rId2"/>
          </p:cNvPr>
          <p:cNvPicPr>
            <a:picLocks noChangeAspect="1" noChangeArrowheads="1"/>
          </p:cNvPicPr>
          <p:nvPr/>
        </p:nvPicPr>
        <p:blipFill>
          <a:blip r:embed="rId3" cstate="print"/>
          <a:srcRect/>
          <a:stretch>
            <a:fillRect/>
          </a:stretch>
        </p:blipFill>
        <p:spPr bwMode="auto">
          <a:xfrm>
            <a:off x="2009775" y="1447800"/>
            <a:ext cx="5229225" cy="4848225"/>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КОНТРОЛНО ОКРУЖЕЊЕ</a:t>
            </a:r>
            <a:endParaRPr lang="sr-Latn-BA" dirty="0"/>
          </a:p>
        </p:txBody>
      </p:sp>
      <p:sp>
        <p:nvSpPr>
          <p:cNvPr id="3" name="Čuvar mesta za sadržaj 2"/>
          <p:cNvSpPr>
            <a:spLocks noGrp="1"/>
          </p:cNvSpPr>
          <p:nvPr>
            <p:ph sz="quarter" idx="1"/>
          </p:nvPr>
        </p:nvSpPr>
        <p:spPr/>
        <p:txBody>
          <a:bodyPr/>
          <a:lstStyle/>
          <a:p>
            <a:r>
              <a:rPr lang="ru-RU" dirty="0" smtClean="0"/>
              <a:t>Постојање  одговарајућег  контролног  окружења  представља  темељ  за  успостав</a:t>
            </a:r>
            <a:r>
              <a:rPr lang="sr-Latn-BA" dirty="0" err="1" smtClean="0"/>
              <a:t>љање</a:t>
            </a:r>
            <a:r>
              <a:rPr lang="ru-RU" dirty="0" smtClean="0"/>
              <a:t>  ефикасног система интерне контроле</a:t>
            </a:r>
            <a:r>
              <a:rPr lang="sr-Latn-BA" dirty="0" smtClean="0"/>
              <a:t>,</a:t>
            </a:r>
          </a:p>
          <a:p>
            <a:r>
              <a:rPr lang="ru-RU" dirty="0" smtClean="0"/>
              <a:t>Оно даје тон </a:t>
            </a:r>
            <a:r>
              <a:rPr lang="sr-Latn-BA" dirty="0" smtClean="0"/>
              <a:t>о</a:t>
            </a:r>
            <a:r>
              <a:rPr lang="ru-RU" dirty="0" smtClean="0"/>
              <a:t>рганизациј</a:t>
            </a:r>
            <a:r>
              <a:rPr lang="sr-Latn-BA" dirty="0" smtClean="0"/>
              <a:t>и</a:t>
            </a:r>
            <a:r>
              <a:rPr lang="ru-RU" dirty="0" smtClean="0"/>
              <a:t>, пружа одговарајућу организациону структуру и обухвата</a:t>
            </a:r>
            <a:r>
              <a:rPr lang="sr-Latn-BA" dirty="0" smtClean="0"/>
              <a:t>:</a:t>
            </a:r>
            <a:r>
              <a:rPr lang="ru-RU" dirty="0" smtClean="0"/>
              <a:t> </a:t>
            </a:r>
            <a:endParaRPr lang="sr-Latn-BA" dirty="0" smtClean="0"/>
          </a:p>
          <a:p>
            <a:pPr lvl="1"/>
            <a:r>
              <a:rPr lang="ru-RU" dirty="0" smtClean="0"/>
              <a:t>интегритет, </a:t>
            </a:r>
            <a:endParaRPr lang="sr-Latn-BA" dirty="0" smtClean="0"/>
          </a:p>
          <a:p>
            <a:pPr lvl="1"/>
            <a:r>
              <a:rPr lang="ru-RU" dirty="0" smtClean="0"/>
              <a:t>етичке вриједности и </a:t>
            </a:r>
            <a:endParaRPr lang="sr-Latn-BA" dirty="0" smtClean="0"/>
          </a:p>
          <a:p>
            <a:pPr lvl="1"/>
            <a:r>
              <a:rPr lang="ru-RU" dirty="0" smtClean="0"/>
              <a:t>компетентност. </a:t>
            </a:r>
            <a:endParaRPr lang="sr-Latn-B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ПРОЦЈЕНА РИЗИКА</a:t>
            </a:r>
            <a:endParaRPr lang="sr-Latn-BA" dirty="0"/>
          </a:p>
        </p:txBody>
      </p:sp>
      <p:sp>
        <p:nvSpPr>
          <p:cNvPr id="3" name="Čuvar mesta za sadržaj 2"/>
          <p:cNvSpPr>
            <a:spLocks noGrp="1"/>
          </p:cNvSpPr>
          <p:nvPr>
            <p:ph sz="quarter" idx="1"/>
          </p:nvPr>
        </p:nvSpPr>
        <p:spPr/>
        <p:txBody>
          <a:bodyPr/>
          <a:lstStyle/>
          <a:p>
            <a:r>
              <a:rPr lang="ru-RU" dirty="0" smtClean="0"/>
              <a:t>Ефикасан систем интерне контроле захтијева спознају и сталну процјену ризика који могу утицати на постизање  циљева  институције.  </a:t>
            </a:r>
            <a:endParaRPr lang="sr-Latn-BA" dirty="0" smtClean="0"/>
          </a:p>
          <a:p>
            <a:r>
              <a:rPr lang="ru-RU" dirty="0" smtClean="0"/>
              <a:t>Институција мора  </a:t>
            </a:r>
            <a:r>
              <a:rPr lang="sr-Latn-BA" dirty="0" smtClean="0"/>
              <a:t>да </a:t>
            </a:r>
            <a:r>
              <a:rPr lang="ru-RU" dirty="0" smtClean="0"/>
              <a:t>установи  јасне  и  константне  циљеве</a:t>
            </a:r>
            <a:r>
              <a:rPr lang="sr-Latn-BA" dirty="0" smtClean="0"/>
              <a:t> и:</a:t>
            </a:r>
            <a:r>
              <a:rPr lang="ru-RU" dirty="0" smtClean="0"/>
              <a:t> </a:t>
            </a:r>
            <a:endParaRPr lang="sr-Latn-BA" dirty="0" smtClean="0"/>
          </a:p>
          <a:p>
            <a:pPr lvl="1"/>
            <a:r>
              <a:rPr lang="sr-Latn-BA" dirty="0" smtClean="0"/>
              <a:t>да </a:t>
            </a:r>
            <a:r>
              <a:rPr lang="ru-RU" dirty="0" smtClean="0"/>
              <a:t>идентифи</a:t>
            </a:r>
            <a:r>
              <a:rPr lang="sr-Latn-BA" dirty="0" smtClean="0"/>
              <a:t>кује </a:t>
            </a:r>
            <a:r>
              <a:rPr lang="ru-RU" dirty="0" smtClean="0"/>
              <a:t>све значајне ризике за њихово неиспуњавање и </a:t>
            </a:r>
            <a:endParaRPr lang="sr-Latn-BA" dirty="0" smtClean="0"/>
          </a:p>
          <a:p>
            <a:pPr lvl="1"/>
            <a:r>
              <a:rPr lang="ru-RU" dirty="0" smtClean="0"/>
              <a:t>дон</a:t>
            </a:r>
            <a:r>
              <a:rPr lang="sr-Latn-BA" dirty="0" smtClean="0"/>
              <a:t>оси</a:t>
            </a:r>
            <a:r>
              <a:rPr lang="ru-RU" dirty="0" smtClean="0"/>
              <a:t> одговарајуће акционе планове како би се ризици свели на минимум. </a:t>
            </a:r>
            <a:endParaRPr lang="sr-Latn-B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КОНТРОЛНЕ АКТИВНОСТИ</a:t>
            </a:r>
            <a:endParaRPr lang="sr-Latn-BA" dirty="0"/>
          </a:p>
        </p:txBody>
      </p:sp>
      <p:sp>
        <p:nvSpPr>
          <p:cNvPr id="3" name="Čuvar mesta za sadržaj 2"/>
          <p:cNvSpPr>
            <a:spLocks noGrp="1"/>
          </p:cNvSpPr>
          <p:nvPr>
            <p:ph sz="quarter" idx="1"/>
          </p:nvPr>
        </p:nvSpPr>
        <p:spPr/>
        <p:txBody>
          <a:bodyPr>
            <a:normAutofit fontScale="85000" lnSpcReduction="20000"/>
          </a:bodyPr>
          <a:lstStyle/>
          <a:p>
            <a:pPr>
              <a:buNone/>
            </a:pPr>
            <a:r>
              <a:rPr lang="ru-RU" dirty="0" smtClean="0"/>
              <a:t>представљају  све политике  и  процедуре  дизајниране  на  начин </a:t>
            </a:r>
            <a:r>
              <a:rPr lang="sr-Latn-BA" dirty="0" smtClean="0"/>
              <a:t>да:</a:t>
            </a:r>
            <a:r>
              <a:rPr lang="ru-RU" dirty="0" smtClean="0"/>
              <a:t> </a:t>
            </a:r>
            <a:endParaRPr lang="sr-Latn-BA" dirty="0" smtClean="0"/>
          </a:p>
          <a:p>
            <a:r>
              <a:rPr lang="ru-RU" dirty="0" smtClean="0"/>
              <a:t> осигурају предузимање  потребних  мјера  како  би  се  адресирао  ризик  за  постизање  циљева  институције;  </a:t>
            </a:r>
            <a:endParaRPr lang="sr-Latn-BA" dirty="0" smtClean="0"/>
          </a:p>
          <a:p>
            <a:r>
              <a:rPr lang="ru-RU" dirty="0" smtClean="0"/>
              <a:t>унаприје</a:t>
            </a:r>
            <a:r>
              <a:rPr lang="sr-Latn-BA" dirty="0" smtClean="0"/>
              <a:t>ђ</a:t>
            </a:r>
            <a:r>
              <a:rPr lang="ru-RU" dirty="0" smtClean="0"/>
              <a:t>ују систематски, економичан, ефикасан и </a:t>
            </a:r>
            <a:r>
              <a:rPr lang="sr-Latn-BA" dirty="0" err="1" smtClean="0"/>
              <a:t>дј</a:t>
            </a:r>
            <a:r>
              <a:rPr lang="ru-RU" dirty="0" smtClean="0"/>
              <a:t>елотворан рад институције; </a:t>
            </a:r>
            <a:endParaRPr lang="sr-Latn-BA" dirty="0" smtClean="0"/>
          </a:p>
          <a:p>
            <a:r>
              <a:rPr lang="ru-RU" dirty="0" smtClean="0"/>
              <a:t>штите имовину од губитка  изазаваног  расипањем,  злоупотребом,  лошим  управљањем,  грешкама  и  преваром;  </a:t>
            </a:r>
            <a:endParaRPr lang="sr-Latn-BA" dirty="0" smtClean="0"/>
          </a:p>
          <a:p>
            <a:r>
              <a:rPr lang="ru-RU" dirty="0" smtClean="0"/>
              <a:t>осигурају  поштивање  закона,  прописа  и  политика  руково</a:t>
            </a:r>
            <a:r>
              <a:rPr lang="sr-Latn-BA" dirty="0" smtClean="0"/>
              <a:t>д</a:t>
            </a:r>
            <a:r>
              <a:rPr lang="ru-RU" dirty="0" smtClean="0"/>
              <a:t>ства;  </a:t>
            </a:r>
            <a:endParaRPr lang="sr-Latn-BA" dirty="0" smtClean="0"/>
          </a:p>
          <a:p>
            <a:r>
              <a:rPr lang="ru-RU" dirty="0" smtClean="0"/>
              <a:t>развију  и  одржавају  поузданим финансијске и управљачке податке и да их објављују у редовним извјештајима.</a:t>
            </a:r>
            <a:endParaRPr lang="sr-Latn-B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ИНФОРМАЦИЈЕ И КОМУНИКАЦИЈА</a:t>
            </a:r>
            <a:endParaRPr lang="sr-Latn-BA" dirty="0"/>
          </a:p>
        </p:txBody>
      </p:sp>
      <p:sp>
        <p:nvSpPr>
          <p:cNvPr id="3" name="Čuvar mesta za sadržaj 2"/>
          <p:cNvSpPr>
            <a:spLocks noGrp="1"/>
          </p:cNvSpPr>
          <p:nvPr>
            <p:ph sz="quarter" idx="1"/>
          </p:nvPr>
        </p:nvSpPr>
        <p:spPr/>
        <p:txBody>
          <a:bodyPr/>
          <a:lstStyle/>
          <a:p>
            <a:r>
              <a:rPr lang="ru-RU" dirty="0" smtClean="0"/>
              <a:t>омогућавају </a:t>
            </a:r>
            <a:r>
              <a:rPr lang="sr-Latn-BA" dirty="0" smtClean="0"/>
              <a:t>ревизорском </a:t>
            </a:r>
            <a:r>
              <a:rPr lang="ru-RU" dirty="0" smtClean="0"/>
              <a:t>особљу да  задржи  и  размијени  информације потребне  за извршење, управљање и контролу свог рада</a:t>
            </a:r>
            <a:endParaRPr lang="sr-Latn-BA" dirty="0" smtClean="0"/>
          </a:p>
          <a:p>
            <a:r>
              <a:rPr lang="sr-Latn-BA" dirty="0" smtClean="0"/>
              <a:t>и</a:t>
            </a:r>
            <a:r>
              <a:rPr lang="ru-RU" dirty="0" smtClean="0"/>
              <a:t>нтерна  контрола  обично  слаби  онда  када  одре</a:t>
            </a:r>
            <a:r>
              <a:rPr lang="sr-Latn-BA" dirty="0" smtClean="0"/>
              <a:t>ђ</a:t>
            </a:r>
            <a:r>
              <a:rPr lang="ru-RU" dirty="0" smtClean="0"/>
              <a:t>ене  информације  нису  достављене  одговарајућем особљу</a:t>
            </a:r>
            <a:r>
              <a:rPr lang="sr-Latn-BA" dirty="0" smtClean="0"/>
              <a:t> и на вријеме</a:t>
            </a:r>
          </a:p>
          <a:p>
            <a:r>
              <a:rPr lang="sr-Latn-BA" dirty="0" smtClean="0"/>
              <a:t>интерна и екстерна комуникација</a:t>
            </a:r>
            <a:r>
              <a:rPr lang="ru-RU" dirty="0" smtClean="0"/>
              <a:t> </a:t>
            </a:r>
            <a:endParaRPr lang="sr-Latn-B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НАДЗОР И КОРЕКТИВНЕ РАДЊЕ</a:t>
            </a:r>
            <a:endParaRPr lang="sr-Latn-BA" dirty="0"/>
          </a:p>
        </p:txBody>
      </p:sp>
      <p:sp>
        <p:nvSpPr>
          <p:cNvPr id="3" name="Čuvar mesta za sadržaj 2"/>
          <p:cNvSpPr>
            <a:spLocks noGrp="1"/>
          </p:cNvSpPr>
          <p:nvPr>
            <p:ph sz="quarter" idx="1"/>
          </p:nvPr>
        </p:nvSpPr>
        <p:spPr/>
        <p:txBody>
          <a:bodyPr/>
          <a:lstStyle/>
          <a:p>
            <a:r>
              <a:rPr lang="ru-RU" dirty="0" smtClean="0"/>
              <a:t>Након  успостављања  система  интерне  контроле,  институција  треба  </a:t>
            </a:r>
            <a:r>
              <a:rPr lang="sr-Latn-BA" dirty="0" smtClean="0"/>
              <a:t>да </a:t>
            </a:r>
            <a:r>
              <a:rPr lang="ru-RU" dirty="0" smtClean="0"/>
              <a:t>установи</a:t>
            </a:r>
            <a:r>
              <a:rPr lang="sr-Latn-BA" dirty="0" smtClean="0"/>
              <a:t> </a:t>
            </a:r>
            <a:r>
              <a:rPr lang="ru-RU" dirty="0" smtClean="0"/>
              <a:t>процесе  његовог</a:t>
            </a:r>
            <a:r>
              <a:rPr lang="sr-Latn-BA" dirty="0" smtClean="0"/>
              <a:t> </a:t>
            </a:r>
            <a:r>
              <a:rPr lang="ru-RU" dirty="0" smtClean="0"/>
              <a:t>одржавања  и  ажурирања  </a:t>
            </a:r>
            <a:endParaRPr lang="sr-Latn-BA" dirty="0" smtClean="0"/>
          </a:p>
          <a:p>
            <a:r>
              <a:rPr lang="sr-Latn-BA" dirty="0" smtClean="0"/>
              <a:t>У зависности од </a:t>
            </a:r>
            <a:r>
              <a:rPr lang="ru-RU" dirty="0" smtClean="0"/>
              <a:t>потреб</a:t>
            </a:r>
            <a:r>
              <a:rPr lang="sr-Latn-BA" dirty="0" smtClean="0"/>
              <a:t>е</a:t>
            </a:r>
            <a:r>
              <a:rPr lang="ru-RU" dirty="0" smtClean="0"/>
              <a:t>,  </a:t>
            </a:r>
            <a:r>
              <a:rPr lang="sr-Latn-BA" dirty="0" smtClean="0"/>
              <a:t>потребно је </a:t>
            </a:r>
            <a:r>
              <a:rPr lang="ru-RU" dirty="0" smtClean="0"/>
              <a:t>извршити  неопходне  измјене  како  би  систем  интерне</a:t>
            </a:r>
            <a:r>
              <a:rPr lang="sr-Latn-BA" dirty="0" smtClean="0"/>
              <a:t> </a:t>
            </a:r>
            <a:r>
              <a:rPr lang="ru-RU" dirty="0" smtClean="0"/>
              <a:t>контроле могао динамично </a:t>
            </a:r>
            <a:r>
              <a:rPr lang="sr-Latn-BA" dirty="0" smtClean="0"/>
              <a:t>да </a:t>
            </a:r>
            <a:r>
              <a:rPr lang="ru-RU" dirty="0" smtClean="0"/>
              <a:t>реаг</a:t>
            </a:r>
            <a:r>
              <a:rPr lang="sr-Latn-BA" dirty="0" smtClean="0"/>
              <a:t>ује</a:t>
            </a:r>
            <a:r>
              <a:rPr lang="ru-RU" dirty="0" smtClean="0"/>
              <a:t> на промјењиве у</a:t>
            </a:r>
            <a:r>
              <a:rPr lang="sr-Latn-BA" dirty="0" smtClean="0"/>
              <a:t>слове</a:t>
            </a:r>
            <a:r>
              <a:rPr lang="ru-RU" dirty="0" smtClean="0"/>
              <a:t> ф</a:t>
            </a:r>
            <a:r>
              <a:rPr lang="sr-Latn-BA" dirty="0" smtClean="0"/>
              <a:t>у</a:t>
            </a:r>
            <a:r>
              <a:rPr lang="ru-RU" dirty="0" smtClean="0"/>
              <a:t>нкциони</a:t>
            </a:r>
            <a:r>
              <a:rPr lang="sr-Latn-BA" dirty="0" smtClean="0"/>
              <a:t>с</a:t>
            </a:r>
            <a:r>
              <a:rPr lang="ru-RU" dirty="0" smtClean="0"/>
              <a:t>ања. </a:t>
            </a:r>
            <a:endParaRPr lang="sr-Latn-B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533400" y="304800"/>
            <a:ext cx="8305800" cy="594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Cyrl-BA" dirty="0" smtClean="0"/>
              <a:t>ДЕФИНИЦИЈА</a:t>
            </a:r>
            <a:r>
              <a:rPr lang="sr-Latn-BA" dirty="0" smtClean="0"/>
              <a:t> ИНТЕРН</a:t>
            </a:r>
            <a:r>
              <a:rPr lang="sr-Cyrl-BA" dirty="0" smtClean="0"/>
              <a:t>Е</a:t>
            </a:r>
            <a:r>
              <a:rPr lang="sr-Latn-BA" dirty="0" smtClean="0"/>
              <a:t> РЕВИЗИЈ</a:t>
            </a:r>
            <a:r>
              <a:rPr lang="sr-Cyrl-BA" dirty="0" smtClean="0"/>
              <a:t>Е</a:t>
            </a:r>
            <a:endParaRPr lang="sr-Latn-BA" dirty="0"/>
          </a:p>
        </p:txBody>
      </p:sp>
      <p:sp>
        <p:nvSpPr>
          <p:cNvPr id="3" name="Čuvar mesta za sadržaj 2"/>
          <p:cNvSpPr>
            <a:spLocks noGrp="1"/>
          </p:cNvSpPr>
          <p:nvPr>
            <p:ph sz="quarter" idx="1"/>
          </p:nvPr>
        </p:nvSpPr>
        <p:spPr/>
        <p:txBody>
          <a:bodyPr/>
          <a:lstStyle/>
          <a:p>
            <a:r>
              <a:rPr lang="ru-RU" dirty="0" smtClean="0"/>
              <a:t>Интерна ревизија је </a:t>
            </a:r>
            <a:r>
              <a:rPr lang="ru-RU" dirty="0" smtClean="0">
                <a:solidFill>
                  <a:srgbClr val="FF0000"/>
                </a:solidFill>
              </a:rPr>
              <a:t>независно, објективно увјеравање и консултантска активност </a:t>
            </a:r>
            <a:r>
              <a:rPr lang="ru-RU" dirty="0" smtClean="0"/>
              <a:t>која</a:t>
            </a:r>
          </a:p>
          <a:p>
            <a:r>
              <a:rPr lang="ru-RU" dirty="0" smtClean="0"/>
              <a:t>има за циљ да се дода вриједност и унаприједи пословање организације и </a:t>
            </a:r>
            <a:endParaRPr lang="sr-Latn-BA" dirty="0" smtClean="0"/>
          </a:p>
          <a:p>
            <a:r>
              <a:rPr lang="sr-Latn-BA" dirty="0" smtClean="0"/>
              <a:t>п</a:t>
            </a:r>
            <a:r>
              <a:rPr lang="ru-RU" dirty="0" smtClean="0"/>
              <a:t>омаже</a:t>
            </a:r>
            <a:r>
              <a:rPr lang="sr-Latn-BA" dirty="0" smtClean="0"/>
              <a:t> </a:t>
            </a:r>
            <a:r>
              <a:rPr lang="ru-RU" dirty="0" smtClean="0"/>
              <a:t>организацији да оствари своје циљеве</a:t>
            </a:r>
            <a:endParaRPr lang="sr-Latn-BA" dirty="0" smtClean="0"/>
          </a:p>
          <a:p>
            <a:r>
              <a:rPr lang="ru-RU" dirty="0" smtClean="0"/>
              <a:t>обезбје</a:t>
            </a:r>
            <a:r>
              <a:rPr lang="sr-Latn-BA" dirty="0" smtClean="0"/>
              <a:t>ђ</a:t>
            </a:r>
            <a:r>
              <a:rPr lang="ru-RU" dirty="0" smtClean="0"/>
              <a:t>ују</a:t>
            </a:r>
            <a:r>
              <a:rPr lang="sr-Latn-BA" dirty="0" smtClean="0"/>
              <a:t>ћ</a:t>
            </a:r>
            <a:r>
              <a:rPr lang="ru-RU" dirty="0" smtClean="0"/>
              <a:t>и системати</a:t>
            </a:r>
            <a:r>
              <a:rPr lang="sr-Latn-BA" dirty="0" smtClean="0"/>
              <a:t>ч</a:t>
            </a:r>
            <a:r>
              <a:rPr lang="ru-RU" dirty="0" smtClean="0"/>
              <a:t>ан, дисциплинован приступ</a:t>
            </a:r>
          </a:p>
          <a:p>
            <a:r>
              <a:rPr lang="ru-RU" dirty="0" smtClean="0"/>
              <a:t>оцјени и побољшању ефикасности управљања ризиком, контролама и процесима управљања.</a:t>
            </a:r>
            <a:endParaRPr lang="sr-Latn-B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ПРОЦЕС ИДЕНТИФИКОВАЊА РИЗИКА</a:t>
            </a:r>
            <a:endParaRPr lang="sr-Latn-BA" dirty="0"/>
          </a:p>
        </p:txBody>
      </p:sp>
      <p:sp>
        <p:nvSpPr>
          <p:cNvPr id="3" name="Čuvar mesta za sadržaj 2"/>
          <p:cNvSpPr>
            <a:spLocks noGrp="1"/>
          </p:cNvSpPr>
          <p:nvPr>
            <p:ph sz="quarter" idx="1"/>
          </p:nvPr>
        </p:nvSpPr>
        <p:spPr/>
        <p:txBody>
          <a:bodyPr>
            <a:normAutofit fontScale="77500" lnSpcReduction="20000"/>
          </a:bodyPr>
          <a:lstStyle/>
          <a:p>
            <a:r>
              <a:rPr lang="ru-RU" dirty="0" smtClean="0"/>
              <a:t>Шта може да пође како не треба?</a:t>
            </a:r>
          </a:p>
          <a:p>
            <a:r>
              <a:rPr lang="ru-RU" dirty="0" smtClean="0"/>
              <a:t>На који начин можемо да доживимо неусп</a:t>
            </a:r>
            <a:r>
              <a:rPr lang="sr-Latn-BA" dirty="0" smtClean="0"/>
              <a:t>ј</a:t>
            </a:r>
            <a:r>
              <a:rPr lang="ru-RU" dirty="0" smtClean="0"/>
              <a:t>ех?</a:t>
            </a:r>
          </a:p>
          <a:p>
            <a:r>
              <a:rPr lang="ru-RU" dirty="0" smtClean="0"/>
              <a:t>Шта треба да радимо како бисмо били усп</a:t>
            </a:r>
            <a:r>
              <a:rPr lang="sr-Latn-BA" dirty="0" smtClean="0"/>
              <a:t>ј</a:t>
            </a:r>
            <a:r>
              <a:rPr lang="ru-RU" dirty="0" smtClean="0"/>
              <a:t>ешни?</a:t>
            </a:r>
          </a:p>
          <a:p>
            <a:r>
              <a:rPr lang="ru-RU" dirty="0" smtClean="0"/>
              <a:t>Гд</a:t>
            </a:r>
            <a:r>
              <a:rPr lang="sr-Latn-BA" dirty="0" smtClean="0"/>
              <a:t>ј</a:t>
            </a:r>
            <a:r>
              <a:rPr lang="ru-RU" dirty="0" smtClean="0"/>
              <a:t>е смо рањиви?</a:t>
            </a:r>
          </a:p>
          <a:p>
            <a:r>
              <a:rPr lang="ru-RU" dirty="0" smtClean="0"/>
              <a:t>Која средства имамо која треба да заштитимо?</a:t>
            </a:r>
          </a:p>
          <a:p>
            <a:r>
              <a:rPr lang="ru-RU" dirty="0" smtClean="0"/>
              <a:t>На који начин би неко могао да почини крађу или пронев</a:t>
            </a:r>
            <a:r>
              <a:rPr lang="sr-Latn-BA" dirty="0" smtClean="0"/>
              <a:t>ј</a:t>
            </a:r>
            <a:r>
              <a:rPr lang="ru-RU" dirty="0" smtClean="0"/>
              <a:t>еру у нашем сектору?</a:t>
            </a:r>
          </a:p>
          <a:p>
            <a:r>
              <a:rPr lang="ru-RU" dirty="0" smtClean="0"/>
              <a:t>Како би неко могао да изазове прекид нашег пословања?</a:t>
            </a:r>
          </a:p>
          <a:p>
            <a:r>
              <a:rPr lang="ru-RU" dirty="0" smtClean="0"/>
              <a:t>На које информације се највише ослањамо?</a:t>
            </a:r>
          </a:p>
          <a:p>
            <a:r>
              <a:rPr lang="ru-RU" dirty="0" smtClean="0"/>
              <a:t>На шта трошимо највише новца?</a:t>
            </a:r>
          </a:p>
          <a:p>
            <a:r>
              <a:rPr lang="ru-RU" dirty="0" smtClean="0"/>
              <a:t>Како наплаћујемо потраживања?</a:t>
            </a:r>
          </a:p>
          <a:p>
            <a:r>
              <a:rPr lang="ru-RU" dirty="0" smtClean="0"/>
              <a:t>Које одлуке захт</a:t>
            </a:r>
            <a:r>
              <a:rPr lang="sr-Latn-BA" dirty="0" err="1" smtClean="0"/>
              <a:t>иј</a:t>
            </a:r>
            <a:r>
              <a:rPr lang="ru-RU" dirty="0" smtClean="0"/>
              <a:t>евају највише индивидуалног просуђивања?</a:t>
            </a:r>
          </a:p>
          <a:p>
            <a:r>
              <a:rPr lang="ru-RU" dirty="0" smtClean="0"/>
              <a:t>Које активности су најкомплексније?</a:t>
            </a:r>
          </a:p>
          <a:p>
            <a:r>
              <a:rPr lang="ru-RU" dirty="0" smtClean="0"/>
              <a:t>Којим правним ризицима смо изложени?</a:t>
            </a:r>
            <a:endParaRPr lang="sr-Latn-B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ПРОЦЈЕНА РИЗИКА</a:t>
            </a:r>
            <a:endParaRPr lang="sr-Latn-BA" dirty="0"/>
          </a:p>
        </p:txBody>
      </p:sp>
      <p:sp>
        <p:nvSpPr>
          <p:cNvPr id="3" name="Čuvar mesta za sadržaj 2"/>
          <p:cNvSpPr>
            <a:spLocks noGrp="1"/>
          </p:cNvSpPr>
          <p:nvPr>
            <p:ph sz="quarter" idx="1"/>
          </p:nvPr>
        </p:nvSpPr>
        <p:spPr/>
        <p:txBody>
          <a:bodyPr>
            <a:normAutofit fontScale="92500" lnSpcReduction="10000"/>
          </a:bodyPr>
          <a:lstStyle/>
          <a:p>
            <a:r>
              <a:rPr lang="ru-RU" dirty="0" smtClean="0"/>
              <a:t>Проц</a:t>
            </a:r>
            <a:r>
              <a:rPr lang="sr-Latn-BA" dirty="0" err="1" smtClean="0"/>
              <a:t>иј</a:t>
            </a:r>
            <a:r>
              <a:rPr lang="ru-RU" dirty="0" smtClean="0"/>
              <a:t>енити в</a:t>
            </a:r>
            <a:r>
              <a:rPr lang="sr-Latn-BA" dirty="0" smtClean="0"/>
              <a:t>ј</a:t>
            </a:r>
            <a:r>
              <a:rPr lang="ru-RU" dirty="0" smtClean="0"/>
              <a:t>ероватноћу да ће </a:t>
            </a:r>
            <a:r>
              <a:rPr lang="sr-Latn-BA" dirty="0" smtClean="0"/>
              <a:t>се </a:t>
            </a:r>
            <a:r>
              <a:rPr lang="ru-RU" dirty="0" smtClean="0"/>
              <a:t>ризик </a:t>
            </a:r>
            <a:r>
              <a:rPr lang="sr-Latn-BA" dirty="0" smtClean="0"/>
              <a:t>манифестовати</a:t>
            </a:r>
            <a:endParaRPr lang="ru-RU" dirty="0" smtClean="0"/>
          </a:p>
          <a:p>
            <a:r>
              <a:rPr lang="ru-RU" dirty="0" smtClean="0"/>
              <a:t>Проц</a:t>
            </a:r>
            <a:r>
              <a:rPr lang="sr-Latn-BA" dirty="0" err="1" smtClean="0"/>
              <a:t>иј</a:t>
            </a:r>
            <a:r>
              <a:rPr lang="ru-RU" dirty="0" smtClean="0"/>
              <a:t>енити потенцијалне пос</a:t>
            </a:r>
            <a:r>
              <a:rPr lang="sr-Latn-BA" dirty="0" smtClean="0"/>
              <a:t>љ</a:t>
            </a:r>
            <a:r>
              <a:rPr lang="ru-RU" dirty="0" smtClean="0"/>
              <a:t>едице уколико се ризик </a:t>
            </a:r>
            <a:r>
              <a:rPr lang="sr-Latn-BA" dirty="0" smtClean="0"/>
              <a:t>манифестује</a:t>
            </a:r>
            <a:r>
              <a:rPr lang="ru-RU" dirty="0" smtClean="0"/>
              <a:t>, укључујући квалитативне и квантитативне</a:t>
            </a:r>
            <a:r>
              <a:rPr lang="sr-Latn-BA" dirty="0" smtClean="0"/>
              <a:t> </a:t>
            </a:r>
            <a:r>
              <a:rPr lang="ru-RU" dirty="0" smtClean="0"/>
              <a:t>трошкове </a:t>
            </a:r>
            <a:r>
              <a:rPr lang="sr-Latn-BA" dirty="0" smtClean="0"/>
              <a:t>(к</a:t>
            </a:r>
            <a:r>
              <a:rPr lang="ru-RU" dirty="0" smtClean="0"/>
              <a:t>вантитативни трошкови укључују ц</a:t>
            </a:r>
            <a:r>
              <a:rPr lang="sr-Latn-BA" dirty="0" err="1" smtClean="0"/>
              <a:t>иј</a:t>
            </a:r>
            <a:r>
              <a:rPr lang="ru-RU" dirty="0" smtClean="0"/>
              <a:t>ену имовине, опреме,</a:t>
            </a:r>
            <a:r>
              <a:rPr lang="sr-Latn-BA" dirty="0" smtClean="0"/>
              <a:t> ..., </a:t>
            </a:r>
            <a:r>
              <a:rPr lang="ru-RU" dirty="0" smtClean="0"/>
              <a:t>ц</a:t>
            </a:r>
            <a:r>
              <a:rPr lang="sr-Latn-BA" dirty="0" err="1" smtClean="0"/>
              <a:t>иј</a:t>
            </a:r>
            <a:r>
              <a:rPr lang="ru-RU" dirty="0" smtClean="0"/>
              <a:t>ену поправки,</a:t>
            </a:r>
            <a:r>
              <a:rPr lang="sr-Latn-BA" dirty="0" smtClean="0"/>
              <a:t> </a:t>
            </a:r>
            <a:r>
              <a:rPr lang="ru-RU" dirty="0" smtClean="0"/>
              <a:t>правних услуга</a:t>
            </a:r>
            <a:r>
              <a:rPr lang="sr-Latn-BA" dirty="0" smtClean="0"/>
              <a:t>,</a:t>
            </a:r>
            <a:r>
              <a:rPr lang="ru-RU" dirty="0" smtClean="0"/>
              <a:t> итд. </a:t>
            </a:r>
            <a:r>
              <a:rPr lang="sr-Latn-BA" dirty="0" smtClean="0"/>
              <a:t>а к</a:t>
            </a:r>
            <a:r>
              <a:rPr lang="ru-RU" dirty="0" smtClean="0"/>
              <a:t>валитативни губитак пов</a:t>
            </a:r>
            <a:r>
              <a:rPr lang="sr-Latn-BA" dirty="0" smtClean="0"/>
              <a:t>ј</a:t>
            </a:r>
            <a:r>
              <a:rPr lang="ru-RU" dirty="0" smtClean="0"/>
              <a:t>ерења</a:t>
            </a:r>
            <a:r>
              <a:rPr lang="sr-Latn-BA" dirty="0" smtClean="0"/>
              <a:t>, </a:t>
            </a:r>
            <a:r>
              <a:rPr lang="ru-RU" dirty="0" smtClean="0"/>
              <a:t>репутације, кршење закона, лош публицитет</a:t>
            </a:r>
            <a:r>
              <a:rPr lang="sr-Latn-BA" dirty="0" smtClean="0"/>
              <a:t>,</a:t>
            </a:r>
            <a:r>
              <a:rPr lang="ru-RU" dirty="0" smtClean="0"/>
              <a:t> итд.</a:t>
            </a:r>
            <a:r>
              <a:rPr lang="sr-Latn-BA" dirty="0" smtClean="0"/>
              <a:t>)</a:t>
            </a:r>
            <a:endParaRPr lang="ru-RU" dirty="0" smtClean="0"/>
          </a:p>
          <a:p>
            <a:r>
              <a:rPr lang="sr-Latn-BA" dirty="0" smtClean="0"/>
              <a:t>П</a:t>
            </a:r>
            <a:r>
              <a:rPr lang="ru-RU" dirty="0" smtClean="0"/>
              <a:t>роц</a:t>
            </a:r>
            <a:r>
              <a:rPr lang="sr-Latn-BA" dirty="0" err="1" smtClean="0"/>
              <a:t>иј</a:t>
            </a:r>
            <a:r>
              <a:rPr lang="ru-RU" dirty="0" smtClean="0"/>
              <a:t>енити како би требало да се управља ризиком и одлучити које кораке треба предузети да би се</a:t>
            </a:r>
            <a:r>
              <a:rPr lang="sr-Latn-BA" dirty="0" smtClean="0"/>
              <a:t> </a:t>
            </a:r>
            <a:r>
              <a:rPr lang="ru-RU" dirty="0" smtClean="0"/>
              <a:t>ризик смањио на минимум</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УПРАВЉАЊЕ РИЗИЦИМА</a:t>
            </a:r>
            <a:endParaRPr lang="sr-Latn-BA" dirty="0"/>
          </a:p>
        </p:txBody>
      </p:sp>
      <p:sp>
        <p:nvSpPr>
          <p:cNvPr id="3" name="Čuvar mesta za sadržaj 2"/>
          <p:cNvSpPr>
            <a:spLocks noGrp="1"/>
          </p:cNvSpPr>
          <p:nvPr>
            <p:ph sz="quarter" idx="1"/>
          </p:nvPr>
        </p:nvSpPr>
        <p:spPr/>
        <p:txBody>
          <a:bodyPr>
            <a:normAutofit fontScale="92500"/>
          </a:bodyPr>
          <a:lstStyle/>
          <a:p>
            <a:r>
              <a:rPr lang="ru-RU" dirty="0" smtClean="0"/>
              <a:t>претпоставља успостављање </a:t>
            </a:r>
            <a:r>
              <a:rPr lang="ru-RU" dirty="0" smtClean="0">
                <a:solidFill>
                  <a:srgbClr val="FF0000"/>
                </a:solidFill>
              </a:rPr>
              <a:t>адекватног система интерних контрола</a:t>
            </a:r>
          </a:p>
          <a:p>
            <a:r>
              <a:rPr lang="ru-RU" dirty="0" smtClean="0"/>
              <a:t>Ефикасност </a:t>
            </a:r>
            <a:r>
              <a:rPr lang="sr-Latn-BA" dirty="0" smtClean="0"/>
              <a:t>система </a:t>
            </a:r>
            <a:r>
              <a:rPr lang="ru-RU" dirty="0" smtClean="0"/>
              <a:t>интерних контрола м</a:t>
            </a:r>
            <a:r>
              <a:rPr lang="sr-Latn-BA" dirty="0" smtClean="0"/>
              <a:t>ј</a:t>
            </a:r>
            <a:r>
              <a:rPr lang="ru-RU" dirty="0" smtClean="0"/>
              <a:t>ери</a:t>
            </a:r>
            <a:r>
              <a:rPr lang="sr-Latn-BA" dirty="0" smtClean="0"/>
              <a:t> се</a:t>
            </a:r>
            <a:r>
              <a:rPr lang="ru-RU" dirty="0" smtClean="0"/>
              <a:t> степеном </a:t>
            </a:r>
            <a:r>
              <a:rPr lang="sr-Latn-BA" dirty="0" smtClean="0"/>
              <a:t>постигнутог</a:t>
            </a:r>
            <a:r>
              <a:rPr lang="ru-RU" dirty="0" smtClean="0"/>
              <a:t> усп</a:t>
            </a:r>
            <a:r>
              <a:rPr lang="sr-Latn-BA" dirty="0" smtClean="0"/>
              <a:t>ј</a:t>
            </a:r>
            <a:r>
              <a:rPr lang="ru-RU" dirty="0" smtClean="0"/>
              <a:t>еха у остварењу </a:t>
            </a:r>
            <a:r>
              <a:rPr lang="sr-Latn-BA" dirty="0" smtClean="0"/>
              <a:t>о</a:t>
            </a:r>
            <a:r>
              <a:rPr lang="ru-RU" dirty="0" smtClean="0"/>
              <a:t>рганизационих</a:t>
            </a:r>
            <a:r>
              <a:rPr lang="sr-Latn-BA" dirty="0" smtClean="0"/>
              <a:t> </a:t>
            </a:r>
            <a:r>
              <a:rPr lang="ru-RU" dirty="0" smtClean="0"/>
              <a:t>циљева </a:t>
            </a:r>
            <a:endParaRPr lang="sr-Latn-BA" dirty="0" smtClean="0"/>
          </a:p>
          <a:p>
            <a:r>
              <a:rPr lang="ru-RU" dirty="0" smtClean="0"/>
              <a:t>Систем интерне контроле састоји </a:t>
            </a:r>
            <a:r>
              <a:rPr lang="sr-Latn-BA" dirty="0" smtClean="0"/>
              <a:t>се </a:t>
            </a:r>
            <a:r>
              <a:rPr lang="ru-RU" dirty="0" smtClean="0"/>
              <a:t>од политика, процеса, задатака и понашања који</a:t>
            </a:r>
            <a:r>
              <a:rPr lang="sr-Latn-BA" dirty="0" smtClean="0"/>
              <a:t> </a:t>
            </a:r>
            <a:r>
              <a:rPr lang="ru-RU" dirty="0" smtClean="0"/>
              <a:t>обезб</a:t>
            </a:r>
            <a:r>
              <a:rPr lang="sr-Latn-BA" dirty="0" smtClean="0"/>
              <a:t>ј</a:t>
            </a:r>
            <a:r>
              <a:rPr lang="ru-RU" dirty="0" smtClean="0"/>
              <a:t>еђују:</a:t>
            </a:r>
            <a:endParaRPr lang="sr-Latn-BA" dirty="0" smtClean="0"/>
          </a:p>
          <a:p>
            <a:pPr lvl="1"/>
            <a:r>
              <a:rPr lang="sr-Latn-BA" dirty="0" smtClean="0"/>
              <a:t>п</a:t>
            </a:r>
            <a:r>
              <a:rPr lang="ru-RU" dirty="0" smtClean="0"/>
              <a:t>оузданост и интегритет финансијских и оперативних података</a:t>
            </a:r>
            <a:r>
              <a:rPr lang="sr-Latn-BA" dirty="0" smtClean="0"/>
              <a:t>,</a:t>
            </a:r>
            <a:endParaRPr lang="ru-RU" dirty="0" smtClean="0"/>
          </a:p>
          <a:p>
            <a:pPr lvl="1"/>
            <a:r>
              <a:rPr lang="sr-Latn-BA" dirty="0" smtClean="0"/>
              <a:t>е</a:t>
            </a:r>
            <a:r>
              <a:rPr lang="ru-RU" dirty="0" smtClean="0"/>
              <a:t>фективност и ефикасност пословања</a:t>
            </a:r>
            <a:r>
              <a:rPr lang="sr-Latn-BA" dirty="0" smtClean="0"/>
              <a:t>,</a:t>
            </a:r>
            <a:endParaRPr lang="ru-RU" dirty="0" smtClean="0"/>
          </a:p>
          <a:p>
            <a:pPr lvl="1"/>
            <a:r>
              <a:rPr lang="sr-Latn-BA" dirty="0" smtClean="0"/>
              <a:t>о</a:t>
            </a:r>
            <a:r>
              <a:rPr lang="ru-RU" dirty="0" smtClean="0"/>
              <a:t>чување имовине</a:t>
            </a:r>
            <a:r>
              <a:rPr lang="sr-Latn-BA" dirty="0" smtClean="0"/>
              <a:t>,</a:t>
            </a:r>
            <a:endParaRPr lang="ru-RU" dirty="0" smtClean="0"/>
          </a:p>
          <a:p>
            <a:pPr lvl="1"/>
            <a:r>
              <a:rPr lang="sr-Latn-BA" dirty="0" smtClean="0"/>
              <a:t>у</a:t>
            </a:r>
            <a:r>
              <a:rPr lang="ru-RU" dirty="0" smtClean="0"/>
              <a:t>саглашеност са законима, инт</a:t>
            </a:r>
            <a:r>
              <a:rPr lang="sr-Latn-BA" dirty="0" smtClean="0"/>
              <a:t>е</a:t>
            </a:r>
            <a:r>
              <a:rPr lang="ru-RU" dirty="0" smtClean="0"/>
              <a:t>рним политикама и уговорима</a:t>
            </a:r>
            <a:r>
              <a:rPr lang="sr-Latn-BA" dirty="0" smtClean="0"/>
              <a:t>.</a:t>
            </a:r>
            <a:endParaRPr lang="sr-Latn-B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ВРСТЕ РИЗИКА У ЈАВНОМ СЕКТОРУ</a:t>
            </a:r>
            <a:endParaRPr lang="sr-Latn-BA" dirty="0"/>
          </a:p>
        </p:txBody>
      </p:sp>
      <p:sp>
        <p:nvSpPr>
          <p:cNvPr id="3" name="Čuvar mesta za sadržaj 2"/>
          <p:cNvSpPr>
            <a:spLocks noGrp="1"/>
          </p:cNvSpPr>
          <p:nvPr>
            <p:ph sz="quarter" idx="1"/>
          </p:nvPr>
        </p:nvSpPr>
        <p:spPr/>
        <p:txBody>
          <a:bodyPr>
            <a:normAutofit fontScale="77500" lnSpcReduction="20000"/>
          </a:bodyPr>
          <a:lstStyle/>
          <a:p>
            <a:r>
              <a:rPr lang="mk-MK" dirty="0" smtClean="0"/>
              <a:t>Р</a:t>
            </a:r>
            <a:r>
              <a:rPr lang="sr-Latn-BA" dirty="0" err="1" smtClean="0"/>
              <a:t>изик</a:t>
            </a:r>
            <a:r>
              <a:rPr lang="sr-Latn-BA" dirty="0" smtClean="0"/>
              <a:t> угледа</a:t>
            </a:r>
          </a:p>
          <a:p>
            <a:r>
              <a:rPr lang="mk-MK" dirty="0" smtClean="0"/>
              <a:t>О</a:t>
            </a:r>
            <a:r>
              <a:rPr lang="sr-Latn-BA" dirty="0" err="1" smtClean="0"/>
              <a:t>перативни</a:t>
            </a:r>
            <a:r>
              <a:rPr lang="sr-Latn-BA" dirty="0" smtClean="0"/>
              <a:t> ризик</a:t>
            </a:r>
          </a:p>
          <a:p>
            <a:r>
              <a:rPr lang="mk-MK" dirty="0" smtClean="0"/>
              <a:t>С</a:t>
            </a:r>
            <a:r>
              <a:rPr lang="sr-Latn-BA" dirty="0" err="1" smtClean="0"/>
              <a:t>тратешки</a:t>
            </a:r>
            <a:r>
              <a:rPr lang="sr-Latn-BA" dirty="0" smtClean="0"/>
              <a:t> ризик</a:t>
            </a:r>
          </a:p>
          <a:p>
            <a:r>
              <a:rPr lang="mk-MK" dirty="0" smtClean="0"/>
              <a:t>П</a:t>
            </a:r>
            <a:r>
              <a:rPr lang="sr-Latn-BA" dirty="0" smtClean="0"/>
              <a:t>равни или регулаторни ризик</a:t>
            </a:r>
          </a:p>
          <a:p>
            <a:r>
              <a:rPr lang="mk-MK" dirty="0" smtClean="0"/>
              <a:t>Д</a:t>
            </a:r>
            <a:r>
              <a:rPr lang="sr-Latn-BA" dirty="0" err="1" smtClean="0"/>
              <a:t>руштвени</a:t>
            </a:r>
            <a:r>
              <a:rPr lang="sr-Latn-BA" dirty="0" smtClean="0"/>
              <a:t> или социјални</a:t>
            </a:r>
          </a:p>
          <a:p>
            <a:r>
              <a:rPr lang="mk-MK" dirty="0" smtClean="0"/>
              <a:t>Р</a:t>
            </a:r>
            <a:r>
              <a:rPr lang="sr-Latn-BA" dirty="0" err="1" smtClean="0"/>
              <a:t>изик</a:t>
            </a:r>
            <a:r>
              <a:rPr lang="sr-Latn-BA" dirty="0" smtClean="0"/>
              <a:t> везан за уговарање</a:t>
            </a:r>
          </a:p>
          <a:p>
            <a:r>
              <a:rPr lang="mk-MK" dirty="0" smtClean="0"/>
              <a:t>Ф</a:t>
            </a:r>
            <a:r>
              <a:rPr lang="sr-Latn-BA" dirty="0" err="1" smtClean="0"/>
              <a:t>инансијски</a:t>
            </a:r>
            <a:r>
              <a:rPr lang="sr-Latn-BA" dirty="0" smtClean="0"/>
              <a:t> ризик</a:t>
            </a:r>
          </a:p>
          <a:p>
            <a:r>
              <a:rPr lang="mk-MK" dirty="0" smtClean="0"/>
              <a:t>У</a:t>
            </a:r>
            <a:r>
              <a:rPr lang="sr-Latn-BA" dirty="0" err="1" smtClean="0"/>
              <a:t>прављачки</a:t>
            </a:r>
            <a:r>
              <a:rPr lang="sr-Latn-BA" dirty="0" smtClean="0"/>
              <a:t> ризик</a:t>
            </a:r>
          </a:p>
          <a:p>
            <a:r>
              <a:rPr lang="mk-MK" dirty="0" smtClean="0"/>
              <a:t>Р</a:t>
            </a:r>
            <a:r>
              <a:rPr lang="sr-Latn-BA" dirty="0" err="1" smtClean="0"/>
              <a:t>изик</a:t>
            </a:r>
            <a:r>
              <a:rPr lang="sr-Latn-BA" dirty="0" smtClean="0"/>
              <a:t> везан за имовину</a:t>
            </a:r>
          </a:p>
          <a:p>
            <a:r>
              <a:rPr lang="mk-MK" dirty="0" smtClean="0"/>
              <a:t>Т</a:t>
            </a:r>
            <a:r>
              <a:rPr lang="sr-Latn-BA" dirty="0" err="1" smtClean="0"/>
              <a:t>ехнолошки</a:t>
            </a:r>
            <a:r>
              <a:rPr lang="sr-Latn-BA" dirty="0" smtClean="0"/>
              <a:t> ризик</a:t>
            </a:r>
          </a:p>
          <a:p>
            <a:r>
              <a:rPr lang="mk-MK" dirty="0" smtClean="0"/>
              <a:t>П</a:t>
            </a:r>
            <a:r>
              <a:rPr lang="sr-Latn-BA" dirty="0" err="1" smtClean="0"/>
              <a:t>рофесионални</a:t>
            </a:r>
            <a:r>
              <a:rPr lang="sr-Latn-BA" dirty="0" smtClean="0"/>
              <a:t> ризик</a:t>
            </a:r>
          </a:p>
          <a:p>
            <a:r>
              <a:rPr lang="mk-MK" dirty="0" smtClean="0"/>
              <a:t>С</a:t>
            </a:r>
            <a:r>
              <a:rPr lang="sr-Latn-BA" dirty="0" err="1" smtClean="0"/>
              <a:t>пецифични</a:t>
            </a:r>
            <a:r>
              <a:rPr lang="sr-Latn-BA" dirty="0" smtClean="0"/>
              <a:t> ризик</a:t>
            </a:r>
          </a:p>
          <a:p>
            <a:r>
              <a:rPr lang="mk-MK" dirty="0" smtClean="0"/>
              <a:t>П</a:t>
            </a:r>
            <a:r>
              <a:rPr lang="sr-Latn-BA" dirty="0" err="1" smtClean="0"/>
              <a:t>олитички</a:t>
            </a:r>
            <a:r>
              <a:rPr lang="sr-Latn-BA" dirty="0" smtClean="0"/>
              <a:t> ризик</a:t>
            </a:r>
            <a:endParaRPr lang="sr-Latn-B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r-Latn-BA" dirty="0" smtClean="0"/>
              <a:t>ОГРАНИЧЕЊА ИНТЕРНИХ КОНТРОЛА</a:t>
            </a:r>
            <a:endParaRPr lang="sr-Latn-BA" dirty="0"/>
          </a:p>
        </p:txBody>
      </p:sp>
      <p:sp>
        <p:nvSpPr>
          <p:cNvPr id="3" name="Čuvar mesta za sadržaj 2"/>
          <p:cNvSpPr>
            <a:spLocks noGrp="1"/>
          </p:cNvSpPr>
          <p:nvPr>
            <p:ph sz="quarter" idx="1"/>
          </p:nvPr>
        </p:nvSpPr>
        <p:spPr/>
        <p:txBody>
          <a:bodyPr>
            <a:normAutofit fontScale="92500" lnSpcReduction="20000"/>
          </a:bodyPr>
          <a:lstStyle/>
          <a:p>
            <a:r>
              <a:rPr lang="ru-RU" dirty="0" smtClean="0">
                <a:solidFill>
                  <a:srgbClr val="FF0000"/>
                </a:solidFill>
              </a:rPr>
              <a:t>Недостатак комуникације</a:t>
            </a:r>
            <a:r>
              <a:rPr lang="sr-Latn-BA" dirty="0" smtClean="0"/>
              <a:t> - н</a:t>
            </a:r>
            <a:r>
              <a:rPr lang="ru-RU" dirty="0" smtClean="0"/>
              <a:t>едостатак адекватне комуникације у односу на процедуре,</a:t>
            </a:r>
            <a:r>
              <a:rPr lang="sr-Latn-BA" dirty="0" smtClean="0"/>
              <a:t> </a:t>
            </a:r>
            <a:r>
              <a:rPr lang="ru-RU" dirty="0" smtClean="0"/>
              <a:t>потребе, погодности и одговорности које су потребне систему интерних контрола. Овај</a:t>
            </a:r>
            <a:r>
              <a:rPr lang="sr-Latn-BA" dirty="0" smtClean="0"/>
              <a:t> </a:t>
            </a:r>
            <a:r>
              <a:rPr lang="ru-RU" dirty="0" smtClean="0"/>
              <a:t>недостатак комуникације се јавља двострано: „са врха“, у смислу да менаџмент нема</a:t>
            </a:r>
            <a:r>
              <a:rPr lang="sr-Latn-BA" dirty="0" smtClean="0"/>
              <a:t> </a:t>
            </a:r>
            <a:r>
              <a:rPr lang="ru-RU" dirty="0" smtClean="0"/>
              <a:t>довољно „слуха“ за потребе и захт</a:t>
            </a:r>
            <a:r>
              <a:rPr lang="sr-Latn-BA" dirty="0" smtClean="0"/>
              <a:t>ј</a:t>
            </a:r>
            <a:r>
              <a:rPr lang="ru-RU" dirty="0" smtClean="0"/>
              <a:t>еве интерне контроле и „са дна“, у смислу да постоје</a:t>
            </a:r>
            <a:r>
              <a:rPr lang="sr-Latn-BA" dirty="0" smtClean="0"/>
              <a:t> </a:t>
            </a:r>
            <a:r>
              <a:rPr lang="ru-RU" dirty="0" smtClean="0"/>
              <a:t>проблеми и слабости који се занемарују и о којима се менаџмент</a:t>
            </a:r>
            <a:r>
              <a:rPr lang="sr-Latn-BA" dirty="0" smtClean="0"/>
              <a:t> </a:t>
            </a:r>
            <a:r>
              <a:rPr lang="ru-RU" dirty="0" smtClean="0"/>
              <a:t>не изв</a:t>
            </a:r>
            <a:r>
              <a:rPr lang="sr-Latn-BA" dirty="0" smtClean="0"/>
              <a:t>ј</a:t>
            </a:r>
            <a:r>
              <a:rPr lang="ru-RU" dirty="0" smtClean="0"/>
              <a:t>ештава. </a:t>
            </a:r>
            <a:endParaRPr lang="sr-Latn-BA" dirty="0" smtClean="0"/>
          </a:p>
          <a:p>
            <a:r>
              <a:rPr lang="ru-RU" dirty="0" smtClean="0">
                <a:solidFill>
                  <a:srgbClr val="FF0000"/>
                </a:solidFill>
              </a:rPr>
              <a:t>Људска грешка</a:t>
            </a:r>
            <a:r>
              <a:rPr lang="sr-Latn-BA" dirty="0" smtClean="0"/>
              <a:t> - е</a:t>
            </a:r>
            <a:r>
              <a:rPr lang="ru-RU" dirty="0" smtClean="0"/>
              <a:t>фективност система интерних контрола зависи од компетентности,</a:t>
            </a:r>
            <a:r>
              <a:rPr lang="sr-Latn-BA" dirty="0" smtClean="0"/>
              <a:t> </a:t>
            </a:r>
            <a:r>
              <a:rPr lang="ru-RU" dirty="0" smtClean="0"/>
              <a:t>поузданости и личне одговорности људи који су задужени за одређене операције у систему</a:t>
            </a:r>
            <a:r>
              <a:rPr lang="sr-Latn-BA" dirty="0" smtClean="0"/>
              <a:t>. </a:t>
            </a:r>
            <a:endParaRPr lang="sr-Latn-BA"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r-Latn-BA" dirty="0" smtClean="0"/>
              <a:t>ОГРАНИЧЕЊА ИНТЕРНИХ КОНТРОЛА</a:t>
            </a:r>
            <a:endParaRPr lang="sr-Latn-BA" dirty="0"/>
          </a:p>
        </p:txBody>
      </p:sp>
      <p:sp>
        <p:nvSpPr>
          <p:cNvPr id="3" name="Čuvar mesta za sadržaj 2"/>
          <p:cNvSpPr>
            <a:spLocks noGrp="1"/>
          </p:cNvSpPr>
          <p:nvPr>
            <p:ph sz="quarter" idx="1"/>
          </p:nvPr>
        </p:nvSpPr>
        <p:spPr/>
        <p:txBody>
          <a:bodyPr>
            <a:noAutofit/>
          </a:bodyPr>
          <a:lstStyle/>
          <a:p>
            <a:r>
              <a:rPr lang="ru-RU" sz="1800" dirty="0" smtClean="0">
                <a:solidFill>
                  <a:srgbClr val="FF0000"/>
                </a:solidFill>
              </a:rPr>
              <a:t>Заобилажење контролних процедура од стране менаџмента</a:t>
            </a:r>
            <a:endParaRPr lang="sr-Latn-BA" sz="1800" dirty="0" smtClean="0">
              <a:solidFill>
                <a:srgbClr val="FF0000"/>
              </a:solidFill>
            </a:endParaRPr>
          </a:p>
          <a:p>
            <a:r>
              <a:rPr lang="ru-RU" sz="1800" dirty="0" smtClean="0"/>
              <a:t>Не</a:t>
            </a:r>
            <a:r>
              <a:rPr lang="sr-Latn-BA" sz="1800" dirty="0" smtClean="0"/>
              <a:t>благо</a:t>
            </a:r>
            <a:r>
              <a:rPr lang="ru-RU" sz="1800" dirty="0" smtClean="0"/>
              <a:t>времено информисање</a:t>
            </a:r>
            <a:r>
              <a:rPr lang="sr-Latn-BA" sz="1800" dirty="0" smtClean="0"/>
              <a:t> –</a:t>
            </a:r>
            <a:r>
              <a:rPr lang="ru-RU" sz="1800" dirty="0" smtClean="0"/>
              <a:t> </a:t>
            </a:r>
            <a:r>
              <a:rPr lang="sr-Latn-BA" sz="1800" dirty="0" smtClean="0"/>
              <a:t>н</a:t>
            </a:r>
            <a:r>
              <a:rPr lang="ru-RU" sz="1800" dirty="0" smtClean="0"/>
              <a:t>е</a:t>
            </a:r>
            <a:r>
              <a:rPr lang="sr-Latn-BA" sz="1800" dirty="0" smtClean="0"/>
              <a:t>благовремено </a:t>
            </a:r>
            <a:r>
              <a:rPr lang="ru-RU" sz="1800" dirty="0" smtClean="0"/>
              <a:t>достављање информација углавном</a:t>
            </a:r>
            <a:r>
              <a:rPr lang="sr-Latn-BA" sz="1800" dirty="0" smtClean="0"/>
              <a:t> </a:t>
            </a:r>
            <a:r>
              <a:rPr lang="ru-RU" sz="1800" dirty="0" smtClean="0"/>
              <a:t>има два разлога: или се тиме врши одређена манипулација или се жели спр</a:t>
            </a:r>
            <a:r>
              <a:rPr lang="sr-Latn-BA" sz="1800" dirty="0" err="1" smtClean="0"/>
              <a:t>иј</a:t>
            </a:r>
            <a:r>
              <a:rPr lang="ru-RU" sz="1800" dirty="0" smtClean="0"/>
              <a:t>ечити </a:t>
            </a:r>
            <a:r>
              <a:rPr lang="sr-Latn-BA" sz="1800" dirty="0" smtClean="0"/>
              <a:t>п</a:t>
            </a:r>
            <a:r>
              <a:rPr lang="ru-RU" sz="1800" dirty="0" smtClean="0"/>
              <a:t>ос</a:t>
            </a:r>
            <a:r>
              <a:rPr lang="sr-Latn-BA" sz="1800" dirty="0" smtClean="0"/>
              <a:t>љ</a:t>
            </a:r>
            <a:r>
              <a:rPr lang="ru-RU" sz="1800" dirty="0" smtClean="0"/>
              <a:t>еди</a:t>
            </a:r>
            <a:r>
              <a:rPr lang="sr-Latn-BA" sz="1800" dirty="0" smtClean="0"/>
              <a:t>ч</a:t>
            </a:r>
            <a:r>
              <a:rPr lang="ru-RU" sz="1800" dirty="0" smtClean="0"/>
              <a:t>на</a:t>
            </a:r>
            <a:r>
              <a:rPr lang="sr-Latn-BA" sz="1800" dirty="0" smtClean="0"/>
              <a:t> </a:t>
            </a:r>
            <a:r>
              <a:rPr lang="ru-RU" sz="1800" dirty="0" smtClean="0"/>
              <a:t>акц</a:t>
            </a:r>
            <a:r>
              <a:rPr lang="sr-Latn-BA" sz="1800" dirty="0" smtClean="0"/>
              <a:t>и</a:t>
            </a:r>
            <a:r>
              <a:rPr lang="ru-RU" sz="1800" dirty="0" smtClean="0"/>
              <a:t>ја</a:t>
            </a:r>
            <a:r>
              <a:rPr lang="sr-Latn-BA" sz="1800" dirty="0" smtClean="0"/>
              <a:t>, </a:t>
            </a:r>
          </a:p>
          <a:p>
            <a:r>
              <a:rPr lang="ru-RU" sz="1800" dirty="0" smtClean="0">
                <a:solidFill>
                  <a:srgbClr val="FF0000"/>
                </a:solidFill>
              </a:rPr>
              <a:t>Илузија контроле</a:t>
            </a:r>
            <a:r>
              <a:rPr lang="sr-Latn-BA" sz="1800" dirty="0" smtClean="0">
                <a:solidFill>
                  <a:srgbClr val="FF0000"/>
                </a:solidFill>
              </a:rPr>
              <a:t> </a:t>
            </a:r>
            <a:r>
              <a:rPr lang="sr-Latn-BA" sz="1800" dirty="0" smtClean="0"/>
              <a:t>-</a:t>
            </a:r>
            <a:r>
              <a:rPr lang="ru-RU" sz="1800" dirty="0" smtClean="0"/>
              <a:t> </a:t>
            </a:r>
            <a:r>
              <a:rPr lang="sr-Latn-BA" sz="1800" dirty="0" smtClean="0"/>
              <a:t>м</a:t>
            </a:r>
            <a:r>
              <a:rPr lang="ru-RU" sz="1800" dirty="0" smtClean="0"/>
              <a:t>енаџмент креира илузију контроле, док се у стварности контролне</a:t>
            </a:r>
            <a:r>
              <a:rPr lang="sr-Latn-BA" sz="1800" dirty="0" smtClean="0"/>
              <a:t> </a:t>
            </a:r>
            <a:r>
              <a:rPr lang="ru-RU" sz="1800" dirty="0" smtClean="0"/>
              <a:t>процедуре изб</a:t>
            </a:r>
            <a:r>
              <a:rPr lang="sr-Latn-BA" sz="1800" dirty="0" smtClean="0"/>
              <a:t>ј</a:t>
            </a:r>
            <a:r>
              <a:rPr lang="ru-RU" sz="1800" dirty="0" smtClean="0"/>
              <a:t>егавају и погрешно интерпретирају</a:t>
            </a:r>
            <a:endParaRPr lang="sr-Latn-BA" sz="1800" dirty="0" smtClean="0"/>
          </a:p>
          <a:p>
            <a:r>
              <a:rPr lang="ru-RU" sz="1800" dirty="0" smtClean="0">
                <a:solidFill>
                  <a:srgbClr val="FF0000"/>
                </a:solidFill>
              </a:rPr>
              <a:t>Аспект ефикасности</a:t>
            </a:r>
            <a:r>
              <a:rPr lang="sr-Latn-BA" sz="1800" dirty="0" smtClean="0">
                <a:solidFill>
                  <a:srgbClr val="FF0000"/>
                </a:solidFill>
              </a:rPr>
              <a:t> </a:t>
            </a:r>
            <a:r>
              <a:rPr lang="sr-Latn-BA" sz="1800" dirty="0" smtClean="0"/>
              <a:t>-</a:t>
            </a:r>
            <a:r>
              <a:rPr lang="ru-RU" sz="1800" dirty="0" smtClean="0"/>
              <a:t> </a:t>
            </a:r>
            <a:r>
              <a:rPr lang="sr-Latn-BA" sz="1800" dirty="0" smtClean="0"/>
              <a:t>у</a:t>
            </a:r>
            <a:r>
              <a:rPr lang="ru-RU" sz="1800" dirty="0" smtClean="0"/>
              <a:t>потребом разних „пречица“, м</a:t>
            </a:r>
            <a:r>
              <a:rPr lang="sr-Latn-BA" sz="1800" dirty="0" err="1" smtClean="0"/>
              <a:t>иј</a:t>
            </a:r>
            <a:r>
              <a:rPr lang="ru-RU" sz="1800" dirty="0" smtClean="0"/>
              <a:t>ењањем и/или елиминисањем различитих</a:t>
            </a:r>
            <a:r>
              <a:rPr lang="sr-Latn-BA" sz="1800" dirty="0" smtClean="0"/>
              <a:t> </a:t>
            </a:r>
            <a:r>
              <a:rPr lang="ru-RU" sz="1800" dirty="0" smtClean="0"/>
              <a:t>процедура, систем интерних контрола је доведен до неефикасности.</a:t>
            </a:r>
            <a:endParaRPr lang="sr-Latn-BA" sz="1800" dirty="0" smtClean="0"/>
          </a:p>
          <a:p>
            <a:r>
              <a:rPr lang="ru-RU" sz="1800" dirty="0" smtClean="0">
                <a:solidFill>
                  <a:srgbClr val="FF0000"/>
                </a:solidFill>
              </a:rPr>
              <a:t>Апатија</a:t>
            </a:r>
            <a:r>
              <a:rPr lang="sr-Latn-BA" sz="1800" dirty="0" smtClean="0">
                <a:solidFill>
                  <a:srgbClr val="FF0000"/>
                </a:solidFill>
              </a:rPr>
              <a:t> -</a:t>
            </a:r>
            <a:r>
              <a:rPr lang="ru-RU" sz="1800" dirty="0" smtClean="0"/>
              <a:t> </a:t>
            </a:r>
            <a:r>
              <a:rPr lang="sr-Latn-BA" sz="1800" dirty="0" smtClean="0"/>
              <a:t>з</a:t>
            </a:r>
            <a:r>
              <a:rPr lang="ru-RU" sz="1800" dirty="0" smtClean="0"/>
              <a:t>апослени губе интерес за функционисање система онако како је првобитно</a:t>
            </a:r>
            <a:r>
              <a:rPr lang="sr-Latn-BA" sz="1800" dirty="0" smtClean="0"/>
              <a:t> </a:t>
            </a:r>
            <a:r>
              <a:rPr lang="ru-RU" sz="1800" dirty="0" smtClean="0"/>
              <a:t>замишљен, постају немарни и није им стало до процедура</a:t>
            </a:r>
            <a:r>
              <a:rPr lang="sr-Latn-BA" sz="1800" dirty="0" smtClean="0"/>
              <a:t>,</a:t>
            </a:r>
            <a:endParaRPr lang="ru-RU" sz="1800" dirty="0" smtClean="0"/>
          </a:p>
          <a:p>
            <a:r>
              <a:rPr lang="ru-RU" sz="1800" dirty="0" smtClean="0">
                <a:solidFill>
                  <a:srgbClr val="FF0000"/>
                </a:solidFill>
              </a:rPr>
              <a:t>Оптимизација трошкова</a:t>
            </a:r>
            <a:r>
              <a:rPr lang="sr-Latn-BA" sz="1800" dirty="0" smtClean="0"/>
              <a:t> - и</a:t>
            </a:r>
            <a:r>
              <a:rPr lang="ru-RU" sz="1800" dirty="0" smtClean="0"/>
              <a:t>нтерна контрола мора бити исплатива, што значи да мора бити</a:t>
            </a:r>
            <a:r>
              <a:rPr lang="sr-Latn-BA" sz="1800" dirty="0" smtClean="0"/>
              <a:t> </a:t>
            </a:r>
            <a:r>
              <a:rPr lang="ru-RU" sz="1800" dirty="0" smtClean="0"/>
              <a:t>постављена као резултат </a:t>
            </a:r>
            <a:r>
              <a:rPr lang="sr-Latn-BA" sz="1800" dirty="0" err="1" smtClean="0"/>
              <a:t>cost</a:t>
            </a:r>
            <a:r>
              <a:rPr lang="sr-Latn-BA" sz="1800" dirty="0" smtClean="0"/>
              <a:t>-</a:t>
            </a:r>
            <a:r>
              <a:rPr lang="sr-Latn-BA" sz="1800" dirty="0" err="1" smtClean="0"/>
              <a:t>benefit</a:t>
            </a:r>
            <a:r>
              <a:rPr lang="ru-RU" sz="1800" dirty="0" smtClean="0"/>
              <a:t> анализе. Ово води ка томе да се поставља систем</a:t>
            </a:r>
            <a:r>
              <a:rPr lang="sr-Latn-BA" sz="1800" dirty="0" smtClean="0"/>
              <a:t> </a:t>
            </a:r>
            <a:r>
              <a:rPr lang="ru-RU" sz="1800" dirty="0" smtClean="0"/>
              <a:t>који је под датим околностима најбољи могућ (који сл</a:t>
            </a:r>
            <a:r>
              <a:rPr lang="sr-Latn-BA" sz="1800" dirty="0" err="1" smtClean="0"/>
              <a:t>иј</a:t>
            </a:r>
            <a:r>
              <a:rPr lang="ru-RU" sz="1800" dirty="0" smtClean="0"/>
              <a:t>еди оквире буџета) али за који не</a:t>
            </a:r>
            <a:r>
              <a:rPr lang="sr-Latn-BA" sz="1800" dirty="0" smtClean="0"/>
              <a:t> </a:t>
            </a:r>
            <a:r>
              <a:rPr lang="ru-RU" sz="1800" dirty="0" smtClean="0"/>
              <a:t>мора да значи и да је најбоље могуће р</a:t>
            </a:r>
            <a:r>
              <a:rPr lang="sr-Latn-BA" sz="1800" dirty="0" smtClean="0"/>
              <a:t>ј</a:t>
            </a:r>
            <a:r>
              <a:rPr lang="ru-RU" sz="1800" dirty="0" smtClean="0"/>
              <a:t>ешење за дату ситуацију/пословно окружење.</a:t>
            </a:r>
            <a:endParaRPr lang="sr-Latn-BA" sz="1800"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ОГРАНИЧЕЊА ИНТЕРНИХ КОНТРОЛА</a:t>
            </a:r>
            <a:endParaRPr lang="sr-Latn-BA" dirty="0"/>
          </a:p>
        </p:txBody>
      </p:sp>
      <p:sp>
        <p:nvSpPr>
          <p:cNvPr id="3" name="Čuvar mesta za sadržaj 2"/>
          <p:cNvSpPr>
            <a:spLocks noGrp="1"/>
          </p:cNvSpPr>
          <p:nvPr>
            <p:ph sz="quarter" idx="1"/>
          </p:nvPr>
        </p:nvSpPr>
        <p:spPr/>
        <p:txBody>
          <a:bodyPr>
            <a:normAutofit fontScale="62500" lnSpcReduction="20000"/>
          </a:bodyPr>
          <a:lstStyle/>
          <a:p>
            <a:r>
              <a:rPr lang="ru-RU" dirty="0" smtClean="0">
                <a:solidFill>
                  <a:srgbClr val="FF0000"/>
                </a:solidFill>
              </a:rPr>
              <a:t>Фокус на рутинским активностима</a:t>
            </a:r>
            <a:r>
              <a:rPr lang="sr-Latn-BA" dirty="0" smtClean="0"/>
              <a:t> - в</a:t>
            </a:r>
            <a:r>
              <a:rPr lang="ru-RU" dirty="0" smtClean="0"/>
              <a:t>ећина интерних контрола тежи да се примарно фокусира на</a:t>
            </a:r>
            <a:r>
              <a:rPr lang="sr-Latn-BA" dirty="0" smtClean="0"/>
              <a:t> </a:t>
            </a:r>
            <a:r>
              <a:rPr lang="ru-RU" dirty="0" smtClean="0"/>
              <a:t>рутинске активности, </a:t>
            </a:r>
            <a:endParaRPr lang="sr-Latn-BA" dirty="0" smtClean="0"/>
          </a:p>
          <a:p>
            <a:r>
              <a:rPr lang="ru-RU" dirty="0" smtClean="0">
                <a:solidFill>
                  <a:srgbClr val="FF0000"/>
                </a:solidFill>
              </a:rPr>
              <a:t>Недовољно посвећена пажња оперативном ризику</a:t>
            </a:r>
            <a:r>
              <a:rPr lang="sr-Latn-BA" dirty="0" smtClean="0">
                <a:solidFill>
                  <a:srgbClr val="FF0000"/>
                </a:solidFill>
              </a:rPr>
              <a:t> </a:t>
            </a:r>
            <a:r>
              <a:rPr lang="sr-Latn-BA" dirty="0" smtClean="0"/>
              <a:t>- с</a:t>
            </a:r>
            <a:r>
              <a:rPr lang="ru-RU" dirty="0" smtClean="0"/>
              <a:t>истеми интерних контрола углавном</a:t>
            </a:r>
            <a:r>
              <a:rPr lang="sr-Latn-BA" dirty="0" smtClean="0"/>
              <a:t> </a:t>
            </a:r>
            <a:r>
              <a:rPr lang="ru-RU" dirty="0" smtClean="0"/>
              <a:t>врло добро покривају финансијске ризике, али се често дешава да управо због овог</a:t>
            </a:r>
            <a:r>
              <a:rPr lang="sr-Latn-BA" dirty="0" smtClean="0"/>
              <a:t> </a:t>
            </a:r>
            <a:r>
              <a:rPr lang="ru-RU" dirty="0" smtClean="0"/>
              <a:t>помереног фокуса, фундаментални оперативни ризици остану непокривени</a:t>
            </a:r>
            <a:r>
              <a:rPr lang="sr-Latn-BA" dirty="0" smtClean="0"/>
              <a:t>,</a:t>
            </a:r>
            <a:endParaRPr lang="ru-RU" dirty="0" smtClean="0"/>
          </a:p>
          <a:p>
            <a:r>
              <a:rPr lang="ru-RU" dirty="0" smtClean="0">
                <a:solidFill>
                  <a:srgbClr val="FF0000"/>
                </a:solidFill>
              </a:rPr>
              <a:t>Не реаговање на пром</a:t>
            </a:r>
            <a:r>
              <a:rPr lang="sr-Latn-BA" dirty="0" smtClean="0">
                <a:solidFill>
                  <a:srgbClr val="FF0000"/>
                </a:solidFill>
              </a:rPr>
              <a:t>ј</a:t>
            </a:r>
            <a:r>
              <a:rPr lang="ru-RU" dirty="0" smtClean="0">
                <a:solidFill>
                  <a:srgbClr val="FF0000"/>
                </a:solidFill>
              </a:rPr>
              <a:t>ену околности у пословном окружењу</a:t>
            </a:r>
            <a:r>
              <a:rPr lang="sr-Latn-BA" dirty="0" smtClean="0"/>
              <a:t> - о</a:t>
            </a:r>
            <a:r>
              <a:rPr lang="ru-RU" dirty="0" smtClean="0"/>
              <a:t>колности под </a:t>
            </a:r>
            <a:r>
              <a:rPr lang="sr-Latn-BA" dirty="0" smtClean="0"/>
              <a:t>којим</a:t>
            </a:r>
            <a:r>
              <a:rPr lang="ru-RU" dirty="0" smtClean="0"/>
              <a:t>а</a:t>
            </a:r>
            <a:r>
              <a:rPr lang="sr-Latn-BA" dirty="0" smtClean="0"/>
              <a:t> се</a:t>
            </a:r>
            <a:r>
              <a:rPr lang="ru-RU" dirty="0" smtClean="0"/>
              <a:t> послује никада нису статичне. Уколико систем интерних контрола не прати ове</a:t>
            </a:r>
            <a:r>
              <a:rPr lang="sr-Latn-BA" dirty="0" smtClean="0"/>
              <a:t> </a:t>
            </a:r>
            <a:r>
              <a:rPr lang="ru-RU" dirty="0" smtClean="0"/>
              <a:t>пром</a:t>
            </a:r>
            <a:r>
              <a:rPr lang="sr-Latn-BA" dirty="0" smtClean="0"/>
              <a:t>ј</a:t>
            </a:r>
            <a:r>
              <a:rPr lang="ru-RU" dirty="0" smtClean="0"/>
              <a:t>ене и не реагује на вр</a:t>
            </a:r>
            <a:r>
              <a:rPr lang="sr-Latn-BA" dirty="0" err="1" smtClean="0"/>
              <a:t>иј</a:t>
            </a:r>
            <a:r>
              <a:rPr lang="ru-RU" dirty="0" smtClean="0"/>
              <a:t>еме, отвара се ново поље ризика за пословање</a:t>
            </a:r>
            <a:r>
              <a:rPr lang="sr-Latn-BA" dirty="0" smtClean="0"/>
              <a:t>,</a:t>
            </a:r>
            <a:endParaRPr lang="ru-RU" dirty="0" smtClean="0">
              <a:solidFill>
                <a:srgbClr val="FF0000"/>
              </a:solidFill>
            </a:endParaRPr>
          </a:p>
          <a:p>
            <a:r>
              <a:rPr lang="ru-RU" dirty="0" smtClean="0">
                <a:solidFill>
                  <a:srgbClr val="FF0000"/>
                </a:solidFill>
              </a:rPr>
              <a:t>Умор</a:t>
            </a:r>
            <a:r>
              <a:rPr lang="sr-Latn-BA" dirty="0" smtClean="0"/>
              <a:t> - р</a:t>
            </a:r>
            <a:r>
              <a:rPr lang="ru-RU" dirty="0" smtClean="0"/>
              <a:t>ад интерне контроле може да изазове замор међу запосленима чији ће резултат</a:t>
            </a:r>
            <a:r>
              <a:rPr lang="sr-Latn-BA" dirty="0" smtClean="0"/>
              <a:t> </a:t>
            </a:r>
            <a:r>
              <a:rPr lang="ru-RU" dirty="0" smtClean="0"/>
              <a:t>бити оперативна неефикасност</a:t>
            </a:r>
            <a:r>
              <a:rPr lang="sr-Latn-BA" dirty="0" smtClean="0"/>
              <a:t>;</a:t>
            </a:r>
            <a:r>
              <a:rPr lang="ru-RU" dirty="0" smtClean="0"/>
              <a:t> </a:t>
            </a:r>
            <a:r>
              <a:rPr lang="sr-Latn-BA" dirty="0" err="1" smtClean="0"/>
              <a:t>ци</a:t>
            </a:r>
            <a:r>
              <a:rPr lang="ru-RU" dirty="0" smtClean="0"/>
              <a:t>о систем постаје досадан, а то проузрокује осећај</a:t>
            </a:r>
            <a:r>
              <a:rPr lang="sr-Latn-BA" dirty="0" smtClean="0"/>
              <a:t> </a:t>
            </a:r>
            <a:r>
              <a:rPr lang="ru-RU" dirty="0" smtClean="0"/>
              <a:t>умора и засићености</a:t>
            </a:r>
            <a:r>
              <a:rPr lang="sr-Latn-BA" dirty="0" smtClean="0"/>
              <a:t>, </a:t>
            </a:r>
          </a:p>
          <a:p>
            <a:r>
              <a:rPr lang="ru-RU" dirty="0" smtClean="0">
                <a:solidFill>
                  <a:srgbClr val="FF0000"/>
                </a:solidFill>
              </a:rPr>
              <a:t>Удруживање</a:t>
            </a:r>
            <a:r>
              <a:rPr lang="sr-Latn-BA" dirty="0" smtClean="0">
                <a:solidFill>
                  <a:srgbClr val="FF0000"/>
                </a:solidFill>
              </a:rPr>
              <a:t> </a:t>
            </a:r>
            <a:r>
              <a:rPr lang="sr-Latn-BA" dirty="0" smtClean="0"/>
              <a:t>- н</a:t>
            </a:r>
            <a:r>
              <a:rPr lang="ru-RU" dirty="0" smtClean="0"/>
              <a:t>едостатак личног интегритета и непоштење запослених, могу да доведу до</a:t>
            </a:r>
            <a:r>
              <a:rPr lang="sr-Latn-BA" dirty="0" smtClean="0"/>
              <a:t> </a:t>
            </a:r>
            <a:r>
              <a:rPr lang="ru-RU" dirty="0" smtClean="0"/>
              <a:t>стварања такозваних „коалиција“, које ће бити усп</a:t>
            </a:r>
            <a:r>
              <a:rPr lang="sr-Latn-BA" dirty="0" smtClean="0"/>
              <a:t>ј</a:t>
            </a:r>
            <a:r>
              <a:rPr lang="ru-RU" dirty="0" smtClean="0"/>
              <a:t>ешније у избегавању контролних</a:t>
            </a:r>
            <a:r>
              <a:rPr lang="sr-Latn-BA" dirty="0" smtClean="0"/>
              <a:t> </a:t>
            </a:r>
            <a:r>
              <a:rPr lang="ru-RU" dirty="0" smtClean="0"/>
              <a:t>процедура, </a:t>
            </a:r>
            <a:endParaRPr lang="sr-Latn-BA" dirty="0" smtClean="0"/>
          </a:p>
          <a:p>
            <a:r>
              <a:rPr lang="ru-RU" dirty="0" smtClean="0">
                <a:solidFill>
                  <a:srgbClr val="FF0000"/>
                </a:solidFill>
              </a:rPr>
              <a:t>Саботажа</a:t>
            </a:r>
            <a:r>
              <a:rPr lang="sr-Latn-BA" dirty="0" smtClean="0"/>
              <a:t> - з</a:t>
            </a:r>
            <a:r>
              <a:rPr lang="ru-RU" dirty="0" smtClean="0"/>
              <a:t>апослени са малициозним нам</a:t>
            </a:r>
            <a:r>
              <a:rPr lang="sr-Latn-BA" dirty="0" smtClean="0"/>
              <a:t>ј</a:t>
            </a:r>
            <a:r>
              <a:rPr lang="ru-RU" dirty="0" smtClean="0"/>
              <a:t>ерама може покушати да св</a:t>
            </a:r>
            <a:r>
              <a:rPr lang="sr-Latn-BA" dirty="0" smtClean="0"/>
              <a:t>ј</a:t>
            </a:r>
            <a:r>
              <a:rPr lang="ru-RU" dirty="0" smtClean="0"/>
              <a:t>есно направи „штету“</a:t>
            </a:r>
            <a:r>
              <a:rPr lang="sr-Latn-BA" dirty="0" smtClean="0"/>
              <a:t> у систему </a:t>
            </a:r>
            <a:r>
              <a:rPr lang="ru-RU" dirty="0" smtClean="0"/>
              <a:t>интерни</a:t>
            </a:r>
            <a:r>
              <a:rPr lang="sr-Latn-BA" dirty="0" smtClean="0"/>
              <a:t>х</a:t>
            </a:r>
            <a:r>
              <a:rPr lang="ru-RU" dirty="0" smtClean="0"/>
              <a:t> контрола</a:t>
            </a:r>
            <a:r>
              <a:rPr lang="sr-Latn-BA" dirty="0" smtClean="0"/>
              <a:t>, </a:t>
            </a:r>
          </a:p>
          <a:p>
            <a:r>
              <a:rPr lang="ru-RU" dirty="0" smtClean="0">
                <a:solidFill>
                  <a:srgbClr val="FF0000"/>
                </a:solidFill>
              </a:rPr>
              <a:t>Комплексност</a:t>
            </a:r>
            <a:r>
              <a:rPr lang="sr-Latn-BA" dirty="0" smtClean="0"/>
              <a:t> - </a:t>
            </a:r>
            <a:r>
              <a:rPr lang="ru-RU" dirty="0" smtClean="0"/>
              <a:t>сложенији системи интерних контрола могу довести до оперативне</a:t>
            </a:r>
            <a:r>
              <a:rPr lang="sr-Latn-BA" dirty="0" smtClean="0"/>
              <a:t> </a:t>
            </a:r>
            <a:r>
              <a:rPr lang="ru-RU" dirty="0" smtClean="0"/>
              <a:t>неефикасности, јер запослени нису у стању да се носе са системом.</a:t>
            </a:r>
            <a:endParaRPr lang="sr-Latn-BA"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ОСНОВНЕ АКТИВНОСТИ ИР</a:t>
            </a:r>
            <a:endParaRPr lang="sr-Latn-BA" dirty="0"/>
          </a:p>
        </p:txBody>
      </p:sp>
      <p:sp>
        <p:nvSpPr>
          <p:cNvPr id="3" name="Čuvar mesta za sadržaj 2"/>
          <p:cNvSpPr>
            <a:spLocks noGrp="1"/>
          </p:cNvSpPr>
          <p:nvPr>
            <p:ph sz="quarter" idx="1"/>
          </p:nvPr>
        </p:nvSpPr>
        <p:spPr/>
        <p:txBody>
          <a:bodyPr/>
          <a:lstStyle/>
          <a:p>
            <a:r>
              <a:rPr lang="ru-RU" dirty="0" smtClean="0"/>
              <a:t>стратешко (трогодишње) и годишње планирање ревизије,</a:t>
            </a:r>
          </a:p>
          <a:p>
            <a:r>
              <a:rPr lang="ru-RU" dirty="0" smtClean="0"/>
              <a:t>тестирање, испитивање и оцјена података и информација</a:t>
            </a:r>
            <a:r>
              <a:rPr lang="sr-Latn-BA" dirty="0" smtClean="0"/>
              <a:t> – провођење интерне ревизије</a:t>
            </a:r>
            <a:r>
              <a:rPr lang="ru-RU" dirty="0" smtClean="0"/>
              <a:t>,</a:t>
            </a:r>
          </a:p>
          <a:p>
            <a:r>
              <a:rPr lang="ru-RU" dirty="0" smtClean="0"/>
              <a:t>извјештавање о резултатима и давање препорука да би се побољшало пословање и</a:t>
            </a:r>
          </a:p>
          <a:p>
            <a:r>
              <a:rPr lang="ru-RU" dirty="0" smtClean="0"/>
              <a:t>преглед пра</a:t>
            </a:r>
            <a:r>
              <a:rPr lang="sr-Latn-BA" dirty="0" smtClean="0"/>
              <a:t>ћ</a:t>
            </a:r>
            <a:r>
              <a:rPr lang="ru-RU" dirty="0" smtClean="0"/>
              <a:t>ења и извршавања препорука интерне ревизије од стране управе.</a:t>
            </a:r>
            <a:endParaRPr lang="sr-Latn-BA"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ПРИНЦИПИ ПЛАНА РЕВИЗИЈЕ</a:t>
            </a:r>
            <a:endParaRPr lang="sr-Latn-BA" dirty="0"/>
          </a:p>
        </p:txBody>
      </p:sp>
      <p:sp>
        <p:nvSpPr>
          <p:cNvPr id="3" name="Čuvar mesta za sadržaj 2"/>
          <p:cNvSpPr>
            <a:spLocks noGrp="1"/>
          </p:cNvSpPr>
          <p:nvPr>
            <p:ph sz="quarter" idx="1"/>
          </p:nvPr>
        </p:nvSpPr>
        <p:spPr/>
        <p:txBody>
          <a:bodyPr>
            <a:normAutofit fontScale="92500" lnSpcReduction="10000"/>
          </a:bodyPr>
          <a:lstStyle/>
          <a:p>
            <a:r>
              <a:rPr lang="ru-RU" dirty="0" smtClean="0"/>
              <a:t>Планирање треба да буде у складу са правилником функције</a:t>
            </a:r>
            <a:r>
              <a:rPr lang="sr-Latn-BA" dirty="0" smtClean="0"/>
              <a:t> </a:t>
            </a:r>
            <a:r>
              <a:rPr lang="ru-RU" dirty="0" smtClean="0"/>
              <a:t>интерне ревизије и да укључује циљеве, распореде времена,</a:t>
            </a:r>
            <a:r>
              <a:rPr lang="sr-Latn-BA" dirty="0" smtClean="0"/>
              <a:t> </a:t>
            </a:r>
            <a:r>
              <a:rPr lang="ru-RU" dirty="0" smtClean="0"/>
              <a:t>обезб</a:t>
            </a:r>
            <a:r>
              <a:rPr lang="sr-Latn-BA" dirty="0" smtClean="0"/>
              <a:t>ј</a:t>
            </a:r>
            <a:r>
              <a:rPr lang="ru-RU" dirty="0" smtClean="0"/>
              <a:t>еђење особља, буџет и изв</a:t>
            </a:r>
            <a:r>
              <a:rPr lang="sr-Latn-BA" dirty="0" smtClean="0"/>
              <a:t>ј</a:t>
            </a:r>
            <a:r>
              <a:rPr lang="ru-RU" dirty="0" smtClean="0"/>
              <a:t>ештавање</a:t>
            </a:r>
          </a:p>
          <a:p>
            <a:r>
              <a:rPr lang="ru-RU" dirty="0" smtClean="0"/>
              <a:t>Активности интерне ревизије треба да буду у могућности да</a:t>
            </a:r>
            <a:r>
              <a:rPr lang="sr-Latn-BA" dirty="0" smtClean="0"/>
              <a:t> </a:t>
            </a:r>
            <a:r>
              <a:rPr lang="ru-RU" dirty="0" smtClean="0"/>
              <a:t>испуне циљеве у оквиру одређеног времена и буџета и</a:t>
            </a:r>
            <a:r>
              <a:rPr lang="sr-Latn-BA" dirty="0" smtClean="0"/>
              <a:t> да </a:t>
            </a:r>
            <a:r>
              <a:rPr lang="ru-RU" dirty="0" smtClean="0"/>
              <a:t>буду оц</a:t>
            </a:r>
            <a:r>
              <a:rPr lang="sr-Latn-BA" dirty="0" smtClean="0"/>
              <a:t>ј</a:t>
            </a:r>
            <a:r>
              <a:rPr lang="ru-RU" dirty="0" smtClean="0"/>
              <a:t>ењене у смислу</a:t>
            </a:r>
            <a:r>
              <a:rPr lang="sr-Latn-BA" dirty="0" smtClean="0"/>
              <a:t> </a:t>
            </a:r>
            <a:r>
              <a:rPr lang="ru-RU" dirty="0" smtClean="0"/>
              <a:t>циљних датума и нивоа за</a:t>
            </a:r>
            <a:r>
              <a:rPr lang="sr-Latn-BA" dirty="0" smtClean="0"/>
              <a:t> </a:t>
            </a:r>
            <a:r>
              <a:rPr lang="ru-RU" dirty="0" smtClean="0"/>
              <a:t>извршење</a:t>
            </a:r>
          </a:p>
          <a:p>
            <a:r>
              <a:rPr lang="ru-RU" dirty="0" smtClean="0"/>
              <a:t>План треба да обухват</a:t>
            </a:r>
            <a:r>
              <a:rPr lang="sr-Latn-BA" dirty="0" smtClean="0"/>
              <a:t>и</a:t>
            </a:r>
            <a:r>
              <a:rPr lang="ru-RU" dirty="0" smtClean="0"/>
              <a:t> распоред </a:t>
            </a:r>
            <a:r>
              <a:rPr lang="sr-Latn-BA" dirty="0" smtClean="0"/>
              <a:t>ревизорског </a:t>
            </a:r>
            <a:r>
              <a:rPr lang="ru-RU" dirty="0" smtClean="0"/>
              <a:t>рада са активностима</a:t>
            </a:r>
            <a:r>
              <a:rPr lang="sr-Latn-BA" dirty="0" smtClean="0"/>
              <a:t> </a:t>
            </a:r>
            <a:r>
              <a:rPr lang="ru-RU" dirty="0" smtClean="0"/>
              <a:t>које треба обавити и њихове кључне планиране датуме, као и</a:t>
            </a:r>
            <a:r>
              <a:rPr lang="sr-Latn-BA" dirty="0" smtClean="0"/>
              <a:t> </a:t>
            </a:r>
            <a:r>
              <a:rPr lang="ru-RU" dirty="0" smtClean="0"/>
              <a:t>проц</a:t>
            </a:r>
            <a:r>
              <a:rPr lang="sr-Latn-BA" dirty="0" err="1" smtClean="0"/>
              <a:t>иј</a:t>
            </a:r>
            <a:r>
              <a:rPr lang="ru-RU" dirty="0" smtClean="0"/>
              <a:t>ењен рад у смислу временског оквира за</a:t>
            </a:r>
            <a:r>
              <a:rPr lang="sr-Latn-BA" dirty="0" smtClean="0"/>
              <a:t> </a:t>
            </a:r>
            <a:r>
              <a:rPr lang="ru-RU" dirty="0" smtClean="0"/>
              <a:t>обављање и ресурсе.</a:t>
            </a:r>
            <a:endParaRPr lang="sr-Latn-BA"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ПРИОРИТЕТИ ПЛАНА РЕВИЗИЈЕ </a:t>
            </a:r>
            <a:endParaRPr lang="sr-Latn-BA" dirty="0"/>
          </a:p>
        </p:txBody>
      </p:sp>
      <p:sp>
        <p:nvSpPr>
          <p:cNvPr id="3" name="Čuvar mesta za sadržaj 2"/>
          <p:cNvSpPr>
            <a:spLocks noGrp="1"/>
          </p:cNvSpPr>
          <p:nvPr>
            <p:ph sz="quarter" idx="1"/>
          </p:nvPr>
        </p:nvSpPr>
        <p:spPr/>
        <p:txBody>
          <a:bodyPr>
            <a:normAutofit fontScale="77500" lnSpcReduction="20000"/>
          </a:bodyPr>
          <a:lstStyle/>
          <a:p>
            <a:pPr>
              <a:buNone/>
            </a:pPr>
            <a:r>
              <a:rPr lang="ru-RU" dirty="0" smtClean="0"/>
              <a:t>Планови </a:t>
            </a:r>
            <a:r>
              <a:rPr lang="sr-Latn-BA" dirty="0" smtClean="0"/>
              <a:t>ревизорског </a:t>
            </a:r>
            <a:r>
              <a:rPr lang="ru-RU" dirty="0" smtClean="0"/>
              <a:t>рада</a:t>
            </a:r>
            <a:r>
              <a:rPr lang="sr-Latn-BA" dirty="0" smtClean="0"/>
              <a:t> </a:t>
            </a:r>
            <a:r>
              <a:rPr lang="ru-RU" dirty="0" smtClean="0"/>
              <a:t>треба да буду довољно флексибилни </a:t>
            </a:r>
            <a:r>
              <a:rPr lang="sr-Latn-BA" dirty="0" smtClean="0"/>
              <a:t>како би могли </a:t>
            </a:r>
            <a:r>
              <a:rPr lang="ru-RU" dirty="0" smtClean="0"/>
              <a:t>да укључе неочекиване</a:t>
            </a:r>
            <a:r>
              <a:rPr lang="sr-Latn-BA" dirty="0" smtClean="0"/>
              <a:t> </a:t>
            </a:r>
            <a:r>
              <a:rPr lang="ru-RU" dirty="0" smtClean="0"/>
              <a:t>захт</a:t>
            </a:r>
            <a:r>
              <a:rPr lang="sr-Latn-BA" dirty="0" smtClean="0"/>
              <a:t>ј</a:t>
            </a:r>
            <a:r>
              <a:rPr lang="ru-RU" dirty="0" smtClean="0"/>
              <a:t>еве </a:t>
            </a:r>
            <a:r>
              <a:rPr lang="sr-Latn-BA" dirty="0" smtClean="0"/>
              <a:t>у погледу </a:t>
            </a:r>
            <a:r>
              <a:rPr lang="ru-RU" dirty="0" smtClean="0"/>
              <a:t>активности интерне ревизије</a:t>
            </a:r>
            <a:r>
              <a:rPr lang="sr-Latn-BA" dirty="0" smtClean="0"/>
              <a:t> и треба да буду засновани на:</a:t>
            </a:r>
          </a:p>
          <a:p>
            <a:pPr>
              <a:buNone/>
            </a:pPr>
            <a:endParaRPr lang="sr-Latn-BA" dirty="0" smtClean="0"/>
          </a:p>
          <a:p>
            <a:r>
              <a:rPr lang="sr-Latn-BA" dirty="0" smtClean="0"/>
              <a:t>д</a:t>
            </a:r>
            <a:r>
              <a:rPr lang="ru-RU" dirty="0" smtClean="0"/>
              <a:t>атумима и резултатима последњег ревизијског ангажмана</a:t>
            </a:r>
            <a:r>
              <a:rPr lang="sr-Latn-BA" dirty="0" smtClean="0"/>
              <a:t>, </a:t>
            </a:r>
          </a:p>
          <a:p>
            <a:r>
              <a:rPr lang="sr-Latn-BA" dirty="0" smtClean="0"/>
              <a:t>а</a:t>
            </a:r>
            <a:r>
              <a:rPr lang="ru-RU" dirty="0" smtClean="0"/>
              <a:t>журираним оц</a:t>
            </a:r>
            <a:r>
              <a:rPr lang="sr-Latn-BA" dirty="0" smtClean="0"/>
              <a:t>ј</a:t>
            </a:r>
            <a:r>
              <a:rPr lang="ru-RU" dirty="0" smtClean="0"/>
              <a:t>енама и ефективности управљања ризиком и</a:t>
            </a:r>
            <a:r>
              <a:rPr lang="sr-Latn-BA" dirty="0" smtClean="0"/>
              <a:t> </a:t>
            </a:r>
            <a:r>
              <a:rPr lang="ru-RU" dirty="0" smtClean="0"/>
              <a:t>процес</a:t>
            </a:r>
            <a:r>
              <a:rPr lang="sr-Latn-BA" dirty="0" smtClean="0"/>
              <a:t>им</a:t>
            </a:r>
            <a:r>
              <a:rPr lang="ru-RU" dirty="0" smtClean="0"/>
              <a:t>а контроле</a:t>
            </a:r>
            <a:r>
              <a:rPr lang="sr-Latn-BA" dirty="0" smtClean="0"/>
              <a:t>,</a:t>
            </a:r>
            <a:endParaRPr lang="ru-RU" dirty="0" smtClean="0"/>
          </a:p>
          <a:p>
            <a:r>
              <a:rPr lang="sr-Latn-BA" dirty="0" smtClean="0"/>
              <a:t>з</a:t>
            </a:r>
            <a:r>
              <a:rPr lang="ru-RU" dirty="0" smtClean="0"/>
              <a:t>ахт</a:t>
            </a:r>
            <a:r>
              <a:rPr lang="sr-Latn-BA" dirty="0" smtClean="0"/>
              <a:t>ј</a:t>
            </a:r>
            <a:r>
              <a:rPr lang="ru-RU" dirty="0" smtClean="0"/>
              <a:t>евима </a:t>
            </a:r>
            <a:r>
              <a:rPr lang="sr-Latn-BA" dirty="0" smtClean="0"/>
              <a:t>Одбора за ревизију, </a:t>
            </a:r>
          </a:p>
          <a:p>
            <a:r>
              <a:rPr lang="sr-Latn-BA" dirty="0" smtClean="0"/>
              <a:t>т</a:t>
            </a:r>
            <a:r>
              <a:rPr lang="ru-RU" dirty="0" smtClean="0"/>
              <a:t>екућим проблемима који се односе на управљање у</a:t>
            </a:r>
            <a:r>
              <a:rPr lang="sr-Latn-BA" dirty="0" smtClean="0"/>
              <a:t> систему,</a:t>
            </a:r>
            <a:endParaRPr lang="ru-RU" dirty="0" smtClean="0"/>
          </a:p>
          <a:p>
            <a:r>
              <a:rPr lang="sr-Latn-BA" dirty="0" smtClean="0"/>
              <a:t>в</a:t>
            </a:r>
            <a:r>
              <a:rPr lang="ru-RU" dirty="0" smtClean="0"/>
              <a:t>ажнијим пром</a:t>
            </a:r>
            <a:r>
              <a:rPr lang="sr-Latn-BA" dirty="0" smtClean="0"/>
              <a:t>ј</a:t>
            </a:r>
            <a:r>
              <a:rPr lang="ru-RU" dirty="0" smtClean="0"/>
              <a:t>енама у организацији, пословању,</a:t>
            </a:r>
            <a:r>
              <a:rPr lang="sr-Latn-BA" dirty="0" smtClean="0"/>
              <a:t> </a:t>
            </a:r>
            <a:r>
              <a:rPr lang="ru-RU" dirty="0" smtClean="0"/>
              <a:t>програмима, системима и контролама</a:t>
            </a:r>
            <a:r>
              <a:rPr lang="sr-Latn-BA" dirty="0" smtClean="0"/>
              <a:t>, </a:t>
            </a:r>
          </a:p>
          <a:p>
            <a:r>
              <a:rPr lang="sr-Latn-BA" dirty="0" smtClean="0"/>
              <a:t>м</a:t>
            </a:r>
            <a:r>
              <a:rPr lang="ru-RU" dirty="0" smtClean="0"/>
              <a:t>огућностима да се постигне корист у пословању</a:t>
            </a:r>
            <a:r>
              <a:rPr lang="sr-Latn-BA" dirty="0" smtClean="0"/>
              <a:t>, </a:t>
            </a:r>
          </a:p>
          <a:p>
            <a:r>
              <a:rPr lang="sr-Latn-BA" dirty="0" smtClean="0"/>
              <a:t>п</a:t>
            </a:r>
            <a:r>
              <a:rPr lang="ru-RU" dirty="0" smtClean="0"/>
              <a:t>ром</a:t>
            </a:r>
            <a:r>
              <a:rPr lang="sr-Latn-BA" dirty="0" smtClean="0"/>
              <a:t>ј</a:t>
            </a:r>
            <a:r>
              <a:rPr lang="ru-RU" dirty="0" smtClean="0"/>
              <a:t>енама и способностима </a:t>
            </a:r>
            <a:r>
              <a:rPr lang="sr-Latn-BA" dirty="0" smtClean="0"/>
              <a:t>ревизорског </a:t>
            </a:r>
            <a:r>
              <a:rPr lang="ru-RU" dirty="0" smtClean="0"/>
              <a:t>особља</a:t>
            </a:r>
            <a:r>
              <a:rPr lang="sr-Latn-BA" dirty="0" smtClean="0"/>
              <a:t>.</a:t>
            </a:r>
            <a:r>
              <a:rPr lang="ru-RU" dirty="0" smtClean="0"/>
              <a:t> </a:t>
            </a:r>
            <a:endParaRPr lang="sr-Latn-BA"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PIFC И ИНТЕРНА РЕВИЗИЈА</a:t>
            </a:r>
            <a:endParaRPr lang="sr-Latn-BA" dirty="0"/>
          </a:p>
        </p:txBody>
      </p:sp>
      <p:sp>
        <p:nvSpPr>
          <p:cNvPr id="3" name="Čuvar mesta za sadržaj 2"/>
          <p:cNvSpPr>
            <a:spLocks noGrp="1"/>
          </p:cNvSpPr>
          <p:nvPr>
            <p:ph sz="quarter" idx="1"/>
          </p:nvPr>
        </p:nvSpPr>
        <p:spPr/>
        <p:txBody>
          <a:bodyPr/>
          <a:lstStyle/>
          <a:p>
            <a:r>
              <a:rPr lang="sr-Latn-BA" dirty="0" smtClean="0"/>
              <a:t>Систем PIFC-a (</a:t>
            </a:r>
            <a:r>
              <a:rPr lang="sr-Latn-BA" dirty="0" err="1" smtClean="0"/>
              <a:t>Public</a:t>
            </a:r>
            <a:r>
              <a:rPr lang="sr-Latn-BA" dirty="0" smtClean="0"/>
              <a:t> </a:t>
            </a:r>
            <a:r>
              <a:rPr lang="sr-Latn-BA" dirty="0" err="1" smtClean="0"/>
              <a:t>Internal</a:t>
            </a:r>
            <a:r>
              <a:rPr lang="sr-Latn-BA" dirty="0" smtClean="0"/>
              <a:t> </a:t>
            </a:r>
            <a:r>
              <a:rPr lang="sr-Latn-BA" dirty="0" err="1" smtClean="0"/>
              <a:t>Financial</a:t>
            </a:r>
            <a:r>
              <a:rPr lang="sr-Latn-BA" dirty="0" smtClean="0"/>
              <a:t> </a:t>
            </a:r>
            <a:r>
              <a:rPr lang="sr-Latn-BA" dirty="0" err="1" smtClean="0"/>
              <a:t>Control</a:t>
            </a:r>
            <a:r>
              <a:rPr lang="sr-Latn-BA" dirty="0" smtClean="0"/>
              <a:t>), односно јавне интерне финансијске контроле обухвата три основна елемента:</a:t>
            </a:r>
          </a:p>
          <a:p>
            <a:pPr>
              <a:buNone/>
            </a:pPr>
            <a:endParaRPr lang="sr-Latn-BA" dirty="0" smtClean="0"/>
          </a:p>
          <a:p>
            <a:pPr marL="514350" indent="-514350">
              <a:buFont typeface="+mj-lt"/>
              <a:buAutoNum type="arabicPeriod"/>
            </a:pPr>
            <a:r>
              <a:rPr lang="sr-Latn-BA" dirty="0" smtClean="0"/>
              <a:t>финансијско управљање и контролу</a:t>
            </a:r>
          </a:p>
          <a:p>
            <a:pPr marL="514350" indent="-514350">
              <a:buFont typeface="+mj-lt"/>
              <a:buAutoNum type="arabicPeriod"/>
            </a:pPr>
            <a:r>
              <a:rPr lang="sr-Latn-BA" dirty="0" smtClean="0"/>
              <a:t>интерну ревизију и</a:t>
            </a:r>
          </a:p>
          <a:p>
            <a:pPr marL="514350" indent="-514350">
              <a:buFont typeface="+mj-lt"/>
              <a:buAutoNum type="arabicPeriod"/>
            </a:pPr>
            <a:r>
              <a:rPr lang="sr-Latn-BA" dirty="0" smtClean="0"/>
              <a:t>Централну јединицу за хармонизацију</a:t>
            </a:r>
            <a:endParaRPr lang="sr-Latn-BA"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ПЛАНИРАЊЕ НТЕРНЕ РЕВИЗИЈЕ</a:t>
            </a:r>
            <a:endParaRPr lang="sr-Latn-BA" dirty="0"/>
          </a:p>
        </p:txBody>
      </p:sp>
      <p:sp>
        <p:nvSpPr>
          <p:cNvPr id="3" name="Čuvar mesta za sadržaj 2"/>
          <p:cNvSpPr>
            <a:spLocks noGrp="1"/>
          </p:cNvSpPr>
          <p:nvPr>
            <p:ph sz="quarter" idx="1"/>
          </p:nvPr>
        </p:nvSpPr>
        <p:spPr>
          <a:xfrm>
            <a:off x="228600" y="1527048"/>
            <a:ext cx="8686800" cy="4572000"/>
          </a:xfrm>
        </p:spPr>
        <p:txBody>
          <a:bodyPr/>
          <a:lstStyle/>
          <a:p>
            <a:pPr>
              <a:buNone/>
            </a:pPr>
            <a:r>
              <a:rPr lang="ru-RU" dirty="0" smtClean="0"/>
              <a:t>Извршни руководилац интерне ревизије мора да</a:t>
            </a:r>
          </a:p>
          <a:p>
            <a:pPr>
              <a:buNone/>
            </a:pPr>
            <a:r>
              <a:rPr lang="ru-RU" dirty="0" smtClean="0"/>
              <a:t>установи планове засноване на оц</a:t>
            </a:r>
            <a:r>
              <a:rPr lang="sr-Latn-BA" dirty="0" smtClean="0"/>
              <a:t>ј</a:t>
            </a:r>
            <a:r>
              <a:rPr lang="ru-RU" dirty="0" smtClean="0"/>
              <a:t>ени ризика, у</a:t>
            </a:r>
          </a:p>
          <a:p>
            <a:pPr>
              <a:buNone/>
            </a:pPr>
            <a:r>
              <a:rPr lang="ru-RU" dirty="0" smtClean="0"/>
              <a:t>циљу утврђивања приоритета активности интерне</a:t>
            </a:r>
          </a:p>
          <a:p>
            <a:pPr>
              <a:buNone/>
            </a:pPr>
            <a:r>
              <a:rPr lang="ru-RU" dirty="0" smtClean="0"/>
              <a:t>ревизије, које су у складу са циљевима</a:t>
            </a:r>
            <a:r>
              <a:rPr lang="sr-Latn-BA" dirty="0" smtClean="0"/>
              <a:t> о</a:t>
            </a:r>
            <a:r>
              <a:rPr lang="ru-RU" dirty="0" smtClean="0"/>
              <a:t>рганизације</a:t>
            </a:r>
            <a:endParaRPr lang="sr-Latn-BA" dirty="0" smtClean="0"/>
          </a:p>
          <a:p>
            <a:pPr>
              <a:buNone/>
            </a:pPr>
            <a:endParaRPr lang="sr-Latn-BA" dirty="0" smtClean="0"/>
          </a:p>
          <a:p>
            <a:r>
              <a:rPr lang="sr-Latn-BA" dirty="0" smtClean="0"/>
              <a:t>Стратешко планирање – период од три године</a:t>
            </a:r>
          </a:p>
          <a:p>
            <a:r>
              <a:rPr lang="sr-Latn-BA" dirty="0" smtClean="0"/>
              <a:t>Годишње планирање</a:t>
            </a:r>
          </a:p>
          <a:p>
            <a:r>
              <a:rPr lang="sr-Latn-BA" dirty="0" smtClean="0"/>
              <a:t>План појединачних ревизија</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r-Latn-BA" dirty="0" smtClean="0"/>
              <a:t>СТРАТЕШКИ ПЛАН ИНТЕРНЕ РЕВИЗИЈЕ</a:t>
            </a:r>
            <a:endParaRPr lang="sr-Latn-BA" dirty="0"/>
          </a:p>
        </p:txBody>
      </p:sp>
      <p:sp>
        <p:nvSpPr>
          <p:cNvPr id="3" name="Čuvar mesta za sadržaj 2"/>
          <p:cNvSpPr>
            <a:spLocks noGrp="1"/>
          </p:cNvSpPr>
          <p:nvPr>
            <p:ph sz="quarter" idx="1"/>
          </p:nvPr>
        </p:nvSpPr>
        <p:spPr/>
        <p:txBody>
          <a:bodyPr>
            <a:normAutofit fontScale="92500"/>
          </a:bodyPr>
          <a:lstStyle/>
          <a:p>
            <a:r>
              <a:rPr lang="ru-RU" dirty="0" smtClean="0"/>
              <a:t>Стратешки план, којим се утврђују стратешки циљеви</a:t>
            </a:r>
            <a:r>
              <a:rPr lang="sr-Latn-BA" dirty="0" smtClean="0"/>
              <a:t> </a:t>
            </a:r>
            <a:r>
              <a:rPr lang="ru-RU" dirty="0" smtClean="0"/>
              <a:t>интерне ревизије, заснива се на дугорочним циљевима</a:t>
            </a:r>
            <a:r>
              <a:rPr lang="sr-Latn-BA" dirty="0" smtClean="0"/>
              <a:t>,</a:t>
            </a:r>
            <a:endParaRPr lang="ru-RU" dirty="0" smtClean="0"/>
          </a:p>
          <a:p>
            <a:r>
              <a:rPr lang="ru-RU" dirty="0" smtClean="0"/>
              <a:t>Стратешки план интерне ревизије израђује се за период</a:t>
            </a:r>
            <a:r>
              <a:rPr lang="sr-Latn-BA" dirty="0" smtClean="0"/>
              <a:t> </a:t>
            </a:r>
            <a:r>
              <a:rPr lang="ru-RU" dirty="0" smtClean="0"/>
              <a:t>од три годин</a:t>
            </a:r>
            <a:r>
              <a:rPr lang="sr-Latn-BA" dirty="0" smtClean="0"/>
              <a:t>е</a:t>
            </a:r>
            <a:r>
              <a:rPr lang="ru-RU" dirty="0" smtClean="0"/>
              <a:t>, а темељи се на проц</a:t>
            </a:r>
            <a:r>
              <a:rPr lang="sr-Latn-BA" dirty="0" smtClean="0"/>
              <a:t>ј</a:t>
            </a:r>
            <a:r>
              <a:rPr lang="ru-RU" dirty="0" smtClean="0"/>
              <a:t>ени ризика и</a:t>
            </a:r>
            <a:r>
              <a:rPr lang="sr-Latn-BA" dirty="0" smtClean="0"/>
              <a:t> </a:t>
            </a:r>
            <a:r>
              <a:rPr lang="ru-RU" dirty="0" smtClean="0"/>
              <a:t>усклађује се сваке године</a:t>
            </a:r>
            <a:r>
              <a:rPr lang="sr-Latn-BA" dirty="0" smtClean="0"/>
              <a:t>,</a:t>
            </a:r>
            <a:endParaRPr lang="ru-RU" dirty="0" smtClean="0"/>
          </a:p>
          <a:p>
            <a:r>
              <a:rPr lang="ru-RU" dirty="0" smtClean="0"/>
              <a:t>Руководилац интерне ревизије припрема стратешки план</a:t>
            </a:r>
            <a:r>
              <a:rPr lang="sr-Latn-BA" dirty="0" smtClean="0"/>
              <a:t> </a:t>
            </a:r>
            <a:r>
              <a:rPr lang="ru-RU" dirty="0" smtClean="0"/>
              <a:t>на основу консултација са руководиоцем субјекта</a:t>
            </a:r>
            <a:r>
              <a:rPr lang="sr-Latn-BA" dirty="0" smtClean="0"/>
              <a:t> </a:t>
            </a:r>
            <a:r>
              <a:rPr lang="ru-RU" dirty="0" smtClean="0"/>
              <a:t>ревизије и другим руководиоцима у субјекту ревизије</a:t>
            </a:r>
            <a:r>
              <a:rPr lang="sr-Latn-BA" dirty="0" smtClean="0"/>
              <a:t>, као и Одбором за ревизију (ако постоји)</a:t>
            </a:r>
            <a:endParaRPr lang="ru-RU" dirty="0" smtClean="0"/>
          </a:p>
          <a:p>
            <a:r>
              <a:rPr lang="ru-RU" dirty="0" smtClean="0"/>
              <a:t>Стратешки план одобрава </a:t>
            </a:r>
            <a:r>
              <a:rPr lang="sr-Latn-BA" dirty="0" smtClean="0"/>
              <a:t>менаџмент.</a:t>
            </a:r>
            <a:endParaRPr lang="sr-Latn-BA"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СТРУКТУРА СТРАТЕШКОГ ПЛАНА</a:t>
            </a:r>
            <a:endParaRPr lang="sr-Latn-BA" dirty="0"/>
          </a:p>
        </p:txBody>
      </p:sp>
      <p:sp>
        <p:nvSpPr>
          <p:cNvPr id="3" name="Čuvar mesta za sadržaj 2"/>
          <p:cNvSpPr>
            <a:spLocks noGrp="1"/>
          </p:cNvSpPr>
          <p:nvPr>
            <p:ph sz="quarter" idx="1"/>
          </p:nvPr>
        </p:nvSpPr>
        <p:spPr>
          <a:xfrm>
            <a:off x="301752" y="1066800"/>
            <a:ext cx="8503920" cy="4572000"/>
          </a:xfrm>
        </p:spPr>
        <p:txBody>
          <a:bodyPr>
            <a:noAutofit/>
          </a:bodyPr>
          <a:lstStyle/>
          <a:p>
            <a:endParaRPr lang="sr-Latn-BA" sz="1100" dirty="0" smtClean="0"/>
          </a:p>
          <a:p>
            <a:r>
              <a:rPr lang="mk-MK" sz="1100" dirty="0" smtClean="0"/>
              <a:t> </a:t>
            </a:r>
            <a:r>
              <a:rPr lang="mk-MK" sz="1100" b="1" dirty="0" smtClean="0"/>
              <a:t>1. 	Увод 	</a:t>
            </a:r>
            <a:endParaRPr lang="sr-Latn-BA" sz="1100" b="1" dirty="0" smtClean="0"/>
          </a:p>
          <a:p>
            <a:pPr>
              <a:buNone/>
            </a:pPr>
            <a:endParaRPr lang="mk-MK" sz="1100" b="1" dirty="0" smtClean="0"/>
          </a:p>
          <a:p>
            <a:r>
              <a:rPr lang="mk-MK" sz="1100" dirty="0" smtClean="0"/>
              <a:t>- Полазне основе </a:t>
            </a:r>
          </a:p>
          <a:p>
            <a:r>
              <a:rPr lang="mk-MK" sz="1100" dirty="0" smtClean="0"/>
              <a:t>- Законодавни оквир </a:t>
            </a:r>
            <a:endParaRPr lang="sr-Latn-BA" sz="1100" dirty="0" smtClean="0"/>
          </a:p>
          <a:p>
            <a:pPr>
              <a:buNone/>
            </a:pPr>
            <a:endParaRPr lang="mk-MK" sz="1100" dirty="0" smtClean="0"/>
          </a:p>
          <a:p>
            <a:r>
              <a:rPr lang="ru-RU" sz="1100" b="1" dirty="0" smtClean="0"/>
              <a:t>2. 	Мисија и циљеви интерне ревизије 	</a:t>
            </a:r>
          </a:p>
          <a:p>
            <a:r>
              <a:rPr lang="mk-MK" sz="1100" b="1" dirty="0" smtClean="0"/>
              <a:t>3. 	Планирање интерне ревизије </a:t>
            </a:r>
            <a:endParaRPr lang="sr-Latn-BA" sz="1100" b="1" dirty="0" smtClean="0"/>
          </a:p>
          <a:p>
            <a:pPr>
              <a:buNone/>
            </a:pPr>
            <a:r>
              <a:rPr lang="mk-MK" sz="1100" b="1" dirty="0" smtClean="0"/>
              <a:t>	</a:t>
            </a:r>
          </a:p>
          <a:p>
            <a:r>
              <a:rPr lang="ru-RU" sz="1100" dirty="0" smtClean="0"/>
              <a:t>- Подлога за израду стратешког плана </a:t>
            </a:r>
          </a:p>
          <a:p>
            <a:r>
              <a:rPr lang="mk-MK" sz="1100" dirty="0" smtClean="0"/>
              <a:t>- Расподјела ресурса </a:t>
            </a:r>
            <a:endParaRPr lang="sr-Latn-BA" sz="1100" dirty="0" smtClean="0"/>
          </a:p>
          <a:p>
            <a:pPr>
              <a:buNone/>
            </a:pPr>
            <a:endParaRPr lang="mk-MK" sz="1100" dirty="0" smtClean="0"/>
          </a:p>
          <a:p>
            <a:r>
              <a:rPr lang="mk-MK" sz="1100" b="1" dirty="0" smtClean="0"/>
              <a:t>4. 	Спровођење интерне ревизије </a:t>
            </a:r>
            <a:endParaRPr lang="sr-Latn-BA" sz="1100" b="1" dirty="0" smtClean="0"/>
          </a:p>
          <a:p>
            <a:pPr>
              <a:buNone/>
            </a:pPr>
            <a:r>
              <a:rPr lang="mk-MK" sz="1100" b="1" dirty="0" smtClean="0"/>
              <a:t>	</a:t>
            </a:r>
          </a:p>
          <a:p>
            <a:r>
              <a:rPr lang="ru-RU" sz="1100" dirty="0" smtClean="0"/>
              <a:t>- Попис процеса с распоредом ревидирања (</a:t>
            </a:r>
            <a:r>
              <a:rPr lang="ru-RU" sz="1100" i="1" dirty="0" smtClean="0"/>
              <a:t>препоручује се да се преглед ревизија који ће се ревидирати у трогодишњем периоду прикаже по годинама) </a:t>
            </a:r>
          </a:p>
          <a:p>
            <a:r>
              <a:rPr lang="mk-MK" sz="1100" dirty="0" smtClean="0"/>
              <a:t>- Организација и развој </a:t>
            </a:r>
          </a:p>
          <a:p>
            <a:pPr lvl="1"/>
            <a:r>
              <a:rPr lang="ru-RU" sz="1000" dirty="0" smtClean="0"/>
              <a:t>Постојећа организација и организација рада интерне ревизије </a:t>
            </a:r>
          </a:p>
          <a:p>
            <a:pPr lvl="1"/>
            <a:r>
              <a:rPr lang="mk-MK" sz="1000" dirty="0" smtClean="0"/>
              <a:t>План развоја интерне ревизије </a:t>
            </a:r>
          </a:p>
          <a:p>
            <a:pPr lvl="1"/>
            <a:r>
              <a:rPr lang="mk-MK" sz="1000" dirty="0" smtClean="0"/>
              <a:t>Стручна усавршавања интерних ревизора </a:t>
            </a:r>
          </a:p>
          <a:p>
            <a:pPr lvl="1"/>
            <a:r>
              <a:rPr lang="ru-RU" sz="1000" dirty="0" smtClean="0"/>
              <a:t>Остале планиране активности интерне ревизије </a:t>
            </a:r>
            <a:endParaRPr lang="sr-Latn-BA" sz="1000" dirty="0" smtClean="0"/>
          </a:p>
          <a:p>
            <a:pPr>
              <a:buNone/>
            </a:pPr>
            <a:endParaRPr lang="ru-RU" sz="1100" dirty="0" smtClean="0"/>
          </a:p>
          <a:p>
            <a:r>
              <a:rPr lang="mk-MK" sz="1100" b="1" dirty="0" smtClean="0"/>
              <a:t>5. 	Извјештавање 	</a:t>
            </a:r>
            <a:endParaRPr lang="sr-Latn-BA" sz="1100" b="1" dirty="0" smtClean="0"/>
          </a:p>
          <a:p>
            <a:endParaRPr lang="mk-MK" sz="1100" b="1" dirty="0" smtClean="0"/>
          </a:p>
          <a:p>
            <a:r>
              <a:rPr lang="ru-RU" sz="1100" dirty="0" smtClean="0"/>
              <a:t>- Годишњи извјештај о раду интерне ревизије </a:t>
            </a:r>
          </a:p>
          <a:p>
            <a:r>
              <a:rPr lang="ru-RU" sz="1100" dirty="0" smtClean="0"/>
              <a:t>- Периодични извјештаји о раду интерне ревизије </a:t>
            </a:r>
            <a:endParaRPr lang="sr-Latn-BA" sz="1100" dirty="0" smtClean="0"/>
          </a:p>
          <a:p>
            <a:pPr>
              <a:buNone/>
            </a:pPr>
            <a:endParaRPr lang="ru-RU" sz="1100" dirty="0" smtClean="0"/>
          </a:p>
          <a:p>
            <a:r>
              <a:rPr lang="mk-MK" sz="1100" b="1" dirty="0" smtClean="0"/>
              <a:t>6. 	Закључак 	</a:t>
            </a:r>
          </a:p>
          <a:p>
            <a:endParaRPr lang="sr-Latn-BA" sz="11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r-Latn-BA" dirty="0" smtClean="0"/>
              <a:t>ГОДИШЊИ ПЛАН ИНТЕРНЕ РЕВИЗИЈЕ</a:t>
            </a:r>
            <a:endParaRPr lang="sr-Latn-BA" dirty="0"/>
          </a:p>
        </p:txBody>
      </p:sp>
      <p:sp>
        <p:nvSpPr>
          <p:cNvPr id="3" name="Čuvar mesta za sadržaj 2"/>
          <p:cNvSpPr>
            <a:spLocks noGrp="1"/>
          </p:cNvSpPr>
          <p:nvPr>
            <p:ph sz="quarter" idx="1"/>
          </p:nvPr>
        </p:nvSpPr>
        <p:spPr/>
        <p:txBody>
          <a:bodyPr>
            <a:normAutofit fontScale="85000" lnSpcReduction="20000"/>
          </a:bodyPr>
          <a:lstStyle/>
          <a:p>
            <a:r>
              <a:rPr lang="sr-Latn-BA" dirty="0" smtClean="0"/>
              <a:t>почива на р</a:t>
            </a:r>
            <a:r>
              <a:rPr lang="ru-RU" dirty="0" smtClean="0"/>
              <a:t>азм</a:t>
            </a:r>
            <a:r>
              <a:rPr lang="sr-Latn-BA" dirty="0" smtClean="0"/>
              <a:t>а</a:t>
            </a:r>
            <a:r>
              <a:rPr lang="ru-RU" dirty="0" smtClean="0"/>
              <a:t>тр</a:t>
            </a:r>
            <a:r>
              <a:rPr lang="sr-Latn-BA" dirty="0" err="1" smtClean="0"/>
              <a:t>ању</a:t>
            </a:r>
            <a:r>
              <a:rPr lang="sr-Latn-BA" dirty="0" smtClean="0"/>
              <a:t> </a:t>
            </a:r>
            <a:r>
              <a:rPr lang="ru-RU" dirty="0" smtClean="0"/>
              <a:t>очекивања менаџмента у погледу</a:t>
            </a:r>
            <a:r>
              <a:rPr lang="sr-Latn-BA" dirty="0" smtClean="0"/>
              <a:t> </a:t>
            </a:r>
            <a:r>
              <a:rPr lang="ru-RU" dirty="0" smtClean="0"/>
              <a:t>д</a:t>
            </a:r>
            <a:r>
              <a:rPr lang="sr-Latn-BA" dirty="0" smtClean="0"/>
              <a:t>ј</a:t>
            </a:r>
            <a:r>
              <a:rPr lang="ru-RU" dirty="0" smtClean="0"/>
              <a:t>елокруга ревизије</a:t>
            </a:r>
            <a:r>
              <a:rPr lang="sr-Latn-BA" dirty="0" smtClean="0"/>
              <a:t> и</a:t>
            </a:r>
          </a:p>
          <a:p>
            <a:r>
              <a:rPr lang="ru-RU" dirty="0" smtClean="0"/>
              <a:t>утвр</a:t>
            </a:r>
            <a:r>
              <a:rPr lang="sr-Latn-BA" dirty="0" err="1" smtClean="0"/>
              <a:t>ђивању</a:t>
            </a:r>
            <a:r>
              <a:rPr lang="ru-RU" dirty="0" smtClean="0"/>
              <a:t> план</a:t>
            </a:r>
            <a:r>
              <a:rPr lang="sr-Latn-BA" dirty="0" smtClean="0"/>
              <a:t>а</a:t>
            </a:r>
            <a:r>
              <a:rPr lang="ru-RU" dirty="0" smtClean="0"/>
              <a:t> ревизије у складу са</a:t>
            </a:r>
            <a:r>
              <a:rPr lang="sr-Latn-BA" dirty="0" smtClean="0"/>
              <a:t> </a:t>
            </a:r>
            <a:r>
              <a:rPr lang="ru-RU" dirty="0" smtClean="0"/>
              <a:t>тим очекивањима (до нивоа расположивих ревизијских</a:t>
            </a:r>
            <a:r>
              <a:rPr lang="sr-Latn-BA" dirty="0" smtClean="0"/>
              <a:t> </a:t>
            </a:r>
            <a:r>
              <a:rPr lang="ru-RU" dirty="0" smtClean="0"/>
              <a:t>ресурса)</a:t>
            </a:r>
            <a:r>
              <a:rPr lang="sr-Latn-BA" dirty="0" smtClean="0"/>
              <a:t>,</a:t>
            </a:r>
            <a:endParaRPr lang="ru-RU" dirty="0" smtClean="0"/>
          </a:p>
          <a:p>
            <a:r>
              <a:rPr lang="sr-Latn-BA" dirty="0" smtClean="0"/>
              <a:t>подразумијева у</a:t>
            </a:r>
            <a:r>
              <a:rPr lang="ru-RU" dirty="0" smtClean="0"/>
              <a:t>скла</a:t>
            </a:r>
            <a:r>
              <a:rPr lang="sr-Latn-BA" dirty="0" err="1" smtClean="0"/>
              <a:t>ђивање</a:t>
            </a:r>
            <a:r>
              <a:rPr lang="ru-RU" dirty="0" smtClean="0"/>
              <a:t> план</a:t>
            </a:r>
            <a:r>
              <a:rPr lang="sr-Latn-BA" dirty="0" smtClean="0"/>
              <a:t>а</a:t>
            </a:r>
            <a:r>
              <a:rPr lang="ru-RU" dirty="0" smtClean="0"/>
              <a:t> ревизије са резултатима оц</a:t>
            </a:r>
            <a:r>
              <a:rPr lang="sr-Latn-BA" dirty="0" smtClean="0"/>
              <a:t>ј</a:t>
            </a:r>
            <a:r>
              <a:rPr lang="ru-RU" dirty="0" smtClean="0"/>
              <a:t>ене ризика (до</a:t>
            </a:r>
            <a:r>
              <a:rPr lang="sr-Latn-BA" dirty="0" smtClean="0"/>
              <a:t> </a:t>
            </a:r>
            <a:r>
              <a:rPr lang="ru-RU" dirty="0" smtClean="0"/>
              <a:t>нивоа расположивих ревизијских ресурса)</a:t>
            </a:r>
            <a:r>
              <a:rPr lang="sr-Latn-BA" dirty="0" smtClean="0"/>
              <a:t> и</a:t>
            </a:r>
            <a:endParaRPr lang="ru-RU" dirty="0" smtClean="0"/>
          </a:p>
          <a:p>
            <a:r>
              <a:rPr lang="sr-Latn-BA" dirty="0" smtClean="0"/>
              <a:t>у</a:t>
            </a:r>
            <a:r>
              <a:rPr lang="ru-RU" dirty="0" smtClean="0"/>
              <a:t>твр</a:t>
            </a:r>
            <a:r>
              <a:rPr lang="sr-Latn-BA" dirty="0" err="1" smtClean="0"/>
              <a:t>ђивања</a:t>
            </a:r>
            <a:r>
              <a:rPr lang="ru-RU" dirty="0" smtClean="0"/>
              <a:t> способности</a:t>
            </a:r>
            <a:r>
              <a:rPr lang="sr-Latn-BA" dirty="0" smtClean="0"/>
              <a:t>, </a:t>
            </a:r>
            <a:r>
              <a:rPr lang="sr-Latn-BA" dirty="0" err="1" smtClean="0"/>
              <a:t>вјештина</a:t>
            </a:r>
            <a:r>
              <a:rPr lang="sr-Latn-BA" dirty="0" smtClean="0"/>
              <a:t> и знања</a:t>
            </a:r>
            <a:r>
              <a:rPr lang="ru-RU" dirty="0" smtClean="0"/>
              <a:t> кој</a:t>
            </a:r>
            <a:r>
              <a:rPr lang="sr-Latn-BA" dirty="0" smtClean="0"/>
              <a:t>и</a:t>
            </a:r>
            <a:r>
              <a:rPr lang="ru-RU" dirty="0" smtClean="0"/>
              <a:t> су потребне да се изврши</a:t>
            </a:r>
            <a:r>
              <a:rPr lang="sr-Latn-BA" dirty="0" smtClean="0"/>
              <a:t> </a:t>
            </a:r>
            <a:r>
              <a:rPr lang="ru-RU" dirty="0" smtClean="0"/>
              <a:t>план ревизије</a:t>
            </a:r>
            <a:r>
              <a:rPr lang="sr-Latn-BA" dirty="0" smtClean="0"/>
              <a:t>,</a:t>
            </a:r>
          </a:p>
          <a:p>
            <a:r>
              <a:rPr lang="sr-Latn-BA" dirty="0" smtClean="0"/>
              <a:t>укључује</a:t>
            </a:r>
            <a:r>
              <a:rPr lang="ru-RU" dirty="0" smtClean="0"/>
              <a:t> планира</a:t>
            </a:r>
            <a:r>
              <a:rPr lang="sr-Latn-BA" dirty="0" smtClean="0"/>
              <a:t>ње потребних</a:t>
            </a:r>
            <a:r>
              <a:rPr lang="ru-RU" dirty="0" smtClean="0"/>
              <a:t> ресурс</a:t>
            </a:r>
            <a:r>
              <a:rPr lang="sr-Latn-BA" dirty="0" smtClean="0"/>
              <a:t>а</a:t>
            </a:r>
            <a:r>
              <a:rPr lang="ru-RU" dirty="0" smtClean="0"/>
              <a:t> </a:t>
            </a:r>
            <a:r>
              <a:rPr lang="sr-Latn-BA" dirty="0" smtClean="0"/>
              <a:t>за </a:t>
            </a:r>
            <a:r>
              <a:rPr lang="ru-RU" dirty="0" smtClean="0"/>
              <a:t>одређени</a:t>
            </a:r>
            <a:r>
              <a:rPr lang="sr-Latn-BA" dirty="0" smtClean="0"/>
              <a:t> број ревизорских </a:t>
            </a:r>
            <a:r>
              <a:rPr lang="ru-RU" dirty="0" smtClean="0"/>
              <a:t>ангажман</a:t>
            </a:r>
            <a:r>
              <a:rPr lang="sr-Latn-BA" dirty="0" smtClean="0"/>
              <a:t>а,</a:t>
            </a:r>
          </a:p>
          <a:p>
            <a:r>
              <a:rPr lang="sr-Latn-BA" dirty="0" smtClean="0"/>
              <a:t>обухвата оцјену </a:t>
            </a:r>
            <a:r>
              <a:rPr lang="ru-RU" dirty="0" smtClean="0"/>
              <a:t>економичност</a:t>
            </a:r>
            <a:r>
              <a:rPr lang="sr-Latn-BA" dirty="0" smtClean="0"/>
              <a:t>и</a:t>
            </a:r>
            <a:r>
              <a:rPr lang="ru-RU" dirty="0" smtClean="0"/>
              <a:t> ангажмана</a:t>
            </a:r>
            <a:r>
              <a:rPr lang="sr-Latn-BA" dirty="0" smtClean="0"/>
              <a:t>, </a:t>
            </a:r>
          </a:p>
          <a:p>
            <a:r>
              <a:rPr lang="sr-Latn-BA" dirty="0" smtClean="0"/>
              <a:t>укључује детаљан преглед планираних </a:t>
            </a:r>
            <a:r>
              <a:rPr lang="ru-RU" dirty="0" smtClean="0"/>
              <a:t>ревизиј</a:t>
            </a:r>
            <a:r>
              <a:rPr lang="sr-Latn-BA" dirty="0" smtClean="0"/>
              <a:t>а, итд.</a:t>
            </a:r>
            <a:endParaRPr lang="sr-Latn-BA"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СТРУКТУРА ГОДИШЊЕГ ПЛАНА</a:t>
            </a:r>
            <a:endParaRPr lang="sr-Latn-BA" dirty="0"/>
          </a:p>
        </p:txBody>
      </p:sp>
      <p:sp>
        <p:nvSpPr>
          <p:cNvPr id="3" name="Čuvar mesta za sadržaj 2"/>
          <p:cNvSpPr>
            <a:spLocks noGrp="1"/>
          </p:cNvSpPr>
          <p:nvPr>
            <p:ph sz="quarter" idx="1"/>
          </p:nvPr>
        </p:nvSpPr>
        <p:spPr/>
        <p:txBody>
          <a:bodyPr>
            <a:normAutofit fontScale="40000" lnSpcReduction="20000"/>
          </a:bodyPr>
          <a:lstStyle/>
          <a:p>
            <a:endParaRPr lang="sr-Latn-BA" dirty="0" smtClean="0"/>
          </a:p>
          <a:p>
            <a:r>
              <a:rPr lang="mk-MK" dirty="0" smtClean="0"/>
              <a:t> </a:t>
            </a:r>
            <a:r>
              <a:rPr lang="mk-MK" b="1" dirty="0" smtClean="0"/>
              <a:t>1. 	Увод 	</a:t>
            </a:r>
          </a:p>
          <a:p>
            <a:endParaRPr lang="sr-Latn-BA" dirty="0" smtClean="0"/>
          </a:p>
          <a:p>
            <a:r>
              <a:rPr lang="mk-MK" dirty="0" smtClean="0"/>
              <a:t>- Полазне основе </a:t>
            </a:r>
          </a:p>
          <a:p>
            <a:r>
              <a:rPr lang="mk-MK" dirty="0" smtClean="0"/>
              <a:t>- Законодавни оквир </a:t>
            </a:r>
          </a:p>
          <a:p>
            <a:r>
              <a:rPr lang="sr-Latn-BA" dirty="0" smtClean="0"/>
              <a:t>	</a:t>
            </a:r>
          </a:p>
          <a:p>
            <a:r>
              <a:rPr lang="ru-RU" b="1" dirty="0" smtClean="0"/>
              <a:t>2. 	Улога и сврха интерне ревизије 	</a:t>
            </a:r>
          </a:p>
          <a:p>
            <a:r>
              <a:rPr lang="ru-RU" b="1" dirty="0" smtClean="0"/>
              <a:t>3. 	Планирање и одобравање годишњег плана интерне ревизије 	</a:t>
            </a:r>
          </a:p>
          <a:p>
            <a:r>
              <a:rPr lang="mk-MK" b="1" dirty="0" smtClean="0"/>
              <a:t>4. 	Спровођење интерне ревизије 	</a:t>
            </a:r>
          </a:p>
          <a:p>
            <a:endParaRPr lang="sr-Latn-BA" dirty="0" smtClean="0"/>
          </a:p>
          <a:p>
            <a:r>
              <a:rPr lang="ru-RU" dirty="0" smtClean="0"/>
              <a:t>- Попис процеса с распоредом ревидирања (</a:t>
            </a:r>
            <a:r>
              <a:rPr lang="ru-RU" i="1" dirty="0" smtClean="0"/>
              <a:t>препоручује се да се прикаже преглед ревизија које су обухваћене годишњим планом) </a:t>
            </a:r>
          </a:p>
          <a:p>
            <a:r>
              <a:rPr lang="ru-RU" dirty="0" smtClean="0"/>
              <a:t>- Циљеви, обим и методологија појединачних ревизија </a:t>
            </a:r>
          </a:p>
          <a:p>
            <a:r>
              <a:rPr lang="mk-MK" dirty="0" smtClean="0"/>
              <a:t>- Расподјела ресурса </a:t>
            </a:r>
          </a:p>
          <a:p>
            <a:r>
              <a:rPr lang="ru-RU" dirty="0" smtClean="0"/>
              <a:t>- Остале планиране активности интерне ревизије </a:t>
            </a:r>
          </a:p>
          <a:p>
            <a:r>
              <a:rPr lang="sr-Latn-BA" dirty="0" smtClean="0"/>
              <a:t>	</a:t>
            </a:r>
          </a:p>
          <a:p>
            <a:r>
              <a:rPr lang="ru-RU" b="1" dirty="0" smtClean="0"/>
              <a:t>5. 	Организација рада интерне ревизије 	</a:t>
            </a:r>
          </a:p>
          <a:p>
            <a:endParaRPr lang="sr-Latn-BA" dirty="0" smtClean="0"/>
          </a:p>
          <a:p>
            <a:r>
              <a:rPr lang="mk-MK" dirty="0" smtClean="0"/>
              <a:t>- Организација интерне ревизије </a:t>
            </a:r>
          </a:p>
          <a:p>
            <a:r>
              <a:rPr lang="mk-MK" dirty="0" smtClean="0"/>
              <a:t>- Организација рада интерне ревизије </a:t>
            </a:r>
          </a:p>
          <a:p>
            <a:r>
              <a:rPr lang="sr-Latn-BA" dirty="0" smtClean="0"/>
              <a:t>	</a:t>
            </a:r>
          </a:p>
          <a:p>
            <a:r>
              <a:rPr lang="mk-MK" b="1" dirty="0" smtClean="0"/>
              <a:t>6. 	Извјештавање 	</a:t>
            </a:r>
          </a:p>
          <a:p>
            <a:endParaRPr lang="sr-Latn-BA" dirty="0" smtClean="0"/>
          </a:p>
          <a:p>
            <a:r>
              <a:rPr lang="ru-RU" dirty="0" smtClean="0"/>
              <a:t>- Годишњи извјештај о раду интерне ревизије </a:t>
            </a:r>
          </a:p>
          <a:p>
            <a:r>
              <a:rPr lang="ru-RU" dirty="0" smtClean="0"/>
              <a:t>- Периодични извјештаји о раду интерне ревизије </a:t>
            </a:r>
          </a:p>
          <a:p>
            <a:r>
              <a:rPr lang="sr-Latn-BA" dirty="0" smtClean="0"/>
              <a:t>	</a:t>
            </a:r>
          </a:p>
          <a:p>
            <a:r>
              <a:rPr lang="mk-MK" b="1" dirty="0" smtClean="0"/>
              <a:t>7. 	Закључак 	</a:t>
            </a:r>
          </a:p>
          <a:p>
            <a:endParaRPr lang="sr-Latn-BA"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ПЛАН ПОЈЕДИНАЧНЕ РЕВИЗИЈЕ</a:t>
            </a:r>
            <a:endParaRPr lang="sr-Latn-BA" dirty="0"/>
          </a:p>
        </p:txBody>
      </p:sp>
      <p:sp>
        <p:nvSpPr>
          <p:cNvPr id="3" name="Čuvar mesta za sadržaj 2"/>
          <p:cNvSpPr>
            <a:spLocks noGrp="1"/>
          </p:cNvSpPr>
          <p:nvPr>
            <p:ph sz="quarter" idx="1"/>
          </p:nvPr>
        </p:nvSpPr>
        <p:spPr/>
        <p:txBody>
          <a:bodyPr>
            <a:normAutofit fontScale="85000" lnSpcReduction="10000"/>
          </a:bodyPr>
          <a:lstStyle/>
          <a:p>
            <a:pPr>
              <a:buNone/>
            </a:pPr>
            <a:r>
              <a:rPr lang="ru-RU" dirty="0" smtClean="0"/>
              <a:t>Приликом пранирања ангажовања интерни ревизори морају да</a:t>
            </a:r>
            <a:r>
              <a:rPr lang="sr-Latn-BA" dirty="0" smtClean="0"/>
              <a:t> </a:t>
            </a:r>
            <a:r>
              <a:rPr lang="ru-RU" dirty="0" smtClean="0"/>
              <a:t>размотре:</a:t>
            </a:r>
          </a:p>
          <a:p>
            <a:r>
              <a:rPr lang="sr-Latn-BA" dirty="0" smtClean="0"/>
              <a:t>ц</a:t>
            </a:r>
            <a:r>
              <a:rPr lang="ru-RU" dirty="0" smtClean="0"/>
              <a:t>иљев</a:t>
            </a:r>
            <a:r>
              <a:rPr lang="sr-Latn-BA" dirty="0" smtClean="0"/>
              <a:t>е</a:t>
            </a:r>
            <a:r>
              <a:rPr lang="ru-RU" dirty="0" smtClean="0"/>
              <a:t> активности која се прегледа и средства којима</a:t>
            </a:r>
            <a:r>
              <a:rPr lang="sr-Latn-BA" dirty="0" smtClean="0"/>
              <a:t> та </a:t>
            </a:r>
            <a:r>
              <a:rPr lang="ru-RU" dirty="0" smtClean="0"/>
              <a:t>активност контролише своје извршење</a:t>
            </a:r>
            <a:r>
              <a:rPr lang="sr-Latn-BA" dirty="0" smtClean="0"/>
              <a:t>, </a:t>
            </a:r>
          </a:p>
          <a:p>
            <a:r>
              <a:rPr lang="sr-Latn-BA" dirty="0" smtClean="0"/>
              <a:t>з</a:t>
            </a:r>
            <a:r>
              <a:rPr lang="ru-RU" dirty="0" smtClean="0"/>
              <a:t>начајне ризике за активности, њене циљеве, ресурсе и</a:t>
            </a:r>
            <a:r>
              <a:rPr lang="sr-Latn-BA" dirty="0" smtClean="0"/>
              <a:t> </a:t>
            </a:r>
            <a:r>
              <a:rPr lang="ru-RU" dirty="0" smtClean="0"/>
              <a:t>фунционисање, као и начине којима се потенцијални ефекат</a:t>
            </a:r>
            <a:r>
              <a:rPr lang="sr-Latn-BA" dirty="0" smtClean="0"/>
              <a:t> </a:t>
            </a:r>
            <a:r>
              <a:rPr lang="ru-RU" dirty="0" smtClean="0"/>
              <a:t>ризика своди на прихватљив ниво</a:t>
            </a:r>
            <a:r>
              <a:rPr lang="sr-Latn-BA" dirty="0" smtClean="0"/>
              <a:t>,</a:t>
            </a:r>
            <a:endParaRPr lang="ru-RU" dirty="0" smtClean="0"/>
          </a:p>
          <a:p>
            <a:r>
              <a:rPr lang="sr-Latn-BA" dirty="0" smtClean="0"/>
              <a:t>а</a:t>
            </a:r>
            <a:r>
              <a:rPr lang="ru-RU" dirty="0" smtClean="0"/>
              <a:t>декватност и ефикасност процеса управљања ризицима</a:t>
            </a:r>
            <a:r>
              <a:rPr lang="sr-Latn-BA" dirty="0" smtClean="0"/>
              <a:t> </a:t>
            </a:r>
          </a:p>
          <a:p>
            <a:r>
              <a:rPr lang="ru-RU" dirty="0" smtClean="0"/>
              <a:t>активности и контролне процесе у односу на релевантни</a:t>
            </a:r>
            <a:r>
              <a:rPr lang="sr-Latn-BA" dirty="0" smtClean="0"/>
              <a:t> </a:t>
            </a:r>
            <a:r>
              <a:rPr lang="ru-RU" dirty="0" smtClean="0"/>
              <a:t>контролни оквир или модел и</a:t>
            </a:r>
            <a:r>
              <a:rPr lang="sr-Latn-BA" dirty="0" smtClean="0"/>
              <a:t> </a:t>
            </a:r>
          </a:p>
          <a:p>
            <a:r>
              <a:rPr lang="sr-Latn-BA" dirty="0" smtClean="0"/>
              <a:t>м</a:t>
            </a:r>
            <a:r>
              <a:rPr lang="ru-RU" dirty="0" smtClean="0"/>
              <a:t>огућности за значајна унапређења процеса управљања</a:t>
            </a:r>
            <a:r>
              <a:rPr lang="sr-Latn-BA" dirty="0" smtClean="0"/>
              <a:t> </a:t>
            </a:r>
            <a:r>
              <a:rPr lang="ru-RU" dirty="0" smtClean="0"/>
              <a:t>ризицима активности и контролног процеса.</a:t>
            </a:r>
            <a:endParaRPr lang="sr-Latn-BA"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ПЛАН ПОЈЕДИНАЧНЕ РЕВИЗИЈЕ</a:t>
            </a:r>
            <a:endParaRPr lang="sr-Latn-BA" dirty="0"/>
          </a:p>
        </p:txBody>
      </p:sp>
      <p:sp>
        <p:nvSpPr>
          <p:cNvPr id="3" name="Čuvar mesta za sadržaj 2"/>
          <p:cNvSpPr>
            <a:spLocks noGrp="1"/>
          </p:cNvSpPr>
          <p:nvPr>
            <p:ph sz="quarter" idx="1"/>
          </p:nvPr>
        </p:nvSpPr>
        <p:spPr/>
        <p:txBody>
          <a:bodyPr>
            <a:normAutofit fontScale="92500" lnSpcReduction="10000"/>
          </a:bodyPr>
          <a:lstStyle/>
          <a:p>
            <a:r>
              <a:rPr lang="ru-RU" dirty="0" smtClean="0"/>
              <a:t>Појединачним планом одређуј</a:t>
            </a:r>
            <a:r>
              <a:rPr lang="sr-Latn-BA" dirty="0" smtClean="0"/>
              <a:t>у</a:t>
            </a:r>
            <a:r>
              <a:rPr lang="ru-RU" dirty="0" smtClean="0"/>
              <a:t> се циљ и обим сваке</a:t>
            </a:r>
            <a:r>
              <a:rPr lang="sr-Latn-BA" dirty="0" smtClean="0"/>
              <a:t> </a:t>
            </a:r>
            <a:r>
              <a:rPr lang="ru-RU" dirty="0" smtClean="0"/>
              <a:t>појединачне ревизије</a:t>
            </a:r>
          </a:p>
          <a:p>
            <a:r>
              <a:rPr lang="ru-RU" dirty="0" smtClean="0"/>
              <a:t>Свака појединачна ревизија обавља се на основу</a:t>
            </a:r>
            <a:r>
              <a:rPr lang="sr-Latn-BA" dirty="0" smtClean="0"/>
              <a:t> </a:t>
            </a:r>
            <a:r>
              <a:rPr lang="ru-RU" dirty="0" smtClean="0"/>
              <a:t>припремљеног плана који</a:t>
            </a:r>
            <a:r>
              <a:rPr lang="sr-Latn-BA" dirty="0" smtClean="0"/>
              <a:t>м се</a:t>
            </a:r>
            <a:r>
              <a:rPr lang="ru-RU" dirty="0" smtClean="0"/>
              <a:t> детаљно описуј</a:t>
            </a:r>
            <a:r>
              <a:rPr lang="sr-Latn-BA" dirty="0" smtClean="0"/>
              <a:t>у</a:t>
            </a:r>
            <a:r>
              <a:rPr lang="ru-RU" dirty="0" smtClean="0"/>
              <a:t> предмет,</a:t>
            </a:r>
            <a:r>
              <a:rPr lang="sr-Latn-BA" dirty="0" smtClean="0"/>
              <a:t> </a:t>
            </a:r>
            <a:r>
              <a:rPr lang="ru-RU" dirty="0" smtClean="0"/>
              <a:t>циљев</a:t>
            </a:r>
            <a:r>
              <a:rPr lang="sr-Latn-BA" dirty="0" smtClean="0"/>
              <a:t>и</a:t>
            </a:r>
            <a:r>
              <a:rPr lang="ru-RU" dirty="0" smtClean="0"/>
              <a:t>, трајање, распод</a:t>
            </a:r>
            <a:r>
              <a:rPr lang="sr-Latn-BA" dirty="0" smtClean="0"/>
              <a:t>ј</a:t>
            </a:r>
            <a:r>
              <a:rPr lang="ru-RU" dirty="0" smtClean="0"/>
              <a:t>ел</a:t>
            </a:r>
            <a:r>
              <a:rPr lang="sr-Latn-BA" dirty="0" smtClean="0"/>
              <a:t>а</a:t>
            </a:r>
            <a:r>
              <a:rPr lang="ru-RU" dirty="0" smtClean="0"/>
              <a:t> ресурса, ревизорски</a:t>
            </a:r>
            <a:r>
              <a:rPr lang="sr-Latn-BA" dirty="0" smtClean="0"/>
              <a:t> </a:t>
            </a:r>
            <a:r>
              <a:rPr lang="ru-RU" dirty="0" smtClean="0"/>
              <a:t>приступ, технике и обим пров</a:t>
            </a:r>
            <a:r>
              <a:rPr lang="sr-Latn-BA" dirty="0" smtClean="0"/>
              <a:t>ј</a:t>
            </a:r>
            <a:r>
              <a:rPr lang="ru-RU" dirty="0" smtClean="0"/>
              <a:t>ера</a:t>
            </a:r>
            <a:r>
              <a:rPr lang="sr-Latn-BA" dirty="0" smtClean="0"/>
              <a:t>, </a:t>
            </a:r>
          </a:p>
          <a:p>
            <a:r>
              <a:rPr lang="ru-RU" dirty="0" smtClean="0"/>
              <a:t>План појединачне ревизије </a:t>
            </a:r>
            <a:r>
              <a:rPr lang="sr-Latn-BA" dirty="0" smtClean="0"/>
              <a:t>треба да обухвати </a:t>
            </a:r>
            <a:r>
              <a:rPr lang="ru-RU" dirty="0" smtClean="0"/>
              <a:t>и са њим повезане</a:t>
            </a:r>
            <a:r>
              <a:rPr lang="sr-Latn-BA" dirty="0" smtClean="0"/>
              <a:t> </a:t>
            </a:r>
            <a:r>
              <a:rPr lang="ru-RU" dirty="0" smtClean="0"/>
              <a:t>програме, који</a:t>
            </a:r>
            <a:r>
              <a:rPr lang="sr-Latn-BA" dirty="0" smtClean="0"/>
              <a:t>м се</a:t>
            </a:r>
            <a:r>
              <a:rPr lang="ru-RU" dirty="0" smtClean="0"/>
              <a:t> детаљно описују ревизорск</a:t>
            </a:r>
            <a:r>
              <a:rPr lang="sr-Latn-BA" dirty="0" smtClean="0"/>
              <a:t>и </a:t>
            </a:r>
            <a:r>
              <a:rPr lang="ru-RU" dirty="0" smtClean="0"/>
              <a:t>поступ</a:t>
            </a:r>
            <a:r>
              <a:rPr lang="sr-Latn-BA" dirty="0" err="1" smtClean="0"/>
              <a:t>ци</a:t>
            </a:r>
            <a:r>
              <a:rPr lang="ru-RU" dirty="0" smtClean="0"/>
              <a:t>,</a:t>
            </a:r>
            <a:r>
              <a:rPr lang="sr-Latn-BA" dirty="0" smtClean="0"/>
              <a:t> </a:t>
            </a:r>
          </a:p>
          <a:p>
            <a:r>
              <a:rPr lang="sr-Latn-BA" dirty="0" smtClean="0"/>
              <a:t>Овај план </a:t>
            </a:r>
            <a:r>
              <a:rPr lang="ru-RU" dirty="0" smtClean="0"/>
              <a:t>припрема интерни ревизор, а одобрава руководилац</a:t>
            </a:r>
            <a:r>
              <a:rPr lang="sr-Latn-BA" dirty="0" smtClean="0"/>
              <a:t> </a:t>
            </a:r>
            <a:r>
              <a:rPr lang="ru-RU" dirty="0" smtClean="0"/>
              <a:t>интерне ревизије</a:t>
            </a:r>
            <a:r>
              <a:rPr lang="sr-Latn-BA" dirty="0" smtClean="0"/>
              <a:t>, односно Одбор за ревизију (ако постоји)</a:t>
            </a:r>
            <a:r>
              <a:rPr lang="ru-RU" dirty="0" smtClean="0"/>
              <a:t>.</a:t>
            </a:r>
            <a:endParaRPr lang="sr-Latn-BA"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СТАНДАРДИ ИНТЕРНЕ РЕВИЗИЈЕ</a:t>
            </a:r>
            <a:endParaRPr lang="sr-Latn-BA" dirty="0"/>
          </a:p>
        </p:txBody>
      </p:sp>
      <p:sp>
        <p:nvSpPr>
          <p:cNvPr id="3" name="Čuvar mesta za sadržaj 2"/>
          <p:cNvSpPr>
            <a:spLocks noGrp="1"/>
          </p:cNvSpPr>
          <p:nvPr>
            <p:ph sz="quarter" idx="1"/>
          </p:nvPr>
        </p:nvSpPr>
        <p:spPr/>
        <p:txBody>
          <a:bodyPr>
            <a:normAutofit/>
          </a:bodyPr>
          <a:lstStyle/>
          <a:p>
            <a:r>
              <a:rPr lang="sr-Latn-BA" dirty="0" smtClean="0"/>
              <a:t>Ко доноси ове стандарде?</a:t>
            </a:r>
          </a:p>
          <a:p>
            <a:pPr lvl="1"/>
            <a:r>
              <a:rPr lang="sr-Latn-BA" dirty="0" smtClean="0"/>
              <a:t>IIA (</a:t>
            </a:r>
            <a:r>
              <a:rPr lang="sr-Latn-BA" dirty="0" err="1" smtClean="0"/>
              <a:t>Флорида</a:t>
            </a:r>
            <a:r>
              <a:rPr lang="sr-Latn-BA" dirty="0" smtClean="0"/>
              <a:t>, САД)</a:t>
            </a:r>
          </a:p>
          <a:p>
            <a:pPr lvl="1"/>
            <a:r>
              <a:rPr lang="sr-Latn-BA" dirty="0" smtClean="0"/>
              <a:t>Национално тијело овлашћено за доношење стандарда</a:t>
            </a:r>
          </a:p>
          <a:p>
            <a:pPr lvl="1"/>
            <a:r>
              <a:rPr lang="sr-Latn-BA" dirty="0" smtClean="0"/>
              <a:t>Каква је ситуација у вези с тим у Републици Српској, односно БиХ?</a:t>
            </a:r>
          </a:p>
          <a:p>
            <a:r>
              <a:rPr lang="sr-Latn-BA" dirty="0" smtClean="0"/>
              <a:t>Која је структура стандарда?</a:t>
            </a:r>
          </a:p>
          <a:p>
            <a:pPr lvl="1"/>
            <a:r>
              <a:rPr lang="mk-MK" sz="2300" dirty="0" smtClean="0"/>
              <a:t>Стандарди карактеристика / атрибутивни стандарди, </a:t>
            </a:r>
          </a:p>
          <a:p>
            <a:pPr lvl="1"/>
            <a:r>
              <a:rPr lang="ru-RU" sz="2300" dirty="0" smtClean="0"/>
              <a:t>Стандарди извођења / радни стандарди и </a:t>
            </a:r>
          </a:p>
          <a:p>
            <a:pPr lvl="1"/>
            <a:r>
              <a:rPr lang="ru-RU" sz="2300" dirty="0" smtClean="0"/>
              <a:t>Стандарди имплементације / стандарди спровођења. </a:t>
            </a:r>
          </a:p>
          <a:p>
            <a:pPr lvl="1"/>
            <a:endParaRPr lang="sr-Latn-BA"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СТАНДАРДИ СПРОВОЂЕЊА</a:t>
            </a:r>
            <a:endParaRPr lang="sr-Latn-BA" dirty="0"/>
          </a:p>
        </p:txBody>
      </p:sp>
      <p:sp>
        <p:nvSpPr>
          <p:cNvPr id="3" name="Čuvar mesta za sadržaj 2"/>
          <p:cNvSpPr>
            <a:spLocks noGrp="1"/>
          </p:cNvSpPr>
          <p:nvPr>
            <p:ph sz="quarter" idx="1"/>
          </p:nvPr>
        </p:nvSpPr>
        <p:spPr/>
        <p:txBody>
          <a:bodyPr>
            <a:normAutofit fontScale="70000" lnSpcReduction="20000"/>
          </a:bodyPr>
          <a:lstStyle/>
          <a:p>
            <a:endParaRPr lang="sr-Latn-BA" dirty="0" smtClean="0"/>
          </a:p>
          <a:p>
            <a:r>
              <a:rPr lang="sr-Latn-BA" dirty="0" smtClean="0"/>
              <a:t>с</a:t>
            </a:r>
            <a:r>
              <a:rPr lang="ru-RU" dirty="0" smtClean="0"/>
              <a:t>тандарди имплементације пружају упутства која су примјењива за специфичне врсте ревизорских послова. </a:t>
            </a:r>
          </a:p>
          <a:p>
            <a:r>
              <a:rPr lang="sr-Latn-BA" dirty="0" smtClean="0"/>
              <a:t>п</a:t>
            </a:r>
            <a:r>
              <a:rPr lang="ru-RU" dirty="0" smtClean="0"/>
              <a:t>остоји само један сет стандарда карактеристика и извођења, међутим постоји више сетова стандарда имплементације, односно по један сет за сваку главну врсту активности интерне ревизије. </a:t>
            </a:r>
            <a:endParaRPr lang="sr-Latn-BA" dirty="0" smtClean="0"/>
          </a:p>
          <a:p>
            <a:r>
              <a:rPr lang="sr-Latn-BA" dirty="0" smtClean="0"/>
              <a:t>с</a:t>
            </a:r>
            <a:r>
              <a:rPr lang="ru-RU" dirty="0" smtClean="0"/>
              <a:t>тандарди имплементације су установљени за сврхе активности увјеравања (А) и консалтинга (</a:t>
            </a:r>
            <a:r>
              <a:rPr lang="sr-Latn-BA" dirty="0" smtClean="0"/>
              <a:t>C</a:t>
            </a:r>
            <a:r>
              <a:rPr lang="ru-RU" dirty="0" smtClean="0"/>
              <a:t>). </a:t>
            </a:r>
            <a:endParaRPr lang="sr-Latn-BA" dirty="0" smtClean="0"/>
          </a:p>
          <a:p>
            <a:r>
              <a:rPr lang="sr-Latn-BA" dirty="0" smtClean="0"/>
              <a:t>у</a:t>
            </a:r>
            <a:r>
              <a:rPr lang="ru-RU" dirty="0" smtClean="0"/>
              <a:t>слуга увјеравања (енг. Assurance) укључује објективну процјену доказа од стране интерног ревизора да би се обезбједило независно мишљење или закључци о неком процесу, систему или другом предмету</a:t>
            </a:r>
            <a:endParaRPr lang="sr-Latn-BA" dirty="0" smtClean="0"/>
          </a:p>
          <a:p>
            <a:r>
              <a:rPr lang="sr-Latn-BA" dirty="0" smtClean="0"/>
              <a:t>к</a:t>
            </a:r>
            <a:r>
              <a:rPr lang="ru-RU" dirty="0" smtClean="0"/>
              <a:t>онсултантске услуге (енг. Consulting) су по природи савјетодавне и обично се обављају на конкретан захтјев. Консултантске услуге обично укључују двије стране и то</a:t>
            </a:r>
            <a:r>
              <a:rPr lang="sr-Latn-BA" dirty="0" smtClean="0"/>
              <a:t> </a:t>
            </a:r>
            <a:r>
              <a:rPr lang="ru-RU" dirty="0" smtClean="0"/>
              <a:t>лице или групу која даје савјет – интерни ревизор и лице или групу која добија савјет. </a:t>
            </a:r>
          </a:p>
          <a:p>
            <a:endParaRPr lang="sr-Latn-BA"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АТРИБУТИВНИ СТАНДАРДИ</a:t>
            </a:r>
            <a:endParaRPr lang="sr-Latn-BA" dirty="0"/>
          </a:p>
        </p:txBody>
      </p:sp>
      <p:sp>
        <p:nvSpPr>
          <p:cNvPr id="3" name="Čuvar mesta za sadržaj 2"/>
          <p:cNvSpPr>
            <a:spLocks noGrp="1"/>
          </p:cNvSpPr>
          <p:nvPr>
            <p:ph sz="quarter" idx="1"/>
          </p:nvPr>
        </p:nvSpPr>
        <p:spPr/>
        <p:txBody>
          <a:bodyPr>
            <a:normAutofit/>
          </a:bodyPr>
          <a:lstStyle/>
          <a:p>
            <a:pPr>
              <a:buNone/>
            </a:pPr>
            <a:r>
              <a:rPr lang="ru-RU" dirty="0" smtClean="0"/>
              <a:t>Ови</a:t>
            </a:r>
            <a:r>
              <a:rPr lang="sr-Latn-BA" dirty="0" smtClean="0"/>
              <a:t>м</a:t>
            </a:r>
            <a:r>
              <a:rPr lang="ru-RU" dirty="0" smtClean="0"/>
              <a:t> стандарди</a:t>
            </a:r>
            <a:r>
              <a:rPr lang="sr-Latn-BA" dirty="0" smtClean="0"/>
              <a:t>ма</a:t>
            </a:r>
            <a:r>
              <a:rPr lang="ru-RU" dirty="0" smtClean="0"/>
              <a:t> описују </a:t>
            </a:r>
            <a:r>
              <a:rPr lang="sr-Latn-BA" dirty="0" smtClean="0"/>
              <a:t>се </a:t>
            </a:r>
            <a:r>
              <a:rPr lang="ru-RU" dirty="0" smtClean="0"/>
              <a:t>карактеристике организација и носилаца који обављају послове интерне </a:t>
            </a:r>
            <a:r>
              <a:rPr lang="mk-MK" dirty="0" smtClean="0"/>
              <a:t>ревизије: </a:t>
            </a:r>
          </a:p>
          <a:p>
            <a:r>
              <a:rPr lang="mk-MK" dirty="0" smtClean="0"/>
              <a:t>сврха, надлежност и одговорност; </a:t>
            </a:r>
          </a:p>
          <a:p>
            <a:r>
              <a:rPr lang="mk-MK" dirty="0" smtClean="0"/>
              <a:t>независност и објективност; </a:t>
            </a:r>
          </a:p>
          <a:p>
            <a:r>
              <a:rPr lang="ru-RU" dirty="0" smtClean="0"/>
              <a:t>стручност и дужна професионална пажња и </a:t>
            </a:r>
          </a:p>
          <a:p>
            <a:r>
              <a:rPr lang="ru-RU" dirty="0" smtClean="0"/>
              <a:t>програм обезбјеђења и унапређења квалитета рада интерне ревизије. </a:t>
            </a:r>
            <a:endParaRPr lang="sr-Latn-B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КЉУЧНЕ КОМПОНЕНТЕ PIFC-a </a:t>
            </a:r>
            <a:endParaRPr lang="sr-Latn-BA" dirty="0"/>
          </a:p>
        </p:txBody>
      </p:sp>
      <p:sp>
        <p:nvSpPr>
          <p:cNvPr id="3" name="Čuvar mesta za sadržaj 2"/>
          <p:cNvSpPr>
            <a:spLocks noGrp="1"/>
          </p:cNvSpPr>
          <p:nvPr>
            <p:ph sz="quarter" idx="1"/>
          </p:nvPr>
        </p:nvSpPr>
        <p:spPr/>
        <p:txBody>
          <a:bodyPr>
            <a:normAutofit fontScale="92500" lnSpcReduction="20000"/>
          </a:bodyPr>
          <a:lstStyle/>
          <a:p>
            <a:r>
              <a:rPr lang="ru-RU" dirty="0" smtClean="0"/>
              <a:t>Ефективан и јасан контролни систем управљања који се заснива на одговорности руководства (</a:t>
            </a:r>
            <a:r>
              <a:rPr lang="sr-Latn-BA" dirty="0" err="1" smtClean="0"/>
              <a:t>Internal</a:t>
            </a:r>
            <a:r>
              <a:rPr lang="ru-RU" dirty="0" smtClean="0"/>
              <a:t> </a:t>
            </a:r>
            <a:r>
              <a:rPr lang="sr-Latn-BA" dirty="0" err="1" smtClean="0"/>
              <a:t>Control</a:t>
            </a:r>
            <a:r>
              <a:rPr lang="ru-RU" dirty="0" smtClean="0"/>
              <a:t> – </a:t>
            </a:r>
            <a:r>
              <a:rPr lang="sr-Latn-BA" dirty="0" smtClean="0"/>
              <a:t>IC</a:t>
            </a:r>
            <a:r>
              <a:rPr lang="ru-RU" dirty="0" smtClean="0"/>
              <a:t>)</a:t>
            </a:r>
          </a:p>
          <a:p>
            <a:r>
              <a:rPr lang="ru-RU" dirty="0" smtClean="0"/>
              <a:t>Независна интерна ревизија (</a:t>
            </a:r>
            <a:r>
              <a:rPr lang="sr-Latn-BA" dirty="0" err="1" smtClean="0"/>
              <a:t>Internal</a:t>
            </a:r>
            <a:r>
              <a:rPr lang="sr-Latn-BA" dirty="0" smtClean="0"/>
              <a:t> </a:t>
            </a:r>
            <a:r>
              <a:rPr lang="sr-Latn-BA" dirty="0" err="1" smtClean="0"/>
              <a:t>Audit</a:t>
            </a:r>
            <a:r>
              <a:rPr lang="ru-RU" dirty="0" smtClean="0"/>
              <a:t>– </a:t>
            </a:r>
            <a:r>
              <a:rPr lang="sr-Latn-BA" dirty="0" smtClean="0"/>
              <a:t>IA</a:t>
            </a:r>
            <a:r>
              <a:rPr lang="ru-RU" dirty="0" smtClean="0"/>
              <a:t>);</a:t>
            </a:r>
          </a:p>
          <a:p>
            <a:r>
              <a:rPr lang="ru-RU" dirty="0" smtClean="0"/>
              <a:t>Независна екстерна/спољна ревизија (</a:t>
            </a:r>
            <a:r>
              <a:rPr lang="sr-Latn-BA" dirty="0" err="1" smtClean="0"/>
              <a:t>External</a:t>
            </a:r>
            <a:r>
              <a:rPr lang="sr-Latn-BA" dirty="0" smtClean="0"/>
              <a:t> </a:t>
            </a:r>
            <a:r>
              <a:rPr lang="sr-Latn-BA" dirty="0" err="1" smtClean="0"/>
              <a:t>Audit</a:t>
            </a:r>
            <a:r>
              <a:rPr lang="ru-RU" dirty="0" smtClean="0"/>
              <a:t>– ЕА)</a:t>
            </a:r>
          </a:p>
          <a:p>
            <a:r>
              <a:rPr lang="ru-RU" dirty="0" smtClean="0"/>
              <a:t>Постојање одговарајућих финансијских контрола над средствима из донација</a:t>
            </a:r>
          </a:p>
          <a:p>
            <a:r>
              <a:rPr lang="ru-RU" dirty="0" smtClean="0"/>
              <a:t>Постојање административне функције која треба да обезб</a:t>
            </a:r>
            <a:r>
              <a:rPr lang="sr-Latn-BA" dirty="0" err="1" smtClean="0"/>
              <a:t>иј</a:t>
            </a:r>
            <a:r>
              <a:rPr lang="ru-RU" dirty="0" smtClean="0"/>
              <a:t>еди заштиту од пронев</a:t>
            </a:r>
            <a:r>
              <a:rPr lang="sr-Latn-BA" dirty="0" smtClean="0"/>
              <a:t>ј</a:t>
            </a:r>
            <a:r>
              <a:rPr lang="ru-RU" dirty="0" smtClean="0"/>
              <a:t>ер</a:t>
            </a:r>
            <a:r>
              <a:rPr lang="sr-Latn-BA" dirty="0" smtClean="0"/>
              <a:t>е</a:t>
            </a:r>
            <a:r>
              <a:rPr lang="ru-RU" dirty="0" smtClean="0"/>
              <a:t> јавних средстава и корупције (</a:t>
            </a:r>
            <a:r>
              <a:rPr lang="sr-Latn-BA" dirty="0" err="1" smtClean="0"/>
              <a:t>Fight</a:t>
            </a:r>
            <a:r>
              <a:rPr lang="ru-RU" dirty="0" smtClean="0"/>
              <a:t> </a:t>
            </a:r>
            <a:r>
              <a:rPr lang="sr-Latn-BA" dirty="0" err="1" smtClean="0"/>
              <a:t>Against</a:t>
            </a:r>
            <a:r>
              <a:rPr lang="ru-RU" dirty="0" smtClean="0"/>
              <a:t> </a:t>
            </a:r>
            <a:r>
              <a:rPr lang="sr-Latn-BA" dirty="0" err="1" smtClean="0"/>
              <a:t>fraud</a:t>
            </a:r>
            <a:r>
              <a:rPr lang="ru-RU" dirty="0" smtClean="0"/>
              <a:t> - </a:t>
            </a:r>
            <a:r>
              <a:rPr lang="sr-Latn-BA" dirty="0" smtClean="0"/>
              <a:t>FAF</a:t>
            </a:r>
            <a:r>
              <a:rPr lang="ru-RU" dirty="0" smtClean="0"/>
              <a:t>)</a:t>
            </a:r>
            <a:endParaRPr lang="sr-Latn-BA" dirty="0" smtClean="0"/>
          </a:p>
          <a:p>
            <a:pPr>
              <a:buNone/>
            </a:pPr>
            <a:endParaRPr lang="sr-Latn-BA" dirty="0" smtClean="0"/>
          </a:p>
          <a:p>
            <a:pPr algn="ctr">
              <a:buNone/>
            </a:pPr>
            <a:r>
              <a:rPr lang="pt-BR" dirty="0" smtClean="0">
                <a:solidFill>
                  <a:srgbClr val="FF0000"/>
                </a:solidFill>
              </a:rPr>
              <a:t>PIFC = IC + IA +EA +FAF </a:t>
            </a:r>
            <a:endParaRPr lang="sr-Latn-BA" dirty="0">
              <a:solidFill>
                <a:srgbClr val="FF0000"/>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ugaonik 1"/>
          <p:cNvSpPr/>
          <p:nvPr/>
        </p:nvSpPr>
        <p:spPr>
          <a:xfrm>
            <a:off x="533400" y="415290"/>
            <a:ext cx="8229600" cy="5909310"/>
          </a:xfrm>
          <a:prstGeom prst="rect">
            <a:avLst/>
          </a:prstGeom>
        </p:spPr>
        <p:txBody>
          <a:bodyPr wrap="square">
            <a:spAutoFit/>
          </a:bodyPr>
          <a:lstStyle/>
          <a:p>
            <a:r>
              <a:rPr lang="ru-RU" dirty="0" smtClean="0"/>
              <a:t>1000 - Сврха, овлашћења и одговорност </a:t>
            </a:r>
          </a:p>
          <a:p>
            <a:r>
              <a:rPr lang="ru-RU" dirty="0" smtClean="0"/>
              <a:t>1010 - Признавање Дефиниције интерне ревизије, Етичког кодекса и Стандарда у Повељи интерне ревизије </a:t>
            </a:r>
          </a:p>
          <a:p>
            <a:r>
              <a:rPr lang="mk-MK" dirty="0" smtClean="0"/>
              <a:t>1100 - Независност и објективност </a:t>
            </a:r>
          </a:p>
          <a:p>
            <a:r>
              <a:rPr lang="mk-MK" dirty="0" smtClean="0"/>
              <a:t>1110 - Организациона независност </a:t>
            </a:r>
          </a:p>
          <a:p>
            <a:r>
              <a:rPr lang="ru-RU" dirty="0" smtClean="0"/>
              <a:t>1111 – Непосредна сарадња са одбором </a:t>
            </a:r>
          </a:p>
          <a:p>
            <a:r>
              <a:rPr lang="mk-MK" dirty="0" smtClean="0"/>
              <a:t>1120 - Лична објективност </a:t>
            </a:r>
          </a:p>
          <a:p>
            <a:r>
              <a:rPr lang="ru-RU" dirty="0" smtClean="0"/>
              <a:t>1130 - Нарушавање независности или објективности </a:t>
            </a:r>
          </a:p>
          <a:p>
            <a:r>
              <a:rPr lang="ru-RU" dirty="0" smtClean="0"/>
              <a:t>1200 - Стручност и дужна професионална пажња </a:t>
            </a:r>
          </a:p>
          <a:p>
            <a:r>
              <a:rPr lang="mk-MK" dirty="0" smtClean="0"/>
              <a:t>1210 - Стручност </a:t>
            </a:r>
          </a:p>
          <a:p>
            <a:r>
              <a:rPr lang="mk-MK" dirty="0" smtClean="0"/>
              <a:t>1220 - Дужна професионална пажња </a:t>
            </a:r>
          </a:p>
          <a:p>
            <a:r>
              <a:rPr lang="mk-MK" dirty="0" smtClean="0"/>
              <a:t>1230 - Континуирано професионално усавршавање </a:t>
            </a:r>
          </a:p>
          <a:p>
            <a:r>
              <a:rPr lang="ru-RU" dirty="0" smtClean="0"/>
              <a:t>1300 - Програм обезбјеђења и унапређења квалитета </a:t>
            </a:r>
          </a:p>
          <a:p>
            <a:r>
              <a:rPr lang="ru-RU" dirty="0" smtClean="0"/>
              <a:t>1310 – Обавезни елементи програма обезбјеђења и унапређења квалитета </a:t>
            </a:r>
          </a:p>
          <a:p>
            <a:r>
              <a:rPr lang="mk-MK" dirty="0" smtClean="0"/>
              <a:t>1311 - Интерне оцјене </a:t>
            </a:r>
          </a:p>
          <a:p>
            <a:r>
              <a:rPr lang="mk-MK" dirty="0" smtClean="0"/>
              <a:t>1312 - Екстерне оцјене </a:t>
            </a:r>
          </a:p>
          <a:p>
            <a:r>
              <a:rPr lang="ru-RU" dirty="0" smtClean="0"/>
              <a:t>1320 - Извјештавање о програму обезбјеђења и унапређења квалитета </a:t>
            </a:r>
          </a:p>
          <a:p>
            <a:r>
              <a:rPr lang="ru-RU" dirty="0" smtClean="0"/>
              <a:t>1321 - Употреба навода «У складу са Међународним стандардима за професионалну </a:t>
            </a:r>
          </a:p>
          <a:p>
            <a:r>
              <a:rPr lang="mk-MK" dirty="0" smtClean="0"/>
              <a:t>праксу интерне ревизије» </a:t>
            </a:r>
          </a:p>
          <a:p>
            <a:r>
              <a:rPr lang="mk-MK" dirty="0" smtClean="0"/>
              <a:t>1322 - Објелодањивање неусклађености </a:t>
            </a:r>
            <a:endParaRPr lang="sr-Latn-BA"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ru-RU" dirty="0" smtClean="0"/>
              <a:t>1000 - Сврха, овлашћењa и одговорност </a:t>
            </a:r>
            <a:endParaRPr lang="sr-Latn-BA" dirty="0"/>
          </a:p>
        </p:txBody>
      </p:sp>
      <p:sp>
        <p:nvSpPr>
          <p:cNvPr id="3" name="Čuvar mesta za sadržaj 2"/>
          <p:cNvSpPr>
            <a:spLocks noGrp="1"/>
          </p:cNvSpPr>
          <p:nvPr>
            <p:ph sz="quarter" idx="1"/>
          </p:nvPr>
        </p:nvSpPr>
        <p:spPr/>
        <p:txBody>
          <a:bodyPr/>
          <a:lstStyle/>
          <a:p>
            <a:r>
              <a:rPr lang="ru-RU" dirty="0" smtClean="0"/>
              <a:t>Сврха, овлашћењa и одговорност активности интерне ревизије морају бити формално дефинисани у повељи интерне ревизије, усклађеној са Дефиницијом интерне ревизије, Етичким кодексом и Стандардима </a:t>
            </a:r>
            <a:endParaRPr lang="sr-Latn-BA" dirty="0" smtClean="0"/>
          </a:p>
          <a:p>
            <a:r>
              <a:rPr lang="ru-RU" dirty="0" smtClean="0"/>
              <a:t>Извршни руководилац ревизије мора периодично прегледати повељу интерне ревизије и подни</a:t>
            </a:r>
            <a:r>
              <a:rPr lang="sr-Latn-BA" dirty="0" err="1" smtClean="0"/>
              <a:t>jeти</a:t>
            </a:r>
            <a:r>
              <a:rPr lang="sr-Latn-BA" dirty="0" smtClean="0"/>
              <a:t> је</a:t>
            </a:r>
            <a:r>
              <a:rPr lang="ru-RU" dirty="0" smtClean="0"/>
              <a:t> вишем руководству и одбору на одобрење</a:t>
            </a:r>
            <a:endParaRPr lang="sr-Latn-BA"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Autofit/>
          </a:bodyPr>
          <a:lstStyle/>
          <a:p>
            <a:r>
              <a:rPr lang="ru-RU" sz="2800" dirty="0" smtClean="0"/>
              <a:t>1010 - Признавање дефиниције интерне ревизије </a:t>
            </a:r>
            <a:endParaRPr lang="sr-Latn-BA" sz="2800" dirty="0"/>
          </a:p>
        </p:txBody>
      </p:sp>
      <p:sp>
        <p:nvSpPr>
          <p:cNvPr id="3" name="Čuvar mesta za sadržaj 2"/>
          <p:cNvSpPr>
            <a:spLocks noGrp="1"/>
          </p:cNvSpPr>
          <p:nvPr>
            <p:ph sz="quarter" idx="1"/>
          </p:nvPr>
        </p:nvSpPr>
        <p:spPr/>
        <p:txBody>
          <a:bodyPr/>
          <a:lstStyle/>
          <a:p>
            <a:r>
              <a:rPr lang="ru-RU" dirty="0" smtClean="0"/>
              <a:t>Обавезујућа природа </a:t>
            </a:r>
            <a:r>
              <a:rPr lang="sr-Latn-BA" dirty="0" smtClean="0"/>
              <a:t>Д</a:t>
            </a:r>
            <a:r>
              <a:rPr lang="ru-RU" dirty="0" smtClean="0"/>
              <a:t>ефиниције интерне ревизије</a:t>
            </a:r>
            <a:r>
              <a:rPr lang="sr-Latn-BA" dirty="0" smtClean="0"/>
              <a:t>,</a:t>
            </a:r>
            <a:r>
              <a:rPr lang="ru-RU" dirty="0" smtClean="0"/>
              <a:t> Етичког кодекса и Стандарда мора бити наведена у повељи интерне ревизије. </a:t>
            </a:r>
            <a:endParaRPr lang="sr-Latn-BA" dirty="0" smtClean="0"/>
          </a:p>
          <a:p>
            <a:r>
              <a:rPr lang="ru-RU" dirty="0" smtClean="0"/>
              <a:t>Извршни руководилац ревизије треба заједно са одбором, да размотри Дефиницију интерне ревизије, Етички кодекс и Стандарде. </a:t>
            </a:r>
            <a:endParaRPr lang="sr-Latn-BA"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1100 - Независност и објективност </a:t>
            </a:r>
            <a:endParaRPr lang="sr-Latn-BA" dirty="0"/>
          </a:p>
        </p:txBody>
      </p:sp>
      <p:sp>
        <p:nvSpPr>
          <p:cNvPr id="3" name="Čuvar mesta za sadržaj 2"/>
          <p:cNvSpPr>
            <a:spLocks noGrp="1"/>
          </p:cNvSpPr>
          <p:nvPr>
            <p:ph sz="quarter" idx="1"/>
          </p:nvPr>
        </p:nvSpPr>
        <p:spPr/>
        <p:txBody>
          <a:bodyPr/>
          <a:lstStyle/>
          <a:p>
            <a:r>
              <a:rPr lang="ru-RU" dirty="0" smtClean="0"/>
              <a:t>Активност интерне ревизије мора да буде независна, а интерни ревизори објективни у обављању својих послова. </a:t>
            </a:r>
            <a:endParaRPr lang="sr-Latn-BA"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1110 - Организациона независност </a:t>
            </a:r>
            <a:endParaRPr lang="sr-Latn-BA" dirty="0"/>
          </a:p>
        </p:txBody>
      </p:sp>
      <p:sp>
        <p:nvSpPr>
          <p:cNvPr id="3" name="Čuvar mesta za sadržaj 2"/>
          <p:cNvSpPr>
            <a:spLocks noGrp="1"/>
          </p:cNvSpPr>
          <p:nvPr>
            <p:ph sz="quarter" idx="1"/>
          </p:nvPr>
        </p:nvSpPr>
        <p:spPr/>
        <p:txBody>
          <a:bodyPr/>
          <a:lstStyle/>
          <a:p>
            <a:r>
              <a:rPr lang="ru-RU" dirty="0" smtClean="0"/>
              <a:t>Извршни руководилац ревизије мора да извјештава онај ниво руководства у организацији који активности интерне ревизије омогућава да испуни своје обавезе. </a:t>
            </a:r>
            <a:endParaRPr lang="sr-Latn-BA" dirty="0" smtClean="0"/>
          </a:p>
          <a:p>
            <a:r>
              <a:rPr lang="ru-RU" dirty="0" smtClean="0"/>
              <a:t>Извршни руководилац ревизије мора, бар једном годишње, да потврди одбору организациону независност активности интерне ревизије. </a:t>
            </a:r>
            <a:endParaRPr lang="sr-Latn-BA"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ru-RU" dirty="0" smtClean="0"/>
              <a:t>1111 – Непосредна сарадња са одбором </a:t>
            </a:r>
            <a:endParaRPr lang="sr-Latn-BA" dirty="0"/>
          </a:p>
        </p:txBody>
      </p:sp>
      <p:sp>
        <p:nvSpPr>
          <p:cNvPr id="3" name="Čuvar mesta za sadržaj 2"/>
          <p:cNvSpPr>
            <a:spLocks noGrp="1"/>
          </p:cNvSpPr>
          <p:nvPr>
            <p:ph sz="quarter" idx="1"/>
          </p:nvPr>
        </p:nvSpPr>
        <p:spPr/>
        <p:txBody>
          <a:bodyPr/>
          <a:lstStyle/>
          <a:p>
            <a:r>
              <a:rPr lang="ru-RU" dirty="0" smtClean="0"/>
              <a:t>Извршни руководилац ревизије мора да извјештава одбор и да са њим непосредно сарађује</a:t>
            </a:r>
            <a:endParaRPr lang="sr-Latn-BA"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1120 - Лична објективност </a:t>
            </a:r>
            <a:endParaRPr lang="sr-Latn-BA" dirty="0"/>
          </a:p>
        </p:txBody>
      </p:sp>
      <p:sp>
        <p:nvSpPr>
          <p:cNvPr id="3" name="Čuvar mesta za sadržaj 2"/>
          <p:cNvSpPr>
            <a:spLocks noGrp="1"/>
          </p:cNvSpPr>
          <p:nvPr>
            <p:ph sz="quarter" idx="1"/>
          </p:nvPr>
        </p:nvSpPr>
        <p:spPr/>
        <p:txBody>
          <a:bodyPr/>
          <a:lstStyle/>
          <a:p>
            <a:r>
              <a:rPr lang="ru-RU" dirty="0" smtClean="0"/>
              <a:t>Интерни ревизори морају имати објективан и непристрасан став и избјегавати сваки сукоб интереса. </a:t>
            </a:r>
            <a:endParaRPr lang="sr-Latn-BA"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Autofit/>
          </a:bodyPr>
          <a:lstStyle/>
          <a:p>
            <a:r>
              <a:rPr lang="ru-RU" sz="2600" dirty="0" smtClean="0"/>
              <a:t>1130 - Нарушавање независности или објективности </a:t>
            </a:r>
            <a:endParaRPr lang="sr-Latn-BA" sz="2600" dirty="0"/>
          </a:p>
        </p:txBody>
      </p:sp>
      <p:sp>
        <p:nvSpPr>
          <p:cNvPr id="3" name="Čuvar mesta za sadržaj 2"/>
          <p:cNvSpPr>
            <a:spLocks noGrp="1"/>
          </p:cNvSpPr>
          <p:nvPr>
            <p:ph sz="quarter" idx="1"/>
          </p:nvPr>
        </p:nvSpPr>
        <p:spPr/>
        <p:txBody>
          <a:bodyPr/>
          <a:lstStyle/>
          <a:p>
            <a:r>
              <a:rPr lang="ru-RU" dirty="0" smtClean="0"/>
              <a:t>Уколико су независност или објективност заиста или наизглед нарушени, детаљи нарушавања морају да буду саопштени одговарајућим странама. </a:t>
            </a:r>
            <a:endParaRPr lang="sr-Latn-BA" dirty="0" smtClean="0"/>
          </a:p>
          <a:p>
            <a:r>
              <a:rPr lang="ru-RU" dirty="0" smtClean="0"/>
              <a:t>Сам начин објелодањивања зависиће од нарушавања. </a:t>
            </a:r>
            <a:endParaRPr lang="sr-Latn-BA"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ru-RU" sz="2600" dirty="0" smtClean="0"/>
              <a:t>1130 - Нарушавање независности или објективности </a:t>
            </a:r>
            <a:endParaRPr lang="sr-Latn-BA" sz="2600" dirty="0"/>
          </a:p>
        </p:txBody>
      </p:sp>
      <p:sp>
        <p:nvSpPr>
          <p:cNvPr id="3" name="Čuvar mesta za sadržaj 2"/>
          <p:cNvSpPr>
            <a:spLocks noGrp="1"/>
          </p:cNvSpPr>
          <p:nvPr>
            <p:ph sz="quarter" idx="1"/>
          </p:nvPr>
        </p:nvSpPr>
        <p:spPr/>
        <p:txBody>
          <a:bodyPr>
            <a:normAutofit fontScale="77500" lnSpcReduction="20000"/>
          </a:bodyPr>
          <a:lstStyle/>
          <a:p>
            <a:r>
              <a:rPr lang="ru-RU" dirty="0" smtClean="0"/>
              <a:t>1130. А1 - Интерни ревизори морају да се уздрже од оцјењивања специфичних послова за које су претходно били одговорни. Сматра се да је објективност нарушена уколико интерни ревизор пружа услуге увјеравања за активност за коју је био одговоран током претходне године</a:t>
            </a:r>
          </a:p>
          <a:p>
            <a:r>
              <a:rPr lang="ru-RU" dirty="0" smtClean="0"/>
              <a:t>1130. А2 -Ангажовања увјеравања за функције за које је био одговоран извршни руководилац ревизије морају бити надзиране од стране изван активности интерне ревизије. </a:t>
            </a:r>
          </a:p>
          <a:p>
            <a:r>
              <a:rPr lang="ru-RU" dirty="0" smtClean="0"/>
              <a:t>1130. </a:t>
            </a:r>
            <a:r>
              <a:rPr lang="sr-Latn-BA" dirty="0" smtClean="0"/>
              <a:t>C</a:t>
            </a:r>
            <a:r>
              <a:rPr lang="ru-RU" dirty="0" smtClean="0"/>
              <a:t>1 - Интерни ревизори могу да пружају савјетодавне услуге у вези са пословима за које су претходно били одговорни</a:t>
            </a:r>
          </a:p>
          <a:p>
            <a:r>
              <a:rPr lang="ru-RU" dirty="0" smtClean="0"/>
              <a:t>1130. </a:t>
            </a:r>
            <a:r>
              <a:rPr lang="sr-Latn-BA" dirty="0" smtClean="0"/>
              <a:t>C</a:t>
            </a:r>
            <a:r>
              <a:rPr lang="ru-RU" dirty="0" smtClean="0"/>
              <a:t>2 – Уколико постоји могућност нарушавања независности или објективности интерног ревизора у вези са предложеним савјетодавним услугама, исто се мора објелоданити клијенту прије прихватања ангажмана</a:t>
            </a:r>
            <a:endParaRPr lang="sr-Latn-BA"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ru-RU" sz="2800" dirty="0" smtClean="0"/>
              <a:t>1200 - Стручност и дужна професионална пажња </a:t>
            </a:r>
            <a:endParaRPr lang="sr-Latn-BA" sz="2800" dirty="0"/>
          </a:p>
        </p:txBody>
      </p:sp>
      <p:sp>
        <p:nvSpPr>
          <p:cNvPr id="3" name="Čuvar mesta za sadržaj 2"/>
          <p:cNvSpPr>
            <a:spLocks noGrp="1"/>
          </p:cNvSpPr>
          <p:nvPr>
            <p:ph sz="quarter" idx="1"/>
          </p:nvPr>
        </p:nvSpPr>
        <p:spPr/>
        <p:txBody>
          <a:bodyPr/>
          <a:lstStyle/>
          <a:p>
            <a:r>
              <a:rPr lang="ru-RU" dirty="0" smtClean="0"/>
              <a:t>Ангажовања морају бити обављена стручно и уз дужну професионалну пажњу </a:t>
            </a:r>
            <a:endParaRPr lang="sr-Latn-B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r-Latn-BA" dirty="0" smtClean="0"/>
              <a:t>ТРИ ФУНКЦИЈЕ PIFC-a У ЈАВНОМ СЕКТОРУ</a:t>
            </a:r>
            <a:endParaRPr lang="sr-Latn-BA" dirty="0"/>
          </a:p>
        </p:txBody>
      </p:sp>
      <p:graphicFrame>
        <p:nvGraphicFramePr>
          <p:cNvPr id="3" name="Tabela 2"/>
          <p:cNvGraphicFramePr>
            <a:graphicFrameLocks noGrp="1"/>
          </p:cNvGraphicFramePr>
          <p:nvPr/>
        </p:nvGraphicFramePr>
        <p:xfrm>
          <a:off x="304800" y="1503382"/>
          <a:ext cx="8534400" cy="4821218"/>
        </p:xfrm>
        <a:graphic>
          <a:graphicData uri="http://schemas.openxmlformats.org/drawingml/2006/table">
            <a:tbl>
              <a:tblPr firstRow="1" bandRow="1">
                <a:tableStyleId>{5C22544A-7EE6-4342-B048-85BDC9FD1C3A}</a:tableStyleId>
              </a:tblPr>
              <a:tblGrid>
                <a:gridCol w="2133600"/>
                <a:gridCol w="2133600"/>
                <a:gridCol w="2133600"/>
                <a:gridCol w="2133600"/>
              </a:tblGrid>
              <a:tr h="622590">
                <a:tc>
                  <a:txBody>
                    <a:bodyPr/>
                    <a:lstStyle/>
                    <a:p>
                      <a:pPr algn="ctr"/>
                      <a:endParaRPr lang="sr-Latn-BA" sz="1600" dirty="0"/>
                    </a:p>
                  </a:txBody>
                  <a:tcPr/>
                </a:tc>
                <a:tc>
                  <a:txBody>
                    <a:bodyPr/>
                    <a:lstStyle/>
                    <a:p>
                      <a:pPr algn="ctr"/>
                      <a:r>
                        <a:rPr lang="sr-Latn-BA" sz="1600" dirty="0" smtClean="0"/>
                        <a:t>Финансијска инспекција</a:t>
                      </a:r>
                      <a:endParaRPr lang="sr-Latn-BA" sz="1600" dirty="0"/>
                    </a:p>
                  </a:txBody>
                  <a:tcPr/>
                </a:tc>
                <a:tc>
                  <a:txBody>
                    <a:bodyPr/>
                    <a:lstStyle/>
                    <a:p>
                      <a:pPr algn="ctr"/>
                      <a:r>
                        <a:rPr lang="sr-Latn-BA" sz="1600" dirty="0" smtClean="0"/>
                        <a:t>Интерна ревизија</a:t>
                      </a:r>
                      <a:endParaRPr lang="sr-Latn-BA" sz="1600" dirty="0"/>
                    </a:p>
                  </a:txBody>
                  <a:tcPr/>
                </a:tc>
                <a:tc>
                  <a:txBody>
                    <a:bodyPr/>
                    <a:lstStyle/>
                    <a:p>
                      <a:pPr algn="ctr"/>
                      <a:r>
                        <a:rPr lang="sr-Latn-BA" sz="1600" dirty="0" smtClean="0"/>
                        <a:t>Интерна контрола</a:t>
                      </a:r>
                      <a:endParaRPr lang="sr-Latn-BA" sz="1600" dirty="0"/>
                    </a:p>
                  </a:txBody>
                  <a:tcPr/>
                </a:tc>
              </a:tr>
              <a:tr h="483071">
                <a:tc>
                  <a:txBody>
                    <a:bodyPr/>
                    <a:lstStyle/>
                    <a:p>
                      <a:pPr algn="ctr"/>
                      <a:r>
                        <a:rPr lang="sr-Latn-BA" sz="1600" dirty="0" smtClean="0"/>
                        <a:t>Учесталост</a:t>
                      </a:r>
                      <a:endParaRPr lang="sr-Latn-BA" sz="1600" dirty="0"/>
                    </a:p>
                  </a:txBody>
                  <a:tcPr anchor="ctr"/>
                </a:tc>
                <a:tc>
                  <a:txBody>
                    <a:bodyPr/>
                    <a:lstStyle/>
                    <a:p>
                      <a:pPr algn="ctr"/>
                      <a:r>
                        <a:rPr lang="sr-Latn-BA" sz="1600" dirty="0" smtClean="0"/>
                        <a:t>Спорадично, изненада</a:t>
                      </a:r>
                      <a:endParaRPr lang="sr-Latn-BA" sz="1600" dirty="0"/>
                    </a:p>
                  </a:txBody>
                  <a:tcPr anchor="ctr"/>
                </a:tc>
                <a:tc>
                  <a:txBody>
                    <a:bodyPr/>
                    <a:lstStyle/>
                    <a:p>
                      <a:pPr algn="ctr"/>
                      <a:r>
                        <a:rPr lang="sr-Latn-BA" sz="1600" dirty="0" smtClean="0"/>
                        <a:t>Периодично, систематично</a:t>
                      </a:r>
                      <a:endParaRPr lang="sr-Latn-BA" sz="1600" dirty="0"/>
                    </a:p>
                  </a:txBody>
                  <a:tcPr anchor="ctr"/>
                </a:tc>
                <a:tc>
                  <a:txBody>
                    <a:bodyPr/>
                    <a:lstStyle/>
                    <a:p>
                      <a:pPr algn="ctr"/>
                      <a:r>
                        <a:rPr lang="sr-Latn-BA" sz="1600" dirty="0" smtClean="0"/>
                        <a:t>Континуирано</a:t>
                      </a:r>
                      <a:endParaRPr lang="sr-Latn-BA" sz="1600" dirty="0"/>
                    </a:p>
                  </a:txBody>
                  <a:tcPr anchor="ctr"/>
                </a:tc>
              </a:tr>
              <a:tr h="622590">
                <a:tc>
                  <a:txBody>
                    <a:bodyPr/>
                    <a:lstStyle/>
                    <a:p>
                      <a:pPr algn="ctr"/>
                      <a:r>
                        <a:rPr lang="sr-Latn-BA" sz="1600" dirty="0" smtClean="0"/>
                        <a:t>Однос према субјекту</a:t>
                      </a:r>
                      <a:r>
                        <a:rPr lang="sr-Latn-BA" sz="1600" baseline="0" dirty="0" smtClean="0"/>
                        <a:t> контроле</a:t>
                      </a:r>
                      <a:endParaRPr lang="sr-Latn-BA" sz="1600" dirty="0"/>
                    </a:p>
                  </a:txBody>
                  <a:tcPr anchor="ctr"/>
                </a:tc>
                <a:tc>
                  <a:txBody>
                    <a:bodyPr/>
                    <a:lstStyle/>
                    <a:p>
                      <a:pPr algn="ctr"/>
                      <a:r>
                        <a:rPr lang="sr-Latn-BA" sz="1600" dirty="0" smtClean="0"/>
                        <a:t>Независна, надређена</a:t>
                      </a:r>
                      <a:endParaRPr lang="sr-Latn-BA" sz="1600" dirty="0"/>
                    </a:p>
                  </a:txBody>
                  <a:tcPr anchor="ctr"/>
                </a:tc>
                <a:tc>
                  <a:txBody>
                    <a:bodyPr/>
                    <a:lstStyle/>
                    <a:p>
                      <a:pPr algn="ctr"/>
                      <a:r>
                        <a:rPr lang="sr-Latn-BA" sz="1600" dirty="0" smtClean="0"/>
                        <a:t>Интерна</a:t>
                      </a:r>
                      <a:endParaRPr lang="sr-Latn-BA" sz="1600" dirty="0"/>
                    </a:p>
                  </a:txBody>
                  <a:tcPr anchor="ctr"/>
                </a:tc>
                <a:tc>
                  <a:txBody>
                    <a:bodyPr/>
                    <a:lstStyle/>
                    <a:p>
                      <a:pPr algn="ctr"/>
                      <a:r>
                        <a:rPr lang="sr-Latn-BA" sz="1600" dirty="0" smtClean="0"/>
                        <a:t>Уграђена у пословање</a:t>
                      </a:r>
                      <a:endParaRPr lang="sr-Latn-BA" sz="1600" dirty="0"/>
                    </a:p>
                  </a:txBody>
                  <a:tcPr anchor="ctr"/>
                </a:tc>
              </a:tr>
              <a:tr h="422812">
                <a:tc>
                  <a:txBody>
                    <a:bodyPr/>
                    <a:lstStyle/>
                    <a:p>
                      <a:pPr algn="ctr"/>
                      <a:r>
                        <a:rPr lang="sr-Latn-BA" sz="1600" dirty="0" err="1" smtClean="0"/>
                        <a:t>Усмјереност</a:t>
                      </a:r>
                      <a:endParaRPr lang="sr-Latn-BA" sz="1600" dirty="0"/>
                    </a:p>
                  </a:txBody>
                  <a:tcPr anchor="ctr"/>
                </a:tc>
                <a:tc>
                  <a:txBody>
                    <a:bodyPr/>
                    <a:lstStyle/>
                    <a:p>
                      <a:pPr algn="ctr"/>
                      <a:r>
                        <a:rPr lang="sr-Latn-BA" sz="1600" dirty="0" smtClean="0"/>
                        <a:t>Пословање, трансакције,</a:t>
                      </a:r>
                      <a:r>
                        <a:rPr lang="sr-Latn-BA" sz="1600" baseline="0" dirty="0" smtClean="0"/>
                        <a:t> појединци</a:t>
                      </a:r>
                      <a:endParaRPr lang="sr-Latn-BA" sz="1600" dirty="0"/>
                    </a:p>
                  </a:txBody>
                  <a:tcPr anchor="ctr"/>
                </a:tc>
                <a:tc>
                  <a:txBody>
                    <a:bodyPr/>
                    <a:lstStyle/>
                    <a:p>
                      <a:pPr algn="ctr"/>
                      <a:r>
                        <a:rPr lang="sr-Latn-BA" sz="1600" dirty="0" smtClean="0"/>
                        <a:t>Резултати система</a:t>
                      </a:r>
                      <a:endParaRPr lang="sr-Latn-BA" sz="1600" dirty="0"/>
                    </a:p>
                  </a:txBody>
                  <a:tcPr anchor="ctr"/>
                </a:tc>
                <a:tc>
                  <a:txBody>
                    <a:bodyPr/>
                    <a:lstStyle/>
                    <a:p>
                      <a:pPr algn="ctr"/>
                      <a:r>
                        <a:rPr lang="sr-Latn-BA" sz="1600" dirty="0" smtClean="0"/>
                        <a:t>Системи</a:t>
                      </a:r>
                      <a:endParaRPr lang="sr-Latn-BA" sz="1600" dirty="0"/>
                    </a:p>
                  </a:txBody>
                  <a:tcPr anchor="ctr"/>
                </a:tc>
              </a:tr>
              <a:tr h="370589">
                <a:tc>
                  <a:txBody>
                    <a:bodyPr/>
                    <a:lstStyle/>
                    <a:p>
                      <a:pPr algn="ctr"/>
                      <a:r>
                        <a:rPr lang="sr-Latn-BA" sz="1600" dirty="0" smtClean="0"/>
                        <a:t>Циљеви (задаци)</a:t>
                      </a:r>
                      <a:endParaRPr lang="sr-Latn-BA" sz="1600" dirty="0"/>
                    </a:p>
                  </a:txBody>
                  <a:tcPr anchor="ctr"/>
                </a:tc>
                <a:tc>
                  <a:txBody>
                    <a:bodyPr/>
                    <a:lstStyle/>
                    <a:p>
                      <a:pPr algn="ctr"/>
                      <a:r>
                        <a:rPr lang="sr-Latn-BA" sz="1600" dirty="0" smtClean="0"/>
                        <a:t>Усклађеност</a:t>
                      </a:r>
                      <a:endParaRPr lang="sr-Latn-BA" sz="1600" dirty="0"/>
                    </a:p>
                  </a:txBody>
                  <a:tcPr anchor="ctr"/>
                </a:tc>
                <a:tc>
                  <a:txBody>
                    <a:bodyPr/>
                    <a:lstStyle/>
                    <a:p>
                      <a:pPr algn="ctr"/>
                      <a:r>
                        <a:rPr lang="sr-Latn-BA" sz="1600" dirty="0" smtClean="0"/>
                        <a:t>‘’3Е’’</a:t>
                      </a:r>
                      <a:endParaRPr lang="sr-Latn-BA" sz="1600" dirty="0"/>
                    </a:p>
                  </a:txBody>
                  <a:tcPr anchor="ctr"/>
                </a:tc>
                <a:tc>
                  <a:txBody>
                    <a:bodyPr/>
                    <a:lstStyle/>
                    <a:p>
                      <a:pPr algn="ctr"/>
                      <a:r>
                        <a:rPr lang="sr-Latn-BA" sz="1600" dirty="0" smtClean="0"/>
                        <a:t>Добро одвијање</a:t>
                      </a:r>
                      <a:endParaRPr lang="sr-Latn-BA" sz="1600" dirty="0"/>
                    </a:p>
                  </a:txBody>
                  <a:tcPr anchor="ctr"/>
                </a:tc>
              </a:tr>
              <a:tr h="370589">
                <a:tc>
                  <a:txBody>
                    <a:bodyPr/>
                    <a:lstStyle/>
                    <a:p>
                      <a:pPr algn="ctr"/>
                      <a:r>
                        <a:rPr lang="sr-Latn-BA" sz="1600" dirty="0" smtClean="0"/>
                        <a:t>Методологија</a:t>
                      </a:r>
                      <a:endParaRPr lang="sr-Latn-BA" sz="1600" dirty="0"/>
                    </a:p>
                  </a:txBody>
                  <a:tcPr anchor="ctr"/>
                </a:tc>
                <a:tc>
                  <a:txBody>
                    <a:bodyPr/>
                    <a:lstStyle/>
                    <a:p>
                      <a:pPr algn="ctr"/>
                      <a:r>
                        <a:rPr lang="sr-Latn-BA" sz="1600" dirty="0" smtClean="0"/>
                        <a:t>Упутство за контролу</a:t>
                      </a:r>
                      <a:endParaRPr lang="sr-Latn-BA" sz="1600" dirty="0"/>
                    </a:p>
                  </a:txBody>
                  <a:tcPr anchor="ctr"/>
                </a:tc>
                <a:tc>
                  <a:txBody>
                    <a:bodyPr/>
                    <a:lstStyle/>
                    <a:p>
                      <a:pPr algn="ctr"/>
                      <a:r>
                        <a:rPr lang="sr-Latn-BA" sz="1600" dirty="0" smtClean="0"/>
                        <a:t>Стандарди интерне ревизије</a:t>
                      </a:r>
                      <a:endParaRPr lang="sr-Latn-BA" sz="1600" dirty="0"/>
                    </a:p>
                  </a:txBody>
                  <a:tcPr anchor="ctr"/>
                </a:tc>
                <a:tc>
                  <a:txBody>
                    <a:bodyPr/>
                    <a:lstStyle/>
                    <a:p>
                      <a:pPr algn="ctr"/>
                      <a:r>
                        <a:rPr lang="sr-Latn-BA" sz="1600" dirty="0" smtClean="0"/>
                        <a:t>Ревизорски траг</a:t>
                      </a:r>
                      <a:endParaRPr lang="sr-Latn-BA" sz="1600" dirty="0"/>
                    </a:p>
                  </a:txBody>
                  <a:tcPr anchor="ctr"/>
                </a:tc>
              </a:tr>
              <a:tr h="370589">
                <a:tc>
                  <a:txBody>
                    <a:bodyPr/>
                    <a:lstStyle/>
                    <a:p>
                      <a:pPr algn="ctr"/>
                      <a:r>
                        <a:rPr lang="sr-Latn-BA" sz="1600" dirty="0" smtClean="0"/>
                        <a:t>Посљедице</a:t>
                      </a:r>
                      <a:endParaRPr lang="sr-Latn-BA" sz="1600" dirty="0"/>
                    </a:p>
                  </a:txBody>
                  <a:tcPr anchor="ctr"/>
                </a:tc>
                <a:tc>
                  <a:txBody>
                    <a:bodyPr/>
                    <a:lstStyle/>
                    <a:p>
                      <a:pPr algn="ctr"/>
                      <a:r>
                        <a:rPr lang="sr-Latn-BA" sz="1600" dirty="0" smtClean="0"/>
                        <a:t>Казне</a:t>
                      </a:r>
                      <a:endParaRPr lang="sr-Latn-BA" sz="1600" dirty="0"/>
                    </a:p>
                  </a:txBody>
                  <a:tcPr anchor="ctr"/>
                </a:tc>
                <a:tc>
                  <a:txBody>
                    <a:bodyPr/>
                    <a:lstStyle/>
                    <a:p>
                      <a:pPr algn="ctr"/>
                      <a:r>
                        <a:rPr lang="sr-Latn-BA" sz="1600" dirty="0" smtClean="0"/>
                        <a:t>Препоруке</a:t>
                      </a:r>
                      <a:endParaRPr lang="sr-Latn-BA" sz="1600" dirty="0"/>
                    </a:p>
                  </a:txBody>
                  <a:tcPr anchor="ctr"/>
                </a:tc>
                <a:tc>
                  <a:txBody>
                    <a:bodyPr/>
                    <a:lstStyle/>
                    <a:p>
                      <a:pPr algn="ctr"/>
                      <a:r>
                        <a:rPr lang="mk-MK" sz="1600" dirty="0" smtClean="0"/>
                        <a:t>К</a:t>
                      </a:r>
                      <a:r>
                        <a:rPr lang="sr-Latn-BA" sz="1600" dirty="0" err="1" smtClean="0"/>
                        <a:t>орективне</a:t>
                      </a:r>
                      <a:r>
                        <a:rPr lang="sr-Latn-BA" sz="1600" dirty="0" smtClean="0"/>
                        <a:t> радње</a:t>
                      </a:r>
                      <a:endParaRPr lang="sr-Latn-BA" sz="1600" dirty="0"/>
                    </a:p>
                  </a:txBody>
                  <a:tcPr anchor="ctr"/>
                </a:tc>
              </a:tr>
              <a:tr h="370589">
                <a:tc>
                  <a:txBody>
                    <a:bodyPr/>
                    <a:lstStyle/>
                    <a:p>
                      <a:pPr algn="ctr"/>
                      <a:r>
                        <a:rPr lang="sr-Latn-BA" sz="1600" dirty="0" smtClean="0"/>
                        <a:t>Полагање рачуна</a:t>
                      </a:r>
                      <a:endParaRPr lang="sr-Latn-BA" sz="1600" dirty="0"/>
                    </a:p>
                  </a:txBody>
                  <a:tcPr anchor="ctr"/>
                </a:tc>
                <a:tc>
                  <a:txBody>
                    <a:bodyPr/>
                    <a:lstStyle/>
                    <a:p>
                      <a:pPr algn="ctr"/>
                      <a:r>
                        <a:rPr lang="sr-Latn-BA" sz="1600" dirty="0" smtClean="0"/>
                        <a:t>Потпуна тачност</a:t>
                      </a:r>
                      <a:endParaRPr lang="sr-Latn-BA" sz="1600" dirty="0"/>
                    </a:p>
                  </a:txBody>
                  <a:tcPr anchor="ctr"/>
                </a:tc>
                <a:tc>
                  <a:txBody>
                    <a:bodyPr/>
                    <a:lstStyle/>
                    <a:p>
                      <a:pPr algn="ctr"/>
                      <a:r>
                        <a:rPr lang="mk-MK" sz="1600" dirty="0" smtClean="0"/>
                        <a:t>П</a:t>
                      </a:r>
                      <a:r>
                        <a:rPr lang="sr-Latn-BA" sz="1600" dirty="0" err="1" smtClean="0"/>
                        <a:t>роцјена</a:t>
                      </a:r>
                      <a:r>
                        <a:rPr lang="sr-Latn-BA" sz="1600" dirty="0" smtClean="0"/>
                        <a:t> и савјети</a:t>
                      </a:r>
                      <a:endParaRPr lang="sr-Latn-BA" sz="1600" dirty="0"/>
                    </a:p>
                  </a:txBody>
                  <a:tcPr anchor="ctr"/>
                </a:tc>
                <a:tc>
                  <a:txBody>
                    <a:bodyPr/>
                    <a:lstStyle/>
                    <a:p>
                      <a:pPr algn="ctr"/>
                      <a:r>
                        <a:rPr lang="sr-Latn-BA" sz="1600" dirty="0" smtClean="0"/>
                        <a:t>Надзирање</a:t>
                      </a:r>
                      <a:endParaRPr lang="sr-Latn-BA" sz="1600" dirty="0"/>
                    </a:p>
                  </a:txBody>
                  <a:tcPr anchor="ctr"/>
                </a:tc>
              </a:tr>
              <a:tr h="483071">
                <a:tc>
                  <a:txBody>
                    <a:bodyPr/>
                    <a:lstStyle/>
                    <a:p>
                      <a:pPr algn="ctr"/>
                      <a:r>
                        <a:rPr lang="sr-Latn-BA" sz="1600" dirty="0" smtClean="0"/>
                        <a:t>Улога (функција)</a:t>
                      </a:r>
                      <a:endParaRPr lang="sr-Latn-BA" sz="1600" dirty="0"/>
                    </a:p>
                  </a:txBody>
                  <a:tcPr anchor="ctr"/>
                </a:tc>
                <a:tc>
                  <a:txBody>
                    <a:bodyPr/>
                    <a:lstStyle/>
                    <a:p>
                      <a:pPr algn="ctr"/>
                      <a:r>
                        <a:rPr lang="sr-Latn-BA" sz="1600" dirty="0" smtClean="0"/>
                        <a:t>‘’Полицајац’’</a:t>
                      </a:r>
                      <a:endParaRPr lang="sr-Latn-BA" sz="1600" dirty="0"/>
                    </a:p>
                  </a:txBody>
                  <a:tcPr anchor="ctr"/>
                </a:tc>
                <a:tc>
                  <a:txBody>
                    <a:bodyPr/>
                    <a:lstStyle/>
                    <a:p>
                      <a:pPr algn="ctr"/>
                      <a:r>
                        <a:rPr lang="sr-Latn-BA" sz="1600" dirty="0" smtClean="0"/>
                        <a:t>Консултант</a:t>
                      </a:r>
                      <a:endParaRPr lang="sr-Latn-BA" sz="1600" dirty="0"/>
                    </a:p>
                  </a:txBody>
                  <a:tcPr anchor="ctr"/>
                </a:tc>
                <a:tc>
                  <a:txBody>
                    <a:bodyPr/>
                    <a:lstStyle/>
                    <a:p>
                      <a:pPr algn="ctr"/>
                      <a:r>
                        <a:rPr lang="sr-Latn-BA" sz="1600" dirty="0" smtClean="0"/>
                        <a:t>Руководство</a:t>
                      </a:r>
                      <a:endParaRPr lang="sr-Latn-BA" sz="1600" dirty="0"/>
                    </a:p>
                  </a:txBody>
                  <a:tcPr anchor="ctr"/>
                </a:tc>
              </a:tr>
            </a:tbl>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1210 - Стручност </a:t>
            </a:r>
            <a:endParaRPr lang="sr-Latn-BA" dirty="0"/>
          </a:p>
        </p:txBody>
      </p:sp>
      <p:sp>
        <p:nvSpPr>
          <p:cNvPr id="3" name="Čuvar mesta za sadržaj 2"/>
          <p:cNvSpPr>
            <a:spLocks noGrp="1"/>
          </p:cNvSpPr>
          <p:nvPr>
            <p:ph sz="quarter" idx="1"/>
          </p:nvPr>
        </p:nvSpPr>
        <p:spPr/>
        <p:txBody>
          <a:bodyPr>
            <a:normAutofit fontScale="55000" lnSpcReduction="20000"/>
          </a:bodyPr>
          <a:lstStyle/>
          <a:p>
            <a:pPr>
              <a:buNone/>
            </a:pPr>
            <a:r>
              <a:rPr lang="ru-RU" dirty="0" smtClean="0"/>
              <a:t>Интерни ревизори морају посједовати знање, вјештине и друге способности потребне за извршавање њихових дужности. Активност интерне ревизије колективно мора да посједује или обезбједи знања, вјештине и друге способности потребне за извршавање њених дужности. </a:t>
            </a:r>
          </a:p>
          <a:p>
            <a:r>
              <a:rPr lang="ru-RU" dirty="0" smtClean="0"/>
              <a:t>1210. А1 – Извршни руководилац ревизијe мора да прибави стручно мишљење и помоћ, уколико интерни ревизори немају знање, вјештине или друге способности потребне за обављење цјелокупног или дијела ангажовања. </a:t>
            </a:r>
          </a:p>
          <a:p>
            <a:r>
              <a:rPr lang="ru-RU" dirty="0" smtClean="0"/>
              <a:t>1210. А2 - Интерни ревизори морају да посједују довољно знања да оц</a:t>
            </a:r>
            <a:r>
              <a:rPr lang="sr-Latn-BA" dirty="0" smtClean="0"/>
              <a:t>и</a:t>
            </a:r>
            <a:r>
              <a:rPr lang="ru-RU" dirty="0" smtClean="0"/>
              <a:t>јене ризик од преваре и начин на који организација управља тим ризиком, али се од њих не очекује да имају исти ниво стручности, као и лице чија је главна одговорност откривање и истраживање превара. </a:t>
            </a:r>
          </a:p>
          <a:p>
            <a:r>
              <a:rPr lang="ru-RU" dirty="0" smtClean="0"/>
              <a:t>1210. А3 - Интерни ревизори морају посједовати довољно знања о кључним информационо-технолошким ризицима и расположивим на технологији заснованим ревизорским техникама, како би извршили дод</a:t>
            </a:r>
            <a:r>
              <a:rPr lang="sr-Latn-BA" dirty="0" smtClean="0"/>
              <a:t>и</a:t>
            </a:r>
            <a:r>
              <a:rPr lang="ru-RU" dirty="0" smtClean="0"/>
              <a:t>јељене послове. Ипак, не очекује се од свих интерних ревизора да имају исти ниво стручности као интерни ревизор чија је примарна дужност ревизија информационе технологије. </a:t>
            </a:r>
          </a:p>
          <a:p>
            <a:r>
              <a:rPr lang="ru-RU" dirty="0" smtClean="0"/>
              <a:t>1210. </a:t>
            </a:r>
            <a:r>
              <a:rPr lang="en-US" dirty="0" smtClean="0"/>
              <a:t>C</a:t>
            </a:r>
            <a:r>
              <a:rPr lang="ru-RU" dirty="0" smtClean="0"/>
              <a:t>1 – Извршни руководилац ревизије мора да одбије савјетодавно ангажовање или да обезбиједи стручно мишљење и помоћ, уколико интерни ревизори немају знање, вјештине или друге способности потребне за обављање цјелокупног или дијела ангажовања. </a:t>
            </a:r>
            <a:endParaRPr lang="sr-Latn-BA"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1220 - Дужна професионална пажња </a:t>
            </a:r>
            <a:endParaRPr lang="sr-Latn-BA" dirty="0"/>
          </a:p>
        </p:txBody>
      </p:sp>
      <p:sp>
        <p:nvSpPr>
          <p:cNvPr id="3" name="Čuvar mesta za sadržaj 2"/>
          <p:cNvSpPr>
            <a:spLocks noGrp="1"/>
          </p:cNvSpPr>
          <p:nvPr>
            <p:ph sz="quarter" idx="1"/>
          </p:nvPr>
        </p:nvSpPr>
        <p:spPr/>
        <p:txBody>
          <a:bodyPr>
            <a:normAutofit fontScale="55000" lnSpcReduction="20000"/>
          </a:bodyPr>
          <a:lstStyle/>
          <a:p>
            <a:pPr>
              <a:buNone/>
            </a:pPr>
            <a:r>
              <a:rPr lang="ru-RU" dirty="0" smtClean="0"/>
              <a:t>Интерни ревизор мора да примјењује пажњу и вјештину која се очекујe од интернег ревизора који је у разумној мјери стручан и опрезан. Дужна професионална пажња не подразумијева непогрешивост. </a:t>
            </a:r>
          </a:p>
          <a:p>
            <a:r>
              <a:rPr lang="ru-RU" dirty="0" smtClean="0"/>
              <a:t>1220. А1 - Интерни ревизори морају практиковати дужну професионалну пажњу тако што ће да размотре: </a:t>
            </a:r>
          </a:p>
          <a:p>
            <a:pPr lvl="1"/>
            <a:r>
              <a:rPr lang="ru-RU" dirty="0" smtClean="0"/>
              <a:t>Обим посла потребан за остварење циљева ангажовања; </a:t>
            </a:r>
          </a:p>
          <a:p>
            <a:pPr lvl="1"/>
            <a:r>
              <a:rPr lang="ru-RU" dirty="0" smtClean="0"/>
              <a:t>Релативну сложеност, материјалност или значај питања на које се примјењују процедуре увјеравања; </a:t>
            </a:r>
            <a:endParaRPr lang="sr-Latn-BA" dirty="0" smtClean="0"/>
          </a:p>
          <a:p>
            <a:pPr lvl="1"/>
            <a:r>
              <a:rPr lang="ru-RU" dirty="0" smtClean="0"/>
              <a:t>Адекватност и ефективности процеса управљања2, управљања ризиком и контролних процеса; </a:t>
            </a:r>
          </a:p>
          <a:p>
            <a:pPr lvl="1"/>
            <a:r>
              <a:rPr lang="ru-RU" dirty="0" smtClean="0"/>
              <a:t>Вјероватноћу значајних грешака, превара или неусаглашености; </a:t>
            </a:r>
          </a:p>
          <a:p>
            <a:pPr lvl="1"/>
            <a:r>
              <a:rPr lang="ru-RU" dirty="0" smtClean="0"/>
              <a:t>Трошкове савјетодавних увјеравања у односу на потенцијалне користи; </a:t>
            </a:r>
          </a:p>
          <a:p>
            <a:r>
              <a:rPr lang="ru-RU" dirty="0" smtClean="0"/>
              <a:t>1220. А2 – При практиковању дужне професионалне пажње интерни ревизори морају да размотре коришћење на технологији заснованих ревизорских техника и других техника за анализу података. </a:t>
            </a:r>
          </a:p>
          <a:p>
            <a:r>
              <a:rPr lang="ru-RU" dirty="0" smtClean="0"/>
              <a:t>1220. А3 - Интерни ревизори морају да буду спремни да препознају значајне ризике, који могу утицати на циљеве, пословање или ресурсе. Ипак, ревизорске процедуре саме по себи, чак и ако су прим</a:t>
            </a:r>
            <a:r>
              <a:rPr lang="sr-Latn-BA" dirty="0" smtClean="0"/>
              <a:t>и</a:t>
            </a:r>
            <a:r>
              <a:rPr lang="ru-RU" dirty="0" smtClean="0"/>
              <a:t>јењене са дужном професионалном пажњом, не дају гаранцију да ће сви значајни ризици бити идентификовани. </a:t>
            </a:r>
          </a:p>
          <a:p>
            <a:r>
              <a:rPr lang="ru-RU" dirty="0" smtClean="0"/>
              <a:t>1220. </a:t>
            </a:r>
            <a:r>
              <a:rPr lang="sr-Latn-BA" dirty="0" smtClean="0"/>
              <a:t>C</a:t>
            </a:r>
            <a:r>
              <a:rPr lang="ru-RU" dirty="0" smtClean="0"/>
              <a:t>1 - Интерни ревизори морају да обављају савјетодавна ангажовања са дужном професионалном пажњом, тако што ће да разматрају: </a:t>
            </a:r>
          </a:p>
          <a:p>
            <a:pPr lvl="1"/>
            <a:r>
              <a:rPr lang="ru-RU" dirty="0" smtClean="0"/>
              <a:t>Потребе и очекивања корисника, укључујући природу, вријеме и начин саопштавања резултата ангажовања; </a:t>
            </a:r>
          </a:p>
          <a:p>
            <a:pPr lvl="1"/>
            <a:r>
              <a:rPr lang="ru-RU" dirty="0" smtClean="0"/>
              <a:t>Релативну сложеност и обим посла, потребан за остварење циља ангажовања и </a:t>
            </a:r>
          </a:p>
          <a:p>
            <a:pPr lvl="1"/>
            <a:r>
              <a:rPr lang="ru-RU" dirty="0" smtClean="0"/>
              <a:t>Трошкове савјетодавног ангажовања у односу на потенцијалне користи.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Autofit/>
          </a:bodyPr>
          <a:lstStyle/>
          <a:p>
            <a:r>
              <a:rPr lang="mk-MK" sz="2600" dirty="0" smtClean="0"/>
              <a:t>1230 - Континуирано професионално усавршавање </a:t>
            </a:r>
            <a:endParaRPr lang="sr-Latn-BA" sz="2600" dirty="0"/>
          </a:p>
        </p:txBody>
      </p:sp>
      <p:sp>
        <p:nvSpPr>
          <p:cNvPr id="3" name="Čuvar mesta za sadržaj 2"/>
          <p:cNvSpPr>
            <a:spLocks noGrp="1"/>
          </p:cNvSpPr>
          <p:nvPr>
            <p:ph sz="quarter" idx="1"/>
          </p:nvPr>
        </p:nvSpPr>
        <p:spPr/>
        <p:txBody>
          <a:bodyPr/>
          <a:lstStyle/>
          <a:p>
            <a:r>
              <a:rPr lang="ru-RU" dirty="0" smtClean="0"/>
              <a:t>Интерни ревизори дужни су да унапређују своје знање, вјештине и остале способности кроз континуирано професионално усавршавање. </a:t>
            </a:r>
            <a:endParaRPr lang="sr-Latn-BA"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Autofit/>
          </a:bodyPr>
          <a:lstStyle/>
          <a:p>
            <a:r>
              <a:rPr lang="ru-RU" sz="2800" dirty="0" smtClean="0"/>
              <a:t>1300 - Програм обезбјеђења и унапређења квалитета </a:t>
            </a:r>
            <a:endParaRPr lang="sr-Latn-BA" sz="2800" dirty="0"/>
          </a:p>
        </p:txBody>
      </p:sp>
      <p:sp>
        <p:nvSpPr>
          <p:cNvPr id="3" name="Čuvar mesta za sadržaj 2"/>
          <p:cNvSpPr>
            <a:spLocks noGrp="1"/>
          </p:cNvSpPr>
          <p:nvPr>
            <p:ph sz="quarter" idx="1"/>
          </p:nvPr>
        </p:nvSpPr>
        <p:spPr/>
        <p:txBody>
          <a:bodyPr/>
          <a:lstStyle/>
          <a:p>
            <a:r>
              <a:rPr lang="ru-RU" dirty="0" smtClean="0"/>
              <a:t>Извршни руководилац ревизије мора да успостави и одржава програм обезбјеђења и унапређења квалитета који покрива све аспекте активности интерне ревизије. </a:t>
            </a:r>
            <a:endParaRPr lang="sr-Latn-BA"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Autofit/>
          </a:bodyPr>
          <a:lstStyle/>
          <a:p>
            <a:r>
              <a:rPr lang="ru-RU" sz="2600" dirty="0" smtClean="0"/>
              <a:t>1310 – Обавезни елементи програма обезбјеђења и унапређења квалитета </a:t>
            </a:r>
            <a:endParaRPr lang="sr-Latn-BA" sz="2600" dirty="0"/>
          </a:p>
        </p:txBody>
      </p:sp>
      <p:sp>
        <p:nvSpPr>
          <p:cNvPr id="3" name="Čuvar mesta za sadržaj 2"/>
          <p:cNvSpPr>
            <a:spLocks noGrp="1"/>
          </p:cNvSpPr>
          <p:nvPr>
            <p:ph sz="quarter" idx="1"/>
          </p:nvPr>
        </p:nvSpPr>
        <p:spPr/>
        <p:txBody>
          <a:bodyPr/>
          <a:lstStyle/>
          <a:p>
            <a:r>
              <a:rPr lang="ru-RU" dirty="0" smtClean="0"/>
              <a:t>Програм обезбјеђења и унапређења квалитета мора да обухвати и интерне и екстерне оцјене. </a:t>
            </a:r>
            <a:endParaRPr lang="sr-Latn-BA"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1311 - Интерне оцјене </a:t>
            </a:r>
            <a:endParaRPr lang="sr-Latn-BA" dirty="0"/>
          </a:p>
        </p:txBody>
      </p:sp>
      <p:sp>
        <p:nvSpPr>
          <p:cNvPr id="3" name="Čuvar mesta za sadržaj 2"/>
          <p:cNvSpPr>
            <a:spLocks noGrp="1"/>
          </p:cNvSpPr>
          <p:nvPr>
            <p:ph sz="quarter" idx="1"/>
          </p:nvPr>
        </p:nvSpPr>
        <p:spPr/>
        <p:txBody>
          <a:bodyPr/>
          <a:lstStyle/>
          <a:p>
            <a:pPr>
              <a:buNone/>
            </a:pPr>
            <a:r>
              <a:rPr lang="ru-RU" dirty="0" smtClean="0"/>
              <a:t>Интерне оцјене морају да укључе: </a:t>
            </a:r>
          </a:p>
          <a:p>
            <a:r>
              <a:rPr lang="ru-RU" dirty="0" smtClean="0"/>
              <a:t>Стални надзор учинка активности интерне ревизије и </a:t>
            </a:r>
          </a:p>
          <a:p>
            <a:r>
              <a:rPr lang="ru-RU" dirty="0" smtClean="0"/>
              <a:t>Периодичне прегледе извршене кроз самооцјењивање или оцјењивање од стране других лица у организацији, која имају довољно познавање пракси интерне ревизије. </a:t>
            </a:r>
          </a:p>
          <a:p>
            <a:endParaRPr lang="sr-Latn-BA"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1312 – Екстерне оцјене </a:t>
            </a:r>
            <a:endParaRPr lang="sr-Latn-BA" dirty="0"/>
          </a:p>
        </p:txBody>
      </p:sp>
      <p:sp>
        <p:nvSpPr>
          <p:cNvPr id="3" name="Čuvar mesta za sadržaj 2"/>
          <p:cNvSpPr>
            <a:spLocks noGrp="1"/>
          </p:cNvSpPr>
          <p:nvPr>
            <p:ph sz="quarter" idx="1"/>
          </p:nvPr>
        </p:nvSpPr>
        <p:spPr/>
        <p:txBody>
          <a:bodyPr/>
          <a:lstStyle/>
          <a:p>
            <a:r>
              <a:rPr lang="ru-RU" dirty="0" smtClean="0"/>
              <a:t>Екстерна оцјењивања морају бити спроведена бар једном у пет година, од стране квалификованог, независног оцјењивача или тима оцјењивача.</a:t>
            </a:r>
            <a:r>
              <a:rPr lang="sr-Latn-BA" dirty="0" smtClean="0"/>
              <a:t> </a:t>
            </a:r>
          </a:p>
          <a:p>
            <a:r>
              <a:rPr lang="ru-RU" dirty="0" smtClean="0"/>
              <a:t>Извршни руководилац ревизије мора да размотрити са одбором: </a:t>
            </a:r>
          </a:p>
          <a:p>
            <a:pPr lvl="1"/>
            <a:r>
              <a:rPr lang="ru-RU" dirty="0" smtClean="0"/>
              <a:t>Потребу за чешћим екстерним оцјењивањем и </a:t>
            </a:r>
          </a:p>
          <a:p>
            <a:pPr lvl="1"/>
            <a:r>
              <a:rPr lang="ru-RU" dirty="0" smtClean="0"/>
              <a:t>Квалификацију и независност оцјењивача или тима оцјењивача, укључујући и сваки потенцијални сукоб интереса. </a:t>
            </a:r>
            <a:endParaRPr lang="sr-Latn-BA"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ru-RU" dirty="0" smtClean="0"/>
              <a:t>1320 - Извјештавање о програму обезбјеђења и унапређења квалитета </a:t>
            </a:r>
            <a:endParaRPr lang="sr-Latn-BA" dirty="0"/>
          </a:p>
        </p:txBody>
      </p:sp>
      <p:sp>
        <p:nvSpPr>
          <p:cNvPr id="3" name="Čuvar mesta za sadržaj 2"/>
          <p:cNvSpPr>
            <a:spLocks noGrp="1"/>
          </p:cNvSpPr>
          <p:nvPr>
            <p:ph sz="quarter" idx="1"/>
          </p:nvPr>
        </p:nvSpPr>
        <p:spPr/>
        <p:txBody>
          <a:bodyPr/>
          <a:lstStyle/>
          <a:p>
            <a:r>
              <a:rPr lang="ru-RU" dirty="0" smtClean="0"/>
              <a:t>Извршни руководилац ревизије мора да саопшти резултате програма обезбјеђења и унапређења квалитета вишем руководству и одбору. </a:t>
            </a:r>
            <a:endParaRPr lang="sr-Latn-BA"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Autofit/>
          </a:bodyPr>
          <a:lstStyle/>
          <a:p>
            <a:r>
              <a:rPr lang="ru-RU" sz="2200" dirty="0" smtClean="0"/>
              <a:t>1321 - Употреба навода ''У складу са Међународним стандардима за професионалну </a:t>
            </a:r>
            <a:r>
              <a:rPr lang="mk-MK" sz="2200" dirty="0" smtClean="0"/>
              <a:t>праксу интерне ревизије'' </a:t>
            </a:r>
            <a:endParaRPr lang="sr-Latn-BA" sz="2200" dirty="0"/>
          </a:p>
        </p:txBody>
      </p:sp>
      <p:sp>
        <p:nvSpPr>
          <p:cNvPr id="3" name="Čuvar mesta za sadržaj 2"/>
          <p:cNvSpPr>
            <a:spLocks noGrp="1"/>
          </p:cNvSpPr>
          <p:nvPr>
            <p:ph sz="quarter" idx="1"/>
          </p:nvPr>
        </p:nvSpPr>
        <p:spPr/>
        <p:txBody>
          <a:bodyPr/>
          <a:lstStyle/>
          <a:p>
            <a:r>
              <a:rPr lang="ru-RU" dirty="0" smtClean="0"/>
              <a:t>Извршни руководилац ревизије може да наведе да је активност интерне ревизије усклађена са Међународним стандардима за професионалну праксу интерне ревизије, само уколико резултати програма обезбјеђења и унапређења квалитета подржавају такву тврдњу. </a:t>
            </a:r>
            <a:endParaRPr lang="sr-Latn-BA"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mk-MK" dirty="0" smtClean="0"/>
              <a:t>1322 - Објелодањивање неусклађености </a:t>
            </a:r>
            <a:endParaRPr lang="sr-Latn-BA" dirty="0"/>
          </a:p>
        </p:txBody>
      </p:sp>
      <p:sp>
        <p:nvSpPr>
          <p:cNvPr id="3" name="Čuvar mesta za sadržaj 2"/>
          <p:cNvSpPr>
            <a:spLocks noGrp="1"/>
          </p:cNvSpPr>
          <p:nvPr>
            <p:ph sz="quarter" idx="1"/>
          </p:nvPr>
        </p:nvSpPr>
        <p:spPr/>
        <p:txBody>
          <a:bodyPr/>
          <a:lstStyle/>
          <a:p>
            <a:r>
              <a:rPr lang="ru-RU" dirty="0" smtClean="0"/>
              <a:t>Када неусклађеност са Дефиницијом интерне ревизије, Етичким кодексом и Стандардима утиче на цјелокупан дјелокруг или пословање активности интерне ревизије, извршни руководилац ревизије дужан је да објелодани неусклађеност и њен ефекат вишем руководству и одбору. </a:t>
            </a:r>
            <a:endParaRPr lang="sr-Latn-B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НАДЛЕЖНОСТ ИНТЕРНЕ РЕВИЗИЈЕ</a:t>
            </a:r>
            <a:endParaRPr lang="sr-Latn-BA" dirty="0"/>
          </a:p>
        </p:txBody>
      </p:sp>
      <p:sp>
        <p:nvSpPr>
          <p:cNvPr id="3" name="Čuvar mesta za sadržaj 2"/>
          <p:cNvSpPr>
            <a:spLocks noGrp="1"/>
          </p:cNvSpPr>
          <p:nvPr>
            <p:ph sz="quarter" idx="1"/>
          </p:nvPr>
        </p:nvSpPr>
        <p:spPr/>
        <p:txBody>
          <a:bodyPr>
            <a:normAutofit fontScale="85000" lnSpcReduction="10000"/>
          </a:bodyPr>
          <a:lstStyle/>
          <a:p>
            <a:pPr>
              <a:buNone/>
            </a:pPr>
            <a:r>
              <a:rPr lang="ru-RU" dirty="0" smtClean="0"/>
              <a:t>Интерни ревизори оцјењ</a:t>
            </a:r>
            <a:r>
              <a:rPr lang="sr-Latn-BA" dirty="0" smtClean="0"/>
              <a:t>ују</a:t>
            </a:r>
            <a:r>
              <a:rPr lang="ru-RU" dirty="0" smtClean="0"/>
              <a:t> адекватност и ефикасност система за финансијско</a:t>
            </a:r>
            <a:r>
              <a:rPr lang="sr-Latn-BA" dirty="0" smtClean="0"/>
              <a:t> </a:t>
            </a:r>
            <a:r>
              <a:rPr lang="ru-RU" dirty="0" smtClean="0"/>
              <a:t>управљање и контрол</a:t>
            </a:r>
            <a:r>
              <a:rPr lang="sr-Latn-BA" dirty="0" smtClean="0"/>
              <a:t>у </a:t>
            </a:r>
            <a:r>
              <a:rPr lang="ru-RU" dirty="0" smtClean="0"/>
              <a:t>у погледу:</a:t>
            </a:r>
          </a:p>
          <a:p>
            <a:r>
              <a:rPr lang="ru-RU" dirty="0" smtClean="0"/>
              <a:t>испуњавања задатака и постизања дефинисаних циљева организације,</a:t>
            </a:r>
          </a:p>
          <a:p>
            <a:r>
              <a:rPr lang="ru-RU" dirty="0" smtClean="0"/>
              <a:t>економи</a:t>
            </a:r>
            <a:r>
              <a:rPr lang="sr-Latn-BA" dirty="0" smtClean="0"/>
              <a:t>ч</a:t>
            </a:r>
            <a:r>
              <a:rPr lang="ru-RU" dirty="0" smtClean="0"/>
              <a:t>не, ефикасне и </a:t>
            </a:r>
            <a:r>
              <a:rPr lang="sr-Latn-BA" dirty="0" err="1" smtClean="0"/>
              <a:t>дј</a:t>
            </a:r>
            <a:r>
              <a:rPr lang="ru-RU" dirty="0" smtClean="0"/>
              <a:t>елотворне употребе ресурса,</a:t>
            </a:r>
          </a:p>
          <a:p>
            <a:r>
              <a:rPr lang="ru-RU" dirty="0" smtClean="0"/>
              <a:t>ускла</a:t>
            </a:r>
            <a:r>
              <a:rPr lang="sr-Latn-BA" dirty="0" smtClean="0"/>
              <a:t>ђ</a:t>
            </a:r>
            <a:r>
              <a:rPr lang="ru-RU" dirty="0" smtClean="0"/>
              <a:t>ености са успостављеним политикама, процедурама, законима и</a:t>
            </a:r>
            <a:r>
              <a:rPr lang="sr-Latn-BA" dirty="0" smtClean="0"/>
              <a:t> </a:t>
            </a:r>
            <a:r>
              <a:rPr lang="ru-RU" dirty="0" smtClean="0"/>
              <a:t>регулативама,</a:t>
            </a:r>
          </a:p>
          <a:p>
            <a:r>
              <a:rPr lang="sr-Latn-BA" dirty="0" smtClean="0"/>
              <a:t>ч</a:t>
            </a:r>
            <a:r>
              <a:rPr lang="ru-RU" dirty="0" smtClean="0"/>
              <a:t>увања средстава организације од губитака као резултата свих видова неправилности,</a:t>
            </a:r>
          </a:p>
          <a:p>
            <a:r>
              <a:rPr lang="ru-RU" dirty="0" smtClean="0"/>
              <a:t>интегритета и вјеродостојности информација, ра</a:t>
            </a:r>
            <a:r>
              <a:rPr lang="sr-Latn-BA" dirty="0" smtClean="0"/>
              <a:t>ч</a:t>
            </a:r>
            <a:r>
              <a:rPr lang="ru-RU" dirty="0" smtClean="0"/>
              <a:t>уна и података, укљу</a:t>
            </a:r>
            <a:r>
              <a:rPr lang="sr-Latn-BA" dirty="0" smtClean="0"/>
              <a:t>ч</a:t>
            </a:r>
            <a:r>
              <a:rPr lang="ru-RU" dirty="0" smtClean="0"/>
              <a:t>ују</a:t>
            </a:r>
            <a:r>
              <a:rPr lang="sr-Latn-BA" dirty="0" smtClean="0"/>
              <a:t>ћ</a:t>
            </a:r>
            <a:r>
              <a:rPr lang="ru-RU" dirty="0" smtClean="0"/>
              <a:t>и процесе</a:t>
            </a:r>
          </a:p>
          <a:p>
            <a:r>
              <a:rPr lang="ru-RU" dirty="0" smtClean="0"/>
              <a:t>интерног и екстерног извјештавања.</a:t>
            </a:r>
            <a:endParaRPr lang="sr-Latn-BA"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РАДНИ СТАНДАРДИ</a:t>
            </a:r>
            <a:endParaRPr lang="sr-Latn-BA" dirty="0"/>
          </a:p>
        </p:txBody>
      </p:sp>
      <p:sp>
        <p:nvSpPr>
          <p:cNvPr id="3" name="Čuvar mesta za sadržaj 2"/>
          <p:cNvSpPr>
            <a:spLocks noGrp="1"/>
          </p:cNvSpPr>
          <p:nvPr>
            <p:ph sz="quarter" idx="1"/>
          </p:nvPr>
        </p:nvSpPr>
        <p:spPr/>
        <p:txBody>
          <a:bodyPr>
            <a:normAutofit fontScale="92500" lnSpcReduction="10000"/>
          </a:bodyPr>
          <a:lstStyle/>
          <a:p>
            <a:endParaRPr lang="sr-Latn-BA" dirty="0" smtClean="0"/>
          </a:p>
          <a:p>
            <a:pPr>
              <a:buNone/>
            </a:pPr>
            <a:r>
              <a:rPr lang="ru-RU" dirty="0" smtClean="0"/>
              <a:t>Ови</a:t>
            </a:r>
            <a:r>
              <a:rPr lang="sr-Latn-BA" dirty="0" smtClean="0"/>
              <a:t>м</a:t>
            </a:r>
            <a:r>
              <a:rPr lang="ru-RU" dirty="0" smtClean="0"/>
              <a:t> стандарди</a:t>
            </a:r>
            <a:r>
              <a:rPr lang="sr-Latn-BA" dirty="0" smtClean="0"/>
              <a:t>ма</a:t>
            </a:r>
            <a:r>
              <a:rPr lang="ru-RU" dirty="0" smtClean="0"/>
              <a:t> описују </a:t>
            </a:r>
            <a:r>
              <a:rPr lang="sr-Latn-BA" dirty="0" smtClean="0"/>
              <a:t>се </a:t>
            </a:r>
            <a:r>
              <a:rPr lang="ru-RU" dirty="0" smtClean="0"/>
              <a:t>природ</a:t>
            </a:r>
            <a:r>
              <a:rPr lang="sr-Latn-BA" dirty="0" smtClean="0"/>
              <a:t>а</a:t>
            </a:r>
            <a:r>
              <a:rPr lang="ru-RU" dirty="0" smtClean="0"/>
              <a:t> послова интерне ревизије и одређују критеријум</a:t>
            </a:r>
            <a:r>
              <a:rPr lang="sr-Latn-BA" dirty="0" smtClean="0"/>
              <a:t>и</a:t>
            </a:r>
            <a:r>
              <a:rPr lang="ru-RU" dirty="0" smtClean="0"/>
              <a:t> на основу којих се оцјењује квалитет послова интерне ревизије: </a:t>
            </a:r>
          </a:p>
          <a:p>
            <a:r>
              <a:rPr lang="mk-MK" dirty="0" smtClean="0"/>
              <a:t>управљање активношћу интерне ревизије; </a:t>
            </a:r>
          </a:p>
          <a:p>
            <a:r>
              <a:rPr lang="mk-MK" dirty="0" smtClean="0"/>
              <a:t>природа посла интерне ревизије; </a:t>
            </a:r>
          </a:p>
          <a:p>
            <a:r>
              <a:rPr lang="mk-MK" dirty="0" smtClean="0"/>
              <a:t>планирање рада интерне ревизије; </a:t>
            </a:r>
          </a:p>
          <a:p>
            <a:r>
              <a:rPr lang="mk-MK" dirty="0" smtClean="0"/>
              <a:t>обављање послова интерне ревизије; </a:t>
            </a:r>
          </a:p>
          <a:p>
            <a:r>
              <a:rPr lang="mk-MK" dirty="0" smtClean="0"/>
              <a:t>саопштавање резултата – извјештавање; </a:t>
            </a:r>
          </a:p>
          <a:p>
            <a:r>
              <a:rPr lang="mk-MK" smtClean="0"/>
              <a:t>праћење </a:t>
            </a:r>
            <a:r>
              <a:rPr lang="mk-MK" dirty="0" smtClean="0"/>
              <a:t>напретка ревизије и </a:t>
            </a:r>
          </a:p>
          <a:p>
            <a:r>
              <a:rPr lang="ru-RU" smtClean="0"/>
              <a:t>прихватање </a:t>
            </a:r>
            <a:r>
              <a:rPr lang="ru-RU" dirty="0" smtClean="0"/>
              <a:t>ризика од стране руководства. </a:t>
            </a:r>
            <a:endParaRPr lang="sr-Latn-BA"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ugaonik 1"/>
          <p:cNvSpPr/>
          <p:nvPr/>
        </p:nvSpPr>
        <p:spPr>
          <a:xfrm>
            <a:off x="533400" y="539889"/>
            <a:ext cx="8077200" cy="5632311"/>
          </a:xfrm>
          <a:prstGeom prst="rect">
            <a:avLst/>
          </a:prstGeom>
        </p:spPr>
        <p:txBody>
          <a:bodyPr wrap="square">
            <a:spAutoFit/>
          </a:bodyPr>
          <a:lstStyle/>
          <a:p>
            <a:r>
              <a:rPr lang="ru-RU" dirty="0" smtClean="0"/>
              <a:t>2000 - Управљање активношћу интерне ревизије </a:t>
            </a:r>
          </a:p>
          <a:p>
            <a:r>
              <a:rPr lang="mk-MK" dirty="0" smtClean="0"/>
              <a:t>2010 - Планирање </a:t>
            </a:r>
          </a:p>
          <a:p>
            <a:r>
              <a:rPr lang="mk-MK" dirty="0" smtClean="0"/>
              <a:t>2020 </a:t>
            </a:r>
            <a:r>
              <a:rPr lang="sr-Latn-BA" dirty="0" smtClean="0"/>
              <a:t>- </a:t>
            </a:r>
            <a:r>
              <a:rPr lang="mk-MK" dirty="0" smtClean="0"/>
              <a:t>Извјештавање и одобравање </a:t>
            </a:r>
          </a:p>
          <a:p>
            <a:r>
              <a:rPr lang="mk-MK" dirty="0" smtClean="0"/>
              <a:t>2030 - Управљање ресурсима </a:t>
            </a:r>
          </a:p>
          <a:p>
            <a:r>
              <a:rPr lang="mk-MK" dirty="0" smtClean="0"/>
              <a:t>2040 - Политика и процедуре </a:t>
            </a:r>
          </a:p>
          <a:p>
            <a:r>
              <a:rPr lang="mk-MK" dirty="0" smtClean="0"/>
              <a:t>2050 - Координација </a:t>
            </a:r>
          </a:p>
          <a:p>
            <a:r>
              <a:rPr lang="ru-RU" dirty="0" smtClean="0"/>
              <a:t>2060 - Извјештавање вишег руководства и управе </a:t>
            </a:r>
          </a:p>
          <a:p>
            <a:r>
              <a:rPr lang="ru-RU" dirty="0" smtClean="0"/>
              <a:t>2070- Екстерни пружалац услуга и организациона одговорност за интерну ревизију </a:t>
            </a:r>
          </a:p>
          <a:p>
            <a:r>
              <a:rPr lang="mk-MK" dirty="0" smtClean="0"/>
              <a:t>2100 - Природа посла </a:t>
            </a:r>
          </a:p>
          <a:p>
            <a:r>
              <a:rPr lang="mk-MK" dirty="0" smtClean="0"/>
              <a:t>2110 - Управљање </a:t>
            </a:r>
          </a:p>
          <a:p>
            <a:r>
              <a:rPr lang="mk-MK" dirty="0" smtClean="0"/>
              <a:t>2120 - Управљање ризиком </a:t>
            </a:r>
          </a:p>
          <a:p>
            <a:r>
              <a:rPr lang="mk-MK" dirty="0" smtClean="0"/>
              <a:t>2130 - </a:t>
            </a:r>
            <a:r>
              <a:rPr lang="sr-Latn-BA" dirty="0" smtClean="0"/>
              <a:t>Контрола</a:t>
            </a:r>
            <a:r>
              <a:rPr lang="mk-MK" dirty="0" smtClean="0"/>
              <a:t> </a:t>
            </a:r>
          </a:p>
          <a:p>
            <a:r>
              <a:rPr lang="mk-MK" dirty="0" smtClean="0"/>
              <a:t>2200 - Планирање ангажовања </a:t>
            </a:r>
          </a:p>
          <a:p>
            <a:r>
              <a:rPr lang="mk-MK" dirty="0" smtClean="0"/>
              <a:t>2201 - Разматрања планирања </a:t>
            </a:r>
          </a:p>
          <a:p>
            <a:r>
              <a:rPr lang="mk-MK" dirty="0" smtClean="0"/>
              <a:t>2210 - Циљеви ангажовања </a:t>
            </a:r>
          </a:p>
          <a:p>
            <a:r>
              <a:rPr lang="mk-MK" dirty="0" smtClean="0"/>
              <a:t>2220 – Обухват ангажовања </a:t>
            </a:r>
          </a:p>
          <a:p>
            <a:r>
              <a:rPr lang="mk-MK" dirty="0" smtClean="0"/>
              <a:t>2230 - Расподјела ресурса ангажовања </a:t>
            </a:r>
          </a:p>
          <a:p>
            <a:r>
              <a:rPr lang="mk-MK" dirty="0" smtClean="0"/>
              <a:t>2240 - Програм рада ангажовања </a:t>
            </a:r>
          </a:p>
          <a:p>
            <a:r>
              <a:rPr lang="mk-MK" dirty="0" smtClean="0"/>
              <a:t>2300 - Извођење ангажовања </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avougaonik 1"/>
          <p:cNvSpPr/>
          <p:nvPr/>
        </p:nvSpPr>
        <p:spPr>
          <a:xfrm>
            <a:off x="533400" y="1162883"/>
            <a:ext cx="8229600" cy="4247317"/>
          </a:xfrm>
          <a:prstGeom prst="rect">
            <a:avLst/>
          </a:prstGeom>
        </p:spPr>
        <p:txBody>
          <a:bodyPr wrap="square">
            <a:spAutoFit/>
          </a:bodyPr>
          <a:lstStyle/>
          <a:p>
            <a:r>
              <a:rPr lang="mk-MK" dirty="0" smtClean="0"/>
              <a:t>2310 - Идентификација информација </a:t>
            </a:r>
          </a:p>
          <a:p>
            <a:r>
              <a:rPr lang="mk-MK" dirty="0" smtClean="0"/>
              <a:t>2320 - Анализа и процјена </a:t>
            </a:r>
          </a:p>
          <a:p>
            <a:r>
              <a:rPr lang="mk-MK" dirty="0" smtClean="0"/>
              <a:t>2330 - Документовање информација </a:t>
            </a:r>
            <a:endParaRPr lang="sr-Latn-BA" dirty="0" smtClean="0"/>
          </a:p>
          <a:p>
            <a:r>
              <a:rPr lang="mk-MK" dirty="0" smtClean="0"/>
              <a:t>2340 - Надзор над ангажовањем </a:t>
            </a:r>
          </a:p>
          <a:p>
            <a:r>
              <a:rPr lang="mk-MK" dirty="0" smtClean="0"/>
              <a:t>2400 </a:t>
            </a:r>
            <a:r>
              <a:rPr lang="sr-Latn-BA" dirty="0" smtClean="0"/>
              <a:t>-</a:t>
            </a:r>
            <a:r>
              <a:rPr lang="mk-MK" dirty="0" smtClean="0"/>
              <a:t> Извјештавање о резултатима </a:t>
            </a:r>
          </a:p>
          <a:p>
            <a:r>
              <a:rPr lang="mk-MK" dirty="0" smtClean="0"/>
              <a:t>2410 - Критеријуми извјештавања </a:t>
            </a:r>
          </a:p>
          <a:p>
            <a:r>
              <a:rPr lang="mk-MK" dirty="0" smtClean="0"/>
              <a:t>2420 - Квалитет саопштавања </a:t>
            </a:r>
          </a:p>
          <a:p>
            <a:r>
              <a:rPr lang="mk-MK" dirty="0" smtClean="0"/>
              <a:t>2421 - Грешке и пропусти </a:t>
            </a:r>
          </a:p>
          <a:p>
            <a:r>
              <a:rPr lang="ru-RU" dirty="0" smtClean="0"/>
              <a:t>2430 </a:t>
            </a:r>
            <a:r>
              <a:rPr lang="sr-Latn-BA" dirty="0" smtClean="0"/>
              <a:t>-</a:t>
            </a:r>
            <a:r>
              <a:rPr lang="ru-RU" dirty="0" smtClean="0"/>
              <a:t> Употреба навода ''Извршено у складу са Међународним стандардима за професионалну праксу интерне ревизије'' </a:t>
            </a:r>
          </a:p>
          <a:p>
            <a:r>
              <a:rPr lang="mk-MK" dirty="0" smtClean="0"/>
              <a:t>2431 </a:t>
            </a:r>
            <a:r>
              <a:rPr lang="sr-Latn-BA" dirty="0" smtClean="0"/>
              <a:t>-</a:t>
            </a:r>
            <a:r>
              <a:rPr lang="mk-MK" dirty="0" smtClean="0"/>
              <a:t> Објелодањивање неусклађености ангажовања </a:t>
            </a:r>
          </a:p>
          <a:p>
            <a:r>
              <a:rPr lang="mk-MK" dirty="0" smtClean="0"/>
              <a:t>2440 - Саопштавање резултата </a:t>
            </a:r>
          </a:p>
          <a:p>
            <a:r>
              <a:rPr lang="mk-MK" dirty="0" smtClean="0"/>
              <a:t>2450</a:t>
            </a:r>
            <a:r>
              <a:rPr lang="sr-Latn-BA" dirty="0" smtClean="0"/>
              <a:t> </a:t>
            </a:r>
            <a:r>
              <a:rPr lang="mk-MK" dirty="0" smtClean="0"/>
              <a:t>- Свеобухватна мишљења </a:t>
            </a:r>
          </a:p>
          <a:p>
            <a:r>
              <a:rPr lang="mk-MK" dirty="0" smtClean="0"/>
              <a:t>2500 - Праћење напретка </a:t>
            </a:r>
          </a:p>
          <a:p>
            <a:r>
              <a:rPr lang="ru-RU" dirty="0" smtClean="0"/>
              <a:t>2600 – Разријешење прихватања ризика од стране вишег руководства </a:t>
            </a:r>
            <a:endParaRPr lang="sr-Latn-BA"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ru-RU" dirty="0" smtClean="0"/>
              <a:t>2000 - Управљање активношћу интерне ревизије </a:t>
            </a:r>
            <a:endParaRPr lang="sr-Latn-BA" dirty="0"/>
          </a:p>
        </p:txBody>
      </p:sp>
      <p:sp>
        <p:nvSpPr>
          <p:cNvPr id="3" name="Čuvar mesta za sadržaj 2"/>
          <p:cNvSpPr>
            <a:spLocks noGrp="1"/>
          </p:cNvSpPr>
          <p:nvPr>
            <p:ph sz="quarter" idx="1"/>
          </p:nvPr>
        </p:nvSpPr>
        <p:spPr/>
        <p:txBody>
          <a:bodyPr/>
          <a:lstStyle/>
          <a:p>
            <a:r>
              <a:rPr lang="ru-RU" dirty="0" smtClean="0"/>
              <a:t>Извршни руководилац ревизије мора ефективно да управља активношћу интерне ревизије, како би осигурао да она додаје вриједност организацији. </a:t>
            </a:r>
            <a:endParaRPr lang="sr-Latn-BA"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2010 - Планирање </a:t>
            </a:r>
            <a:endParaRPr lang="sr-Latn-BA" dirty="0"/>
          </a:p>
        </p:txBody>
      </p:sp>
      <p:sp>
        <p:nvSpPr>
          <p:cNvPr id="3" name="Čuvar mesta za sadržaj 2"/>
          <p:cNvSpPr>
            <a:spLocks noGrp="1"/>
          </p:cNvSpPr>
          <p:nvPr>
            <p:ph sz="quarter" idx="1"/>
          </p:nvPr>
        </p:nvSpPr>
        <p:spPr/>
        <p:txBody>
          <a:bodyPr>
            <a:normAutofit fontScale="70000" lnSpcReduction="20000"/>
          </a:bodyPr>
          <a:lstStyle/>
          <a:p>
            <a:pPr>
              <a:buNone/>
            </a:pPr>
            <a:r>
              <a:rPr lang="ru-RU" dirty="0" smtClean="0"/>
              <a:t>Извршни руководилац ревизије мора да установи планове засноване на оцјени ризика како би одрeдио приоритете активности интерне ревизије, који су усаглашени са циљевима организације. </a:t>
            </a:r>
          </a:p>
          <a:p>
            <a:r>
              <a:rPr lang="ru-RU" dirty="0" smtClean="0"/>
              <a:t>2010. А1 - План ангажовања активности интерне ревизије мора да се заснива на документованој процјени ризика, која се врши најмање једном годишње. У овом процесу мора се узети у обзир мишљење вишег руководства и одбора. </a:t>
            </a:r>
          </a:p>
          <a:p>
            <a:r>
              <a:rPr lang="ru-RU" dirty="0" smtClean="0"/>
              <a:t>2010. А2 - Извршни руководилац ревизије мора да идентификује и размотри очекивања вишег руководства, одбора и других интересних страна у погледу мишљења и других закључака интерне ревизије. </a:t>
            </a:r>
          </a:p>
          <a:p>
            <a:r>
              <a:rPr lang="mk-MK" dirty="0" smtClean="0"/>
              <a:t>2010. </a:t>
            </a:r>
            <a:r>
              <a:rPr lang="sr-Latn-BA" dirty="0" smtClean="0"/>
              <a:t>C</a:t>
            </a:r>
            <a:r>
              <a:rPr lang="mk-MK" dirty="0" smtClean="0"/>
              <a:t>1 - Извршни руководилац ревизије треба да одлучи о прихватању предложених савјетодавних ангажовања и на основу потенцијалног доприноса тог ангажовања: унапређењу управљања ризицима, додавању вриједности и унапређењу пословања организације. Прихваћена ангажовања морају да буду укључена у план. </a:t>
            </a:r>
            <a:endParaRPr lang="sr-Latn-BA"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2020 - Извјештавање и одобравање </a:t>
            </a:r>
            <a:endParaRPr lang="sr-Latn-BA" dirty="0"/>
          </a:p>
        </p:txBody>
      </p:sp>
      <p:sp>
        <p:nvSpPr>
          <p:cNvPr id="3" name="Čuvar mesta za sadržaj 2"/>
          <p:cNvSpPr>
            <a:spLocks noGrp="1"/>
          </p:cNvSpPr>
          <p:nvPr>
            <p:ph sz="quarter" idx="1"/>
          </p:nvPr>
        </p:nvSpPr>
        <p:spPr/>
        <p:txBody>
          <a:bodyPr/>
          <a:lstStyle/>
          <a:p>
            <a:r>
              <a:rPr lang="ru-RU" dirty="0" smtClean="0"/>
              <a:t>Извршни руководилац ревизије мора да достави вишем руководству и одбору на разматрање и одобрење план активности интерне ревизије и план потреба за ресурсима, укључујући и све значајне промјене које су се у међувремену десиле. </a:t>
            </a:r>
            <a:endParaRPr lang="sr-Latn-BA" dirty="0" smtClean="0"/>
          </a:p>
          <a:p>
            <a:r>
              <a:rPr lang="ru-RU" dirty="0" smtClean="0"/>
              <a:t>Извршни руководилац ревизије, такође, мора да извјести о ефектима ограничења ресурса. </a:t>
            </a:r>
            <a:endParaRPr lang="sr-Latn-BA"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2030 - Управљање ресурсима </a:t>
            </a:r>
            <a:endParaRPr lang="sr-Latn-BA" dirty="0"/>
          </a:p>
        </p:txBody>
      </p:sp>
      <p:sp>
        <p:nvSpPr>
          <p:cNvPr id="3" name="Čuvar mesta za sadržaj 2"/>
          <p:cNvSpPr>
            <a:spLocks noGrp="1"/>
          </p:cNvSpPr>
          <p:nvPr>
            <p:ph sz="quarter" idx="1"/>
          </p:nvPr>
        </p:nvSpPr>
        <p:spPr/>
        <p:txBody>
          <a:bodyPr/>
          <a:lstStyle/>
          <a:p>
            <a:r>
              <a:rPr lang="ru-RU" dirty="0" smtClean="0"/>
              <a:t>Извршни руководилац ревизије мора обезбиједи да ресурси интерне ревизије буду одговарајући, довољни и ефективно коришћени на остварењу одобреног плана. </a:t>
            </a:r>
            <a:endParaRPr lang="sr-Latn-BA"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2040 - Политике и процедуре </a:t>
            </a:r>
            <a:endParaRPr lang="sr-Latn-BA" dirty="0"/>
          </a:p>
        </p:txBody>
      </p:sp>
      <p:sp>
        <p:nvSpPr>
          <p:cNvPr id="3" name="Čuvar mesta za sadržaj 2"/>
          <p:cNvSpPr>
            <a:spLocks noGrp="1"/>
          </p:cNvSpPr>
          <p:nvPr>
            <p:ph sz="quarter" idx="1"/>
          </p:nvPr>
        </p:nvSpPr>
        <p:spPr/>
        <p:txBody>
          <a:bodyPr/>
          <a:lstStyle/>
          <a:p>
            <a:r>
              <a:rPr lang="ru-RU" dirty="0" smtClean="0"/>
              <a:t>Извршни руководилац ревизије мора да установи политике и процедуре за усмјеравање активности интерне ревизије. </a:t>
            </a:r>
            <a:endParaRPr lang="sr-Latn-BA"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2050 - Координација </a:t>
            </a:r>
            <a:endParaRPr lang="sr-Latn-BA" dirty="0"/>
          </a:p>
        </p:txBody>
      </p:sp>
      <p:sp>
        <p:nvSpPr>
          <p:cNvPr id="3" name="Čuvar mesta za sadržaj 2"/>
          <p:cNvSpPr>
            <a:spLocks noGrp="1"/>
          </p:cNvSpPr>
          <p:nvPr>
            <p:ph sz="quarter" idx="1"/>
          </p:nvPr>
        </p:nvSpPr>
        <p:spPr/>
        <p:txBody>
          <a:bodyPr/>
          <a:lstStyle/>
          <a:p>
            <a:r>
              <a:rPr lang="ru-RU" dirty="0" smtClean="0"/>
              <a:t>Извршни руководилац ревизије треба да размјењује информације и координира активности са осталим интерним и екстерним пружаоцима услуга увјеравања и савјетодавних услуга, како би се обезбједила адекватна покривеност, а дуплирање послова свело на минимум. </a:t>
            </a:r>
            <a:endParaRPr lang="sr-Latn-BA"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ru-RU" dirty="0" smtClean="0"/>
              <a:t>2060 - Извјештавање вишег руководства и одбора </a:t>
            </a:r>
            <a:endParaRPr lang="sr-Latn-BA" dirty="0"/>
          </a:p>
        </p:txBody>
      </p:sp>
      <p:sp>
        <p:nvSpPr>
          <p:cNvPr id="3" name="Čuvar mesta za sadržaj 2"/>
          <p:cNvSpPr>
            <a:spLocks noGrp="1"/>
          </p:cNvSpPr>
          <p:nvPr>
            <p:ph sz="quarter" idx="1"/>
          </p:nvPr>
        </p:nvSpPr>
        <p:spPr/>
        <p:txBody>
          <a:bodyPr>
            <a:normAutofit/>
          </a:bodyPr>
          <a:lstStyle/>
          <a:p>
            <a:r>
              <a:rPr lang="ru-RU" dirty="0" smtClean="0"/>
              <a:t>Извршни руководилац ревизије мора периодично да извјештава више руководство и одбор о сврси, овлашћењу и одговорности активности интерне ревизије, као и извршењу у односу на план. </a:t>
            </a:r>
            <a:endParaRPr lang="sr-Latn-BA" dirty="0" smtClean="0"/>
          </a:p>
          <a:p>
            <a:r>
              <a:rPr lang="ru-RU" dirty="0" smtClean="0"/>
              <a:t>Извјештаји морају садржа</a:t>
            </a:r>
            <a:r>
              <a:rPr lang="sr-Latn-BA" dirty="0" err="1" smtClean="0"/>
              <a:t>ва</a:t>
            </a:r>
            <a:r>
              <a:rPr lang="ru-RU" dirty="0" smtClean="0"/>
              <a:t>ти информације о значајним изложеностима ризику и питањима контрола, укључујући ризике од превара, о подручју управљања и другим питањима према потреби и захтјеву руководства и одбора.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r-Latn-BA" dirty="0" smtClean="0"/>
              <a:t>ПРИНЦИПИ ИНТЕРНЕ РЕВИЗИЈЕ</a:t>
            </a:r>
            <a:endParaRPr lang="sr-Latn-BA" dirty="0"/>
          </a:p>
        </p:txBody>
      </p:sp>
      <p:sp>
        <p:nvSpPr>
          <p:cNvPr id="3" name="Čuvar mesta za sadržaj 2"/>
          <p:cNvSpPr>
            <a:spLocks noGrp="1"/>
          </p:cNvSpPr>
          <p:nvPr>
            <p:ph sz="quarter" idx="1"/>
          </p:nvPr>
        </p:nvSpPr>
        <p:spPr/>
        <p:txBody>
          <a:bodyPr/>
          <a:lstStyle/>
          <a:p>
            <a:pPr>
              <a:buNone/>
            </a:pPr>
            <a:r>
              <a:rPr lang="sr-Latn-BA" dirty="0" smtClean="0"/>
              <a:t>Принципи интерне ревизије, дефинисани Законом о интерној ревизији у јавном сектору РС:</a:t>
            </a:r>
          </a:p>
          <a:p>
            <a:r>
              <a:rPr lang="sr-Latn-BA" dirty="0" smtClean="0"/>
              <a:t>независност</a:t>
            </a:r>
          </a:p>
          <a:p>
            <a:r>
              <a:rPr lang="sr-Latn-BA" dirty="0" smtClean="0"/>
              <a:t>објективност</a:t>
            </a:r>
          </a:p>
          <a:p>
            <a:r>
              <a:rPr lang="pl-PL" dirty="0" smtClean="0"/>
              <a:t>компетентност </a:t>
            </a:r>
          </a:p>
          <a:p>
            <a:r>
              <a:rPr lang="sr-Latn-BA" dirty="0" smtClean="0"/>
              <a:t>д</a:t>
            </a:r>
            <a:r>
              <a:rPr lang="pl-PL" dirty="0" smtClean="0"/>
              <a:t>ужна професионална пажња</a:t>
            </a:r>
          </a:p>
          <a:p>
            <a:r>
              <a:rPr lang="sr-Latn-BA" dirty="0" smtClean="0"/>
              <a:t>интегритет </a:t>
            </a:r>
          </a:p>
          <a:p>
            <a:r>
              <a:rPr lang="sr-Latn-BA" dirty="0" err="1" smtClean="0"/>
              <a:t>повјерљивост</a:t>
            </a:r>
            <a:endParaRPr lang="sr-Latn-BA"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ru-RU" dirty="0" smtClean="0"/>
              <a:t>2070- Екстерни пружалац услуга и организациона одговорност </a:t>
            </a:r>
            <a:endParaRPr lang="sr-Latn-BA" dirty="0"/>
          </a:p>
        </p:txBody>
      </p:sp>
      <p:sp>
        <p:nvSpPr>
          <p:cNvPr id="3" name="Čuvar mesta za sadržaj 2"/>
          <p:cNvSpPr>
            <a:spLocks noGrp="1"/>
          </p:cNvSpPr>
          <p:nvPr>
            <p:ph sz="quarter" idx="1"/>
          </p:nvPr>
        </p:nvSpPr>
        <p:spPr/>
        <p:txBody>
          <a:bodyPr/>
          <a:lstStyle/>
          <a:p>
            <a:r>
              <a:rPr lang="ru-RU" dirty="0" smtClean="0"/>
              <a:t>У случају када услуге интерне ревизије врши екстерни пружалац услуга, он мора јасно да стави до знања организацији да организација има одговорност за одржава</a:t>
            </a:r>
            <a:r>
              <a:rPr lang="sr-Latn-BA" dirty="0" smtClean="0"/>
              <a:t>њ</a:t>
            </a:r>
            <a:r>
              <a:rPr lang="ru-RU" dirty="0" smtClean="0"/>
              <a:t>е ефективне активности интерне ревизије. </a:t>
            </a:r>
            <a:endParaRPr lang="sr-Latn-BA"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2100 - Природа посла </a:t>
            </a:r>
            <a:endParaRPr lang="sr-Latn-BA" dirty="0"/>
          </a:p>
        </p:txBody>
      </p:sp>
      <p:sp>
        <p:nvSpPr>
          <p:cNvPr id="3" name="Čuvar mesta za sadržaj 2"/>
          <p:cNvSpPr>
            <a:spLocks noGrp="1"/>
          </p:cNvSpPr>
          <p:nvPr>
            <p:ph sz="quarter" idx="1"/>
          </p:nvPr>
        </p:nvSpPr>
        <p:spPr/>
        <p:txBody>
          <a:bodyPr/>
          <a:lstStyle/>
          <a:p>
            <a:r>
              <a:rPr lang="ru-RU" dirty="0" smtClean="0"/>
              <a:t>Активност интерне ревизије мора да вреднује и доприноси унапређењу процеса управљања, управљања ризиком и контролних процеса, примјењујући систематичан и дисциплинован приступ. </a:t>
            </a:r>
            <a:endParaRPr lang="sr-Latn-BA"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2110 - Управљање </a:t>
            </a:r>
            <a:endParaRPr lang="sr-Latn-BA" dirty="0"/>
          </a:p>
        </p:txBody>
      </p:sp>
      <p:sp>
        <p:nvSpPr>
          <p:cNvPr id="3" name="Čuvar mesta za sadržaj 2"/>
          <p:cNvSpPr>
            <a:spLocks noGrp="1"/>
          </p:cNvSpPr>
          <p:nvPr>
            <p:ph sz="quarter" idx="1"/>
          </p:nvPr>
        </p:nvSpPr>
        <p:spPr/>
        <p:txBody>
          <a:bodyPr>
            <a:normAutofit fontScale="77500" lnSpcReduction="20000"/>
          </a:bodyPr>
          <a:lstStyle/>
          <a:p>
            <a:pPr>
              <a:buNone/>
            </a:pPr>
            <a:r>
              <a:rPr lang="ru-RU" dirty="0" smtClean="0"/>
              <a:t>Активност интерне ревизије мора да оцјењује и даје одговарајуће препоруке за побољшање процеса управљања, ради испуњења сљедећих циљева: </a:t>
            </a:r>
          </a:p>
          <a:p>
            <a:pPr lvl="1"/>
            <a:r>
              <a:rPr lang="ru-RU" dirty="0" smtClean="0"/>
              <a:t>Промовисањ</a:t>
            </a:r>
            <a:r>
              <a:rPr lang="sr-Latn-BA" dirty="0" smtClean="0"/>
              <a:t>а</a:t>
            </a:r>
            <a:r>
              <a:rPr lang="ru-RU" dirty="0" smtClean="0"/>
              <a:t> одговарајуће етике и вриједности у организацији; </a:t>
            </a:r>
          </a:p>
          <a:p>
            <a:pPr lvl="1"/>
            <a:r>
              <a:rPr lang="ru-RU" dirty="0" smtClean="0"/>
              <a:t>Обезбјеђењ</a:t>
            </a:r>
            <a:r>
              <a:rPr lang="sr-Latn-BA" dirty="0" smtClean="0"/>
              <a:t>а</a:t>
            </a:r>
            <a:r>
              <a:rPr lang="ru-RU" dirty="0" smtClean="0"/>
              <a:t> ефективног управљања пословањем у организацији и полагањем рачуна; </a:t>
            </a:r>
          </a:p>
          <a:p>
            <a:pPr lvl="1"/>
            <a:r>
              <a:rPr lang="ru-RU" dirty="0" smtClean="0"/>
              <a:t>Саопштавањ</a:t>
            </a:r>
            <a:r>
              <a:rPr lang="sr-Latn-BA" dirty="0" smtClean="0"/>
              <a:t>а</a:t>
            </a:r>
            <a:r>
              <a:rPr lang="ru-RU" dirty="0" smtClean="0"/>
              <a:t> информација о ризику и контроли одговарајућим дијеловима организације; </a:t>
            </a:r>
          </a:p>
          <a:p>
            <a:pPr lvl="1"/>
            <a:r>
              <a:rPr lang="ru-RU" dirty="0" smtClean="0"/>
              <a:t>Координације активности и размјене информација између одбора, екстерних и интерних ревизора и руководства. </a:t>
            </a:r>
          </a:p>
          <a:p>
            <a:r>
              <a:rPr lang="ru-RU" dirty="0" smtClean="0"/>
              <a:t>2110. А1 - Активност интерне ревизије мора да оцијени дизајн, примјену и ефективност циљева, програма и активности повезаних са етиком. </a:t>
            </a:r>
          </a:p>
          <a:p>
            <a:r>
              <a:rPr lang="ru-RU" dirty="0" smtClean="0"/>
              <a:t>2110. А2 - Активност интерне ревизије мора да оцијени да ли управљање информационом технологијом у организацији подржава организационе стратегије и циљеве. </a:t>
            </a:r>
            <a:endParaRPr lang="sr-Latn-BA"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2120 - Управљање ризиком </a:t>
            </a:r>
            <a:endParaRPr lang="sr-Latn-BA" dirty="0"/>
          </a:p>
        </p:txBody>
      </p:sp>
      <p:sp>
        <p:nvSpPr>
          <p:cNvPr id="3" name="Čuvar mesta za sadržaj 2"/>
          <p:cNvSpPr>
            <a:spLocks noGrp="1"/>
          </p:cNvSpPr>
          <p:nvPr>
            <p:ph sz="quarter" idx="1"/>
          </p:nvPr>
        </p:nvSpPr>
        <p:spPr/>
        <p:txBody>
          <a:bodyPr>
            <a:normAutofit fontScale="55000" lnSpcReduction="20000"/>
          </a:bodyPr>
          <a:lstStyle/>
          <a:p>
            <a:pPr>
              <a:buNone/>
            </a:pPr>
            <a:r>
              <a:rPr lang="ru-RU" dirty="0" smtClean="0"/>
              <a:t>Активност интерне ревизије мора да оцјењује ефективност и да доприноси унапређењу процеса </a:t>
            </a:r>
            <a:r>
              <a:rPr lang="mk-MK" dirty="0" smtClean="0"/>
              <a:t>управљања ризиком. </a:t>
            </a:r>
          </a:p>
          <a:p>
            <a:r>
              <a:rPr lang="ru-RU" dirty="0" smtClean="0"/>
              <a:t>2120. А1 - Активност интерне ревизије мора да оцјењује изложеност ризику који је повезан са управљањем, пословањем и информационим системима, а у вези са: </a:t>
            </a:r>
          </a:p>
          <a:p>
            <a:pPr lvl="1"/>
            <a:r>
              <a:rPr lang="sr-Latn-BA" dirty="0" smtClean="0"/>
              <a:t>П</a:t>
            </a:r>
            <a:r>
              <a:rPr lang="ru-RU" dirty="0" smtClean="0"/>
              <a:t>оузданошћу и интегритетом финансијских и оперативних информација; </a:t>
            </a:r>
          </a:p>
          <a:p>
            <a:pPr lvl="1"/>
            <a:r>
              <a:rPr lang="ru-RU" dirty="0" smtClean="0"/>
              <a:t>Ефикасношћу и ефективношћу операција и програма; </a:t>
            </a:r>
          </a:p>
          <a:p>
            <a:pPr lvl="1"/>
            <a:r>
              <a:rPr lang="mk-MK" dirty="0" smtClean="0"/>
              <a:t>Заштитом имовине и </a:t>
            </a:r>
          </a:p>
          <a:p>
            <a:pPr lvl="1"/>
            <a:r>
              <a:rPr lang="ru-RU" dirty="0" smtClean="0"/>
              <a:t>Усклађено</a:t>
            </a:r>
            <a:r>
              <a:rPr lang="sr-Latn-BA" dirty="0" err="1" smtClean="0"/>
              <a:t>шћу</a:t>
            </a:r>
            <a:r>
              <a:rPr lang="ru-RU" dirty="0" smtClean="0"/>
              <a:t> са законима, прописима, политикама, процедурама и уговорима. </a:t>
            </a:r>
          </a:p>
          <a:p>
            <a:r>
              <a:rPr lang="ru-RU" dirty="0" smtClean="0"/>
              <a:t>2120. А2 - Активност интерне ревизије мора да оцјењује потенцијалне могућности појаве преваре и начина на који се у организацији управља ризиком од преваре. </a:t>
            </a:r>
          </a:p>
          <a:p>
            <a:r>
              <a:rPr lang="ru-RU" dirty="0" smtClean="0"/>
              <a:t>2120. </a:t>
            </a:r>
            <a:r>
              <a:rPr lang="sr-Latn-BA" dirty="0" smtClean="0"/>
              <a:t>C</a:t>
            </a:r>
            <a:r>
              <a:rPr lang="ru-RU" dirty="0" smtClean="0"/>
              <a:t>1 - За вријеме савјетодавних ангажовања, интерни ревизори морају да размотре ризике сходно циљевима ангажовања и да буду спремни да уоче постојање других значајнијих ризика. </a:t>
            </a:r>
          </a:p>
          <a:p>
            <a:r>
              <a:rPr lang="ru-RU" dirty="0" smtClean="0"/>
              <a:t>2120. </a:t>
            </a:r>
            <a:r>
              <a:rPr lang="sr-Latn-BA" dirty="0" smtClean="0"/>
              <a:t>C</a:t>
            </a:r>
            <a:r>
              <a:rPr lang="ru-RU" dirty="0" smtClean="0"/>
              <a:t>2 - Интерни ревизори морају да инкорпори</a:t>
            </a:r>
            <a:r>
              <a:rPr lang="sr-Latn-BA" dirty="0" err="1" smtClean="0"/>
              <a:t>шу</a:t>
            </a:r>
            <a:r>
              <a:rPr lang="ru-RU" dirty="0" smtClean="0"/>
              <a:t> сазнања о ризицима, стечена током савјетодавних ангажовања у своју оцјену организационих процеса управљања ризиком. </a:t>
            </a:r>
          </a:p>
          <a:p>
            <a:r>
              <a:rPr lang="ru-RU" dirty="0" smtClean="0"/>
              <a:t>2120. </a:t>
            </a:r>
            <a:r>
              <a:rPr lang="sr-Latn-BA" dirty="0" smtClean="0"/>
              <a:t>C</a:t>
            </a:r>
            <a:r>
              <a:rPr lang="ru-RU" dirty="0" smtClean="0"/>
              <a:t>3 - Када помажу руководству у успостављању или унапређењу процеса управљања ризиком, интерни ревизори морају да се уздрже од преузимања било какве руководеће одговорности за управљање ризиком. </a:t>
            </a:r>
            <a:endParaRPr lang="sr-Latn-BA"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2130 - Контрола </a:t>
            </a:r>
            <a:endParaRPr lang="sr-Latn-BA" dirty="0"/>
          </a:p>
        </p:txBody>
      </p:sp>
      <p:sp>
        <p:nvSpPr>
          <p:cNvPr id="3" name="Čuvar mesta za sadržaj 2"/>
          <p:cNvSpPr>
            <a:spLocks noGrp="1"/>
          </p:cNvSpPr>
          <p:nvPr>
            <p:ph sz="quarter" idx="1"/>
          </p:nvPr>
        </p:nvSpPr>
        <p:spPr/>
        <p:txBody>
          <a:bodyPr>
            <a:normAutofit fontScale="77500" lnSpcReduction="20000"/>
          </a:bodyPr>
          <a:lstStyle/>
          <a:p>
            <a:pPr>
              <a:buNone/>
            </a:pPr>
            <a:r>
              <a:rPr lang="ru-RU" dirty="0" smtClean="0"/>
              <a:t>Активност интерне ревизије мора да помаже организацији у одржавању ефективности контрола тако што оцјењује њихову ефективност и ефикасност и промовише њихово континиурано унапређивање. </a:t>
            </a:r>
            <a:endParaRPr lang="sr-Latn-BA" dirty="0" smtClean="0"/>
          </a:p>
          <a:p>
            <a:r>
              <a:rPr lang="ru-RU" dirty="0" smtClean="0"/>
              <a:t>2130. А1 - Активност интерне ревизије мора да оцијени адекватност и ефективност контрола у одговору на ризике у управљању, пословању и информационим системима</a:t>
            </a:r>
            <a:r>
              <a:rPr lang="sr-Latn-BA" dirty="0" smtClean="0"/>
              <a:t> </a:t>
            </a:r>
            <a:r>
              <a:rPr lang="ru-RU" dirty="0" smtClean="0"/>
              <a:t>а у вези са: </a:t>
            </a:r>
          </a:p>
          <a:p>
            <a:pPr lvl="1"/>
            <a:r>
              <a:rPr lang="ru-RU" dirty="0" smtClean="0"/>
              <a:t>Поузданошћу и интегритетом финансијских и пословних информација; </a:t>
            </a:r>
          </a:p>
          <a:p>
            <a:pPr lvl="1"/>
            <a:r>
              <a:rPr lang="ru-RU" dirty="0" smtClean="0"/>
              <a:t>Ефективн</a:t>
            </a:r>
            <a:r>
              <a:rPr lang="sr-Latn-BA" dirty="0" smtClean="0"/>
              <a:t>о</a:t>
            </a:r>
            <a:r>
              <a:rPr lang="ru-RU" dirty="0" smtClean="0"/>
              <a:t>шћу и ефикаснoшћу операција и програма; </a:t>
            </a:r>
          </a:p>
          <a:p>
            <a:pPr lvl="1"/>
            <a:r>
              <a:rPr lang="mk-MK" dirty="0" smtClean="0"/>
              <a:t>Заштит</a:t>
            </a:r>
            <a:r>
              <a:rPr lang="sr-Latn-BA" dirty="0" smtClean="0"/>
              <a:t>ом</a:t>
            </a:r>
            <a:r>
              <a:rPr lang="mk-MK" dirty="0" smtClean="0"/>
              <a:t> имовине и </a:t>
            </a:r>
          </a:p>
          <a:p>
            <a:pPr lvl="1"/>
            <a:r>
              <a:rPr lang="ru-RU" dirty="0" smtClean="0"/>
              <a:t>Усаглашеношћу са законима, прописима, политикама, процедурама и уговорима. </a:t>
            </a:r>
          </a:p>
          <a:p>
            <a:r>
              <a:rPr lang="ru-RU" dirty="0" smtClean="0"/>
              <a:t>2130. </a:t>
            </a:r>
            <a:r>
              <a:rPr lang="sr-Latn-BA" dirty="0" smtClean="0"/>
              <a:t>C</a:t>
            </a:r>
            <a:r>
              <a:rPr lang="ru-RU" dirty="0" smtClean="0"/>
              <a:t>1 – Интерни ревизори морају да укључе сазнања о контолама, стечена током савјетодавних ангажовања у оцјену контролних процеса у организацији. </a:t>
            </a:r>
            <a:endParaRPr lang="sr-Latn-BA"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2200 - Планирање ангажовања </a:t>
            </a:r>
            <a:endParaRPr lang="sr-Latn-BA" dirty="0"/>
          </a:p>
        </p:txBody>
      </p:sp>
      <p:sp>
        <p:nvSpPr>
          <p:cNvPr id="3" name="Čuvar mesta za sadržaj 2"/>
          <p:cNvSpPr>
            <a:spLocks noGrp="1"/>
          </p:cNvSpPr>
          <p:nvPr>
            <p:ph sz="quarter" idx="1"/>
          </p:nvPr>
        </p:nvSpPr>
        <p:spPr/>
        <p:txBody>
          <a:bodyPr/>
          <a:lstStyle/>
          <a:p>
            <a:r>
              <a:rPr lang="ru-RU" dirty="0" smtClean="0"/>
              <a:t>Интерни ревизори морају да израде и документују план за свако ангажовање, укључујући циљеве ангажовања, обухват, распоред времена и алокацију ресурса. </a:t>
            </a:r>
            <a:endParaRPr lang="sr-Latn-BA"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2201- Разматрања током планирања </a:t>
            </a:r>
            <a:endParaRPr lang="sr-Latn-BA" dirty="0"/>
          </a:p>
        </p:txBody>
      </p:sp>
      <p:sp>
        <p:nvSpPr>
          <p:cNvPr id="3" name="Čuvar mesta za sadržaj 2"/>
          <p:cNvSpPr>
            <a:spLocks noGrp="1"/>
          </p:cNvSpPr>
          <p:nvPr>
            <p:ph sz="quarter" idx="1"/>
          </p:nvPr>
        </p:nvSpPr>
        <p:spPr/>
        <p:txBody>
          <a:bodyPr>
            <a:normAutofit fontScale="70000" lnSpcReduction="20000"/>
          </a:bodyPr>
          <a:lstStyle/>
          <a:p>
            <a:pPr>
              <a:buNone/>
            </a:pPr>
            <a:r>
              <a:rPr lang="ru-RU" dirty="0" smtClean="0"/>
              <a:t>Приликом планирања ангажовања, интерни ревизори морају да размотре: </a:t>
            </a:r>
          </a:p>
          <a:p>
            <a:pPr lvl="1"/>
            <a:r>
              <a:rPr lang="ru-RU" dirty="0" smtClean="0"/>
              <a:t>Циљеве активности која се прегледа и средства којима та активност контролише своје извршење; </a:t>
            </a:r>
          </a:p>
          <a:p>
            <a:pPr lvl="1"/>
            <a:r>
              <a:rPr lang="ru-RU" dirty="0" smtClean="0"/>
              <a:t>Значајне ризике за активност, њене циљеве, ресурсе и функционисање, као и начине којима се потенцијални ефекат ризика своди на прихватљив ниво; </a:t>
            </a:r>
          </a:p>
          <a:p>
            <a:pPr lvl="1"/>
            <a:r>
              <a:rPr lang="ru-RU" dirty="0" smtClean="0"/>
              <a:t>Адекватност и ефективност процеса управљања ризицима активности и контролне процесе у односу на релевантни контролни оквир или модел; </a:t>
            </a:r>
          </a:p>
          <a:p>
            <a:pPr lvl="1"/>
            <a:r>
              <a:rPr lang="ru-RU" dirty="0" smtClean="0"/>
              <a:t>•Могућности за значајна унапређења процеса управљања ризицима активности и контролних процеса. </a:t>
            </a:r>
          </a:p>
          <a:p>
            <a:r>
              <a:rPr lang="ru-RU" dirty="0" smtClean="0"/>
              <a:t>2201. А1 – Код планирања ангажовања за стране ван организације, интерни ревизори морају са њима да сачине писани споразум о циљевима, обухвату, односним одговорностима и осталим очекивањима, укључујући и ограничења саопштавања резултата ангажовања и приступа документацији из ангажовања. </a:t>
            </a:r>
            <a:endParaRPr lang="sr-Latn-BA" dirty="0" smtClean="0"/>
          </a:p>
          <a:p>
            <a:r>
              <a:rPr lang="ru-RU" dirty="0" smtClean="0"/>
              <a:t>2201. </a:t>
            </a:r>
            <a:r>
              <a:rPr lang="sr-Latn-BA" dirty="0" smtClean="0"/>
              <a:t>C</a:t>
            </a:r>
            <a:r>
              <a:rPr lang="ru-RU" dirty="0" smtClean="0"/>
              <a:t>1 - Интерни ревизори морају да сачине споразум са клијентом савјетодавног ангажовања о циљевима, обухвату, односним одговорностима и осталим очекивањима клијента. За значајнија ангажовања тај споразум мора да буде документован. </a:t>
            </a:r>
            <a:endParaRPr lang="sr-Latn-BA"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2210 - Циљеви ангажовања </a:t>
            </a:r>
            <a:endParaRPr lang="sr-Latn-BA" dirty="0"/>
          </a:p>
        </p:txBody>
      </p:sp>
      <p:sp>
        <p:nvSpPr>
          <p:cNvPr id="3" name="Čuvar mesta za sadržaj 2"/>
          <p:cNvSpPr>
            <a:spLocks noGrp="1"/>
          </p:cNvSpPr>
          <p:nvPr>
            <p:ph sz="quarter" idx="1"/>
          </p:nvPr>
        </p:nvSpPr>
        <p:spPr/>
        <p:txBody>
          <a:bodyPr>
            <a:normAutofit fontScale="62500" lnSpcReduction="20000"/>
          </a:bodyPr>
          <a:lstStyle/>
          <a:p>
            <a:pPr>
              <a:buNone/>
            </a:pPr>
            <a:r>
              <a:rPr lang="ru-RU" dirty="0" smtClean="0"/>
              <a:t>За свако ангажовање морају бити установљени циљеви. </a:t>
            </a:r>
          </a:p>
          <a:p>
            <a:r>
              <a:rPr lang="ru-RU" dirty="0" smtClean="0"/>
              <a:t>2210. А1 - Интерни ревизори морају да обаве прелиминарну оцјену ризика који су релевантни за активност која се испитује. Циљеви ангажовања морају да одражавају резултате ове процјене. </a:t>
            </a:r>
          </a:p>
          <a:p>
            <a:r>
              <a:rPr lang="ru-RU" dirty="0" smtClean="0"/>
              <a:t>2210. А2 – Када утврђују циљеве ангажовања, интерни ревизори морају да узму у обзир вјероватноћу појаве значајних грешака, преваре, неусаглашености и осталих изложености ризику. </a:t>
            </a:r>
          </a:p>
          <a:p>
            <a:r>
              <a:rPr lang="ru-RU" dirty="0" smtClean="0"/>
              <a:t>2210. А3 - За оцјену контрола потребни су адекватни критеријуми. Интерни ревизори морају да утврде степен у коме је руководство успоставило адекватне критеријуме за оцјену остварења циљева и задатака. Уколико су критеријуми адекватни, интерни ревизори их морају примјењивати приликом сопствене процјене. Уколико су критеријуми неадекватни, интерни ревизори морају да раде са руководством на развијању одговарајућих критеријума. </a:t>
            </a:r>
            <a:endParaRPr lang="sr-Latn-BA" dirty="0" smtClean="0"/>
          </a:p>
          <a:p>
            <a:r>
              <a:rPr lang="ru-RU" dirty="0" smtClean="0"/>
              <a:t>2210. </a:t>
            </a:r>
            <a:r>
              <a:rPr lang="sr-Latn-BA" dirty="0" smtClean="0"/>
              <a:t>C</a:t>
            </a:r>
            <a:r>
              <a:rPr lang="ru-RU" dirty="0" smtClean="0"/>
              <a:t>1 - Циљеви савјетодавних ангажовања морају да обухвате управљање, управљање ризицима и контролне процесе у мјери у којој је то уговорено са клијентом. </a:t>
            </a:r>
          </a:p>
          <a:p>
            <a:r>
              <a:rPr lang="ru-RU" dirty="0" smtClean="0"/>
              <a:t>2210. </a:t>
            </a:r>
            <a:r>
              <a:rPr lang="sr-Latn-BA" dirty="0" smtClean="0"/>
              <a:t>C</a:t>
            </a:r>
            <a:r>
              <a:rPr lang="ru-RU" dirty="0" smtClean="0"/>
              <a:t>2 – Циљеви савјетодавних ангажовања морају бити конзистентни вриједностима, стратегијама и циљевима организације. </a:t>
            </a:r>
            <a:endParaRPr lang="sr-Latn-BA" dirty="0" smtClean="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mk-MK" dirty="0" smtClean="0"/>
              <a:t>2220 - Обухват ангажовања </a:t>
            </a:r>
            <a:endParaRPr lang="sr-Latn-BA" dirty="0"/>
          </a:p>
        </p:txBody>
      </p:sp>
      <p:sp>
        <p:nvSpPr>
          <p:cNvPr id="3" name="Čuvar mesta za sadržaj 2"/>
          <p:cNvSpPr>
            <a:spLocks noGrp="1"/>
          </p:cNvSpPr>
          <p:nvPr>
            <p:ph sz="quarter" idx="1"/>
          </p:nvPr>
        </p:nvSpPr>
        <p:spPr/>
        <p:txBody>
          <a:bodyPr>
            <a:normAutofit fontScale="62500" lnSpcReduction="20000"/>
          </a:bodyPr>
          <a:lstStyle/>
          <a:p>
            <a:pPr>
              <a:buNone/>
            </a:pPr>
            <a:r>
              <a:rPr lang="ru-RU" dirty="0" smtClean="0"/>
              <a:t>Утврђени обухват мора да буде довољан за испуњење циљева ангажовања. </a:t>
            </a:r>
          </a:p>
          <a:p>
            <a:r>
              <a:rPr lang="ru-RU" dirty="0" smtClean="0"/>
              <a:t>2220. А1 - Обухват ангажовања мора да укључи разматрање релевантних система, евиденција, запослених и физичке имовине, укључујући и ону кој</a:t>
            </a:r>
            <a:r>
              <a:rPr lang="sr-Latn-BA" dirty="0" smtClean="0"/>
              <a:t>a</a:t>
            </a:r>
            <a:r>
              <a:rPr lang="ru-RU" dirty="0" smtClean="0"/>
              <a:t> је под контролом трећих лица. </a:t>
            </a:r>
          </a:p>
          <a:p>
            <a:r>
              <a:rPr lang="ru-RU" dirty="0" smtClean="0"/>
              <a:t>2220. А2 - Уколико се током обављања ангажовања појави значајна прилика за пружање савјетодавних услуга, треба да буде постигнут посебан писмени споразум о циљевима, обухвату, односним одговорностима сваке од страна о осталим очекивањима и да резултати савјетодавног ангажовања буду саопштени у складу са стандардима за савјетодавне услуге. </a:t>
            </a:r>
          </a:p>
          <a:p>
            <a:r>
              <a:rPr lang="ru-RU" dirty="0" smtClean="0"/>
              <a:t>2220. </a:t>
            </a:r>
            <a:r>
              <a:rPr lang="sr-Latn-BA" dirty="0" smtClean="0"/>
              <a:t>C</a:t>
            </a:r>
            <a:r>
              <a:rPr lang="ru-RU" dirty="0" smtClean="0"/>
              <a:t>1 – При обављању савјетодавних ангажовања интерни ревизори морају осигурати да је обухват ангажовања довољан да се њиме остваре договорени циљеви. Уколико се при обављању савјетодавних ангажовања појаве ограничења у погледу обухвата, ова ограничења морају да се размотре са клијентом, како би се одредило да ли да се настави са ангажовањем. </a:t>
            </a:r>
          </a:p>
          <a:p>
            <a:r>
              <a:rPr lang="ru-RU" dirty="0" smtClean="0"/>
              <a:t>2220 </a:t>
            </a:r>
            <a:r>
              <a:rPr lang="sr-Latn-BA" dirty="0" smtClean="0"/>
              <a:t>C</a:t>
            </a:r>
            <a:r>
              <a:rPr lang="ru-RU" dirty="0" smtClean="0"/>
              <a:t>2- Током савјетодавних ангажовања интерни ревизори морају да размотре контроле конзистентне циљевима ангажовања и да буду спремни да уоче друга значајна питања у вези са контролама. </a:t>
            </a:r>
            <a:endParaRPr lang="sr-Latn-BA"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mk-MK" dirty="0" smtClean="0"/>
              <a:t>2230 - Расподјела ресурса ангажовања </a:t>
            </a:r>
            <a:endParaRPr lang="sr-Latn-BA" dirty="0"/>
          </a:p>
        </p:txBody>
      </p:sp>
      <p:sp>
        <p:nvSpPr>
          <p:cNvPr id="3" name="Čuvar mesta za sadržaj 2"/>
          <p:cNvSpPr>
            <a:spLocks noGrp="1"/>
          </p:cNvSpPr>
          <p:nvPr>
            <p:ph sz="quarter" idx="1"/>
          </p:nvPr>
        </p:nvSpPr>
        <p:spPr/>
        <p:txBody>
          <a:bodyPr/>
          <a:lstStyle/>
          <a:p>
            <a:r>
              <a:rPr lang="ru-RU" dirty="0" smtClean="0"/>
              <a:t>Интерни ревизори морају да опредјеле одговарајуће и довољне ресурсе за остваривање циљева ангажовања, а на основу оцјене природе и сложености сваког ангажовања, временских ограничења и расположивости ресурса. </a:t>
            </a:r>
            <a:endParaRPr lang="sr-Latn-BA"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rađanska">
  <a:themeElements>
    <a:clrScheme name="Građanska">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Građanska">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rađanska">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649</TotalTime>
  <Words>8566</Words>
  <Application>Microsoft Office PowerPoint</Application>
  <PresentationFormat>On-screen Show (4:3)</PresentationFormat>
  <Paragraphs>695</Paragraphs>
  <Slides>115</Slides>
  <Notes>0</Notes>
  <HiddenSlides>0</HiddenSlides>
  <MMClips>0</MMClips>
  <ScaleCrop>false</ScaleCrop>
  <HeadingPairs>
    <vt:vector size="4" baseType="variant">
      <vt:variant>
        <vt:lpstr>Theme</vt:lpstr>
      </vt:variant>
      <vt:variant>
        <vt:i4>1</vt:i4>
      </vt:variant>
      <vt:variant>
        <vt:lpstr>Slide Titles</vt:lpstr>
      </vt:variant>
      <vt:variant>
        <vt:i4>115</vt:i4>
      </vt:variant>
    </vt:vector>
  </HeadingPairs>
  <TitlesOfParts>
    <vt:vector size="116" baseType="lpstr">
      <vt:lpstr>Građanska</vt:lpstr>
      <vt:lpstr>ИНТЕРНА РЕВИЗИЈА У ЈАВНОМ СЕКТОРУ</vt:lpstr>
      <vt:lpstr>ОБУХВАТ ЈАВНОГ СЕКТОРА </vt:lpstr>
      <vt:lpstr>ОСНОВНА ЗАКОНСКА РЕГУЛАТИВА</vt:lpstr>
      <vt:lpstr>ДЕФИНИЦИЈА ИНТЕРНЕ РЕВИЗИЈЕ</vt:lpstr>
      <vt:lpstr>PIFC И ИНТЕРНА РЕВИЗИЈА</vt:lpstr>
      <vt:lpstr>КЉУЧНЕ КОМПОНЕНТЕ PIFC-a </vt:lpstr>
      <vt:lpstr>ТРИ ФУНКЦИЈЕ PIFC-a У ЈАВНОМ СЕКТОРУ</vt:lpstr>
      <vt:lpstr>НАДЛЕЖНОСТ ИНТЕРНЕ РЕВИЗИЈЕ</vt:lpstr>
      <vt:lpstr>ПРИНЦИПИ ИНТЕРНЕ РЕВИЗИЈЕ</vt:lpstr>
      <vt:lpstr>МЕТОДОЛОШКИ ОСНОВИ</vt:lpstr>
      <vt:lpstr>ФУНКЦИЈА ИНТЕРНЕ РЕВИЗИЈЕ У РС</vt:lpstr>
      <vt:lpstr>КРИТЕРИЈУМИ ПРЕМА ЗАКОНУ </vt:lpstr>
      <vt:lpstr>ЗАКОН О ЈАВНИМ ПРЕДУЗЕЋИМА</vt:lpstr>
      <vt:lpstr>ОДБОР ЗА РЕВИЗИЈУ - ЗЈП</vt:lpstr>
      <vt:lpstr>ОДБОР ЗА РЕВИЗИЈУ - ЗЈП</vt:lpstr>
      <vt:lpstr>ОДБОР ЗА РЕВИЗИЈУ - ЗЈП</vt:lpstr>
      <vt:lpstr>ОДБОР ЗА РЕВИЗИЈУ - ЗЈП</vt:lpstr>
      <vt:lpstr>ОДЈЕЉЕЊЕ ИНТЕРНЕ РЕВИЗИЈЕ - ЗЈП</vt:lpstr>
      <vt:lpstr>СУКОБ ИНТЕРЕСА – ЗАКОН О ИР</vt:lpstr>
      <vt:lpstr>ЈЕДАН ПОГЛЕД НА РАЗЛОГЕ ЗА ИР</vt:lpstr>
      <vt:lpstr>ОСНОВНИ ПРОЦЕСИ ИНТЕРНЕ РЕВИЗИЈЕ</vt:lpstr>
      <vt:lpstr>РУКОВОДИЛАЦ ИНТЕРНЕ РЕВИЗИЈЕ</vt:lpstr>
      <vt:lpstr>РУКОВОДИЛАЦ ИНТЕРНЕ РЕВИЗИЈЕ</vt:lpstr>
      <vt:lpstr>РУКОВОДИЛАЦ ИНТЕРНЕ РЕВИЗИЈЕ</vt:lpstr>
      <vt:lpstr>ПРАВА ИНТЕРНОГ РЕВИЗОРА</vt:lpstr>
      <vt:lpstr>ОБАВЕЗЕ ИНТЕРНОГ РЕВИЗОРА</vt:lpstr>
      <vt:lpstr>ОДБОР ЗА РЕВИЗИЈУ</vt:lpstr>
      <vt:lpstr>ЦЕНТРАЛНА ЈЕДИНИЦА ЗА ХАРМОНИЗАЦИЈУ</vt:lpstr>
      <vt:lpstr>ЦЕНТРАЛНА ЈЕДИНИЦА ЗА ХАРМОНИЗАЦИЈУ</vt:lpstr>
      <vt:lpstr>ИНТЕРНА И ЕКСТЕРНА РЕВИЗИЈА</vt:lpstr>
      <vt:lpstr>ПРЕДНОСТИ ДОБРЕ САРАДЊЕ</vt:lpstr>
      <vt:lpstr>Slide 32</vt:lpstr>
      <vt:lpstr>COSO КОЦКА – ОДНОС ЦИЉЕВА И КОМПОНЕНТИ  (COSO МОДЕЛ УПРАВЉАЊА РИЗИЦИМА ПОСЛОВАЊА)</vt:lpstr>
      <vt:lpstr>КОНТРОЛНО ОКРУЖЕЊЕ</vt:lpstr>
      <vt:lpstr>ПРОЦЈЕНА РИЗИКА</vt:lpstr>
      <vt:lpstr>КОНТРОЛНЕ АКТИВНОСТИ</vt:lpstr>
      <vt:lpstr>ИНФОРМАЦИЈЕ И КОМУНИКАЦИЈА</vt:lpstr>
      <vt:lpstr>НАДЗОР И КОРЕКТИВНЕ РАДЊЕ</vt:lpstr>
      <vt:lpstr>Slide 39</vt:lpstr>
      <vt:lpstr>ПРОЦЕС ИДЕНТИФИКОВАЊА РИЗИКА</vt:lpstr>
      <vt:lpstr>ПРОЦЈЕНА РИЗИКА</vt:lpstr>
      <vt:lpstr>УПРАВЉАЊЕ РИЗИЦИМА</vt:lpstr>
      <vt:lpstr>ВРСТЕ РИЗИКА У ЈАВНОМ СЕКТОРУ</vt:lpstr>
      <vt:lpstr>ОГРАНИЧЕЊА ИНТЕРНИХ КОНТРОЛА</vt:lpstr>
      <vt:lpstr>ОГРАНИЧЕЊА ИНТЕРНИХ КОНТРОЛА</vt:lpstr>
      <vt:lpstr>ОГРАНИЧЕЊА ИНТЕРНИХ КОНТРОЛА</vt:lpstr>
      <vt:lpstr>ОСНОВНЕ АКТИВНОСТИ ИР</vt:lpstr>
      <vt:lpstr>ПРИНЦИПИ ПЛАНА РЕВИЗИЈЕ</vt:lpstr>
      <vt:lpstr>ПРИОРИТЕТИ ПЛАНА РЕВИЗИЈЕ </vt:lpstr>
      <vt:lpstr>ПЛАНИРАЊЕ НТЕРНЕ РЕВИЗИЈЕ</vt:lpstr>
      <vt:lpstr>СТРАТЕШКИ ПЛАН ИНТЕРНЕ РЕВИЗИЈЕ</vt:lpstr>
      <vt:lpstr>СТРУКТУРА СТРАТЕШКОГ ПЛАНА</vt:lpstr>
      <vt:lpstr>ГОДИШЊИ ПЛАН ИНТЕРНЕ РЕВИЗИЈЕ</vt:lpstr>
      <vt:lpstr>СТРУКТУРА ГОДИШЊЕГ ПЛАНА</vt:lpstr>
      <vt:lpstr>ПЛАН ПОЈЕДИНАЧНЕ РЕВИЗИЈЕ</vt:lpstr>
      <vt:lpstr>ПЛАН ПОЈЕДИНАЧНЕ РЕВИЗИЈЕ</vt:lpstr>
      <vt:lpstr>СТАНДАРДИ ИНТЕРНЕ РЕВИЗИЈЕ</vt:lpstr>
      <vt:lpstr>СТАНДАРДИ СПРОВОЂЕЊА</vt:lpstr>
      <vt:lpstr>АТРИБУТИВНИ СТАНДАРДИ</vt:lpstr>
      <vt:lpstr>Slide 60</vt:lpstr>
      <vt:lpstr>1000 - Сврха, овлашћењa и одговорност </vt:lpstr>
      <vt:lpstr>1010 - Признавање дефиниције интерне ревизије </vt:lpstr>
      <vt:lpstr>1100 - Независност и објективност </vt:lpstr>
      <vt:lpstr>1110 - Организациона независност </vt:lpstr>
      <vt:lpstr>1111 – Непосредна сарадња са одбором </vt:lpstr>
      <vt:lpstr>1120 - Лична објективност </vt:lpstr>
      <vt:lpstr>1130 - Нарушавање независности или објективности </vt:lpstr>
      <vt:lpstr>1130 - Нарушавање независности или објективности </vt:lpstr>
      <vt:lpstr>1200 - Стручност и дужна професионална пажња </vt:lpstr>
      <vt:lpstr>1210 - Стручност </vt:lpstr>
      <vt:lpstr>1220 - Дужна професионална пажња </vt:lpstr>
      <vt:lpstr>1230 - Континуирано професионално усавршавање </vt:lpstr>
      <vt:lpstr>1300 - Програм обезбјеђења и унапређења квалитета </vt:lpstr>
      <vt:lpstr>1310 – Обавезни елементи програма обезбјеђења и унапређења квалитета </vt:lpstr>
      <vt:lpstr>1311 - Интерне оцјене </vt:lpstr>
      <vt:lpstr>1312 – Екстерне оцјене </vt:lpstr>
      <vt:lpstr>1320 - Извјештавање о програму обезбјеђења и унапређења квалитета </vt:lpstr>
      <vt:lpstr>1321 - Употреба навода ''У складу са Међународним стандардима за професионалну праксу интерне ревизије'' </vt:lpstr>
      <vt:lpstr>1322 - Објелодањивање неусклађености </vt:lpstr>
      <vt:lpstr>РАДНИ СТАНДАРДИ</vt:lpstr>
      <vt:lpstr>Slide 81</vt:lpstr>
      <vt:lpstr>Slide 82</vt:lpstr>
      <vt:lpstr>2000 - Управљање активношћу интерне ревизије </vt:lpstr>
      <vt:lpstr>2010 - Планирање </vt:lpstr>
      <vt:lpstr>2020 - Извјештавање и одобравање </vt:lpstr>
      <vt:lpstr>2030 - Управљање ресурсима </vt:lpstr>
      <vt:lpstr>2040 - Политике и процедуре </vt:lpstr>
      <vt:lpstr>2050 - Координација </vt:lpstr>
      <vt:lpstr>2060 - Извјештавање вишег руководства и одбора </vt:lpstr>
      <vt:lpstr>2070- Екстерни пружалац услуга и организациона одговорност </vt:lpstr>
      <vt:lpstr>2100 - Природа посла </vt:lpstr>
      <vt:lpstr>2110 - Управљање </vt:lpstr>
      <vt:lpstr>2120 - Управљање ризиком </vt:lpstr>
      <vt:lpstr>2130 - Контрола </vt:lpstr>
      <vt:lpstr>2200 - Планирање ангажовања </vt:lpstr>
      <vt:lpstr>2201- Разматрања током планирања </vt:lpstr>
      <vt:lpstr>2210 - Циљеви ангажовања </vt:lpstr>
      <vt:lpstr>2220 - Обухват ангажовања </vt:lpstr>
      <vt:lpstr>2230 - Расподјела ресурса ангажовања </vt:lpstr>
      <vt:lpstr>2240 - Програм рада ангажовања </vt:lpstr>
      <vt:lpstr>2300 - Извођење ангажовања </vt:lpstr>
      <vt:lpstr>2310 - Идентификација информација </vt:lpstr>
      <vt:lpstr>2320 - Анализа и процјена </vt:lpstr>
      <vt:lpstr>2330 - Документовање информација </vt:lpstr>
      <vt:lpstr>2340 - Надзор над ангажовањем </vt:lpstr>
      <vt:lpstr>2400 – Извјештавање о резултатима </vt:lpstr>
      <vt:lpstr>2410 - Критеријуми извјештавања </vt:lpstr>
      <vt:lpstr>2420 - Квалитет извјештавања </vt:lpstr>
      <vt:lpstr>2421 - Грешке и пропусти </vt:lpstr>
      <vt:lpstr>2430 – Употреба навода ''Извршено у складу са Међународним стандардима за професионалну праксу интерне ревизије'' </vt:lpstr>
      <vt:lpstr>2431 – Објелодањивање неусклађености ангажовања </vt:lpstr>
      <vt:lpstr>2440 - Саопштавање резултата </vt:lpstr>
      <vt:lpstr>2450- Свеобухватна мишљења </vt:lpstr>
      <vt:lpstr>2500 - Праћење напретка </vt:lpstr>
      <vt:lpstr>2600 – Разрјешење прихватања ризика од стране вишег руководства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ИНТЕРНА РЕВИЗИЈА У ЈАВНОМ СЕКТОРУ</dc:title>
  <dc:creator>Dusko Snjegota</dc:creator>
  <cp:lastModifiedBy>Душко Шњегота</cp:lastModifiedBy>
  <cp:revision>161</cp:revision>
  <dcterms:created xsi:type="dcterms:W3CDTF">2006-08-16T00:00:00Z</dcterms:created>
  <dcterms:modified xsi:type="dcterms:W3CDTF">2017-12-25T09:10:18Z</dcterms:modified>
</cp:coreProperties>
</file>