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33" r:id="rId3"/>
    <p:sldId id="257" r:id="rId4"/>
    <p:sldId id="261" r:id="rId5"/>
    <p:sldId id="258" r:id="rId6"/>
    <p:sldId id="262" r:id="rId7"/>
    <p:sldId id="259" r:id="rId8"/>
    <p:sldId id="263" r:id="rId9"/>
    <p:sldId id="264" r:id="rId10"/>
    <p:sldId id="260" r:id="rId11"/>
    <p:sldId id="265" r:id="rId12"/>
    <p:sldId id="266" r:id="rId13"/>
    <p:sldId id="267" r:id="rId14"/>
    <p:sldId id="268" r:id="rId15"/>
    <p:sldId id="269" r:id="rId16"/>
    <p:sldId id="270" r:id="rId17"/>
    <p:sldId id="273" r:id="rId18"/>
    <p:sldId id="274" r:id="rId19"/>
    <p:sldId id="275" r:id="rId20"/>
    <p:sldId id="276" r:id="rId21"/>
    <p:sldId id="277" r:id="rId22"/>
    <p:sldId id="278" r:id="rId23"/>
    <p:sldId id="279" r:id="rId24"/>
    <p:sldId id="280" r:id="rId25"/>
    <p:sldId id="272" r:id="rId26"/>
    <p:sldId id="282" r:id="rId27"/>
    <p:sldId id="283" r:id="rId28"/>
    <p:sldId id="284" r:id="rId29"/>
    <p:sldId id="285" r:id="rId30"/>
    <p:sldId id="286" r:id="rId31"/>
    <p:sldId id="287" r:id="rId32"/>
    <p:sldId id="288" r:id="rId33"/>
    <p:sldId id="289"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4" r:id="rId74"/>
    <p:sldId id="330" r:id="rId75"/>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86380" autoAdjust="0"/>
  </p:normalViewPr>
  <p:slideViewPr>
    <p:cSldViewPr>
      <p:cViewPr varScale="1">
        <p:scale>
          <a:sx n="73" d="100"/>
          <a:sy n="73" d="100"/>
        </p:scale>
        <p:origin x="-1320" y="-102"/>
      </p:cViewPr>
      <p:guideLst>
        <p:guide orient="horz" pos="2160"/>
        <p:guide pos="2880"/>
      </p:guideLst>
    </p:cSldViewPr>
  </p:slideViewPr>
  <p:outlineViewPr>
    <p:cViewPr>
      <p:scale>
        <a:sx n="33" d="100"/>
        <a:sy n="33" d="100"/>
      </p:scale>
      <p:origin x="240" y="96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17" name="Footer Placeholder 16"/>
          <p:cNvSpPr>
            <a:spLocks noGrp="1"/>
          </p:cNvSpPr>
          <p:nvPr>
            <p:ph type="ftr" sz="quarter" idx="11"/>
          </p:nvPr>
        </p:nvSpPr>
        <p:spPr/>
        <p:txBody>
          <a:bodyPr/>
          <a:lstStyle/>
          <a:p>
            <a:endParaRPr lang="bs-Latn-BA"/>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7FDC0D-0E4B-4936-AC28-27B75E0F8AC2}" type="slidenum">
              <a:rPr lang="bs-Latn-BA" smtClean="0"/>
              <a:pPr/>
              <a:t>‹#›</a:t>
            </a:fld>
            <a:endParaRPr lang="bs-Latn-B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977FDC0D-0E4B-4936-AC28-27B75E0F8AC2}" type="slidenum">
              <a:rPr lang="bs-Latn-BA" smtClean="0"/>
              <a:pPr/>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977FDC0D-0E4B-4936-AC28-27B75E0F8AC2}" type="slidenum">
              <a:rPr lang="bs-Latn-BA" smtClean="0"/>
              <a:pPr/>
              <a:t>‹#›</a:t>
            </a:fld>
            <a:endParaRPr lang="bs-Latn-B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5" name="Footer Placeholder 4"/>
          <p:cNvSpPr>
            <a:spLocks noGrp="1"/>
          </p:cNvSpPr>
          <p:nvPr>
            <p:ph type="ftr" sz="quarter" idx="11"/>
          </p:nvPr>
        </p:nvSpPr>
        <p:spPr/>
        <p:txBody>
          <a:bodyPr/>
          <a:lstStyle/>
          <a:p>
            <a:endParaRPr lang="bs-Latn-BA"/>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a:xfrm>
            <a:off x="4361688" y="1026372"/>
            <a:ext cx="457200" cy="441325"/>
          </a:xfrm>
        </p:spPr>
        <p:txBody>
          <a:bodyPr/>
          <a:lstStyle/>
          <a:p>
            <a:fld id="{977FDC0D-0E4B-4936-AC28-27B75E0F8AC2}" type="slidenum">
              <a:rPr lang="bs-Latn-BA" smtClean="0"/>
              <a:pPr/>
              <a:t>‹#›</a:t>
            </a:fld>
            <a:endParaRPr lang="bs-Latn-B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bs-Latn-BA"/>
          </a:p>
        </p:txBody>
      </p:sp>
      <p:sp>
        <p:nvSpPr>
          <p:cNvPr id="4" name="Date Placeholder 3"/>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7FDC0D-0E4B-4936-AC28-27B75E0F8AC2}" type="slidenum">
              <a:rPr lang="bs-Latn-BA" smtClean="0"/>
              <a:pPr/>
              <a:t>‹#›</a:t>
            </a:fld>
            <a:endParaRPr lang="bs-Latn-B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2899CE5F-CE0B-4B7D-AD67-970F489771F3}" type="datetimeFigureOut">
              <a:rPr lang="bs-Latn-BA" smtClean="0"/>
              <a:pPr/>
              <a:t>20.5.2021</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977FDC0D-0E4B-4936-AC28-27B75E0F8AC2}" type="slidenum">
              <a:rPr lang="bs-Latn-BA" smtClean="0"/>
              <a:pPr/>
              <a:t>‹#›</a:t>
            </a:fld>
            <a:endParaRPr lang="bs-Latn-B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8" name="Footer Placeholder 7"/>
          <p:cNvSpPr>
            <a:spLocks noGrp="1"/>
          </p:cNvSpPr>
          <p:nvPr>
            <p:ph type="ftr" sz="quarter" idx="11"/>
          </p:nvPr>
        </p:nvSpPr>
        <p:spPr>
          <a:xfrm>
            <a:off x="304800" y="6409944"/>
            <a:ext cx="3581400" cy="365760"/>
          </a:xfrm>
        </p:spPr>
        <p:txBody>
          <a:bodyPr/>
          <a:lstStyle/>
          <a:p>
            <a:endParaRPr lang="bs-Latn-BA"/>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977FDC0D-0E4B-4936-AC28-27B75E0F8AC2}" type="slidenum">
              <a:rPr lang="bs-Latn-BA" smtClean="0"/>
              <a:pPr/>
              <a:t>‹#›</a:t>
            </a:fld>
            <a:endParaRPr lang="bs-Latn-BA"/>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a:xfrm>
            <a:off x="4343400" y="1036020"/>
            <a:ext cx="457200" cy="441325"/>
          </a:xfrm>
        </p:spPr>
        <p:txBody>
          <a:bodyPr/>
          <a:lstStyle/>
          <a:p>
            <a:fld id="{977FDC0D-0E4B-4936-AC28-27B75E0F8AC2}" type="slidenum">
              <a:rPr lang="bs-Latn-BA" smtClean="0"/>
              <a:pPr/>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77FDC0D-0E4B-4936-AC28-27B75E0F8AC2}" type="slidenum">
              <a:rPr lang="bs-Latn-BA" smtClean="0"/>
              <a:pPr/>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77FDC0D-0E4B-4936-AC28-27B75E0F8AC2}" type="slidenum">
              <a:rPr lang="bs-Latn-BA" smtClean="0"/>
              <a:pPr/>
              <a:t>‹#›</a:t>
            </a:fld>
            <a:endParaRPr lang="bs-Latn-B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2899CE5F-CE0B-4B7D-AD67-970F489771F3}" type="datetimeFigureOut">
              <a:rPr lang="bs-Latn-BA" smtClean="0"/>
              <a:pPr/>
              <a:t>20.5.2021</a:t>
            </a:fld>
            <a:endParaRPr lang="bs-Latn-BA"/>
          </a:p>
        </p:txBody>
      </p:sp>
      <p:sp>
        <p:nvSpPr>
          <p:cNvPr id="6" name="Footer Placeholder 5"/>
          <p:cNvSpPr>
            <a:spLocks noGrp="1"/>
          </p:cNvSpPr>
          <p:nvPr>
            <p:ph type="ftr" sz="quarter" idx="11"/>
          </p:nvPr>
        </p:nvSpPr>
        <p:spPr>
          <a:xfrm>
            <a:off x="301752" y="6410848"/>
            <a:ext cx="3383280" cy="365760"/>
          </a:xfrm>
        </p:spPr>
        <p:txBody>
          <a:bodyPr/>
          <a:lstStyle/>
          <a:p>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977FDC0D-0E4B-4936-AC28-27B75E0F8AC2}" type="slidenum">
              <a:rPr lang="bs-Latn-BA" smtClean="0"/>
              <a:pPr/>
              <a:t>‹#›</a:t>
            </a:fld>
            <a:endParaRPr lang="bs-Latn-B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2899CE5F-CE0B-4B7D-AD67-970F489771F3}" type="datetimeFigureOut">
              <a:rPr lang="bs-Latn-BA" smtClean="0"/>
              <a:pPr/>
              <a:t>20.5.2021</a:t>
            </a:fld>
            <a:endParaRPr lang="bs-Latn-BA"/>
          </a:p>
        </p:txBody>
      </p:sp>
      <p:sp>
        <p:nvSpPr>
          <p:cNvPr id="6" name="Footer Placeholder 5"/>
          <p:cNvSpPr>
            <a:spLocks noGrp="1"/>
          </p:cNvSpPr>
          <p:nvPr>
            <p:ph type="ftr" sz="quarter" idx="11"/>
          </p:nvPr>
        </p:nvSpPr>
        <p:spPr>
          <a:xfrm>
            <a:off x="301752" y="6410848"/>
            <a:ext cx="3584448" cy="365760"/>
          </a:xfrm>
        </p:spPr>
        <p:txBody>
          <a:bodyPr/>
          <a:lstStyle/>
          <a:p>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899CE5F-CE0B-4B7D-AD67-970F489771F3}" type="datetimeFigureOut">
              <a:rPr lang="bs-Latn-BA" smtClean="0"/>
              <a:pPr/>
              <a:t>20.5.2021</a:t>
            </a:fld>
            <a:endParaRPr lang="bs-Latn-B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bs-Latn-BA"/>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77FDC0D-0E4B-4936-AC28-27B75E0F8AC2}" type="slidenum">
              <a:rPr lang="bs-Latn-BA" smtClean="0"/>
              <a:pPr/>
              <a:t>‹#›</a:t>
            </a:fld>
            <a:endParaRPr lang="bs-Latn-B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bs-Latn-BA" dirty="0"/>
          </a:p>
        </p:txBody>
      </p:sp>
      <p:sp>
        <p:nvSpPr>
          <p:cNvPr id="2" name="Title 1"/>
          <p:cNvSpPr>
            <a:spLocks noGrp="1"/>
          </p:cNvSpPr>
          <p:nvPr>
            <p:ph type="ctrTitle"/>
          </p:nvPr>
        </p:nvSpPr>
        <p:spPr/>
        <p:txBody>
          <a:bodyPr>
            <a:normAutofit/>
          </a:bodyPr>
          <a:lstStyle/>
          <a:p>
            <a:r>
              <a:rPr lang="bs-Latn-BA" sz="5400" dirty="0" err="1" smtClean="0">
                <a:solidFill>
                  <a:schemeClr val="tx1"/>
                </a:solidFill>
              </a:rPr>
              <a:t>Menadžerske</a:t>
            </a:r>
            <a:r>
              <a:rPr lang="bs-Latn-BA" sz="5400" dirty="0" smtClean="0">
                <a:solidFill>
                  <a:schemeClr val="tx1"/>
                </a:solidFill>
              </a:rPr>
              <a:t> vještine</a:t>
            </a:r>
            <a:endParaRPr lang="bs-Latn-BA" sz="5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i="1" dirty="0" smtClean="0"/>
          </a:p>
          <a:p>
            <a:r>
              <a:rPr lang="bs-Latn-BA" i="1" dirty="0" smtClean="0"/>
              <a:t>Prioriteti</a:t>
            </a:r>
            <a:r>
              <a:rPr lang="bs-Latn-BA" dirty="0" smtClean="0"/>
              <a:t> – najvažniji menadžerski poslovi.</a:t>
            </a:r>
          </a:p>
          <a:p>
            <a:endParaRPr lang="bs-Latn-BA" dirty="0" smtClean="0"/>
          </a:p>
          <a:p>
            <a:r>
              <a:rPr lang="bs-Latn-BA" dirty="0" smtClean="0"/>
              <a:t>Važne aktivnosti koje najviše doprinose ostvarivanju ciljeva – postavljanje ciljeva, definisanje strategije, planiranje, organizovanje, briga o </a:t>
            </a:r>
            <a:r>
              <a:rPr lang="bs-Latn-BA" dirty="0" err="1" smtClean="0"/>
              <a:t>zaposlenima</a:t>
            </a:r>
            <a:r>
              <a:rPr lang="bs-Latn-BA" dirty="0" smtClean="0"/>
              <a:t>, vođenje, kontrola, podsticanje inovacija, itd.</a:t>
            </a:r>
          </a:p>
          <a:p>
            <a:endParaRPr lang="bs-Latn-BA" dirty="0" smtClean="0"/>
          </a:p>
          <a:p>
            <a:r>
              <a:rPr lang="bs-Latn-BA" dirty="0" smtClean="0"/>
              <a:t>Važni i hitni poslovi.</a:t>
            </a:r>
          </a:p>
          <a:p>
            <a:endParaRPr lang="bs-Latn-BA" dirty="0" smtClean="0"/>
          </a:p>
          <a:p>
            <a:r>
              <a:rPr lang="bs-Latn-BA" dirty="0" err="1" smtClean="0"/>
              <a:t>Paretovo</a:t>
            </a:r>
            <a:r>
              <a:rPr lang="bs-Latn-BA" dirty="0" smtClean="0"/>
              <a:t> načelo 80:20.</a:t>
            </a:r>
            <a:endParaRPr lang="bs-Latn-B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i="1" dirty="0" smtClean="0"/>
          </a:p>
          <a:p>
            <a:r>
              <a:rPr lang="bs-Latn-BA" i="1" dirty="0" smtClean="0"/>
              <a:t>Vremenske obaveze </a:t>
            </a:r>
            <a:r>
              <a:rPr lang="bs-Latn-BA" dirty="0" smtClean="0"/>
              <a:t>– manje važne aktivnosti.</a:t>
            </a:r>
          </a:p>
          <a:p>
            <a:endParaRPr lang="bs-Latn-BA" dirty="0" smtClean="0"/>
          </a:p>
          <a:p>
            <a:r>
              <a:rPr lang="bs-Latn-BA" dirty="0" smtClean="0"/>
              <a:t>Sastanci, poslovna putovanja, telefonski pozivi i razgovori, pisanje pisama, izvještaja, itd.</a:t>
            </a:r>
          </a:p>
          <a:p>
            <a:endParaRPr lang="bs-Latn-BA" dirty="0" smtClean="0"/>
          </a:p>
          <a:p>
            <a:r>
              <a:rPr lang="bs-Latn-BA" dirty="0" smtClean="0"/>
              <a:t>40 – 45 % vremena.</a:t>
            </a:r>
          </a:p>
          <a:p>
            <a:endParaRPr lang="bs-Latn-BA" dirty="0" smtClean="0"/>
          </a:p>
          <a:p>
            <a:r>
              <a:rPr lang="bs-Latn-BA" dirty="0" smtClean="0"/>
              <a:t>Značaj delegiranja.</a:t>
            </a:r>
          </a:p>
          <a:p>
            <a:endParaRPr lang="bs-Latn-B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i="1" dirty="0" smtClean="0"/>
          </a:p>
          <a:p>
            <a:r>
              <a:rPr lang="bs-Latn-BA" i="1" dirty="0" smtClean="0"/>
              <a:t>Aktivnosti na koje se gubi vrijeme </a:t>
            </a:r>
            <a:r>
              <a:rPr lang="bs-Latn-BA" dirty="0" smtClean="0"/>
              <a:t>– nepoželjne i nevažne aktivnosti koje ne doprinose ostvarenju ciljeva.</a:t>
            </a:r>
          </a:p>
          <a:p>
            <a:endParaRPr lang="bs-Latn-BA" dirty="0" smtClean="0"/>
          </a:p>
          <a:p>
            <a:r>
              <a:rPr lang="bs-Latn-BA" dirty="0" smtClean="0"/>
              <a:t>Traženje zaboravljenih stvari, slaganje papira i spisa, </a:t>
            </a:r>
            <a:r>
              <a:rPr lang="bs-Latn-BA" dirty="0" err="1" smtClean="0"/>
              <a:t>perfekcionizam</a:t>
            </a:r>
            <a:r>
              <a:rPr lang="bs-Latn-BA" dirty="0" smtClean="0"/>
              <a:t>, besposlica, stranke u radu itd.</a:t>
            </a:r>
          </a:p>
          <a:p>
            <a:endParaRPr lang="bs-Latn-BA" dirty="0" smtClean="0"/>
          </a:p>
          <a:p>
            <a:r>
              <a:rPr lang="bs-Latn-BA" dirty="0" smtClean="0"/>
              <a:t>10 – 15 % vremena.</a:t>
            </a:r>
          </a:p>
          <a:p>
            <a:endParaRPr lang="bs-Latn-B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Aktivnosti koje su sastavni dio života menadžera</a:t>
            </a:r>
            <a:endParaRPr lang="bs-Latn-BA" dirty="0"/>
          </a:p>
        </p:txBody>
      </p:sp>
      <p:graphicFrame>
        <p:nvGraphicFramePr>
          <p:cNvPr id="4" name="Content Placeholder 3"/>
          <p:cNvGraphicFramePr>
            <a:graphicFrameLocks noGrp="1"/>
          </p:cNvGraphicFramePr>
          <p:nvPr>
            <p:ph sz="quarter" idx="1"/>
          </p:nvPr>
        </p:nvGraphicFramePr>
        <p:xfrm>
          <a:off x="301625" y="1527175"/>
          <a:ext cx="8504238" cy="4846320"/>
        </p:xfrm>
        <a:graphic>
          <a:graphicData uri="http://schemas.openxmlformats.org/drawingml/2006/table">
            <a:tbl>
              <a:tblPr firstRow="1" bandRow="1">
                <a:tableStyleId>{5C22544A-7EE6-4342-B048-85BDC9FD1C3A}</a:tableStyleId>
              </a:tblPr>
              <a:tblGrid>
                <a:gridCol w="2834746"/>
                <a:gridCol w="2834746"/>
                <a:gridCol w="2834746"/>
              </a:tblGrid>
              <a:tr h="370840">
                <a:tc>
                  <a:txBody>
                    <a:bodyPr/>
                    <a:lstStyle/>
                    <a:p>
                      <a:r>
                        <a:rPr lang="bs-Latn-BA" dirty="0" smtClean="0"/>
                        <a:t>Aktivnosti na koje se gubi vrijeme</a:t>
                      </a:r>
                      <a:endParaRPr lang="bs-Latn-BA" dirty="0"/>
                    </a:p>
                  </a:txBody>
                  <a:tcPr/>
                </a:tc>
                <a:tc>
                  <a:txBody>
                    <a:bodyPr/>
                    <a:lstStyle/>
                    <a:p>
                      <a:r>
                        <a:rPr lang="bs-Latn-BA" dirty="0" smtClean="0"/>
                        <a:t>Vremenske obaveze</a:t>
                      </a:r>
                      <a:endParaRPr lang="bs-Latn-BA" dirty="0"/>
                    </a:p>
                  </a:txBody>
                  <a:tcPr/>
                </a:tc>
                <a:tc>
                  <a:txBody>
                    <a:bodyPr/>
                    <a:lstStyle/>
                    <a:p>
                      <a:r>
                        <a:rPr lang="bs-Latn-BA" dirty="0" smtClean="0"/>
                        <a:t>Prioriteti</a:t>
                      </a:r>
                      <a:endParaRPr lang="bs-Latn-BA" dirty="0"/>
                    </a:p>
                  </a:txBody>
                  <a:tcPr/>
                </a:tc>
              </a:tr>
              <a:tr h="370840">
                <a:tc>
                  <a:txBody>
                    <a:bodyPr/>
                    <a:lstStyle/>
                    <a:p>
                      <a:r>
                        <a:rPr lang="bs-Latn-BA" dirty="0" smtClean="0"/>
                        <a:t>Odugovlačenje</a:t>
                      </a:r>
                    </a:p>
                    <a:p>
                      <a:r>
                        <a:rPr lang="bs-Latn-BA" dirty="0" smtClean="0"/>
                        <a:t>Zaboravljanje stvari</a:t>
                      </a:r>
                    </a:p>
                    <a:p>
                      <a:r>
                        <a:rPr lang="bs-Latn-BA" dirty="0" smtClean="0"/>
                        <a:t>Traženje izgubljenih stvari</a:t>
                      </a:r>
                    </a:p>
                    <a:p>
                      <a:r>
                        <a:rPr lang="bs-Latn-BA" dirty="0" smtClean="0"/>
                        <a:t>Prevrtanje papira</a:t>
                      </a:r>
                    </a:p>
                    <a:p>
                      <a:r>
                        <a:rPr lang="bs-Latn-BA" dirty="0" err="1" smtClean="0"/>
                        <a:t>Perfekcionizam</a:t>
                      </a:r>
                      <a:endParaRPr lang="bs-Latn-BA" dirty="0" smtClean="0"/>
                    </a:p>
                    <a:p>
                      <a:r>
                        <a:rPr lang="bs-Latn-BA" dirty="0" smtClean="0"/>
                        <a:t>Neodlučnost</a:t>
                      </a:r>
                    </a:p>
                    <a:p>
                      <a:r>
                        <a:rPr lang="bs-Latn-BA" dirty="0" smtClean="0"/>
                        <a:t>Delegiranje prema gore</a:t>
                      </a:r>
                    </a:p>
                    <a:p>
                      <a:r>
                        <a:rPr lang="bs-Latn-BA" dirty="0" smtClean="0"/>
                        <a:t>Besposlica</a:t>
                      </a:r>
                    </a:p>
                    <a:p>
                      <a:r>
                        <a:rPr lang="bs-Latn-BA" dirty="0" smtClean="0"/>
                        <a:t>Prekidanje samog sebe u radu</a:t>
                      </a:r>
                    </a:p>
                    <a:p>
                      <a:r>
                        <a:rPr lang="bs-Latn-BA" dirty="0" smtClean="0"/>
                        <a:t>Nesposobnost da se drugima kaže “ne”</a:t>
                      </a:r>
                    </a:p>
                    <a:p>
                      <a:r>
                        <a:rPr lang="bs-Latn-BA" dirty="0" smtClean="0"/>
                        <a:t>Briga</a:t>
                      </a:r>
                    </a:p>
                    <a:p>
                      <a:r>
                        <a:rPr lang="bs-Latn-BA" dirty="0" err="1" smtClean="0"/>
                        <a:t>Neslušanje</a:t>
                      </a:r>
                      <a:r>
                        <a:rPr lang="bs-Latn-BA" dirty="0" smtClean="0"/>
                        <a:t> </a:t>
                      </a:r>
                      <a:endParaRPr lang="bs-Latn-BA" dirty="0"/>
                    </a:p>
                  </a:txBody>
                  <a:tcPr/>
                </a:tc>
                <a:tc>
                  <a:txBody>
                    <a:bodyPr/>
                    <a:lstStyle/>
                    <a:p>
                      <a:r>
                        <a:rPr lang="bs-Latn-BA" dirty="0" smtClean="0"/>
                        <a:t>Putovanja</a:t>
                      </a:r>
                    </a:p>
                    <a:p>
                      <a:r>
                        <a:rPr lang="bs-Latn-BA" dirty="0" smtClean="0"/>
                        <a:t>Čitanje</a:t>
                      </a:r>
                    </a:p>
                    <a:p>
                      <a:r>
                        <a:rPr lang="bs-Latn-BA" dirty="0" smtClean="0"/>
                        <a:t>Posjetioci</a:t>
                      </a:r>
                    </a:p>
                    <a:p>
                      <a:r>
                        <a:rPr lang="bs-Latn-BA" dirty="0" smtClean="0"/>
                        <a:t>Šef</a:t>
                      </a:r>
                    </a:p>
                    <a:p>
                      <a:r>
                        <a:rPr lang="bs-Latn-BA" dirty="0" smtClean="0"/>
                        <a:t>Korespodencija</a:t>
                      </a:r>
                    </a:p>
                    <a:p>
                      <a:r>
                        <a:rPr lang="bs-Latn-BA" dirty="0" smtClean="0"/>
                        <a:t>Svakodnevno putovanje do radnog mjesta i nazad</a:t>
                      </a:r>
                    </a:p>
                    <a:p>
                      <a:r>
                        <a:rPr lang="bs-Latn-BA" dirty="0" smtClean="0"/>
                        <a:t>Telefoniranje</a:t>
                      </a:r>
                    </a:p>
                    <a:p>
                      <a:r>
                        <a:rPr lang="bs-Latn-BA" dirty="0" smtClean="0"/>
                        <a:t>Prekidi posla (zbog upada drugih)</a:t>
                      </a:r>
                    </a:p>
                    <a:p>
                      <a:r>
                        <a:rPr lang="bs-Latn-BA" dirty="0" smtClean="0"/>
                        <a:t>Sastanci</a:t>
                      </a:r>
                    </a:p>
                    <a:p>
                      <a:r>
                        <a:rPr lang="bs-Latn-BA" dirty="0" smtClean="0"/>
                        <a:t>Krize</a:t>
                      </a:r>
                    </a:p>
                    <a:p>
                      <a:r>
                        <a:rPr lang="bs-Latn-BA" dirty="0" smtClean="0"/>
                        <a:t>Pošta</a:t>
                      </a:r>
                    </a:p>
                  </a:txBody>
                  <a:tcPr/>
                </a:tc>
                <a:tc>
                  <a:txBody>
                    <a:bodyPr/>
                    <a:lstStyle/>
                    <a:p>
                      <a:r>
                        <a:rPr lang="bs-Latn-BA" dirty="0" smtClean="0"/>
                        <a:t>Postavljenje</a:t>
                      </a:r>
                      <a:r>
                        <a:rPr lang="bs-Latn-BA" baseline="0" dirty="0" smtClean="0"/>
                        <a:t> ciljeva</a:t>
                      </a:r>
                    </a:p>
                    <a:p>
                      <a:r>
                        <a:rPr lang="bs-Latn-BA" baseline="0" dirty="0" smtClean="0"/>
                        <a:t>Planiranje</a:t>
                      </a:r>
                    </a:p>
                    <a:p>
                      <a:r>
                        <a:rPr lang="bs-Latn-BA" baseline="0" dirty="0" smtClean="0"/>
                        <a:t>Delegiranje</a:t>
                      </a:r>
                    </a:p>
                    <a:p>
                      <a:r>
                        <a:rPr lang="bs-Latn-BA" baseline="0" dirty="0" smtClean="0"/>
                        <a:t>Obuka</a:t>
                      </a:r>
                    </a:p>
                    <a:p>
                      <a:r>
                        <a:rPr lang="bs-Latn-BA" baseline="0" dirty="0" err="1" smtClean="0"/>
                        <a:t>Samorazvoj</a:t>
                      </a:r>
                      <a:endParaRPr lang="bs-Latn-BA" baseline="0" dirty="0" smtClean="0"/>
                    </a:p>
                    <a:p>
                      <a:r>
                        <a:rPr lang="bs-Latn-BA" baseline="0" dirty="0" smtClean="0"/>
                        <a:t>Kreativnost</a:t>
                      </a:r>
                    </a:p>
                    <a:p>
                      <a:r>
                        <a:rPr lang="bs-Latn-BA" baseline="0" dirty="0" err="1" smtClean="0"/>
                        <a:t>Samoobnova</a:t>
                      </a:r>
                      <a:endParaRPr lang="bs-Latn-BA" baseline="0" dirty="0" smtClean="0"/>
                    </a:p>
                    <a:p>
                      <a:r>
                        <a:rPr lang="bs-Latn-BA" baseline="0" dirty="0" smtClean="0"/>
                        <a:t>Organizovanje</a:t>
                      </a:r>
                    </a:p>
                    <a:p>
                      <a:r>
                        <a:rPr lang="bs-Latn-BA" baseline="0" dirty="0" smtClean="0"/>
                        <a:t>Porodični život</a:t>
                      </a:r>
                      <a:endParaRPr lang="bs-Latn-BA"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92500"/>
          </a:bodyPr>
          <a:lstStyle/>
          <a:p>
            <a:endParaRPr lang="bs-Latn-BA" i="1" dirty="0" smtClean="0"/>
          </a:p>
          <a:p>
            <a:r>
              <a:rPr lang="bs-Latn-BA" i="1" dirty="0" smtClean="0"/>
              <a:t>Poželjne aktivnosti </a:t>
            </a:r>
            <a:r>
              <a:rPr lang="bs-Latn-BA" dirty="0" smtClean="0"/>
              <a:t>– nisu bitne za uspjeh organizacije, ali one poslovnu okolinu čine </a:t>
            </a:r>
            <a:r>
              <a:rPr lang="bs-Latn-BA" dirty="0" err="1" smtClean="0"/>
              <a:t>ugodnijom</a:t>
            </a:r>
            <a:r>
              <a:rPr lang="bs-Latn-BA" dirty="0" smtClean="0"/>
              <a:t>.</a:t>
            </a:r>
          </a:p>
          <a:p>
            <a:endParaRPr lang="bs-Latn-BA" dirty="0" smtClean="0"/>
          </a:p>
          <a:p>
            <a:r>
              <a:rPr lang="bs-Latn-BA" dirty="0" smtClean="0"/>
              <a:t>Spremanje radnog prostora, slaganje papira, druženje, </a:t>
            </a:r>
            <a:r>
              <a:rPr lang="bs-Latn-BA" dirty="0" err="1" smtClean="0"/>
              <a:t>neslužbeno</a:t>
            </a:r>
            <a:r>
              <a:rPr lang="bs-Latn-BA" dirty="0" smtClean="0"/>
              <a:t> druženje sa saradnicima, zajednički ručak u restoranu organizacije, obilazak pogona i zaposlenih radnika, itd.</a:t>
            </a:r>
          </a:p>
          <a:p>
            <a:endParaRPr lang="bs-Latn-BA" dirty="0" smtClean="0"/>
          </a:p>
          <a:p>
            <a:r>
              <a:rPr lang="bs-Latn-BA" dirty="0" smtClean="0"/>
              <a:t>10 – 15 % vremena.</a:t>
            </a:r>
          </a:p>
          <a:p>
            <a:endParaRPr lang="bs-Latn-BA" dirty="0" smtClean="0"/>
          </a:p>
          <a:p>
            <a:endParaRPr lang="bs-Latn-B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Pregled svih aktivnosti menadžera</a:t>
            </a:r>
            <a:endParaRPr lang="bs-Latn-BA" dirty="0"/>
          </a:p>
        </p:txBody>
      </p:sp>
      <p:pic>
        <p:nvPicPr>
          <p:cNvPr id="4" name="Content Placeholder 3" descr="2 slika.jpg"/>
          <p:cNvPicPr>
            <a:picLocks noGrp="1" noChangeAspect="1"/>
          </p:cNvPicPr>
          <p:nvPr>
            <p:ph sz="quarter" idx="1"/>
          </p:nvPr>
        </p:nvPicPr>
        <p:blipFill>
          <a:blip r:embed="rId2" cstate="print"/>
          <a:stretch>
            <a:fillRect/>
          </a:stretch>
        </p:blipFill>
        <p:spPr>
          <a:xfrm>
            <a:off x="588436" y="1527175"/>
            <a:ext cx="7930616" cy="4572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04664"/>
            <a:ext cx="8534400" cy="758952"/>
          </a:xfrm>
        </p:spPr>
        <p:txBody>
          <a:bodyPr>
            <a:normAutofit fontScale="90000"/>
          </a:bodyPr>
          <a:lstStyle/>
          <a:p>
            <a:r>
              <a:rPr lang="bs-Latn-BA" dirty="0" smtClean="0"/>
              <a:t>Odnos između pojedinih vrsta menadžerskih poslova</a:t>
            </a:r>
            <a:endParaRPr lang="bs-Latn-BA" dirty="0"/>
          </a:p>
        </p:txBody>
      </p:sp>
      <p:pic>
        <p:nvPicPr>
          <p:cNvPr id="4" name="Content Placeholder 3" descr="3 slika.jpg"/>
          <p:cNvPicPr>
            <a:picLocks noGrp="1" noChangeAspect="1"/>
          </p:cNvPicPr>
          <p:nvPr>
            <p:ph sz="quarter" idx="1"/>
          </p:nvPr>
        </p:nvPicPr>
        <p:blipFill>
          <a:blip r:embed="rId2" cstate="print"/>
          <a:stretch>
            <a:fillRect/>
          </a:stretch>
        </p:blipFill>
        <p:spPr>
          <a:xfrm>
            <a:off x="933791" y="1527175"/>
            <a:ext cx="7239905" cy="4572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Dobro upravljanje vremenom</a:t>
            </a:r>
            <a:endParaRPr lang="bs-Latn-BA" dirty="0"/>
          </a:p>
        </p:txBody>
      </p:sp>
      <p:sp>
        <p:nvSpPr>
          <p:cNvPr id="3" name="Content Placeholder 2"/>
          <p:cNvSpPr>
            <a:spLocks noGrp="1"/>
          </p:cNvSpPr>
          <p:nvPr>
            <p:ph sz="quarter" idx="1"/>
          </p:nvPr>
        </p:nvSpPr>
        <p:spPr>
          <a:xfrm>
            <a:off x="301752" y="1527048"/>
            <a:ext cx="8503920" cy="4926288"/>
          </a:xfrm>
        </p:spPr>
        <p:txBody>
          <a:bodyPr>
            <a:normAutofit fontScale="92500" lnSpcReduction="20000"/>
          </a:bodyPr>
          <a:lstStyle/>
          <a:p>
            <a:endParaRPr lang="bs-Latn-BA" dirty="0" smtClean="0"/>
          </a:p>
          <a:p>
            <a:r>
              <a:rPr lang="bs-Latn-BA" dirty="0" smtClean="0"/>
              <a:t>Koristi dobrog upravljanja vremenom:</a:t>
            </a:r>
          </a:p>
          <a:p>
            <a:pPr>
              <a:buNone/>
            </a:pPr>
            <a:r>
              <a:rPr lang="bs-Latn-BA" dirty="0" smtClean="0"/>
              <a:t>	1) određivanje prioritetnih aktivnosti i zadataka,</a:t>
            </a:r>
          </a:p>
          <a:p>
            <a:pPr>
              <a:buNone/>
            </a:pPr>
            <a:r>
              <a:rPr lang="bs-Latn-BA" dirty="0" smtClean="0"/>
              <a:t>	2) izbjegavanje većine vremenskih zamki,</a:t>
            </a:r>
          </a:p>
          <a:p>
            <a:pPr>
              <a:buNone/>
            </a:pPr>
            <a:r>
              <a:rPr lang="bs-Latn-BA" dirty="0" smtClean="0"/>
              <a:t>	3) predviđanje i iskorištavanje povoljnih okolnosti,</a:t>
            </a:r>
          </a:p>
          <a:p>
            <a:pPr>
              <a:buNone/>
            </a:pPr>
            <a:r>
              <a:rPr lang="bs-Latn-BA" dirty="0" smtClean="0"/>
              <a:t>	4) dobijanje slobode i kontrole,</a:t>
            </a:r>
          </a:p>
          <a:p>
            <a:pPr>
              <a:buNone/>
            </a:pPr>
            <a:r>
              <a:rPr lang="bs-Latn-BA" dirty="0" smtClean="0"/>
              <a:t>	5) izbjegavanje vremenskih tjesnaca,</a:t>
            </a:r>
          </a:p>
          <a:p>
            <a:pPr>
              <a:buNone/>
            </a:pPr>
            <a:r>
              <a:rPr lang="bs-Latn-BA" dirty="0" smtClean="0"/>
              <a:t>	6) izbjegavanje grižnje savjesti,</a:t>
            </a:r>
          </a:p>
          <a:p>
            <a:pPr>
              <a:buNone/>
            </a:pPr>
            <a:r>
              <a:rPr lang="bs-Latn-BA" dirty="0" smtClean="0"/>
              <a:t>	7) ocjenjivanje vlastitog napretka u poslu,</a:t>
            </a:r>
          </a:p>
          <a:p>
            <a:pPr>
              <a:buNone/>
            </a:pPr>
            <a:r>
              <a:rPr lang="bs-Latn-BA" dirty="0" smtClean="0"/>
              <a:t>	8) u tome da vide “veliku sliku”,</a:t>
            </a:r>
          </a:p>
          <a:p>
            <a:pPr>
              <a:buNone/>
            </a:pPr>
            <a:r>
              <a:rPr lang="bs-Latn-BA" dirty="0" smtClean="0"/>
              <a:t>	9) u tome da vide “još veću sliku”,</a:t>
            </a:r>
          </a:p>
          <a:p>
            <a:pPr>
              <a:buNone/>
            </a:pPr>
            <a:r>
              <a:rPr lang="bs-Latn-BA" dirty="0" smtClean="0"/>
              <a:t>	10) u tome da uče pametnije, a ne više.</a:t>
            </a:r>
            <a:endParaRPr lang="bs-Latn-B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Vlastita organizacija vremena</a:t>
            </a:r>
            <a:endParaRPr lang="bs-Latn-BA" dirty="0"/>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Pravilnu upotrebu vremena menadžeri mogu postići:</a:t>
            </a:r>
          </a:p>
          <a:p>
            <a:pPr>
              <a:buNone/>
            </a:pPr>
            <a:r>
              <a:rPr lang="bs-Latn-BA" dirty="0" smtClean="0"/>
              <a:t>	1) pripremom dnevnih rezultata koji se moraju ostvariti,</a:t>
            </a:r>
          </a:p>
          <a:p>
            <a:pPr>
              <a:buNone/>
            </a:pPr>
            <a:r>
              <a:rPr lang="bs-Latn-BA" dirty="0" smtClean="0"/>
              <a:t>	2) pisanjem popisa zadataka koje trebaju obaviti,</a:t>
            </a:r>
          </a:p>
          <a:p>
            <a:pPr>
              <a:buNone/>
            </a:pPr>
            <a:r>
              <a:rPr lang="bs-Latn-BA" dirty="0" smtClean="0"/>
              <a:t>	3) </a:t>
            </a:r>
            <a:r>
              <a:rPr lang="bs-Latn-BA" dirty="0" err="1" smtClean="0"/>
              <a:t>grupisanjem</a:t>
            </a:r>
            <a:r>
              <a:rPr lang="bs-Latn-BA" dirty="0" smtClean="0"/>
              <a:t> zadataka u kategorije tipa A, B, C,</a:t>
            </a:r>
          </a:p>
          <a:p>
            <a:pPr>
              <a:buNone/>
            </a:pPr>
            <a:r>
              <a:rPr lang="bs-Latn-BA" dirty="0" smtClean="0"/>
              <a:t>	4) </a:t>
            </a:r>
            <a:r>
              <a:rPr lang="bs-Latn-BA" dirty="0" err="1" smtClean="0"/>
              <a:t>delegiranjem</a:t>
            </a:r>
            <a:r>
              <a:rPr lang="bs-Latn-BA" dirty="0" smtClean="0"/>
              <a:t> poslova,</a:t>
            </a:r>
          </a:p>
          <a:p>
            <a:pPr>
              <a:buNone/>
            </a:pPr>
            <a:r>
              <a:rPr lang="bs-Latn-BA" dirty="0" smtClean="0"/>
              <a:t>	5) istovremenim obavljanjem samo jednog posla,</a:t>
            </a:r>
          </a:p>
          <a:p>
            <a:pPr>
              <a:buNone/>
            </a:pPr>
            <a:r>
              <a:rPr lang="bs-Latn-BA" dirty="0" smtClean="0"/>
              <a:t>	6) </a:t>
            </a:r>
            <a:r>
              <a:rPr lang="bs-Latn-BA" dirty="0" err="1" smtClean="0"/>
              <a:t>poboljšanjem</a:t>
            </a:r>
            <a:r>
              <a:rPr lang="bs-Latn-BA" dirty="0" smtClean="0"/>
              <a:t> sposobnosti komuniciranja sa saradnicima.</a:t>
            </a:r>
            <a:endParaRPr lang="bs-Latn-B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Planiranje vremena.</a:t>
            </a:r>
          </a:p>
          <a:p>
            <a:endParaRPr lang="bs-Latn-BA" dirty="0" smtClean="0"/>
          </a:p>
          <a:p>
            <a:r>
              <a:rPr lang="bs-Latn-BA" dirty="0" smtClean="0"/>
              <a:t>Postavljanje rokova.</a:t>
            </a:r>
          </a:p>
          <a:p>
            <a:endParaRPr lang="bs-Latn-BA" dirty="0" smtClean="0"/>
          </a:p>
          <a:p>
            <a:r>
              <a:rPr lang="bs-Latn-BA" dirty="0" smtClean="0"/>
              <a:t>Dobra organizacija radnih sastanaka.</a:t>
            </a:r>
          </a:p>
          <a:p>
            <a:endParaRPr lang="bs-Latn-BA" dirty="0" smtClean="0"/>
          </a:p>
          <a:p>
            <a:r>
              <a:rPr lang="bs-Latn-BA" dirty="0" smtClean="0"/>
              <a:t>Kalendar obaveza.</a:t>
            </a:r>
            <a:endParaRPr lang="bs-Latn-B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err="1" smtClean="0"/>
              <a:t>Menadžerske</a:t>
            </a:r>
            <a:r>
              <a:rPr lang="bs-Latn-BA" dirty="0" smtClean="0"/>
              <a:t> vještine</a:t>
            </a:r>
            <a:endParaRPr lang="bs-Latn-BA" dirty="0"/>
          </a:p>
        </p:txBody>
      </p:sp>
      <p:sp>
        <p:nvSpPr>
          <p:cNvPr id="3" name="Content Placeholder 2"/>
          <p:cNvSpPr>
            <a:spLocks noGrp="1"/>
          </p:cNvSpPr>
          <p:nvPr>
            <p:ph sz="quarter" idx="1"/>
          </p:nvPr>
        </p:nvSpPr>
        <p:spPr/>
        <p:txBody>
          <a:bodyPr/>
          <a:lstStyle/>
          <a:p>
            <a:endParaRPr lang="bs-Latn-BA" dirty="0" smtClean="0"/>
          </a:p>
          <a:p>
            <a:endParaRPr lang="bs-Latn-BA" dirty="0" smtClean="0"/>
          </a:p>
          <a:p>
            <a:r>
              <a:rPr lang="bs-Latn-BA" dirty="0" smtClean="0"/>
              <a:t>Vještine koje su važne za uspjeh menadžera:</a:t>
            </a:r>
          </a:p>
          <a:p>
            <a:pPr>
              <a:buNone/>
            </a:pPr>
            <a:r>
              <a:rPr lang="bs-Latn-BA" dirty="0"/>
              <a:t>	</a:t>
            </a:r>
            <a:r>
              <a:rPr lang="bs-Latn-BA" dirty="0" smtClean="0"/>
              <a:t>1) Lične vještine,</a:t>
            </a:r>
          </a:p>
          <a:p>
            <a:pPr>
              <a:buNone/>
            </a:pPr>
            <a:r>
              <a:rPr lang="bs-Latn-BA" dirty="0"/>
              <a:t>	</a:t>
            </a:r>
            <a:r>
              <a:rPr lang="bs-Latn-BA" dirty="0" smtClean="0"/>
              <a:t>2) </a:t>
            </a:r>
            <a:r>
              <a:rPr lang="bs-Latn-BA" dirty="0" err="1" smtClean="0"/>
              <a:t>Interpersonalne</a:t>
            </a:r>
            <a:r>
              <a:rPr lang="bs-Latn-BA" dirty="0" smtClean="0"/>
              <a:t> vještine,</a:t>
            </a:r>
          </a:p>
          <a:p>
            <a:pPr>
              <a:buNone/>
            </a:pPr>
            <a:r>
              <a:rPr lang="bs-Latn-BA" dirty="0"/>
              <a:t>	</a:t>
            </a:r>
            <a:r>
              <a:rPr lang="bs-Latn-BA" dirty="0" smtClean="0"/>
              <a:t>3) Komunikacijske vještine,</a:t>
            </a:r>
          </a:p>
          <a:p>
            <a:pPr>
              <a:buNone/>
            </a:pPr>
            <a:r>
              <a:rPr lang="bs-Latn-BA" dirty="0" smtClean="0"/>
              <a:t>	4) Grupne vještine.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04664"/>
            <a:ext cx="8534400" cy="758952"/>
          </a:xfrm>
        </p:spPr>
        <p:txBody>
          <a:bodyPr>
            <a:normAutofit fontScale="90000"/>
          </a:bodyPr>
          <a:lstStyle/>
          <a:p>
            <a:r>
              <a:rPr lang="bs-Latn-BA" dirty="0" err="1" smtClean="0"/>
              <a:t>Eliminisanje</a:t>
            </a:r>
            <a:r>
              <a:rPr lang="bs-Latn-BA" dirty="0" smtClean="0"/>
              <a:t> nepotrebnih prekida od strane saradnika</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Racionalizacija vremena.</a:t>
            </a:r>
          </a:p>
          <a:p>
            <a:endParaRPr lang="bs-Latn-BA" dirty="0" smtClean="0"/>
          </a:p>
          <a:p>
            <a:r>
              <a:rPr lang="bs-Latn-BA" dirty="0" smtClean="0"/>
              <a:t>Vrijeme potrošeno na kontakt sa saradnicima:</a:t>
            </a:r>
          </a:p>
          <a:p>
            <a:pPr>
              <a:buNone/>
            </a:pPr>
            <a:r>
              <a:rPr lang="bs-Latn-BA" dirty="0" smtClean="0"/>
              <a:t>	- 23% problem mogu sami riješiti,</a:t>
            </a:r>
          </a:p>
          <a:p>
            <a:pPr>
              <a:buNone/>
            </a:pPr>
            <a:r>
              <a:rPr lang="bs-Latn-BA" dirty="0" smtClean="0"/>
              <a:t>	- 22% problem mogu riješiti uz pomoć kolega,</a:t>
            </a:r>
          </a:p>
          <a:p>
            <a:pPr>
              <a:buNone/>
            </a:pPr>
            <a:r>
              <a:rPr lang="bs-Latn-BA" dirty="0" smtClean="0"/>
              <a:t>	- 20% problem mogu riješiti telefonskim razgovorom,</a:t>
            </a:r>
          </a:p>
          <a:p>
            <a:pPr>
              <a:buNone/>
            </a:pPr>
            <a:r>
              <a:rPr lang="bs-Latn-BA" dirty="0" smtClean="0"/>
              <a:t>	- 35% potreban neposredni kontakt.</a:t>
            </a:r>
          </a:p>
          <a:p>
            <a:endParaRPr lang="bs-Latn-BA" dirty="0" smtClean="0"/>
          </a:p>
          <a:p>
            <a:r>
              <a:rPr lang="bs-Latn-BA" dirty="0" smtClean="0"/>
              <a:t>Racionalizacija kontakata.</a:t>
            </a:r>
            <a:endParaRPr lang="bs-Latn-B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Eliminacija gutača ili </a:t>
            </a:r>
            <a:r>
              <a:rPr lang="bs-Latn-BA" dirty="0" err="1" smtClean="0"/>
              <a:t>kradljivaca</a:t>
            </a:r>
            <a:r>
              <a:rPr lang="bs-Latn-BA" dirty="0" smtClean="0"/>
              <a:t> vremena</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69% - nepotrebni sastanci, poslovna putovanja, </a:t>
            </a:r>
            <a:r>
              <a:rPr lang="bs-Latn-BA" dirty="0" err="1" smtClean="0"/>
              <a:t>nenajavljeni</a:t>
            </a:r>
            <a:r>
              <a:rPr lang="bs-Latn-BA" dirty="0" smtClean="0"/>
              <a:t> posjetioci, </a:t>
            </a:r>
            <a:r>
              <a:rPr lang="bs-Latn-BA" dirty="0" err="1" smtClean="0"/>
              <a:t>perfekcionizam</a:t>
            </a:r>
            <a:r>
              <a:rPr lang="bs-Latn-BA" dirty="0" smtClean="0"/>
              <a:t>.</a:t>
            </a:r>
          </a:p>
          <a:p>
            <a:endParaRPr lang="bs-Latn-BA" dirty="0" smtClean="0"/>
          </a:p>
          <a:p>
            <a:r>
              <a:rPr lang="bs-Latn-BA" dirty="0" smtClean="0"/>
              <a:t>Menadžeri se ne mogu osloboditi nepoželjnih posjetioca zbog:</a:t>
            </a:r>
          </a:p>
          <a:p>
            <a:pPr marL="514350" indent="-514350">
              <a:buNone/>
            </a:pPr>
            <a:r>
              <a:rPr lang="bs-Latn-BA" dirty="0" smtClean="0"/>
              <a:t>	1) svog školovanja i odgoja,</a:t>
            </a:r>
          </a:p>
          <a:p>
            <a:pPr marL="514350" indent="-514350">
              <a:buNone/>
            </a:pPr>
            <a:r>
              <a:rPr lang="bs-Latn-BA" dirty="0" smtClean="0"/>
              <a:t>	2) zahtjeva </a:t>
            </a:r>
            <a:r>
              <a:rPr lang="bs-Latn-BA" dirty="0" err="1" smtClean="0"/>
              <a:t>organizacione</a:t>
            </a:r>
            <a:r>
              <a:rPr lang="bs-Latn-BA" dirty="0" smtClean="0"/>
              <a:t> politike,</a:t>
            </a:r>
          </a:p>
          <a:p>
            <a:pPr marL="514350" indent="-514350">
              <a:buNone/>
            </a:pPr>
            <a:r>
              <a:rPr lang="bs-Latn-BA" dirty="0" smtClean="0"/>
              <a:t>	3) </a:t>
            </a:r>
            <a:r>
              <a:rPr lang="bs-Latn-BA" dirty="0" err="1" smtClean="0"/>
              <a:t>podvojenog</a:t>
            </a:r>
            <a:r>
              <a:rPr lang="bs-Latn-BA" dirty="0" smtClean="0"/>
              <a:t> stava prema sastancima,</a:t>
            </a:r>
          </a:p>
          <a:p>
            <a:pPr marL="514350" indent="-514350">
              <a:buNone/>
            </a:pPr>
            <a:r>
              <a:rPr lang="bs-Latn-BA" dirty="0" smtClean="0"/>
              <a:t>	4) potrebe da preuzmu ulogu roditelja,</a:t>
            </a:r>
          </a:p>
          <a:p>
            <a:pPr marL="514350" indent="-514350">
              <a:buNone/>
            </a:pPr>
            <a:r>
              <a:rPr lang="bs-Latn-BA" dirty="0" smtClean="0"/>
              <a:t>	5) traženja mogućnosti za bijeg sa posla.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Načini za rješavanje nepoželjnih posjetioca:</a:t>
            </a:r>
          </a:p>
          <a:p>
            <a:pPr>
              <a:buNone/>
            </a:pPr>
            <a:r>
              <a:rPr lang="bs-Latn-BA" dirty="0" smtClean="0"/>
              <a:t>	1) zatvoriti vrata kancelarije jer su zatvorena vrata znak da je potreban mir,</a:t>
            </a:r>
          </a:p>
          <a:p>
            <a:pPr>
              <a:buNone/>
            </a:pPr>
            <a:r>
              <a:rPr lang="bs-Latn-BA" dirty="0" smtClean="0"/>
              <a:t>	2) staklene pregrade kancelarije mogu se prekriti platnom da se ne vidi šta </a:t>
            </a:r>
            <a:r>
              <a:rPr lang="bs-Latn-BA" smtClean="0"/>
              <a:t>se radi,</a:t>
            </a:r>
            <a:endParaRPr lang="bs-Latn-BA" dirty="0" smtClean="0"/>
          </a:p>
          <a:p>
            <a:pPr>
              <a:buNone/>
            </a:pPr>
            <a:r>
              <a:rPr lang="bs-Latn-BA" dirty="0" smtClean="0"/>
              <a:t>	3) kancelarija sa manje udobnih naslonjača,</a:t>
            </a:r>
          </a:p>
          <a:p>
            <a:pPr>
              <a:buNone/>
            </a:pPr>
            <a:r>
              <a:rPr lang="bs-Latn-BA" dirty="0" smtClean="0"/>
              <a:t>	4) osloboditi se aparata za čaj ili kafu.</a:t>
            </a:r>
            <a:endParaRPr lang="bs-Latn-BA"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92500" lnSpcReduction="20000"/>
          </a:bodyPr>
          <a:lstStyle/>
          <a:p>
            <a:endParaRPr lang="bs-Latn-BA" dirty="0" smtClean="0"/>
          </a:p>
          <a:p>
            <a:r>
              <a:rPr lang="bs-Latn-BA" dirty="0" smtClean="0"/>
              <a:t>Vlastito ponašanje menadžera:</a:t>
            </a:r>
          </a:p>
          <a:p>
            <a:pPr>
              <a:buNone/>
            </a:pPr>
            <a:r>
              <a:rPr lang="bs-Latn-BA" dirty="0" smtClean="0"/>
              <a:t>	1) ako ne želi da ga ometaju u radu, posjetioce dočekati stojeći i ostati stajati,</a:t>
            </a:r>
          </a:p>
          <a:p>
            <a:pPr>
              <a:buNone/>
            </a:pPr>
            <a:r>
              <a:rPr lang="bs-Latn-BA" dirty="0" smtClean="0"/>
              <a:t>	2) ako neko nenajavljen uđe i pita ima li nekoliko minuta vremena, odgovoriti da je zauzet i da nema vremena,</a:t>
            </a:r>
          </a:p>
          <a:p>
            <a:pPr>
              <a:buNone/>
            </a:pPr>
            <a:r>
              <a:rPr lang="bs-Latn-BA" dirty="0" smtClean="0"/>
              <a:t>	3) ako mora voditi razgovor, kontrolisati dužinu odgovora saradnika, </a:t>
            </a:r>
            <a:r>
              <a:rPr lang="bs-Latn-BA" dirty="0" err="1" smtClean="0"/>
              <a:t>formulišući</a:t>
            </a:r>
            <a:r>
              <a:rPr lang="bs-Latn-BA" dirty="0" smtClean="0"/>
              <a:t> pitanja sa mogućim odgovorima “da” ili “ne”,</a:t>
            </a:r>
          </a:p>
          <a:p>
            <a:pPr>
              <a:buNone/>
            </a:pPr>
            <a:r>
              <a:rPr lang="bs-Latn-BA" dirty="0" smtClean="0"/>
              <a:t>	4) ako sagovornik ne odustaje, pospremati stolove, torbu ili slično,</a:t>
            </a:r>
          </a:p>
          <a:p>
            <a:pPr>
              <a:buNone/>
            </a:pPr>
            <a:r>
              <a:rPr lang="bs-Latn-BA" dirty="0" smtClean="0"/>
              <a:t>	5) poslužiti se dobronamjernom laži da bi se oslobodio sagovornika.</a:t>
            </a:r>
            <a:endParaRPr lang="bs-Latn-B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Preporuke za menadžere koji su svjesni da im sastanci oduzimaju vrijeme, a koji vole </a:t>
            </a:r>
            <a:r>
              <a:rPr lang="bs-Latn-BA" dirty="0" err="1" smtClean="0"/>
              <a:t>čavrljanje</a:t>
            </a:r>
            <a:r>
              <a:rPr lang="bs-Latn-BA" dirty="0" smtClean="0"/>
              <a:t>:</a:t>
            </a:r>
          </a:p>
          <a:p>
            <a:pPr>
              <a:buNone/>
            </a:pPr>
            <a:r>
              <a:rPr lang="bs-Latn-BA" dirty="0" smtClean="0"/>
              <a:t>	1) svakog dana dio vremena odvojiti za dopuštene “sastanke”,</a:t>
            </a:r>
          </a:p>
          <a:p>
            <a:pPr>
              <a:buNone/>
            </a:pPr>
            <a:r>
              <a:rPr lang="bs-Latn-BA" dirty="0" smtClean="0"/>
              <a:t>	2) “sastanke” iskoristiti kao nagradu za dobar rad,</a:t>
            </a:r>
          </a:p>
          <a:p>
            <a:pPr>
              <a:buNone/>
            </a:pPr>
            <a:r>
              <a:rPr lang="bs-Latn-BA" dirty="0" smtClean="0"/>
              <a:t>	3) nikada ne održavati duge sastanke, a zatim raditi da bi se nadoknadilo propušteno, jer redoslijed treba biti obrnut, prvo posao, a zatim opuštanje,</a:t>
            </a:r>
          </a:p>
          <a:p>
            <a:pPr>
              <a:buNone/>
            </a:pPr>
            <a:r>
              <a:rPr lang="bs-Latn-BA" dirty="0" smtClean="0"/>
              <a:t>	4) oprezno pozivati kolege na “sastanak” i ostaviti im mogućnost da sami odluče da li će čavrljati ili neće.</a:t>
            </a:r>
            <a:endParaRPr lang="bs-Latn-B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Umijeće delegiranja</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Sposobnost prenošenja ovlašćenja i odgovornosti na saradnike ili na niže nivoe menadžmenta.</a:t>
            </a:r>
          </a:p>
          <a:p>
            <a:endParaRPr lang="bs-Latn-BA" dirty="0" smtClean="0"/>
          </a:p>
          <a:p>
            <a:r>
              <a:rPr lang="bs-Latn-BA" dirty="0" smtClean="0"/>
              <a:t>Veličina organizacije.</a:t>
            </a:r>
          </a:p>
          <a:p>
            <a:endParaRPr lang="bs-Latn-BA" dirty="0" smtClean="0"/>
          </a:p>
          <a:p>
            <a:r>
              <a:rPr lang="bs-Latn-BA" dirty="0" smtClean="0"/>
              <a:t>Hijerarhijski nivo.</a:t>
            </a:r>
          </a:p>
          <a:p>
            <a:endParaRPr lang="bs-Latn-BA" dirty="0" smtClean="0"/>
          </a:p>
          <a:p>
            <a:r>
              <a:rPr lang="bs-Latn-BA" dirty="0" smtClean="0"/>
              <a:t>Vještina koja se uči.</a:t>
            </a:r>
            <a:endParaRPr lang="bs-Latn-B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Odnos ovlašćenja, odgovornosti i delegiranja</a:t>
            </a:r>
            <a:endParaRPr lang="bs-Latn-BA" dirty="0"/>
          </a:p>
        </p:txBody>
      </p:sp>
      <p:sp>
        <p:nvSpPr>
          <p:cNvPr id="3" name="Content Placeholder 2"/>
          <p:cNvSpPr>
            <a:spLocks noGrp="1"/>
          </p:cNvSpPr>
          <p:nvPr>
            <p:ph sz="quarter" idx="1"/>
          </p:nvPr>
        </p:nvSpPr>
        <p:spPr>
          <a:xfrm>
            <a:off x="301752" y="1527048"/>
            <a:ext cx="8503920" cy="4854280"/>
          </a:xfrm>
        </p:spPr>
        <p:txBody>
          <a:bodyPr>
            <a:normAutofit fontScale="77500" lnSpcReduction="20000"/>
          </a:bodyPr>
          <a:lstStyle/>
          <a:p>
            <a:endParaRPr lang="bs-Latn-BA" dirty="0" smtClean="0"/>
          </a:p>
          <a:p>
            <a:r>
              <a:rPr lang="bs-Latn-BA" dirty="0" smtClean="0"/>
              <a:t>Ovlašćenje – pravo koje pripada nekom položaju, a time i osobi koja je na to položaju.</a:t>
            </a:r>
          </a:p>
          <a:p>
            <a:endParaRPr lang="bs-Latn-BA" dirty="0" smtClean="0"/>
          </a:p>
          <a:p>
            <a:r>
              <a:rPr lang="bs-Latn-BA" dirty="0" smtClean="0"/>
              <a:t>Ovlašćenje se definiše kao:</a:t>
            </a:r>
          </a:p>
          <a:p>
            <a:pPr>
              <a:buNone/>
            </a:pPr>
            <a:r>
              <a:rPr lang="bs-Latn-BA" dirty="0" smtClean="0"/>
              <a:t>	1) zakonska moć zapovijedanja ili djelovanja,</a:t>
            </a:r>
          </a:p>
          <a:p>
            <a:pPr>
              <a:buNone/>
            </a:pPr>
            <a:r>
              <a:rPr lang="bs-Latn-BA" dirty="0" smtClean="0"/>
              <a:t>	2) pravo </a:t>
            </a:r>
            <a:r>
              <a:rPr lang="bs-Latn-BA" dirty="0" err="1" smtClean="0"/>
              <a:t>naređivanja</a:t>
            </a:r>
            <a:r>
              <a:rPr lang="bs-Latn-BA" dirty="0" smtClean="0"/>
              <a:t>,</a:t>
            </a:r>
          </a:p>
          <a:p>
            <a:pPr>
              <a:buNone/>
            </a:pPr>
            <a:r>
              <a:rPr lang="bs-Latn-BA" dirty="0" smtClean="0"/>
              <a:t>	3) pravo odlučivanja i </a:t>
            </a:r>
            <a:r>
              <a:rPr lang="bs-Latn-BA" dirty="0" err="1" smtClean="0"/>
              <a:t>naređivanja</a:t>
            </a:r>
            <a:r>
              <a:rPr lang="bs-Latn-BA" dirty="0" smtClean="0"/>
              <a:t>.</a:t>
            </a:r>
          </a:p>
          <a:p>
            <a:pPr>
              <a:buNone/>
            </a:pPr>
            <a:endParaRPr lang="bs-Latn-BA" dirty="0" smtClean="0"/>
          </a:p>
          <a:p>
            <a:r>
              <a:rPr lang="bs-Latn-BA" dirty="0" smtClean="0"/>
              <a:t>Karakteristike:</a:t>
            </a:r>
          </a:p>
          <a:p>
            <a:pPr>
              <a:buNone/>
            </a:pPr>
            <a:r>
              <a:rPr lang="bs-Latn-BA" dirty="0" smtClean="0"/>
              <a:t>	1) ovlašćenje je pravo,</a:t>
            </a:r>
          </a:p>
          <a:p>
            <a:pPr>
              <a:buNone/>
            </a:pPr>
            <a:r>
              <a:rPr lang="bs-Latn-BA" dirty="0" smtClean="0"/>
              <a:t>	2) uključuje donošenje odluka,</a:t>
            </a:r>
          </a:p>
          <a:p>
            <a:pPr>
              <a:buNone/>
            </a:pPr>
            <a:r>
              <a:rPr lang="bs-Latn-BA" dirty="0" smtClean="0"/>
              <a:t>	3) odobrava se zbog postizanja ciljeva organizacije.</a:t>
            </a:r>
          </a:p>
          <a:p>
            <a:endParaRPr lang="bs-Latn-BA" dirty="0" smtClean="0"/>
          </a:p>
          <a:p>
            <a:r>
              <a:rPr lang="bs-Latn-BA" dirty="0" smtClean="0"/>
              <a:t>Hijerarhijski nivo.</a:t>
            </a:r>
            <a:endParaRPr lang="bs-Latn-B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Odgovornost se definiše kao:</a:t>
            </a:r>
          </a:p>
          <a:p>
            <a:pPr>
              <a:buNone/>
            </a:pPr>
            <a:r>
              <a:rPr lang="bs-Latn-BA" dirty="0" smtClean="0"/>
              <a:t>	1) obaveza izvršenja zadataka uz zadovoljavajuće rješenje,</a:t>
            </a:r>
          </a:p>
          <a:p>
            <a:pPr>
              <a:buNone/>
            </a:pPr>
            <a:r>
              <a:rPr lang="bs-Latn-BA" dirty="0" smtClean="0"/>
              <a:t>	2) osjećajna obaveza,</a:t>
            </a:r>
          </a:p>
          <a:p>
            <a:pPr>
              <a:buNone/>
            </a:pPr>
            <a:r>
              <a:rPr lang="bs-Latn-BA" dirty="0" smtClean="0"/>
              <a:t>	3) stepen u kojem menadžeri osjećaju obavezu da izvrše preuzete zadatke.</a:t>
            </a:r>
          </a:p>
          <a:p>
            <a:pPr>
              <a:buNone/>
            </a:pPr>
            <a:endParaRPr lang="bs-Latn-BA" dirty="0" smtClean="0"/>
          </a:p>
          <a:p>
            <a:r>
              <a:rPr lang="bs-Latn-BA" dirty="0" smtClean="0"/>
              <a:t>Odnos između </a:t>
            </a:r>
            <a:r>
              <a:rPr lang="bs-Latn-BA" dirty="0" err="1" smtClean="0"/>
              <a:t>ovlaščenja</a:t>
            </a:r>
            <a:r>
              <a:rPr lang="bs-Latn-BA" dirty="0" smtClean="0"/>
              <a:t> i odgovornosti – visina ovlašćenja mora biti jednaka visini odgovornosti. </a:t>
            </a:r>
            <a:endParaRPr lang="bs-Latn-B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Delegiranje se definiše kao:</a:t>
            </a:r>
          </a:p>
          <a:p>
            <a:pPr>
              <a:buNone/>
            </a:pPr>
            <a:r>
              <a:rPr lang="bs-Latn-BA" dirty="0" smtClean="0"/>
              <a:t>	1) prenošenje zadataka na one osobe koje će biti odgovorne za njihovo izvršenje,</a:t>
            </a:r>
          </a:p>
          <a:p>
            <a:pPr>
              <a:buNone/>
            </a:pPr>
            <a:r>
              <a:rPr lang="bs-Latn-BA" dirty="0" smtClean="0"/>
              <a:t>	2) proces prenošenja odgovornosti i ovlašćenja, </a:t>
            </a:r>
          </a:p>
          <a:p>
            <a:pPr>
              <a:buNone/>
            </a:pPr>
            <a:r>
              <a:rPr lang="bs-Latn-BA" dirty="0" smtClean="0"/>
              <a:t>	3) prenošenje prava donošenja odluka na zaposlene,</a:t>
            </a:r>
          </a:p>
          <a:p>
            <a:pPr>
              <a:buNone/>
            </a:pPr>
            <a:r>
              <a:rPr lang="bs-Latn-BA" dirty="0" smtClean="0"/>
              <a:t>	4) obavljanje poslova uz pomoć drugih ljudi.</a:t>
            </a:r>
          </a:p>
          <a:p>
            <a:pPr>
              <a:buNone/>
            </a:pPr>
            <a:endParaRPr lang="bs-Latn-BA" dirty="0" smtClean="0"/>
          </a:p>
          <a:p>
            <a:r>
              <a:rPr lang="bs-Latn-BA" dirty="0" smtClean="0"/>
              <a:t>Delegiranje – prenošenje.</a:t>
            </a:r>
          </a:p>
          <a:p>
            <a:endParaRPr lang="bs-Latn-BA" dirty="0" smtClean="0"/>
          </a:p>
          <a:p>
            <a:endParaRPr lang="bs-Latn-BA" dirty="0" smtClean="0"/>
          </a:p>
          <a:p>
            <a:endParaRPr lang="bs-Latn-BA" dirty="0" smtClean="0"/>
          </a:p>
          <a:p>
            <a:endParaRPr lang="bs-Latn-B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Centralizacija i decentralizacija.</a:t>
            </a:r>
          </a:p>
          <a:p>
            <a:endParaRPr lang="bs-Latn-BA" dirty="0" smtClean="0"/>
          </a:p>
          <a:p>
            <a:r>
              <a:rPr lang="bs-Latn-BA" dirty="0" smtClean="0"/>
              <a:t>Delegiranje = decentralizacija.</a:t>
            </a:r>
          </a:p>
          <a:p>
            <a:endParaRPr lang="bs-Latn-BA" dirty="0" smtClean="0"/>
          </a:p>
          <a:p>
            <a:r>
              <a:rPr lang="bs-Latn-BA" dirty="0" smtClean="0"/>
              <a:t>Apsolutna decentralizacija – nije moguća.</a:t>
            </a:r>
          </a:p>
          <a:p>
            <a:endParaRPr lang="bs-Latn-BA" dirty="0" smtClean="0"/>
          </a:p>
          <a:p>
            <a:r>
              <a:rPr lang="bs-Latn-BA" dirty="0" smtClean="0"/>
              <a:t>Apsolutna centralizacija – nije poželjna.</a:t>
            </a:r>
            <a:endParaRPr lang="bs-Latn-B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dirty="0"/>
          </a:p>
        </p:txBody>
      </p:sp>
      <p:sp>
        <p:nvSpPr>
          <p:cNvPr id="3" name="Content Placeholder 2"/>
          <p:cNvSpPr>
            <a:spLocks noGrp="1"/>
          </p:cNvSpPr>
          <p:nvPr>
            <p:ph sz="quarter" idx="1"/>
          </p:nvPr>
        </p:nvSpPr>
        <p:spPr/>
        <p:txBody>
          <a:bodyPr/>
          <a:lstStyle/>
          <a:p>
            <a:pPr algn="ctr">
              <a:buNone/>
            </a:pPr>
            <a:endParaRPr lang="bs-Latn-BA" dirty="0" smtClean="0"/>
          </a:p>
          <a:p>
            <a:pPr algn="ctr">
              <a:buNone/>
            </a:pPr>
            <a:endParaRPr lang="bs-Latn-BA" dirty="0"/>
          </a:p>
          <a:p>
            <a:pPr algn="ctr">
              <a:buNone/>
            </a:pPr>
            <a:r>
              <a:rPr lang="bs-Latn-BA" sz="6000" dirty="0" smtClean="0"/>
              <a:t>Lične vještine</a:t>
            </a:r>
            <a:endParaRPr lang="bs-Latn-BA" sz="6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Razlozi delegiranja</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Strategija pobjednik – pobjednik (</a:t>
            </a:r>
            <a:r>
              <a:rPr lang="bs-Latn-BA" dirty="0" err="1" smtClean="0"/>
              <a:t>win</a:t>
            </a:r>
            <a:r>
              <a:rPr lang="bs-Latn-BA" dirty="0" smtClean="0"/>
              <a:t> – </a:t>
            </a:r>
            <a:r>
              <a:rPr lang="bs-Latn-BA" dirty="0" err="1" smtClean="0"/>
              <a:t>win</a:t>
            </a:r>
            <a:r>
              <a:rPr lang="bs-Latn-BA" dirty="0" smtClean="0"/>
              <a:t>).</a:t>
            </a:r>
          </a:p>
          <a:p>
            <a:endParaRPr lang="bs-Latn-BA" dirty="0" smtClean="0"/>
          </a:p>
          <a:p>
            <a:r>
              <a:rPr lang="bs-Latn-BA" dirty="0" smtClean="0"/>
              <a:t>Najvažniji razlozi za delegiranje:</a:t>
            </a:r>
          </a:p>
          <a:p>
            <a:pPr>
              <a:buNone/>
            </a:pPr>
            <a:r>
              <a:rPr lang="bs-Latn-BA" dirty="0" smtClean="0"/>
              <a:t>	1) omogućava brzu akciju,</a:t>
            </a:r>
          </a:p>
          <a:p>
            <a:pPr>
              <a:buNone/>
            </a:pPr>
            <a:r>
              <a:rPr lang="bs-Latn-BA" dirty="0" smtClean="0"/>
              <a:t>	2) olakšava </a:t>
            </a:r>
            <a:r>
              <a:rPr lang="bs-Latn-BA" dirty="0" err="1" smtClean="0"/>
              <a:t>obučavanje</a:t>
            </a:r>
            <a:r>
              <a:rPr lang="bs-Latn-BA" dirty="0" smtClean="0"/>
              <a:t> i razvoj vještina zaposlenih,</a:t>
            </a:r>
          </a:p>
          <a:p>
            <a:pPr>
              <a:buNone/>
            </a:pPr>
            <a:r>
              <a:rPr lang="bs-Latn-BA" dirty="0" smtClean="0"/>
              <a:t>	3) povećava motivaciju zaposlenih,</a:t>
            </a:r>
          </a:p>
          <a:p>
            <a:pPr>
              <a:buNone/>
            </a:pPr>
            <a:r>
              <a:rPr lang="bs-Latn-BA" dirty="0" smtClean="0"/>
              <a:t>	4) poboljšava stavove i podiže moral zaposlenih,</a:t>
            </a:r>
          </a:p>
          <a:p>
            <a:pPr>
              <a:buNone/>
            </a:pPr>
            <a:r>
              <a:rPr lang="bs-Latn-BA" dirty="0" smtClean="0"/>
              <a:t>	5) dovodi do boljih poslovnih odluka,</a:t>
            </a:r>
          </a:p>
          <a:p>
            <a:pPr>
              <a:buNone/>
            </a:pPr>
            <a:r>
              <a:rPr lang="bs-Latn-BA" dirty="0" smtClean="0"/>
              <a:t>	6) omogućava menadžerima da se bave </a:t>
            </a:r>
            <a:r>
              <a:rPr lang="bs-Latn-BA" dirty="0" err="1" smtClean="0"/>
              <a:t>izazovnijim</a:t>
            </a:r>
            <a:r>
              <a:rPr lang="bs-Latn-BA" dirty="0" smtClean="0"/>
              <a:t> poslovima.</a:t>
            </a:r>
            <a:endParaRPr lang="bs-Latn-B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Predmet delegiranja</a:t>
            </a:r>
            <a:endParaRPr lang="bs-Latn-BA" dirty="0"/>
          </a:p>
        </p:txBody>
      </p:sp>
      <p:sp>
        <p:nvSpPr>
          <p:cNvPr id="3" name="Content Placeholder 2"/>
          <p:cNvSpPr>
            <a:spLocks noGrp="1"/>
          </p:cNvSpPr>
          <p:nvPr>
            <p:ph sz="quarter" idx="1"/>
          </p:nvPr>
        </p:nvSpPr>
        <p:spPr>
          <a:xfrm>
            <a:off x="301752" y="1527048"/>
            <a:ext cx="8503920" cy="4782272"/>
          </a:xfrm>
        </p:spPr>
        <p:txBody>
          <a:bodyPr>
            <a:normAutofit fontScale="92500" lnSpcReduction="20000"/>
          </a:bodyPr>
          <a:lstStyle/>
          <a:p>
            <a:endParaRPr lang="bs-Latn-BA" dirty="0" smtClean="0"/>
          </a:p>
          <a:p>
            <a:r>
              <a:rPr lang="bs-Latn-BA" dirty="0" smtClean="0"/>
              <a:t>Šta se delegira?</a:t>
            </a:r>
          </a:p>
          <a:p>
            <a:endParaRPr lang="bs-Latn-BA" dirty="0" smtClean="0"/>
          </a:p>
          <a:p>
            <a:r>
              <a:rPr lang="bs-Latn-BA" dirty="0" smtClean="0"/>
              <a:t>Poslovi u domenu menadžera koji delegira.</a:t>
            </a:r>
          </a:p>
          <a:p>
            <a:endParaRPr lang="bs-Latn-BA" dirty="0" smtClean="0"/>
          </a:p>
          <a:p>
            <a:r>
              <a:rPr lang="bs-Latn-BA" dirty="0" smtClean="0"/>
              <a:t>Prioriteti, vremenske obaveze, gutači vremena.</a:t>
            </a:r>
          </a:p>
          <a:p>
            <a:endParaRPr lang="bs-Latn-BA" dirty="0" smtClean="0"/>
          </a:p>
          <a:p>
            <a:r>
              <a:rPr lang="bs-Latn-BA" dirty="0" smtClean="0"/>
              <a:t>Rutinski i </a:t>
            </a:r>
            <a:r>
              <a:rPr lang="bs-Latn-BA" dirty="0" err="1" smtClean="0"/>
              <a:t>nerutinski</a:t>
            </a:r>
            <a:r>
              <a:rPr lang="bs-Latn-BA" dirty="0" smtClean="0"/>
              <a:t> (složeniji, zahtjevniji i izazovniji) poslovi.</a:t>
            </a:r>
          </a:p>
          <a:p>
            <a:endParaRPr lang="bs-Latn-BA" dirty="0" smtClean="0"/>
          </a:p>
          <a:p>
            <a:r>
              <a:rPr lang="bs-Latn-BA" dirty="0" smtClean="0"/>
              <a:t>Poslovi koji se bez nepotrebnih prekida i zastoja mogu obaviti nezavisno od prisutnosti menadžera na poslu.</a:t>
            </a:r>
          </a:p>
          <a:p>
            <a:endParaRPr lang="bs-Latn-B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Nosioci delegiranih poslova</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Kome se delegira?</a:t>
            </a:r>
          </a:p>
          <a:p>
            <a:endParaRPr lang="bs-Latn-BA" dirty="0" smtClean="0"/>
          </a:p>
          <a:p>
            <a:r>
              <a:rPr lang="bs-Latn-BA" dirty="0" smtClean="0"/>
              <a:t>Delegiranje na podređene.</a:t>
            </a:r>
          </a:p>
          <a:p>
            <a:endParaRPr lang="bs-Latn-BA" dirty="0" smtClean="0"/>
          </a:p>
          <a:p>
            <a:r>
              <a:rPr lang="bs-Latn-BA" dirty="0" smtClean="0"/>
              <a:t>Izbor prave osobe za delegiranje.</a:t>
            </a:r>
          </a:p>
          <a:p>
            <a:endParaRPr lang="bs-Latn-BA" dirty="0" smtClean="0"/>
          </a:p>
          <a:p>
            <a:r>
              <a:rPr lang="bs-Latn-BA" dirty="0" smtClean="0"/>
              <a:t>Znanja, vještine i ličnost podređenih.</a:t>
            </a:r>
          </a:p>
          <a:p>
            <a:endParaRPr lang="bs-Latn-BA" dirty="0" smtClean="0"/>
          </a:p>
          <a:p>
            <a:r>
              <a:rPr lang="bs-Latn-BA" dirty="0" smtClean="0"/>
              <a:t>Delegiranje na pogrešnu osobu gore od </a:t>
            </a:r>
            <a:r>
              <a:rPr lang="bs-Latn-BA" dirty="0" err="1" smtClean="0"/>
              <a:t>nedelegiranja</a:t>
            </a:r>
            <a:r>
              <a:rPr lang="bs-Latn-BA" dirty="0" smtClean="0"/>
              <a:t>.</a:t>
            </a:r>
            <a:endParaRPr lang="bs-Latn-B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Prednosti delegiranja</a:t>
            </a:r>
            <a:endParaRPr lang="bs-Latn-BA" dirty="0"/>
          </a:p>
        </p:txBody>
      </p:sp>
      <p:sp>
        <p:nvSpPr>
          <p:cNvPr id="3" name="Content Placeholder 2"/>
          <p:cNvSpPr>
            <a:spLocks noGrp="1"/>
          </p:cNvSpPr>
          <p:nvPr>
            <p:ph sz="quarter" idx="1"/>
          </p:nvPr>
        </p:nvSpPr>
        <p:spPr>
          <a:xfrm>
            <a:off x="301752" y="1527048"/>
            <a:ext cx="8503920" cy="5070304"/>
          </a:xfrm>
        </p:spPr>
        <p:txBody>
          <a:bodyPr>
            <a:normAutofit fontScale="70000" lnSpcReduction="20000"/>
          </a:bodyPr>
          <a:lstStyle/>
          <a:p>
            <a:endParaRPr lang="bs-Latn-BA" dirty="0" smtClean="0"/>
          </a:p>
          <a:p>
            <a:r>
              <a:rPr lang="bs-Latn-BA" dirty="0" smtClean="0"/>
              <a:t>Najvažnije koristi od delegiranja:</a:t>
            </a:r>
          </a:p>
          <a:p>
            <a:pPr>
              <a:buNone/>
            </a:pPr>
            <a:r>
              <a:rPr lang="bs-Latn-BA" dirty="0" smtClean="0"/>
              <a:t>	1) povećanje proizvodnosti menadžera,</a:t>
            </a:r>
          </a:p>
          <a:p>
            <a:pPr>
              <a:buNone/>
            </a:pPr>
            <a:r>
              <a:rPr lang="bs-Latn-BA" dirty="0" smtClean="0"/>
              <a:t>	2) oslobađanje vremena menadžerima,</a:t>
            </a:r>
          </a:p>
          <a:p>
            <a:pPr>
              <a:buNone/>
            </a:pPr>
            <a:r>
              <a:rPr lang="bs-Latn-BA" dirty="0" smtClean="0"/>
              <a:t>	3) </a:t>
            </a:r>
            <a:r>
              <a:rPr lang="bs-Latn-BA" dirty="0" err="1" smtClean="0"/>
              <a:t>eliminisanje</a:t>
            </a:r>
            <a:r>
              <a:rPr lang="bs-Latn-BA" dirty="0" smtClean="0"/>
              <a:t> nevažnih poslova,</a:t>
            </a:r>
          </a:p>
          <a:p>
            <a:pPr>
              <a:buNone/>
            </a:pPr>
            <a:r>
              <a:rPr lang="bs-Latn-BA" dirty="0" smtClean="0"/>
              <a:t>	4) više mogućnosti da se menadžeri posvete upravljanju,</a:t>
            </a:r>
          </a:p>
          <a:p>
            <a:pPr>
              <a:buNone/>
            </a:pPr>
            <a:r>
              <a:rPr lang="bs-Latn-BA" dirty="0" smtClean="0"/>
              <a:t>	5) razvijanje menadžerskih vještina,</a:t>
            </a:r>
          </a:p>
          <a:p>
            <a:pPr>
              <a:buNone/>
            </a:pPr>
            <a:r>
              <a:rPr lang="bs-Latn-BA" dirty="0" smtClean="0"/>
              <a:t>	6) povećanje efikasnosti organizacije,</a:t>
            </a:r>
          </a:p>
          <a:p>
            <a:pPr>
              <a:buNone/>
            </a:pPr>
            <a:r>
              <a:rPr lang="bs-Latn-BA" dirty="0" smtClean="0"/>
              <a:t>	7) odlučivanje o pojedinim pitanjima na onom nivou na kojem je primjereno da se odlučuje o njima,</a:t>
            </a:r>
          </a:p>
          <a:p>
            <a:pPr>
              <a:buNone/>
            </a:pPr>
            <a:r>
              <a:rPr lang="bs-Latn-BA" dirty="0" smtClean="0"/>
              <a:t>	8) decentralizacija odlučivanja,</a:t>
            </a:r>
          </a:p>
          <a:p>
            <a:pPr>
              <a:buNone/>
            </a:pPr>
            <a:r>
              <a:rPr lang="bs-Latn-BA" dirty="0" smtClean="0"/>
              <a:t>	9) usmjerenost na zadatke,</a:t>
            </a:r>
          </a:p>
          <a:p>
            <a:pPr>
              <a:buNone/>
            </a:pPr>
            <a:r>
              <a:rPr lang="bs-Latn-BA" dirty="0" smtClean="0"/>
              <a:t>	10) veća fleksibilnost menadžera,</a:t>
            </a:r>
          </a:p>
          <a:p>
            <a:pPr>
              <a:buNone/>
            </a:pPr>
            <a:r>
              <a:rPr lang="bs-Latn-BA" dirty="0" smtClean="0"/>
              <a:t>	11) veće zadovoljstvo poslom,</a:t>
            </a:r>
          </a:p>
          <a:p>
            <a:pPr>
              <a:buNone/>
            </a:pPr>
            <a:r>
              <a:rPr lang="bs-Latn-BA" dirty="0" smtClean="0"/>
              <a:t>	12) razvijanje vještina i sposobnosti saradnika,</a:t>
            </a:r>
          </a:p>
          <a:p>
            <a:pPr>
              <a:buNone/>
            </a:pPr>
            <a:r>
              <a:rPr lang="bs-Latn-BA" dirty="0" smtClean="0"/>
              <a:t>	13) poboljšanje radne uspješnosti.</a:t>
            </a:r>
            <a:endParaRPr lang="bs-Latn-B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Elementi </a:t>
            </a:r>
            <a:r>
              <a:rPr lang="bs-Latn-BA" dirty="0" err="1" smtClean="0"/>
              <a:t>efektivnog</a:t>
            </a:r>
            <a:r>
              <a:rPr lang="bs-Latn-BA" dirty="0" smtClean="0"/>
              <a:t> delegiranja</a:t>
            </a:r>
            <a:endParaRPr lang="bs-Latn-BA" dirty="0"/>
          </a:p>
        </p:txBody>
      </p:sp>
      <p:sp>
        <p:nvSpPr>
          <p:cNvPr id="3" name="Content Placeholder 2"/>
          <p:cNvSpPr>
            <a:spLocks noGrp="1"/>
          </p:cNvSpPr>
          <p:nvPr>
            <p:ph sz="quarter" idx="1"/>
          </p:nvPr>
        </p:nvSpPr>
        <p:spPr/>
        <p:txBody>
          <a:bodyPr>
            <a:normAutofit fontScale="70000" lnSpcReduction="20000"/>
          </a:bodyPr>
          <a:lstStyle/>
          <a:p>
            <a:endParaRPr lang="bs-Latn-BA" dirty="0" smtClean="0"/>
          </a:p>
          <a:p>
            <a:r>
              <a:rPr lang="bs-Latn-BA" dirty="0" smtClean="0"/>
              <a:t>Ključni elementi:</a:t>
            </a:r>
          </a:p>
          <a:p>
            <a:pPr>
              <a:buNone/>
            </a:pPr>
            <a:r>
              <a:rPr lang="bs-Latn-BA" dirty="0" smtClean="0"/>
              <a:t>	1) rezultati,</a:t>
            </a:r>
          </a:p>
          <a:p>
            <a:pPr>
              <a:buNone/>
            </a:pPr>
            <a:r>
              <a:rPr lang="bs-Latn-BA" dirty="0" smtClean="0"/>
              <a:t>	2) vrijeme,</a:t>
            </a:r>
          </a:p>
          <a:p>
            <a:pPr>
              <a:buNone/>
            </a:pPr>
            <a:r>
              <a:rPr lang="bs-Latn-BA" dirty="0" smtClean="0"/>
              <a:t>	3) sredstva,</a:t>
            </a:r>
          </a:p>
          <a:p>
            <a:pPr>
              <a:buNone/>
            </a:pPr>
            <a:r>
              <a:rPr lang="bs-Latn-BA" dirty="0" smtClean="0"/>
              <a:t>	4) dodjeljivanje zadataka jednoj osobi,</a:t>
            </a:r>
          </a:p>
          <a:p>
            <a:pPr>
              <a:buNone/>
            </a:pPr>
            <a:r>
              <a:rPr lang="bs-Latn-BA" dirty="0" smtClean="0"/>
              <a:t>	5) iskrenost prema podređenima,</a:t>
            </a:r>
          </a:p>
          <a:p>
            <a:pPr>
              <a:buNone/>
            </a:pPr>
            <a:r>
              <a:rPr lang="bs-Latn-BA" dirty="0" smtClean="0"/>
              <a:t>	6) određivanje cilja osobi na koju se delegira,</a:t>
            </a:r>
          </a:p>
          <a:p>
            <a:pPr>
              <a:buNone/>
            </a:pPr>
            <a:r>
              <a:rPr lang="bs-Latn-BA" dirty="0" smtClean="0"/>
              <a:t>	7) odgovornost </a:t>
            </a:r>
            <a:r>
              <a:rPr lang="bs-Latn-BA" dirty="0" err="1" smtClean="0"/>
              <a:t>podređenog</a:t>
            </a:r>
            <a:r>
              <a:rPr lang="bs-Latn-BA" dirty="0" smtClean="0"/>
              <a:t>,</a:t>
            </a:r>
          </a:p>
          <a:p>
            <a:pPr>
              <a:buNone/>
            </a:pPr>
            <a:r>
              <a:rPr lang="bs-Latn-BA" dirty="0" smtClean="0"/>
              <a:t>	8) dijalog između menadžera i </a:t>
            </a:r>
            <a:r>
              <a:rPr lang="bs-Latn-BA" dirty="0" err="1" smtClean="0"/>
              <a:t>podređenog</a:t>
            </a:r>
            <a:r>
              <a:rPr lang="bs-Latn-BA" dirty="0" smtClean="0"/>
              <a:t>,</a:t>
            </a:r>
          </a:p>
          <a:p>
            <a:pPr>
              <a:buNone/>
            </a:pPr>
            <a:r>
              <a:rPr lang="bs-Latn-BA" dirty="0" smtClean="0"/>
              <a:t>	9) saznanje da je podređeni prihvatio delegirani zadatak,</a:t>
            </a:r>
          </a:p>
          <a:p>
            <a:pPr>
              <a:buNone/>
            </a:pPr>
            <a:r>
              <a:rPr lang="bs-Latn-BA" dirty="0" smtClean="0"/>
              <a:t>	10) vjera </a:t>
            </a:r>
            <a:r>
              <a:rPr lang="bs-Latn-BA" dirty="0" err="1" smtClean="0"/>
              <a:t>podređenog</a:t>
            </a:r>
            <a:r>
              <a:rPr lang="bs-Latn-BA" dirty="0" smtClean="0"/>
              <a:t> da će mu pripasti zasluge,</a:t>
            </a:r>
          </a:p>
          <a:p>
            <a:pPr>
              <a:buNone/>
            </a:pPr>
            <a:r>
              <a:rPr lang="bs-Latn-BA" dirty="0" smtClean="0"/>
              <a:t>	11) podsticanje entuzijazma </a:t>
            </a:r>
            <a:r>
              <a:rPr lang="bs-Latn-BA" dirty="0" err="1" smtClean="0"/>
              <a:t>podređenog</a:t>
            </a:r>
            <a:r>
              <a:rPr lang="bs-Latn-BA" dirty="0" smtClean="0"/>
              <a:t>,</a:t>
            </a:r>
          </a:p>
          <a:p>
            <a:pPr>
              <a:buNone/>
            </a:pPr>
            <a:r>
              <a:rPr lang="bs-Latn-BA" dirty="0" smtClean="0"/>
              <a:t>	12) jasno prepoznavanje prioriteta u poslu,</a:t>
            </a:r>
          </a:p>
          <a:p>
            <a:pPr>
              <a:buNone/>
            </a:pPr>
            <a:r>
              <a:rPr lang="bs-Latn-BA" dirty="0" smtClean="0"/>
              <a:t>	13) praćenje i kontrola obavljanja zadataka.</a:t>
            </a:r>
            <a:endParaRPr lang="bs-Latn-B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Proces delegiranja</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Koraci procesa delegiranja:</a:t>
            </a:r>
          </a:p>
          <a:p>
            <a:pPr>
              <a:buNone/>
            </a:pPr>
            <a:r>
              <a:rPr lang="bs-Latn-BA" dirty="0" smtClean="0"/>
              <a:t>	1) ocijeniti potrebu za </a:t>
            </a:r>
            <a:r>
              <a:rPr lang="bs-Latn-BA" dirty="0" err="1" smtClean="0"/>
              <a:t>delegiranjem</a:t>
            </a:r>
            <a:r>
              <a:rPr lang="bs-Latn-BA" dirty="0" smtClean="0"/>
              <a:t> i razlog za izbor određenog zaposlenika,</a:t>
            </a:r>
          </a:p>
          <a:p>
            <a:pPr>
              <a:buNone/>
            </a:pPr>
            <a:r>
              <a:rPr lang="bs-Latn-BA" dirty="0" smtClean="0"/>
              <a:t>	2) postavljanje ciljeva kojima se definiše odgovornost, nivo ovlašćenja i rok izvršenja posla,</a:t>
            </a:r>
          </a:p>
          <a:p>
            <a:pPr>
              <a:buNone/>
            </a:pPr>
            <a:r>
              <a:rPr lang="bs-Latn-BA" dirty="0" smtClean="0"/>
              <a:t>	3) razvoj plana,</a:t>
            </a:r>
          </a:p>
          <a:p>
            <a:pPr>
              <a:buNone/>
            </a:pPr>
            <a:r>
              <a:rPr lang="bs-Latn-BA" dirty="0" smtClean="0"/>
              <a:t>	4) uspostavljanje kontrolnih tačaka i držanje zaposlenih odgovornim.</a:t>
            </a:r>
            <a:endParaRPr lang="bs-Latn-B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Analiza aktivnosti koje treba delegirati</a:t>
            </a:r>
            <a:endParaRPr lang="bs-Latn-BA" dirty="0"/>
          </a:p>
        </p:txBody>
      </p:sp>
      <p:graphicFrame>
        <p:nvGraphicFramePr>
          <p:cNvPr id="4" name="Content Placeholder 3"/>
          <p:cNvGraphicFramePr>
            <a:graphicFrameLocks noGrp="1"/>
          </p:cNvGraphicFramePr>
          <p:nvPr>
            <p:ph sz="quarter" idx="1"/>
          </p:nvPr>
        </p:nvGraphicFramePr>
        <p:xfrm>
          <a:off x="301624" y="1527175"/>
          <a:ext cx="8518846" cy="4786180"/>
        </p:xfrm>
        <a:graphic>
          <a:graphicData uri="http://schemas.openxmlformats.org/drawingml/2006/table">
            <a:tbl>
              <a:tblPr firstRow="1" bandRow="1">
                <a:tableStyleId>{5C22544A-7EE6-4342-B048-85BDC9FD1C3A}</a:tableStyleId>
              </a:tblPr>
              <a:tblGrid>
                <a:gridCol w="741983"/>
                <a:gridCol w="1152128"/>
                <a:gridCol w="1152128"/>
                <a:gridCol w="1368152"/>
                <a:gridCol w="1296144"/>
                <a:gridCol w="1440160"/>
                <a:gridCol w="1368151"/>
              </a:tblGrid>
              <a:tr h="868841">
                <a:tc>
                  <a:txBody>
                    <a:bodyPr/>
                    <a:lstStyle/>
                    <a:p>
                      <a:pPr algn="ctr"/>
                      <a:endParaRPr lang="bs-Latn-BA" sz="1400" dirty="0" smtClean="0"/>
                    </a:p>
                    <a:p>
                      <a:pPr algn="ctr"/>
                      <a:r>
                        <a:rPr lang="bs-Latn-BA" sz="1400" dirty="0" smtClean="0"/>
                        <a:t>Redni broj</a:t>
                      </a:r>
                      <a:endParaRPr lang="bs-Latn-BA" sz="1400" dirty="0"/>
                    </a:p>
                  </a:txBody>
                  <a:tcPr/>
                </a:tc>
                <a:tc>
                  <a:txBody>
                    <a:bodyPr/>
                    <a:lstStyle/>
                    <a:p>
                      <a:pPr algn="ctr"/>
                      <a:r>
                        <a:rPr lang="bs-Latn-BA" sz="1400" dirty="0" smtClean="0"/>
                        <a:t>Aktivnosti koje redovno obavljam</a:t>
                      </a:r>
                      <a:endParaRPr lang="bs-Latn-BA" sz="1400" dirty="0"/>
                    </a:p>
                  </a:txBody>
                  <a:tcPr/>
                </a:tc>
                <a:tc>
                  <a:txBody>
                    <a:bodyPr/>
                    <a:lstStyle/>
                    <a:p>
                      <a:pPr algn="ctr"/>
                      <a:r>
                        <a:rPr lang="bs-Latn-BA" sz="1400" dirty="0" smtClean="0"/>
                        <a:t>Utrošeno vrijeme tokom mjeseca</a:t>
                      </a:r>
                      <a:endParaRPr lang="bs-Latn-BA" sz="1400" dirty="0"/>
                    </a:p>
                  </a:txBody>
                  <a:tcPr/>
                </a:tc>
                <a:tc>
                  <a:txBody>
                    <a:bodyPr/>
                    <a:lstStyle/>
                    <a:p>
                      <a:pPr algn="ctr"/>
                      <a:r>
                        <a:rPr lang="bs-Latn-BA" sz="1400" dirty="0" smtClean="0"/>
                        <a:t>Razlozi zbog kojih sam obavljam te poslove</a:t>
                      </a:r>
                      <a:endParaRPr lang="bs-Latn-BA" sz="1400" dirty="0"/>
                    </a:p>
                  </a:txBody>
                  <a:tcPr/>
                </a:tc>
                <a:tc>
                  <a:txBody>
                    <a:bodyPr/>
                    <a:lstStyle/>
                    <a:p>
                      <a:pPr algn="ctr"/>
                      <a:r>
                        <a:rPr lang="bs-Latn-BA" sz="1400" dirty="0" smtClean="0"/>
                        <a:t>Može li to obaviti podređeni (da/ne)</a:t>
                      </a:r>
                      <a:endParaRPr lang="bs-Latn-BA" sz="1400" dirty="0"/>
                    </a:p>
                  </a:txBody>
                  <a:tcPr/>
                </a:tc>
                <a:tc>
                  <a:txBody>
                    <a:bodyPr/>
                    <a:lstStyle/>
                    <a:p>
                      <a:pPr algn="ctr"/>
                      <a:r>
                        <a:rPr lang="bs-Latn-BA" sz="1400" dirty="0" smtClean="0"/>
                        <a:t>Može li se podređeni obučiti da to obavlja</a:t>
                      </a:r>
                      <a:endParaRPr lang="bs-Latn-BA" sz="1400" dirty="0"/>
                    </a:p>
                  </a:txBody>
                  <a:tcPr/>
                </a:tc>
                <a:tc>
                  <a:txBody>
                    <a:bodyPr/>
                    <a:lstStyle/>
                    <a:p>
                      <a:pPr algn="ctr"/>
                      <a:endParaRPr lang="bs-Latn-BA" sz="1400" dirty="0" smtClean="0"/>
                    </a:p>
                    <a:p>
                      <a:pPr algn="ctr"/>
                      <a:r>
                        <a:rPr lang="bs-Latn-BA" sz="1400" dirty="0" smtClean="0"/>
                        <a:t>Koga?</a:t>
                      </a:r>
                      <a:endParaRPr lang="bs-Latn-BA" sz="1400" dirty="0"/>
                    </a:p>
                  </a:txBody>
                  <a:tcPr/>
                </a:tc>
              </a:tr>
              <a:tr h="384130">
                <a:tc>
                  <a:txBody>
                    <a:bodyPr/>
                    <a:lstStyle/>
                    <a:p>
                      <a:pPr algn="ctr"/>
                      <a:r>
                        <a:rPr lang="bs-Latn-BA" dirty="0" smtClean="0"/>
                        <a:t>1.</a:t>
                      </a:r>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2.</a:t>
                      </a:r>
                      <a:endParaRPr lang="bs-Latn-BA" dirty="0"/>
                    </a:p>
                  </a:txBody>
                  <a:tcPr/>
                </a:tc>
                <a:tc>
                  <a:txBody>
                    <a:bodyPr/>
                    <a:lstStyle/>
                    <a:p>
                      <a:endParaRPr lang="bs-Latn-BA"/>
                    </a:p>
                  </a:txBody>
                  <a:tcPr/>
                </a:tc>
                <a:tc>
                  <a:txBody>
                    <a:bodyPr/>
                    <a:lstStyle/>
                    <a:p>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3.</a:t>
                      </a:r>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4.</a:t>
                      </a:r>
                      <a:endParaRPr lang="bs-Latn-BA" dirty="0"/>
                    </a:p>
                  </a:txBody>
                  <a:tcPr/>
                </a:tc>
                <a:tc>
                  <a:txBody>
                    <a:bodyPr/>
                    <a:lstStyle/>
                    <a:p>
                      <a:endParaRPr lang="bs-Latn-BA"/>
                    </a:p>
                  </a:txBody>
                  <a:tcPr/>
                </a:tc>
                <a:tc>
                  <a:txBody>
                    <a:bodyPr/>
                    <a:lstStyle/>
                    <a:p>
                      <a:endParaRPr lang="bs-Latn-BA"/>
                    </a:p>
                  </a:txBody>
                  <a:tcPr/>
                </a:tc>
                <a:tc>
                  <a:txBody>
                    <a:bodyPr/>
                    <a:lstStyle/>
                    <a:p>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5.</a:t>
                      </a:r>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6.</a:t>
                      </a:r>
                      <a:endParaRPr lang="bs-Latn-BA" dirty="0"/>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c>
                  <a:txBody>
                    <a:bodyPr/>
                    <a:lstStyle/>
                    <a:p>
                      <a:endParaRPr lang="bs-Latn-BA"/>
                    </a:p>
                  </a:txBody>
                  <a:tcPr/>
                </a:tc>
              </a:tr>
              <a:tr h="384130">
                <a:tc>
                  <a:txBody>
                    <a:bodyPr/>
                    <a:lstStyle/>
                    <a:p>
                      <a:pPr algn="ctr"/>
                      <a:r>
                        <a:rPr lang="bs-Latn-BA" dirty="0" smtClean="0"/>
                        <a:t>7.</a:t>
                      </a:r>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r>
              <a:tr h="384130">
                <a:tc>
                  <a:txBody>
                    <a:bodyPr/>
                    <a:lstStyle/>
                    <a:p>
                      <a:pPr algn="ctr"/>
                      <a:r>
                        <a:rPr lang="bs-Latn-BA" dirty="0" smtClean="0"/>
                        <a:t>8.</a:t>
                      </a:r>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r>
              <a:tr h="384130">
                <a:tc>
                  <a:txBody>
                    <a:bodyPr/>
                    <a:lstStyle/>
                    <a:p>
                      <a:pPr algn="ctr"/>
                      <a:r>
                        <a:rPr lang="bs-Latn-BA" dirty="0" smtClean="0"/>
                        <a:t>9.</a:t>
                      </a:r>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r>
              <a:tr h="384130">
                <a:tc>
                  <a:txBody>
                    <a:bodyPr/>
                    <a:lstStyle/>
                    <a:p>
                      <a:pPr algn="ctr"/>
                      <a:r>
                        <a:rPr lang="bs-Latn-BA" dirty="0" smtClean="0"/>
                        <a:t>10.</a:t>
                      </a:r>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c>
                  <a:txBody>
                    <a:bodyPr/>
                    <a:lstStyle/>
                    <a:p>
                      <a:endParaRPr lang="bs-Latn-BA"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Greške u </a:t>
            </a:r>
            <a:r>
              <a:rPr lang="bs-Latn-BA" dirty="0" err="1" smtClean="0"/>
              <a:t>delegiranju</a:t>
            </a:r>
            <a:endParaRPr lang="bs-Latn-BA" dirty="0"/>
          </a:p>
        </p:txBody>
      </p:sp>
      <p:sp>
        <p:nvSpPr>
          <p:cNvPr id="3" name="Content Placeholder 2"/>
          <p:cNvSpPr>
            <a:spLocks noGrp="1"/>
          </p:cNvSpPr>
          <p:nvPr>
            <p:ph sz="quarter" idx="1"/>
          </p:nvPr>
        </p:nvSpPr>
        <p:spPr/>
        <p:txBody>
          <a:bodyPr>
            <a:normAutofit fontScale="92500" lnSpcReduction="20000"/>
          </a:bodyPr>
          <a:lstStyle/>
          <a:p>
            <a:endParaRPr lang="bs-Latn-BA" dirty="0" smtClean="0"/>
          </a:p>
          <a:p>
            <a:r>
              <a:rPr lang="bs-Latn-BA" dirty="0" smtClean="0"/>
              <a:t>Najveće greške:</a:t>
            </a:r>
          </a:p>
          <a:p>
            <a:pPr>
              <a:buNone/>
            </a:pPr>
            <a:r>
              <a:rPr lang="bs-Latn-BA" dirty="0" smtClean="0"/>
              <a:t>	1) nejasno dodjeljivanje zadataka,</a:t>
            </a:r>
          </a:p>
          <a:p>
            <a:pPr>
              <a:buNone/>
            </a:pPr>
            <a:r>
              <a:rPr lang="bs-Latn-BA" dirty="0" smtClean="0"/>
              <a:t>	2) stalno delegiranje na iste osobe,</a:t>
            </a:r>
          </a:p>
          <a:p>
            <a:pPr>
              <a:buNone/>
            </a:pPr>
            <a:r>
              <a:rPr lang="bs-Latn-BA" dirty="0" smtClean="0"/>
              <a:t>	3) zadržavanje </a:t>
            </a:r>
            <a:r>
              <a:rPr lang="bs-Latn-BA" dirty="0" err="1" smtClean="0"/>
              <a:t>najizazovnijih</a:t>
            </a:r>
            <a:r>
              <a:rPr lang="bs-Latn-BA" dirty="0" smtClean="0"/>
              <a:t> poslova za sebe,</a:t>
            </a:r>
          </a:p>
          <a:p>
            <a:pPr>
              <a:buNone/>
            </a:pPr>
            <a:r>
              <a:rPr lang="bs-Latn-BA" dirty="0" smtClean="0"/>
              <a:t>	4) delegiranje bez kontrole,</a:t>
            </a:r>
          </a:p>
          <a:p>
            <a:pPr>
              <a:buNone/>
            </a:pPr>
            <a:r>
              <a:rPr lang="bs-Latn-BA" dirty="0" smtClean="0"/>
              <a:t>	5) delegiranje poslova koji nisu za delegiranje,</a:t>
            </a:r>
          </a:p>
          <a:p>
            <a:pPr>
              <a:buNone/>
            </a:pPr>
            <a:r>
              <a:rPr lang="bs-Latn-BA" dirty="0" smtClean="0"/>
              <a:t>	6) </a:t>
            </a:r>
            <a:r>
              <a:rPr lang="bs-Latn-BA" dirty="0" err="1" smtClean="0"/>
              <a:t>predetaljno</a:t>
            </a:r>
            <a:r>
              <a:rPr lang="bs-Latn-BA" dirty="0" smtClean="0"/>
              <a:t> dodjeljivanje zadataka,</a:t>
            </a:r>
          </a:p>
          <a:p>
            <a:pPr>
              <a:buNone/>
            </a:pPr>
            <a:r>
              <a:rPr lang="bs-Latn-BA" dirty="0" smtClean="0"/>
              <a:t>	7) dodjeljivanje loše obavljenog posla nekom drugom,</a:t>
            </a:r>
          </a:p>
          <a:p>
            <a:pPr>
              <a:buNone/>
            </a:pPr>
            <a:r>
              <a:rPr lang="bs-Latn-BA" dirty="0" smtClean="0"/>
              <a:t>	8) delegiranje prema gore,</a:t>
            </a:r>
          </a:p>
          <a:p>
            <a:pPr>
              <a:buNone/>
            </a:pPr>
            <a:r>
              <a:rPr lang="bs-Latn-BA" dirty="0" smtClean="0"/>
              <a:t>	9) dopuštanje </a:t>
            </a:r>
            <a:r>
              <a:rPr lang="bs-Latn-BA" dirty="0" err="1" smtClean="0"/>
              <a:t>zaposlenima</a:t>
            </a:r>
            <a:r>
              <a:rPr lang="bs-Latn-BA" dirty="0" smtClean="0"/>
              <a:t> da se ponašaju po načelu to nije moj posao.</a:t>
            </a:r>
            <a:endParaRPr lang="bs-Latn-B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Prepreke koje se odnose na menadžere</a:t>
            </a:r>
            <a:endParaRPr lang="bs-Latn-BA" dirty="0"/>
          </a:p>
        </p:txBody>
      </p:sp>
      <p:sp>
        <p:nvSpPr>
          <p:cNvPr id="3" name="Content Placeholder 2"/>
          <p:cNvSpPr>
            <a:spLocks noGrp="1"/>
          </p:cNvSpPr>
          <p:nvPr>
            <p:ph sz="quarter" idx="1"/>
          </p:nvPr>
        </p:nvSpPr>
        <p:spPr/>
        <p:txBody>
          <a:bodyPr>
            <a:normAutofit fontScale="77500" lnSpcReduction="20000"/>
          </a:bodyPr>
          <a:lstStyle/>
          <a:p>
            <a:endParaRPr lang="bs-Latn-BA" dirty="0" smtClean="0"/>
          </a:p>
          <a:p>
            <a:r>
              <a:rPr lang="bs-Latn-BA" dirty="0" smtClean="0"/>
              <a:t>Najčešće prepreke:</a:t>
            </a:r>
          </a:p>
          <a:p>
            <a:pPr>
              <a:buNone/>
            </a:pPr>
            <a:r>
              <a:rPr lang="bs-Latn-BA" dirty="0" smtClean="0"/>
              <a:t>	1) nadređeni misle da svaki posao mogu uraditi bolje nego njihovi podređeni,</a:t>
            </a:r>
          </a:p>
          <a:p>
            <a:pPr>
              <a:buNone/>
            </a:pPr>
            <a:r>
              <a:rPr lang="bs-Latn-BA" dirty="0" smtClean="0"/>
              <a:t>	2) nedostatak komunikacije između menadžera i njegovih podređenih,</a:t>
            </a:r>
          </a:p>
          <a:p>
            <a:pPr>
              <a:buNone/>
            </a:pPr>
            <a:r>
              <a:rPr lang="bs-Latn-BA" dirty="0" smtClean="0"/>
              <a:t>	3) nedostatak povjerenja u saradnike zbog sindroma “sve najbolje mogu uraditi sam”,</a:t>
            </a:r>
          </a:p>
          <a:p>
            <a:pPr>
              <a:buNone/>
            </a:pPr>
            <a:r>
              <a:rPr lang="bs-Latn-BA" dirty="0" smtClean="0"/>
              <a:t>	4) averzija menadžera prema riziku u slučaju delegiranja poslova, ovlašćenja i odgovornosti.</a:t>
            </a:r>
          </a:p>
          <a:p>
            <a:pPr>
              <a:buNone/>
            </a:pPr>
            <a:endParaRPr lang="bs-Latn-BA" dirty="0" smtClean="0"/>
          </a:p>
          <a:p>
            <a:r>
              <a:rPr lang="bs-Latn-BA" dirty="0" err="1" smtClean="0"/>
              <a:t>Prerasude</a:t>
            </a:r>
            <a:r>
              <a:rPr lang="bs-Latn-BA" dirty="0" smtClean="0"/>
              <a:t>: delegiranje je slaba tačka vođenja, menadžer više nije dobro informisan, ne doživljava uspjeh kao prije, utrošak vremena se povećava, potrebne su češće kontrole, podređeni se previše osamostaljuju, nadređeni nemaju primjerene saradnike.</a:t>
            </a:r>
            <a:endParaRPr lang="bs-Latn-B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Prepreke koje se odnose na podređene</a:t>
            </a:r>
            <a:endParaRPr lang="bs-Latn-BA" dirty="0"/>
          </a:p>
        </p:txBody>
      </p:sp>
      <p:sp>
        <p:nvSpPr>
          <p:cNvPr id="3" name="Content Placeholder 2"/>
          <p:cNvSpPr>
            <a:spLocks noGrp="1"/>
          </p:cNvSpPr>
          <p:nvPr>
            <p:ph sz="quarter" idx="1"/>
          </p:nvPr>
        </p:nvSpPr>
        <p:spPr/>
        <p:txBody>
          <a:bodyPr>
            <a:normAutofit fontScale="77500" lnSpcReduction="20000"/>
          </a:bodyPr>
          <a:lstStyle/>
          <a:p>
            <a:endParaRPr lang="bs-Latn-BA" dirty="0" smtClean="0"/>
          </a:p>
          <a:p>
            <a:r>
              <a:rPr lang="bs-Latn-BA" dirty="0" smtClean="0"/>
              <a:t>Najčešće prepreke:</a:t>
            </a:r>
          </a:p>
          <a:p>
            <a:pPr>
              <a:buNone/>
            </a:pPr>
            <a:r>
              <a:rPr lang="bs-Latn-BA" dirty="0" smtClean="0"/>
              <a:t>	1) podređeni smatraju da je mnogo lakše upitati šefa da sam riješi problem nego da sami preuzmu ovlašćenje i odgovornost za rješavanje problema,</a:t>
            </a:r>
          </a:p>
          <a:p>
            <a:pPr>
              <a:buNone/>
            </a:pPr>
            <a:r>
              <a:rPr lang="bs-Latn-BA" dirty="0" smtClean="0"/>
              <a:t>	2) strah podređenih od grešaka,</a:t>
            </a:r>
          </a:p>
          <a:p>
            <a:pPr>
              <a:buNone/>
            </a:pPr>
            <a:r>
              <a:rPr lang="bs-Latn-BA" dirty="0" smtClean="0"/>
              <a:t>	3) nedostatak informacija i podataka,</a:t>
            </a:r>
          </a:p>
          <a:p>
            <a:pPr>
              <a:buNone/>
            </a:pPr>
            <a:r>
              <a:rPr lang="bs-Latn-BA" dirty="0" smtClean="0"/>
              <a:t>	4) mišljenje podređenih da imaju mnogo više svog posla nego što mogu obaviti,</a:t>
            </a:r>
          </a:p>
          <a:p>
            <a:pPr>
              <a:buNone/>
            </a:pPr>
            <a:r>
              <a:rPr lang="bs-Latn-BA" dirty="0" smtClean="0"/>
              <a:t>	5) nedostatak samopouzdanja,</a:t>
            </a:r>
          </a:p>
          <a:p>
            <a:pPr>
              <a:buNone/>
            </a:pPr>
            <a:r>
              <a:rPr lang="bs-Latn-BA" dirty="0" smtClean="0"/>
              <a:t>	6) menadžeri ne podstiču podređene.</a:t>
            </a:r>
          </a:p>
          <a:p>
            <a:pPr>
              <a:buNone/>
            </a:pPr>
            <a:endParaRPr lang="bs-Latn-BA" dirty="0" smtClean="0"/>
          </a:p>
          <a:p>
            <a:r>
              <a:rPr lang="bs-Latn-BA" dirty="0" smtClean="0"/>
              <a:t>Predrasude: veća odgovornost koju nisu spremni preuzeti, veći rizik kojeg se boje, nedostatak informacija, zavist kolega i osjećaj da su stalno izloženi kontroli menadžera.</a:t>
            </a:r>
            <a:endParaRPr lang="bs-Latn-B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Lične vještine</a:t>
            </a:r>
            <a:endParaRPr lang="bs-Latn-BA" dirty="0"/>
          </a:p>
        </p:txBody>
      </p:sp>
      <p:sp>
        <p:nvSpPr>
          <p:cNvPr id="3" name="Content Placeholder 2"/>
          <p:cNvSpPr>
            <a:spLocks noGrp="1"/>
          </p:cNvSpPr>
          <p:nvPr>
            <p:ph sz="quarter" idx="1"/>
          </p:nvPr>
        </p:nvSpPr>
        <p:spPr/>
        <p:txBody>
          <a:bodyPr/>
          <a:lstStyle/>
          <a:p>
            <a:endParaRPr lang="bs-Latn-BA" dirty="0" smtClean="0"/>
          </a:p>
          <a:p>
            <a:endParaRPr lang="bs-Latn-BA" dirty="0" smtClean="0"/>
          </a:p>
          <a:p>
            <a:r>
              <a:rPr lang="bs-Latn-BA" dirty="0" smtClean="0"/>
              <a:t>Lične vještine koje su važne za uspjeh menadžera:</a:t>
            </a:r>
          </a:p>
          <a:p>
            <a:pPr>
              <a:buNone/>
            </a:pPr>
            <a:r>
              <a:rPr lang="bs-Latn-BA" dirty="0"/>
              <a:t>	</a:t>
            </a:r>
            <a:r>
              <a:rPr lang="bs-Latn-BA" dirty="0" smtClean="0"/>
              <a:t>1) Opšte vještine,</a:t>
            </a:r>
          </a:p>
          <a:p>
            <a:pPr>
              <a:buNone/>
            </a:pPr>
            <a:r>
              <a:rPr lang="bs-Latn-BA" dirty="0"/>
              <a:t>	</a:t>
            </a:r>
            <a:r>
              <a:rPr lang="bs-Latn-BA" dirty="0" smtClean="0"/>
              <a:t>2) Upravljanje vremenom,</a:t>
            </a:r>
          </a:p>
          <a:p>
            <a:pPr>
              <a:buNone/>
            </a:pPr>
            <a:r>
              <a:rPr lang="bs-Latn-BA" dirty="0"/>
              <a:t>	</a:t>
            </a:r>
            <a:r>
              <a:rPr lang="bs-Latn-BA" dirty="0" smtClean="0"/>
              <a:t>3) Umijeće delegiranja.</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Prepreke koje se odnose na organizaciju</a:t>
            </a:r>
            <a:endParaRPr lang="bs-Latn-BA" dirty="0"/>
          </a:p>
        </p:txBody>
      </p:sp>
      <p:sp>
        <p:nvSpPr>
          <p:cNvPr id="3" name="Content Placeholder 2"/>
          <p:cNvSpPr>
            <a:spLocks noGrp="1"/>
          </p:cNvSpPr>
          <p:nvPr>
            <p:ph sz="quarter" idx="1"/>
          </p:nvPr>
        </p:nvSpPr>
        <p:spPr>
          <a:xfrm>
            <a:off x="301752" y="1527048"/>
            <a:ext cx="8503920" cy="4926288"/>
          </a:xfrm>
        </p:spPr>
        <p:txBody>
          <a:bodyPr>
            <a:normAutofit fontScale="62500" lnSpcReduction="20000"/>
          </a:bodyPr>
          <a:lstStyle/>
          <a:p>
            <a:endParaRPr lang="bs-Latn-BA" dirty="0" smtClean="0"/>
          </a:p>
          <a:p>
            <a:r>
              <a:rPr lang="bs-Latn-BA" dirty="0" smtClean="0"/>
              <a:t>Najčešće prepreke su:</a:t>
            </a:r>
          </a:p>
          <a:p>
            <a:pPr>
              <a:buNone/>
            </a:pPr>
            <a:r>
              <a:rPr lang="bs-Latn-BA" dirty="0" smtClean="0"/>
              <a:t>	1) nepostojanje jasno izraženih ciljeva i strategije, odnosno prioriteta,</a:t>
            </a:r>
          </a:p>
          <a:p>
            <a:pPr>
              <a:buNone/>
            </a:pPr>
            <a:r>
              <a:rPr lang="bs-Latn-BA" dirty="0" smtClean="0"/>
              <a:t>	2) neadekvatan sistem planiranja, posebno </a:t>
            </a:r>
            <a:r>
              <a:rPr lang="bs-Latn-BA" dirty="0" err="1" smtClean="0"/>
              <a:t>dugoročnog</a:t>
            </a:r>
            <a:r>
              <a:rPr lang="bs-Latn-BA" dirty="0" smtClean="0"/>
              <a:t> planiranja,</a:t>
            </a:r>
          </a:p>
          <a:p>
            <a:pPr>
              <a:buNone/>
            </a:pPr>
            <a:r>
              <a:rPr lang="bs-Latn-BA" dirty="0" smtClean="0"/>
              <a:t>	3) nejasni opisi radnih mjesta i područja odgovornosti pojedinih od njih,</a:t>
            </a:r>
          </a:p>
          <a:p>
            <a:pPr>
              <a:buNone/>
            </a:pPr>
            <a:r>
              <a:rPr lang="bs-Latn-BA" dirty="0" smtClean="0"/>
              <a:t>	4) nejasne linije ovlašćenja,</a:t>
            </a:r>
          </a:p>
          <a:p>
            <a:pPr>
              <a:buNone/>
            </a:pPr>
            <a:r>
              <a:rPr lang="bs-Latn-BA" dirty="0" smtClean="0"/>
              <a:t>	5) centralizacija odlučivanja,</a:t>
            </a:r>
          </a:p>
          <a:p>
            <a:pPr>
              <a:buNone/>
            </a:pPr>
            <a:r>
              <a:rPr lang="bs-Latn-BA" dirty="0" smtClean="0"/>
              <a:t>	6) prepuštanje važnih zadataka da ih obavi “bilo ko”,</a:t>
            </a:r>
          </a:p>
          <a:p>
            <a:pPr>
              <a:buNone/>
            </a:pPr>
            <a:r>
              <a:rPr lang="bs-Latn-BA" dirty="0" smtClean="0"/>
              <a:t>	7) stavljanje u prvi plan postupka za dobijanje rezultata, a ne samih rezultata,</a:t>
            </a:r>
          </a:p>
          <a:p>
            <a:pPr>
              <a:buNone/>
            </a:pPr>
            <a:r>
              <a:rPr lang="bs-Latn-BA" dirty="0" smtClean="0"/>
              <a:t>	8) kritike kao pravilo, pohvale kao izuzetak,</a:t>
            </a:r>
          </a:p>
          <a:p>
            <a:pPr>
              <a:buNone/>
            </a:pPr>
            <a:r>
              <a:rPr lang="bs-Latn-BA" dirty="0" smtClean="0"/>
              <a:t>	9) isticanje važnosti </a:t>
            </a:r>
            <a:r>
              <a:rPr lang="bs-Latn-BA" dirty="0" err="1" smtClean="0"/>
              <a:t>položajnog</a:t>
            </a:r>
            <a:r>
              <a:rPr lang="bs-Latn-BA" dirty="0" smtClean="0"/>
              <a:t> ovlašćenja, a ne one koja se temelji na ostvarenim rezultatima,</a:t>
            </a:r>
          </a:p>
          <a:p>
            <a:pPr>
              <a:buNone/>
            </a:pPr>
            <a:r>
              <a:rPr lang="bs-Latn-BA" dirty="0" smtClean="0"/>
              <a:t>	10) bolja pozicija za napredovanje “</a:t>
            </a:r>
            <a:r>
              <a:rPr lang="bs-Latn-BA" dirty="0" err="1" smtClean="0"/>
              <a:t>radoholičara</a:t>
            </a:r>
            <a:r>
              <a:rPr lang="bs-Latn-BA" dirty="0" smtClean="0"/>
              <a:t>” koji to možda i nisu,</a:t>
            </a:r>
          </a:p>
          <a:p>
            <a:pPr>
              <a:buNone/>
            </a:pPr>
            <a:r>
              <a:rPr lang="bs-Latn-BA" dirty="0" smtClean="0"/>
              <a:t>	11) ograničen broj pomoćnika menadžera pa menadžer nema na koga delegirati posao,</a:t>
            </a:r>
          </a:p>
          <a:p>
            <a:pPr>
              <a:buNone/>
            </a:pPr>
            <a:r>
              <a:rPr lang="bs-Latn-BA" dirty="0" smtClean="0"/>
              <a:t>	12) </a:t>
            </a:r>
            <a:r>
              <a:rPr lang="bs-Latn-BA" dirty="0" err="1" smtClean="0"/>
              <a:t>otežana</a:t>
            </a:r>
            <a:r>
              <a:rPr lang="bs-Latn-BA" dirty="0" smtClean="0"/>
              <a:t> kontrola koja </a:t>
            </a:r>
            <a:r>
              <a:rPr lang="bs-Latn-BA" dirty="0" err="1" smtClean="0"/>
              <a:t>destimuliše</a:t>
            </a:r>
            <a:r>
              <a:rPr lang="bs-Latn-BA" dirty="0" smtClean="0"/>
              <a:t> delegiranje,</a:t>
            </a:r>
          </a:p>
          <a:p>
            <a:pPr>
              <a:buNone/>
            </a:pPr>
            <a:r>
              <a:rPr lang="bs-Latn-BA" dirty="0" smtClean="0"/>
              <a:t>	13) nesklonost </a:t>
            </a:r>
            <a:r>
              <a:rPr lang="bs-Latn-BA" dirty="0" err="1" smtClean="0"/>
              <a:t>delegiranju</a:t>
            </a:r>
            <a:r>
              <a:rPr lang="bs-Latn-BA" dirty="0" smtClean="0"/>
              <a:t>, odnosno nesposobnost delegiranja,</a:t>
            </a:r>
          </a:p>
          <a:p>
            <a:pPr>
              <a:buNone/>
            </a:pPr>
            <a:r>
              <a:rPr lang="bs-Latn-BA" dirty="0" smtClean="0"/>
              <a:t>	14) očekivanja od menadžera da sami obave posao do detalja,</a:t>
            </a:r>
          </a:p>
          <a:p>
            <a:pPr>
              <a:buNone/>
            </a:pPr>
            <a:r>
              <a:rPr lang="bs-Latn-BA" dirty="0" smtClean="0"/>
              <a:t>	15) slabe linije komuniciranja u organizaciji.</a:t>
            </a:r>
            <a:endParaRPr lang="bs-Latn-B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Uklanjanje prepreka </a:t>
            </a:r>
            <a:r>
              <a:rPr lang="bs-Latn-BA" dirty="0" err="1" smtClean="0"/>
              <a:t>delegiranju</a:t>
            </a:r>
            <a:endParaRPr lang="bs-Latn-BA" dirty="0"/>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Prepreke koje se odnose na </a:t>
            </a:r>
            <a:r>
              <a:rPr lang="bs-Latn-BA" dirty="0" err="1" smtClean="0"/>
              <a:t>podređenog</a:t>
            </a:r>
            <a:r>
              <a:rPr lang="bs-Latn-BA" dirty="0" smtClean="0"/>
              <a:t>, menadžera i organizaciju.</a:t>
            </a:r>
          </a:p>
          <a:p>
            <a:endParaRPr lang="bs-Latn-BA" dirty="0" smtClean="0"/>
          </a:p>
          <a:p>
            <a:r>
              <a:rPr lang="bs-Latn-BA" dirty="0" smtClean="0"/>
              <a:t>Načini </a:t>
            </a:r>
            <a:r>
              <a:rPr lang="bs-Latn-BA" dirty="0" err="1" smtClean="0"/>
              <a:t>ukljanjanja</a:t>
            </a:r>
            <a:r>
              <a:rPr lang="bs-Latn-BA" dirty="0" smtClean="0"/>
              <a:t> prepreka:</a:t>
            </a:r>
          </a:p>
          <a:p>
            <a:pPr>
              <a:buNone/>
            </a:pPr>
            <a:r>
              <a:rPr lang="bs-Latn-BA" dirty="0" smtClean="0"/>
              <a:t>	1) razvijanjem komunikacija između menadžera i podređenih,</a:t>
            </a:r>
          </a:p>
          <a:p>
            <a:pPr>
              <a:buNone/>
            </a:pPr>
            <a:r>
              <a:rPr lang="bs-Latn-BA" dirty="0" smtClean="0"/>
              <a:t>	2) uspostavljanjem načela jednakosti,</a:t>
            </a:r>
          </a:p>
          <a:p>
            <a:pPr>
              <a:buNone/>
            </a:pPr>
            <a:r>
              <a:rPr lang="bs-Latn-BA" dirty="0" smtClean="0"/>
              <a:t>	3) razvijanjem </a:t>
            </a:r>
            <a:r>
              <a:rPr lang="bs-Latn-BA" dirty="0" err="1" smtClean="0"/>
              <a:t>podsticaja</a:t>
            </a:r>
            <a:r>
              <a:rPr lang="bs-Latn-BA" dirty="0" smtClean="0"/>
              <a:t> za preuzimanje dodatne odgovornosti.</a:t>
            </a:r>
            <a:endParaRPr lang="bs-Latn-B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Odnos centralizacije i decentralizacije</a:t>
            </a:r>
            <a:endParaRPr lang="bs-Latn-BA" dirty="0"/>
          </a:p>
        </p:txBody>
      </p:sp>
      <p:pic>
        <p:nvPicPr>
          <p:cNvPr id="4" name="Content Placeholder 3" descr="4 slika.jpg"/>
          <p:cNvPicPr>
            <a:picLocks noGrp="1" noChangeAspect="1"/>
          </p:cNvPicPr>
          <p:nvPr>
            <p:ph sz="quarter" idx="1"/>
          </p:nvPr>
        </p:nvPicPr>
        <p:blipFill>
          <a:blip r:embed="rId2" cstate="print"/>
          <a:stretch>
            <a:fillRect/>
          </a:stretch>
        </p:blipFill>
        <p:spPr>
          <a:xfrm>
            <a:off x="301625" y="2013015"/>
            <a:ext cx="8504238" cy="3600319"/>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pPr algn="ctr">
              <a:buNone/>
            </a:pPr>
            <a:endParaRPr lang="bs-Latn-BA" dirty="0" smtClean="0"/>
          </a:p>
          <a:p>
            <a:pPr algn="ctr">
              <a:buNone/>
            </a:pPr>
            <a:endParaRPr lang="bs-Latn-BA" dirty="0"/>
          </a:p>
          <a:p>
            <a:pPr algn="ctr">
              <a:buNone/>
            </a:pPr>
            <a:r>
              <a:rPr lang="bs-Latn-BA" sz="6000" dirty="0" err="1" smtClean="0"/>
              <a:t>Interpersonalne</a:t>
            </a:r>
            <a:r>
              <a:rPr lang="bs-Latn-BA" sz="6000" dirty="0" smtClean="0"/>
              <a:t> vještine</a:t>
            </a:r>
            <a:endParaRPr lang="bs-Latn-BA" sz="6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Važnost </a:t>
            </a:r>
            <a:r>
              <a:rPr lang="bs-Latn-BA" dirty="0" err="1" smtClean="0"/>
              <a:t>interpersonalnih</a:t>
            </a:r>
            <a:r>
              <a:rPr lang="bs-Latn-BA" dirty="0" smtClean="0"/>
              <a:t> vještina</a:t>
            </a:r>
            <a:endParaRPr lang="bs-Latn-BA" dirty="0"/>
          </a:p>
        </p:txBody>
      </p:sp>
      <p:sp>
        <p:nvSpPr>
          <p:cNvPr id="3" name="Content Placeholder 2"/>
          <p:cNvSpPr>
            <a:spLocks noGrp="1"/>
          </p:cNvSpPr>
          <p:nvPr>
            <p:ph sz="quarter" idx="1"/>
          </p:nvPr>
        </p:nvSpPr>
        <p:spPr>
          <a:xfrm>
            <a:off x="301752" y="1527048"/>
            <a:ext cx="8503920" cy="4998296"/>
          </a:xfrm>
        </p:spPr>
        <p:txBody>
          <a:bodyPr>
            <a:normAutofit fontScale="85000" lnSpcReduction="20000"/>
          </a:bodyPr>
          <a:lstStyle/>
          <a:p>
            <a:endParaRPr lang="bs-Latn-BA" dirty="0" smtClean="0"/>
          </a:p>
          <a:p>
            <a:r>
              <a:rPr lang="bs-Latn-BA" dirty="0" smtClean="0"/>
              <a:t>Smatraju se vještinama 21. vijeka.</a:t>
            </a:r>
          </a:p>
          <a:p>
            <a:endParaRPr lang="bs-Latn-BA" dirty="0" smtClean="0"/>
          </a:p>
          <a:p>
            <a:r>
              <a:rPr lang="bs-Latn-BA" dirty="0" smtClean="0"/>
              <a:t>Doba informatičke tehnologije.</a:t>
            </a:r>
          </a:p>
          <a:p>
            <a:endParaRPr lang="bs-Latn-BA" dirty="0" smtClean="0"/>
          </a:p>
          <a:p>
            <a:r>
              <a:rPr lang="bs-Latn-BA" dirty="0" smtClean="0"/>
              <a:t>IQ – EQ</a:t>
            </a:r>
          </a:p>
          <a:p>
            <a:endParaRPr lang="bs-Latn-BA" dirty="0" smtClean="0"/>
          </a:p>
          <a:p>
            <a:r>
              <a:rPr lang="bs-Latn-BA" dirty="0" smtClean="0"/>
              <a:t>Nedostatak </a:t>
            </a:r>
            <a:r>
              <a:rPr lang="bs-Latn-BA" dirty="0" err="1" smtClean="0"/>
              <a:t>interpersonalnih</a:t>
            </a:r>
            <a:r>
              <a:rPr lang="bs-Latn-BA" dirty="0" smtClean="0"/>
              <a:t> vještina (90% grešaka).</a:t>
            </a:r>
          </a:p>
          <a:p>
            <a:endParaRPr lang="bs-Latn-BA" dirty="0" smtClean="0"/>
          </a:p>
          <a:p>
            <a:r>
              <a:rPr lang="bs-Latn-BA" dirty="0" smtClean="0"/>
              <a:t>Struktura </a:t>
            </a:r>
            <a:r>
              <a:rPr lang="bs-Latn-BA" dirty="0" err="1" smtClean="0"/>
              <a:t>interpersonalnih</a:t>
            </a:r>
            <a:r>
              <a:rPr lang="bs-Latn-BA" dirty="0" smtClean="0"/>
              <a:t> vještina:</a:t>
            </a:r>
          </a:p>
          <a:p>
            <a:pPr>
              <a:buNone/>
            </a:pPr>
            <a:r>
              <a:rPr lang="bs-Latn-BA" dirty="0" smtClean="0"/>
              <a:t>	1) razvijanje dobrih odnosa i saradnje,</a:t>
            </a:r>
          </a:p>
          <a:p>
            <a:pPr>
              <a:buNone/>
            </a:pPr>
            <a:r>
              <a:rPr lang="bs-Latn-BA" dirty="0" smtClean="0"/>
              <a:t>	2) </a:t>
            </a:r>
            <a:r>
              <a:rPr lang="bs-Latn-BA" dirty="0" err="1" smtClean="0"/>
              <a:t>uticanje</a:t>
            </a:r>
            <a:r>
              <a:rPr lang="bs-Latn-BA" dirty="0" smtClean="0"/>
              <a:t> na druge,</a:t>
            </a:r>
          </a:p>
          <a:p>
            <a:pPr>
              <a:buNone/>
            </a:pPr>
            <a:r>
              <a:rPr lang="bs-Latn-BA" dirty="0" smtClean="0"/>
              <a:t>	3) savjetovanje i </a:t>
            </a:r>
            <a:r>
              <a:rPr lang="bs-Latn-BA" dirty="0" err="1" smtClean="0"/>
              <a:t>obučavanje</a:t>
            </a:r>
            <a:r>
              <a:rPr lang="bs-Latn-BA" dirty="0" smtClean="0"/>
              <a:t>,</a:t>
            </a:r>
          </a:p>
          <a:p>
            <a:pPr>
              <a:buNone/>
            </a:pPr>
            <a:r>
              <a:rPr lang="bs-Latn-BA" dirty="0" smtClean="0"/>
              <a:t>	4) umrežavanje.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Vještina razvijanja dobrih odnosa i saradnje</a:t>
            </a:r>
            <a:endParaRPr lang="bs-Latn-BA" dirty="0"/>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Važnost dobrih odnosa u organizaciji.</a:t>
            </a:r>
          </a:p>
          <a:p>
            <a:endParaRPr lang="bs-Latn-BA" dirty="0" smtClean="0"/>
          </a:p>
          <a:p>
            <a:r>
              <a:rPr lang="bs-Latn-BA" dirty="0" smtClean="0"/>
              <a:t>Aktivnosti i ponašanja menadžera koja doprinose razvoju dobrih odnosa:</a:t>
            </a:r>
          </a:p>
          <a:p>
            <a:pPr>
              <a:buNone/>
            </a:pPr>
            <a:r>
              <a:rPr lang="bs-Latn-BA" dirty="0" smtClean="0"/>
              <a:t>	1) razvijanje i održavanje međusobnog povjerenja,</a:t>
            </a:r>
          </a:p>
          <a:p>
            <a:pPr>
              <a:buNone/>
            </a:pPr>
            <a:r>
              <a:rPr lang="bs-Latn-BA" dirty="0" smtClean="0"/>
              <a:t>	2) </a:t>
            </a:r>
            <a:r>
              <a:rPr lang="bs-Latn-BA" dirty="0" err="1" smtClean="0"/>
              <a:t>inspirisanje</a:t>
            </a:r>
            <a:r>
              <a:rPr lang="bs-Latn-BA" dirty="0" smtClean="0"/>
              <a:t> saradnika,</a:t>
            </a:r>
          </a:p>
          <a:p>
            <a:pPr>
              <a:buNone/>
            </a:pPr>
            <a:r>
              <a:rPr lang="bs-Latn-BA" dirty="0" smtClean="0"/>
              <a:t>	3) sposobnost izražavanja empatije,</a:t>
            </a:r>
          </a:p>
          <a:p>
            <a:pPr>
              <a:buNone/>
            </a:pPr>
            <a:r>
              <a:rPr lang="bs-Latn-BA" dirty="0" smtClean="0"/>
              <a:t>	4) podsticanje na iznošenje ideja, mišljenja i viđenja,</a:t>
            </a:r>
          </a:p>
          <a:p>
            <a:pPr>
              <a:buNone/>
            </a:pPr>
            <a:r>
              <a:rPr lang="bs-Latn-BA" dirty="0" smtClean="0"/>
              <a:t>	5) davanje povratne informacije.</a:t>
            </a:r>
            <a:endParaRPr lang="bs-Latn-B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Razvijanje i održavanje međusobnog povjerenja</a:t>
            </a:r>
            <a:endParaRPr lang="bs-Latn-BA" dirty="0"/>
          </a:p>
        </p:txBody>
      </p:sp>
      <p:sp>
        <p:nvSpPr>
          <p:cNvPr id="3" name="Content Placeholder 2"/>
          <p:cNvSpPr>
            <a:spLocks noGrp="1"/>
          </p:cNvSpPr>
          <p:nvPr>
            <p:ph sz="quarter" idx="1"/>
          </p:nvPr>
        </p:nvSpPr>
        <p:spPr>
          <a:xfrm>
            <a:off x="301752" y="1527048"/>
            <a:ext cx="8503920" cy="4998296"/>
          </a:xfrm>
        </p:spPr>
        <p:txBody>
          <a:bodyPr>
            <a:normAutofit fontScale="77500" lnSpcReduction="20000"/>
          </a:bodyPr>
          <a:lstStyle/>
          <a:p>
            <a:endParaRPr lang="bs-Latn-BA" dirty="0" smtClean="0"/>
          </a:p>
          <a:p>
            <a:r>
              <a:rPr lang="bs-Latn-BA" dirty="0" smtClean="0"/>
              <a:t>Povjerenje – vjera osobe u namjere i motive druge osobe i iskrenost njenih riječi.</a:t>
            </a:r>
          </a:p>
          <a:p>
            <a:endParaRPr lang="bs-Latn-BA" dirty="0" smtClean="0"/>
          </a:p>
          <a:p>
            <a:r>
              <a:rPr lang="bs-Latn-BA" dirty="0" err="1" smtClean="0"/>
              <a:t>Interpersonalno</a:t>
            </a:r>
            <a:r>
              <a:rPr lang="bs-Latn-BA" dirty="0" smtClean="0"/>
              <a:t> povjerenje – vjera zaposlenih u riječi, akcije i odluke drugih (menadžera) i u njihove spremnosti da djeluju na temelju toga.</a:t>
            </a:r>
          </a:p>
          <a:p>
            <a:endParaRPr lang="bs-Latn-BA" dirty="0" smtClean="0"/>
          </a:p>
          <a:p>
            <a:r>
              <a:rPr lang="bs-Latn-BA" dirty="0" smtClean="0"/>
              <a:t>Uticaj povjerenja na individualnu i organizacionu uspješnost.</a:t>
            </a:r>
          </a:p>
          <a:p>
            <a:endParaRPr lang="bs-Latn-BA" dirty="0" smtClean="0"/>
          </a:p>
          <a:p>
            <a:r>
              <a:rPr lang="bs-Latn-BA" dirty="0" smtClean="0"/>
              <a:t>Dimenzije koncepta povjerenja:</a:t>
            </a:r>
          </a:p>
          <a:p>
            <a:pPr>
              <a:buNone/>
            </a:pPr>
            <a:r>
              <a:rPr lang="bs-Latn-BA" dirty="0" smtClean="0"/>
              <a:t>	1) integritet,</a:t>
            </a:r>
          </a:p>
          <a:p>
            <a:pPr>
              <a:buNone/>
            </a:pPr>
            <a:r>
              <a:rPr lang="bs-Latn-BA" dirty="0" smtClean="0"/>
              <a:t>	2) kompetentnost,</a:t>
            </a:r>
          </a:p>
          <a:p>
            <a:pPr>
              <a:buNone/>
            </a:pPr>
            <a:r>
              <a:rPr lang="bs-Latn-BA" dirty="0" smtClean="0"/>
              <a:t>	3) dosljednost,</a:t>
            </a:r>
          </a:p>
          <a:p>
            <a:pPr>
              <a:buNone/>
            </a:pPr>
            <a:r>
              <a:rPr lang="bs-Latn-BA" dirty="0" smtClean="0"/>
              <a:t>	4) odanost,</a:t>
            </a:r>
          </a:p>
          <a:p>
            <a:pPr>
              <a:buNone/>
            </a:pPr>
            <a:r>
              <a:rPr lang="bs-Latn-BA" dirty="0" smtClean="0"/>
              <a:t>	5) otvorenost.</a:t>
            </a:r>
            <a:endParaRPr lang="bs-Latn-B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Načini za izgradnju povjerenja:</a:t>
            </a:r>
          </a:p>
          <a:p>
            <a:pPr>
              <a:buNone/>
            </a:pPr>
            <a:r>
              <a:rPr lang="bs-Latn-BA" dirty="0" smtClean="0"/>
              <a:t>	1) dosljednost u ponašanju </a:t>
            </a:r>
            <a:r>
              <a:rPr lang="en-US" smtClean="0"/>
              <a:t>i</a:t>
            </a:r>
            <a:r>
              <a:rPr lang="bs-Latn-BA" smtClean="0"/>
              <a:t> </a:t>
            </a:r>
            <a:r>
              <a:rPr lang="bs-Latn-BA" dirty="0" smtClean="0"/>
              <a:t>namjerama,</a:t>
            </a:r>
          </a:p>
          <a:p>
            <a:pPr>
              <a:buNone/>
            </a:pPr>
            <a:r>
              <a:rPr lang="bs-Latn-BA" dirty="0" smtClean="0"/>
              <a:t>	2) rješavanje problema, a ne traženje krivca,</a:t>
            </a:r>
          </a:p>
          <a:p>
            <a:pPr>
              <a:buNone/>
            </a:pPr>
            <a:r>
              <a:rPr lang="bs-Latn-BA" dirty="0" smtClean="0"/>
              <a:t>	3) poštovanje povjerenja,</a:t>
            </a:r>
          </a:p>
          <a:p>
            <a:pPr>
              <a:buNone/>
            </a:pPr>
            <a:r>
              <a:rPr lang="bs-Latn-BA" dirty="0" smtClean="0"/>
              <a:t>	4) visok integritet,</a:t>
            </a:r>
          </a:p>
          <a:p>
            <a:pPr>
              <a:buNone/>
            </a:pPr>
            <a:r>
              <a:rPr lang="bs-Latn-BA" dirty="0" smtClean="0"/>
              <a:t>	5) </a:t>
            </a:r>
            <a:r>
              <a:rPr lang="bs-Latn-BA" dirty="0" err="1" smtClean="0"/>
              <a:t>istinoljubivost</a:t>
            </a:r>
            <a:r>
              <a:rPr lang="bs-Latn-BA" dirty="0" smtClean="0"/>
              <a:t>,</a:t>
            </a:r>
          </a:p>
          <a:p>
            <a:pPr>
              <a:buNone/>
            </a:pPr>
            <a:r>
              <a:rPr lang="bs-Latn-BA" dirty="0" smtClean="0"/>
              <a:t>	6) transparentnost,</a:t>
            </a:r>
          </a:p>
          <a:p>
            <a:pPr>
              <a:buNone/>
            </a:pPr>
            <a:r>
              <a:rPr lang="bs-Latn-BA" dirty="0" smtClean="0"/>
              <a:t>	7) pružanje svih informacija i dijeljenje znanja i ideja,</a:t>
            </a:r>
          </a:p>
          <a:p>
            <a:pPr>
              <a:buNone/>
            </a:pPr>
            <a:r>
              <a:rPr lang="bs-Latn-BA" dirty="0" smtClean="0"/>
              <a:t>	8) ponašanje kakvo se zahtijeva od drugih,</a:t>
            </a:r>
          </a:p>
          <a:p>
            <a:pPr>
              <a:buNone/>
            </a:pPr>
            <a:r>
              <a:rPr lang="bs-Latn-BA" dirty="0" smtClean="0"/>
              <a:t>	9) nagrađivanje povjerenja,</a:t>
            </a:r>
          </a:p>
          <a:p>
            <a:pPr>
              <a:buNone/>
            </a:pPr>
            <a:r>
              <a:rPr lang="bs-Latn-BA" dirty="0" smtClean="0"/>
              <a:t>	10) pružanje podrške.</a:t>
            </a:r>
            <a:endParaRPr lang="bs-Latn-B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err="1" smtClean="0"/>
              <a:t>Inspirisanje</a:t>
            </a:r>
            <a:r>
              <a:rPr lang="bs-Latn-BA" dirty="0" smtClean="0"/>
              <a:t> saradnika</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Dovodi do uzbuđenja i zajedničke težnje da se uspješno ostvare ciljevi i misija organizacije.</a:t>
            </a:r>
          </a:p>
          <a:p>
            <a:endParaRPr lang="bs-Latn-BA" dirty="0" smtClean="0"/>
          </a:p>
          <a:p>
            <a:r>
              <a:rPr lang="bs-Latn-BA" dirty="0" err="1" smtClean="0"/>
              <a:t>Inspirisanje</a:t>
            </a:r>
            <a:r>
              <a:rPr lang="bs-Latn-BA" dirty="0" smtClean="0"/>
              <a:t> drugih može se podsticati sljedećim aktivnostima:</a:t>
            </a:r>
          </a:p>
          <a:p>
            <a:pPr>
              <a:buNone/>
            </a:pPr>
            <a:r>
              <a:rPr lang="bs-Latn-BA" dirty="0" smtClean="0"/>
              <a:t>	1) potpomaganje razvoja talenata drugih,</a:t>
            </a:r>
          </a:p>
          <a:p>
            <a:pPr>
              <a:buNone/>
            </a:pPr>
            <a:r>
              <a:rPr lang="bs-Latn-BA" dirty="0" smtClean="0"/>
              <a:t>	2) priznavanje doprinosa drugih,</a:t>
            </a:r>
          </a:p>
          <a:p>
            <a:pPr>
              <a:buNone/>
            </a:pPr>
            <a:r>
              <a:rPr lang="bs-Latn-BA" dirty="0" smtClean="0"/>
              <a:t>	3) osposobljavanje drugih da se osjećaju kao vođe,</a:t>
            </a:r>
          </a:p>
          <a:p>
            <a:pPr>
              <a:buNone/>
            </a:pPr>
            <a:r>
              <a:rPr lang="bs-Latn-BA" dirty="0" smtClean="0"/>
              <a:t>	4) podsticanje drugih na iznošenje mišljenja,</a:t>
            </a:r>
          </a:p>
          <a:p>
            <a:pPr>
              <a:buNone/>
            </a:pPr>
            <a:r>
              <a:rPr lang="bs-Latn-BA" dirty="0" smtClean="0"/>
              <a:t>	5) stvaranje atmosfere entuzijazma za projekte i zadatke.</a:t>
            </a:r>
            <a:endParaRPr lang="bs-Latn-B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Sposobnost izražavanje empatije</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Sposobnost razumijevanja i uvažavanja osjećanja i potreba drugih i pažljiv odnos prema njima.</a:t>
            </a:r>
          </a:p>
          <a:p>
            <a:endParaRPr lang="bs-Latn-BA" dirty="0" smtClean="0"/>
          </a:p>
          <a:p>
            <a:r>
              <a:rPr lang="bs-Latn-BA" dirty="0" smtClean="0"/>
              <a:t>Pretpostavka uspješnog upravljanja emocijama drugih.</a:t>
            </a:r>
          </a:p>
          <a:p>
            <a:endParaRPr lang="bs-Latn-BA" dirty="0" smtClean="0"/>
          </a:p>
          <a:p>
            <a:r>
              <a:rPr lang="bs-Latn-BA" dirty="0" err="1" smtClean="0"/>
              <a:t>Empatičan</a:t>
            </a:r>
            <a:r>
              <a:rPr lang="bs-Latn-BA" dirty="0" smtClean="0"/>
              <a:t> menadžer – povećava odanost i kvalitet </a:t>
            </a:r>
            <a:r>
              <a:rPr lang="bs-Latn-BA" dirty="0" err="1" smtClean="0"/>
              <a:t>interpersonalnih</a:t>
            </a:r>
            <a:r>
              <a:rPr lang="bs-Latn-BA" dirty="0" smtClean="0"/>
              <a:t> odnosa.</a:t>
            </a:r>
            <a:endParaRPr lang="bs-Latn-B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Opšte vještine</a:t>
            </a:r>
            <a:endParaRPr lang="bs-Latn-BA" dirty="0"/>
          </a:p>
        </p:txBody>
      </p:sp>
      <p:sp>
        <p:nvSpPr>
          <p:cNvPr id="3" name="Content Placeholder 2"/>
          <p:cNvSpPr>
            <a:spLocks noGrp="1"/>
          </p:cNvSpPr>
          <p:nvPr>
            <p:ph sz="quarter" idx="1"/>
          </p:nvPr>
        </p:nvSpPr>
        <p:spPr>
          <a:xfrm>
            <a:off x="301752" y="1527048"/>
            <a:ext cx="8503920" cy="4926288"/>
          </a:xfrm>
        </p:spPr>
        <p:txBody>
          <a:bodyPr>
            <a:normAutofit fontScale="92500" lnSpcReduction="20000"/>
          </a:bodyPr>
          <a:lstStyle/>
          <a:p>
            <a:endParaRPr lang="bs-Latn-BA" dirty="0" smtClean="0"/>
          </a:p>
          <a:p>
            <a:r>
              <a:rPr lang="bs-Latn-BA" dirty="0" smtClean="0"/>
              <a:t>Značaj posjedovanja znanja i vještina – uslov bez kojeg je nemoguće biti dobar menadžer.</a:t>
            </a:r>
          </a:p>
          <a:p>
            <a:endParaRPr lang="bs-Latn-BA" dirty="0"/>
          </a:p>
          <a:p>
            <a:r>
              <a:rPr lang="bs-Latn-BA" dirty="0" smtClean="0"/>
              <a:t>Razlike u obrazovanju.</a:t>
            </a:r>
          </a:p>
          <a:p>
            <a:pPr>
              <a:buNone/>
            </a:pPr>
            <a:endParaRPr lang="bs-Latn-BA" dirty="0" smtClean="0"/>
          </a:p>
          <a:p>
            <a:r>
              <a:rPr lang="bs-Latn-BA" dirty="0" smtClean="0"/>
              <a:t>Posjedovati, usavršavati i razvijati.</a:t>
            </a:r>
          </a:p>
          <a:p>
            <a:endParaRPr lang="bs-Latn-BA" dirty="0" smtClean="0"/>
          </a:p>
          <a:p>
            <a:r>
              <a:rPr lang="bs-Latn-BA" dirty="0" smtClean="0"/>
              <a:t>Tri temeljne vrste znanja i vještina:</a:t>
            </a:r>
          </a:p>
          <a:p>
            <a:pPr>
              <a:buNone/>
            </a:pPr>
            <a:r>
              <a:rPr lang="bs-Latn-BA" dirty="0"/>
              <a:t>	</a:t>
            </a:r>
            <a:r>
              <a:rPr lang="bs-Latn-BA" dirty="0" smtClean="0"/>
              <a:t>1) tehnička (stručna),</a:t>
            </a:r>
          </a:p>
          <a:p>
            <a:pPr>
              <a:buNone/>
            </a:pPr>
            <a:r>
              <a:rPr lang="bs-Latn-BA" dirty="0"/>
              <a:t>	</a:t>
            </a:r>
            <a:r>
              <a:rPr lang="bs-Latn-BA" dirty="0" smtClean="0"/>
              <a:t>2) znanja i vještine u ophođenju sa ljudima (socijalna),</a:t>
            </a:r>
          </a:p>
          <a:p>
            <a:pPr>
              <a:buNone/>
            </a:pPr>
            <a:r>
              <a:rPr lang="bs-Latn-BA" dirty="0"/>
              <a:t>	</a:t>
            </a:r>
            <a:r>
              <a:rPr lang="bs-Latn-BA" dirty="0" smtClean="0"/>
              <a:t>3) konceptualna (strateška).</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Podsticanje na iznošenje ideja, mišljenja i viđenja</a:t>
            </a:r>
            <a:endParaRPr lang="bs-Latn-BA" dirty="0"/>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Podstiče i omogućava protok ideja, mišljenja i informacija – mogućnost da se iskoriste potencijali zaposlenih.</a:t>
            </a:r>
          </a:p>
          <a:p>
            <a:endParaRPr lang="bs-Latn-BA" dirty="0" smtClean="0"/>
          </a:p>
          <a:p>
            <a:r>
              <a:rPr lang="bs-Latn-BA" dirty="0" smtClean="0"/>
              <a:t>Spremnost radnika da iznose prijedloge, ideje i mišljenja.</a:t>
            </a:r>
          </a:p>
          <a:p>
            <a:endParaRPr lang="bs-Latn-BA" dirty="0" smtClean="0"/>
          </a:p>
          <a:p>
            <a:r>
              <a:rPr lang="bs-Latn-BA" dirty="0" smtClean="0"/>
              <a:t>Otvorenost i spremnost menadžera da prihvati različita mišljenja, kritike i neslaganja.</a:t>
            </a:r>
            <a:endParaRPr lang="bs-Latn-B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Davanje povratne informacije</a:t>
            </a:r>
            <a:endParaRPr lang="bs-Latn-BA" dirty="0"/>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Sredstvo kojim pojedinci i organizacije uče iz svojih grešaka i poboljšavaju svoj rad.</a:t>
            </a:r>
          </a:p>
          <a:p>
            <a:endParaRPr lang="bs-Latn-BA" dirty="0" smtClean="0"/>
          </a:p>
          <a:p>
            <a:r>
              <a:rPr lang="bs-Latn-BA" dirty="0" smtClean="0"/>
              <a:t>Direktna i jasna informacija o nekoj osobi o tome koliko je dobro (ili loše) nešto obavila, odnosno o njenoj radnoj uspješnosti.</a:t>
            </a:r>
          </a:p>
          <a:p>
            <a:endParaRPr lang="bs-Latn-BA" dirty="0" smtClean="0"/>
          </a:p>
          <a:p>
            <a:r>
              <a:rPr lang="bs-Latn-BA" dirty="0" smtClean="0"/>
              <a:t>Utiče na poboljšanje, rast i razvoj.</a:t>
            </a:r>
          </a:p>
          <a:p>
            <a:endParaRPr lang="bs-Latn-BA" dirty="0" smtClean="0"/>
          </a:p>
          <a:p>
            <a:r>
              <a:rPr lang="bs-Latn-BA" dirty="0" smtClean="0"/>
              <a:t>Povratna informacija može biti:</a:t>
            </a:r>
          </a:p>
          <a:p>
            <a:pPr>
              <a:buNone/>
            </a:pPr>
            <a:r>
              <a:rPr lang="bs-Latn-BA" dirty="0" smtClean="0"/>
              <a:t>	1) pozitivna,</a:t>
            </a:r>
          </a:p>
          <a:p>
            <a:pPr>
              <a:buNone/>
            </a:pPr>
            <a:r>
              <a:rPr lang="bs-Latn-BA" dirty="0" smtClean="0"/>
              <a:t>	2) negativna.</a:t>
            </a:r>
            <a:endParaRPr lang="bs-Latn-B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92500" lnSpcReduction="20000"/>
          </a:bodyPr>
          <a:lstStyle/>
          <a:p>
            <a:endParaRPr lang="bs-Latn-BA" dirty="0" smtClean="0"/>
          </a:p>
          <a:p>
            <a:r>
              <a:rPr lang="bs-Latn-BA" dirty="0" smtClean="0"/>
              <a:t>Prepostavke djelotvornosti povratne informacije:</a:t>
            </a:r>
          </a:p>
          <a:p>
            <a:pPr>
              <a:buNone/>
            </a:pPr>
            <a:r>
              <a:rPr lang="bs-Latn-BA" dirty="0" smtClean="0"/>
              <a:t>	1) usmjerenost na specifično ponašanje,</a:t>
            </a:r>
          </a:p>
          <a:p>
            <a:pPr>
              <a:buNone/>
            </a:pPr>
            <a:r>
              <a:rPr lang="bs-Latn-BA" dirty="0" smtClean="0"/>
              <a:t>	2) bezličnost,</a:t>
            </a:r>
          </a:p>
          <a:p>
            <a:pPr>
              <a:buNone/>
            </a:pPr>
            <a:r>
              <a:rPr lang="bs-Latn-BA" dirty="0" smtClean="0"/>
              <a:t>	3) usmjerenost na cilj,</a:t>
            </a:r>
          </a:p>
          <a:p>
            <a:pPr>
              <a:buNone/>
            </a:pPr>
            <a:r>
              <a:rPr lang="bs-Latn-BA" dirty="0" smtClean="0"/>
              <a:t>	4) pravovremenost i fleksibilnost,</a:t>
            </a:r>
          </a:p>
          <a:p>
            <a:pPr>
              <a:buNone/>
            </a:pPr>
            <a:r>
              <a:rPr lang="bs-Latn-BA" dirty="0" smtClean="0"/>
              <a:t>	5) osiguranje razumijevanja,</a:t>
            </a:r>
          </a:p>
          <a:p>
            <a:pPr>
              <a:buNone/>
            </a:pPr>
            <a:r>
              <a:rPr lang="bs-Latn-BA" dirty="0" smtClean="0"/>
              <a:t>	6) usmjerenost na ponašanje pod kontrolom osobe,</a:t>
            </a:r>
          </a:p>
          <a:p>
            <a:pPr>
              <a:buNone/>
            </a:pPr>
            <a:r>
              <a:rPr lang="bs-Latn-BA" dirty="0" smtClean="0"/>
              <a:t>	7) dijalog i saradnja.</a:t>
            </a:r>
          </a:p>
          <a:p>
            <a:pPr>
              <a:buNone/>
            </a:pPr>
            <a:endParaRPr lang="bs-Latn-BA" dirty="0" smtClean="0"/>
          </a:p>
          <a:p>
            <a:r>
              <a:rPr lang="bs-Latn-BA" dirty="0" smtClean="0"/>
              <a:t>Funkcija kritike.</a:t>
            </a:r>
            <a:endParaRPr lang="bs-Latn-B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Vještina uticanja na druge</a:t>
            </a:r>
            <a:endParaRPr lang="bs-Latn-BA" dirty="0"/>
          </a:p>
        </p:txBody>
      </p:sp>
      <p:sp>
        <p:nvSpPr>
          <p:cNvPr id="3" name="Content Placeholder 2"/>
          <p:cNvSpPr>
            <a:spLocks noGrp="1"/>
          </p:cNvSpPr>
          <p:nvPr>
            <p:ph sz="quarter" idx="1"/>
          </p:nvPr>
        </p:nvSpPr>
        <p:spPr/>
        <p:txBody>
          <a:bodyPr>
            <a:normAutofit fontScale="92500" lnSpcReduction="10000"/>
          </a:bodyPr>
          <a:lstStyle/>
          <a:p>
            <a:endParaRPr lang="bs-Latn-BA" dirty="0" smtClean="0"/>
          </a:p>
          <a:p>
            <a:r>
              <a:rPr lang="bs-Latn-BA" dirty="0" smtClean="0"/>
              <a:t>Važnost vještine uticanja na druge.</a:t>
            </a:r>
          </a:p>
          <a:p>
            <a:endParaRPr lang="bs-Latn-BA" dirty="0" smtClean="0"/>
          </a:p>
          <a:p>
            <a:r>
              <a:rPr lang="bs-Latn-BA" dirty="0" smtClean="0"/>
              <a:t>Odnos moć – uticaj.</a:t>
            </a:r>
          </a:p>
          <a:p>
            <a:endParaRPr lang="bs-Latn-BA" dirty="0" smtClean="0"/>
          </a:p>
          <a:p>
            <a:r>
              <a:rPr lang="bs-Latn-BA" dirty="0" smtClean="0"/>
              <a:t>Moć – potencijalna sposobnost uticanja na ponašanje drugih.</a:t>
            </a:r>
          </a:p>
          <a:p>
            <a:r>
              <a:rPr lang="bs-Latn-BA" dirty="0" smtClean="0"/>
              <a:t>Uticaj – ostvarena moć.</a:t>
            </a:r>
          </a:p>
          <a:p>
            <a:endParaRPr lang="bs-Latn-BA" dirty="0" smtClean="0"/>
          </a:p>
          <a:p>
            <a:r>
              <a:rPr lang="bs-Latn-BA" dirty="0" smtClean="0"/>
              <a:t>Moć – sposobnost izazivanja promjena u drugoj osobi.</a:t>
            </a:r>
          </a:p>
          <a:p>
            <a:r>
              <a:rPr lang="bs-Latn-BA" dirty="0" smtClean="0"/>
              <a:t>Uticaj – stepen stvarne promjene.</a:t>
            </a:r>
            <a:endParaRPr lang="bs-Latn-B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04664"/>
            <a:ext cx="8534400" cy="758952"/>
          </a:xfrm>
        </p:spPr>
        <p:txBody>
          <a:bodyPr>
            <a:normAutofit fontScale="90000"/>
          </a:bodyPr>
          <a:lstStyle/>
          <a:p>
            <a:r>
              <a:rPr lang="bs-Latn-BA" dirty="0" smtClean="0"/>
              <a:t>Optimalan odnos između nivoa moći i lične uspješnosti</a:t>
            </a:r>
            <a:endParaRPr lang="bs-Latn-BA" dirty="0"/>
          </a:p>
        </p:txBody>
      </p:sp>
      <p:pic>
        <p:nvPicPr>
          <p:cNvPr id="4" name="Content Placeholder 3" descr="5 slika.jpg"/>
          <p:cNvPicPr>
            <a:picLocks noGrp="1" noChangeAspect="1"/>
          </p:cNvPicPr>
          <p:nvPr>
            <p:ph sz="quarter" idx="1"/>
          </p:nvPr>
        </p:nvPicPr>
        <p:blipFill>
          <a:blip r:embed="rId2" cstate="print"/>
          <a:stretch>
            <a:fillRect/>
          </a:stretch>
        </p:blipFill>
        <p:spPr>
          <a:xfrm>
            <a:off x="1403648" y="1628800"/>
            <a:ext cx="6278064" cy="4572000"/>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Izvori moći</a:t>
            </a:r>
            <a:endParaRPr lang="bs-Latn-BA" dirty="0"/>
          </a:p>
        </p:txBody>
      </p:sp>
      <p:sp>
        <p:nvSpPr>
          <p:cNvPr id="3" name="Content Placeholder 2"/>
          <p:cNvSpPr>
            <a:spLocks noGrp="1"/>
          </p:cNvSpPr>
          <p:nvPr>
            <p:ph sz="quarter" idx="1"/>
          </p:nvPr>
        </p:nvSpPr>
        <p:spPr>
          <a:xfrm>
            <a:off x="301752" y="1527048"/>
            <a:ext cx="8503920" cy="4998296"/>
          </a:xfrm>
        </p:spPr>
        <p:txBody>
          <a:bodyPr>
            <a:normAutofit fontScale="85000" lnSpcReduction="20000"/>
          </a:bodyPr>
          <a:lstStyle/>
          <a:p>
            <a:endParaRPr lang="bs-Latn-BA" dirty="0" smtClean="0"/>
          </a:p>
          <a:p>
            <a:r>
              <a:rPr lang="bs-Latn-BA" dirty="0" smtClean="0"/>
              <a:t>Izvori moći:</a:t>
            </a:r>
          </a:p>
          <a:p>
            <a:pPr>
              <a:buNone/>
            </a:pPr>
            <a:r>
              <a:rPr lang="bs-Latn-BA" dirty="0" smtClean="0"/>
              <a:t>	1) legitimna,</a:t>
            </a:r>
          </a:p>
          <a:p>
            <a:pPr>
              <a:buNone/>
            </a:pPr>
            <a:r>
              <a:rPr lang="bs-Latn-BA" dirty="0" smtClean="0"/>
              <a:t>	2) nagradna,</a:t>
            </a:r>
          </a:p>
          <a:p>
            <a:pPr>
              <a:buNone/>
            </a:pPr>
            <a:r>
              <a:rPr lang="bs-Latn-BA" dirty="0" smtClean="0"/>
              <a:t>	3) prisilna,</a:t>
            </a:r>
          </a:p>
          <a:p>
            <a:pPr>
              <a:buNone/>
            </a:pPr>
            <a:r>
              <a:rPr lang="bs-Latn-BA" dirty="0" smtClean="0"/>
              <a:t>	4) </a:t>
            </a:r>
            <a:r>
              <a:rPr lang="bs-Latn-BA" dirty="0" err="1" smtClean="0"/>
              <a:t>ekspertska</a:t>
            </a:r>
            <a:r>
              <a:rPr lang="bs-Latn-BA" dirty="0" smtClean="0"/>
              <a:t>,</a:t>
            </a:r>
          </a:p>
          <a:p>
            <a:pPr>
              <a:buNone/>
            </a:pPr>
            <a:r>
              <a:rPr lang="bs-Latn-BA" dirty="0" smtClean="0"/>
              <a:t>	5) referentna.</a:t>
            </a:r>
          </a:p>
          <a:p>
            <a:pPr>
              <a:buNone/>
            </a:pPr>
            <a:endParaRPr lang="bs-Latn-BA" dirty="0" smtClean="0"/>
          </a:p>
          <a:p>
            <a:r>
              <a:rPr lang="bs-Latn-BA" dirty="0" smtClean="0"/>
              <a:t>Vrste moći:</a:t>
            </a:r>
          </a:p>
          <a:p>
            <a:pPr>
              <a:buNone/>
            </a:pPr>
            <a:r>
              <a:rPr lang="bs-Latn-BA" dirty="0" smtClean="0"/>
              <a:t>	1) pozicijska ili formalna moć,</a:t>
            </a:r>
          </a:p>
          <a:p>
            <a:pPr>
              <a:buNone/>
            </a:pPr>
            <a:r>
              <a:rPr lang="bs-Latn-BA" dirty="0" smtClean="0"/>
              <a:t>	2) lična ili </a:t>
            </a:r>
            <a:r>
              <a:rPr lang="bs-Latn-BA" dirty="0" err="1" smtClean="0"/>
              <a:t>neformalna</a:t>
            </a:r>
            <a:r>
              <a:rPr lang="bs-Latn-BA" dirty="0" smtClean="0"/>
              <a:t> moć.</a:t>
            </a:r>
          </a:p>
          <a:p>
            <a:pPr>
              <a:buNone/>
            </a:pPr>
            <a:endParaRPr lang="bs-Latn-BA" dirty="0" smtClean="0"/>
          </a:p>
          <a:p>
            <a:r>
              <a:rPr lang="bs-Latn-BA" dirty="0" smtClean="0"/>
              <a:t>Informacijska moć.</a:t>
            </a:r>
            <a:endParaRPr lang="bs-Latn-B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Pozicijska moć</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Vrste pozicijske moći:</a:t>
            </a:r>
          </a:p>
          <a:p>
            <a:pPr>
              <a:buNone/>
            </a:pPr>
            <a:r>
              <a:rPr lang="bs-Latn-BA" dirty="0" smtClean="0"/>
              <a:t>	1) legitimna moć,</a:t>
            </a:r>
          </a:p>
          <a:p>
            <a:pPr>
              <a:buNone/>
            </a:pPr>
            <a:r>
              <a:rPr lang="bs-Latn-BA" dirty="0" smtClean="0"/>
              <a:t>	2) nagradna moć,</a:t>
            </a:r>
          </a:p>
          <a:p>
            <a:pPr>
              <a:buNone/>
            </a:pPr>
            <a:r>
              <a:rPr lang="bs-Latn-BA" dirty="0" smtClean="0"/>
              <a:t>	3) prisilna moć,</a:t>
            </a:r>
          </a:p>
          <a:p>
            <a:pPr>
              <a:buNone/>
            </a:pPr>
            <a:r>
              <a:rPr lang="bs-Latn-BA" dirty="0" smtClean="0"/>
              <a:t>	4) informacijska moć.</a:t>
            </a:r>
            <a:endParaRPr lang="bs-Latn-B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Lična moć</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Vrste lične moći:</a:t>
            </a:r>
          </a:p>
          <a:p>
            <a:pPr>
              <a:buNone/>
            </a:pPr>
            <a:r>
              <a:rPr lang="bs-Latn-BA" dirty="0" smtClean="0"/>
              <a:t>	1) ekspertna ili stručna moć,</a:t>
            </a:r>
          </a:p>
          <a:p>
            <a:pPr>
              <a:buNone/>
            </a:pPr>
            <a:r>
              <a:rPr lang="bs-Latn-BA" dirty="0" smtClean="0"/>
              <a:t>	2) referentna ili poželjna moć,</a:t>
            </a:r>
          </a:p>
          <a:p>
            <a:pPr>
              <a:buNone/>
            </a:pPr>
            <a:r>
              <a:rPr lang="bs-Latn-BA" dirty="0" smtClean="0"/>
              <a:t>	3) </a:t>
            </a:r>
            <a:r>
              <a:rPr lang="bs-Latn-BA" dirty="0" err="1" smtClean="0"/>
              <a:t>harizmatska</a:t>
            </a:r>
            <a:r>
              <a:rPr lang="bs-Latn-BA" dirty="0" smtClean="0"/>
              <a:t> moć.</a:t>
            </a:r>
            <a:endParaRPr lang="bs-Latn-B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Učinci različitih izvora moći i uticaja</a:t>
            </a:r>
            <a:endParaRPr lang="bs-Latn-BA" dirty="0"/>
          </a:p>
        </p:txBody>
      </p:sp>
      <p:pic>
        <p:nvPicPr>
          <p:cNvPr id="4" name="Content Placeholder 3" descr="6 slika.jpg"/>
          <p:cNvPicPr>
            <a:picLocks noGrp="1" noChangeAspect="1"/>
          </p:cNvPicPr>
          <p:nvPr>
            <p:ph sz="quarter" idx="1"/>
          </p:nvPr>
        </p:nvPicPr>
        <p:blipFill>
          <a:blip r:embed="rId2" cstate="print"/>
          <a:stretch>
            <a:fillRect/>
          </a:stretch>
        </p:blipFill>
        <p:spPr>
          <a:xfrm>
            <a:off x="387056" y="1527175"/>
            <a:ext cx="8333376" cy="4572000"/>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Strategije uticaja</a:t>
            </a:r>
            <a:endParaRPr lang="bs-Latn-BA" dirty="0"/>
          </a:p>
        </p:txBody>
      </p:sp>
      <p:sp>
        <p:nvSpPr>
          <p:cNvPr id="3" name="Content Placeholder 2"/>
          <p:cNvSpPr>
            <a:spLocks noGrp="1"/>
          </p:cNvSpPr>
          <p:nvPr>
            <p:ph sz="quarter" idx="1"/>
          </p:nvPr>
        </p:nvSpPr>
        <p:spPr/>
        <p:txBody>
          <a:bodyPr>
            <a:normAutofit fontScale="92500"/>
          </a:bodyPr>
          <a:lstStyle/>
          <a:p>
            <a:endParaRPr lang="bs-Latn-BA" dirty="0" smtClean="0"/>
          </a:p>
          <a:p>
            <a:r>
              <a:rPr lang="bs-Latn-BA" dirty="0" smtClean="0"/>
              <a:t>Pretvaranje moći u uticaj – kada se osoba na koju se želi uticati privoli da se ponaša prema željama nosioca moći.</a:t>
            </a:r>
          </a:p>
          <a:p>
            <a:endParaRPr lang="bs-Latn-BA" dirty="0" smtClean="0"/>
          </a:p>
          <a:p>
            <a:r>
              <a:rPr lang="bs-Latn-BA" dirty="0" smtClean="0"/>
              <a:t>Koraci uspješnog uvjeravanja:</a:t>
            </a:r>
          </a:p>
          <a:p>
            <a:pPr>
              <a:buNone/>
            </a:pPr>
            <a:r>
              <a:rPr lang="bs-Latn-BA" dirty="0" smtClean="0"/>
              <a:t>	1) stvaranje i učvršćivanje kredibiliteta onoga ko uvjerava,</a:t>
            </a:r>
          </a:p>
          <a:p>
            <a:pPr>
              <a:buNone/>
            </a:pPr>
            <a:r>
              <a:rPr lang="bs-Latn-BA" dirty="0" smtClean="0"/>
              <a:t>	2) oblikovanje ciljeva,</a:t>
            </a:r>
          </a:p>
          <a:p>
            <a:pPr>
              <a:buNone/>
            </a:pPr>
            <a:r>
              <a:rPr lang="bs-Latn-BA" dirty="0" smtClean="0"/>
              <a:t>	3) </a:t>
            </a:r>
            <a:r>
              <a:rPr lang="bs-Latn-BA" dirty="0" err="1" smtClean="0"/>
              <a:t>potkrepljivanje</a:t>
            </a:r>
            <a:r>
              <a:rPr lang="bs-Latn-BA" dirty="0" smtClean="0"/>
              <a:t> ideja,</a:t>
            </a:r>
          </a:p>
          <a:p>
            <a:pPr>
              <a:buNone/>
            </a:pPr>
            <a:r>
              <a:rPr lang="bs-Latn-BA" dirty="0" smtClean="0"/>
              <a:t>	4) emocionalno povezivanje.</a:t>
            </a:r>
            <a:endParaRPr lang="bs-Latn-B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534400" cy="758952"/>
          </a:xfrm>
        </p:spPr>
        <p:txBody>
          <a:bodyPr>
            <a:normAutofit fontScale="90000"/>
          </a:bodyPr>
          <a:lstStyle/>
          <a:p>
            <a:r>
              <a:rPr lang="bs-Latn-BA" dirty="0" smtClean="0"/>
              <a:t>Odnos između pojedinih nivoa menadžmenta i potrebnih znanja i vještina </a:t>
            </a:r>
            <a:endParaRPr lang="bs-Latn-BA" dirty="0"/>
          </a:p>
        </p:txBody>
      </p:sp>
      <p:sp>
        <p:nvSpPr>
          <p:cNvPr id="3" name="Content Placeholder 2"/>
          <p:cNvSpPr>
            <a:spLocks noGrp="1"/>
          </p:cNvSpPr>
          <p:nvPr>
            <p:ph sz="quarter" idx="1"/>
          </p:nvPr>
        </p:nvSpPr>
        <p:spPr>
          <a:xfrm>
            <a:off x="301752" y="1527048"/>
            <a:ext cx="8503920" cy="4926288"/>
          </a:xfrm>
        </p:spPr>
        <p:txBody>
          <a:bodyPr>
            <a:normAutofit lnSpcReduction="10000"/>
          </a:bodyPr>
          <a:lstStyle/>
          <a:p>
            <a:endParaRPr lang="bs-Latn-BA" dirty="0"/>
          </a:p>
          <a:p>
            <a:endParaRPr lang="bs-Latn-BA" dirty="0" smtClean="0"/>
          </a:p>
          <a:p>
            <a:endParaRPr lang="bs-Latn-BA" dirty="0" smtClean="0"/>
          </a:p>
          <a:p>
            <a:endParaRPr lang="bs-Latn-BA" dirty="0" smtClean="0"/>
          </a:p>
          <a:p>
            <a:endParaRPr lang="bs-Latn-BA" dirty="0" smtClean="0"/>
          </a:p>
          <a:p>
            <a:endParaRPr lang="bs-Latn-BA" dirty="0" smtClean="0"/>
          </a:p>
          <a:p>
            <a:endParaRPr lang="bs-Latn-BA" dirty="0" smtClean="0"/>
          </a:p>
          <a:p>
            <a:endParaRPr lang="bs-Latn-BA" dirty="0" smtClean="0"/>
          </a:p>
          <a:p>
            <a:endParaRPr lang="bs-Latn-BA" dirty="0" smtClean="0"/>
          </a:p>
          <a:p>
            <a:r>
              <a:rPr lang="bs-Latn-BA" dirty="0" smtClean="0"/>
              <a:t>Važnost neprestanog obrazovanja menadžera.</a:t>
            </a:r>
          </a:p>
        </p:txBody>
      </p:sp>
      <p:pic>
        <p:nvPicPr>
          <p:cNvPr id="5" name="Picture 4" descr="1 slika.jpg"/>
          <p:cNvPicPr>
            <a:picLocks noChangeAspect="1"/>
          </p:cNvPicPr>
          <p:nvPr/>
        </p:nvPicPr>
        <p:blipFill>
          <a:blip r:embed="rId2" cstate="print"/>
          <a:stretch>
            <a:fillRect/>
          </a:stretch>
        </p:blipFill>
        <p:spPr>
          <a:xfrm>
            <a:off x="899592" y="1484784"/>
            <a:ext cx="7200800" cy="3967641"/>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Načela uvjeravanja:</a:t>
            </a:r>
          </a:p>
          <a:p>
            <a:pPr>
              <a:buNone/>
            </a:pPr>
            <a:r>
              <a:rPr lang="bs-Latn-BA" dirty="0" smtClean="0"/>
              <a:t>	1) načelo sklonosti,</a:t>
            </a:r>
          </a:p>
          <a:p>
            <a:pPr>
              <a:buNone/>
            </a:pPr>
            <a:r>
              <a:rPr lang="bs-Latn-BA" dirty="0" smtClean="0"/>
              <a:t>	2) načelo reciprociteta,</a:t>
            </a:r>
          </a:p>
          <a:p>
            <a:pPr>
              <a:buNone/>
            </a:pPr>
            <a:r>
              <a:rPr lang="bs-Latn-BA" dirty="0" smtClean="0"/>
              <a:t>	3) načelo socijalnog odobravanja,</a:t>
            </a:r>
          </a:p>
          <a:p>
            <a:pPr>
              <a:buNone/>
            </a:pPr>
            <a:r>
              <a:rPr lang="bs-Latn-BA" dirty="0" smtClean="0"/>
              <a:t>	4) načelo dosljednosti,</a:t>
            </a:r>
          </a:p>
          <a:p>
            <a:pPr>
              <a:buNone/>
            </a:pPr>
            <a:r>
              <a:rPr lang="bs-Latn-BA" dirty="0" smtClean="0"/>
              <a:t>	5) načelo autoriteta,</a:t>
            </a:r>
          </a:p>
          <a:p>
            <a:pPr>
              <a:buNone/>
            </a:pPr>
            <a:r>
              <a:rPr lang="bs-Latn-BA" dirty="0" smtClean="0"/>
              <a:t>	6) načelo ekskluzivnosti.</a:t>
            </a:r>
            <a:endParaRPr lang="bs-Latn-B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r>
              <a:rPr lang="bs-Latn-BA" dirty="0" smtClean="0"/>
              <a:t>Faktori koji utiču na taktiku uticaja:</a:t>
            </a:r>
          </a:p>
          <a:p>
            <a:pPr>
              <a:buNone/>
            </a:pPr>
            <a:r>
              <a:rPr lang="bs-Latn-BA" dirty="0" smtClean="0"/>
              <a:t>	1) osobine ličnosti,</a:t>
            </a:r>
          </a:p>
          <a:p>
            <a:pPr>
              <a:buNone/>
            </a:pPr>
            <a:r>
              <a:rPr lang="bs-Latn-BA" dirty="0" smtClean="0"/>
              <a:t>	2) ponašanje vođe,</a:t>
            </a:r>
          </a:p>
          <a:p>
            <a:pPr>
              <a:buNone/>
            </a:pPr>
            <a:r>
              <a:rPr lang="bs-Latn-BA" dirty="0" smtClean="0"/>
              <a:t>	3) situacija.</a:t>
            </a:r>
          </a:p>
          <a:p>
            <a:pPr>
              <a:buNone/>
            </a:pPr>
            <a:endParaRPr lang="bs-Latn-BA" dirty="0" smtClean="0"/>
          </a:p>
        </p:txBody>
      </p:sp>
      <p:pic>
        <p:nvPicPr>
          <p:cNvPr id="4" name="Picture 3" descr="7 slika.jpg"/>
          <p:cNvPicPr>
            <a:picLocks noChangeAspect="1"/>
          </p:cNvPicPr>
          <p:nvPr/>
        </p:nvPicPr>
        <p:blipFill>
          <a:blip r:embed="rId2" cstate="print"/>
          <a:stretch>
            <a:fillRect/>
          </a:stretch>
        </p:blipFill>
        <p:spPr>
          <a:xfrm>
            <a:off x="1619672" y="3573016"/>
            <a:ext cx="5862462" cy="2736304"/>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Taktike uvjeravanja:</a:t>
            </a:r>
          </a:p>
          <a:p>
            <a:pPr>
              <a:buNone/>
            </a:pPr>
            <a:r>
              <a:rPr lang="bs-Latn-BA" dirty="0" smtClean="0"/>
              <a:t>	1) vođenje primjerom,</a:t>
            </a:r>
          </a:p>
          <a:p>
            <a:pPr>
              <a:buNone/>
            </a:pPr>
            <a:r>
              <a:rPr lang="bs-Latn-BA" dirty="0" smtClean="0"/>
              <a:t>	2) racionalno uvjeravanje,</a:t>
            </a:r>
          </a:p>
          <a:p>
            <a:pPr>
              <a:buNone/>
            </a:pPr>
            <a:r>
              <a:rPr lang="bs-Latn-BA" dirty="0" smtClean="0"/>
              <a:t>	3) razvijanje reputacije stručnjaka za probleme,</a:t>
            </a:r>
          </a:p>
          <a:p>
            <a:pPr>
              <a:buNone/>
            </a:pPr>
            <a:r>
              <a:rPr lang="bs-Latn-BA" dirty="0" smtClean="0"/>
              <a:t>	4) reciprocitet,</a:t>
            </a:r>
          </a:p>
          <a:p>
            <a:pPr>
              <a:buNone/>
            </a:pPr>
            <a:r>
              <a:rPr lang="bs-Latn-BA" dirty="0" smtClean="0"/>
              <a:t>	5) potpora članova mreže,</a:t>
            </a:r>
          </a:p>
          <a:p>
            <a:pPr>
              <a:buNone/>
            </a:pPr>
            <a:r>
              <a:rPr lang="bs-Latn-BA" dirty="0" smtClean="0"/>
              <a:t>	6) legitimacija zahtjeva,</a:t>
            </a:r>
          </a:p>
          <a:p>
            <a:pPr>
              <a:buNone/>
            </a:pPr>
            <a:r>
              <a:rPr lang="bs-Latn-BA" dirty="0" smtClean="0"/>
              <a:t>	7) </a:t>
            </a:r>
            <a:r>
              <a:rPr lang="bs-Latn-BA" dirty="0" err="1" smtClean="0"/>
              <a:t>inspirisanje</a:t>
            </a:r>
            <a:r>
              <a:rPr lang="bs-Latn-BA" dirty="0" smtClean="0"/>
              <a:t>,</a:t>
            </a:r>
          </a:p>
          <a:p>
            <a:pPr>
              <a:buNone/>
            </a:pPr>
            <a:r>
              <a:rPr lang="bs-Latn-BA" dirty="0" smtClean="0"/>
              <a:t>	8) </a:t>
            </a:r>
            <a:r>
              <a:rPr lang="bs-Latn-BA" dirty="0" err="1" smtClean="0"/>
              <a:t>konsultovanje</a:t>
            </a:r>
            <a:r>
              <a:rPr lang="bs-Latn-BA" dirty="0" smtClean="0"/>
              <a:t>,</a:t>
            </a:r>
          </a:p>
          <a:p>
            <a:pPr>
              <a:buNone/>
            </a:pPr>
            <a:r>
              <a:rPr lang="bs-Latn-BA" dirty="0" smtClean="0"/>
              <a:t>	9) stvaranje koalicije,</a:t>
            </a:r>
          </a:p>
          <a:p>
            <a:pPr>
              <a:buNone/>
            </a:pPr>
            <a:r>
              <a:rPr lang="bs-Latn-BA" dirty="0" smtClean="0"/>
              <a:t>	10) ovlašćivanje saradnika.</a:t>
            </a:r>
            <a:endParaRPr lang="bs-Latn-BA"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Vještine savjetovanja i obučavanja (</a:t>
            </a:r>
            <a:r>
              <a:rPr lang="bs-Latn-BA" i="1" dirty="0" err="1" smtClean="0"/>
              <a:t>coaching</a:t>
            </a:r>
            <a:r>
              <a:rPr lang="bs-Latn-BA" dirty="0" smtClean="0"/>
              <a:t>)</a:t>
            </a:r>
            <a:endParaRPr lang="bs-Latn-BA" dirty="0"/>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Prelaz sa tradicionalnog menadžmenta na moderni menadžment.</a:t>
            </a:r>
          </a:p>
          <a:p>
            <a:endParaRPr lang="bs-Latn-BA" dirty="0" smtClean="0"/>
          </a:p>
          <a:p>
            <a:r>
              <a:rPr lang="bs-Latn-BA" dirty="0" smtClean="0"/>
              <a:t>Menadžeri – treneri.</a:t>
            </a:r>
          </a:p>
          <a:p>
            <a:endParaRPr lang="bs-Latn-BA" dirty="0" smtClean="0"/>
          </a:p>
          <a:p>
            <a:r>
              <a:rPr lang="bs-Latn-BA" dirty="0" smtClean="0"/>
              <a:t>Najjeftiniji način učenja.</a:t>
            </a:r>
          </a:p>
          <a:p>
            <a:endParaRPr lang="bs-Latn-BA" dirty="0" smtClean="0"/>
          </a:p>
          <a:p>
            <a:r>
              <a:rPr lang="bs-Latn-BA" dirty="0" smtClean="0"/>
              <a:t>Zahtijeva različita znanja i vještine.</a:t>
            </a:r>
          </a:p>
          <a:p>
            <a:endParaRPr lang="bs-Latn-BA" dirty="0" smtClean="0"/>
          </a:p>
          <a:p>
            <a:r>
              <a:rPr lang="bs-Latn-BA" dirty="0" smtClean="0"/>
              <a:t>Definisanje:</a:t>
            </a:r>
          </a:p>
          <a:p>
            <a:pPr>
              <a:buNone/>
            </a:pPr>
            <a:r>
              <a:rPr lang="bs-Latn-BA" dirty="0" smtClean="0"/>
              <a:t>	1) poboljšanje radne uspješnosti,</a:t>
            </a:r>
          </a:p>
          <a:p>
            <a:pPr>
              <a:buNone/>
            </a:pPr>
            <a:r>
              <a:rPr lang="bs-Latn-BA" dirty="0" smtClean="0"/>
              <a:t>	2) lični razvoj i promjene.</a:t>
            </a:r>
            <a:endParaRPr lang="bs-Latn-BA"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Model savjetovanja i obučavanja</a:t>
            </a:r>
            <a:endParaRPr lang="bs-Latn-BA" dirty="0"/>
          </a:p>
        </p:txBody>
      </p:sp>
      <p:pic>
        <p:nvPicPr>
          <p:cNvPr id="4" name="Content Placeholder 3" descr="8 slika.jpg"/>
          <p:cNvPicPr>
            <a:picLocks noGrp="1" noChangeAspect="1"/>
          </p:cNvPicPr>
          <p:nvPr>
            <p:ph sz="quarter" idx="1"/>
          </p:nvPr>
        </p:nvPicPr>
        <p:blipFill>
          <a:blip r:embed="rId2" cstate="print"/>
          <a:stretch>
            <a:fillRect/>
          </a:stretch>
        </p:blipFill>
        <p:spPr>
          <a:xfrm>
            <a:off x="1674651" y="1527175"/>
            <a:ext cx="5758186" cy="4572000"/>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lstStyle/>
          <a:p>
            <a:endParaRPr lang="bs-Latn-BA" dirty="0" smtClean="0"/>
          </a:p>
          <a:p>
            <a:r>
              <a:rPr lang="bs-Latn-BA" dirty="0" smtClean="0"/>
              <a:t>Pretpostavke savjetovanja i obučavanja:</a:t>
            </a:r>
          </a:p>
          <a:p>
            <a:pPr>
              <a:buNone/>
            </a:pPr>
            <a:r>
              <a:rPr lang="bs-Latn-BA" dirty="0" smtClean="0"/>
              <a:t>	1) ništa nije tako dobro da se ne može poboljšati – neprestano poboljšanje ključ je uspjeha,</a:t>
            </a:r>
          </a:p>
          <a:p>
            <a:pPr>
              <a:buNone/>
            </a:pPr>
            <a:r>
              <a:rPr lang="bs-Latn-BA" dirty="0" smtClean="0"/>
              <a:t>	2) učenje, a posebno učenje na radnom mjestu način je neprestanog poboljšavanja uspješnosti,</a:t>
            </a:r>
          </a:p>
          <a:p>
            <a:pPr>
              <a:buNone/>
            </a:pPr>
            <a:r>
              <a:rPr lang="bs-Latn-BA" dirty="0" smtClean="0"/>
              <a:t>	3) menadžeri su odgovorni za podsticanje i osiguravanje stalnog učenja i razvoja svojih saradnika, a time i povećanja njihove uspješnosti.</a:t>
            </a:r>
            <a:endParaRPr lang="bs-Latn-BA"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a:xfrm>
            <a:off x="301752" y="1527048"/>
            <a:ext cx="8503920" cy="4998296"/>
          </a:xfrm>
        </p:spPr>
        <p:txBody>
          <a:bodyPr>
            <a:normAutofit fontScale="85000" lnSpcReduction="20000"/>
          </a:bodyPr>
          <a:lstStyle/>
          <a:p>
            <a:endParaRPr lang="bs-Latn-BA" dirty="0" smtClean="0"/>
          </a:p>
          <a:p>
            <a:r>
              <a:rPr lang="bs-Latn-BA" dirty="0" smtClean="0"/>
              <a:t>Prednosti i koristi savjetovanja i obučavanja:</a:t>
            </a:r>
          </a:p>
          <a:p>
            <a:pPr>
              <a:buNone/>
            </a:pPr>
            <a:r>
              <a:rPr lang="bs-Latn-BA" dirty="0" smtClean="0"/>
              <a:t>	1) podstiče i omogućava lični razvoj,</a:t>
            </a:r>
          </a:p>
          <a:p>
            <a:pPr>
              <a:buNone/>
            </a:pPr>
            <a:r>
              <a:rPr lang="bs-Latn-BA" dirty="0" smtClean="0"/>
              <a:t>	2) olakšava partnerstvo i saradnju menadžera i saradnika,</a:t>
            </a:r>
          </a:p>
          <a:p>
            <a:pPr>
              <a:buNone/>
            </a:pPr>
            <a:r>
              <a:rPr lang="bs-Latn-BA" dirty="0" smtClean="0"/>
              <a:t>	3) podiže samopouzdanje i odgovornost zaposlenih za lični razvoj,</a:t>
            </a:r>
          </a:p>
          <a:p>
            <a:pPr>
              <a:buNone/>
            </a:pPr>
            <a:r>
              <a:rPr lang="bs-Latn-BA" dirty="0" smtClean="0"/>
              <a:t>	4) povećava autonomiju djelovanja saradnika,</a:t>
            </a:r>
          </a:p>
          <a:p>
            <a:pPr>
              <a:buNone/>
            </a:pPr>
            <a:r>
              <a:rPr lang="bs-Latn-BA" dirty="0" smtClean="0"/>
              <a:t>	5) pomaže u postizanju višeg nivoa uspješnosti,</a:t>
            </a:r>
          </a:p>
          <a:p>
            <a:pPr>
              <a:buNone/>
            </a:pPr>
            <a:r>
              <a:rPr lang="bs-Latn-BA" dirty="0" smtClean="0"/>
              <a:t>	6) ljudima omogućava da dobiju jasnoću, podsticaj i potporu u razvoju lične karijere,</a:t>
            </a:r>
          </a:p>
          <a:p>
            <a:pPr>
              <a:buNone/>
            </a:pPr>
            <a:r>
              <a:rPr lang="bs-Latn-BA" dirty="0" smtClean="0"/>
              <a:t>	7) pojačava ulaganje u izgradnju dobrih odnosa i uspjeha drugih,</a:t>
            </a:r>
          </a:p>
          <a:p>
            <a:pPr>
              <a:buNone/>
            </a:pPr>
            <a:r>
              <a:rPr lang="bs-Latn-BA" dirty="0" smtClean="0"/>
              <a:t>	8) pruža nove mogućnosti za akciju i povećanje radne uspješnosti.</a:t>
            </a:r>
            <a:endParaRPr lang="bs-Latn-BA"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a:xfrm>
            <a:off x="301752" y="1527048"/>
            <a:ext cx="8503920" cy="4926288"/>
          </a:xfrm>
        </p:spPr>
        <p:txBody>
          <a:bodyPr>
            <a:normAutofit fontScale="77500" lnSpcReduction="20000"/>
          </a:bodyPr>
          <a:lstStyle/>
          <a:p>
            <a:endParaRPr lang="bs-Latn-BA" dirty="0" smtClean="0"/>
          </a:p>
          <a:p>
            <a:r>
              <a:rPr lang="bs-Latn-BA" dirty="0" smtClean="0"/>
              <a:t>Razvijanje programa savjetovanja i obučavanja:</a:t>
            </a:r>
          </a:p>
          <a:p>
            <a:pPr>
              <a:buNone/>
            </a:pPr>
            <a:r>
              <a:rPr lang="bs-Latn-BA" dirty="0" smtClean="0"/>
              <a:t>	1) dogovaranje o ukupnoj viziji, ključnim područjima rezultata i sposobnostima. Utvrđivanje prilika za povećanje radne uspješnosti,</a:t>
            </a:r>
          </a:p>
          <a:p>
            <a:pPr>
              <a:buNone/>
            </a:pPr>
            <a:r>
              <a:rPr lang="bs-Latn-BA" dirty="0" smtClean="0"/>
              <a:t>	2) rasprava i sporazum o najvažnijem aspektu ukupnog doprinosa zaposlenih u kojem će promjena najviše uticati na dogovorene ciljeve,</a:t>
            </a:r>
          </a:p>
          <a:p>
            <a:pPr>
              <a:buNone/>
            </a:pPr>
            <a:r>
              <a:rPr lang="bs-Latn-BA" dirty="0" smtClean="0"/>
              <a:t>	3) pomoć </a:t>
            </a:r>
            <a:r>
              <a:rPr lang="bs-Latn-BA" dirty="0" err="1" smtClean="0"/>
              <a:t>zaposlenom</a:t>
            </a:r>
            <a:r>
              <a:rPr lang="bs-Latn-BA" dirty="0" smtClean="0"/>
              <a:t> u stvaranju što </a:t>
            </a:r>
            <a:r>
              <a:rPr lang="bs-Latn-BA" dirty="0" err="1" smtClean="0"/>
              <a:t>realnijeg</a:t>
            </a:r>
            <a:r>
              <a:rPr lang="bs-Latn-BA" dirty="0" smtClean="0"/>
              <a:t> scenarija budućeg uspjeha,</a:t>
            </a:r>
          </a:p>
          <a:p>
            <a:pPr>
              <a:buNone/>
            </a:pPr>
            <a:r>
              <a:rPr lang="bs-Latn-BA" dirty="0" smtClean="0"/>
              <a:t>	4) rasprava o tome šta stoji na putu postizanja željenog uspjeha. Analiziranje dva ključna pitanja: kako ukloniti prepreke uspjehu i šta bi se moglo učiniti drugačije i kako,</a:t>
            </a:r>
          </a:p>
          <a:p>
            <a:pPr>
              <a:buNone/>
            </a:pPr>
            <a:r>
              <a:rPr lang="bs-Latn-BA" dirty="0" smtClean="0"/>
              <a:t>	5) konačni dogovor o programu razvoja i poboljšanja uspješnosti. Preciziranje ključnog ponašanja i </a:t>
            </a:r>
            <a:r>
              <a:rPr lang="bs-Latn-BA" smtClean="0"/>
              <a:t>načina mjerenja </a:t>
            </a:r>
            <a:r>
              <a:rPr lang="bs-Latn-BA" dirty="0" smtClean="0"/>
              <a:t>uspjeha, te davanje povratne informacije.</a:t>
            </a:r>
            <a:endParaRPr lang="bs-Latn-BA"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Ključne vještine koje su menadžeru potrebne za uspješno savjetovanje i </a:t>
            </a:r>
            <a:r>
              <a:rPr lang="bs-Latn-BA" dirty="0" err="1" smtClean="0"/>
              <a:t>obučavanje</a:t>
            </a:r>
            <a:r>
              <a:rPr lang="bs-Latn-BA" dirty="0" smtClean="0"/>
              <a:t>:</a:t>
            </a:r>
          </a:p>
          <a:p>
            <a:pPr>
              <a:buNone/>
            </a:pPr>
            <a:r>
              <a:rPr lang="bs-Latn-BA" dirty="0" smtClean="0"/>
              <a:t>	1) analiziranje načina poboljšanja radne uspješnosti, sposobnosti i vještina zaposlenih,</a:t>
            </a:r>
          </a:p>
          <a:p>
            <a:pPr>
              <a:buNone/>
            </a:pPr>
            <a:r>
              <a:rPr lang="bs-Latn-BA" dirty="0" smtClean="0"/>
              <a:t>	2) stvaranje atmosfere podrške,</a:t>
            </a:r>
          </a:p>
          <a:p>
            <a:pPr>
              <a:buNone/>
            </a:pPr>
            <a:r>
              <a:rPr lang="bs-Latn-BA" dirty="0" smtClean="0"/>
              <a:t>	3) </a:t>
            </a:r>
            <a:r>
              <a:rPr lang="bs-Latn-BA" dirty="0" err="1" smtClean="0"/>
              <a:t>uticanje</a:t>
            </a:r>
            <a:r>
              <a:rPr lang="bs-Latn-BA" dirty="0" smtClean="0"/>
              <a:t> na promjene i ponašanje zaposlenih.</a:t>
            </a:r>
          </a:p>
          <a:p>
            <a:pPr>
              <a:buNone/>
            </a:pPr>
            <a:endParaRPr lang="bs-Latn-BA" dirty="0" smtClean="0"/>
          </a:p>
          <a:p>
            <a:r>
              <a:rPr lang="bs-Latn-BA" dirty="0" smtClean="0"/>
              <a:t>Sigurna okolina.</a:t>
            </a:r>
          </a:p>
          <a:p>
            <a:endParaRPr lang="bs-Latn-BA" dirty="0" smtClean="0"/>
          </a:p>
          <a:p>
            <a:r>
              <a:rPr lang="bs-Latn-BA" dirty="0" smtClean="0"/>
              <a:t>Dijalog.</a:t>
            </a:r>
          </a:p>
          <a:p>
            <a:endParaRPr lang="bs-Latn-BA" dirty="0" smtClean="0"/>
          </a:p>
          <a:p>
            <a:r>
              <a:rPr lang="bs-Latn-BA" dirty="0" smtClean="0"/>
              <a:t>Partnerstvo za postizanje rezultata.</a:t>
            </a:r>
            <a:endParaRPr lang="bs-Latn-BA"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Vještina umrežavanja</a:t>
            </a:r>
            <a:endParaRPr lang="bs-Latn-BA" dirty="0"/>
          </a:p>
        </p:txBody>
      </p:sp>
      <p:sp>
        <p:nvSpPr>
          <p:cNvPr id="3" name="Content Placeholder 2"/>
          <p:cNvSpPr>
            <a:spLocks noGrp="1"/>
          </p:cNvSpPr>
          <p:nvPr>
            <p:ph sz="quarter" idx="1"/>
          </p:nvPr>
        </p:nvSpPr>
        <p:spPr>
          <a:xfrm>
            <a:off x="301752" y="1527048"/>
            <a:ext cx="8503920" cy="4854280"/>
          </a:xfrm>
        </p:spPr>
        <p:txBody>
          <a:bodyPr>
            <a:normAutofit fontScale="85000" lnSpcReduction="20000"/>
          </a:bodyPr>
          <a:lstStyle/>
          <a:p>
            <a:endParaRPr lang="bs-Latn-BA" dirty="0" smtClean="0"/>
          </a:p>
          <a:p>
            <a:r>
              <a:rPr lang="bs-Latn-BA" dirty="0" smtClean="0"/>
              <a:t>“Nije važno ono što znaš, već koga znaš”</a:t>
            </a:r>
          </a:p>
          <a:p>
            <a:endParaRPr lang="bs-Latn-BA" dirty="0" smtClean="0"/>
          </a:p>
          <a:p>
            <a:r>
              <a:rPr lang="bs-Latn-BA" dirty="0" smtClean="0"/>
              <a:t>Organizovan i kontinuiran proces sticanja i njegovanja privatnih i poslovnih poznanstava i veza radi brzog pronalaženja one osobe koja najuspješnije može pomoći u određenoj situaciji, kao i pomaganje drugima da učine isto.</a:t>
            </a:r>
          </a:p>
          <a:p>
            <a:endParaRPr lang="bs-Latn-BA" dirty="0" smtClean="0"/>
          </a:p>
          <a:p>
            <a:r>
              <a:rPr lang="bs-Latn-BA" dirty="0" smtClean="0"/>
              <a:t>Njegovanje društvenih odnosa radi ostvarivanja ličnih ciljeva.</a:t>
            </a:r>
          </a:p>
          <a:p>
            <a:endParaRPr lang="bs-Latn-BA" dirty="0" smtClean="0"/>
          </a:p>
          <a:p>
            <a:r>
              <a:rPr lang="bs-Latn-BA" dirty="0" smtClean="0"/>
              <a:t>Koristi od umrežavanja:</a:t>
            </a:r>
          </a:p>
          <a:p>
            <a:pPr>
              <a:buNone/>
            </a:pPr>
            <a:r>
              <a:rPr lang="bs-Latn-BA" dirty="0" smtClean="0"/>
              <a:t>	1) opšte koristi,</a:t>
            </a:r>
          </a:p>
          <a:p>
            <a:pPr>
              <a:buNone/>
            </a:pPr>
            <a:r>
              <a:rPr lang="bs-Latn-BA" dirty="0" smtClean="0"/>
              <a:t>	2) poslovne koristi,</a:t>
            </a:r>
          </a:p>
          <a:p>
            <a:pPr>
              <a:buNone/>
            </a:pPr>
            <a:r>
              <a:rPr lang="bs-Latn-BA" dirty="0" smtClean="0"/>
              <a:t>	3) privatne koristi.</a:t>
            </a:r>
            <a:endParaRPr lang="bs-Latn-B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Upravljanje vremenom</a:t>
            </a:r>
            <a:endParaRPr lang="bs-Latn-BA" dirty="0"/>
          </a:p>
        </p:txBody>
      </p:sp>
      <p:sp>
        <p:nvSpPr>
          <p:cNvPr id="3" name="Content Placeholder 2"/>
          <p:cNvSpPr>
            <a:spLocks noGrp="1"/>
          </p:cNvSpPr>
          <p:nvPr>
            <p:ph sz="quarter" idx="1"/>
          </p:nvPr>
        </p:nvSpPr>
        <p:spPr/>
        <p:txBody>
          <a:bodyPr>
            <a:normAutofit lnSpcReduction="10000"/>
          </a:bodyPr>
          <a:lstStyle/>
          <a:p>
            <a:endParaRPr lang="bs-Latn-BA" dirty="0" smtClean="0"/>
          </a:p>
          <a:p>
            <a:r>
              <a:rPr lang="bs-Latn-BA" dirty="0" smtClean="0"/>
              <a:t>Važnost upravljanja vremenom.</a:t>
            </a:r>
          </a:p>
          <a:p>
            <a:endParaRPr lang="bs-Latn-BA" dirty="0" smtClean="0"/>
          </a:p>
          <a:p>
            <a:r>
              <a:rPr lang="bs-Latn-BA" dirty="0" smtClean="0"/>
              <a:t>Hijerarhijski nivo.</a:t>
            </a:r>
          </a:p>
          <a:p>
            <a:endParaRPr lang="bs-Latn-BA" dirty="0" smtClean="0"/>
          </a:p>
          <a:p>
            <a:r>
              <a:rPr lang="bs-Latn-BA" dirty="0" smtClean="0"/>
              <a:t>Rijedak, ograničen resurs.</a:t>
            </a:r>
          </a:p>
          <a:p>
            <a:endParaRPr lang="bs-Latn-BA" dirty="0" smtClean="0"/>
          </a:p>
          <a:p>
            <a:r>
              <a:rPr lang="bs-Latn-BA" dirty="0" smtClean="0"/>
              <a:t>“Brzi” i “mrtvi” menadžeri.</a:t>
            </a:r>
          </a:p>
          <a:p>
            <a:endParaRPr lang="bs-Latn-BA" dirty="0" smtClean="0"/>
          </a:p>
          <a:p>
            <a:r>
              <a:rPr lang="bs-Latn-BA" dirty="0" smtClean="0"/>
              <a:t>Vrsta organizacije.</a:t>
            </a:r>
            <a:endParaRPr lang="bs-Latn-BA"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Koristi od umrežavanja</a:t>
            </a:r>
            <a:endParaRPr lang="bs-Latn-BA" dirty="0"/>
          </a:p>
        </p:txBody>
      </p:sp>
      <p:graphicFrame>
        <p:nvGraphicFramePr>
          <p:cNvPr id="4" name="Content Placeholder 3"/>
          <p:cNvGraphicFramePr>
            <a:graphicFrameLocks noGrp="1"/>
          </p:cNvGraphicFramePr>
          <p:nvPr>
            <p:ph sz="quarter" idx="1"/>
          </p:nvPr>
        </p:nvGraphicFramePr>
        <p:xfrm>
          <a:off x="301625" y="1527175"/>
          <a:ext cx="8504238" cy="4577080"/>
        </p:xfrm>
        <a:graphic>
          <a:graphicData uri="http://schemas.openxmlformats.org/drawingml/2006/table">
            <a:tbl>
              <a:tblPr firstRow="1" bandRow="1">
                <a:tableStyleId>{5C22544A-7EE6-4342-B048-85BDC9FD1C3A}</a:tableStyleId>
              </a:tblPr>
              <a:tblGrid>
                <a:gridCol w="2834746"/>
                <a:gridCol w="2834746"/>
                <a:gridCol w="2834746"/>
              </a:tblGrid>
              <a:tr h="370840">
                <a:tc>
                  <a:txBody>
                    <a:bodyPr/>
                    <a:lstStyle/>
                    <a:p>
                      <a:r>
                        <a:rPr lang="bs-Latn-BA" dirty="0" smtClean="0"/>
                        <a:t>Opšte</a:t>
                      </a:r>
                      <a:endParaRPr lang="bs-Latn-BA" dirty="0"/>
                    </a:p>
                  </a:txBody>
                  <a:tcPr/>
                </a:tc>
                <a:tc>
                  <a:txBody>
                    <a:bodyPr/>
                    <a:lstStyle/>
                    <a:p>
                      <a:r>
                        <a:rPr lang="bs-Latn-BA" dirty="0" smtClean="0"/>
                        <a:t>Poslovne</a:t>
                      </a:r>
                      <a:endParaRPr lang="bs-Latn-BA" dirty="0"/>
                    </a:p>
                  </a:txBody>
                  <a:tcPr/>
                </a:tc>
                <a:tc>
                  <a:txBody>
                    <a:bodyPr/>
                    <a:lstStyle/>
                    <a:p>
                      <a:r>
                        <a:rPr lang="bs-Latn-BA" dirty="0" smtClean="0"/>
                        <a:t>Privatne</a:t>
                      </a:r>
                      <a:endParaRPr lang="bs-Latn-BA" dirty="0"/>
                    </a:p>
                  </a:txBody>
                  <a:tcPr/>
                </a:tc>
              </a:tr>
              <a:tr h="370840">
                <a:tc>
                  <a:txBody>
                    <a:bodyPr/>
                    <a:lstStyle/>
                    <a:p>
                      <a:r>
                        <a:rPr lang="bs-Latn-BA" sz="1500" dirty="0" smtClean="0"/>
                        <a:t>Uzori ponašanja,</a:t>
                      </a:r>
                    </a:p>
                    <a:p>
                      <a:r>
                        <a:rPr lang="bs-Latn-BA" sz="1500" dirty="0" smtClean="0"/>
                        <a:t>Nova znanja, vještine, iskustvo,</a:t>
                      </a:r>
                    </a:p>
                    <a:p>
                      <a:r>
                        <a:rPr lang="bs-Latn-BA" sz="1500" dirty="0" smtClean="0"/>
                        <a:t>Savjeti,</a:t>
                      </a:r>
                    </a:p>
                    <a:p>
                      <a:r>
                        <a:rPr lang="bs-Latn-BA" sz="1500" dirty="0" smtClean="0"/>
                        <a:t>Potpora,</a:t>
                      </a:r>
                    </a:p>
                    <a:p>
                      <a:r>
                        <a:rPr lang="bs-Latn-BA" sz="1500" dirty="0" smtClean="0"/>
                        <a:t>Potrebna kritika (prezentacije, ponašanja, odjeće</a:t>
                      </a:r>
                      <a:r>
                        <a:rPr lang="bs-Latn-BA" sz="1500" baseline="0" dirty="0" smtClean="0"/>
                        <a:t> i sl.),</a:t>
                      </a:r>
                    </a:p>
                    <a:p>
                      <a:r>
                        <a:rPr lang="bs-Latn-BA" sz="1500" baseline="0" dirty="0" smtClean="0"/>
                        <a:t>Širenje mreže,</a:t>
                      </a:r>
                    </a:p>
                    <a:p>
                      <a:r>
                        <a:rPr lang="bs-Latn-BA" sz="1500" baseline="0" dirty="0" smtClean="0"/>
                        <a:t>Veze u cijelom svijetu,</a:t>
                      </a:r>
                    </a:p>
                    <a:p>
                      <a:r>
                        <a:rPr lang="bs-Latn-BA" sz="1500" baseline="0" dirty="0" smtClean="0"/>
                        <a:t>Pomoć drugima.</a:t>
                      </a:r>
                      <a:endParaRPr lang="bs-Latn-BA" sz="1500" dirty="0"/>
                    </a:p>
                  </a:txBody>
                  <a:tcPr/>
                </a:tc>
                <a:tc>
                  <a:txBody>
                    <a:bodyPr/>
                    <a:lstStyle/>
                    <a:p>
                      <a:r>
                        <a:rPr lang="bs-Latn-BA" sz="1500" dirty="0" smtClean="0"/>
                        <a:t>Informacije o konkurentima, poslovnim partnerima (dobavljačima, distributerima),</a:t>
                      </a:r>
                      <a:r>
                        <a:rPr lang="bs-Latn-BA" sz="1500" baseline="0" dirty="0" smtClean="0"/>
                        <a:t> finansijskim institucijama itd.</a:t>
                      </a:r>
                    </a:p>
                    <a:p>
                      <a:r>
                        <a:rPr lang="bs-Latn-BA" sz="1500" baseline="0" dirty="0" smtClean="0"/>
                        <a:t>Upoznatost sa promjenama,</a:t>
                      </a:r>
                    </a:p>
                    <a:p>
                      <a:r>
                        <a:rPr lang="bs-Latn-BA" sz="1500" baseline="0" dirty="0" smtClean="0"/>
                        <a:t>Pravovremeno uočavanje problema,</a:t>
                      </a:r>
                    </a:p>
                    <a:p>
                      <a:r>
                        <a:rPr lang="bs-Latn-BA" sz="1500" baseline="0" dirty="0" smtClean="0"/>
                        <a:t>Testiranje ideja,</a:t>
                      </a:r>
                    </a:p>
                    <a:p>
                      <a:r>
                        <a:rPr lang="bs-Latn-BA" sz="1500" baseline="0" dirty="0" smtClean="0"/>
                        <a:t>Dobijanje neformalne povratne informacije,</a:t>
                      </a:r>
                    </a:p>
                    <a:p>
                      <a:r>
                        <a:rPr lang="bs-Latn-BA" sz="1500" baseline="0" dirty="0" smtClean="0"/>
                        <a:t>Novi klijenti,</a:t>
                      </a:r>
                    </a:p>
                    <a:p>
                      <a:r>
                        <a:rPr lang="bs-Latn-BA" sz="1500" baseline="0" dirty="0" smtClean="0"/>
                        <a:t>Prodaja, odnosno zarada,</a:t>
                      </a:r>
                    </a:p>
                    <a:p>
                      <a:r>
                        <a:rPr lang="bs-Latn-BA" sz="1500" baseline="0" dirty="0" smtClean="0"/>
                        <a:t>Sigurnost posla, napredovanje ili novi posao (unutar ili izvan organizacije),</a:t>
                      </a:r>
                    </a:p>
                    <a:p>
                      <a:r>
                        <a:rPr lang="bs-Latn-BA" sz="1500" baseline="0" dirty="0" smtClean="0"/>
                        <a:t>Zapošljavanje najboljeg kandidata za posao,</a:t>
                      </a:r>
                    </a:p>
                    <a:p>
                      <a:r>
                        <a:rPr lang="bs-Latn-BA" sz="1500" baseline="0" dirty="0" smtClean="0"/>
                        <a:t>Prevoz do posla.</a:t>
                      </a:r>
                      <a:endParaRPr lang="bs-Latn-BA" sz="1500" dirty="0"/>
                    </a:p>
                  </a:txBody>
                  <a:tcPr/>
                </a:tc>
                <a:tc>
                  <a:txBody>
                    <a:bodyPr/>
                    <a:lstStyle/>
                    <a:p>
                      <a:r>
                        <a:rPr lang="bs-Latn-BA" sz="1500" dirty="0" smtClean="0"/>
                        <a:t>Zabava,</a:t>
                      </a:r>
                    </a:p>
                    <a:p>
                      <a:r>
                        <a:rPr lang="bs-Latn-BA" sz="1500" dirty="0" smtClean="0"/>
                        <a:t>Prijateljska podrška,</a:t>
                      </a:r>
                    </a:p>
                    <a:p>
                      <a:r>
                        <a:rPr lang="bs-Latn-BA" sz="1500" dirty="0" smtClean="0"/>
                        <a:t>Finansijska pomoć,</a:t>
                      </a:r>
                    </a:p>
                    <a:p>
                      <a:r>
                        <a:rPr lang="bs-Latn-BA" sz="1500" dirty="0" smtClean="0"/>
                        <a:t>Dobar pravnik, broker,</a:t>
                      </a:r>
                      <a:r>
                        <a:rPr lang="bs-Latn-BA" sz="1500" baseline="0" dirty="0" smtClean="0"/>
                        <a:t> ljekar, vrtić za djecu i sl.</a:t>
                      </a:r>
                      <a:endParaRPr lang="bs-Latn-BA" sz="1500" dirty="0"/>
                    </a:p>
                  </a:txBody>
                  <a:tcPr/>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Karakteristike dobrog umrežavanja</a:t>
            </a:r>
            <a:endParaRPr lang="bs-Latn-BA" dirty="0"/>
          </a:p>
        </p:txBody>
      </p:sp>
      <p:sp>
        <p:nvSpPr>
          <p:cNvPr id="3" name="Content Placeholder 2"/>
          <p:cNvSpPr>
            <a:spLocks noGrp="1"/>
          </p:cNvSpPr>
          <p:nvPr>
            <p:ph sz="quarter" idx="1"/>
          </p:nvPr>
        </p:nvSpPr>
        <p:spPr/>
        <p:txBody>
          <a:bodyPr>
            <a:normAutofit fontScale="85000" lnSpcReduction="20000"/>
          </a:bodyPr>
          <a:lstStyle/>
          <a:p>
            <a:endParaRPr lang="bs-Latn-BA" dirty="0" smtClean="0"/>
          </a:p>
          <a:p>
            <a:r>
              <a:rPr lang="bs-Latn-BA" dirty="0" smtClean="0"/>
              <a:t>Reciprocitet.</a:t>
            </a:r>
          </a:p>
          <a:p>
            <a:endParaRPr lang="bs-Latn-BA" dirty="0" smtClean="0"/>
          </a:p>
          <a:p>
            <a:r>
              <a:rPr lang="bs-Latn-BA" dirty="0" smtClean="0"/>
              <a:t>Pristup pobjednik – pobjednik.</a:t>
            </a:r>
          </a:p>
          <a:p>
            <a:endParaRPr lang="bs-Latn-BA" dirty="0" smtClean="0"/>
          </a:p>
          <a:p>
            <a:r>
              <a:rPr lang="bs-Latn-BA" dirty="0" smtClean="0"/>
              <a:t>Načelo dati – dobiti.</a:t>
            </a:r>
          </a:p>
          <a:p>
            <a:endParaRPr lang="bs-Latn-BA" dirty="0" smtClean="0"/>
          </a:p>
          <a:p>
            <a:r>
              <a:rPr lang="bs-Latn-BA" dirty="0" smtClean="0"/>
              <a:t>Karakteristike dobrog umrežavanja:</a:t>
            </a:r>
          </a:p>
          <a:p>
            <a:pPr>
              <a:buNone/>
            </a:pPr>
            <a:r>
              <a:rPr lang="bs-Latn-BA" dirty="0" smtClean="0"/>
              <a:t>	1) osnovne,</a:t>
            </a:r>
          </a:p>
          <a:p>
            <a:pPr>
              <a:buNone/>
            </a:pPr>
            <a:r>
              <a:rPr lang="bs-Latn-BA" dirty="0" smtClean="0"/>
              <a:t>	2) odnos prema članovima mreže,</a:t>
            </a:r>
          </a:p>
          <a:p>
            <a:pPr>
              <a:buNone/>
            </a:pPr>
            <a:r>
              <a:rPr lang="bs-Latn-BA" dirty="0" smtClean="0"/>
              <a:t>	3) administrativne,</a:t>
            </a:r>
          </a:p>
          <a:p>
            <a:pPr>
              <a:buNone/>
            </a:pPr>
            <a:r>
              <a:rPr lang="bs-Latn-BA" dirty="0" smtClean="0"/>
              <a:t>	4) ostale.</a:t>
            </a:r>
            <a:endParaRPr lang="bs-Latn-BA"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Karakteristike dobrog umrežavanja</a:t>
            </a:r>
            <a:endParaRPr lang="bs-Latn-BA" dirty="0"/>
          </a:p>
        </p:txBody>
      </p:sp>
      <p:graphicFrame>
        <p:nvGraphicFramePr>
          <p:cNvPr id="4" name="Content Placeholder 3"/>
          <p:cNvGraphicFramePr>
            <a:graphicFrameLocks noGrp="1"/>
          </p:cNvGraphicFramePr>
          <p:nvPr>
            <p:ph sz="quarter" idx="1"/>
          </p:nvPr>
        </p:nvGraphicFramePr>
        <p:xfrm>
          <a:off x="301625" y="1527175"/>
          <a:ext cx="8504238" cy="4805680"/>
        </p:xfrm>
        <a:graphic>
          <a:graphicData uri="http://schemas.openxmlformats.org/drawingml/2006/table">
            <a:tbl>
              <a:tblPr firstRow="1" bandRow="1">
                <a:tableStyleId>{5C22544A-7EE6-4342-B048-85BDC9FD1C3A}</a:tableStyleId>
              </a:tblPr>
              <a:tblGrid>
                <a:gridCol w="4252119"/>
                <a:gridCol w="4252119"/>
              </a:tblGrid>
              <a:tr h="370840">
                <a:tc>
                  <a:txBody>
                    <a:bodyPr/>
                    <a:lstStyle/>
                    <a:p>
                      <a:r>
                        <a:rPr lang="bs-Latn-BA" dirty="0" smtClean="0"/>
                        <a:t>Osnovne </a:t>
                      </a:r>
                      <a:endParaRPr lang="bs-Latn-BA" dirty="0"/>
                    </a:p>
                  </a:txBody>
                  <a:tcPr/>
                </a:tc>
                <a:tc>
                  <a:txBody>
                    <a:bodyPr/>
                    <a:lstStyle/>
                    <a:p>
                      <a:r>
                        <a:rPr lang="bs-Latn-BA" dirty="0" smtClean="0"/>
                        <a:t>Odnos prema članovima mreže</a:t>
                      </a:r>
                      <a:endParaRPr lang="bs-Latn-BA" dirty="0"/>
                    </a:p>
                  </a:txBody>
                  <a:tcPr/>
                </a:tc>
              </a:tr>
              <a:tr h="370840">
                <a:tc>
                  <a:txBody>
                    <a:bodyPr/>
                    <a:lstStyle/>
                    <a:p>
                      <a:r>
                        <a:rPr lang="bs-Latn-BA" sz="1500" dirty="0" smtClean="0"/>
                        <a:t>Stalo razvija svoju mrežu,</a:t>
                      </a:r>
                    </a:p>
                    <a:p>
                      <a:r>
                        <a:rPr lang="bs-Latn-BA" sz="1500" dirty="0" smtClean="0"/>
                        <a:t>Mrežu</a:t>
                      </a:r>
                      <a:r>
                        <a:rPr lang="bs-Latn-BA" sz="1500" baseline="0" dirty="0" smtClean="0"/>
                        <a:t> izgrađuje prije nego što mu je potrebna,</a:t>
                      </a:r>
                    </a:p>
                    <a:p>
                      <a:r>
                        <a:rPr lang="bs-Latn-BA" sz="1500" baseline="0" dirty="0" smtClean="0"/>
                        <a:t>Krug ljudi sa kojima se druži vrlo je </a:t>
                      </a:r>
                      <a:r>
                        <a:rPr lang="bs-Latn-BA" sz="1500" baseline="0" dirty="0" err="1" smtClean="0"/>
                        <a:t>šarolik</a:t>
                      </a:r>
                      <a:r>
                        <a:rPr lang="bs-Latn-BA" sz="1500" baseline="0" dirty="0" smtClean="0"/>
                        <a:t>,</a:t>
                      </a:r>
                    </a:p>
                    <a:p>
                      <a:r>
                        <a:rPr lang="bs-Latn-BA" sz="1500" baseline="0" dirty="0" smtClean="0"/>
                        <a:t>Nikada ne propušta priliku da se upozna sa novim ljudima,</a:t>
                      </a:r>
                    </a:p>
                    <a:p>
                      <a:r>
                        <a:rPr lang="bs-Latn-BA" sz="1500" baseline="0" dirty="0" smtClean="0"/>
                        <a:t>Zna da je najbolja mreža koja uključuje ljude koji nešto najbolje rade,</a:t>
                      </a:r>
                    </a:p>
                    <a:p>
                      <a:r>
                        <a:rPr lang="bs-Latn-BA" sz="1500" baseline="0" dirty="0" smtClean="0"/>
                        <a:t>Član je mnogih grupa,</a:t>
                      </a:r>
                    </a:p>
                    <a:p>
                      <a:r>
                        <a:rPr lang="bs-Latn-BA" sz="1500" baseline="0" dirty="0" smtClean="0"/>
                        <a:t>Svoju mrežu upotpunjuje mrežama članova svoje mreže,</a:t>
                      </a:r>
                    </a:p>
                    <a:p>
                      <a:r>
                        <a:rPr lang="bs-Latn-BA" sz="1500" baseline="0" dirty="0" smtClean="0"/>
                        <a:t>Može se obratiti bilo kojem članu mreže kada mu nešto treba,</a:t>
                      </a:r>
                    </a:p>
                    <a:p>
                      <a:r>
                        <a:rPr lang="bs-Latn-BA" sz="1500" baseline="0" dirty="0" smtClean="0"/>
                        <a:t>Kada ima problem može se obratiti najboljoj osobi u struci,</a:t>
                      </a:r>
                    </a:p>
                    <a:p>
                      <a:r>
                        <a:rPr lang="bs-Latn-BA" sz="1500" baseline="0" dirty="0" smtClean="0"/>
                        <a:t>Podstiče članove svoje mreže da razvijaju vlastite mreže,</a:t>
                      </a:r>
                    </a:p>
                    <a:p>
                      <a:r>
                        <a:rPr lang="bs-Latn-BA" sz="1500" dirty="0" smtClean="0"/>
                        <a:t>Ne stidi se tražiti pomoć čak ni od </a:t>
                      </a:r>
                      <a:r>
                        <a:rPr lang="bs-Latn-BA" sz="1500" dirty="0" err="1" smtClean="0"/>
                        <a:t>najuticajnijih</a:t>
                      </a:r>
                      <a:r>
                        <a:rPr lang="bs-Latn-BA" sz="1500" dirty="0" smtClean="0"/>
                        <a:t>,</a:t>
                      </a:r>
                    </a:p>
                    <a:p>
                      <a:r>
                        <a:rPr lang="bs-Latn-BA" sz="1500" dirty="0" smtClean="0"/>
                        <a:t>Unaprije</a:t>
                      </a:r>
                      <a:r>
                        <a:rPr lang="bs-Latn-BA" sz="1500" baseline="0" dirty="0" smtClean="0"/>
                        <a:t>d prikuplja informacije o interesima, potrebama i zajedničkim tačkama.</a:t>
                      </a:r>
                      <a:endParaRPr lang="bs-Latn-BA" sz="1500" dirty="0"/>
                    </a:p>
                  </a:txBody>
                  <a:tcPr/>
                </a:tc>
                <a:tc>
                  <a:txBody>
                    <a:bodyPr/>
                    <a:lstStyle/>
                    <a:p>
                      <a:r>
                        <a:rPr lang="bs-Latn-BA" sz="1500" dirty="0" smtClean="0"/>
                        <a:t>Cijelog života brine se za ljude,</a:t>
                      </a:r>
                      <a:r>
                        <a:rPr lang="bs-Latn-BA" sz="1500" baseline="0" dirty="0" smtClean="0"/>
                        <a:t> uči o njima, sluša ih, provodi vrijeme sa njima, pomaže im,</a:t>
                      </a:r>
                    </a:p>
                    <a:p>
                      <a:r>
                        <a:rPr lang="bs-Latn-BA" sz="1500" baseline="0" dirty="0" smtClean="0"/>
                        <a:t>Nastoji zadobiti povjerenje članova svoje mreže,</a:t>
                      </a:r>
                    </a:p>
                    <a:p>
                      <a:r>
                        <a:rPr lang="bs-Latn-BA" sz="1500" baseline="0" dirty="0" smtClean="0"/>
                        <a:t>Uvijek u kontaktu sa članovima svoje mreže,</a:t>
                      </a:r>
                    </a:p>
                    <a:p>
                      <a:r>
                        <a:rPr lang="bs-Latn-BA" sz="1500" dirty="0" smtClean="0"/>
                        <a:t>Prisustvuje na svim događajima važnim za članove svoje mreže,</a:t>
                      </a:r>
                    </a:p>
                    <a:p>
                      <a:r>
                        <a:rPr lang="bs-Latn-BA" sz="1500" dirty="0" smtClean="0"/>
                        <a:t>Redovno organizuje maštovita druženja i okupljanja članova svoje</a:t>
                      </a:r>
                      <a:r>
                        <a:rPr lang="bs-Latn-BA" sz="1500" baseline="0" dirty="0" smtClean="0"/>
                        <a:t> mreže.</a:t>
                      </a:r>
                      <a:endParaRPr lang="bs-Latn-BA" sz="1500" dirty="0"/>
                    </a:p>
                  </a:txBody>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Karakteristike dobrog umrežavanja</a:t>
            </a:r>
            <a:endParaRPr lang="bs-Latn-BA" dirty="0"/>
          </a:p>
        </p:txBody>
      </p:sp>
      <p:graphicFrame>
        <p:nvGraphicFramePr>
          <p:cNvPr id="4" name="Content Placeholder 3"/>
          <p:cNvGraphicFramePr>
            <a:graphicFrameLocks noGrp="1"/>
          </p:cNvGraphicFramePr>
          <p:nvPr>
            <p:ph sz="quarter" idx="1"/>
          </p:nvPr>
        </p:nvGraphicFramePr>
        <p:xfrm>
          <a:off x="301625" y="1527175"/>
          <a:ext cx="8504238" cy="4729480"/>
        </p:xfrm>
        <a:graphic>
          <a:graphicData uri="http://schemas.openxmlformats.org/drawingml/2006/table">
            <a:tbl>
              <a:tblPr firstRow="1" bandRow="1">
                <a:tableStyleId>{5C22544A-7EE6-4342-B048-85BDC9FD1C3A}</a:tableStyleId>
              </a:tblPr>
              <a:tblGrid>
                <a:gridCol w="4252119"/>
                <a:gridCol w="4252119"/>
              </a:tblGrid>
              <a:tr h="370840">
                <a:tc>
                  <a:txBody>
                    <a:bodyPr/>
                    <a:lstStyle/>
                    <a:p>
                      <a:r>
                        <a:rPr lang="bs-Latn-BA" dirty="0" smtClean="0"/>
                        <a:t>Administrativne </a:t>
                      </a:r>
                      <a:endParaRPr lang="bs-Latn-BA" dirty="0"/>
                    </a:p>
                  </a:txBody>
                  <a:tcPr/>
                </a:tc>
                <a:tc>
                  <a:txBody>
                    <a:bodyPr/>
                    <a:lstStyle/>
                    <a:p>
                      <a:r>
                        <a:rPr lang="bs-Latn-BA" dirty="0" smtClean="0"/>
                        <a:t>Ostale </a:t>
                      </a:r>
                      <a:endParaRPr lang="bs-Latn-BA" dirty="0"/>
                    </a:p>
                  </a:txBody>
                  <a:tcPr/>
                </a:tc>
              </a:tr>
              <a:tr h="370840">
                <a:tc>
                  <a:txBody>
                    <a:bodyPr/>
                    <a:lstStyle/>
                    <a:p>
                      <a:r>
                        <a:rPr lang="bs-Latn-BA" sz="1400" dirty="0" smtClean="0"/>
                        <a:t>Ima datoteku,</a:t>
                      </a:r>
                      <a:r>
                        <a:rPr lang="bs-Latn-BA" sz="1400" baseline="0" dirty="0" smtClean="0"/>
                        <a:t> pisanu ili elektronsku, u kojoj se nalaze podaci o svim njegovim kontaktima,</a:t>
                      </a:r>
                    </a:p>
                    <a:p>
                      <a:r>
                        <a:rPr lang="bs-Latn-BA" sz="1400" baseline="0" dirty="0" smtClean="0"/>
                        <a:t>Redovno revidira podatke o svojim kontaktima.</a:t>
                      </a:r>
                      <a:endParaRPr lang="bs-Latn-BA" sz="1400" dirty="0"/>
                    </a:p>
                  </a:txBody>
                  <a:tcPr/>
                </a:tc>
                <a:tc>
                  <a:txBody>
                    <a:bodyPr/>
                    <a:lstStyle/>
                    <a:p>
                      <a:r>
                        <a:rPr lang="bs-Latn-BA" sz="1400" dirty="0" smtClean="0"/>
                        <a:t>Obavještava članove svoje mreže o promjenama i novostima u svom profesionalnom i privatnom životu,</a:t>
                      </a:r>
                    </a:p>
                    <a:p>
                      <a:r>
                        <a:rPr lang="bs-Latn-BA" sz="1400" dirty="0" smtClean="0"/>
                        <a:t>Šalje maštovite poklone,</a:t>
                      </a:r>
                    </a:p>
                    <a:p>
                      <a:r>
                        <a:rPr lang="bs-Latn-BA" sz="1400" dirty="0" smtClean="0"/>
                        <a:t>Osim za rođendane i praznike, šalje čestitke i u posebnim prilikama,</a:t>
                      </a:r>
                    </a:p>
                    <a:p>
                      <a:r>
                        <a:rPr lang="bs-Latn-BA" sz="1400" dirty="0" smtClean="0"/>
                        <a:t>Na čestitke uvijek dodaje rukom pisani </a:t>
                      </a:r>
                      <a:r>
                        <a:rPr lang="bs-Latn-BA" sz="1400" dirty="0" err="1" smtClean="0"/>
                        <a:t>paraf</a:t>
                      </a:r>
                      <a:r>
                        <a:rPr lang="bs-Latn-BA" sz="1400" dirty="0" smtClean="0"/>
                        <a:t>,</a:t>
                      </a:r>
                    </a:p>
                    <a:p>
                      <a:r>
                        <a:rPr lang="bs-Latn-BA" sz="1400" dirty="0" smtClean="0"/>
                        <a:t>Prisustvuje svim važnim društvenim</a:t>
                      </a:r>
                      <a:r>
                        <a:rPr lang="bs-Latn-BA" sz="1400" baseline="0" dirty="0" smtClean="0"/>
                        <a:t> događajima,</a:t>
                      </a:r>
                    </a:p>
                    <a:p>
                      <a:r>
                        <a:rPr lang="bs-Latn-BA" sz="1400" baseline="0" dirty="0" smtClean="0"/>
                        <a:t>Bavi se </a:t>
                      </a:r>
                      <a:r>
                        <a:rPr lang="bs-Latn-BA" sz="1400" baseline="0" dirty="0" err="1" smtClean="0"/>
                        <a:t>volonterskim</a:t>
                      </a:r>
                      <a:r>
                        <a:rPr lang="bs-Latn-BA" sz="1400" baseline="0" dirty="0" smtClean="0"/>
                        <a:t> radom,</a:t>
                      </a:r>
                    </a:p>
                    <a:p>
                      <a:r>
                        <a:rPr lang="bs-Latn-BA" sz="1400" baseline="0" dirty="0" smtClean="0"/>
                        <a:t>Zna da je vrijednije kvalitetno provesti vrijeme sa manjim brojem ljudi nego se površno družiti sa mnogo njih,</a:t>
                      </a:r>
                    </a:p>
                    <a:p>
                      <a:r>
                        <a:rPr lang="bs-Latn-BA" sz="1400" dirty="0" smtClean="0"/>
                        <a:t>Zna da je na različitim seminarima i konferencijama važno stupiti u kontakt sa polaznicima,</a:t>
                      </a:r>
                    </a:p>
                    <a:p>
                      <a:r>
                        <a:rPr lang="bs-Latn-BA" sz="1400" dirty="0" smtClean="0"/>
                        <a:t>Nastoji biti viđen i povezati se sa što</a:t>
                      </a:r>
                      <a:r>
                        <a:rPr lang="bs-Latn-BA" sz="1400" baseline="0" dirty="0" smtClean="0"/>
                        <a:t> više ljudi, </a:t>
                      </a:r>
                    </a:p>
                    <a:p>
                      <a:r>
                        <a:rPr lang="bs-Latn-BA" sz="1400" dirty="0" smtClean="0"/>
                        <a:t>Svjestan je da je dobro u mreži</a:t>
                      </a:r>
                      <a:r>
                        <a:rPr lang="bs-Latn-BA" sz="1400" baseline="0" dirty="0" smtClean="0"/>
                        <a:t> </a:t>
                      </a:r>
                      <a:r>
                        <a:rPr lang="bs-Latn-BA" sz="1400" dirty="0" smtClean="0"/>
                        <a:t>imati doktora, finansijskog savjetnika, advokata,</a:t>
                      </a:r>
                      <a:r>
                        <a:rPr lang="bs-Latn-BA" sz="1400" baseline="0" dirty="0" smtClean="0"/>
                        <a:t> itd.</a:t>
                      </a:r>
                    </a:p>
                    <a:p>
                      <a:r>
                        <a:rPr lang="bs-Latn-BA" sz="1400" baseline="0" dirty="0" smtClean="0"/>
                        <a:t>Zanimljivi su pa ih zbog toga ljudi uključuju u svoje mreže.</a:t>
                      </a:r>
                      <a:endParaRPr lang="bs-Latn-BA" sz="1400" dirty="0"/>
                    </a:p>
                  </a:txBody>
                  <a:tcPr/>
                </a:tc>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Nivoi umrežavanja u poslovnom okruženju</a:t>
            </a:r>
            <a:endParaRPr lang="bs-Latn-BA" dirty="0"/>
          </a:p>
        </p:txBody>
      </p:sp>
      <p:sp>
        <p:nvSpPr>
          <p:cNvPr id="3" name="Content Placeholder 2"/>
          <p:cNvSpPr>
            <a:spLocks noGrp="1"/>
          </p:cNvSpPr>
          <p:nvPr>
            <p:ph sz="quarter" idx="1"/>
          </p:nvPr>
        </p:nvSpPr>
        <p:spPr/>
        <p:txBody>
          <a:bodyPr/>
          <a:lstStyle/>
          <a:p>
            <a:r>
              <a:rPr lang="bs-Latn-BA" dirty="0" smtClean="0"/>
              <a:t>Četiri nivoa umrežavanja u poslovnom okruženju:</a:t>
            </a:r>
          </a:p>
          <a:p>
            <a:pPr>
              <a:buNone/>
            </a:pPr>
            <a:r>
              <a:rPr lang="bs-Latn-BA" dirty="0" smtClean="0"/>
              <a:t>	1) unutar organizacije,</a:t>
            </a:r>
          </a:p>
          <a:p>
            <a:pPr>
              <a:buNone/>
            </a:pPr>
            <a:r>
              <a:rPr lang="bs-Latn-BA" dirty="0" smtClean="0"/>
              <a:t>	2) sa poslovnim partnerima,</a:t>
            </a:r>
          </a:p>
          <a:p>
            <a:pPr>
              <a:buNone/>
            </a:pPr>
            <a:r>
              <a:rPr lang="bs-Latn-BA" dirty="0" smtClean="0"/>
              <a:t>	3) u okviru cjelokupne poslovne sfere,</a:t>
            </a:r>
          </a:p>
          <a:p>
            <a:pPr>
              <a:buNone/>
            </a:pPr>
            <a:r>
              <a:rPr lang="bs-Latn-BA" dirty="0" smtClean="0"/>
              <a:t>	4) svih društvenih sfera.</a:t>
            </a:r>
          </a:p>
          <a:p>
            <a:pPr>
              <a:buNone/>
            </a:pPr>
            <a:endParaRPr lang="bs-Latn-BA" dirty="0" smtClean="0"/>
          </a:p>
        </p:txBody>
      </p:sp>
      <p:pic>
        <p:nvPicPr>
          <p:cNvPr id="4" name="Picture 3" descr="9 slika.jpg"/>
          <p:cNvPicPr>
            <a:picLocks noChangeAspect="1"/>
          </p:cNvPicPr>
          <p:nvPr/>
        </p:nvPicPr>
        <p:blipFill>
          <a:blip r:embed="rId2" cstate="print"/>
          <a:stretch>
            <a:fillRect/>
          </a:stretch>
        </p:blipFill>
        <p:spPr>
          <a:xfrm>
            <a:off x="5429256" y="3714752"/>
            <a:ext cx="2664296" cy="25823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sz="quarter" idx="1"/>
          </p:nvPr>
        </p:nvSpPr>
        <p:spPr/>
        <p:txBody>
          <a:bodyPr>
            <a:normAutofit fontScale="92500" lnSpcReduction="10000"/>
          </a:bodyPr>
          <a:lstStyle/>
          <a:p>
            <a:endParaRPr lang="bs-Latn-BA" smtClean="0"/>
          </a:p>
          <a:p>
            <a:r>
              <a:rPr lang="bs-Latn-BA" smtClean="0"/>
              <a:t>Dobro </a:t>
            </a:r>
            <a:r>
              <a:rPr lang="bs-Latn-BA" dirty="0" smtClean="0"/>
              <a:t>upravljanje vremenom – vještina, tehnika koja se može razviti, usavršiti.</a:t>
            </a:r>
          </a:p>
          <a:p>
            <a:endParaRPr lang="bs-Latn-BA" dirty="0" smtClean="0"/>
          </a:p>
          <a:p>
            <a:r>
              <a:rPr lang="bs-Latn-BA" dirty="0" smtClean="0"/>
              <a:t>Loše upravljanje vremenom.</a:t>
            </a:r>
          </a:p>
          <a:p>
            <a:endParaRPr lang="bs-Latn-BA" dirty="0" smtClean="0"/>
          </a:p>
          <a:p>
            <a:r>
              <a:rPr lang="bs-Latn-BA" dirty="0" smtClean="0"/>
              <a:t>Menadžment (posebno vrhovni):</a:t>
            </a:r>
          </a:p>
          <a:p>
            <a:pPr>
              <a:buNone/>
            </a:pPr>
            <a:r>
              <a:rPr lang="bs-Latn-BA" dirty="0" smtClean="0"/>
              <a:t>	- 66% - 80% vremena – usmeno komuniciranje:</a:t>
            </a:r>
          </a:p>
          <a:p>
            <a:pPr>
              <a:buNone/>
            </a:pPr>
            <a:r>
              <a:rPr lang="bs-Latn-BA" dirty="0" smtClean="0"/>
              <a:t>		47% sa “moćnicima” izvan kompanije,</a:t>
            </a:r>
          </a:p>
          <a:p>
            <a:pPr>
              <a:buNone/>
            </a:pPr>
            <a:r>
              <a:rPr lang="bs-Latn-BA" dirty="0" smtClean="0"/>
              <a:t>		41% sa ljudima unutar </a:t>
            </a:r>
            <a:r>
              <a:rPr lang="bs-Latn-BA" dirty="0" err="1" smtClean="0"/>
              <a:t>organizacione</a:t>
            </a:r>
            <a:r>
              <a:rPr lang="bs-Latn-BA" dirty="0" smtClean="0"/>
              <a:t> jedinice,</a:t>
            </a:r>
          </a:p>
          <a:p>
            <a:pPr>
              <a:buNone/>
            </a:pPr>
            <a:r>
              <a:rPr lang="bs-Latn-BA" dirty="0" smtClean="0"/>
              <a:t>		12% sa nadređenima.</a:t>
            </a:r>
            <a:endParaRPr lang="bs-Latn-B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Posao menadžera</a:t>
            </a:r>
            <a:endParaRPr lang="bs-Latn-BA" dirty="0"/>
          </a:p>
        </p:txBody>
      </p:sp>
      <p:sp>
        <p:nvSpPr>
          <p:cNvPr id="3" name="Content Placeholder 2"/>
          <p:cNvSpPr>
            <a:spLocks noGrp="1"/>
          </p:cNvSpPr>
          <p:nvPr>
            <p:ph sz="quarter" idx="1"/>
          </p:nvPr>
        </p:nvSpPr>
        <p:spPr/>
        <p:txBody>
          <a:bodyPr/>
          <a:lstStyle/>
          <a:p>
            <a:endParaRPr lang="bs-Latn-BA" dirty="0" smtClean="0"/>
          </a:p>
          <a:p>
            <a:r>
              <a:rPr lang="bs-Latn-BA" dirty="0" smtClean="0"/>
              <a:t>Važnost poslova.</a:t>
            </a:r>
          </a:p>
          <a:p>
            <a:endParaRPr lang="bs-Latn-BA" dirty="0" smtClean="0"/>
          </a:p>
          <a:p>
            <a:r>
              <a:rPr lang="bs-Latn-BA" dirty="0" smtClean="0"/>
              <a:t>Menadžerski poslovi:</a:t>
            </a:r>
          </a:p>
          <a:p>
            <a:pPr>
              <a:buNone/>
            </a:pPr>
            <a:r>
              <a:rPr lang="bs-Latn-BA" dirty="0" smtClean="0"/>
              <a:t>	1) prioriteti,</a:t>
            </a:r>
          </a:p>
          <a:p>
            <a:pPr>
              <a:buNone/>
            </a:pPr>
            <a:r>
              <a:rPr lang="bs-Latn-BA" dirty="0" smtClean="0"/>
              <a:t>	2) vremenske obaveze,</a:t>
            </a:r>
          </a:p>
          <a:p>
            <a:pPr>
              <a:buNone/>
            </a:pPr>
            <a:r>
              <a:rPr lang="bs-Latn-BA" dirty="0" smtClean="0"/>
              <a:t>	3) aktivnosti na koje se gubi vrijeme (gutači ili kradljivci).</a:t>
            </a:r>
          </a:p>
          <a:p>
            <a:pPr>
              <a:buNone/>
            </a:pPr>
            <a:endParaRPr lang="bs-Latn-BA" dirty="0" smtClean="0"/>
          </a:p>
          <a:p>
            <a:pPr>
              <a:buNone/>
            </a:pPr>
            <a:endParaRPr lang="bs-Latn-BA"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764</TotalTime>
  <Words>1821</Words>
  <Application>Microsoft Office PowerPoint</Application>
  <PresentationFormat>On-screen Show (4:3)</PresentationFormat>
  <Paragraphs>720</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Civic</vt:lpstr>
      <vt:lpstr>Menadžerske vještine</vt:lpstr>
      <vt:lpstr>Menadžerske vještine</vt:lpstr>
      <vt:lpstr>Slide 3</vt:lpstr>
      <vt:lpstr>Lične vještine</vt:lpstr>
      <vt:lpstr>Opšte vještine</vt:lpstr>
      <vt:lpstr>Odnos između pojedinih nivoa menadžmenta i potrebnih znanja i vještina </vt:lpstr>
      <vt:lpstr>Upravljanje vremenom</vt:lpstr>
      <vt:lpstr>Slide 8</vt:lpstr>
      <vt:lpstr>Posao menadžera</vt:lpstr>
      <vt:lpstr>Slide 10</vt:lpstr>
      <vt:lpstr>Slide 11</vt:lpstr>
      <vt:lpstr>Slide 12</vt:lpstr>
      <vt:lpstr>Aktivnosti koje su sastavni dio života menadžera</vt:lpstr>
      <vt:lpstr>Slide 14</vt:lpstr>
      <vt:lpstr>Pregled svih aktivnosti menadžera</vt:lpstr>
      <vt:lpstr>Odnos između pojedinih vrsta menadžerskih poslova</vt:lpstr>
      <vt:lpstr>Dobro upravljanje vremenom</vt:lpstr>
      <vt:lpstr>Vlastita organizacija vremena</vt:lpstr>
      <vt:lpstr>Slide 19</vt:lpstr>
      <vt:lpstr>Eliminisanje nepotrebnih prekida od strane saradnika</vt:lpstr>
      <vt:lpstr>Eliminacija gutača ili kradljivaca vremena</vt:lpstr>
      <vt:lpstr>Slide 22</vt:lpstr>
      <vt:lpstr>Slide 23</vt:lpstr>
      <vt:lpstr>Slide 24</vt:lpstr>
      <vt:lpstr>Umijeće delegiranja</vt:lpstr>
      <vt:lpstr>Odnos ovlašćenja, odgovornosti i delegiranja</vt:lpstr>
      <vt:lpstr>Slide 27</vt:lpstr>
      <vt:lpstr>Slide 28</vt:lpstr>
      <vt:lpstr>Slide 29</vt:lpstr>
      <vt:lpstr>Razlozi delegiranja</vt:lpstr>
      <vt:lpstr>Predmet delegiranja</vt:lpstr>
      <vt:lpstr>Nosioci delegiranih poslova</vt:lpstr>
      <vt:lpstr>Prednosti delegiranja</vt:lpstr>
      <vt:lpstr>Elementi efektivnog delegiranja</vt:lpstr>
      <vt:lpstr>Proces delegiranja</vt:lpstr>
      <vt:lpstr>Analiza aktivnosti koje treba delegirati</vt:lpstr>
      <vt:lpstr>Greške u delegiranju</vt:lpstr>
      <vt:lpstr>Prepreke koje se odnose na menadžere</vt:lpstr>
      <vt:lpstr>Prepreke koje se odnose na podređene</vt:lpstr>
      <vt:lpstr>Prepreke koje se odnose na organizaciju</vt:lpstr>
      <vt:lpstr>Uklanjanje prepreka delegiranju</vt:lpstr>
      <vt:lpstr>Odnos centralizacije i decentralizacije</vt:lpstr>
      <vt:lpstr>Slide 43</vt:lpstr>
      <vt:lpstr>Važnost interpersonalnih vještina</vt:lpstr>
      <vt:lpstr>Vještina razvijanja dobrih odnosa i saradnje</vt:lpstr>
      <vt:lpstr>Razvijanje i održavanje međusobnog povjerenja</vt:lpstr>
      <vt:lpstr>Slide 47</vt:lpstr>
      <vt:lpstr>Inspirisanje saradnika</vt:lpstr>
      <vt:lpstr>Sposobnost izražavanje empatije</vt:lpstr>
      <vt:lpstr>Podsticanje na iznošenje ideja, mišljenja i viđenja</vt:lpstr>
      <vt:lpstr>Davanje povratne informacije</vt:lpstr>
      <vt:lpstr>Slide 52</vt:lpstr>
      <vt:lpstr>Vještina uticanja na druge</vt:lpstr>
      <vt:lpstr>Optimalan odnos između nivoa moći i lične uspješnosti</vt:lpstr>
      <vt:lpstr>Izvori moći</vt:lpstr>
      <vt:lpstr>Pozicijska moć</vt:lpstr>
      <vt:lpstr>Lična moć</vt:lpstr>
      <vt:lpstr>Učinci različitih izvora moći i uticaja</vt:lpstr>
      <vt:lpstr>Strategije uticaja</vt:lpstr>
      <vt:lpstr>Slide 60</vt:lpstr>
      <vt:lpstr>Slide 61</vt:lpstr>
      <vt:lpstr>Slide 62</vt:lpstr>
      <vt:lpstr>Vještine savjetovanja i obučavanja (coaching)</vt:lpstr>
      <vt:lpstr>Model savjetovanja i obučavanja</vt:lpstr>
      <vt:lpstr>Slide 65</vt:lpstr>
      <vt:lpstr>Slide 66</vt:lpstr>
      <vt:lpstr>Slide 67</vt:lpstr>
      <vt:lpstr>Slide 68</vt:lpstr>
      <vt:lpstr>Vještina umrežavanja</vt:lpstr>
      <vt:lpstr>Koristi od umrežavanja</vt:lpstr>
      <vt:lpstr>Karakteristike dobrog umrežavanja</vt:lpstr>
      <vt:lpstr>Karakteristike dobrog umrežavanja</vt:lpstr>
      <vt:lpstr>Karakteristike dobrog umrežavanja</vt:lpstr>
      <vt:lpstr>Nivoi umrežavanja u poslovnom okruženju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Menadžerske vještine</dc:title>
  <dc:creator>a</dc:creator>
  <cp:lastModifiedBy>efbl</cp:lastModifiedBy>
  <cp:revision>108</cp:revision>
  <dcterms:created xsi:type="dcterms:W3CDTF">2021-05-02T09:02:53Z</dcterms:created>
  <dcterms:modified xsi:type="dcterms:W3CDTF">2021-05-20T09:46:29Z</dcterms:modified>
</cp:coreProperties>
</file>