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87" r:id="rId5"/>
    <p:sldId id="258" r:id="rId6"/>
    <p:sldId id="259" r:id="rId7"/>
    <p:sldId id="260" r:id="rId8"/>
    <p:sldId id="261" r:id="rId9"/>
    <p:sldId id="262" r:id="rId10"/>
    <p:sldId id="268" r:id="rId11"/>
    <p:sldId id="263" r:id="rId12"/>
    <p:sldId id="264" r:id="rId13"/>
    <p:sldId id="269" r:id="rId14"/>
    <p:sldId id="270" r:id="rId15"/>
    <p:sldId id="271" r:id="rId16"/>
    <p:sldId id="272" r:id="rId17"/>
    <p:sldId id="273" r:id="rId18"/>
    <p:sldId id="265" r:id="rId19"/>
    <p:sldId id="278" r:id="rId20"/>
    <p:sldId id="279" r:id="rId21"/>
    <p:sldId id="280" r:id="rId22"/>
    <p:sldId id="282" r:id="rId23"/>
    <p:sldId id="281" r:id="rId24"/>
    <p:sldId id="276" r:id="rId25"/>
    <p:sldId id="266" r:id="rId26"/>
    <p:sldId id="267" r:id="rId27"/>
    <p:sldId id="285" r:id="rId28"/>
    <p:sldId id="284" r:id="rId29"/>
    <p:sldId id="286" r:id="rId30"/>
    <p:sldId id="288" r:id="rId31"/>
    <p:sldId id="289" r:id="rId32"/>
    <p:sldId id="274" r:id="rId33"/>
    <p:sldId id="275" r:id="rId34"/>
    <p:sldId id="27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8249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796859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51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679657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54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77331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90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4273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692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5371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50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10/17/2017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865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sz="4000" dirty="0" smtClean="0"/>
              <a:t>КРИМИНАЛНЕ РАДЊЕ </a:t>
            </a:r>
            <a:br>
              <a:rPr lang="sr-Cyrl-BA" sz="4000" dirty="0" smtClean="0"/>
            </a:br>
            <a:r>
              <a:rPr lang="sr-Cyrl-BA" sz="4000" dirty="0" smtClean="0"/>
              <a:t>И ГРЕШКЕ У ФИНАНСИЈСКИМ ИЗВЈЕШТАЈИМА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 dirty="0" smtClean="0"/>
              <a:t>Проф. </a:t>
            </a:r>
            <a:r>
              <a:rPr lang="sr-Cyrl-BA" dirty="0"/>
              <a:t>д</a:t>
            </a:r>
            <a:r>
              <a:rPr lang="sr-Cyrl-BA" dirty="0" smtClean="0"/>
              <a:t>р Душко Шњегота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343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злоупотреба у поступку приватизације</a:t>
            </a:r>
          </a:p>
          <a:p>
            <a:r>
              <a:rPr lang="ru-RU" dirty="0"/>
              <a:t>фиктивно учешће у приватизацији</a:t>
            </a:r>
          </a:p>
          <a:p>
            <a:r>
              <a:rPr lang="ru-RU" dirty="0"/>
              <a:t>недозвољена производња</a:t>
            </a:r>
          </a:p>
          <a:p>
            <a:r>
              <a:rPr lang="ru-RU" dirty="0"/>
              <a:t>недозвољена трговина</a:t>
            </a:r>
          </a:p>
          <a:p>
            <a:r>
              <a:rPr lang="ru-RU" dirty="0">
                <a:solidFill>
                  <a:srgbClr val="FF0000"/>
                </a:solidFill>
              </a:rPr>
              <a:t>обмањивање потрошача</a:t>
            </a:r>
          </a:p>
          <a:p>
            <a:r>
              <a:rPr lang="ru-RU" dirty="0"/>
              <a:t>осигураничка превара</a:t>
            </a:r>
          </a:p>
          <a:p>
            <a:r>
              <a:rPr lang="ru-RU" dirty="0">
                <a:solidFill>
                  <a:srgbClr val="FF0000"/>
                </a:solidFill>
              </a:rPr>
              <a:t>обмана при добијању кредита и других погодности</a:t>
            </a:r>
          </a:p>
          <a:p>
            <a:r>
              <a:rPr lang="ru-RU" dirty="0"/>
              <a:t>н</a:t>
            </a:r>
            <a:r>
              <a:rPr lang="ru-RU" dirty="0" smtClean="0"/>
              <a:t>едозовољено </a:t>
            </a:r>
            <a:r>
              <a:rPr lang="ru-RU" dirty="0"/>
              <a:t>бављење банкарством, микрокредитном или штеднокредитном </a:t>
            </a:r>
            <a:r>
              <a:rPr lang="ru-RU" dirty="0" smtClean="0"/>
              <a:t>дјелатношћу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издавање хартија од вриједности без покрића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издавање чека и средстава безготовинског плаћања без покрића</a:t>
            </a:r>
            <a:endParaRPr lang="ru-RU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НАСТАВАК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3679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Циклус продаје и наплате</a:t>
            </a:r>
          </a:p>
          <a:p>
            <a:r>
              <a:rPr lang="sr-Cyrl-BA" dirty="0" smtClean="0"/>
              <a:t>Циклус набавки и плаћања</a:t>
            </a:r>
          </a:p>
          <a:p>
            <a:r>
              <a:rPr lang="sr-Cyrl-BA" dirty="0" smtClean="0"/>
              <a:t>Циклус платних листи и кадрова</a:t>
            </a:r>
          </a:p>
          <a:p>
            <a:r>
              <a:rPr lang="sr-Cyrl-BA" dirty="0" smtClean="0"/>
              <a:t>Циклус залиха и складиштења</a:t>
            </a:r>
          </a:p>
          <a:p>
            <a:r>
              <a:rPr lang="sr-Cyrl-BA" dirty="0" smtClean="0"/>
              <a:t>Циклус прибављања капитала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ПОДЈЕЛА ПРЕМА РАЧУНОВОДСТВЕНИМ ЦИКЛУСИМА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0515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/>
              <a:t>п</a:t>
            </a:r>
            <a:r>
              <a:rPr lang="sr-Cyrl-BA" dirty="0" smtClean="0"/>
              <a:t>риказивање фиктивне продаје</a:t>
            </a:r>
          </a:p>
          <a:p>
            <a:r>
              <a:rPr lang="sr-Cyrl-BA" dirty="0"/>
              <a:t>н</a:t>
            </a:r>
            <a:r>
              <a:rPr lang="sr-Cyrl-BA" dirty="0" smtClean="0"/>
              <a:t>еприказивање продаје која се стварно десила</a:t>
            </a:r>
          </a:p>
          <a:p>
            <a:r>
              <a:rPr lang="sr-Cyrl-BA" dirty="0" smtClean="0"/>
              <a:t>политика рабата, каса-сконта и сл.</a:t>
            </a:r>
          </a:p>
          <a:p>
            <a:r>
              <a:rPr lang="sr-Cyrl-BA" dirty="0" smtClean="0"/>
              <a:t>наплата у готовом новцу када то није дозвољено</a:t>
            </a:r>
          </a:p>
          <a:p>
            <a:r>
              <a:rPr lang="sr-Cyrl-BA" dirty="0" smtClean="0"/>
              <a:t>неприказивање пазара у благајни, односно на пословном рачуну</a:t>
            </a:r>
          </a:p>
          <a:p>
            <a:r>
              <a:rPr lang="sr-Cyrl-BA" dirty="0"/>
              <a:t>з</a:t>
            </a:r>
            <a:r>
              <a:rPr lang="sr-Cyrl-BA" dirty="0" smtClean="0"/>
              <a:t>лоупотребе са другим видовима намирења потраживања (цесија, компензација, асигнација, ...)</a:t>
            </a:r>
          </a:p>
          <a:p>
            <a:r>
              <a:rPr lang="sr-Cyrl-BA" dirty="0"/>
              <a:t>п</a:t>
            </a:r>
            <a:r>
              <a:rPr lang="sr-Cyrl-BA" dirty="0" smtClean="0"/>
              <a:t>родаја имовине која није у власништву, ...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ЦИКЛУС ПРОДАЈЕ И НАПЛАТЕ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6064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/>
              <a:t>с</a:t>
            </a:r>
            <a:r>
              <a:rPr lang="sr-Cyrl-BA" dirty="0" smtClean="0"/>
              <a:t>тављање у промет робе без поријекла</a:t>
            </a:r>
          </a:p>
          <a:p>
            <a:r>
              <a:rPr lang="sr-Cyrl-BA" dirty="0" smtClean="0"/>
              <a:t>издавање чекова и мјеница без покрића</a:t>
            </a:r>
          </a:p>
          <a:p>
            <a:r>
              <a:rPr lang="ru-RU" dirty="0"/>
              <a:t>злоупотребе са другим видовима </a:t>
            </a:r>
            <a:r>
              <a:rPr lang="ru-RU" dirty="0" smtClean="0"/>
              <a:t>измирења обавеза </a:t>
            </a:r>
            <a:r>
              <a:rPr lang="ru-RU" dirty="0"/>
              <a:t>(цесија, компензација, асигнација, </a:t>
            </a:r>
            <a:r>
              <a:rPr lang="ru-RU" dirty="0" smtClean="0"/>
              <a:t>...</a:t>
            </a:r>
          </a:p>
          <a:p>
            <a:r>
              <a:rPr lang="ru-RU" dirty="0"/>
              <a:t>п</a:t>
            </a:r>
            <a:r>
              <a:rPr lang="ru-RU" dirty="0" smtClean="0"/>
              <a:t>лаћање готовим новцем у случајевима који нису предвиђени прописима</a:t>
            </a:r>
            <a:endParaRPr lang="ru-RU" dirty="0"/>
          </a:p>
          <a:p>
            <a:r>
              <a:rPr lang="sr-Cyrl-BA" dirty="0" smtClean="0"/>
              <a:t>погрешан третман улазног пореза на додату вриједност</a:t>
            </a:r>
          </a:p>
          <a:p>
            <a:r>
              <a:rPr lang="sr-Cyrl-BA" dirty="0"/>
              <a:t>п</a:t>
            </a:r>
            <a:r>
              <a:rPr lang="sr-Cyrl-BA" dirty="0" smtClean="0"/>
              <a:t>роцедуре јавних набавки роба и услуга</a:t>
            </a:r>
          </a:p>
          <a:p>
            <a:r>
              <a:rPr lang="sr-Cyrl-BA" dirty="0" smtClean="0"/>
              <a:t>евидентирање обавеза које се не односе на привредно друштво, ...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ЦИКЛУС НАБАВКИ И ПЛАЋАЊА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3616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ангажовање кадрова, посебно у јавном сектору</a:t>
            </a:r>
          </a:p>
          <a:p>
            <a:r>
              <a:rPr lang="sr-Cyrl-BA" dirty="0" smtClean="0"/>
              <a:t>облици ангажмана (уговори о раду, уговори о дјелу, ...)</a:t>
            </a:r>
          </a:p>
          <a:p>
            <a:r>
              <a:rPr lang="sr-Cyrl-BA" dirty="0"/>
              <a:t>о</a:t>
            </a:r>
            <a:r>
              <a:rPr lang="sr-Cyrl-BA" dirty="0" smtClean="0"/>
              <a:t>брачун и исплата бруто примања запослених, ...</a:t>
            </a:r>
          </a:p>
          <a:p>
            <a:r>
              <a:rPr lang="sr-Cyrl-BA" dirty="0" smtClean="0"/>
              <a:t>обрачун дневница и других трошкова службених путовања</a:t>
            </a:r>
          </a:p>
          <a:p>
            <a:r>
              <a:rPr lang="sr-Cyrl-BA" dirty="0"/>
              <a:t>п</a:t>
            </a:r>
            <a:r>
              <a:rPr lang="sr-Cyrl-BA" dirty="0" smtClean="0"/>
              <a:t>окриће личних трошкова запослених, посебно менаџмента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ЦИКЛУС ПЛАТНИХ ЛИСТИ И КАДРОВА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7209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обрачун набавне вриједности – цијене коштања залиха учинака</a:t>
            </a:r>
          </a:p>
          <a:p>
            <a:r>
              <a:rPr lang="sr-Cyrl-BA" dirty="0"/>
              <a:t>о</a:t>
            </a:r>
            <a:r>
              <a:rPr lang="sr-Cyrl-BA" dirty="0" smtClean="0"/>
              <a:t>брачун трошкова реализованих залиха (трошкова продатих готових производа и набавне вриједности продате робе)</a:t>
            </a:r>
          </a:p>
          <a:p>
            <a:r>
              <a:rPr lang="sr-Cyrl-BA" dirty="0"/>
              <a:t>к</a:t>
            </a:r>
            <a:r>
              <a:rPr lang="sr-Cyrl-BA" dirty="0" smtClean="0"/>
              <a:t>онтролне активности везане за складишно пословање (пријем, чување, издавање, ...)</a:t>
            </a:r>
          </a:p>
          <a:p>
            <a:r>
              <a:rPr lang="sr-Cyrl-BA" dirty="0" smtClean="0"/>
              <a:t>Управљање ризицима од појаве мањкова</a:t>
            </a:r>
          </a:p>
          <a:p>
            <a:r>
              <a:rPr lang="sr-Cyrl-BA" dirty="0"/>
              <a:t>у</a:t>
            </a:r>
            <a:r>
              <a:rPr lang="sr-Cyrl-BA" dirty="0" smtClean="0"/>
              <a:t>прављање губицима по основу кала, растура, квара и лома, ...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ЦИКЛУС ЗАЛИХА И СКЛАДИШТЕЊА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5195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п</a:t>
            </a:r>
            <a:r>
              <a:rPr lang="sr-Cyrl-BA" dirty="0" smtClean="0"/>
              <a:t>рибављање основног капитала, посебно у случају ДОО</a:t>
            </a:r>
          </a:p>
          <a:p>
            <a:r>
              <a:rPr lang="sr-Cyrl-BA" dirty="0" smtClean="0"/>
              <a:t>рачуноводствени третман ’’позајмица’’</a:t>
            </a:r>
          </a:p>
          <a:p>
            <a:r>
              <a:rPr lang="sr-Cyrl-BA" dirty="0"/>
              <a:t>а</a:t>
            </a:r>
            <a:r>
              <a:rPr lang="sr-Cyrl-BA" dirty="0" smtClean="0"/>
              <a:t>лтернативни модели вредновања сталне материјалне и нематеријалне имовине и финансијских средстава</a:t>
            </a:r>
          </a:p>
          <a:p>
            <a:r>
              <a:rPr lang="sr-Cyrl-BA" dirty="0"/>
              <a:t>п</a:t>
            </a:r>
            <a:r>
              <a:rPr lang="sr-Cyrl-BA" dirty="0" smtClean="0"/>
              <a:t>олитика дивиденди, 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ЦИКЛУС ПРИБАВЉАЊА КАПИТАЛА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2488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r>
              <a:rPr lang="sr-Cyrl-BA" dirty="0" smtClean="0"/>
              <a:t>Противправно присвајање средстава</a:t>
            </a:r>
          </a:p>
          <a:p>
            <a:r>
              <a:rPr lang="sr-Cyrl-BA" dirty="0" smtClean="0"/>
              <a:t>Лажно финансијско извјештавање</a:t>
            </a:r>
          </a:p>
          <a:p>
            <a:r>
              <a:rPr lang="sr-Cyrl-BA" dirty="0" smtClean="0"/>
              <a:t>Корупција</a:t>
            </a:r>
          </a:p>
          <a:p>
            <a:r>
              <a:rPr lang="sr-Cyrl-BA" dirty="0" smtClean="0"/>
              <a:t>Прање новца</a:t>
            </a:r>
          </a:p>
          <a:p>
            <a:r>
              <a:rPr lang="sr-Cyrl-BA" dirty="0" smtClean="0"/>
              <a:t>Компјутерски криминал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ПОДЈЕЛА ПРЕМА ПОЈАВНОМ ОБЛИКУ И НАЧИНУ ИЗВРШЕЊА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974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к</a:t>
            </a:r>
            <a:r>
              <a:rPr lang="sr-Cyrl-BA" dirty="0" smtClean="0"/>
              <a:t>рађа новца и друге имовине</a:t>
            </a:r>
          </a:p>
          <a:p>
            <a:pPr lvl="1"/>
            <a:r>
              <a:rPr lang="sr-Cyrl-BA" dirty="0" smtClean="0"/>
              <a:t>крађа готовине из благајне</a:t>
            </a:r>
          </a:p>
          <a:p>
            <a:pPr lvl="1"/>
            <a:r>
              <a:rPr lang="sr-Cyrl-BA" dirty="0"/>
              <a:t>п</a:t>
            </a:r>
            <a:r>
              <a:rPr lang="sr-Cyrl-BA" dirty="0" smtClean="0"/>
              <a:t>окриће личних трошкова на терет новчаних средстава предузећа</a:t>
            </a:r>
          </a:p>
          <a:p>
            <a:pPr lvl="1"/>
            <a:r>
              <a:rPr lang="sr-Cyrl-BA" dirty="0" smtClean="0"/>
              <a:t>крађа залиха и других облика материјалне имовине</a:t>
            </a:r>
          </a:p>
          <a:p>
            <a:r>
              <a:rPr lang="sr-Cyrl-BA" dirty="0" smtClean="0"/>
              <a:t>исказивање фиктивног добитка у циљу исплате дивиденде и учешћа у добитку</a:t>
            </a:r>
          </a:p>
          <a:p>
            <a:r>
              <a:rPr lang="sr-Cyrl-BA" dirty="0"/>
              <a:t>у</a:t>
            </a:r>
            <a:r>
              <a:rPr lang="sr-Cyrl-BA" dirty="0" smtClean="0"/>
              <a:t>потреба имовине предузећа (нпр., аутомобила) у приватне сврхе, ...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ПРОТИВПРАВНО ПРИСВАЈАЊЕ СРЕДСТАВА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8090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Фалсификовање финансијских извјештаја у циљу потцјењивања или прецјењивања властитог капитала, посебно компоненте финансијског резултата:</a:t>
            </a:r>
          </a:p>
          <a:p>
            <a:pPr lvl="1"/>
            <a:r>
              <a:rPr lang="sr-Cyrl-BA" dirty="0"/>
              <a:t>п</a:t>
            </a:r>
            <a:r>
              <a:rPr lang="sr-Cyrl-BA" dirty="0" smtClean="0"/>
              <a:t>отцјењивање/прецјењивање расхода</a:t>
            </a:r>
          </a:p>
          <a:p>
            <a:pPr lvl="1"/>
            <a:r>
              <a:rPr lang="sr-Cyrl-BA" dirty="0"/>
              <a:t>п</a:t>
            </a:r>
            <a:r>
              <a:rPr lang="sr-Cyrl-BA" dirty="0" smtClean="0"/>
              <a:t>рецјењивање/потцјењивање прихода</a:t>
            </a:r>
            <a:endParaRPr lang="sr-Cyrl-BA" dirty="0"/>
          </a:p>
          <a:p>
            <a:r>
              <a:rPr lang="sr-Cyrl-BA" dirty="0" smtClean="0"/>
              <a:t>Приказивање лажне висине потраживања или обавеза у циљу директног или индиректног присвајања одређене финансијске или друге користи, ...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ЛАЖНО ФИНАНСИЈСКО ИЗВЈЕШТАВАЊЕ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544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dirty="0" smtClean="0"/>
              <a:t>Криминална радња је општи израз и подразумијева различите начине преваре које људски ум може да осмисли и којима појединци прибјегавају како би кроз лажне тврдње остварили предност над другима</a:t>
            </a:r>
          </a:p>
          <a:p>
            <a:r>
              <a:rPr lang="sr-Cyrl-BA" dirty="0" smtClean="0"/>
              <a:t>Не постоји коначна и непромјењива дефиниција криминалне радње јер она подразумијева елемент изненађења, трик, лукавство и непоштене начине путем којих се други могу преварити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ОПШТА ДЕФИНИЦИЈА КРИМИНАЛНЕ РАДЊЕ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8789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У</a:t>
            </a:r>
            <a:r>
              <a:rPr lang="ru-RU" dirty="0" smtClean="0"/>
              <a:t> </a:t>
            </a:r>
            <a:r>
              <a:rPr lang="ru-RU" dirty="0"/>
              <a:t>најширем смислу ријечи </a:t>
            </a:r>
            <a:r>
              <a:rPr lang="ru-RU" dirty="0" smtClean="0"/>
              <a:t>корупција представља </a:t>
            </a:r>
            <a:r>
              <a:rPr lang="ru-RU" dirty="0"/>
              <a:t>сваку злоупотребу положаја од стране државног службеника или лица које врши одређену јавну функцију, а која за циљ има личну и/или материјалну корист</a:t>
            </a:r>
          </a:p>
          <a:p>
            <a:r>
              <a:rPr lang="ru-RU" dirty="0"/>
              <a:t>Противзаконите активности државних службеника које за непосредан циљ немају материјалну корист - као вансудске ликвидације политичких противника, полицијска бруталност или ратни злочини - не сматрају се дјелом корупције </a:t>
            </a:r>
          </a:p>
          <a:p>
            <a:r>
              <a:rPr lang="ru-RU" dirty="0"/>
              <a:t>Корупцијом се не сматрају ни злоупотребе положаја у приватним, односно не-државним институција које умјесто тога потпадају под шири појам тзв. криминала бијелог овратника.</a:t>
            </a:r>
          </a:p>
          <a:p>
            <a:r>
              <a:rPr lang="ru-RU" dirty="0"/>
              <a:t>Корупција се манифестује на разне начине у разним државама, културама и периодима, исто као што у зависности од тога варира и сама дефиниција корупције, односно активности које се сматрају дијелом те појаве </a:t>
            </a:r>
          </a:p>
          <a:p>
            <a:r>
              <a:rPr lang="ru-RU" dirty="0"/>
              <a:t>Корупција се најчешће јавља у облику поткупљивања државних службеника, али и изнуђивања новца грађана, затим као непотизам и проневјера јавних </a:t>
            </a:r>
            <a:r>
              <a:rPr lang="ru-RU" dirty="0" smtClean="0"/>
              <a:t>средстава</a:t>
            </a:r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КОРУПЦИЈА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3226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противправно </a:t>
            </a:r>
            <a:r>
              <a:rPr lang="ru-RU" dirty="0" smtClean="0"/>
              <a:t>коришћење услуга</a:t>
            </a:r>
          </a:p>
          <a:p>
            <a:r>
              <a:rPr lang="ru-RU" dirty="0" smtClean="0"/>
              <a:t>неовлашћено </a:t>
            </a:r>
            <a:r>
              <a:rPr lang="ru-RU" dirty="0"/>
              <a:t>прибављање информација,</a:t>
            </a:r>
          </a:p>
          <a:p>
            <a:r>
              <a:rPr lang="ru-RU" dirty="0" smtClean="0"/>
              <a:t>компјутерске </a:t>
            </a:r>
            <a:r>
              <a:rPr lang="ru-RU" dirty="0"/>
              <a:t>крађе,</a:t>
            </a:r>
          </a:p>
          <a:p>
            <a:r>
              <a:rPr lang="ru-RU" dirty="0" smtClean="0"/>
              <a:t>компјутерске </a:t>
            </a:r>
            <a:r>
              <a:rPr lang="ru-RU" dirty="0"/>
              <a:t>преваре,</a:t>
            </a:r>
          </a:p>
          <a:p>
            <a:r>
              <a:rPr lang="ru-RU" dirty="0" smtClean="0"/>
              <a:t>компјутерске саботаже</a:t>
            </a:r>
            <a:endParaRPr lang="ru-RU" dirty="0"/>
          </a:p>
          <a:p>
            <a:r>
              <a:rPr lang="ru-RU" dirty="0" smtClean="0"/>
              <a:t>компјутерски </a:t>
            </a:r>
            <a:r>
              <a:rPr lang="ru-RU" dirty="0"/>
              <a:t>тероризам и</a:t>
            </a:r>
          </a:p>
          <a:p>
            <a:r>
              <a:rPr lang="ru-RU" dirty="0" smtClean="0"/>
              <a:t>криминал </a:t>
            </a:r>
            <a:r>
              <a:rPr lang="ru-RU" dirty="0"/>
              <a:t>везан за компјутерске </a:t>
            </a:r>
            <a:r>
              <a:rPr lang="ru-RU" dirty="0" smtClean="0"/>
              <a:t>мреже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КОМПЈУТЕРСКИ КРИМИНАЛ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0528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Прање новца </a:t>
            </a:r>
            <a:r>
              <a:rPr lang="ru-RU" dirty="0" smtClean="0"/>
              <a:t>представља </a:t>
            </a:r>
            <a:r>
              <a:rPr lang="ru-RU" dirty="0"/>
              <a:t>процес прикривања илегалних извора новца тако да </a:t>
            </a:r>
            <a:r>
              <a:rPr lang="ru-RU" dirty="0" smtClean="0"/>
              <a:t>то изгледа </a:t>
            </a:r>
            <a:r>
              <a:rPr lang="ru-RU" dirty="0"/>
              <a:t>као да </a:t>
            </a:r>
            <a:r>
              <a:rPr lang="ru-RU" dirty="0" smtClean="0"/>
              <a:t>новац долази </a:t>
            </a:r>
            <a:r>
              <a:rPr lang="ru-RU" dirty="0"/>
              <a:t>из легалних </a:t>
            </a:r>
            <a:r>
              <a:rPr lang="ru-RU" dirty="0" smtClean="0"/>
              <a:t>извора</a:t>
            </a:r>
          </a:p>
          <a:p>
            <a:r>
              <a:rPr lang="ru-RU" dirty="0" smtClean="0"/>
              <a:t>Често </a:t>
            </a:r>
            <a:r>
              <a:rPr lang="ru-RU" dirty="0"/>
              <a:t>се </a:t>
            </a:r>
            <a:r>
              <a:rPr lang="ru-RU" dirty="0" smtClean="0"/>
              <a:t>манифестује </a:t>
            </a:r>
            <a:r>
              <a:rPr lang="ru-RU" dirty="0"/>
              <a:t>у присвајању јавних средстава од стране корумпираних органа власти под маском улагања у инфраструктуру и унапређење животног </a:t>
            </a:r>
            <a:r>
              <a:rPr lang="ru-RU" dirty="0" smtClean="0"/>
              <a:t>стандарда</a:t>
            </a:r>
            <a:endParaRPr lang="ru-RU" dirty="0"/>
          </a:p>
          <a:p>
            <a:r>
              <a:rPr lang="ru-RU" dirty="0"/>
              <a:t>Начини на које новац може бити опран су различити и мање или више </a:t>
            </a:r>
            <a:r>
              <a:rPr lang="ru-RU" dirty="0" smtClean="0"/>
              <a:t>префињени </a:t>
            </a:r>
            <a:r>
              <a:rPr lang="ru-RU" dirty="0"/>
              <a:t>и укључују фалсификовање фактура увоза и извоза, </a:t>
            </a:r>
            <a:r>
              <a:rPr lang="ru-RU" dirty="0" smtClean="0"/>
              <a:t>замјену </a:t>
            </a:r>
            <a:r>
              <a:rPr lang="ru-RU" dirty="0"/>
              <a:t>отете имовине за новчана средства преко или унутар државних граница, паралелне кредитне трансакције, </a:t>
            </a:r>
            <a:r>
              <a:rPr lang="ru-RU" dirty="0" smtClean="0"/>
              <a:t>трансфер </a:t>
            </a:r>
            <a:r>
              <a:rPr lang="ru-RU" dirty="0"/>
              <a:t>новца између рачуна унутар банака уз подмићивање банкарских званичника ради прикривања великих илегалних трансфера, </a:t>
            </a:r>
            <a:r>
              <a:rPr lang="ru-RU" dirty="0" smtClean="0"/>
              <a:t>итд</a:t>
            </a:r>
          </a:p>
          <a:p>
            <a:r>
              <a:rPr lang="ru-RU" dirty="0"/>
              <a:t>Прање новца је процес у којем се приходи </a:t>
            </a:r>
            <a:r>
              <a:rPr lang="ru-RU" dirty="0" smtClean="0"/>
              <a:t>остварени криминалним радњама трансформишу </a:t>
            </a:r>
            <a:r>
              <a:rPr lang="ru-RU" dirty="0"/>
              <a:t>у наизглед легитиман новац или другу имовину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ПРАЊЕ НОВЦА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2158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88709348"/>
              </p:ext>
            </p:extLst>
          </p:nvPr>
        </p:nvGraphicFramePr>
        <p:xfrm>
          <a:off x="228600" y="990600"/>
          <a:ext cx="8686800" cy="4884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3859"/>
                <a:gridCol w="2817341"/>
                <a:gridCol w="2895600"/>
              </a:tblGrid>
              <a:tr h="327978">
                <a:tc gridSpan="2">
                  <a:txBody>
                    <a:bodyPr/>
                    <a:lstStyle/>
                    <a:p>
                      <a:pPr algn="ctr"/>
                      <a:r>
                        <a:rPr lang="sr-Cyrl-BA" sz="1400" dirty="0" smtClean="0">
                          <a:solidFill>
                            <a:srgbClr val="FF0000"/>
                          </a:solidFill>
                        </a:rPr>
                        <a:t>Интерне</a:t>
                      </a:r>
                      <a:r>
                        <a:rPr lang="sr-Cyrl-BA" sz="1400" baseline="0" dirty="0" smtClean="0">
                          <a:solidFill>
                            <a:srgbClr val="FF0000"/>
                          </a:solidFill>
                        </a:rPr>
                        <a:t> преваре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sr-Cyrl-BA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sr-Cyrl-BA" sz="1400" dirty="0" smtClean="0">
                          <a:solidFill>
                            <a:srgbClr val="FF0000"/>
                          </a:solidFill>
                        </a:rPr>
                        <a:t>Екстерне преваре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>
                          <a:solidFill>
                            <a:srgbClr val="FF0000"/>
                          </a:solidFill>
                        </a:rPr>
                        <a:t>Запослени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>
                          <a:solidFill>
                            <a:srgbClr val="FF0000"/>
                          </a:solidFill>
                        </a:rPr>
                        <a:t>Менаџмент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Крађа залиха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Погрешно приказивање резултата пословања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Кривотворени рачуни примљени од екстерних страна</a:t>
                      </a:r>
                      <a:endParaRPr lang="en-US" sz="1150" dirty="0"/>
                    </a:p>
                  </a:txBody>
                  <a:tcPr/>
                </a:tc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Злоупотреба готовине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Лажни рачуни за приходе и расходе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Презентовање лажних информација</a:t>
                      </a:r>
                      <a:endParaRPr lang="en-US" sz="115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Крађа новца примљеног</a:t>
                      </a:r>
                      <a:r>
                        <a:rPr lang="sr-Cyrl-BA" sz="1150" baseline="0" dirty="0" smtClean="0"/>
                        <a:t> од купаца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Исисавање новца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Крађа интелектуалног власништва</a:t>
                      </a:r>
                      <a:endParaRPr lang="en-US" sz="1150" dirty="0"/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Фалсификовање документације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Кривотворење исправа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Лажни рачуни од</a:t>
                      </a:r>
                      <a:r>
                        <a:rPr lang="sr-Cyrl-BA" sz="1150" baseline="0" dirty="0" smtClean="0"/>
                        <a:t> добављача</a:t>
                      </a:r>
                      <a:endParaRPr lang="en-US" sz="1150" dirty="0"/>
                    </a:p>
                  </a:txBody>
                  <a:tcPr/>
                </a:tc>
              </a:tr>
              <a:tr h="13208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Лажни рачуни за трошкове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Примање и давање мита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Обмана купаца и инвеститора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Новац за плаћање на црно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Новац за плаћање на црно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Подмићивање / тајне провизије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Примање мита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Непоштене купопродаје на штету предузећа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Непоштене понуде цијена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Позајмице које се не враћају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Инсајдерска трговина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Преваре путем разних уговора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Лажно приказивање учинка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Неплаћање рачуна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Неплаћање рачуна од стране купаца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Коришћење службених аутомобила у службене сврхе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Неиспоручивање плаћених производа и робе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Неиспоручивање наплаћене робе од стране добављача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Коришћење средстава предузећа у приватне сврхе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Обмана купаца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Обмана добављача</a:t>
                      </a:r>
                      <a:endParaRPr lang="en-US" sz="115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Рад за приватне потребе за вријеме радног времена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Варање на квалитету и количини</a:t>
                      </a:r>
                      <a:endParaRPr lang="en-US" sz="1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150" dirty="0" smtClean="0"/>
                        <a:t>Варање на квалитету и колични испоручене робе</a:t>
                      </a:r>
                      <a:endParaRPr lang="en-US" sz="115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algn="ctr"/>
            <a:r>
              <a:rPr lang="sr-Cyrl-BA" dirty="0" smtClean="0"/>
              <a:t>ИНТЕРНЕ И ЕКСТЕРНЕ ПРЕВАРЕ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6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Корпоративно управљање</a:t>
            </a:r>
          </a:p>
          <a:p>
            <a:r>
              <a:rPr lang="sr-Cyrl-BA" dirty="0" smtClean="0"/>
              <a:t>Одговорност управног и надзорног одбора</a:t>
            </a:r>
          </a:p>
          <a:p>
            <a:r>
              <a:rPr lang="sr-Cyrl-BA" dirty="0" smtClean="0"/>
              <a:t>Одговорност менаџмента</a:t>
            </a:r>
          </a:p>
          <a:p>
            <a:r>
              <a:rPr lang="sr-Cyrl-BA" dirty="0" smtClean="0"/>
              <a:t>Одговорност одбора за ревизију</a:t>
            </a:r>
          </a:p>
          <a:p>
            <a:r>
              <a:rPr lang="sr-Cyrl-BA" dirty="0" smtClean="0"/>
              <a:t>Одговорност интерне ревизије</a:t>
            </a:r>
          </a:p>
          <a:p>
            <a:r>
              <a:rPr lang="sr-Cyrl-BA" dirty="0" smtClean="0"/>
              <a:t>Одговорност екстерне ревизије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ОДГОВОРНОСТ ЗА </a:t>
            </a:r>
            <a:br>
              <a:rPr lang="sr-Cyrl-BA" dirty="0" smtClean="0"/>
            </a:br>
            <a:r>
              <a:rPr lang="sr-Cyrl-BA" dirty="0" smtClean="0"/>
              <a:t>КРИМИНАЛНЕ РАДЊЕ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984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/>
              <a:t>ј</a:t>
            </a:r>
            <a:r>
              <a:rPr lang="sr-Cyrl-BA" dirty="0" smtClean="0"/>
              <a:t>ачање праксе истинитог и објективног финансијског извјештавања</a:t>
            </a:r>
          </a:p>
          <a:p>
            <a:r>
              <a:rPr lang="sr-Cyrl-BA" dirty="0"/>
              <a:t>у</a:t>
            </a:r>
            <a:r>
              <a:rPr lang="sr-Cyrl-BA" dirty="0" smtClean="0"/>
              <a:t>мањивање ризика од појаве криминалних радњи кфоз јасно разграничење овлашћења и одговорности</a:t>
            </a:r>
          </a:p>
          <a:p>
            <a:r>
              <a:rPr lang="sr-Cyrl-BA" dirty="0"/>
              <a:t>н</a:t>
            </a:r>
            <a:r>
              <a:rPr lang="sr-Cyrl-BA" dirty="0" smtClean="0"/>
              <a:t>агласак на етичко понашање и комуникацију руководства</a:t>
            </a:r>
          </a:p>
          <a:p>
            <a:r>
              <a:rPr lang="sr-Cyrl-BA" dirty="0"/>
              <a:t>п</a:t>
            </a:r>
            <a:r>
              <a:rPr lang="sr-Cyrl-BA" dirty="0" smtClean="0"/>
              <a:t>освећеност и независност руководиоца</a:t>
            </a:r>
          </a:p>
          <a:p>
            <a:r>
              <a:rPr lang="sr-Cyrl-BA" dirty="0"/>
              <a:t>ј</a:t>
            </a:r>
            <a:r>
              <a:rPr lang="sr-Cyrl-BA" dirty="0" smtClean="0"/>
              <a:t>асно усредсређење на ризик криминалне радње</a:t>
            </a:r>
          </a:p>
          <a:p>
            <a:r>
              <a:rPr lang="sr-Cyrl-BA" dirty="0"/>
              <a:t>у</a:t>
            </a:r>
            <a:r>
              <a:rPr lang="sr-Cyrl-BA" dirty="0" smtClean="0"/>
              <a:t>спјешан процес размјене мишљења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dirty="0" smtClean="0"/>
              <a:t>КОРПОРАТИВНО УПРАВЉАЊЕ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905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BA" dirty="0" smtClean="0"/>
              <a:t>Успостављање ефикасног и ефективног система финансијског управљања и контроле</a:t>
            </a:r>
          </a:p>
          <a:p>
            <a:r>
              <a:rPr lang="ru-RU" dirty="0"/>
              <a:t>Финансијско управљање и контрола спроводе се у складу са међународним стандардима интерне контроле, примјеном сљедећих међусобно повезаних </a:t>
            </a:r>
            <a:r>
              <a:rPr lang="ru-RU" dirty="0" smtClean="0"/>
              <a:t>елемената </a:t>
            </a:r>
            <a:r>
              <a:rPr lang="ru-RU" dirty="0"/>
              <a:t>и то:</a:t>
            </a:r>
          </a:p>
          <a:p>
            <a:pPr lvl="1"/>
            <a:r>
              <a:rPr lang="ru-RU" dirty="0" smtClean="0"/>
              <a:t>контролног </a:t>
            </a:r>
            <a:r>
              <a:rPr lang="ru-RU" dirty="0"/>
              <a:t>окружења,</a:t>
            </a:r>
          </a:p>
          <a:p>
            <a:pPr lvl="1"/>
            <a:r>
              <a:rPr lang="ru-RU" dirty="0" smtClean="0"/>
              <a:t>управљања </a:t>
            </a:r>
            <a:r>
              <a:rPr lang="ru-RU" dirty="0"/>
              <a:t>ризицима,</a:t>
            </a:r>
          </a:p>
          <a:p>
            <a:pPr lvl="1"/>
            <a:r>
              <a:rPr lang="ru-RU" dirty="0" smtClean="0"/>
              <a:t>контролних </a:t>
            </a:r>
            <a:r>
              <a:rPr lang="ru-RU" dirty="0"/>
              <a:t>активности,</a:t>
            </a:r>
          </a:p>
          <a:p>
            <a:pPr lvl="1"/>
            <a:r>
              <a:rPr lang="ru-RU" dirty="0" smtClean="0"/>
              <a:t>информација </a:t>
            </a:r>
            <a:r>
              <a:rPr lang="ru-RU" dirty="0"/>
              <a:t>и комуникацијa и</a:t>
            </a:r>
          </a:p>
          <a:p>
            <a:pPr lvl="1"/>
            <a:r>
              <a:rPr lang="ru-RU" dirty="0" smtClean="0"/>
              <a:t>праћења </a:t>
            </a:r>
            <a:r>
              <a:rPr lang="ru-RU" dirty="0"/>
              <a:t>и процјене система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ОДГОВОРНОСТ МЕНАЏМЕНТА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9455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sadržaj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Интерна </a:t>
            </a:r>
            <a:r>
              <a:rPr lang="ru-RU" dirty="0"/>
              <a:t>ревизија је независно, објективно давање мишљења и савјетодавна активност која има за циљ да унаприједи пословање субјекта и помаже субјекту да оствари своје циљеве обезбјеђујући систематичан и дисциплинован приступ оцјени и побољшању ефикасности управљања ризиком, контролама и процесима </a:t>
            </a:r>
            <a:r>
              <a:rPr lang="ru-RU" dirty="0" smtClean="0"/>
              <a:t>управљања</a:t>
            </a:r>
            <a:endParaRPr lang="ru-RU" dirty="0"/>
          </a:p>
          <a:p>
            <a:r>
              <a:rPr lang="ru-RU" dirty="0" smtClean="0"/>
              <a:t>Интерна </a:t>
            </a:r>
            <a:r>
              <a:rPr lang="ru-RU" dirty="0"/>
              <a:t>ревизија се </a:t>
            </a:r>
            <a:r>
              <a:rPr lang="ru-RU" dirty="0" smtClean="0"/>
              <a:t>проводи </a:t>
            </a:r>
            <a:r>
              <a:rPr lang="ru-RU" dirty="0"/>
              <a:t>ради давања </a:t>
            </a:r>
            <a:r>
              <a:rPr lang="ru-RU" dirty="0" smtClean="0"/>
              <a:t>објективног, </a:t>
            </a:r>
            <a:r>
              <a:rPr lang="ru-RU" dirty="0"/>
              <a:t>стручног мишљења и савјета о адекватности система финансијског управљања и </a:t>
            </a:r>
            <a:r>
              <a:rPr lang="ru-RU" dirty="0" smtClean="0"/>
              <a:t>контроле </a:t>
            </a:r>
            <a:r>
              <a:rPr lang="ru-RU" dirty="0"/>
              <a:t>у циљу унапређивања пословања </a:t>
            </a:r>
            <a:r>
              <a:rPr lang="ru-RU" dirty="0" smtClean="0"/>
              <a:t>субјекта</a:t>
            </a:r>
            <a:endParaRPr lang="ru-RU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ИНТЕРНА РЕВИЗИЈА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xmlns="" val="46161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Ревизија финансијских извјештаја</a:t>
            </a:r>
          </a:p>
          <a:p>
            <a:pPr lvl="1"/>
            <a:r>
              <a:rPr lang="sr-Cyrl-BA" dirty="0"/>
              <a:t>д</a:t>
            </a:r>
            <a:r>
              <a:rPr lang="sr-Cyrl-BA" dirty="0" smtClean="0"/>
              <a:t>а ли су финансијски извјештаји, у свим материјалним аспектима, презентоавни у складу са релевантним оквиром финансијског извјештавања </a:t>
            </a:r>
          </a:p>
          <a:p>
            <a:r>
              <a:rPr lang="sr-Cyrl-BA" dirty="0" smtClean="0"/>
              <a:t>Ревизија усклађености</a:t>
            </a:r>
          </a:p>
          <a:p>
            <a:pPr lvl="1"/>
            <a:r>
              <a:rPr lang="sr-Cyrl-BA" dirty="0"/>
              <a:t>д</a:t>
            </a:r>
            <a:r>
              <a:rPr lang="sr-Cyrl-BA" dirty="0" smtClean="0"/>
              <a:t>а ли су активности ревидираног субјекта у свим материјалним аспектима усклађени са релевантном законском и другом регулативом</a:t>
            </a:r>
          </a:p>
          <a:p>
            <a:r>
              <a:rPr lang="sr-Cyrl-BA" dirty="0" smtClean="0"/>
              <a:t>Ревизија учинка</a:t>
            </a:r>
          </a:p>
          <a:p>
            <a:pPr lvl="1"/>
            <a:r>
              <a:rPr lang="sr-Cyrl-BA"/>
              <a:t>а</a:t>
            </a:r>
            <a:r>
              <a:rPr lang="sr-Cyrl-BA" smtClean="0"/>
              <a:t>спекти економичности, ефикасности и ефективности активности, програма и пројеката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ЕКСТЕРНА РЕВИЗИЈА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00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Грешка се дефинише </a:t>
            </a:r>
            <a:r>
              <a:rPr lang="ru-RU" dirty="0" smtClean="0"/>
              <a:t>као ненамјерни </a:t>
            </a:r>
            <a:r>
              <a:rPr lang="ru-RU" dirty="0" smtClean="0"/>
              <a:t>погрешни исказ </a:t>
            </a:r>
            <a:r>
              <a:rPr lang="ru-RU" dirty="0" smtClean="0"/>
              <a:t>у финансијским извјештајима</a:t>
            </a:r>
            <a:r>
              <a:rPr lang="ru-RU" dirty="0" smtClean="0"/>
              <a:t>, укључујући пропуст да се унесе износ или да </a:t>
            </a:r>
            <a:r>
              <a:rPr lang="ru-RU" dirty="0" smtClean="0"/>
              <a:t>се објелодани </a:t>
            </a:r>
            <a:r>
              <a:rPr lang="ru-RU" dirty="0" smtClean="0"/>
              <a:t>одређена </a:t>
            </a:r>
            <a:r>
              <a:rPr lang="ru-RU" dirty="0" smtClean="0"/>
              <a:t>чињеница</a:t>
            </a:r>
            <a:endParaRPr lang="ru-RU" dirty="0" smtClean="0"/>
          </a:p>
          <a:p>
            <a:r>
              <a:rPr lang="ru-RU" dirty="0" smtClean="0"/>
              <a:t>Оно </a:t>
            </a:r>
            <a:r>
              <a:rPr lang="ru-RU" dirty="0" smtClean="0"/>
              <a:t>по чему се криминалне радње и грешке битно разликују јесте </a:t>
            </a:r>
            <a:r>
              <a:rPr lang="ru-RU" dirty="0" smtClean="0"/>
              <a:t>намјера </a:t>
            </a:r>
            <a:r>
              <a:rPr lang="ru-RU" dirty="0" smtClean="0"/>
              <a:t>да </a:t>
            </a:r>
            <a:r>
              <a:rPr lang="ru-RU" dirty="0" smtClean="0"/>
              <a:t>се финансијски извјештаји </a:t>
            </a:r>
            <a:r>
              <a:rPr lang="ru-RU" dirty="0" smtClean="0"/>
              <a:t>прикажу погрешним, у случају извршених криминалних радњи, </a:t>
            </a:r>
            <a:r>
              <a:rPr lang="ru-RU" dirty="0" smtClean="0"/>
              <a:t>односно ненамјерно </a:t>
            </a:r>
            <a:r>
              <a:rPr lang="ru-RU" dirty="0" smtClean="0"/>
              <a:t>погрешни финансијски </a:t>
            </a:r>
            <a:r>
              <a:rPr lang="ru-RU" dirty="0" smtClean="0"/>
              <a:t>извјештаји </a:t>
            </a:r>
            <a:r>
              <a:rPr lang="ru-RU" dirty="0" smtClean="0"/>
              <a:t>као резултат </a:t>
            </a:r>
            <a:r>
              <a:rPr lang="ru-RU" dirty="0" smtClean="0"/>
              <a:t>грешака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ГРЕШКА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Криминална радња </a:t>
            </a:r>
            <a:r>
              <a:rPr lang="ru-RU" dirty="0" smtClean="0"/>
              <a:t>је намјеран </a:t>
            </a:r>
            <a:r>
              <a:rPr lang="ru-RU" dirty="0" smtClean="0"/>
              <a:t>чин који изврши једно или </a:t>
            </a:r>
            <a:r>
              <a:rPr lang="ru-RU" dirty="0" smtClean="0"/>
              <a:t>више лица </a:t>
            </a:r>
            <a:r>
              <a:rPr lang="ru-RU" dirty="0" smtClean="0"/>
              <a:t>међу руководством, која су одговорна за управљање, запослени </a:t>
            </a:r>
            <a:r>
              <a:rPr lang="ru-RU" dirty="0" smtClean="0"/>
              <a:t>или трећа </a:t>
            </a:r>
            <a:r>
              <a:rPr lang="ru-RU" dirty="0" smtClean="0"/>
              <a:t>лица која су укључена у тајни договор да прибаве неправедну </a:t>
            </a:r>
            <a:r>
              <a:rPr lang="ru-RU" dirty="0" smtClean="0"/>
              <a:t>или противзакониту предност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КРИМИНАЛНА РАДЊА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Грешке могу обухватити:</a:t>
            </a:r>
          </a:p>
          <a:p>
            <a:pPr lvl="1"/>
            <a:r>
              <a:rPr lang="ru-RU" dirty="0" smtClean="0"/>
              <a:t>рачунске </a:t>
            </a:r>
            <a:r>
              <a:rPr lang="ru-RU" dirty="0" smtClean="0"/>
              <a:t>и административне грешке у рачуноводственим </a:t>
            </a:r>
            <a:r>
              <a:rPr lang="ru-RU" dirty="0" smtClean="0"/>
              <a:t>подацима</a:t>
            </a:r>
            <a:endParaRPr lang="ru-RU" dirty="0" smtClean="0"/>
          </a:p>
          <a:p>
            <a:pPr lvl="1"/>
            <a:r>
              <a:rPr lang="ru-RU" dirty="0" smtClean="0"/>
              <a:t>грешке </a:t>
            </a:r>
            <a:r>
              <a:rPr lang="ru-RU" dirty="0" smtClean="0"/>
              <a:t>настале као резултат превида или погрешне интерпретације </a:t>
            </a:r>
            <a:r>
              <a:rPr lang="ru-RU" dirty="0" smtClean="0"/>
              <a:t>чињеница</a:t>
            </a:r>
            <a:endParaRPr lang="ru-RU" dirty="0" smtClean="0"/>
          </a:p>
          <a:p>
            <a:pPr lvl="1"/>
            <a:r>
              <a:rPr lang="ru-RU" smtClean="0"/>
              <a:t>ненамјерну </a:t>
            </a:r>
            <a:r>
              <a:rPr lang="ru-RU" smtClean="0"/>
              <a:t>погрешну </a:t>
            </a:r>
            <a:r>
              <a:rPr lang="ru-RU" smtClean="0"/>
              <a:t>примјену </a:t>
            </a:r>
            <a:r>
              <a:rPr lang="ru-RU" smtClean="0"/>
              <a:t>рачуноводствених </a:t>
            </a:r>
            <a:r>
              <a:rPr lang="ru-RU" smtClean="0"/>
              <a:t>политика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УЗРОЦИ НАСТАНКА ГРЕШАКА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разлози за настанак грешке</a:t>
            </a:r>
          </a:p>
          <a:p>
            <a:r>
              <a:rPr lang="sr-Cyrl-BA" dirty="0"/>
              <a:t>т</a:t>
            </a:r>
            <a:r>
              <a:rPr lang="sr-Cyrl-BA" dirty="0" smtClean="0"/>
              <a:t>ежина учињене грешке (билансни деликти)</a:t>
            </a:r>
          </a:p>
          <a:p>
            <a:r>
              <a:rPr lang="sr-Cyrl-BA" dirty="0"/>
              <a:t>м</a:t>
            </a:r>
            <a:r>
              <a:rPr lang="sr-Cyrl-BA" dirty="0" smtClean="0"/>
              <a:t>атеријално значајне и материјално безначајне грешке</a:t>
            </a:r>
          </a:p>
          <a:p>
            <a:r>
              <a:rPr lang="sr-Cyrl-BA" dirty="0"/>
              <a:t>н</a:t>
            </a:r>
            <a:r>
              <a:rPr lang="sr-Cyrl-BA" dirty="0" smtClean="0"/>
              <a:t>ачини исправљања погрешних приказа у финансијским извјештајима</a:t>
            </a:r>
          </a:p>
          <a:p>
            <a:r>
              <a:rPr lang="sr-Cyrl-BA" dirty="0"/>
              <a:t>п</a:t>
            </a:r>
            <a:r>
              <a:rPr lang="sr-Cyrl-BA" dirty="0" smtClean="0"/>
              <a:t>ревентивни и детективни механизми за превенцију, односно откривање грешака</a:t>
            </a:r>
          </a:p>
          <a:p>
            <a:r>
              <a:rPr lang="sr-Cyrl-BA" dirty="0"/>
              <a:t>с</a:t>
            </a:r>
            <a:r>
              <a:rPr lang="sr-Cyrl-BA" dirty="0" smtClean="0"/>
              <a:t>пецифични захтјеви садржани у МРС 8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ГРЕШКЕ У ФИНАНСИЈСКИМ ИЗВЈЕШТАЈИМА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565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Грешке су изостављени или погрешни приказани подаци и информације за један или више извјештајних периода који су посљедица неупотребљавања или погрешне употребе поузданих информација:</a:t>
            </a:r>
          </a:p>
          <a:p>
            <a:pPr lvl="1"/>
            <a:r>
              <a:rPr lang="sr-Cyrl-BA" dirty="0" smtClean="0"/>
              <a:t>које су биле доступне у тренутку када су финансијски извјештаји одобрени за издавање и</a:t>
            </a:r>
          </a:p>
          <a:p>
            <a:pPr lvl="1"/>
            <a:r>
              <a:rPr lang="sr-Cyrl-BA" dirty="0"/>
              <a:t>з</a:t>
            </a:r>
            <a:r>
              <a:rPr lang="sr-Cyrl-BA" dirty="0" smtClean="0"/>
              <a:t>а које се разумно могло очекивати да буду добијене и узете у обзир приликом припреме и презентације финансијских извјештаја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ДЕФИНИЦИЈА ГРЕШКЕ ПРЕМА МРС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37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Детаљно упознавање са правилима финансијског рачуноводства и финансијског извјештавања</a:t>
            </a:r>
          </a:p>
          <a:p>
            <a:r>
              <a:rPr lang="sr-Cyrl-BA" dirty="0" smtClean="0"/>
              <a:t>Овладавање вјештинама и знањима везаним за финансијску анализу</a:t>
            </a:r>
          </a:p>
          <a:p>
            <a:r>
              <a:rPr lang="sr-Cyrl-BA" dirty="0" smtClean="0"/>
              <a:t>Проучити најчешће начине превара и видове грешака које се могу откривати на основу финансијских извјештаја</a:t>
            </a:r>
          </a:p>
          <a:p>
            <a:r>
              <a:rPr lang="sr-Cyrl-BA" smtClean="0"/>
              <a:t>Савладати правила, технике и вјештине форензичке анализе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ПРЕТХОДНЕ ПРИПРЕМЕ ЗА ОТКРИВАЊЕ ПРЕВАРА И ГРЕШАКА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299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Корпоративне криминалне радње су било које криминалне радње извршене од стране, за или против корпорације</a:t>
            </a:r>
          </a:p>
          <a:p>
            <a:r>
              <a:rPr lang="sr-Cyrl-BA" dirty="0" smtClean="0"/>
              <a:t>Криминалне радње менаџера подразумијевају намјерно лажно представљање пословних перформанси привредног друштва (обично у његовим финансијским извјештајима) од стране менаџера који на тај начин желе да остваре одређену корист</a:t>
            </a:r>
          </a:p>
          <a:p>
            <a:r>
              <a:rPr lang="sr-Cyrl-BA" dirty="0" smtClean="0"/>
              <a:t>Теорија агенције и криминалне радње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КОРПОРАТИВНЕ И КРИМИНАЛНЕ РАДЊЕ МЕНАЏЕРА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409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sr-Cyrl-BA" dirty="0" smtClean="0"/>
              <a:t>                                   </a:t>
            </a:r>
            <a:r>
              <a:rPr lang="sr-Cyrl-BA" b="1" dirty="0" smtClean="0"/>
              <a:t>Притисак</a:t>
            </a:r>
          </a:p>
          <a:p>
            <a:pPr marL="109728" indent="0" algn="ctr">
              <a:buNone/>
            </a:pPr>
            <a:endParaRPr lang="sr-Cyrl-BA" dirty="0"/>
          </a:p>
          <a:p>
            <a:pPr marL="109728" indent="0" algn="ctr">
              <a:buNone/>
            </a:pPr>
            <a:endParaRPr lang="sr-Cyrl-BA" dirty="0" smtClean="0"/>
          </a:p>
          <a:p>
            <a:pPr marL="109728" indent="0" algn="ctr">
              <a:buNone/>
            </a:pPr>
            <a:endParaRPr lang="sr-Cyrl-BA" dirty="0"/>
          </a:p>
          <a:p>
            <a:pPr marL="109728" indent="0" algn="ctr">
              <a:buNone/>
            </a:pPr>
            <a:endParaRPr lang="sr-Cyrl-BA" dirty="0" smtClean="0"/>
          </a:p>
          <a:p>
            <a:pPr marL="109728" indent="0">
              <a:buNone/>
            </a:pPr>
            <a:r>
              <a:rPr lang="sr-Cyrl-BA" dirty="0" smtClean="0"/>
              <a:t> </a:t>
            </a:r>
            <a:r>
              <a:rPr lang="sr-Cyrl-BA" b="1" dirty="0" smtClean="0"/>
              <a:t>Могућност                                               Оправдање</a:t>
            </a:r>
          </a:p>
          <a:p>
            <a:endParaRPr lang="sr-Cyrl-BA" dirty="0" smtClean="0"/>
          </a:p>
          <a:p>
            <a:r>
              <a:rPr lang="sr-Cyrl-BA" dirty="0" smtClean="0"/>
              <a:t>Притисак (подстицај или мотивација)</a:t>
            </a:r>
          </a:p>
          <a:p>
            <a:r>
              <a:rPr lang="sr-Cyrl-BA" dirty="0" smtClean="0"/>
              <a:t>Оправдање (многи краду увјеравајући себе да ће украдени новац да врате, други вјерују да крађом не повређују никог, трећи мисле да заслужују бољи статус у компанији, итд.)</a:t>
            </a:r>
          </a:p>
          <a:p>
            <a:r>
              <a:rPr lang="sr-Cyrl-BA" dirty="0" smtClean="0"/>
              <a:t>Могућност – основни предуслов је неадекватан систем интерних контрола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ТРОУГАО КРИМИНАЛНЕ РАДЊЕ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2209800" y="1828800"/>
            <a:ext cx="4572000" cy="1143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sz="2400" dirty="0" smtClean="0"/>
              <a:t>Криминалне радње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72810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теорији и пракси постоје различите подјеле криминалних радњи у финансијским извјештајима, нпр. према:</a:t>
            </a:r>
          </a:p>
          <a:p>
            <a:pPr lvl="1"/>
            <a:r>
              <a:rPr lang="sr-Cyrl-BA" dirty="0" smtClean="0"/>
              <a:t>починиоцима и оштећеним друштвеним категоријама</a:t>
            </a:r>
          </a:p>
          <a:p>
            <a:pPr lvl="1"/>
            <a:r>
              <a:rPr lang="sr-Cyrl-BA" dirty="0" smtClean="0"/>
              <a:t>одредбама кривичног законодавства</a:t>
            </a:r>
          </a:p>
          <a:p>
            <a:pPr lvl="1"/>
            <a:r>
              <a:rPr lang="sr-Cyrl-BA" dirty="0" smtClean="0"/>
              <a:t>рачуноводственим циклусима</a:t>
            </a:r>
          </a:p>
          <a:p>
            <a:pPr lvl="1"/>
            <a:r>
              <a:rPr lang="sr-Cyrl-BA" dirty="0"/>
              <a:t>п</a:t>
            </a:r>
            <a:r>
              <a:rPr lang="sr-Cyrl-BA" dirty="0" smtClean="0"/>
              <a:t>ојавном облику и начину извршења криминалних радњи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КРИМИНАЛНЕ РАДЊЕ У ФИНАНСИЈСКИМ ИЗВЈЕШТАЈИМА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0400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Криминалне радње запослених (оштећени је послодавац)</a:t>
            </a:r>
          </a:p>
          <a:p>
            <a:r>
              <a:rPr lang="sr-Cyrl-BA" dirty="0" smtClean="0"/>
              <a:t>Криминалне радње руководства (оштећени су акционари, кредитори, држава, ...)</a:t>
            </a:r>
          </a:p>
          <a:p>
            <a:r>
              <a:rPr lang="sr-Cyrl-BA" dirty="0" smtClean="0"/>
              <a:t>Инвестиционе преваре (оштећени су инвеститори)</a:t>
            </a:r>
          </a:p>
          <a:p>
            <a:r>
              <a:rPr lang="sr-Cyrl-BA" dirty="0" smtClean="0"/>
              <a:t>Преваре продаваца (оштећени купци)</a:t>
            </a:r>
          </a:p>
          <a:p>
            <a:r>
              <a:rPr lang="sr-Cyrl-BA" dirty="0" smtClean="0"/>
              <a:t>Преваре купаца (оштећени продавци)</a:t>
            </a:r>
          </a:p>
          <a:p>
            <a:r>
              <a:rPr lang="sr-Cyrl-BA" dirty="0" smtClean="0"/>
              <a:t>Остале разноврсне преваре (криминалне радње почињене из разлога који нису финансијске природе)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ПОДЈЕЛА ПРЕМА ПОЧИНИОЦИМА И ОШТЕЋЕНИМ КАТЕГОРИЈАМА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49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BA" dirty="0" smtClean="0"/>
              <a:t>Кривична дјела против привреде и платног промета (чл. 248. до 277. КЗ РС)</a:t>
            </a:r>
          </a:p>
          <a:p>
            <a:pPr lvl="1"/>
            <a:r>
              <a:rPr lang="sr-Cyrl-BA" dirty="0" smtClean="0"/>
              <a:t>незаконито поступање у привредном пословању</a:t>
            </a:r>
          </a:p>
          <a:p>
            <a:pPr lvl="1"/>
            <a:r>
              <a:rPr lang="sr-Cyrl-BA" dirty="0" smtClean="0"/>
              <a:t>злоупотреба положаја одговорног лица</a:t>
            </a:r>
          </a:p>
          <a:p>
            <a:pPr lvl="1"/>
            <a:r>
              <a:rPr lang="sr-Cyrl-BA" dirty="0">
                <a:solidFill>
                  <a:srgbClr val="FF0000"/>
                </a:solidFill>
              </a:rPr>
              <a:t>з</a:t>
            </a:r>
            <a:r>
              <a:rPr lang="sr-Cyrl-BA" dirty="0" smtClean="0">
                <a:solidFill>
                  <a:srgbClr val="FF0000"/>
                </a:solidFill>
              </a:rPr>
              <a:t>лоупотреба у поступку јавне набавке</a:t>
            </a:r>
          </a:p>
          <a:p>
            <a:pPr lvl="1"/>
            <a:r>
              <a:rPr lang="sr-Cyrl-BA" dirty="0" smtClean="0">
                <a:solidFill>
                  <a:srgbClr val="FF0000"/>
                </a:solidFill>
              </a:rPr>
              <a:t>проузроковање стечаја</a:t>
            </a:r>
          </a:p>
          <a:p>
            <a:pPr lvl="1"/>
            <a:r>
              <a:rPr lang="sr-Cyrl-BA" dirty="0" smtClean="0">
                <a:solidFill>
                  <a:srgbClr val="FF0000"/>
                </a:solidFill>
              </a:rPr>
              <a:t>злоупотреба лажног стечаја</a:t>
            </a:r>
          </a:p>
          <a:p>
            <a:pPr lvl="1"/>
            <a:r>
              <a:rPr lang="sr-Cyrl-BA" dirty="0" smtClean="0">
                <a:solidFill>
                  <a:srgbClr val="FF0000"/>
                </a:solidFill>
              </a:rPr>
              <a:t>злоупотреба у стечајном поступку и поступку реструктурисања</a:t>
            </a:r>
          </a:p>
          <a:p>
            <a:pPr lvl="1"/>
            <a:r>
              <a:rPr lang="sr-Cyrl-BA" dirty="0" smtClean="0">
                <a:solidFill>
                  <a:srgbClr val="FF0000"/>
                </a:solidFill>
              </a:rPr>
              <a:t>оштећење повјерилаца</a:t>
            </a:r>
          </a:p>
          <a:p>
            <a:pPr lvl="1"/>
            <a:r>
              <a:rPr lang="sr-Cyrl-BA" dirty="0" smtClean="0">
                <a:solidFill>
                  <a:srgbClr val="FF0000"/>
                </a:solidFill>
              </a:rPr>
              <a:t>закључење штетног уговора</a:t>
            </a:r>
          </a:p>
          <a:p>
            <a:pPr lvl="1"/>
            <a:r>
              <a:rPr lang="sr-Cyrl-BA" dirty="0" smtClean="0"/>
              <a:t>примање и давање мита у обављању привредне дјелатности</a:t>
            </a:r>
          </a:p>
          <a:p>
            <a:pPr lvl="1"/>
            <a:r>
              <a:rPr lang="sr-Cyrl-BA" dirty="0" smtClean="0">
                <a:solidFill>
                  <a:srgbClr val="FF0000"/>
                </a:solidFill>
              </a:rPr>
              <a:t>незаконито поступање овлашћеног ревизора</a:t>
            </a:r>
          </a:p>
          <a:p>
            <a:pPr lvl="1"/>
            <a:r>
              <a:rPr lang="sr-Cyrl-BA" dirty="0" smtClean="0"/>
              <a:t>одавање или неовлашћено прибављање пословне тајне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ПОДЈЕЛА ПРЕМА КРИВИЧНОМ ЗАКОНОДАВСТВУ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5470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dirty="0"/>
              <a:t>неовлашћена употреба туђег пословног имена и друге посебне ознаке робе или </a:t>
            </a:r>
            <a:r>
              <a:rPr lang="ru-RU" dirty="0" smtClean="0"/>
              <a:t>услуга</a:t>
            </a:r>
            <a:endParaRPr lang="sr-Cyrl-BA" dirty="0" smtClean="0"/>
          </a:p>
          <a:p>
            <a:pPr lvl="1"/>
            <a:r>
              <a:rPr lang="sr-Cyrl-BA" dirty="0" smtClean="0"/>
              <a:t>неовлашћена </a:t>
            </a:r>
            <a:r>
              <a:rPr lang="sr-Cyrl-BA" dirty="0"/>
              <a:t>употреба туђег проналаска</a:t>
            </a:r>
          </a:p>
          <a:p>
            <a:pPr lvl="1"/>
            <a:r>
              <a:rPr lang="sr-Cyrl-BA" dirty="0">
                <a:solidFill>
                  <a:srgbClr val="FF0000"/>
                </a:solidFill>
              </a:rPr>
              <a:t>повреда обавезе вођења трговачких и пословних књига и састављања финансијских извјештаја и њихово фалсификовање или уништавање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прање </a:t>
            </a:r>
            <a:r>
              <a:rPr lang="ru-RU" dirty="0">
                <a:solidFill>
                  <a:srgbClr val="FF0000"/>
                </a:solidFill>
              </a:rPr>
              <a:t>новца</a:t>
            </a:r>
          </a:p>
          <a:p>
            <a:pPr lvl="1"/>
            <a:r>
              <a:rPr lang="ru-RU" dirty="0">
                <a:solidFill>
                  <a:srgbClr val="FF0000"/>
                </a:solidFill>
              </a:rPr>
              <a:t>утаја пореза и доприноса</a:t>
            </a:r>
          </a:p>
          <a:p>
            <a:pPr lvl="1"/>
            <a:r>
              <a:rPr lang="ru-RU" dirty="0">
                <a:solidFill>
                  <a:srgbClr val="FF0000"/>
                </a:solidFill>
              </a:rPr>
              <a:t>неуплаћивање преза по одбитку</a:t>
            </a:r>
          </a:p>
          <a:p>
            <a:pPr lvl="1"/>
            <a:r>
              <a:rPr lang="ru-RU" dirty="0">
                <a:solidFill>
                  <a:srgbClr val="FF0000"/>
                </a:solidFill>
              </a:rPr>
              <a:t>злоупотреба процјене</a:t>
            </a:r>
          </a:p>
          <a:p>
            <a:pPr lvl="1"/>
            <a:r>
              <a:rPr lang="ru-RU" dirty="0">
                <a:solidFill>
                  <a:srgbClr val="FF0000"/>
                </a:solidFill>
              </a:rPr>
              <a:t>неправилно издвајање средстава правних лица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НАСТАВАК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49597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254</TotalTime>
  <Words>1792</Words>
  <Application>Microsoft Office PowerPoint</Application>
  <PresentationFormat>On-screen Show (4:3)</PresentationFormat>
  <Paragraphs>244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Concourse</vt:lpstr>
      <vt:lpstr>1_Concourse</vt:lpstr>
      <vt:lpstr>КРИМИНАЛНЕ РАДЊЕ  И ГРЕШКЕ У ФИНАНСИЈСКИМ ИЗВЈЕШТАЈИМА</vt:lpstr>
      <vt:lpstr>ОПШТА ДЕФИНИЦИЈА КРИМИНАЛНЕ РАДЊЕ</vt:lpstr>
      <vt:lpstr>КРИМИНАЛНА РАДЊА</vt:lpstr>
      <vt:lpstr>КОРПОРАТИВНЕ И КРИМИНАЛНЕ РАДЊЕ МЕНАЏЕРА</vt:lpstr>
      <vt:lpstr>ТРОУГАО КРИМИНАЛНЕ РАДЊЕ</vt:lpstr>
      <vt:lpstr>КРИМИНАЛНЕ РАДЊЕ У ФИНАНСИЈСКИМ ИЗВЈЕШТАЈИМА</vt:lpstr>
      <vt:lpstr>ПОДЈЕЛА ПРЕМА ПОЧИНИОЦИМА И ОШТЕЋЕНИМ КАТЕГОРИЈАМА</vt:lpstr>
      <vt:lpstr>ПОДЈЕЛА ПРЕМА КРИВИЧНОМ ЗАКОНОДАВСТВУ</vt:lpstr>
      <vt:lpstr>НАСТАВАК</vt:lpstr>
      <vt:lpstr>НАСТАВАК</vt:lpstr>
      <vt:lpstr>ПОДЈЕЛА ПРЕМА РАЧУНОВОДСТВЕНИМ ЦИКЛУСИМА</vt:lpstr>
      <vt:lpstr>ЦИКЛУС ПРОДАЈЕ И НАПЛАТЕ</vt:lpstr>
      <vt:lpstr>ЦИКЛУС НАБАВКИ И ПЛАЋАЊА</vt:lpstr>
      <vt:lpstr>ЦИКЛУС ПЛАТНИХ ЛИСТИ И КАДРОВА</vt:lpstr>
      <vt:lpstr>ЦИКЛУС ЗАЛИХА И СКЛАДИШТЕЊА</vt:lpstr>
      <vt:lpstr>ЦИКЛУС ПРИБАВЉАЊА КАПИТАЛА</vt:lpstr>
      <vt:lpstr>ПОДЈЕЛА ПРЕМА ПОЈАВНОМ ОБЛИКУ И НАЧИНУ ИЗВРШЕЊА</vt:lpstr>
      <vt:lpstr>ПРОТИВПРАВНО ПРИСВАЈАЊЕ СРЕДСТАВА</vt:lpstr>
      <vt:lpstr>ЛАЖНО ФИНАНСИЈСКО ИЗВЈЕШТАВАЊЕ</vt:lpstr>
      <vt:lpstr>КОРУПЦИЈА</vt:lpstr>
      <vt:lpstr>КОМПЈУТЕРСКИ КРИМИНАЛ</vt:lpstr>
      <vt:lpstr>ПРАЊЕ НОВЦА</vt:lpstr>
      <vt:lpstr>ИНТЕРНЕ И ЕКСТЕРНЕ ПРЕВАРЕ</vt:lpstr>
      <vt:lpstr>ОДГОВОРНОСТ ЗА  КРИМИНАЛНЕ РАДЊЕ</vt:lpstr>
      <vt:lpstr>КОРПОРАТИВНО УПРАВЉАЊЕ</vt:lpstr>
      <vt:lpstr>ОДГОВОРНОСТ МЕНАЏМЕНТА</vt:lpstr>
      <vt:lpstr>ИНТЕРНА РЕВИЗИЈА</vt:lpstr>
      <vt:lpstr>ЕКСТЕРНА РЕВИЗИЈА</vt:lpstr>
      <vt:lpstr>ГРЕШКА</vt:lpstr>
      <vt:lpstr>УЗРОЦИ НАСТАНКА ГРЕШАКА</vt:lpstr>
      <vt:lpstr>ГРЕШКЕ У ФИНАНСИЈСКИМ ИЗВЈЕШТАЈИМА</vt:lpstr>
      <vt:lpstr>ДЕФИНИЦИЈА ГРЕШКЕ ПРЕМА МРС 8</vt:lpstr>
      <vt:lpstr>ПРЕТХОДНЕ ПРИПРЕМЕ ЗА ОТКРИВАЊЕ ПРЕВАРА И ГРЕШАКА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КРИМИНАЛНЕ РАДЊЕ И ГРЕШКЕ</dc:title>
  <dc:creator>Brane</dc:creator>
  <cp:lastModifiedBy>User</cp:lastModifiedBy>
  <cp:revision>49</cp:revision>
  <dcterms:created xsi:type="dcterms:W3CDTF">2006-08-16T00:00:00Z</dcterms:created>
  <dcterms:modified xsi:type="dcterms:W3CDTF">2017-10-17T10:40:50Z</dcterms:modified>
</cp:coreProperties>
</file>