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notesMasterIdLst>
    <p:notesMasterId r:id="rId30"/>
  </p:notesMasterIdLst>
  <p:sldIdLst>
    <p:sldId id="257" r:id="rId2"/>
    <p:sldId id="288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301" r:id="rId11"/>
    <p:sldId id="297" r:id="rId12"/>
    <p:sldId id="298" r:id="rId13"/>
    <p:sldId id="306" r:id="rId14"/>
    <p:sldId id="307" r:id="rId15"/>
    <p:sldId id="308" r:id="rId16"/>
    <p:sldId id="309" r:id="rId17"/>
    <p:sldId id="310" r:id="rId18"/>
    <p:sldId id="299" r:id="rId19"/>
    <p:sldId id="303" r:id="rId20"/>
    <p:sldId id="311" r:id="rId21"/>
    <p:sldId id="312" r:id="rId22"/>
    <p:sldId id="313" r:id="rId23"/>
    <p:sldId id="314" r:id="rId24"/>
    <p:sldId id="315" r:id="rId25"/>
    <p:sldId id="316" r:id="rId26"/>
    <p:sldId id="300" r:id="rId27"/>
    <p:sldId id="304" r:id="rId28"/>
    <p:sldId id="287" r:id="rId29"/>
  </p:sldIdLst>
  <p:sldSz cx="123444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095" autoAdjust="0"/>
  </p:normalViewPr>
  <p:slideViewPr>
    <p:cSldViewPr>
      <p:cViewPr>
        <p:scale>
          <a:sx n="100" d="100"/>
          <a:sy n="100" d="100"/>
        </p:scale>
        <p:origin x="906" y="450"/>
      </p:cViewPr>
      <p:guideLst>
        <p:guide orient="horz" pos="2160"/>
        <p:guide pos="38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BEACF2-DE96-4753-A79E-85C1E40B9B1B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2463" y="1143000"/>
            <a:ext cx="5553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E177B-E299-4AA3-9A4B-9FF510669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501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E177B-E299-4AA3-9A4B-9FF51066928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83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E177B-E299-4AA3-9A4B-9FF51066928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43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E177B-E299-4AA3-9A4B-9FF51066928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152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E177B-E299-4AA3-9A4B-9FF51066928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418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E177B-E299-4AA3-9A4B-9FF51066928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786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E177B-E299-4AA3-9A4B-9FF51066928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223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E177B-E299-4AA3-9A4B-9FF51066928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36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E177B-E299-4AA3-9A4B-9FF51066928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008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E177B-E299-4AA3-9A4B-9FF51066928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1054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E177B-E299-4AA3-9A4B-9FF51066928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40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3444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5905" y="2404534"/>
            <a:ext cx="7864023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5905" y="4050834"/>
            <a:ext cx="7864023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794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609600"/>
            <a:ext cx="8704126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4470400"/>
            <a:ext cx="8704126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56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6" y="609600"/>
            <a:ext cx="819531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83216" y="3632200"/>
            <a:ext cx="7314831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4470400"/>
            <a:ext cx="8704126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8643" y="790378"/>
            <a:ext cx="61722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04174" y="2886556"/>
            <a:ext cx="61722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80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6866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1931988"/>
            <a:ext cx="8704126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4527448"/>
            <a:ext cx="8704126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73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6" y="609600"/>
            <a:ext cx="819531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799" y="4013200"/>
            <a:ext cx="8704127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4527448"/>
            <a:ext cx="8704126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8643" y="790378"/>
            <a:ext cx="61722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04174" y="2886556"/>
            <a:ext cx="61722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71299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72" y="609600"/>
            <a:ext cx="8695556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799" y="4013200"/>
            <a:ext cx="8704127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4527448"/>
            <a:ext cx="8704126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14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49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67270" y="609600"/>
            <a:ext cx="132105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2" y="609600"/>
            <a:ext cx="7148402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06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766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2700868"/>
            <a:ext cx="8704126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4527448"/>
            <a:ext cx="8704126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876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2160589"/>
            <a:ext cx="42363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3595" y="2160590"/>
            <a:ext cx="42363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347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192" y="2160983"/>
            <a:ext cx="423794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192" y="2737246"/>
            <a:ext cx="423794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1988" y="2160983"/>
            <a:ext cx="42379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1989" y="2737246"/>
            <a:ext cx="423793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29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8704126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570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235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498604"/>
            <a:ext cx="3902710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9967" y="514925"/>
            <a:ext cx="4569960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777069"/>
            <a:ext cx="3902710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10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4800600"/>
            <a:ext cx="870412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09600"/>
            <a:ext cx="8704126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5367338"/>
            <a:ext cx="8704125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0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3444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8704126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60590"/>
            <a:ext cx="8704126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5198" y="6041363"/>
            <a:ext cx="9233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69638-5480-4B36-A3F7-39D4CF438104}" type="datetimeFigureOut">
              <a:rPr lang="en-US" smtClean="0"/>
              <a:pPr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6041363"/>
            <a:ext cx="637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98047" y="6041363"/>
            <a:ext cx="6918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589F8D6-F2DC-4A27-A754-FD23F44161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24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75" r:id="rId13"/>
    <p:sldLayoutId id="2147483876" r:id="rId14"/>
    <p:sldLayoutId id="2147483877" r:id="rId15"/>
    <p:sldLayoutId id="21474838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95400"/>
            <a:ext cx="8412480" cy="2057400"/>
          </a:xfrm>
        </p:spPr>
        <p:txBody>
          <a:bodyPr>
            <a:normAutofit/>
          </a:bodyPr>
          <a:lstStyle/>
          <a:p>
            <a:pPr algn="ctr"/>
            <a:r>
              <a:rPr lang="sr-Cyrl-BA" sz="48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ВРЕДНОВАЊЕ </a:t>
            </a:r>
            <a:r>
              <a:rPr lang="sr-Cyrl-RS" sz="48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АКЦИЈА</a:t>
            </a:r>
            <a:endParaRPr lang="en-US" sz="48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" y="6324600"/>
            <a:ext cx="5760720" cy="533400"/>
          </a:xfrm>
        </p:spPr>
        <p:txBody>
          <a:bodyPr>
            <a:normAutofit/>
          </a:bodyPr>
          <a:lstStyle/>
          <a:p>
            <a:pPr algn="l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11679479" cy="762000"/>
          </a:xfrm>
        </p:spPr>
        <p:txBody>
          <a:bodyPr>
            <a:noAutofit/>
          </a:bodyPr>
          <a:lstStyle/>
          <a:p>
            <a:r>
              <a:rPr lang="sr-Cyrl-BA" sz="2800" b="1" dirty="0" smtClean="0"/>
              <a:t>5.1. Отварање предузећа и иницијална јавна понуда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11603279" cy="541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BA" sz="2000" b="1" dirty="0" smtClean="0"/>
              <a:t>Јавна понуда пласмана емисије</a:t>
            </a:r>
          </a:p>
          <a:p>
            <a:r>
              <a:rPr lang="sr-Cyrl-BA" sz="2000" dirty="0" smtClean="0"/>
              <a:t>Акције се пласирају великом броју инвеститора;</a:t>
            </a:r>
          </a:p>
          <a:p>
            <a:r>
              <a:rPr lang="sr-Cyrl-BA" sz="2000" dirty="0" smtClean="0"/>
              <a:t>Традиционални упис или пуно покровитељство (</a:t>
            </a:r>
            <a:r>
              <a:rPr lang="sr-Latn-BA" sz="2000" i="1" dirty="0" smtClean="0"/>
              <a:t>Underwriting</a:t>
            </a:r>
            <a:r>
              <a:rPr lang="sr-Latn-BA" sz="2000" dirty="0" smtClean="0"/>
              <a:t>) </a:t>
            </a:r>
            <a:r>
              <a:rPr lang="sr-Cyrl-BA" sz="2000" dirty="0" smtClean="0"/>
              <a:t>– инвестициона банка дјелује као посредник у емисији, у своје име, а за рачун издаваоца акција;</a:t>
            </a:r>
          </a:p>
          <a:p>
            <a:r>
              <a:rPr lang="sr-Cyrl-BA" sz="2000" dirty="0" smtClean="0"/>
              <a:t>Продаја емисије најбоље намјере (</a:t>
            </a:r>
            <a:r>
              <a:rPr lang="sr-Latn-BA" sz="2000" i="1" dirty="0" smtClean="0"/>
              <a:t>Best Offers</a:t>
            </a:r>
            <a:r>
              <a:rPr lang="sr-Latn-BA" sz="2000" dirty="0" smtClean="0"/>
              <a:t>) – </a:t>
            </a:r>
            <a:r>
              <a:rPr lang="sr-Cyrl-BA" sz="2000" dirty="0" smtClean="0"/>
              <a:t>инвестициона банка ради као агент, у име и за рачун емитента.</a:t>
            </a:r>
          </a:p>
          <a:p>
            <a:pPr>
              <a:buNone/>
            </a:pPr>
            <a:r>
              <a:rPr lang="sr-Cyrl-BA" sz="2000" b="1" dirty="0" smtClean="0"/>
              <a:t>Приватни пласман</a:t>
            </a:r>
          </a:p>
          <a:p>
            <a:r>
              <a:rPr lang="sr-Cyrl-BA" sz="2000" dirty="0" smtClean="0"/>
              <a:t>Акције се продају ограниченом кругу институционалних инвеститора, гдје се банка јавља као агент (са уговореном провизијом); </a:t>
            </a:r>
          </a:p>
          <a:p>
            <a:r>
              <a:rPr lang="sr-Cyrl-BA" sz="2000" dirty="0" smtClean="0"/>
              <a:t>ХОВ се уносе у потрфолио и даје изјаву (</a:t>
            </a:r>
            <a:r>
              <a:rPr lang="sr-Latn-BA" sz="2000" i="1" dirty="0" smtClean="0"/>
              <a:t>Investment Letter</a:t>
            </a:r>
            <a:r>
              <a:rPr lang="sr-Latn-BA" sz="2000" dirty="0" smtClean="0"/>
              <a:t>)</a:t>
            </a:r>
            <a:r>
              <a:rPr lang="sr-Cyrl-BA" sz="2000" dirty="0" smtClean="0"/>
              <a:t>;</a:t>
            </a:r>
            <a:endParaRPr lang="sr-Latn-BA" sz="2000" dirty="0" smtClean="0"/>
          </a:p>
          <a:p>
            <a:r>
              <a:rPr lang="sr-Cyrl-BA" sz="2000" dirty="0" smtClean="0"/>
              <a:t>Ефекат разводњавања – пад цијене акције услијед привилегованог пласмана;</a:t>
            </a:r>
          </a:p>
          <a:p>
            <a:r>
              <a:rPr lang="sr-Cyrl-BA" sz="2000" dirty="0" smtClean="0"/>
              <a:t>Приватни пласман је више заступљен код емисије дужничких ХОВ.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609600"/>
            <a:ext cx="8551727" cy="609600"/>
          </a:xfrm>
        </p:spPr>
        <p:txBody>
          <a:bodyPr>
            <a:normAutofit/>
          </a:bodyPr>
          <a:lstStyle/>
          <a:p>
            <a:pPr algn="ctr"/>
            <a:r>
              <a:rPr lang="sr-Cyrl-BA" sz="3000" b="1" dirty="0" smtClean="0"/>
              <a:t>6. Секундарно тржиште акција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10591799" cy="4953000"/>
          </a:xfrm>
        </p:spPr>
        <p:txBody>
          <a:bodyPr>
            <a:normAutofit/>
          </a:bodyPr>
          <a:lstStyle/>
          <a:p>
            <a:r>
              <a:rPr lang="sr-Cyrl-BA" sz="2200" dirty="0" smtClean="0"/>
              <a:t>Секундарно тржиште акција је скуп институција, организација и процедура у оквиру којих се изражавају понуда и тражња за финансијским инструментима и утврђује њихова цијена.</a:t>
            </a:r>
          </a:p>
          <a:p>
            <a:r>
              <a:rPr lang="sr-Cyrl-BA" sz="2200" dirty="0" smtClean="0"/>
              <a:t>На примарном тржишту се акције емитују, а на секундарном се њима тргује.</a:t>
            </a:r>
          </a:p>
          <a:p>
            <a:r>
              <a:rPr lang="sr-Cyrl-BA" sz="2200" dirty="0" smtClean="0"/>
              <a:t>Функције секундарног тржишта: </a:t>
            </a:r>
          </a:p>
          <a:p>
            <a:pPr lvl="1"/>
            <a:r>
              <a:rPr lang="sr-Cyrl-BA" sz="2000" dirty="0" smtClean="0"/>
              <a:t>креирање ликвидности и </a:t>
            </a:r>
          </a:p>
          <a:p>
            <a:pPr lvl="1"/>
            <a:r>
              <a:rPr lang="sr-Cyrl-BA" sz="2000" dirty="0" smtClean="0"/>
              <a:t>стварање услова за формирање објективне цијене, сучељавањем укупне понуде и укупне тражње.</a:t>
            </a:r>
          </a:p>
          <a:p>
            <a:r>
              <a:rPr lang="sr-Cyrl-BA" sz="2200" dirty="0" smtClean="0"/>
              <a:t>Ефикасност тржишта се мјери степеном испуњености ових основних функција.</a:t>
            </a:r>
            <a:endParaRPr lang="en-US" sz="2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8704126" cy="685800"/>
          </a:xfrm>
        </p:spPr>
        <p:txBody>
          <a:bodyPr>
            <a:normAutofit/>
          </a:bodyPr>
          <a:lstStyle/>
          <a:p>
            <a:pPr algn="ctr"/>
            <a:r>
              <a:rPr lang="sr-Cyrl-BA" sz="3000" b="1" dirty="0" smtClean="0"/>
              <a:t>7. Цијена и вриједност акције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9982200" cy="4876800"/>
          </a:xfrm>
        </p:spPr>
        <p:txBody>
          <a:bodyPr>
            <a:normAutofit/>
          </a:bodyPr>
          <a:lstStyle/>
          <a:p>
            <a:r>
              <a:rPr lang="sr-Cyrl-BA" sz="2200" dirty="0" smtClean="0"/>
              <a:t>Акција може, али не мора да има номиналну вриједноат (уписану на акцији приликом емисије).</a:t>
            </a:r>
          </a:p>
          <a:p>
            <a:r>
              <a:rPr lang="sr-Cyrl-BA" sz="2200" dirty="0" smtClean="0"/>
              <a:t>Цијена акције на тржишту се разликује од номиналне вриједности и у вези с тим разликују се двије школе анализе акција.</a:t>
            </a:r>
          </a:p>
          <a:p>
            <a:r>
              <a:rPr lang="sr-Cyrl-BA" sz="2200" b="1" dirty="0" smtClean="0"/>
              <a:t>Техничка анализа </a:t>
            </a:r>
            <a:r>
              <a:rPr lang="sr-Cyrl-BA" sz="2200" dirty="0" smtClean="0"/>
              <a:t>– предвиђање промјена и нивоа будућих цијена на основу историјских  временских серија цијена и обима промета (прогнозе цијена акција).</a:t>
            </a:r>
          </a:p>
          <a:p>
            <a:r>
              <a:rPr lang="sr-Cyrl-BA" sz="2200" b="1" dirty="0" smtClean="0"/>
              <a:t>Фундаментална анализа </a:t>
            </a:r>
            <a:r>
              <a:rPr lang="sr-Cyrl-BA" sz="2200" dirty="0" smtClean="0"/>
              <a:t>акције разликује цијену и вриједност акције, те проналази потцијењене и прецијењене акције на тржишту (два приступа: одозго на доле и одоздо на горе).</a:t>
            </a:r>
          </a:p>
          <a:p>
            <a:r>
              <a:rPr lang="sr-Cyrl-BA" sz="2400" dirty="0"/>
              <a:t>Ако је </a:t>
            </a:r>
            <a:r>
              <a:rPr lang="sr-Cyrl-BA" sz="2400" dirty="0" smtClean="0"/>
              <a:t>вриједност</a:t>
            </a:r>
            <a:r>
              <a:rPr lang="sr-Latn-BA" sz="2400" dirty="0" smtClean="0"/>
              <a:t> </a:t>
            </a:r>
            <a:r>
              <a:rPr lang="sr-Latn-BA" sz="2400" dirty="0"/>
              <a:t>&gt; </a:t>
            </a:r>
            <a:r>
              <a:rPr lang="sr-Cyrl-BA" sz="2400" dirty="0" smtClean="0"/>
              <a:t>цијене акције</a:t>
            </a:r>
            <a:r>
              <a:rPr lang="sr-Latn-BA" sz="2400" dirty="0" smtClean="0"/>
              <a:t> </a:t>
            </a:r>
            <a:r>
              <a:rPr lang="sr-Latn-BA" sz="2400" dirty="0"/>
              <a:t>=&gt; </a:t>
            </a:r>
            <a:r>
              <a:rPr lang="sr-Cyrl-BA" sz="2400" dirty="0"/>
              <a:t>акција је потцијењена</a:t>
            </a:r>
            <a:r>
              <a:rPr lang="sr-Latn-BA" sz="2400" dirty="0"/>
              <a:t> </a:t>
            </a:r>
          </a:p>
          <a:p>
            <a:r>
              <a:rPr lang="sr-Latn-BA" sz="2400" dirty="0"/>
              <a:t>Ako je </a:t>
            </a:r>
            <a:r>
              <a:rPr lang="sr-Cyrl-BA" sz="2400" dirty="0"/>
              <a:t>вриједност</a:t>
            </a:r>
            <a:r>
              <a:rPr lang="sr-Latn-BA" sz="2400" dirty="0"/>
              <a:t> </a:t>
            </a:r>
            <a:r>
              <a:rPr lang="sr-Cyrl-BA" sz="2400" dirty="0"/>
              <a:t>&lt;</a:t>
            </a:r>
            <a:r>
              <a:rPr lang="sr-Latn-BA" sz="2400" dirty="0" smtClean="0"/>
              <a:t> </a:t>
            </a:r>
            <a:r>
              <a:rPr lang="sr-Cyrl-BA" sz="2400" dirty="0"/>
              <a:t>цијене акције</a:t>
            </a:r>
            <a:r>
              <a:rPr lang="sr-Latn-BA" sz="2400" dirty="0"/>
              <a:t> </a:t>
            </a:r>
            <a:r>
              <a:rPr lang="sr-Latn-BA" sz="2400" dirty="0" smtClean="0"/>
              <a:t>=&gt;</a:t>
            </a:r>
            <a:r>
              <a:rPr lang="sr-Cyrl-BA" sz="2400" dirty="0" smtClean="0"/>
              <a:t> </a:t>
            </a:r>
            <a:r>
              <a:rPr lang="sr-Cyrl-BA" sz="2400" dirty="0"/>
              <a:t>акција је прецијењена</a:t>
            </a:r>
          </a:p>
          <a:p>
            <a:endParaRPr lang="sr-Cyrl-BA" sz="22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8704126" cy="762000"/>
          </a:xfrm>
        </p:spPr>
        <p:txBody>
          <a:bodyPr>
            <a:normAutofit/>
          </a:bodyPr>
          <a:lstStyle/>
          <a:p>
            <a:pPr algn="ctr"/>
            <a:r>
              <a:rPr lang="sr-Cyrl-BA" sz="3000" b="1" dirty="0" smtClean="0"/>
              <a:t>8. Техничка анализа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10363200" cy="5334000"/>
          </a:xfrm>
        </p:spPr>
        <p:txBody>
          <a:bodyPr>
            <a:normAutofit lnSpcReduction="10000"/>
          </a:bodyPr>
          <a:lstStyle/>
          <a:p>
            <a:r>
              <a:rPr lang="sr-Cyrl-BA" sz="2400" dirty="0" smtClean="0"/>
              <a:t>Техничка анализа треба да идентификује показатеље на основу којих аналитичар прогнозира да ли ће цијена расти или падати.</a:t>
            </a:r>
          </a:p>
          <a:p>
            <a:r>
              <a:rPr lang="sr-Cyrl-BA" sz="2400" dirty="0"/>
              <a:t>Основи предуслов техничке анализе је развијено, дубоко и хиперликвидно тржиште</a:t>
            </a:r>
            <a:r>
              <a:rPr lang="sr-Cyrl-BA" sz="2400" dirty="0" smtClean="0"/>
              <a:t>. Полази од хипотезе о јакој форми ефикасности тржишта.</a:t>
            </a:r>
          </a:p>
          <a:p>
            <a:r>
              <a:rPr lang="sr-Cyrl-BA" sz="2400" dirty="0" smtClean="0"/>
              <a:t>Претпоставке на којима се заснива техничка анализа су:</a:t>
            </a:r>
          </a:p>
          <a:p>
            <a:pPr lvl="1"/>
            <a:r>
              <a:rPr lang="sr-Cyrl-BA" sz="2200" dirty="0" smtClean="0"/>
              <a:t>Тржишна кретања узимају у обзир све доступне информације;</a:t>
            </a:r>
          </a:p>
          <a:p>
            <a:pPr lvl="1"/>
            <a:r>
              <a:rPr lang="sr-Cyrl-BA" sz="2200" dirty="0" smtClean="0"/>
              <a:t>Цијене прате трендове (концепт тренда);</a:t>
            </a:r>
          </a:p>
          <a:p>
            <a:pPr lvl="1"/>
            <a:r>
              <a:rPr lang="sr-Cyrl-BA" sz="2200" dirty="0" smtClean="0"/>
              <a:t>Историја се понавља.</a:t>
            </a:r>
          </a:p>
          <a:p>
            <a:r>
              <a:rPr lang="sr-Cyrl-BA" sz="2400" dirty="0" smtClean="0"/>
              <a:t>У оквиру техничке анализе развијени су бројни модели симулације будуће цијене акције, засновани на примјени математичко-статистичких операција на серијама података који представљају кретање цијена акција у прошлости.</a:t>
            </a:r>
          </a:p>
        </p:txBody>
      </p:sp>
    </p:spTree>
    <p:extLst>
      <p:ext uri="{BB962C8B-B14F-4D97-AF65-F5344CB8AC3E}">
        <p14:creationId xmlns:p14="http://schemas.microsoft.com/office/powerpoint/2010/main" val="1630750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044" y="533400"/>
            <a:ext cx="8704126" cy="838200"/>
          </a:xfrm>
        </p:spPr>
        <p:txBody>
          <a:bodyPr>
            <a:normAutofit/>
          </a:bodyPr>
          <a:lstStyle/>
          <a:p>
            <a:pPr algn="ctr"/>
            <a:r>
              <a:rPr lang="sr-Cyrl-BA" sz="3000" b="1" dirty="0" smtClean="0"/>
              <a:t>8. Техничка </a:t>
            </a:r>
            <a:r>
              <a:rPr lang="sr-Cyrl-BA" sz="3000" b="1" dirty="0"/>
              <a:t>анализа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044" y="1295400"/>
            <a:ext cx="10591800" cy="4876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Cyrl-BA" sz="2200" dirty="0" smtClean="0"/>
              <a:t>Модели техничке анализе:</a:t>
            </a:r>
            <a:endParaRPr lang="sr-Latn-BA" sz="2200" dirty="0" smtClean="0"/>
          </a:p>
          <a:p>
            <a:r>
              <a:rPr lang="sr-Cyrl-BA" sz="2200" b="1" dirty="0" smtClean="0"/>
              <a:t>Адаптивни модел</a:t>
            </a:r>
            <a:r>
              <a:rPr lang="sr-Cyrl-BA" sz="2200" dirty="0" smtClean="0"/>
              <a:t>: </a:t>
            </a:r>
            <a:r>
              <a:rPr lang="sr-Latn-BA" sz="2400" dirty="0"/>
              <a:t>P</a:t>
            </a:r>
            <a:r>
              <a:rPr lang="sr-Latn-BA" sz="2400" baseline="-25000" dirty="0"/>
              <a:t>t+1</a:t>
            </a:r>
            <a:r>
              <a:rPr lang="sr-Latn-BA" sz="2400" dirty="0"/>
              <a:t>= 𝛼P</a:t>
            </a:r>
            <a:r>
              <a:rPr lang="sr-Latn-BA" sz="2400" baseline="-25000" dirty="0"/>
              <a:t>t + </a:t>
            </a:r>
            <a:r>
              <a:rPr lang="sr-Latn-BA" sz="2400" dirty="0" smtClean="0"/>
              <a:t>N</a:t>
            </a:r>
            <a:r>
              <a:rPr lang="sr-Latn-BA" sz="2400" baseline="-25000" dirty="0" smtClean="0"/>
              <a:t>t</a:t>
            </a:r>
            <a:endParaRPr lang="sr-Cyrl-BA" sz="2200" dirty="0" smtClean="0"/>
          </a:p>
          <a:p>
            <a:r>
              <a:rPr lang="sr-Cyrl-BA" sz="2200" b="1" dirty="0" smtClean="0"/>
              <a:t>Мултипликативни модел</a:t>
            </a:r>
            <a:r>
              <a:rPr lang="sr-Cyrl-BA" sz="2200" dirty="0" smtClean="0"/>
              <a:t>: </a:t>
            </a:r>
            <a:r>
              <a:rPr lang="sr-Latn-BA" sz="2400" dirty="0"/>
              <a:t>P</a:t>
            </a:r>
            <a:r>
              <a:rPr lang="sr-Latn-BA" sz="2400" baseline="-25000" dirty="0"/>
              <a:t>t+1</a:t>
            </a:r>
            <a:r>
              <a:rPr lang="sr-Latn-BA" sz="2400" dirty="0"/>
              <a:t>= U</a:t>
            </a:r>
            <a:r>
              <a:rPr lang="sr-Latn-BA" sz="2400" baseline="-25000" dirty="0"/>
              <a:t>t</a:t>
            </a:r>
            <a:r>
              <a:rPr lang="sr-Latn-BA" sz="2400" dirty="0"/>
              <a:t> x P</a:t>
            </a:r>
            <a:r>
              <a:rPr lang="sr-Latn-BA" sz="2400" baseline="-25000" dirty="0"/>
              <a:t>t</a:t>
            </a:r>
            <a:endParaRPr lang="en-US" sz="2400" dirty="0"/>
          </a:p>
          <a:p>
            <a:r>
              <a:rPr lang="sr-Cyrl-BA" sz="2200" b="1" dirty="0" smtClean="0"/>
              <a:t>Биномни модел </a:t>
            </a:r>
            <a:r>
              <a:rPr lang="sr-Cyrl-BA" sz="2200" dirty="0" smtClean="0"/>
              <a:t>заснован на тзв. биномном дрвету – ако је позната цијена акције на почетку периода, она на крају тог периода може да има само двије вриједности: цијена је отишла горе или цијена је отишла доље.</a:t>
            </a:r>
          </a:p>
          <a:p>
            <a:r>
              <a:rPr lang="sr-Latn-BA" sz="2200" dirty="0" smtClean="0"/>
              <a:t>Dow </a:t>
            </a:r>
            <a:r>
              <a:rPr lang="sr-Cyrl-BA" sz="2200" dirty="0" smtClean="0"/>
              <a:t>теорија представља теоријску основу за техничку анализу, те многи анлитичари узимају дефиницију тренда из </a:t>
            </a:r>
            <a:r>
              <a:rPr lang="sr-Latn-BA" sz="2200" dirty="0" smtClean="0"/>
              <a:t>Dow</a:t>
            </a:r>
            <a:r>
              <a:rPr lang="sr-Cyrl-BA" sz="2200" dirty="0" smtClean="0"/>
              <a:t> теорије за своје анализе.</a:t>
            </a:r>
          </a:p>
          <a:p>
            <a:r>
              <a:rPr lang="sr-Cyrl-BA" sz="2200" b="1" dirty="0" smtClean="0"/>
              <a:t>Три тренда према </a:t>
            </a:r>
            <a:r>
              <a:rPr lang="sr-Latn-BA" sz="2200" b="1" dirty="0" smtClean="0"/>
              <a:t>Dow</a:t>
            </a:r>
            <a:r>
              <a:rPr lang="sr-Cyrl-BA" sz="2200" b="1" dirty="0" smtClean="0"/>
              <a:t> теорији </a:t>
            </a:r>
            <a:r>
              <a:rPr lang="sr-Cyrl-BA" sz="2200" dirty="0" smtClean="0"/>
              <a:t>су:</a:t>
            </a:r>
          </a:p>
          <a:p>
            <a:pPr lvl="1"/>
            <a:r>
              <a:rPr lang="sr-Cyrl-BA" sz="2000" dirty="0" smtClean="0"/>
              <a:t>Примарни тренд – дугорочно кретање цијена (неколико мјесеци до неколико година);</a:t>
            </a:r>
          </a:p>
          <a:p>
            <a:pPr lvl="1"/>
            <a:r>
              <a:rPr lang="sr-Cyrl-BA" sz="2000" dirty="0" smtClean="0"/>
              <a:t>Секундарни тренд – краткорочна одступања  цијена од тренда;</a:t>
            </a:r>
          </a:p>
          <a:p>
            <a:pPr lvl="1"/>
            <a:r>
              <a:rPr lang="sr-Cyrl-BA" sz="2000" dirty="0" smtClean="0"/>
              <a:t>Терцијарни или мали тренд – дневне флуктуације без много значења.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174431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8704126" cy="685800"/>
          </a:xfrm>
        </p:spPr>
        <p:txBody>
          <a:bodyPr>
            <a:normAutofit/>
          </a:bodyPr>
          <a:lstStyle/>
          <a:p>
            <a:pPr algn="ctr"/>
            <a:r>
              <a:rPr lang="sr-Cyrl-BA" sz="3000" b="1" dirty="0" smtClean="0"/>
              <a:t>8.Техничка </a:t>
            </a:r>
            <a:r>
              <a:rPr lang="sr-Cyrl-BA" sz="3000" b="1" dirty="0"/>
              <a:t>анализа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10439400" cy="5257800"/>
          </a:xfrm>
        </p:spPr>
        <p:txBody>
          <a:bodyPr>
            <a:normAutofit fontScale="92500" lnSpcReduction="10000"/>
          </a:bodyPr>
          <a:lstStyle/>
          <a:p>
            <a:r>
              <a:rPr lang="sr-Cyrl-BA" sz="2200" dirty="0" smtClean="0"/>
              <a:t>На основу кретања цијена у техничкој анализи се креирају графикони који представљају анализу тржишиних цијена:</a:t>
            </a:r>
          </a:p>
          <a:p>
            <a:pPr lvl="1"/>
            <a:r>
              <a:rPr lang="sr-Cyrl-BA" sz="2000" dirty="0" smtClean="0"/>
              <a:t>Стубичасти графикони;</a:t>
            </a:r>
          </a:p>
          <a:p>
            <a:pPr lvl="1"/>
            <a:r>
              <a:rPr lang="sr-Cyrl-BA" sz="2000" dirty="0" smtClean="0"/>
              <a:t>Линијски графикони;</a:t>
            </a:r>
          </a:p>
          <a:p>
            <a:pPr lvl="1"/>
            <a:r>
              <a:rPr lang="sr-Cyrl-BA" sz="2000" dirty="0" smtClean="0"/>
              <a:t>Графикони јапанских свијећа.</a:t>
            </a:r>
          </a:p>
          <a:p>
            <a:r>
              <a:rPr lang="sr-Cyrl-BA" sz="2200" dirty="0" smtClean="0"/>
              <a:t>Након цртања графикона, први корак у њиховој анализи је препознавање линије тренда, подршке, отпора и обима промета.</a:t>
            </a:r>
          </a:p>
          <a:p>
            <a:pPr lvl="1"/>
            <a:r>
              <a:rPr lang="sr-Cyrl-BA" sz="2000" b="1" dirty="0" smtClean="0"/>
              <a:t>Линија тренда </a:t>
            </a:r>
            <a:r>
              <a:rPr lang="sr-Cyrl-BA" sz="2000" dirty="0" smtClean="0"/>
              <a:t>је смјер кретања тржишта: растући (тренд бика</a:t>
            </a:r>
            <a:r>
              <a:rPr lang="sr-Latn-BA" sz="2000" dirty="0" smtClean="0"/>
              <a:t> – </a:t>
            </a:r>
            <a:r>
              <a:rPr lang="sr-Latn-BA" sz="2000" i="1" dirty="0" smtClean="0"/>
              <a:t>bullish</a:t>
            </a:r>
            <a:r>
              <a:rPr lang="sr-Cyrl-BA" sz="2000" dirty="0" smtClean="0"/>
              <a:t>) и опадајући (тренд медвједа – </a:t>
            </a:r>
            <a:r>
              <a:rPr lang="sr-Latn-BA" sz="2000" i="1" dirty="0" smtClean="0"/>
              <a:t>bearish</a:t>
            </a:r>
            <a:r>
              <a:rPr lang="sr-Latn-BA" sz="2000" dirty="0" smtClean="0"/>
              <a:t>).</a:t>
            </a:r>
            <a:endParaRPr lang="sr-Cyrl-BA" sz="2000" dirty="0" smtClean="0"/>
          </a:p>
          <a:p>
            <a:pPr lvl="1"/>
            <a:r>
              <a:rPr lang="sr-Cyrl-BA" sz="2000" b="1" dirty="0" smtClean="0"/>
              <a:t>Подршка</a:t>
            </a:r>
            <a:r>
              <a:rPr lang="sr-Cyrl-BA" sz="2000" dirty="0" smtClean="0"/>
              <a:t> је ниво цијене при ком се очекује да ће тражња за ХОВ бити довољна да спријечи пад цијена у наредном периоду.</a:t>
            </a:r>
          </a:p>
          <a:p>
            <a:pPr lvl="1"/>
            <a:r>
              <a:rPr lang="sr-Cyrl-BA" sz="2000" b="1" dirty="0" smtClean="0"/>
              <a:t>Отпор</a:t>
            </a:r>
            <a:r>
              <a:rPr lang="sr-Cyrl-BA" sz="2000" dirty="0" smtClean="0"/>
              <a:t> је ниво цијене гдје је продајни притисак акумулиран толико да онемогућава било какав даљи раст цијена.</a:t>
            </a:r>
          </a:p>
          <a:p>
            <a:pPr lvl="1"/>
            <a:r>
              <a:rPr lang="sr-Cyrl-BA" sz="2000" b="1" dirty="0" smtClean="0"/>
              <a:t>Обим трговања </a:t>
            </a:r>
            <a:r>
              <a:rPr lang="sr-Cyrl-BA" sz="2000" dirty="0" smtClean="0"/>
              <a:t>је укупна количина ХОВ којом је трговано кроз берзански систем трговања на одређени дан.</a:t>
            </a:r>
          </a:p>
          <a:p>
            <a:endParaRPr lang="sr-Cyrl-BA" sz="2200" dirty="0" smtClean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56641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8704126" cy="762000"/>
          </a:xfrm>
        </p:spPr>
        <p:txBody>
          <a:bodyPr>
            <a:normAutofit/>
          </a:bodyPr>
          <a:lstStyle/>
          <a:p>
            <a:pPr algn="ctr"/>
            <a:r>
              <a:rPr lang="sr-Cyrl-BA" sz="3000" b="1" dirty="0" smtClean="0"/>
              <a:t>8.Техничка </a:t>
            </a:r>
            <a:r>
              <a:rPr lang="sr-Cyrl-BA" sz="3000" b="1" dirty="0"/>
              <a:t>анализа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40796"/>
            <a:ext cx="10058399" cy="5105400"/>
          </a:xfrm>
        </p:spPr>
        <p:txBody>
          <a:bodyPr>
            <a:normAutofit fontScale="92500" lnSpcReduction="20000"/>
          </a:bodyPr>
          <a:lstStyle/>
          <a:p>
            <a:r>
              <a:rPr lang="sr-Cyrl-BA" sz="2200" b="1" dirty="0" smtClean="0"/>
              <a:t>Канали</a:t>
            </a:r>
            <a:r>
              <a:rPr lang="sr-Cyrl-BA" sz="2200" dirty="0" smtClean="0"/>
              <a:t> се састоје од паралелних линија које указују на нормалне распоне унутар тренда и најсличније опонашају линије отпора и подршке. Најпознатији начини за формирање канала су:</a:t>
            </a:r>
          </a:p>
          <a:p>
            <a:pPr lvl="1"/>
            <a:r>
              <a:rPr lang="sr-Cyrl-BA" sz="2000" dirty="0" smtClean="0"/>
              <a:t>Канали на бази тренда; </a:t>
            </a:r>
          </a:p>
          <a:p>
            <a:pPr lvl="1"/>
            <a:r>
              <a:rPr lang="sr-Cyrl-BA" sz="2000" dirty="0" smtClean="0"/>
              <a:t>Канали на бази покретних средина;</a:t>
            </a:r>
          </a:p>
          <a:p>
            <a:pPr lvl="1"/>
            <a:r>
              <a:rPr lang="sr-Cyrl-BA" sz="2000" dirty="0" smtClean="0"/>
              <a:t>Болингерови канали.</a:t>
            </a:r>
          </a:p>
          <a:p>
            <a:r>
              <a:rPr lang="sr-Cyrl-BA" sz="2200" b="1" dirty="0" smtClean="0"/>
              <a:t>Осцилатори</a:t>
            </a:r>
            <a:r>
              <a:rPr lang="sr-Cyrl-BA" sz="2200" dirty="0" smtClean="0"/>
              <a:t> су корисна техника на тржиштима која не показују изражене трендове (тржишна цијена у континуитету се креће у одређеном распону). Најважнији осцилатори су:</a:t>
            </a:r>
          </a:p>
          <a:p>
            <a:pPr lvl="1"/>
            <a:r>
              <a:rPr lang="sr-Cyrl-BA" sz="2000" dirty="0" smtClean="0"/>
              <a:t>Моментум;</a:t>
            </a:r>
          </a:p>
          <a:p>
            <a:pPr lvl="1"/>
            <a:r>
              <a:rPr lang="sr-Cyrl-BA" sz="2000" dirty="0" smtClean="0"/>
              <a:t>Индекс релативне снаге;</a:t>
            </a:r>
          </a:p>
          <a:p>
            <a:pPr lvl="1"/>
            <a:r>
              <a:rPr lang="sr-Cyrl-BA" sz="2000" dirty="0" smtClean="0"/>
              <a:t>Конвергенција/дивергенција покретних просјека.</a:t>
            </a:r>
          </a:p>
          <a:p>
            <a:r>
              <a:rPr lang="sr-Cyrl-BA" sz="2200" b="1" dirty="0" smtClean="0"/>
              <a:t>Критика техничке анализе:</a:t>
            </a:r>
          </a:p>
          <a:p>
            <a:pPr lvl="1"/>
            <a:r>
              <a:rPr lang="sr-Cyrl-BA" sz="2000" dirty="0" smtClean="0"/>
              <a:t>Коришћење већине шема из графикона је увелико публиковано;</a:t>
            </a:r>
          </a:p>
          <a:p>
            <a:pPr lvl="1"/>
            <a:r>
              <a:rPr lang="sr-Cyrl-BA" sz="2000" dirty="0" smtClean="0"/>
              <a:t>Шеме графикона су у потпуности субјективне.</a:t>
            </a:r>
          </a:p>
          <a:p>
            <a:endParaRPr lang="sr-Cyrl-BA" sz="2200" dirty="0" smtClean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96977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8704126" cy="685800"/>
          </a:xfrm>
        </p:spPr>
        <p:txBody>
          <a:bodyPr>
            <a:normAutofit/>
          </a:bodyPr>
          <a:lstStyle/>
          <a:p>
            <a:pPr algn="ctr"/>
            <a:r>
              <a:rPr lang="sr-Cyrl-BA" sz="3000" b="1" dirty="0" smtClean="0"/>
              <a:t>9. Фундаментална анализа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10439400" cy="5181600"/>
          </a:xfrm>
        </p:spPr>
        <p:txBody>
          <a:bodyPr>
            <a:normAutofit/>
          </a:bodyPr>
          <a:lstStyle/>
          <a:p>
            <a:r>
              <a:rPr lang="sr-Cyrl-BA" sz="2200" dirty="0" smtClean="0"/>
              <a:t>Фундаментална анализа полази од хипотеза </a:t>
            </a:r>
            <a:r>
              <a:rPr lang="sr-Cyrl-BA" sz="2200" dirty="0"/>
              <a:t>о </a:t>
            </a:r>
            <a:r>
              <a:rPr lang="sr-Cyrl-BA" sz="2200" dirty="0" smtClean="0"/>
              <a:t>полујакој и слабој форми </a:t>
            </a:r>
            <a:r>
              <a:rPr lang="sr-Cyrl-BA" sz="2200" dirty="0"/>
              <a:t>ефикасности </a:t>
            </a:r>
            <a:r>
              <a:rPr lang="sr-Cyrl-BA" sz="2200" dirty="0" smtClean="0"/>
              <a:t>тржишта, што значи да између цијене и вриједности акција постоји разлика.</a:t>
            </a:r>
          </a:p>
          <a:p>
            <a:r>
              <a:rPr lang="sr-Cyrl-BA" sz="2200" dirty="0" smtClean="0"/>
              <a:t>Фундаментална анализа из будућих приноса акције генерише садашњу вриједност. Кључне варијабле модела су:</a:t>
            </a:r>
          </a:p>
          <a:p>
            <a:pPr lvl="1"/>
            <a:r>
              <a:rPr lang="sr-Cyrl-BA" sz="2000" dirty="0" smtClean="0"/>
              <a:t>Будући принос односно новчани износ очекиваног дивидендног тока;</a:t>
            </a:r>
          </a:p>
          <a:p>
            <a:pPr lvl="1"/>
            <a:r>
              <a:rPr lang="sr-Cyrl-BA" sz="2000" dirty="0" smtClean="0"/>
              <a:t>Динамике промјене приноса – стопа раста дивиденди;</a:t>
            </a:r>
          </a:p>
          <a:p>
            <a:pPr lvl="1"/>
            <a:r>
              <a:rPr lang="sr-Cyrl-BA" sz="2000" dirty="0" smtClean="0"/>
              <a:t>Ниво ризика процјењиване активе – вриједност дисконтне стопе.</a:t>
            </a:r>
          </a:p>
          <a:p>
            <a:r>
              <a:rPr lang="sr-Cyrl-BA" sz="2200" dirty="0" smtClean="0"/>
              <a:t>Главни производ фундаменталне анализе је </a:t>
            </a:r>
            <a:r>
              <a:rPr lang="sr-Cyrl-BA" sz="2200" b="1" dirty="0" smtClean="0"/>
              <a:t>стварна или интристична (унутрашња) вриједност акције</a:t>
            </a:r>
            <a:r>
              <a:rPr lang="sr-Cyrl-BA" sz="2400" dirty="0" smtClean="0"/>
              <a:t>.</a:t>
            </a:r>
          </a:p>
          <a:p>
            <a:r>
              <a:rPr lang="sr-Cyrl-BA" sz="2400" dirty="0" smtClean="0"/>
              <a:t>Унутрашња </a:t>
            </a:r>
            <a:r>
              <a:rPr lang="sr-Cyrl-BA" sz="2400" dirty="0"/>
              <a:t>вриједност акције је садашња вриједност њених будућих </a:t>
            </a:r>
            <a:r>
              <a:rPr lang="sr-Cyrl-BA" sz="2400" dirty="0" smtClean="0"/>
              <a:t>приноса.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93502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704127" cy="838200"/>
          </a:xfrm>
        </p:spPr>
        <p:txBody>
          <a:bodyPr>
            <a:normAutofit/>
          </a:bodyPr>
          <a:lstStyle/>
          <a:p>
            <a:pPr algn="ctr"/>
            <a:r>
              <a:rPr lang="sr-Cyrl-BA" sz="3000" b="1" dirty="0" smtClean="0"/>
              <a:t>9. Фундаментална анализа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10210799" cy="52578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sr-Cyrl-BA" sz="2000" dirty="0" smtClean="0"/>
              <a:t>Утврђивање цијена акције се врши билансним и дисконтним методама.</a:t>
            </a:r>
          </a:p>
          <a:p>
            <a:pPr>
              <a:spcBef>
                <a:spcPts val="600"/>
              </a:spcBef>
            </a:pPr>
            <a:r>
              <a:rPr lang="sr-Cyrl-BA" sz="2000" b="1" dirty="0" smtClean="0"/>
              <a:t>Билансне методе:</a:t>
            </a:r>
          </a:p>
          <a:p>
            <a:pPr lvl="1">
              <a:spcBef>
                <a:spcPts val="600"/>
              </a:spcBef>
            </a:pPr>
            <a:r>
              <a:rPr lang="sr-Cyrl-BA" sz="2000" b="1" dirty="0" smtClean="0"/>
              <a:t>Књиговодствена вриједност</a:t>
            </a:r>
            <a:r>
              <a:rPr lang="sr-Cyrl-BA" sz="2000" dirty="0" smtClean="0"/>
              <a:t> - нето вриједност предузећа подијељена бројем акција.</a:t>
            </a:r>
          </a:p>
          <a:p>
            <a:pPr lvl="1">
              <a:spcBef>
                <a:spcPts val="600"/>
              </a:spcBef>
            </a:pPr>
            <a:r>
              <a:rPr lang="sr-Cyrl-BA" sz="2000" b="1" dirty="0" smtClean="0"/>
              <a:t>Ликвидациона вриједност </a:t>
            </a:r>
            <a:r>
              <a:rPr lang="sr-Cyrl-BA" sz="2000" dirty="0" smtClean="0"/>
              <a:t>је разлика између активе и обавеза предузећа под претпоставком гашења предузећа.</a:t>
            </a:r>
          </a:p>
          <a:p>
            <a:pPr lvl="1">
              <a:spcBef>
                <a:spcPts val="600"/>
              </a:spcBef>
            </a:pPr>
            <a:r>
              <a:rPr lang="sr-Cyrl-BA" sz="2000" b="1" dirty="0" smtClean="0"/>
              <a:t>Репродукциона вриједност </a:t>
            </a:r>
            <a:r>
              <a:rPr lang="sr-Cyrl-BA" sz="2000" dirty="0" smtClean="0"/>
              <a:t>– износ средстава потребних да се створи ново идентично предузеће (трошкови замјене). </a:t>
            </a:r>
          </a:p>
          <a:p>
            <a:pPr lvl="1">
              <a:spcBef>
                <a:spcPts val="600"/>
              </a:spcBef>
            </a:pPr>
            <a:r>
              <a:rPr lang="sr-Cyrl-BA" sz="2000" dirty="0" smtClean="0"/>
              <a:t>Тобиново </a:t>
            </a:r>
            <a:r>
              <a:rPr lang="sr-Latn-BA" sz="2000" dirty="0" smtClean="0"/>
              <a:t>q </a:t>
            </a:r>
            <a:r>
              <a:rPr lang="sr-Cyrl-BA" sz="2000" dirty="0" smtClean="0"/>
              <a:t>је однос тржишне цијене и трошкова замјене.</a:t>
            </a:r>
          </a:p>
          <a:p>
            <a:pPr>
              <a:spcBef>
                <a:spcPts val="600"/>
              </a:spcBef>
            </a:pPr>
            <a:r>
              <a:rPr lang="sr-Cyrl-BA" sz="2000" b="1" dirty="0" smtClean="0"/>
              <a:t>Дисконтне методе:</a:t>
            </a:r>
          </a:p>
          <a:p>
            <a:pPr lvl="1">
              <a:spcBef>
                <a:spcPts val="600"/>
              </a:spcBef>
            </a:pPr>
            <a:r>
              <a:rPr lang="sr-Cyrl-BA" sz="2000" dirty="0" smtClean="0"/>
              <a:t>Дисконтовање дивиденди;</a:t>
            </a:r>
          </a:p>
          <a:p>
            <a:pPr lvl="1">
              <a:spcBef>
                <a:spcPts val="600"/>
              </a:spcBef>
            </a:pPr>
            <a:r>
              <a:rPr lang="sr-Cyrl-BA" sz="2000" dirty="0" smtClean="0"/>
              <a:t>Однос цијене и зараде</a:t>
            </a:r>
            <a:r>
              <a:rPr lang="sr-Latn-BA" sz="2000" dirty="0" smtClean="0"/>
              <a:t> (P/E)</a:t>
            </a:r>
            <a:r>
              <a:rPr lang="sr-Cyrl-BA" sz="2000" dirty="0" smtClean="0"/>
              <a:t>;</a:t>
            </a:r>
          </a:p>
          <a:p>
            <a:pPr lvl="1">
              <a:spcBef>
                <a:spcPts val="600"/>
              </a:spcBef>
            </a:pPr>
            <a:r>
              <a:rPr lang="sr-Cyrl-BA" sz="2000" dirty="0" smtClean="0"/>
              <a:t>ДуПонт оквир.</a:t>
            </a:r>
          </a:p>
          <a:p>
            <a:pPr lvl="1">
              <a:spcBef>
                <a:spcPts val="600"/>
              </a:spcBef>
            </a:pPr>
            <a:r>
              <a:rPr lang="sr-Cyrl-BA" sz="2000" dirty="0" smtClean="0"/>
              <a:t>Метода </a:t>
            </a:r>
            <a:r>
              <a:rPr lang="sr-Cyrl-BA" sz="2000" dirty="0"/>
              <a:t>капитализације добити и метода дисконтовања новчаног </a:t>
            </a:r>
            <a:r>
              <a:rPr lang="sr-Cyrl-BA" sz="2000" dirty="0" smtClean="0"/>
              <a:t>тока.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704127" cy="609600"/>
          </a:xfrm>
        </p:spPr>
        <p:txBody>
          <a:bodyPr>
            <a:normAutofit/>
          </a:bodyPr>
          <a:lstStyle/>
          <a:p>
            <a:r>
              <a:rPr lang="sr-Cyrl-BA" sz="2800" b="1" dirty="0" smtClean="0"/>
              <a:t>9.1. Модел дисконтовања дивиденди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33400" y="1371600"/>
                <a:ext cx="11125200" cy="4972049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endParaRPr lang="sr-Cyrl-BA" dirty="0" smtClean="0"/>
              </a:p>
              <a:p>
                <a:pPr>
                  <a:spcBef>
                    <a:spcPts val="0"/>
                  </a:spcBef>
                </a:pPr>
                <a:r>
                  <a:rPr lang="ru-RU" sz="2000" dirty="0"/>
                  <a:t>Модел дисконтовања дивиденди посматра вриједност акције као садашњу вриједност очекиваних дивиденди у будућности. </a:t>
                </a:r>
                <a:endParaRPr lang="ru-RU" sz="2000" dirty="0" smtClean="0"/>
              </a:p>
              <a:p>
                <a:r>
                  <a:rPr lang="ru-RU" sz="2000" dirty="0" smtClean="0"/>
                  <a:t>Очекивана </a:t>
                </a:r>
                <a:r>
                  <a:rPr lang="ru-RU" sz="2000" dirty="0"/>
                  <a:t>дивиденда представља новчане токове до којих се долази преко стопа раста зарада и рација исплате, који с трошком капитала представљају кључне факторе </a:t>
                </a:r>
                <a:r>
                  <a:rPr lang="ru-RU" sz="2000" dirty="0" smtClean="0"/>
                  <a:t>модела.</a:t>
                </a:r>
                <a:endParaRPr lang="sr-Cyrl-BA" sz="2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𝐏</m:t>
                      </m:r>
                      <m:r>
                        <a:rPr lang="sr-Latn-BA" sz="2000" b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𝐭</m:t>
                          </m:r>
                          <m:r>
                            <a:rPr lang="sr-Latn-BA" sz="2000" b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  <m:e>
                          <m:f>
                            <m:f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𝑫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000" b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sr-Latn-BA" sz="2000" b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  <m:r>
                                    <a:rPr lang="sr-Latn-BA" sz="2000" b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lang="sr-Latn-BA" sz="2000" b="1" dirty="0" smtClean="0"/>
              </a:p>
              <a:p>
                <a:pPr marL="0" indent="0">
                  <a:buNone/>
                </a:pPr>
                <a:r>
                  <a:rPr lang="ru-RU" sz="2000" dirty="0"/>
                  <a:t>гдје је: </a:t>
                </a:r>
                <a:r>
                  <a:rPr lang="sr-Latn-BA" sz="2000" dirty="0" smtClean="0"/>
                  <a:t>P</a:t>
                </a:r>
                <a:r>
                  <a:rPr lang="ru-RU" sz="2000" dirty="0" smtClean="0"/>
                  <a:t> </a:t>
                </a:r>
                <a:r>
                  <a:rPr lang="ru-RU" sz="2000" dirty="0"/>
                  <a:t>– вриједност по акцији, </a:t>
                </a:r>
                <a:r>
                  <a:rPr lang="sr-Latn-BA" sz="2000" dirty="0" smtClean="0"/>
                  <a:t>r</a:t>
                </a:r>
                <a:r>
                  <a:rPr lang="ru-RU" sz="2000" dirty="0" smtClean="0"/>
                  <a:t> </a:t>
                </a:r>
                <a:r>
                  <a:rPr lang="ru-RU" sz="2000" dirty="0"/>
                  <a:t>– трошак </a:t>
                </a:r>
                <a:r>
                  <a:rPr lang="ru-RU" sz="2000" dirty="0" smtClean="0"/>
                  <a:t>капитала или дисконтна стопа</a:t>
                </a:r>
                <a:r>
                  <a:rPr lang="sr-Latn-BA" sz="2000" dirty="0" smtClean="0"/>
                  <a:t> </a:t>
                </a:r>
                <a:r>
                  <a:rPr lang="ru-RU" sz="2000" dirty="0" smtClean="0"/>
                  <a:t>, </a:t>
                </a:r>
                <a:r>
                  <a:rPr lang="sr-Latn-BA" sz="2000" dirty="0" smtClean="0"/>
                  <a:t>D</a:t>
                </a:r>
                <a:r>
                  <a:rPr lang="sr-Latn-BA" sz="2000" baseline="-25000" dirty="0" smtClean="0"/>
                  <a:t>t</a:t>
                </a:r>
                <a:r>
                  <a:rPr lang="sr-Latn-BA" sz="2000" dirty="0"/>
                  <a:t> </a:t>
                </a:r>
                <a:r>
                  <a:rPr lang="ru-RU" sz="2000" dirty="0" smtClean="0"/>
                  <a:t>– </a:t>
                </a:r>
                <a:r>
                  <a:rPr lang="ru-RU" sz="2000" dirty="0"/>
                  <a:t>очекивана дивиденда по акцији.</a:t>
                </a:r>
                <a:endParaRPr lang="en-US" sz="2000" dirty="0"/>
              </a:p>
              <a:p>
                <a:r>
                  <a:rPr lang="sr-Cyrl-BA" sz="2000" dirty="0"/>
                  <a:t>Интерна стопа приноса је дисконтна стопа која изједначава нето садашњу вриједност са нулом: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en-US" sz="2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𝐭</m:t>
                          </m:r>
                          <m:r>
                            <a:rPr lang="sr-Latn-BA" sz="2000" b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  <m:e>
                          <m:f>
                            <m:f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𝑫</m:t>
                                  </m:r>
                                </m:e>
                                <m:sub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000" b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sr-Latn-BA" sz="2000" b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  <m:r>
                                    <a:rPr lang="sr-Latn-BA" sz="2000" b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endParaRPr lang="sr-Cyrl-BA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3400" y="1371600"/>
                <a:ext cx="11125200" cy="4972049"/>
              </a:xfrm>
              <a:blipFill rotWithShape="0">
                <a:blip r:embed="rId2"/>
                <a:stretch>
                  <a:fillRect l="-603" r="-8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1234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0" y="942975"/>
            <a:ext cx="12344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9936"/>
            <a:ext cx="10307879" cy="1143000"/>
          </a:xfrm>
        </p:spPr>
        <p:txBody>
          <a:bodyPr>
            <a:normAutofit/>
          </a:bodyPr>
          <a:lstStyle/>
          <a:p>
            <a:pPr algn="ctr"/>
            <a:r>
              <a:rPr lang="sr-Cyrl-BA" sz="3000" b="1" dirty="0" smtClean="0"/>
              <a:t>1.</a:t>
            </a:r>
            <a:r>
              <a:rPr lang="sr-Latn-BA" sz="3000" b="1" dirty="0" smtClean="0"/>
              <a:t> </a:t>
            </a:r>
            <a:r>
              <a:rPr lang="sr-Cyrl-BA" sz="3000" b="1" dirty="0" smtClean="0"/>
              <a:t>Појам, основне карактеристике </a:t>
            </a:r>
            <a:br>
              <a:rPr lang="sr-Cyrl-BA" sz="3000" b="1" dirty="0" smtClean="0"/>
            </a:br>
            <a:r>
              <a:rPr lang="sr-Cyrl-BA" sz="3000" b="1" dirty="0" smtClean="0"/>
              <a:t>и врсте акције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10896601" cy="5181600"/>
          </a:xfrm>
        </p:spPr>
        <p:txBody>
          <a:bodyPr>
            <a:normAutofit fontScale="77500" lnSpcReduction="20000"/>
          </a:bodyPr>
          <a:lstStyle/>
          <a:p>
            <a:r>
              <a:rPr lang="sr-Cyrl-BA" sz="2800" dirty="0" smtClean="0"/>
              <a:t>Акција </a:t>
            </a:r>
            <a:r>
              <a:rPr lang="sr-Latn-BA" sz="2800" dirty="0" smtClean="0"/>
              <a:t>(Share, Stock) </a:t>
            </a:r>
            <a:r>
              <a:rPr lang="sr-Cyrl-BA" sz="2800" dirty="0" smtClean="0"/>
              <a:t>је слободно преносив финансијски инструмент који доноси принос и садржи право на управљање корпорацијом.</a:t>
            </a:r>
          </a:p>
          <a:p>
            <a:r>
              <a:rPr lang="sr-Cyrl-BA" sz="2800" dirty="0" smtClean="0"/>
              <a:t>Представља институционалну форму власничког односа између корпорације и њених власника.</a:t>
            </a:r>
          </a:p>
          <a:p>
            <a:r>
              <a:rPr lang="sr-Cyrl-BA" sz="2800" dirty="0" smtClean="0"/>
              <a:t>Разлози настајања и постојања акција:</a:t>
            </a:r>
          </a:p>
          <a:p>
            <a:pPr lvl="1"/>
            <a:r>
              <a:rPr lang="sr-Cyrl-BA" sz="2400" dirty="0" smtClean="0"/>
              <a:t>За емитента: уклањање ограничења раста капитала</a:t>
            </a:r>
            <a:r>
              <a:rPr lang="sr-Latn-BA" sz="2400" dirty="0" smtClean="0"/>
              <a:t> (</a:t>
            </a:r>
            <a:r>
              <a:rPr lang="sr-Cyrl-BA" sz="2400" dirty="0" smtClean="0"/>
              <a:t>већи потенцијал задуживања и повећања власничког капитала);</a:t>
            </a:r>
          </a:p>
          <a:p>
            <a:pPr lvl="1"/>
            <a:r>
              <a:rPr lang="sr-Cyrl-BA" sz="2400" dirty="0" smtClean="0"/>
              <a:t>За инвеститоре – власнике: могућност остваривања високог приноса уз минимизацију ризика.</a:t>
            </a:r>
          </a:p>
          <a:p>
            <a:r>
              <a:rPr lang="sr-Cyrl-BA" sz="2800" dirty="0" smtClean="0"/>
              <a:t>Корпорација </a:t>
            </a:r>
            <a:r>
              <a:rPr lang="sr-Cyrl-BA" sz="2800" dirty="0"/>
              <a:t>омогућава власнику смањење ризика инвестирања у односу на предузетнике, ортачка друштва и </a:t>
            </a:r>
            <a:r>
              <a:rPr lang="sr-Cyrl-BA" sz="2800" dirty="0" smtClean="0"/>
              <a:t>друштва с ограниченом одговорношћу због</a:t>
            </a:r>
            <a:r>
              <a:rPr lang="sr-Cyrl-BA" sz="2800" dirty="0"/>
              <a:t>:</a:t>
            </a:r>
          </a:p>
          <a:p>
            <a:pPr lvl="1"/>
            <a:r>
              <a:rPr lang="sr-Cyrl-BA" sz="2600" dirty="0"/>
              <a:t>Ограничене одговорности;</a:t>
            </a:r>
          </a:p>
          <a:p>
            <a:pPr lvl="1"/>
            <a:r>
              <a:rPr lang="sr-Cyrl-BA" sz="2600" dirty="0"/>
              <a:t>Ликвидности акција;</a:t>
            </a:r>
          </a:p>
          <a:p>
            <a:pPr lvl="1"/>
            <a:r>
              <a:rPr lang="sr-Cyrl-BA" sz="2600" dirty="0"/>
              <a:t>Могућности диверзификације</a:t>
            </a:r>
            <a:endParaRPr lang="sr-Latn-BA" sz="2600" dirty="0" smtClean="0"/>
          </a:p>
          <a:p>
            <a:endParaRPr lang="sr-Latn-BA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8704126" cy="838200"/>
          </a:xfrm>
        </p:spPr>
        <p:txBody>
          <a:bodyPr>
            <a:normAutofit/>
          </a:bodyPr>
          <a:lstStyle/>
          <a:p>
            <a:r>
              <a:rPr lang="sr-Cyrl-BA" sz="2800" b="1" dirty="0"/>
              <a:t>9.1. Модел дисконтовања дивиденди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295400"/>
                <a:ext cx="10363200" cy="5486400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sr-Cyrl-BA" sz="2000" dirty="0" smtClean="0"/>
                  <a:t>Постоје три модела дисконтовања дивиденде.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sr-Cyrl-BA" sz="2000" b="1" dirty="0" smtClean="0"/>
                  <a:t>Модел константне дивиденде </a:t>
                </a:r>
                <a:r>
                  <a:rPr lang="sr-Cyrl-BA" sz="2000" dirty="0" smtClean="0"/>
                  <a:t>подразумијева да су све дивиденде једнаке током периода посматрања: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sr-Latn-BA" sz="20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sr-Latn-BA" sz="2000" b="1" baseline="-25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sr-Latn-BA" sz="2000" b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𝐭</m:t>
                          </m:r>
                          <m:r>
                            <a:rPr lang="sr-Latn-BA" sz="20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𝐭</m:t>
                          </m:r>
                          <m:r>
                            <a:rPr lang="sr-Latn-BA" sz="20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=∞</m:t>
                          </m:r>
                        </m:sup>
                        <m:e>
                          <m:f>
                            <m:f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𝑫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sz="2000" b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sr-Latn-BA" sz="2000" b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sz="2000" b="1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𝐫</m:t>
                                  </m:r>
                                  <m:r>
                                    <a:rPr lang="sr-Latn-BA" sz="2000" b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𝑫</m:t>
                          </m:r>
                        </m:num>
                        <m:den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sr-Latn-BA" sz="2000" dirty="0" smtClean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000" b="1" dirty="0" smtClean="0"/>
                  <a:t>Модел </a:t>
                </a:r>
                <a:r>
                  <a:rPr lang="sr-Cyrl-BA" sz="2000" b="1" dirty="0" smtClean="0"/>
                  <a:t>са </a:t>
                </a:r>
                <a:r>
                  <a:rPr lang="ru-RU" sz="2000" b="1" dirty="0" smtClean="0"/>
                  <a:t>константном стопом </a:t>
                </a:r>
                <a:r>
                  <a:rPr lang="ru-RU" sz="2000" b="1" dirty="0"/>
                  <a:t>раста </a:t>
                </a:r>
                <a:r>
                  <a:rPr lang="ru-RU" sz="2000" b="1" dirty="0" smtClean="0"/>
                  <a:t>дивиденди (Гордонов </a:t>
                </a:r>
                <a:r>
                  <a:rPr lang="ru-RU" sz="2000" b="1" dirty="0"/>
                  <a:t>модел </a:t>
                </a:r>
                <a:r>
                  <a:rPr lang="ru-RU" sz="2000" b="1" dirty="0" smtClean="0"/>
                  <a:t>раста)</a:t>
                </a:r>
                <a:r>
                  <a:rPr lang="ru-RU" sz="2000" dirty="0" smtClean="0"/>
                  <a:t> је </a:t>
                </a:r>
                <a:r>
                  <a:rPr lang="ru-RU" sz="2000" dirty="0"/>
                  <a:t>прикладан за предузећа која расту по сличној или нижој стопи од стопе раста економије и која имају добро утврђене политике дивиденди, одрживе и у </a:t>
                </a:r>
                <a:r>
                  <a:rPr lang="ru-RU" sz="2000" dirty="0" smtClean="0"/>
                  <a:t>будућности. Овај </a:t>
                </a:r>
                <a:r>
                  <a:rPr lang="ru-RU" sz="2000" dirty="0"/>
                  <a:t>модел подразумијева претпоставку стабилног раста јер таква </a:t>
                </a:r>
                <a:r>
                  <a:rPr lang="ru-RU" sz="2000" dirty="0" smtClean="0"/>
                  <a:t>предузећа </a:t>
                </a:r>
                <a:r>
                  <a:rPr lang="ru-RU" sz="2000" dirty="0"/>
                  <a:t>плаћају знатне дивиденде. </a:t>
                </a:r>
                <a:endParaRPr lang="ru-RU" sz="2000" dirty="0" smtClean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000" dirty="0" smtClean="0"/>
                  <a:t>Ако је </a:t>
                </a:r>
                <a:r>
                  <a:rPr lang="sr-Latn-BA" sz="2000" baseline="-25000" dirty="0"/>
                  <a:t> </a:t>
                </a:r>
                <a:r>
                  <a:rPr lang="sr-Latn-BA" sz="2000" dirty="0" smtClean="0"/>
                  <a:t>D</a:t>
                </a:r>
                <a:r>
                  <a:rPr lang="sr-Latn-BA" sz="2000" baseline="-25000" dirty="0" smtClean="0"/>
                  <a:t>t</a:t>
                </a:r>
                <a:r>
                  <a:rPr lang="sr-Cyrl-BA" sz="2000" dirty="0"/>
                  <a:t>=</a:t>
                </a:r>
                <a:r>
                  <a:rPr lang="sr-Latn-BA" sz="2000" dirty="0"/>
                  <a:t>D</a:t>
                </a:r>
                <a:r>
                  <a:rPr lang="sr-Latn-BA" sz="2000" baseline="-25000" dirty="0"/>
                  <a:t>0</a:t>
                </a:r>
                <a:r>
                  <a:rPr lang="sr-Latn-BA" sz="2000" dirty="0"/>
                  <a:t> x (</a:t>
                </a:r>
                <a:r>
                  <a:rPr lang="sr-Latn-BA" sz="2000" dirty="0" smtClean="0"/>
                  <a:t>1+g)</a:t>
                </a:r>
                <a:r>
                  <a:rPr lang="sr-Latn-BA" sz="2000" baseline="30000" dirty="0" smtClean="0"/>
                  <a:t>t</a:t>
                </a:r>
                <a:r>
                  <a:rPr lang="sr-Latn-BA" sz="2000" dirty="0"/>
                  <a:t> </a:t>
                </a:r>
                <a:r>
                  <a:rPr lang="sr-Cyrl-BA" sz="2000" dirty="0" smtClean="0"/>
                  <a:t>и под условом да је: </a:t>
                </a:r>
                <a:r>
                  <a:rPr lang="sr-Latn-BA" sz="2000" dirty="0" smtClean="0"/>
                  <a:t>r&gt;g </a:t>
                </a:r>
                <a:r>
                  <a:rPr lang="sr-Cyrl-BA" sz="2000" dirty="0" smtClean="0"/>
                  <a:t>и </a:t>
                </a:r>
                <a:r>
                  <a:rPr lang="sr-Latn-BA" sz="2000" dirty="0" smtClean="0"/>
                  <a:t>D</a:t>
                </a:r>
                <a:r>
                  <a:rPr lang="sr-Latn-BA" sz="2000" baseline="-25000" dirty="0" smtClean="0"/>
                  <a:t>0</a:t>
                </a:r>
                <a:r>
                  <a:rPr lang="sr-Latn-BA" sz="2000" dirty="0" smtClean="0"/>
                  <a:t>&gt;0</a:t>
                </a:r>
                <a:r>
                  <a:rPr lang="sr-Cyrl-BA" sz="2000" dirty="0" smtClean="0"/>
                  <a:t>: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sr-Latn-BA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sr-Cyrl-BA" sz="2000" dirty="0" smtClean="0"/>
                  <a:t>гдје је: </a:t>
                </a:r>
                <a:r>
                  <a:rPr lang="sr-Latn-BA" sz="2000" dirty="0" smtClean="0"/>
                  <a:t>g – </a:t>
                </a:r>
                <a:r>
                  <a:rPr lang="sr-Cyrl-BA" sz="2000" dirty="0" smtClean="0"/>
                  <a:t>стопа раста</a:t>
                </a:r>
                <a:endParaRPr lang="en-US" sz="200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295400"/>
                <a:ext cx="10363200" cy="5486400"/>
              </a:xfrm>
              <a:blipFill rotWithShape="0">
                <a:blip r:embed="rId2"/>
                <a:stretch>
                  <a:fillRect l="-588" t="-778" r="-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80133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99" y="609600"/>
            <a:ext cx="8627927" cy="762000"/>
          </a:xfrm>
        </p:spPr>
        <p:txBody>
          <a:bodyPr>
            <a:normAutofit/>
          </a:bodyPr>
          <a:lstStyle/>
          <a:p>
            <a:r>
              <a:rPr lang="sr-Cyrl-BA" sz="2800" b="1" dirty="0"/>
              <a:t>9.1. Модел дисконтовања дивиденди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33400" y="1371600"/>
                <a:ext cx="9448799" cy="5105400"/>
              </a:xfrm>
            </p:spPr>
            <p:txBody>
              <a:bodyPr>
                <a:normAutofit/>
              </a:bodyPr>
              <a:lstStyle/>
              <a:p>
                <a:r>
                  <a:rPr lang="sr-Cyrl-BA" sz="2200" b="1" dirty="0" smtClean="0"/>
                  <a:t>Модел са промјенљивом стопом раста дивиденди </a:t>
                </a:r>
                <a:r>
                  <a:rPr lang="sr-Cyrl-BA" sz="2200" dirty="0" smtClean="0"/>
                  <a:t>подразумијева постојање више различитих стопа раста дивиденде у посматраном периоду.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sup>
                        <m:e>
                          <m:f>
                            <m:f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𝑫</m:t>
                                  </m:r>
                                </m:e>
                                <m:sub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2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en-US" sz="22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22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𝒓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</m:sup>
                              </m:sSup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𝒈</m:t>
                                  </m:r>
                                </m:e>
                                <m:sub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nary>
                      <m:r>
                        <a:rPr lang="en-US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𝒋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sup>
                        <m:e>
                          <m:f>
                            <m:f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𝑫</m:t>
                                  </m:r>
                                </m:e>
                                <m:sub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22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𝒈</m:t>
                                      </m:r>
                                    </m:e>
                                    <m:sub>
                                      <m:r>
                                        <a:rPr lang="en-US" sz="22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𝒎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𝒊𝒓</m:t>
                              </m:r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𝒈</m:t>
                                  </m:r>
                                </m:e>
                                <m:sub>
                                  <m:r>
                                    <a:rPr lang="en-US" sz="22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sz="22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Cyrl-BA" sz="2200" dirty="0" smtClean="0"/>
                  <a:t>гдје су </a:t>
                </a:r>
                <a:r>
                  <a:rPr lang="sr-Latn-BA" sz="2200" dirty="0" smtClean="0"/>
                  <a:t>g</a:t>
                </a:r>
                <a:r>
                  <a:rPr lang="sr-Latn-BA" sz="2200" baseline="-25000" dirty="0" smtClean="0"/>
                  <a:t>1</a:t>
                </a:r>
                <a:r>
                  <a:rPr lang="sr-Latn-BA" sz="2200" dirty="0" smtClean="0"/>
                  <a:t> </a:t>
                </a:r>
                <a:r>
                  <a:rPr lang="sr-Cyrl-BA" sz="2200" dirty="0" smtClean="0"/>
                  <a:t>и </a:t>
                </a:r>
                <a:r>
                  <a:rPr lang="sr-Latn-BA" sz="2200" dirty="0" smtClean="0"/>
                  <a:t>g</a:t>
                </a:r>
                <a:r>
                  <a:rPr lang="sr-Latn-BA" sz="2200" baseline="-25000" dirty="0" smtClean="0"/>
                  <a:t>2</a:t>
                </a:r>
                <a:r>
                  <a:rPr lang="sr-Latn-BA" sz="2200" dirty="0" smtClean="0"/>
                  <a:t> </a:t>
                </a:r>
                <a:r>
                  <a:rPr lang="sr-Cyrl-BA" sz="2200" dirty="0" smtClean="0"/>
                  <a:t>различите стопе раста  дивиденди у различитим периодима.</a:t>
                </a:r>
                <a:endParaRPr lang="en-US" sz="2200" dirty="0"/>
              </a:p>
              <a:p>
                <a:r>
                  <a:rPr lang="ru-RU" sz="2200" dirty="0" smtClean="0"/>
                  <a:t>Модел је погодан </a:t>
                </a:r>
                <a:r>
                  <a:rPr lang="ru-RU" sz="2200" dirty="0"/>
                  <a:t>за предузећа која мијењају стопе раста током времена а тиме и новчане токове и ризик, и која се послије  високог раста уједначе на стабилној стопи </a:t>
                </a:r>
                <a:r>
                  <a:rPr lang="ru-RU" sz="2200" dirty="0" smtClean="0"/>
                  <a:t>раста.</a:t>
                </a:r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3400" y="1371600"/>
                <a:ext cx="9448799" cy="5105400"/>
              </a:xfrm>
              <a:blipFill rotWithShape="0">
                <a:blip r:embed="rId2"/>
                <a:stretch>
                  <a:fillRect l="-839" t="-955" r="-7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6707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8704126" cy="685800"/>
          </a:xfrm>
        </p:spPr>
        <p:txBody>
          <a:bodyPr>
            <a:normAutofit/>
          </a:bodyPr>
          <a:lstStyle/>
          <a:p>
            <a:r>
              <a:rPr lang="sr-Cyrl-BA" sz="2800" b="1" dirty="0" smtClean="0"/>
              <a:t>9.2. Однос цијене и зараде по акцији (</a:t>
            </a:r>
            <a:r>
              <a:rPr lang="sr-Latn-BA" sz="2800" b="1" dirty="0" smtClean="0"/>
              <a:t>P/E)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10668000" cy="5181600"/>
          </a:xfrm>
        </p:spPr>
        <p:txBody>
          <a:bodyPr/>
          <a:lstStyle/>
          <a:p>
            <a:r>
              <a:rPr lang="sr-Cyrl-BA" sz="2200" dirty="0" smtClean="0"/>
              <a:t>Однос цијене и зараде по акцији (</a:t>
            </a:r>
            <a:r>
              <a:rPr lang="sr-Latn-BA" sz="2200" dirty="0"/>
              <a:t>P/E</a:t>
            </a:r>
            <a:r>
              <a:rPr lang="sr-Latn-BA" sz="2200" dirty="0" smtClean="0"/>
              <a:t>)</a:t>
            </a:r>
            <a:r>
              <a:rPr lang="sr-Cyrl-BA" sz="2200" dirty="0" smtClean="0"/>
              <a:t> је мјера која показује колико је тржиште спремно платити за једну новчану јединицу зараде добити неке компаније</a:t>
            </a:r>
            <a:r>
              <a:rPr lang="sr-Cyrl-BA" dirty="0" smtClean="0"/>
              <a:t>.</a:t>
            </a:r>
          </a:p>
          <a:p>
            <a:r>
              <a:rPr lang="sr-Cyrl-BA" sz="2200" dirty="0" smtClean="0"/>
              <a:t>Висок рацио </a:t>
            </a:r>
            <a:r>
              <a:rPr lang="sr-Latn-BA" sz="2200" dirty="0" smtClean="0"/>
              <a:t>P/E </a:t>
            </a:r>
            <a:r>
              <a:rPr lang="sr-Cyrl-BA" sz="2200" dirty="0" smtClean="0"/>
              <a:t>може да указује:</a:t>
            </a:r>
            <a:endParaRPr lang="sr-Cyrl-BA" sz="2200" dirty="0"/>
          </a:p>
          <a:p>
            <a:pPr lvl="1"/>
            <a:r>
              <a:rPr lang="sr-Cyrl-BA" sz="2000" dirty="0" smtClean="0"/>
              <a:t>Виши </a:t>
            </a:r>
            <a:r>
              <a:rPr lang="sr-Latn-BA" sz="2000" dirty="0" smtClean="0"/>
              <a:t>P/E</a:t>
            </a:r>
            <a:r>
              <a:rPr lang="sr-Cyrl-BA" sz="2000" dirty="0" smtClean="0"/>
              <a:t> рацио од просјека може значити да тржиште очекује раст зараде у будућности;</a:t>
            </a:r>
          </a:p>
          <a:p>
            <a:pPr lvl="1"/>
            <a:r>
              <a:rPr lang="sr-Cyrl-BA" sz="2000" dirty="0" smtClean="0"/>
              <a:t>Осјећај тржишта да су зараде врло ниског ризика па је спремно платити за њих одређену премију.</a:t>
            </a:r>
          </a:p>
          <a:p>
            <a:r>
              <a:rPr lang="sr-Cyrl-BA" sz="2200" dirty="0"/>
              <a:t>Однос цијене и зараде по акцији (</a:t>
            </a:r>
            <a:r>
              <a:rPr lang="sr-Latn-BA" sz="2200" dirty="0"/>
              <a:t>P/E</a:t>
            </a:r>
            <a:r>
              <a:rPr lang="sr-Latn-BA" sz="2200" dirty="0" smtClean="0"/>
              <a:t>)</a:t>
            </a:r>
            <a:r>
              <a:rPr lang="sr-Cyrl-BA" sz="2200" dirty="0" smtClean="0"/>
              <a:t> може се користити за утврђивање вриједности акције.</a:t>
            </a:r>
            <a:r>
              <a:rPr lang="sr-Latn-BA" sz="2200" dirty="0" smtClean="0"/>
              <a:t> </a:t>
            </a:r>
            <a:endParaRPr lang="sr-Cyrl-BA" sz="2200" dirty="0" smtClean="0"/>
          </a:p>
          <a:p>
            <a:r>
              <a:rPr lang="sr-Cyrl-BA" sz="2400" dirty="0" smtClean="0"/>
              <a:t>Вриједност акције компаније може се израчунати множењем гранског </a:t>
            </a:r>
            <a:r>
              <a:rPr lang="sr-Latn-BA" sz="2400" dirty="0" smtClean="0"/>
              <a:t>P/E</a:t>
            </a:r>
            <a:r>
              <a:rPr lang="sr-Cyrl-BA" sz="2400" dirty="0"/>
              <a:t> </a:t>
            </a:r>
            <a:r>
              <a:rPr lang="sr-Cyrl-BA" sz="2400" dirty="0" smtClean="0"/>
              <a:t>рација са очекиваном зарадом по акцији те компаније.</a:t>
            </a:r>
            <a:endParaRPr lang="en-US" sz="2400" dirty="0"/>
          </a:p>
          <a:p>
            <a:endParaRPr lang="en-US" sz="2400" dirty="0"/>
          </a:p>
          <a:p>
            <a:endParaRPr lang="sr-Cyrl-BA" sz="2200" dirty="0" smtClean="0"/>
          </a:p>
        </p:txBody>
      </p:sp>
    </p:spTree>
    <p:extLst>
      <p:ext uri="{BB962C8B-B14F-4D97-AF65-F5344CB8AC3E}">
        <p14:creationId xmlns:p14="http://schemas.microsoft.com/office/powerpoint/2010/main" val="3024417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704127" cy="609600"/>
          </a:xfrm>
        </p:spPr>
        <p:txBody>
          <a:bodyPr>
            <a:normAutofit/>
          </a:bodyPr>
          <a:lstStyle/>
          <a:p>
            <a:r>
              <a:rPr lang="sr-Cyrl-BA" sz="2800" b="1" dirty="0"/>
              <a:t>9.2. Однос цијене и зараде по акцији (</a:t>
            </a:r>
            <a:r>
              <a:rPr lang="sr-Latn-BA" sz="2800" b="1" dirty="0"/>
              <a:t>P/E)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33400" y="1447800"/>
                <a:ext cx="10134600" cy="4800600"/>
              </a:xfrm>
            </p:spPr>
            <p:txBody>
              <a:bodyPr/>
              <a:lstStyle/>
              <a:p>
                <a:r>
                  <a:rPr lang="sr-Cyrl-BA" sz="2200" dirty="0" smtClean="0"/>
                  <a:t>У једначину Гордоновог модела раста: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b="1" i="1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sr-Latn-BA" sz="2200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Latn-BA" sz="22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2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200" b="1" i="1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sr-Latn-BA" sz="22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sr-Latn-BA" sz="2200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BA" sz="2200" b="1" i="1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sr-Latn-BA" sz="22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sz="2200" b="1" i="1">
                            <a:latin typeface="Cambria Math" panose="02040503050406030204" pitchFamily="18" charset="0"/>
                          </a:rPr>
                          <m:t>𝒈</m:t>
                        </m:r>
                      </m:den>
                    </m:f>
                    <m:r>
                      <a:rPr lang="sr-Latn-BA" sz="2200" b="1" i="1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sr-Cyrl-BA" sz="2200" dirty="0" smtClean="0"/>
                  <a:t>уврштавамо сљедеће једначине:</a:t>
                </a:r>
              </a:p>
              <a:p>
                <a:pPr marL="0" indent="0">
                  <a:buNone/>
                </a:pPr>
                <a:r>
                  <a:rPr lang="sr-Latn-BA" sz="2200" b="1" i="1" dirty="0" smtClean="0"/>
                  <a:t>D</a:t>
                </a:r>
                <a:r>
                  <a:rPr lang="sr-Latn-BA" sz="2200" b="1" i="1" baseline="-25000" dirty="0" smtClean="0"/>
                  <a:t>1</a:t>
                </a:r>
                <a:r>
                  <a:rPr lang="sr-Cyrl-BA" sz="2200" b="1" i="1" baseline="-25000" dirty="0" smtClean="0"/>
                  <a:t> </a:t>
                </a:r>
                <a:r>
                  <a:rPr lang="sr-Cyrl-BA" sz="2200" b="1" i="1" dirty="0" smtClean="0"/>
                  <a:t>= </a:t>
                </a:r>
                <a:r>
                  <a:rPr lang="sr-Latn-BA" sz="2200" b="1" i="1" dirty="0" smtClean="0"/>
                  <a:t>E</a:t>
                </a:r>
                <a:r>
                  <a:rPr lang="sr-Latn-BA" sz="2200" b="1" i="1" baseline="-25000" dirty="0" smtClean="0"/>
                  <a:t>1</a:t>
                </a:r>
                <a:r>
                  <a:rPr lang="sr-Latn-BA" sz="2200" b="1" i="1" dirty="0" smtClean="0"/>
                  <a:t> </a:t>
                </a:r>
                <a:r>
                  <a:rPr lang="sr-Latn-BA" sz="2200" b="1" i="1" dirty="0"/>
                  <a:t>x (1- </a:t>
                </a:r>
                <a:r>
                  <a:rPr lang="sr-Latn-BA" sz="2200" b="1" i="1" dirty="0" smtClean="0"/>
                  <a:t>b)</a:t>
                </a:r>
                <a:r>
                  <a:rPr lang="sr-Cyrl-BA" sz="2200" b="1" i="1" dirty="0"/>
                  <a:t> </a:t>
                </a:r>
                <a:r>
                  <a:rPr lang="sr-Cyrl-BA" sz="2200" dirty="0" smtClean="0"/>
                  <a:t>и </a:t>
                </a:r>
                <a:r>
                  <a:rPr lang="sr-Latn-BA" sz="2200" b="1" i="1" dirty="0" smtClean="0"/>
                  <a:t>g</a:t>
                </a:r>
                <a:r>
                  <a:rPr lang="sr-Cyrl-BA" sz="2200" b="1" i="1" dirty="0" smtClean="0"/>
                  <a:t> </a:t>
                </a:r>
                <a:r>
                  <a:rPr lang="sr-Latn-BA" sz="2200" b="1" i="1" dirty="0" smtClean="0"/>
                  <a:t>=</a:t>
                </a:r>
                <a:r>
                  <a:rPr lang="sr-Cyrl-BA" sz="2200" b="1" i="1" dirty="0" smtClean="0"/>
                  <a:t> </a:t>
                </a:r>
                <a:r>
                  <a:rPr lang="sr-Latn-BA" sz="2200" b="1" i="1" dirty="0" smtClean="0"/>
                  <a:t>ROE </a:t>
                </a:r>
                <a:r>
                  <a:rPr lang="sr-Latn-BA" sz="2200" b="1" i="1" dirty="0"/>
                  <a:t>x b </a:t>
                </a:r>
                <a:endParaRPr lang="sr-Latn-BA" sz="2200" b="1" i="1" dirty="0" smtClean="0"/>
              </a:p>
              <a:p>
                <a:pPr marL="0" indent="0">
                  <a:buNone/>
                </a:pPr>
                <a:endParaRPr lang="sr-Latn-BA" sz="22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r-Latn-BA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sr-Latn-BA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sr-Latn-BA" sz="22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×(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−(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𝑹𝑶𝑬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22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            </m:t>
                      </m:r>
                      <m:r>
                        <a:rPr lang="sr-Latn-BA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sr-Latn-BA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sr-Latn-BA" sz="22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sr-Latn-BA" sz="2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−(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𝑹𝑶𝑬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sr-Latn-BA" sz="22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Cyrl-BA" sz="2200" dirty="0" smtClean="0">
                    <a:ea typeface="Cambria Math" panose="02040503050406030204" pitchFamily="18" charset="0"/>
                  </a:rPr>
                  <a:t>гдје је: </a:t>
                </a:r>
                <a:r>
                  <a:rPr lang="sr-Latn-BA" sz="2200" dirty="0" smtClean="0">
                    <a:ea typeface="Cambria Math" panose="02040503050406030204" pitchFamily="18" charset="0"/>
                  </a:rPr>
                  <a:t>b - </a:t>
                </a:r>
                <a:r>
                  <a:rPr lang="sr-Cyrl-BA" sz="2200" dirty="0" smtClean="0">
                    <a:ea typeface="Cambria Math" panose="02040503050406030204" pitchFamily="18" charset="0"/>
                  </a:rPr>
                  <a:t>дио добити који је реинвестиран с циљем повећања капитала,</a:t>
                </a:r>
                <a:endParaRPr lang="sr-Latn-BA" sz="220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Cyrl-BA" sz="2200" dirty="0" smtClean="0">
                    <a:ea typeface="Cambria Math" panose="02040503050406030204" pitchFamily="18" charset="0"/>
                  </a:rPr>
                  <a:t> </a:t>
                </a:r>
                <a:r>
                  <a:rPr lang="sr-Latn-BA" sz="2200" dirty="0" smtClean="0">
                    <a:ea typeface="Cambria Math" panose="02040503050406030204" pitchFamily="18" charset="0"/>
                  </a:rPr>
                  <a:t>		  </a:t>
                </a:r>
                <a:r>
                  <a:rPr lang="sr-Latn-BA" sz="2200" dirty="0" smtClean="0"/>
                  <a:t>ROE – </a:t>
                </a:r>
                <a:r>
                  <a:rPr lang="sr-Cyrl-BA" sz="2200" dirty="0" smtClean="0"/>
                  <a:t>стопа приноса на капитал.</a:t>
                </a:r>
              </a:p>
              <a:p>
                <a:pPr marL="0" indent="0">
                  <a:buNone/>
                </a:pPr>
                <a:r>
                  <a:rPr lang="sr-Cyrl-BA" sz="2200" dirty="0" smtClean="0">
                    <a:ea typeface="Cambria Math" panose="02040503050406030204" pitchFamily="18" charset="0"/>
                  </a:rPr>
                  <a:t>Поред </a:t>
                </a:r>
                <a:r>
                  <a:rPr lang="sr-Latn-BA" sz="2200" dirty="0" smtClean="0"/>
                  <a:t>P/E</a:t>
                </a:r>
                <a:r>
                  <a:rPr lang="sr-Cyrl-BA" sz="2200" dirty="0"/>
                  <a:t> </a:t>
                </a:r>
                <a:r>
                  <a:rPr lang="sr-Cyrl-BA" sz="2200" dirty="0" smtClean="0"/>
                  <a:t>рација, у пракси се користи и однос цијене по акцији и прихода по акцији, посебно код компанија које не исплаћују дивиденду.</a:t>
                </a:r>
                <a:endParaRPr lang="en-US" sz="2200" dirty="0">
                  <a:ea typeface="Cambria Math" panose="02040503050406030204" pitchFamily="18" charset="0"/>
                </a:endParaRPr>
              </a:p>
              <a:p>
                <a:endParaRPr lang="en-US" i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3400" y="1447800"/>
                <a:ext cx="10134600" cy="4800600"/>
              </a:xfrm>
              <a:blipFill rotWithShape="0">
                <a:blip r:embed="rId2"/>
                <a:stretch>
                  <a:fillRect l="-782" t="-10801" r="-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Notched Right Arrow 3"/>
          <p:cNvSpPr/>
          <p:nvPr/>
        </p:nvSpPr>
        <p:spPr>
          <a:xfrm>
            <a:off x="3733800" y="3429000"/>
            <a:ext cx="457200" cy="1524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9794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8704126" cy="762000"/>
          </a:xfrm>
        </p:spPr>
        <p:txBody>
          <a:bodyPr>
            <a:normAutofit/>
          </a:bodyPr>
          <a:lstStyle/>
          <a:p>
            <a:r>
              <a:rPr lang="sr-Cyrl-BA" sz="2800" b="1" dirty="0" smtClean="0"/>
              <a:t>9.3. ДуПонт оквир </a:t>
            </a:r>
            <a:endParaRPr lang="en-US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295400"/>
                <a:ext cx="10820400" cy="4987047"/>
              </a:xfrm>
            </p:spPr>
            <p:txBody>
              <a:bodyPr>
                <a:normAutofit/>
              </a:bodyPr>
              <a:lstStyle/>
              <a:p>
                <a:r>
                  <a:rPr lang="ru-RU" sz="2200" dirty="0" smtClean="0"/>
                  <a:t>ДуПонт приступ се фокусира на детерминантама приноса на капитал </a:t>
                </a:r>
                <a:r>
                  <a:rPr lang="sr-Latn-BA" sz="2200" dirty="0" smtClean="0"/>
                  <a:t>– ROE </a:t>
                </a:r>
                <a:r>
                  <a:rPr lang="ru-RU" sz="2200" dirty="0" smtClean="0"/>
                  <a:t>и приноса на имовину</a:t>
                </a:r>
                <a:r>
                  <a:rPr lang="sr-Latn-BA" sz="2200" dirty="0" smtClean="0"/>
                  <a:t> - ROA</a:t>
                </a:r>
                <a:r>
                  <a:rPr lang="ru-RU" sz="2200" dirty="0" smtClean="0"/>
                  <a:t>.</a:t>
                </a:r>
              </a:p>
              <a:p>
                <a:r>
                  <a:rPr lang="ru-RU" sz="2200" dirty="0" smtClean="0"/>
                  <a:t>По ДуПонт приступу, покретачи </a:t>
                </a:r>
                <a:r>
                  <a:rPr lang="ru-RU" sz="2200" dirty="0"/>
                  <a:t>поврата на сопствени капитал </a:t>
                </a:r>
                <a:r>
                  <a:rPr lang="sr-Latn-BA" sz="2200" dirty="0" smtClean="0"/>
                  <a:t>(ROE) </a:t>
                </a:r>
                <a:r>
                  <a:rPr lang="ru-RU" sz="2200" dirty="0" smtClean="0"/>
                  <a:t>могу се организовати </a:t>
                </a:r>
                <a:r>
                  <a:rPr lang="ru-RU" sz="2200" dirty="0"/>
                  <a:t>у три категотрије: нето профитна маржа, </a:t>
                </a:r>
                <a:r>
                  <a:rPr lang="ru-RU" sz="2200" dirty="0" smtClean="0"/>
                  <a:t>обрт имовине (активе) </a:t>
                </a:r>
                <a:r>
                  <a:rPr lang="ru-RU" sz="2200" dirty="0"/>
                  <a:t>и финансијски </a:t>
                </a:r>
                <a:r>
                  <a:rPr lang="ru-RU" sz="2200" dirty="0" smtClean="0"/>
                  <a:t>левериџ</a:t>
                </a:r>
                <a:r>
                  <a:rPr lang="sr-Latn-BA" sz="2200" dirty="0" smtClean="0"/>
                  <a:t>.</a:t>
                </a:r>
                <a:endParaRPr lang="sr-Cyrl-BA" sz="2200" dirty="0" smtClean="0"/>
              </a:p>
              <a:p>
                <a:pPr marL="0" indent="0">
                  <a:buNone/>
                </a:pPr>
                <a:endParaRPr lang="sr-Cyrl-BA" sz="2200" dirty="0" smtClean="0"/>
              </a:p>
              <a:p>
                <a:pPr marL="0" indent="0">
                  <a:spcBef>
                    <a:spcPts val="600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𝑅𝑂𝐴</m:t>
                      </m:r>
                      <m:r>
                        <a:rPr lang="sr-Latn-BA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Нето добит</m:t>
                          </m:r>
                        </m:num>
                        <m:den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Приход од продаје </m:t>
                          </m:r>
                        </m:den>
                      </m:f>
                      <m:r>
                        <a:rPr lang="sr-Latn-BA" sz="20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Приход од продаје</m:t>
                          </m:r>
                        </m:num>
                        <m:den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Имовина</m:t>
                          </m:r>
                        </m:den>
                      </m:f>
                    </m:oMath>
                  </m:oMathPara>
                </a14:m>
                <a:endParaRPr lang="en-US" sz="20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𝑅𝑂𝐸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𝑅𝑂𝐴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Имовина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Капитал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𝑅𝑂𝐸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Нето добит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Приход од продаје 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Приход од продаје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Имовина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Имовина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Капитал</m:t>
                          </m:r>
                        </m:den>
                      </m:f>
                    </m:oMath>
                  </m:oMathPara>
                </a14:m>
                <a:endParaRPr lang="en-US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sz="22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295400"/>
                <a:ext cx="10820400" cy="4987047"/>
              </a:xfrm>
              <a:blipFill rotWithShape="0">
                <a:blip r:embed="rId2"/>
                <a:stretch>
                  <a:fillRect l="-394" t="-978" r="-11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45073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780327" cy="914400"/>
          </a:xfrm>
        </p:spPr>
        <p:txBody>
          <a:bodyPr>
            <a:noAutofit/>
          </a:bodyPr>
          <a:lstStyle/>
          <a:p>
            <a:r>
              <a:rPr lang="sr-Cyrl-BA" sz="2800" dirty="0" smtClean="0"/>
              <a:t>9.4. Други модели за утврђивање вриједности акција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780327" cy="4288763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За утврђивање вриједности акције користе се и други модели, засновани на утврђивању трошка сопственог капитала:</a:t>
            </a:r>
          </a:p>
          <a:p>
            <a:pPr lvl="1"/>
            <a:r>
              <a:rPr lang="sr-Latn-BA" sz="2200" dirty="0" smtClean="0"/>
              <a:t>CAPM;</a:t>
            </a:r>
          </a:p>
          <a:p>
            <a:pPr lvl="1"/>
            <a:r>
              <a:rPr lang="sr-Latn-BA" sz="2200" dirty="0" smtClean="0"/>
              <a:t>APT </a:t>
            </a:r>
            <a:r>
              <a:rPr lang="sr-Cyrl-BA" sz="2200" dirty="0" smtClean="0"/>
              <a:t>модел;</a:t>
            </a:r>
          </a:p>
          <a:p>
            <a:pPr lvl="1"/>
            <a:r>
              <a:rPr lang="sr-Cyrl-BA" sz="2200" dirty="0" smtClean="0"/>
              <a:t>Модел зидања (</a:t>
            </a:r>
            <a:r>
              <a:rPr lang="sr-Latn-BA" sz="2200" dirty="0" smtClean="0"/>
              <a:t>Build-Up model);</a:t>
            </a:r>
          </a:p>
          <a:p>
            <a:pPr lvl="1"/>
            <a:r>
              <a:rPr lang="sr-Cyrl-BA" sz="2200" dirty="0" smtClean="0"/>
              <a:t>Фама-Френч трофакторски модел.</a:t>
            </a:r>
          </a:p>
        </p:txBody>
      </p:sp>
    </p:spTree>
    <p:extLst>
      <p:ext uri="{BB962C8B-B14F-4D97-AF65-F5344CB8AC3E}">
        <p14:creationId xmlns:p14="http://schemas.microsoft.com/office/powerpoint/2010/main" val="3027174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704126" cy="685800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/>
              <a:t>10. Берзански индекси акција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11679479" cy="5105400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Берзански индекси акција су начин изражавања информација о кретању цијена акција на тржишту уз помоћ показатеља.</a:t>
            </a:r>
          </a:p>
          <a:p>
            <a:r>
              <a:rPr lang="sr-Cyrl-BA" sz="2400" dirty="0" smtClean="0"/>
              <a:t>Берзански индекси могу бити:</a:t>
            </a:r>
          </a:p>
          <a:p>
            <a:pPr lvl="1"/>
            <a:r>
              <a:rPr lang="sr-Cyrl-BA" sz="2200" dirty="0" smtClean="0"/>
              <a:t>просјеци: </a:t>
            </a:r>
            <a:r>
              <a:rPr lang="sr-Latn-BA" sz="2200" dirty="0" smtClean="0"/>
              <a:t>Dow Jones Averages </a:t>
            </a:r>
            <a:r>
              <a:rPr lang="sr-Cyrl-BA" sz="2200" dirty="0" smtClean="0"/>
              <a:t>и</a:t>
            </a:r>
            <a:r>
              <a:rPr lang="sr-Latn-BA" sz="2200" dirty="0" smtClean="0"/>
              <a:t> Line Composite</a:t>
            </a:r>
            <a:r>
              <a:rPr lang="sr-Cyrl-BA" sz="2200" dirty="0" smtClean="0"/>
              <a:t>;</a:t>
            </a:r>
          </a:p>
          <a:p>
            <a:pPr lvl="1"/>
            <a:r>
              <a:rPr lang="sr-Cyrl-BA" sz="2200" dirty="0"/>
              <a:t>и</a:t>
            </a:r>
            <a:r>
              <a:rPr lang="sr-Cyrl-BA" sz="2200" dirty="0" smtClean="0"/>
              <a:t>ндекси: </a:t>
            </a:r>
            <a:r>
              <a:rPr lang="sr-Latn-BA" sz="2200" dirty="0" smtClean="0"/>
              <a:t>Standard</a:t>
            </a:r>
            <a:r>
              <a:rPr lang="sr-Latn-BA" sz="22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&amp;</a:t>
            </a:r>
            <a:r>
              <a:rPr lang="sr-Latn-BA" sz="2200" dirty="0" smtClean="0"/>
              <a:t>Poor 500 - S</a:t>
            </a:r>
            <a:r>
              <a:rPr lang="sr-Latn-BA" sz="2200" dirty="0">
                <a:latin typeface="Cambria Math" panose="02040503050406030204" pitchFamily="18" charset="0"/>
                <a:ea typeface="Cambria Math" panose="02040503050406030204" pitchFamily="18" charset="0"/>
              </a:rPr>
              <a:t>&amp;</a:t>
            </a:r>
            <a:r>
              <a:rPr lang="sr-Latn-BA" sz="2200" dirty="0" smtClean="0"/>
              <a:t>P 500 (</a:t>
            </a:r>
            <a:r>
              <a:rPr lang="sr-Cyrl-BA" sz="2200" dirty="0" smtClean="0"/>
              <a:t>бројнија група индекса)</a:t>
            </a:r>
            <a:r>
              <a:rPr lang="sr-Latn-BA" sz="2200" dirty="0" smtClean="0"/>
              <a:t>.</a:t>
            </a:r>
            <a:endParaRPr lang="sr-Cyrl-BA" sz="2200" dirty="0" smtClean="0"/>
          </a:p>
          <a:p>
            <a:r>
              <a:rPr lang="sr-Cyrl-BA" sz="2400" dirty="0" smtClean="0"/>
              <a:t>При изради берзанског индекса води се рачуна о: </a:t>
            </a:r>
          </a:p>
          <a:p>
            <a:pPr lvl="1"/>
            <a:r>
              <a:rPr lang="sr-Cyrl-BA" sz="2200" dirty="0" smtClean="0"/>
              <a:t>величини узорка, </a:t>
            </a:r>
          </a:p>
          <a:p>
            <a:pPr lvl="1"/>
            <a:r>
              <a:rPr lang="sr-Cyrl-BA" sz="2200" dirty="0" smtClean="0"/>
              <a:t>репрезентативности узорка, </a:t>
            </a:r>
          </a:p>
          <a:p>
            <a:pPr lvl="1"/>
            <a:r>
              <a:rPr lang="sr-Cyrl-BA" sz="2200" dirty="0" smtClean="0"/>
              <a:t>пондерисању (значају поједних елемената узорка) и </a:t>
            </a:r>
          </a:p>
          <a:p>
            <a:pPr lvl="1"/>
            <a:r>
              <a:rPr lang="sr-Cyrl-BA" sz="2200" dirty="0" smtClean="0"/>
              <a:t>практичним јединицама мјере.</a:t>
            </a:r>
            <a:endParaRPr lang="sr-Latn-BA" sz="2200" dirty="0" smtClean="0"/>
          </a:p>
          <a:p>
            <a:endParaRPr lang="sr-Cyrl-BA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704126" cy="838200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/>
              <a:t>10. Берзански индекси акција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11125200" cy="5181600"/>
          </a:xfrm>
        </p:spPr>
        <p:txBody>
          <a:bodyPr>
            <a:normAutofit/>
          </a:bodyPr>
          <a:lstStyle/>
          <a:p>
            <a:r>
              <a:rPr lang="sr-Latn-BA" sz="2000" b="1" dirty="0" smtClean="0"/>
              <a:t>Dow Jones Averages </a:t>
            </a:r>
            <a:r>
              <a:rPr lang="sr-Cyrl-BA" sz="2000" b="1" dirty="0" smtClean="0"/>
              <a:t>(</a:t>
            </a:r>
            <a:r>
              <a:rPr lang="sr-Latn-BA" sz="2000" b="1" dirty="0" smtClean="0"/>
              <a:t>DJA) </a:t>
            </a:r>
            <a:r>
              <a:rPr lang="sr-Cyrl-BA" sz="2000" dirty="0" smtClean="0"/>
              <a:t>је најстарији индекс у свијету, просјек цијена 30 акција великих реномираних компанија (</a:t>
            </a:r>
            <a:r>
              <a:rPr lang="sr-Latn-BA" sz="2000" dirty="0" smtClean="0"/>
              <a:t>Blue Chip)</a:t>
            </a:r>
            <a:r>
              <a:rPr lang="sr-Cyrl-BA" sz="2000" dirty="0" smtClean="0"/>
              <a:t> са</a:t>
            </a:r>
            <a:r>
              <a:rPr lang="sr-Latn-BA" sz="2000" dirty="0" smtClean="0"/>
              <a:t> NYSE.</a:t>
            </a:r>
          </a:p>
          <a:p>
            <a:r>
              <a:rPr lang="sr-Latn-BA" sz="2000" b="1" dirty="0" smtClean="0"/>
              <a:t>S</a:t>
            </a:r>
            <a:r>
              <a:rPr lang="sr-Latn-BA" sz="2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&amp;</a:t>
            </a:r>
            <a:r>
              <a:rPr lang="sr-Latn-BA" sz="2000" b="1" dirty="0" smtClean="0"/>
              <a:t>P 500 </a:t>
            </a:r>
            <a:r>
              <a:rPr lang="sr-Cyrl-BA" sz="2000" dirty="0" smtClean="0"/>
              <a:t>заснива се на 500 акција и обухвата 30% величине скупа акција на </a:t>
            </a:r>
            <a:r>
              <a:rPr lang="sr-Latn-BA" sz="2000" dirty="0" smtClean="0"/>
              <a:t>NYSE</a:t>
            </a:r>
            <a:r>
              <a:rPr lang="sr-Cyrl-BA" sz="2000" dirty="0" smtClean="0"/>
              <a:t>.</a:t>
            </a:r>
          </a:p>
          <a:p>
            <a:pPr>
              <a:buNone/>
            </a:pPr>
            <a:r>
              <a:rPr lang="sr-Cyrl-BA" sz="2000" dirty="0" smtClean="0"/>
              <a:t>    Остали значајни индекси:</a:t>
            </a:r>
            <a:endParaRPr lang="sr-Latn-BA" sz="2000" dirty="0" smtClean="0"/>
          </a:p>
          <a:p>
            <a:r>
              <a:rPr lang="sr-Latn-BA" sz="2000" b="1" dirty="0" smtClean="0"/>
              <a:t>FT-SE-100 (FOOTSIE) </a:t>
            </a:r>
            <a:r>
              <a:rPr lang="sr-Latn-BA" sz="2000" dirty="0" smtClean="0"/>
              <a:t>–</a:t>
            </a:r>
            <a:r>
              <a:rPr lang="sr-Cyrl-BA" sz="2000" dirty="0" smtClean="0"/>
              <a:t> индекс са Лондонске берзе;</a:t>
            </a:r>
            <a:endParaRPr lang="sr-Latn-BA" sz="2000" dirty="0" smtClean="0"/>
          </a:p>
          <a:p>
            <a:r>
              <a:rPr lang="sr-Latn-BA" sz="2000" b="1" dirty="0" smtClean="0"/>
              <a:t>Nikkei Dow Jones Index (NIKKEI 225)</a:t>
            </a:r>
            <a:r>
              <a:rPr lang="sr-Cyrl-BA" sz="2000" b="1" dirty="0" smtClean="0"/>
              <a:t> </a:t>
            </a:r>
            <a:r>
              <a:rPr lang="sr-Cyrl-BA" sz="2000" dirty="0" smtClean="0"/>
              <a:t>–  индекс са Токијске берзе;</a:t>
            </a:r>
            <a:endParaRPr lang="sr-Latn-BA" sz="2000" dirty="0" smtClean="0"/>
          </a:p>
          <a:p>
            <a:r>
              <a:rPr lang="sr-Latn-BA" sz="2000" b="1" dirty="0" smtClean="0"/>
              <a:t>DAX</a:t>
            </a:r>
            <a:r>
              <a:rPr lang="sr-Latn-BA" sz="2000" dirty="0" smtClean="0"/>
              <a:t> </a:t>
            </a:r>
            <a:r>
              <a:rPr lang="sr-Cyrl-BA" sz="2000" dirty="0" smtClean="0"/>
              <a:t>– њемачки берзански индекс (Франкфуртска берза);</a:t>
            </a:r>
            <a:endParaRPr lang="sr-Latn-BA" sz="2000" dirty="0" smtClean="0"/>
          </a:p>
          <a:p>
            <a:r>
              <a:rPr lang="sr-Latn-BA" sz="2000" b="1" dirty="0" smtClean="0"/>
              <a:t>CAC GENERAL INDEX</a:t>
            </a:r>
            <a:r>
              <a:rPr lang="sr-Cyrl-BA" sz="2000" b="1" dirty="0" smtClean="0"/>
              <a:t> </a:t>
            </a:r>
            <a:r>
              <a:rPr lang="sr-Cyrl-BA" sz="2000" dirty="0" smtClean="0"/>
              <a:t>– индекс са Париске берзе;</a:t>
            </a:r>
            <a:endParaRPr lang="sr-Latn-BA" sz="2000" dirty="0" smtClean="0"/>
          </a:p>
          <a:p>
            <a:r>
              <a:rPr lang="sr-Latn-BA" sz="2000" b="1" dirty="0" smtClean="0"/>
              <a:t>SBI</a:t>
            </a:r>
            <a:r>
              <a:rPr lang="sr-Cyrl-BA" sz="2000" dirty="0" smtClean="0"/>
              <a:t> – швајцарски берзански индекс;</a:t>
            </a:r>
            <a:endParaRPr lang="sr-Latn-BA" sz="2000" dirty="0" smtClean="0"/>
          </a:p>
          <a:p>
            <a:r>
              <a:rPr lang="sr-Latn-BA" sz="2000" b="1" dirty="0" smtClean="0"/>
              <a:t>MIB General</a:t>
            </a:r>
            <a:r>
              <a:rPr lang="sr-Cyrl-BA" sz="2000" b="1" dirty="0" smtClean="0"/>
              <a:t> </a:t>
            </a:r>
            <a:r>
              <a:rPr lang="sr-Cyrl-BA" sz="2000" dirty="0" smtClean="0"/>
              <a:t>– италијански берзански индекс;</a:t>
            </a:r>
            <a:endParaRPr lang="sr-Latn-BA" sz="2000" dirty="0" smtClean="0"/>
          </a:p>
          <a:p>
            <a:r>
              <a:rPr lang="sr-Latn-BA" sz="2000" b="1" dirty="0" smtClean="0"/>
              <a:t>Belex Line, Belex 15</a:t>
            </a:r>
            <a:r>
              <a:rPr lang="sr-Cyrl-BA" sz="2000" b="1" dirty="0" smtClean="0"/>
              <a:t> </a:t>
            </a:r>
            <a:r>
              <a:rPr lang="sr-Cyrl-BA" sz="2000" dirty="0" smtClean="0"/>
              <a:t>– српски берзански индекси.</a:t>
            </a:r>
            <a:endParaRPr lang="sr-Latn-BA" sz="2000" dirty="0" smtClean="0"/>
          </a:p>
          <a:p>
            <a:endParaRPr lang="en-US" sz="2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2819400"/>
            <a:ext cx="8704126" cy="1320800"/>
          </a:xfrm>
        </p:spPr>
        <p:txBody>
          <a:bodyPr>
            <a:normAutofit/>
          </a:bodyPr>
          <a:lstStyle/>
          <a:p>
            <a:pPr algn="ctr"/>
            <a:r>
              <a:rPr lang="sr-Cyrl-RS" sz="5400" dirty="0" smtClean="0"/>
              <a:t>ХВАЛА ЗА ПАЖЊУ!</a:t>
            </a:r>
            <a:endParaRPr lang="en-US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9296399" cy="990600"/>
          </a:xfrm>
        </p:spPr>
        <p:txBody>
          <a:bodyPr>
            <a:normAutofit/>
          </a:bodyPr>
          <a:lstStyle/>
          <a:p>
            <a:pPr algn="ctr"/>
            <a:r>
              <a:rPr lang="sr-Cyrl-BA" sz="3000" b="1" dirty="0" smtClean="0"/>
              <a:t>2. Основне контроверзе акционарства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9906000" cy="4724400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Акција је инструмент са промјенљивим приносом, што је чини осјетљивом на проблема финансијског тржишта – информациону асиметрију.</a:t>
            </a:r>
          </a:p>
          <a:p>
            <a:r>
              <a:rPr lang="sr-Cyrl-BA" sz="2400" dirty="0" smtClean="0"/>
              <a:t>Информациона асиметрија и њене посљедице доводе до проблема негативне селекције и ризика злоупотребе. </a:t>
            </a:r>
          </a:p>
          <a:p>
            <a:r>
              <a:rPr lang="sr-Cyrl-BA" sz="2400" dirty="0" smtClean="0"/>
              <a:t>Тржишта са дубоким информационим асиметријама краткорочно погодују лошим фирмама које могу продати акције, јер им је цијена виша од реалне. Стога се дешава миграција акција са лоших на добра тржишта.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2800" b="1" dirty="0" smtClean="0"/>
              <a:t>2.1. Рјешавање проблема информационе асиметрије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43370"/>
            <a:ext cx="10155479" cy="4572000"/>
          </a:xfrm>
        </p:spPr>
        <p:txBody>
          <a:bodyPr/>
          <a:lstStyle/>
          <a:p>
            <a:r>
              <a:rPr lang="sr-Cyrl-BA" sz="2400" dirty="0" smtClean="0"/>
              <a:t>Оснивање посебних привредних јединица и агенција које се баве прикупљањем и прерадом информација о ХОВ, посебно акцијама.</a:t>
            </a:r>
          </a:p>
          <a:p>
            <a:r>
              <a:rPr lang="sr-Cyrl-BA" sz="2400" dirty="0" smtClean="0"/>
              <a:t> Јавна регулатива – регулаторна национална тијела као амерички </a:t>
            </a:r>
            <a:r>
              <a:rPr lang="sr-Latn-BA" sz="2400" dirty="0" smtClean="0"/>
              <a:t>SEC;</a:t>
            </a:r>
          </a:p>
          <a:p>
            <a:r>
              <a:rPr lang="sr-Cyrl-BA" sz="2400" dirty="0" smtClean="0"/>
              <a:t>Дјелатност финансијских посредника на тржишту.</a:t>
            </a:r>
          </a:p>
          <a:p>
            <a:r>
              <a:rPr lang="sr-Cyrl-BA" sz="2400" dirty="0" smtClean="0"/>
              <a:t>Употреба нето вриједности компаније као колатерала.</a:t>
            </a:r>
          </a:p>
          <a:p>
            <a:endParaRPr lang="sr-Cyrl-BA" sz="24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8704126" cy="1066800"/>
          </a:xfrm>
        </p:spPr>
        <p:txBody>
          <a:bodyPr>
            <a:noAutofit/>
          </a:bodyPr>
          <a:lstStyle/>
          <a:p>
            <a:r>
              <a:rPr lang="sr-Cyrl-BA" sz="2800" b="1" dirty="0" smtClean="0"/>
              <a:t>2.2. Морални хазард у власничким односима: принципал–агент проблем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930400"/>
            <a:ext cx="10744200" cy="4546600"/>
          </a:xfrm>
        </p:spPr>
        <p:txBody>
          <a:bodyPr>
            <a:normAutofit/>
          </a:bodyPr>
          <a:lstStyle/>
          <a:p>
            <a:r>
              <a:rPr lang="sr-Cyrl-BA" sz="2400" dirty="0" smtClean="0"/>
              <a:t>Принципал-агент проблем се односи на активности емитента (корпорације) које су штетне и/или неприхватљиве за власника ХОВ - акционаре.</a:t>
            </a:r>
          </a:p>
          <a:p>
            <a:r>
              <a:rPr lang="sr-Cyrl-BA" sz="2400" dirty="0" smtClean="0"/>
              <a:t>Рјешавање проблема моралног хазарда или проблема принципал-агент своди се на:</a:t>
            </a:r>
          </a:p>
          <a:p>
            <a:pPr lvl="1"/>
            <a:r>
              <a:rPr lang="sr-Cyrl-BA" sz="2200" dirty="0" smtClean="0"/>
              <a:t>Отклањање или смањивање информационе асиметрије;</a:t>
            </a:r>
          </a:p>
          <a:p>
            <a:pPr lvl="1"/>
            <a:r>
              <a:rPr lang="sr-Cyrl-BA" sz="2200" dirty="0" smtClean="0"/>
              <a:t>Повећање количине и квалитета информација које менаџмент мора дистрибуирати акционарима законском регулативом;</a:t>
            </a:r>
          </a:p>
          <a:p>
            <a:pPr lvl="1"/>
            <a:r>
              <a:rPr lang="sr-Cyrl-BA" sz="2200" dirty="0" smtClean="0"/>
              <a:t>Активност финансијских посредника;</a:t>
            </a:r>
          </a:p>
          <a:p>
            <a:pPr lvl="1"/>
            <a:r>
              <a:rPr lang="sr-Cyrl-BA" sz="2200" dirty="0" smtClean="0"/>
              <a:t>Уговор о дугу.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98438"/>
            <a:ext cx="10155479" cy="1020762"/>
          </a:xfrm>
        </p:spPr>
        <p:txBody>
          <a:bodyPr>
            <a:normAutofit/>
          </a:bodyPr>
          <a:lstStyle/>
          <a:p>
            <a:pPr algn="ctr"/>
            <a:r>
              <a:rPr lang="sr-Cyrl-BA" sz="3000" b="1" dirty="0" smtClean="0"/>
              <a:t>3. Врсте акција и њихова обиљежја:</a:t>
            </a:r>
            <a:br>
              <a:rPr lang="sr-Cyrl-BA" sz="3000" b="1" dirty="0" smtClean="0"/>
            </a:br>
            <a:r>
              <a:rPr lang="sr-Cyrl-BA" sz="3000" b="1" dirty="0" smtClean="0"/>
              <a:t>Обичне акције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1" y="1219200"/>
            <a:ext cx="10591800" cy="5410200"/>
          </a:xfrm>
        </p:spPr>
        <p:txBody>
          <a:bodyPr>
            <a:normAutofit/>
          </a:bodyPr>
          <a:lstStyle/>
          <a:p>
            <a:pPr algn="just"/>
            <a:r>
              <a:rPr lang="sr-Cyrl-RS" sz="2200" dirty="0" smtClean="0"/>
              <a:t>Обичне акције</a:t>
            </a:r>
            <a:r>
              <a:rPr lang="sr-Latn-BA" sz="2200" dirty="0" smtClean="0"/>
              <a:t> (Common Stock, Ordinary Share) – </a:t>
            </a:r>
            <a:r>
              <a:rPr lang="sr-Cyrl-BA" sz="2200" dirty="0" smtClean="0"/>
              <a:t>основна врста акције која институционализује власнички однос улагача и корпорације.</a:t>
            </a:r>
          </a:p>
          <a:p>
            <a:pPr algn="just"/>
            <a:r>
              <a:rPr lang="sr-Cyrl-BA" sz="2200" dirty="0" smtClean="0"/>
              <a:t>О</a:t>
            </a:r>
            <a:r>
              <a:rPr lang="sr-Cyrl-RS" sz="2200" dirty="0" smtClean="0"/>
              <a:t>бичне акције акционарима обезбјеђују:</a:t>
            </a:r>
          </a:p>
          <a:p>
            <a:pPr lvl="1" algn="just"/>
            <a:r>
              <a:rPr lang="sr-Cyrl-BA" sz="2000" b="1" dirty="0" smtClean="0"/>
              <a:t>П</a:t>
            </a:r>
            <a:r>
              <a:rPr lang="sr-Cyrl-RS" sz="2000" b="1" dirty="0" smtClean="0"/>
              <a:t>раво на принос </a:t>
            </a:r>
            <a:r>
              <a:rPr lang="sr-Cyrl-RS" sz="2000" dirty="0" smtClean="0"/>
              <a:t>– модификује се у право на дивиденду (варијабилност дививенде јавља се због величине нето профита и подјеле нето профита);</a:t>
            </a:r>
          </a:p>
          <a:p>
            <a:pPr lvl="1" algn="just"/>
            <a:r>
              <a:rPr lang="sr-Cyrl-BA" sz="2000" b="1" dirty="0" smtClean="0"/>
              <a:t>П</a:t>
            </a:r>
            <a:r>
              <a:rPr lang="sr-Cyrl-RS" sz="2000" b="1" dirty="0" smtClean="0"/>
              <a:t>раво на управљање </a:t>
            </a:r>
            <a:r>
              <a:rPr lang="sr-Cyrl-RS" sz="2000" dirty="0" smtClean="0"/>
              <a:t>– свака акција представља власнички удио и носи пропорционално управљачко право;</a:t>
            </a:r>
          </a:p>
          <a:p>
            <a:pPr lvl="1" algn="just"/>
            <a:r>
              <a:rPr lang="sr-Cyrl-BA" sz="2000" dirty="0" smtClean="0"/>
              <a:t>М</a:t>
            </a:r>
            <a:r>
              <a:rPr lang="sr-Cyrl-RS" sz="2000" dirty="0" smtClean="0"/>
              <a:t>али акционари користе управљачка права преко институције заступања </a:t>
            </a:r>
            <a:r>
              <a:rPr lang="sr-Latn-BA" sz="2000" dirty="0" smtClean="0"/>
              <a:t>(Proxy)</a:t>
            </a:r>
            <a:r>
              <a:rPr lang="sr-Cyrl-BA" sz="2000" dirty="0" smtClean="0"/>
              <a:t>.</a:t>
            </a:r>
          </a:p>
          <a:p>
            <a:pPr lvl="1" algn="just"/>
            <a:r>
              <a:rPr lang="sr-Cyrl-BA" sz="2000" dirty="0" smtClean="0"/>
              <a:t>Уобичајено и кумулативно гласање;</a:t>
            </a:r>
            <a:endParaRPr lang="sr-Cyrl-RS" sz="2000" dirty="0" smtClean="0"/>
          </a:p>
          <a:p>
            <a:pPr lvl="1" algn="just"/>
            <a:r>
              <a:rPr lang="sr-Cyrl-BA" sz="2000" b="1" dirty="0" smtClean="0"/>
              <a:t>П</a:t>
            </a:r>
            <a:r>
              <a:rPr lang="sr-Cyrl-RS" sz="2000" b="1" dirty="0" smtClean="0"/>
              <a:t>раво слободног располагања</a:t>
            </a:r>
            <a:r>
              <a:rPr lang="sr-Cyrl-RS" sz="2000" dirty="0" smtClean="0"/>
              <a:t>, укључујући право на слободан промет (код затворених ад акције нису слободно преносиве).</a:t>
            </a:r>
          </a:p>
          <a:p>
            <a:pPr algn="just">
              <a:spcAft>
                <a:spcPts val="1200"/>
              </a:spcAft>
            </a:pPr>
            <a:endParaRPr lang="sr-Cyrl-RS" sz="2200" dirty="0" smtClean="0"/>
          </a:p>
          <a:p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7608"/>
            <a:ext cx="10688879" cy="944562"/>
          </a:xfrm>
        </p:spPr>
        <p:txBody>
          <a:bodyPr>
            <a:noAutofit/>
          </a:bodyPr>
          <a:lstStyle/>
          <a:p>
            <a:pPr algn="ctr"/>
            <a:r>
              <a:rPr lang="sr-Cyrl-BA" sz="3000" b="1" dirty="0" smtClean="0"/>
              <a:t>3.Врсте акција и њихова обиљежја:</a:t>
            </a:r>
            <a:br>
              <a:rPr lang="sr-Cyrl-BA" sz="3000" b="1" dirty="0" smtClean="0"/>
            </a:br>
            <a:r>
              <a:rPr lang="sr-Cyrl-BA" sz="3000" b="1" dirty="0" smtClean="0"/>
              <a:t>Преференцијалне акције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10612679" cy="5105400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sr-Cyrl-RS" sz="2200" b="1" dirty="0" smtClean="0"/>
              <a:t>Преференцијалне или приоритетне акције </a:t>
            </a:r>
            <a:r>
              <a:rPr lang="sr-Cyrl-RS" sz="2200" dirty="0" smtClean="0"/>
              <a:t>– хибрид обичне акције и обвезнице. Предности преференцијалних акција су: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sr-Cyrl-BA" sz="2200" dirty="0" smtClean="0"/>
              <a:t>П</a:t>
            </a:r>
            <a:r>
              <a:rPr lang="sr-Cyrl-RS" sz="2200" dirty="0" smtClean="0"/>
              <a:t>онашање дивиденде (фиксне дивиденда и право исплате прије исплате дивиденди на обичне акција);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sr-Cyrl-BA" sz="2200" dirty="0" smtClean="0"/>
              <a:t>У</a:t>
            </a:r>
            <a:r>
              <a:rPr lang="sr-Cyrl-RS" sz="2200" dirty="0" smtClean="0"/>
              <a:t> случају стечаја, преференцијалне акције су у исплатном реду прије обичних  акција, а послије власника обвезница.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sr-Cyrl-RS" sz="2200" b="1" dirty="0" smtClean="0"/>
              <a:t>Према нивоу ризичности дивиденде</a:t>
            </a:r>
            <a:r>
              <a:rPr lang="sr-Cyrl-RS" sz="2200" dirty="0" smtClean="0"/>
              <a:t>: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sr-Cyrl-RS" sz="2200" dirty="0" smtClean="0"/>
              <a:t>кумулативне приоритетне акције и приоритетне некумулативне акција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sr-Cyrl-RS" sz="2200" b="1" dirty="0" smtClean="0"/>
              <a:t>Према специфичним погодностима</a:t>
            </a:r>
            <a:r>
              <a:rPr lang="sr-Cyrl-RS" sz="2200" dirty="0" smtClean="0"/>
              <a:t> које нуде инвеститорима или емитентима: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sr-Cyrl-RS" sz="2200" dirty="0" smtClean="0"/>
              <a:t>опозиве приоритетне акције, партиципативне приоритетне акције, конвертибилне (замјенљиве) приоритетне акције.</a:t>
            </a:r>
            <a:endParaRPr lang="en-US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457200"/>
            <a:ext cx="8704126" cy="762000"/>
          </a:xfrm>
        </p:spPr>
        <p:txBody>
          <a:bodyPr>
            <a:normAutofit/>
          </a:bodyPr>
          <a:lstStyle/>
          <a:p>
            <a:pPr algn="ctr"/>
            <a:r>
              <a:rPr lang="sr-Cyrl-BA" sz="3000" b="1" dirty="0" smtClean="0"/>
              <a:t>4. Принос акције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447800"/>
            <a:ext cx="10058399" cy="4876800"/>
          </a:xfrm>
        </p:spPr>
        <p:txBody>
          <a:bodyPr>
            <a:noAutofit/>
          </a:bodyPr>
          <a:lstStyle/>
          <a:p>
            <a:r>
              <a:rPr lang="sr-Cyrl-BA" sz="2200" dirty="0" smtClean="0"/>
              <a:t>Принос акције се јавља у облику:</a:t>
            </a:r>
          </a:p>
          <a:p>
            <a:pPr lvl="1"/>
            <a:r>
              <a:rPr lang="sr-Cyrl-BA" sz="2000" dirty="0" smtClean="0"/>
              <a:t>дивиденде (дио приноса на капитал уложен у корпорацијуа) и </a:t>
            </a:r>
          </a:p>
          <a:p>
            <a:pPr lvl="1"/>
            <a:r>
              <a:rPr lang="sr-Cyrl-BA" sz="2200" dirty="0" smtClean="0"/>
              <a:t>капиталног добитка (разлика између продајне и куповне цијене акције).</a:t>
            </a:r>
          </a:p>
          <a:p>
            <a:r>
              <a:rPr lang="sr-Cyrl-BA" sz="2200" dirty="0" smtClean="0"/>
              <a:t>У зависности од односа дивиденде и капиталног добитка, четири су категорије обичних акција:</a:t>
            </a:r>
          </a:p>
          <a:p>
            <a:pPr marL="596646" indent="-514350">
              <a:buAutoNum type="arabicPeriod"/>
            </a:pPr>
            <a:r>
              <a:rPr lang="sr-Cyrl-BA" sz="2200" dirty="0" smtClean="0"/>
              <a:t>Акције корпорација из сектора јавних дјелатности;</a:t>
            </a:r>
          </a:p>
          <a:p>
            <a:pPr marL="596646" indent="-514350">
              <a:buAutoNum type="arabicPeriod"/>
            </a:pPr>
            <a:r>
              <a:rPr lang="sr-Cyrl-BA" sz="2200" dirty="0" smtClean="0"/>
              <a:t>Акције највећих компанија (</a:t>
            </a:r>
            <a:r>
              <a:rPr lang="sr-Latn-BA" sz="2200" dirty="0" smtClean="0"/>
              <a:t>Blue Chip);</a:t>
            </a:r>
          </a:p>
          <a:p>
            <a:pPr marL="596646" indent="-514350">
              <a:buAutoNum type="arabicPeriod"/>
            </a:pPr>
            <a:r>
              <a:rPr lang="sr-Cyrl-BA" sz="2200" dirty="0" smtClean="0"/>
              <a:t>Акције великих компанија које су оствариле високе и растуће приходе;</a:t>
            </a:r>
          </a:p>
          <a:p>
            <a:pPr marL="596646" indent="-514350">
              <a:buAutoNum type="arabicPeriod"/>
            </a:pPr>
            <a:r>
              <a:rPr lang="sr-Cyrl-BA" sz="2200" dirty="0" smtClean="0"/>
              <a:t>Акције брзорастућих компанија које су у раној фази развоја.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704126" cy="685800"/>
          </a:xfrm>
        </p:spPr>
        <p:txBody>
          <a:bodyPr>
            <a:normAutofit/>
          </a:bodyPr>
          <a:lstStyle/>
          <a:p>
            <a:pPr algn="ctr"/>
            <a:r>
              <a:rPr lang="sr-Cyrl-BA" sz="3000" b="1" dirty="0" smtClean="0"/>
              <a:t>5. Примарно тржиште акција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295400"/>
            <a:ext cx="11049000" cy="5181600"/>
          </a:xfrm>
        </p:spPr>
        <p:txBody>
          <a:bodyPr>
            <a:noAutofit/>
          </a:bodyPr>
          <a:lstStyle/>
          <a:p>
            <a:r>
              <a:rPr lang="sr-Cyrl-BA" sz="2200" dirty="0" smtClean="0"/>
              <a:t>На примарном тржишту емитују се ХОВ којима се прикупља капитал за потребе привредних субјеката и државе (емисионо тржиште). </a:t>
            </a:r>
          </a:p>
          <a:p>
            <a:pPr>
              <a:buNone/>
            </a:pPr>
            <a:r>
              <a:rPr lang="sr-Cyrl-BA" sz="2200" dirty="0" smtClean="0"/>
              <a:t> </a:t>
            </a:r>
            <a:r>
              <a:rPr lang="sr-Latn-BA" sz="2200" dirty="0" smtClean="0"/>
              <a:t> </a:t>
            </a:r>
            <a:r>
              <a:rPr lang="sr-Cyrl-BA" sz="2200" dirty="0" smtClean="0"/>
              <a:t>	</a:t>
            </a:r>
            <a:r>
              <a:rPr lang="sr-Cyrl-BA" sz="2200" b="1" dirty="0" smtClean="0"/>
              <a:t>Отварање предузећа и прва (иницијална) јавна понуда (</a:t>
            </a:r>
            <a:r>
              <a:rPr lang="sr-Latn-BA" sz="2200" b="1" dirty="0" smtClean="0"/>
              <a:t>Initial Public Offering – IPO)</a:t>
            </a:r>
            <a:endParaRPr lang="sr-Cyrl-BA" sz="2200" b="1" dirty="0" smtClean="0"/>
          </a:p>
          <a:p>
            <a:r>
              <a:rPr lang="sr-Cyrl-BA" sz="2200" dirty="0" smtClean="0"/>
              <a:t>Процедура изласка на примарно тржиште акција назива се процедура отварања. </a:t>
            </a:r>
          </a:p>
          <a:p>
            <a:r>
              <a:rPr lang="sr-Cyrl-BA" sz="2200" dirty="0" smtClean="0"/>
              <a:t>Кључна предност отварања је елиминисање ограничења раста и повећање ликвидности.</a:t>
            </a:r>
          </a:p>
          <a:p>
            <a:r>
              <a:rPr lang="sr-Cyrl-BA" sz="2200" dirty="0" smtClean="0"/>
              <a:t>Могући недостаци отварања: изложеност јавности, изложеност притиску инвеститора и ризик преузимања.</a:t>
            </a:r>
          </a:p>
          <a:p>
            <a:r>
              <a:rPr lang="sr-Cyrl-BA" sz="2200" dirty="0" smtClean="0"/>
              <a:t>Начин пласирања емисије: јавни пласман и приватни пласман.</a:t>
            </a:r>
          </a:p>
          <a:p>
            <a:r>
              <a:rPr lang="sr-Cyrl-BA" sz="2200" dirty="0" smtClean="0"/>
              <a:t>Формирање цијена на прмарном тржишту: директни преговори и конкурентска понуда (тендер).</a:t>
            </a:r>
          </a:p>
          <a:p>
            <a:endParaRPr lang="sr-Cyrl-BA" sz="22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1829</TotalTime>
  <Words>2093</Words>
  <Application>Microsoft Office PowerPoint</Application>
  <PresentationFormat>Custom</PresentationFormat>
  <Paragraphs>226</Paragraphs>
  <Slides>28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Cambria Math</vt:lpstr>
      <vt:lpstr>Trebuchet MS</vt:lpstr>
      <vt:lpstr>Wingdings 3</vt:lpstr>
      <vt:lpstr>Facet</vt:lpstr>
      <vt:lpstr>ВРЕДНОВАЊЕ АКЦИЈА</vt:lpstr>
      <vt:lpstr>1. Појам, основне карактеристике  и врсте акције</vt:lpstr>
      <vt:lpstr>2. Основне контроверзе акционарства</vt:lpstr>
      <vt:lpstr>2.1. Рјешавање проблема информационе асиметрије</vt:lpstr>
      <vt:lpstr>2.2. Морални хазард у власничким односима: принципал–агент проблем</vt:lpstr>
      <vt:lpstr>3. Врсте акција и њихова обиљежја: Обичне акције</vt:lpstr>
      <vt:lpstr>3.Врсте акција и њихова обиљежја: Преференцијалне акције</vt:lpstr>
      <vt:lpstr>4. Принос акције</vt:lpstr>
      <vt:lpstr>5. Примарно тржиште акција</vt:lpstr>
      <vt:lpstr>5.1. Отварање предузећа и иницијална јавна понуда</vt:lpstr>
      <vt:lpstr>6. Секундарно тржиште акција</vt:lpstr>
      <vt:lpstr>7. Цијена и вриједност акције</vt:lpstr>
      <vt:lpstr>8. Техничка анализа</vt:lpstr>
      <vt:lpstr>8. Техничка анализа</vt:lpstr>
      <vt:lpstr>8.Техничка анализа</vt:lpstr>
      <vt:lpstr>8.Техничка анализа</vt:lpstr>
      <vt:lpstr>9. Фундаментална анализа</vt:lpstr>
      <vt:lpstr>9. Фундаментална анализа</vt:lpstr>
      <vt:lpstr>9.1. Модел дисконтовања дивиденди</vt:lpstr>
      <vt:lpstr>9.1. Модел дисконтовања дивиденди</vt:lpstr>
      <vt:lpstr>9.1. Модел дисконтовања дивиденди</vt:lpstr>
      <vt:lpstr>9.2. Однос цијене и зараде по акцији (P/E)</vt:lpstr>
      <vt:lpstr>9.2. Однос цијене и зараде по акцији (P/E)</vt:lpstr>
      <vt:lpstr>9.3. ДуПонт оквир </vt:lpstr>
      <vt:lpstr>9.4. Други модели за утврђивање вриједности акција </vt:lpstr>
      <vt:lpstr>10. Берзански индекси акција</vt:lpstr>
      <vt:lpstr>10. Берзански индекси акција</vt:lpstr>
      <vt:lpstr>ХВАЛА ЗА ПАЖЊУ!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Тржиште ОБВЕЗНИЦА</dc:title>
  <dc:creator>Дијана Дуроњић</dc:creator>
  <cp:lastModifiedBy>pc</cp:lastModifiedBy>
  <cp:revision>136</cp:revision>
  <dcterms:created xsi:type="dcterms:W3CDTF">2017-11-08T14:44:45Z</dcterms:created>
  <dcterms:modified xsi:type="dcterms:W3CDTF">2021-01-19T09:42:05Z</dcterms:modified>
</cp:coreProperties>
</file>