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074" y="630428"/>
            <a:ext cx="10679851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1" y="0"/>
            <a:ext cx="842644" cy="5666740"/>
          </a:xfrm>
          <a:custGeom>
            <a:avLst/>
            <a:gdLst/>
            <a:ahLst/>
            <a:cxnLst/>
            <a:rect l="l" t="t" r="r" b="b"/>
            <a:pathLst>
              <a:path w="842644" h="5666740">
                <a:moveTo>
                  <a:pt x="842594" y="0"/>
                </a:moveTo>
                <a:lnTo>
                  <a:pt x="0" y="0"/>
                </a:lnTo>
                <a:lnTo>
                  <a:pt x="0" y="5666155"/>
                </a:lnTo>
                <a:lnTo>
                  <a:pt x="842594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074" y="630428"/>
            <a:ext cx="10679851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074" y="1575308"/>
            <a:ext cx="10679851" cy="1516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liableplant.com/Read/5906/green-initiatives-ford" TargetMode="External"/><Relationship Id="rId3" Type="http://schemas.openxmlformats.org/officeDocument/2006/relationships/hyperlink" Target="http://www.reuters.com/article/us-johnson-johnson-talc/johnson-johnson-" TargetMode="External"/><Relationship Id="rId4" Type="http://schemas.openxmlformats.org/officeDocument/2006/relationships/hyperlink" Target="http://www.nytimes.com/2019/10/29/business/johnson-baby-powder-" TargetMode="External"/><Relationship Id="rId5" Type="http://schemas.openxmlformats.org/officeDocument/2006/relationships/hyperlink" Target="http://www.theguardian.com/business/2019/oct/18/johnson-johnson-baby-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324" y="2882900"/>
            <a:ext cx="6622415" cy="1488440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48410" marR="967105" indent="-1236345">
              <a:lnSpc>
                <a:spcPts val="4290"/>
              </a:lnSpc>
              <a:spcBef>
                <a:spcPts val="265"/>
              </a:spcBef>
            </a:pPr>
            <a:r>
              <a:rPr dirty="0" spc="-35"/>
              <a:t>KORPORATIVNA</a:t>
            </a:r>
            <a:r>
              <a:rPr dirty="0" spc="-210"/>
              <a:t> </a:t>
            </a:r>
            <a:r>
              <a:rPr dirty="0" spc="-5"/>
              <a:t>DRUŠTVENA  ODGOVORNOST</a:t>
            </a:r>
          </a:p>
          <a:p>
            <a:pPr marL="4329430">
              <a:lnSpc>
                <a:spcPct val="100000"/>
              </a:lnSpc>
              <a:spcBef>
                <a:spcPts val="615"/>
              </a:spcBef>
            </a:pPr>
            <a:r>
              <a:rPr dirty="0" sz="1800" spc="-20">
                <a:solidFill>
                  <a:srgbClr val="7F7F7F"/>
                </a:solidFill>
              </a:rPr>
              <a:t>Prof. </a:t>
            </a:r>
            <a:r>
              <a:rPr dirty="0" sz="1800" spc="-5">
                <a:solidFill>
                  <a:srgbClr val="7F7F7F"/>
                </a:solidFill>
              </a:rPr>
              <a:t>dr Igor</a:t>
            </a:r>
            <a:r>
              <a:rPr dirty="0" sz="1800" spc="-85">
                <a:solidFill>
                  <a:srgbClr val="7F7F7F"/>
                </a:solidFill>
              </a:rPr>
              <a:t> </a:t>
            </a:r>
            <a:r>
              <a:rPr dirty="0" sz="1800" spc="-30">
                <a:solidFill>
                  <a:srgbClr val="7F7F7F"/>
                </a:solidFill>
              </a:rPr>
              <a:t>Todorović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41959"/>
            <a:ext cx="12188952" cy="5974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9915"/>
            <a:ext cx="12192000" cy="51431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630936"/>
            <a:ext cx="1152144" cy="429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155449" y="679196"/>
            <a:ext cx="25622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225B6A"/>
                </a:solidFill>
                <a:latin typeface="Open Sans"/>
                <a:cs typeface="Open Sans"/>
              </a:rPr>
              <a:t>Global </a:t>
            </a:r>
            <a:r>
              <a:rPr dirty="0" sz="1800" b="1">
                <a:solidFill>
                  <a:srgbClr val="225B6A"/>
                </a:solidFill>
                <a:latin typeface="Open Sans"/>
                <a:cs typeface="Open Sans"/>
              </a:rPr>
              <a:t>CR </a:t>
            </a:r>
            <a:r>
              <a:rPr dirty="0" sz="1800" spc="-5" b="1">
                <a:solidFill>
                  <a:srgbClr val="225B6A"/>
                </a:solidFill>
                <a:latin typeface="Open Sans"/>
                <a:cs typeface="Open Sans"/>
              </a:rPr>
              <a:t>RepTrak</a:t>
            </a:r>
            <a:r>
              <a:rPr dirty="0" sz="1800" spc="-90" b="1">
                <a:solidFill>
                  <a:srgbClr val="225B6A"/>
                </a:solidFill>
                <a:latin typeface="Open Sans"/>
                <a:cs typeface="Open Sans"/>
              </a:rPr>
              <a:t> </a:t>
            </a:r>
            <a:r>
              <a:rPr dirty="0" sz="1800" spc="-5" b="1">
                <a:solidFill>
                  <a:srgbClr val="225B6A"/>
                </a:solidFill>
                <a:latin typeface="Open Sans"/>
                <a:cs typeface="Open Sans"/>
              </a:rPr>
              <a:t>100</a:t>
            </a:r>
            <a:endParaRPr sz="180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12204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</a:t>
            </a:r>
            <a:r>
              <a:rPr dirty="0" spc="-5"/>
              <a:t>a</a:t>
            </a:r>
            <a:r>
              <a:rPr dirty="0" spc="-10"/>
              <a:t>n</a:t>
            </a:r>
            <a:r>
              <a:rPr dirty="0" spc="-5"/>
              <a:t>a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1575308"/>
            <a:ext cx="7244080" cy="1516380"/>
          </a:xfrm>
          <a:prstGeom prst="rect">
            <a:avLst/>
          </a:prstGeom>
        </p:spPr>
        <p:txBody>
          <a:bodyPr wrap="square" lIns="0" tIns="146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 spc="6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FORD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1099"/>
              </a:lnSpc>
              <a:spcBef>
                <a:spcPts val="103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>
                <a:solidFill>
                  <a:srgbClr val="99CA3C"/>
                </a:solidFill>
                <a:latin typeface="Wingdings 3"/>
                <a:cs typeface="Wingdings 3"/>
              </a:rPr>
              <a:t>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https://corporate.ford.com/microsites/sustainability-report-2018-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 19/performance-and-reports.html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 spc="70">
                <a:solidFill>
                  <a:srgbClr val="99CA3C"/>
                </a:solidFill>
                <a:latin typeface="Wingdings 3"/>
                <a:cs typeface="Wingdings 3"/>
              </a:rPr>
              <a:t>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https://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  <a:hlinkClick r:id="rId2"/>
              </a:rPr>
              <a:t>www.reliableplant.com/Read/5906/green-initiatives-ford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074" y="3861308"/>
            <a:ext cx="8361680" cy="2466975"/>
          </a:xfrm>
          <a:prstGeom prst="rect">
            <a:avLst/>
          </a:prstGeom>
        </p:spPr>
        <p:txBody>
          <a:bodyPr wrap="square" lIns="0" tIns="146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Jonson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&amp;</a:t>
            </a:r>
            <a:r>
              <a:rPr dirty="0" sz="1800" spc="60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Jonson</a:t>
            </a:r>
            <a:endParaRPr sz="1800">
              <a:latin typeface="Trebuchet MS"/>
              <a:cs typeface="Trebuchet MS"/>
            </a:endParaRPr>
          </a:p>
          <a:p>
            <a:pPr marL="355600" marR="66675" indent="-342900">
              <a:lnSpc>
                <a:spcPts val="2090"/>
              </a:lnSpc>
              <a:spcBef>
                <a:spcPts val="118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>
                <a:solidFill>
                  <a:srgbClr val="99CA3C"/>
                </a:solidFill>
                <a:latin typeface="Wingdings 3"/>
                <a:cs typeface="Wingdings 3"/>
              </a:rPr>
              <a:t>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https://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  <a:hlinkClick r:id="rId3"/>
              </a:rPr>
              <a:t>www.reuters.com/article/us-johnson-johnson-talc/johnson-johnson-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 says-new-tests-find-no-asbestos-in-fda-tested-baby-powder-idUSKBN1X82FP</a:t>
            </a:r>
            <a:endParaRPr sz="1800">
              <a:latin typeface="Trebuchet MS"/>
              <a:cs typeface="Trebuchet MS"/>
            </a:endParaRPr>
          </a:p>
          <a:p>
            <a:pPr marL="354965" marR="555625" indent="-342900">
              <a:lnSpc>
                <a:spcPts val="2090"/>
              </a:lnSpc>
              <a:spcBef>
                <a:spcPts val="112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>
                <a:solidFill>
                  <a:srgbClr val="99CA3C"/>
                </a:solidFill>
                <a:latin typeface="Wingdings 3"/>
                <a:cs typeface="Wingdings 3"/>
              </a:rPr>
              <a:t>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https://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  <a:hlinkClick r:id="rId4"/>
              </a:rPr>
              <a:t>www.nytimes.com/2019/10/29/business/johnson-baby-powder-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 asbestos.html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2200"/>
              </a:lnSpc>
              <a:spcBef>
                <a:spcPts val="92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>
                <a:solidFill>
                  <a:srgbClr val="99CA3C"/>
                </a:solidFill>
                <a:latin typeface="Wingdings 3"/>
                <a:cs typeface="Wingdings 3"/>
              </a:rPr>
              <a:t>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https://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  <a:hlinkClick r:id="rId5"/>
              </a:rPr>
              <a:t>www.theguardian.com/business/2019/oct/18/johnson-johnson-baby- </a:t>
            </a:r>
            <a:r>
              <a:rPr dirty="0" u="sng" sz="1800" spc="-5">
                <a:solidFill>
                  <a:srgbClr val="99CA3C"/>
                </a:solidFill>
                <a:uFill>
                  <a:solidFill>
                    <a:srgbClr val="99CA3C"/>
                  </a:solidFill>
                </a:uFill>
                <a:latin typeface="Trebuchet MS"/>
                <a:cs typeface="Trebuchet MS"/>
              </a:rPr>
              <a:t> powder-recall-asbestos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074" y="630428"/>
            <a:ext cx="169418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90C226"/>
                </a:solidFill>
                <a:latin typeface="Trebuchet MS"/>
                <a:cs typeface="Trebuchet MS"/>
              </a:rPr>
              <a:t>Primjeri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15104" y="3388867"/>
            <a:ext cx="39204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04040"/>
                </a:solidFill>
                <a:latin typeface="Trebuchet MS"/>
                <a:cs typeface="Trebuchet MS"/>
              </a:rPr>
              <a:t>Ford vs. </a:t>
            </a:r>
            <a:r>
              <a:rPr dirty="0" sz="2400" spc="-5">
                <a:solidFill>
                  <a:srgbClr val="404040"/>
                </a:solidFill>
                <a:latin typeface="Trebuchet MS"/>
                <a:cs typeface="Trebuchet MS"/>
              </a:rPr>
              <a:t>Johnson </a:t>
            </a:r>
            <a:r>
              <a:rPr dirty="0" sz="2400">
                <a:solidFill>
                  <a:srgbClr val="404040"/>
                </a:solidFill>
                <a:latin typeface="Trebuchet MS"/>
                <a:cs typeface="Trebuchet MS"/>
              </a:rPr>
              <a:t>&amp;</a:t>
            </a:r>
            <a:r>
              <a:rPr dirty="0" sz="2400" spc="-6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2400" spc="-5">
                <a:solidFill>
                  <a:srgbClr val="404040"/>
                </a:solidFill>
                <a:latin typeface="Trebuchet MS"/>
                <a:cs typeface="Trebuchet MS"/>
              </a:rPr>
              <a:t>Johnsons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0687" y="4175759"/>
            <a:ext cx="3355848" cy="2097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67388" y="1736039"/>
            <a:ext cx="4499762" cy="1242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20935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 b="1">
                <a:latin typeface="Trebuchet MS"/>
                <a:cs typeface="Trebuchet MS"/>
              </a:rPr>
              <a:t>St</a:t>
            </a:r>
            <a:r>
              <a:rPr dirty="0" spc="-10" b="1">
                <a:latin typeface="Trebuchet MS"/>
                <a:cs typeface="Trebuchet MS"/>
              </a:rPr>
              <a:t>a</a:t>
            </a:r>
            <a:r>
              <a:rPr dirty="0" b="1">
                <a:latin typeface="Trebuchet MS"/>
                <a:cs typeface="Trebuchet MS"/>
              </a:rPr>
              <a:t>r</a:t>
            </a:r>
            <a:r>
              <a:rPr dirty="0" spc="-10" b="1">
                <a:latin typeface="Trebuchet MS"/>
                <a:cs typeface="Trebuchet MS"/>
              </a:rPr>
              <a:t>b</a:t>
            </a:r>
            <a:r>
              <a:rPr dirty="0" spc="-5" b="1">
                <a:latin typeface="Trebuchet MS"/>
                <a:cs typeface="Trebuchet MS"/>
              </a:rPr>
              <a:t>u</a:t>
            </a:r>
            <a:r>
              <a:rPr dirty="0" spc="-10" b="1">
                <a:latin typeface="Trebuchet MS"/>
                <a:cs typeface="Trebuchet MS"/>
              </a:rPr>
              <a:t>c</a:t>
            </a:r>
            <a:r>
              <a:rPr dirty="0" b="1">
                <a:latin typeface="Trebuchet MS"/>
                <a:cs typeface="Trebuchet MS"/>
              </a:rPr>
              <a:t>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587244"/>
            <a:ext cx="8211820" cy="327152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354965" marR="99060" indent="-342900">
              <a:lnSpc>
                <a:spcPct val="102200"/>
              </a:lnSpc>
              <a:spcBef>
                <a:spcPts val="5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Starbucks postoji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vec</a:t>
            </a:r>
            <a:r>
              <a:rPr dirty="0" sz="1800">
                <a:solidFill>
                  <a:srgbClr val="404040"/>
                </a:solidFill>
                <a:latin typeface="Arial"/>
                <a:cs typeface="Arial"/>
              </a:rPr>
              <a:t>́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više od četiri decenije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samog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početka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naporno  radio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etičkom</a:t>
            </a:r>
            <a:r>
              <a:rPr dirty="0" sz="1800" spc="-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ponašanju.</a:t>
            </a:r>
            <a:endParaRPr sz="1800">
              <a:latin typeface="Trebuchet MS"/>
              <a:cs typeface="Trebuchet MS"/>
            </a:endParaRPr>
          </a:p>
          <a:p>
            <a:pPr marL="355600" marR="182880" indent="-342900">
              <a:lnSpc>
                <a:spcPct val="102200"/>
              </a:lnSpc>
              <a:spcBef>
                <a:spcPts val="89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Fortune Magazine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u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2012.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godini rangirala Starbucks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peto društveno  odgovorno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preduzec</a:t>
            </a:r>
            <a:r>
              <a:rPr dirty="0" sz="1800" spc="-5">
                <a:solidFill>
                  <a:srgbClr val="404040"/>
                </a:solidFill>
                <a:latin typeface="Arial"/>
                <a:cs typeface="Arial"/>
              </a:rPr>
              <a:t>́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e.</a:t>
            </a:r>
            <a:endParaRPr sz="1800">
              <a:latin typeface="Trebuchet MS"/>
              <a:cs typeface="Trebuchet MS"/>
            </a:endParaRPr>
          </a:p>
          <a:p>
            <a:pPr marL="354965" marR="607695" indent="-342900">
              <a:lnSpc>
                <a:spcPct val="101099"/>
              </a:lnSpc>
              <a:spcBef>
                <a:spcPts val="91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Postoji niz dobrih razloga za njihovu visoku poziciju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KDO. Kompanija  Starbucks stalno traži bolje načine za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razvoj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održive proizvodnje</a:t>
            </a:r>
            <a:r>
              <a:rPr dirty="0" sz="1800" spc="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kafe.</a:t>
            </a:r>
            <a:endParaRPr sz="1800">
              <a:latin typeface="Trebuchet MS"/>
              <a:cs typeface="Trebuchet MS"/>
            </a:endParaRPr>
          </a:p>
          <a:p>
            <a:pPr marL="354965" marR="5080" indent="-342900">
              <a:lnSpc>
                <a:spcPts val="2090"/>
              </a:lnSpc>
              <a:spcBef>
                <a:spcPts val="118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Uspostavila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neke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smjernice (C.A.F.E Practices), obezbjeđujuc</a:t>
            </a:r>
            <a:r>
              <a:rPr dirty="0" sz="1800" spc="-5">
                <a:solidFill>
                  <a:srgbClr val="404040"/>
                </a:solidFill>
                <a:latin typeface="Arial"/>
                <a:cs typeface="Arial"/>
              </a:rPr>
              <a:t>́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i liderstvo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oblasti životne sredine, ekonomske odgovornosti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kvalitet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proizvoda.</a:t>
            </a:r>
            <a:endParaRPr sz="1800">
              <a:latin typeface="Trebuchet MS"/>
              <a:cs typeface="Trebuchet MS"/>
            </a:endParaRPr>
          </a:p>
          <a:p>
            <a:pPr marL="355600" marR="60325" indent="-342900">
              <a:lnSpc>
                <a:spcPts val="2090"/>
              </a:lnSpc>
              <a:spcBef>
                <a:spcPts val="112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Starbucks takođe podržava Ethos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Water,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koja obezbeđuje čistu vodu za više  od milijardu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ljudi.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85559" y="0"/>
            <a:ext cx="3422903" cy="2554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144081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Google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992628"/>
            <a:ext cx="7794625" cy="1366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Reputation Institute rangirala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Google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najbolju kompaniju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</a:t>
            </a:r>
            <a:r>
              <a:rPr dirty="0" sz="1800" spc="12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090"/>
              </a:lnSpc>
              <a:spcBef>
                <a:spcPts val="1864"/>
              </a:spcBef>
              <a:tabLst>
                <a:tab pos="5360670" algn="l"/>
              </a:tabLst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Kompanija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2007.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godine neutralna od ugljenika (CO2)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sprovela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brojne inicijative za zaštitu</a:t>
            </a:r>
            <a:r>
              <a:rPr dirty="0" sz="1800" spc="5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okoline,</a:t>
            </a:r>
            <a:r>
              <a:rPr dirty="0" sz="1800" spc="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45">
                <a:solidFill>
                  <a:srgbClr val="404040"/>
                </a:solidFill>
                <a:latin typeface="Trebuchet MS"/>
                <a:cs typeface="Trebuchet MS"/>
              </a:rPr>
              <a:t>uključujuci</a:t>
            </a:r>
            <a:r>
              <a:rPr dirty="0" sz="1800" spc="-45">
                <a:solidFill>
                  <a:srgbClr val="404040"/>
                </a:solidFill>
                <a:latin typeface="Arial"/>
                <a:cs typeface="Arial"/>
              </a:rPr>
              <a:t>́	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Google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Green.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23790" y="508368"/>
            <a:ext cx="3882885" cy="1292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1698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Cadbury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033270"/>
            <a:ext cx="8308340" cy="4182110"/>
          </a:xfrm>
          <a:prstGeom prst="rect">
            <a:avLst/>
          </a:prstGeom>
        </p:spPr>
        <p:txBody>
          <a:bodyPr wrap="square" lIns="0" tIns="133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Održivo nabavljanje (materijalnih</a:t>
            </a:r>
            <a:r>
              <a:rPr dirty="0" sz="1800" spc="7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resursa)</a:t>
            </a:r>
            <a:endParaRPr sz="18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85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Kakao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- održivost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proizvodnje</a:t>
            </a:r>
            <a:r>
              <a:rPr dirty="0" sz="1600" spc="-17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sirovina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79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preko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40.000</a:t>
            </a:r>
            <a:r>
              <a:rPr dirty="0" sz="1600" spc="-18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dobavljača</a:t>
            </a:r>
            <a:endParaRPr sz="1600">
              <a:latin typeface="Trebuchet MS"/>
              <a:cs typeface="Trebuchet MS"/>
            </a:endParaRPr>
          </a:p>
          <a:p>
            <a:pPr marL="755650" marR="379730" indent="-286385">
              <a:lnSpc>
                <a:spcPts val="1700"/>
              </a:lnSpc>
              <a:spcBef>
                <a:spcPts val="110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Ovo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presudno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jer kad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bi dobavljači uticali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okolinu 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negativan  način ugled Cadburyja mogao bi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biti</a:t>
            </a:r>
            <a:r>
              <a:rPr dirty="0" sz="1600" spc="5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pogođen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Uspostavljen tim koji osigurava Usklađenost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održivost</a:t>
            </a:r>
            <a:r>
              <a:rPr dirty="0" sz="1800" spc="6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International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Human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Rights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and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Ethical </a:t>
            </a:r>
            <a:r>
              <a:rPr dirty="0" sz="1800" spc="-30">
                <a:solidFill>
                  <a:srgbClr val="404040"/>
                </a:solidFill>
                <a:latin typeface="Trebuchet MS"/>
                <a:cs typeface="Trebuchet MS"/>
              </a:rPr>
              <a:t>Trading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(HRET)</a:t>
            </a:r>
            <a:r>
              <a:rPr dirty="0" sz="1800" spc="1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20">
                <a:solidFill>
                  <a:srgbClr val="404040"/>
                </a:solidFill>
                <a:latin typeface="Trebuchet MS"/>
                <a:cs typeface="Trebuchet MS"/>
              </a:rPr>
              <a:t>Policy</a:t>
            </a:r>
            <a:endParaRPr sz="1800">
              <a:latin typeface="Trebuchet MS"/>
              <a:cs typeface="Trebuchet MS"/>
            </a:endParaRPr>
          </a:p>
          <a:p>
            <a:pPr marL="354965" marR="5080" indent="-342900">
              <a:lnSpc>
                <a:spcPts val="1900"/>
              </a:lnSpc>
              <a:spcBef>
                <a:spcPts val="1120"/>
              </a:spcBef>
              <a:tabLst>
                <a:tab pos="1957070" algn="l"/>
              </a:tabLst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Pažljiv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izbor dovaljača koji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moraju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da poštuju standarde </a:t>
            </a:r>
            <a:r>
              <a:rPr dirty="0" sz="1800" spc="-30">
                <a:solidFill>
                  <a:srgbClr val="404040"/>
                </a:solidFill>
                <a:latin typeface="Trebuchet MS"/>
                <a:cs typeface="Trebuchet MS"/>
              </a:rPr>
              <a:t>HRET-a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moraju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biti  regustrovani</a:t>
            </a:r>
            <a:r>
              <a:rPr dirty="0" sz="1800" spc="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	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Supplier Ethical Data Exchange (SEDEX)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network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Investicije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društva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kojim</a:t>
            </a:r>
            <a:r>
              <a:rPr dirty="0" sz="1800" spc="6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posluju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Član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Roundtable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on Sustainable </a:t>
            </a:r>
            <a:r>
              <a:rPr dirty="0" sz="1800" spc="-25">
                <a:solidFill>
                  <a:srgbClr val="404040"/>
                </a:solidFill>
                <a:latin typeface="Trebuchet MS"/>
                <a:cs typeface="Trebuchet MS"/>
              </a:rPr>
              <a:t>Palm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Oil</a:t>
            </a:r>
            <a:r>
              <a:rPr dirty="0" sz="1800" spc="9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(RSPO)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25">
                <a:solidFill>
                  <a:srgbClr val="404040"/>
                </a:solidFill>
                <a:latin typeface="Trebuchet MS"/>
                <a:cs typeface="Trebuchet MS"/>
              </a:rPr>
              <a:t>Veliki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broj kampanja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 (Purple goes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Green</a:t>
            </a:r>
            <a:r>
              <a:rPr dirty="0" sz="1800" spc="7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Campaign)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17720" y="0"/>
            <a:ext cx="4553712" cy="1935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18002" y="314007"/>
            <a:ext cx="5963472" cy="6543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3122" y="2250109"/>
            <a:ext cx="3301994" cy="1511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35785" y="3761409"/>
            <a:ext cx="2061354" cy="27730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66953" y="2250107"/>
            <a:ext cx="2745346" cy="20833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6655" y="609600"/>
            <a:ext cx="4130040" cy="1694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074" y="2992628"/>
            <a:ext cx="8424545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just"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</a:rPr>
              <a:t>Levi </a:t>
            </a:r>
            <a:r>
              <a:rPr dirty="0" sz="1800" spc="-5">
                <a:solidFill>
                  <a:srgbClr val="404040"/>
                </a:solidFill>
              </a:rPr>
              <a:t>Strauss: Unapređenje blagostanja radnika </a:t>
            </a:r>
            <a:r>
              <a:rPr dirty="0" sz="1800">
                <a:solidFill>
                  <a:srgbClr val="404040"/>
                </a:solidFill>
              </a:rPr>
              <a:t>(Worker </a:t>
            </a:r>
            <a:r>
              <a:rPr dirty="0" sz="1800" spc="-5">
                <a:solidFill>
                  <a:srgbClr val="404040"/>
                </a:solidFill>
              </a:rPr>
              <a:t>Well-Being) </a:t>
            </a:r>
            <a:r>
              <a:rPr dirty="0" sz="1800">
                <a:solidFill>
                  <a:srgbClr val="404040"/>
                </a:solidFill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odec</a:t>
            </a:r>
            <a:r>
              <a:rPr dirty="0" sz="1800" spc="-5">
                <a:solidFill>
                  <a:srgbClr val="404040"/>
                </a:solidFill>
                <a:latin typeface="Arial"/>
                <a:cs typeface="Arial"/>
              </a:rPr>
              <a:t>́</a:t>
            </a:r>
            <a:r>
              <a:rPr dirty="0" sz="1800" spc="-5">
                <a:solidFill>
                  <a:srgbClr val="404040"/>
                </a:solidFill>
              </a:rPr>
              <a:t>i </a:t>
            </a:r>
            <a:r>
              <a:rPr dirty="0" sz="1800">
                <a:solidFill>
                  <a:srgbClr val="404040"/>
                </a:solidFill>
              </a:rPr>
              <a:t>na  </a:t>
            </a:r>
            <a:r>
              <a:rPr dirty="0" sz="1800" spc="-5">
                <a:solidFill>
                  <a:srgbClr val="404040"/>
                </a:solidFill>
              </a:rPr>
              <a:t>globalnom nivou </a:t>
            </a:r>
            <a:r>
              <a:rPr dirty="0" sz="1800">
                <a:solidFill>
                  <a:srgbClr val="404040"/>
                </a:solidFill>
              </a:rPr>
              <a:t>Levi </a:t>
            </a:r>
            <a:r>
              <a:rPr dirty="0" sz="1800" spc="-5">
                <a:solidFill>
                  <a:srgbClr val="404040"/>
                </a:solidFill>
              </a:rPr>
              <a:t>Strauss otkrio </a:t>
            </a:r>
            <a:r>
              <a:rPr dirty="0" sz="1800">
                <a:solidFill>
                  <a:srgbClr val="404040"/>
                </a:solidFill>
              </a:rPr>
              <a:t>je </a:t>
            </a:r>
            <a:r>
              <a:rPr dirty="0" sz="1800" spc="-5">
                <a:solidFill>
                  <a:srgbClr val="404040"/>
                </a:solidFill>
              </a:rPr>
              <a:t>da ulaganja </a:t>
            </a:r>
            <a:r>
              <a:rPr dirty="0" sz="1800">
                <a:solidFill>
                  <a:srgbClr val="404040"/>
                </a:solidFill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dobrobit radnika </a:t>
            </a:r>
            <a:r>
              <a:rPr dirty="0" sz="1800">
                <a:solidFill>
                  <a:srgbClr val="404040"/>
                </a:solidFill>
              </a:rPr>
              <a:t>generišu  </a:t>
            </a:r>
            <a:r>
              <a:rPr dirty="0" sz="1800" spc="-5">
                <a:solidFill>
                  <a:srgbClr val="404040"/>
                </a:solidFill>
              </a:rPr>
              <a:t>zajedničku vrednost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za radnike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za</a:t>
            </a:r>
            <a:r>
              <a:rPr dirty="0" sz="1800" spc="-15">
                <a:solidFill>
                  <a:srgbClr val="404040"/>
                </a:solidFill>
              </a:rPr>
              <a:t> </a:t>
            </a:r>
            <a:r>
              <a:rPr dirty="0" sz="1800" spc="-5">
                <a:solidFill>
                  <a:srgbClr val="404040"/>
                </a:solidFill>
              </a:rPr>
              <a:t>tvornice.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074" y="4745228"/>
            <a:ext cx="8058150" cy="56832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354965" marR="5080" indent="-342900">
              <a:lnSpc>
                <a:spcPts val="2110"/>
              </a:lnSpc>
              <a:spcBef>
                <a:spcPts val="21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Njihova etička inicijativa lanca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snabdevanja,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program za dobrobit radnika,  prvi put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pokrenut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2011.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godine.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2992628"/>
            <a:ext cx="8061959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Od dobavljača koji </a:t>
            </a:r>
            <a:r>
              <a:rPr dirty="0" sz="1800">
                <a:solidFill>
                  <a:srgbClr val="404040"/>
                </a:solidFill>
              </a:rPr>
              <a:t>usvajaju </a:t>
            </a:r>
            <a:r>
              <a:rPr dirty="0" sz="1800" spc="-5">
                <a:solidFill>
                  <a:srgbClr val="404040"/>
                </a:solidFill>
              </a:rPr>
              <a:t>program potrebno </a:t>
            </a:r>
            <a:r>
              <a:rPr dirty="0" sz="1800">
                <a:solidFill>
                  <a:srgbClr val="404040"/>
                </a:solidFill>
              </a:rPr>
              <a:t>je </a:t>
            </a:r>
            <a:r>
              <a:rPr dirty="0" sz="1800" spc="-5">
                <a:solidFill>
                  <a:srgbClr val="404040"/>
                </a:solidFill>
              </a:rPr>
              <a:t>da postoje procesi za  slušanje radnika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preduzmu korake za ispunjavanje njihovih najnužnijih  potreba (bezbednost, </a:t>
            </a:r>
            <a:r>
              <a:rPr dirty="0" sz="1800">
                <a:solidFill>
                  <a:srgbClr val="404040"/>
                </a:solidFill>
              </a:rPr>
              <a:t>zdravstvena </a:t>
            </a:r>
            <a:r>
              <a:rPr dirty="0" sz="1800" spc="-5">
                <a:solidFill>
                  <a:srgbClr val="404040"/>
                </a:solidFill>
              </a:rPr>
              <a:t>zaštita, obrazovanje, briga </a:t>
            </a:r>
            <a:r>
              <a:rPr dirty="0" sz="1800">
                <a:solidFill>
                  <a:srgbClr val="404040"/>
                </a:solidFill>
              </a:rPr>
              <a:t>o </a:t>
            </a:r>
            <a:r>
              <a:rPr dirty="0" sz="1800" spc="-5">
                <a:solidFill>
                  <a:srgbClr val="404040"/>
                </a:solidFill>
              </a:rPr>
              <a:t>deci </a:t>
            </a:r>
            <a:r>
              <a:rPr dirty="0" sz="1800">
                <a:solidFill>
                  <a:srgbClr val="404040"/>
                </a:solidFill>
              </a:rPr>
              <a:t>i</a:t>
            </a:r>
            <a:r>
              <a:rPr dirty="0" sz="1800" spc="20">
                <a:solidFill>
                  <a:srgbClr val="404040"/>
                </a:solidFill>
              </a:rPr>
              <a:t> </a:t>
            </a:r>
            <a:r>
              <a:rPr dirty="0" sz="1800" spc="-5">
                <a:solidFill>
                  <a:srgbClr val="404040"/>
                </a:solidFill>
              </a:rPr>
              <a:t>dr.).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74" y="4339844"/>
            <a:ext cx="8330565" cy="151955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355600" marR="5080" indent="-343535">
              <a:lnSpc>
                <a:spcPct val="102200"/>
              </a:lnSpc>
              <a:spcBef>
                <a:spcPts val="5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Otkako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prvi put predstavljena, inicijativa Radničko blagostanje proširila se 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12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zemalja 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sada utiče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živote skoro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100.000</a:t>
            </a:r>
            <a:r>
              <a:rPr dirty="0" sz="1800" spc="-4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radnika.</a:t>
            </a:r>
            <a:endParaRPr sz="1800">
              <a:latin typeface="Trebuchet MS"/>
              <a:cs typeface="Trebuchet MS"/>
            </a:endParaRPr>
          </a:p>
          <a:p>
            <a:pPr marL="355600" marR="140970" indent="-343535">
              <a:lnSpc>
                <a:spcPct val="99500"/>
              </a:lnSpc>
              <a:spcBef>
                <a:spcPts val="944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Levi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Strauss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ima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za cilj da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zahteva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od svih svojih strateških dobavljača da  primene dobrobit radnika do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2025.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godine, što c</a:t>
            </a:r>
            <a:r>
              <a:rPr dirty="0" sz="1800" spc="-5">
                <a:solidFill>
                  <a:srgbClr val="404040"/>
                </a:solidFill>
                <a:latin typeface="Arial"/>
                <a:cs typeface="Arial"/>
              </a:rPr>
              <a:t>́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 pozitivno uticati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živote  više od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300.000</a:t>
            </a:r>
            <a:r>
              <a:rPr dirty="0" sz="1800" spc="-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radnika.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6655" y="374904"/>
            <a:ext cx="3584448" cy="2188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CA3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201539KDO3</dc:title>
  <dcterms:created xsi:type="dcterms:W3CDTF">2026-04-27T15:42:00Z</dcterms:created>
  <dcterms:modified xsi:type="dcterms:W3CDTF">2026-04-27T15:42:00Z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