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94" r:id="rId3"/>
    <p:sldId id="295" r:id="rId4"/>
    <p:sldId id="296" r:id="rId5"/>
    <p:sldId id="308" r:id="rId6"/>
    <p:sldId id="297" r:id="rId7"/>
    <p:sldId id="298" r:id="rId8"/>
    <p:sldId id="309" r:id="rId9"/>
    <p:sldId id="300" r:id="rId10"/>
    <p:sldId id="310" r:id="rId11"/>
    <p:sldId id="302" r:id="rId12"/>
    <p:sldId id="303" r:id="rId13"/>
    <p:sldId id="304" r:id="rId14"/>
    <p:sldId id="305" r:id="rId15"/>
    <p:sldId id="311" r:id="rId16"/>
    <p:sldId id="307" r:id="rId17"/>
  </p:sldIdLst>
  <p:sldSz cx="9144000" cy="5143500" type="screen16x9"/>
  <p:notesSz cx="6858000" cy="9144000"/>
  <p:embeddedFontLst>
    <p:embeddedFont>
      <p:font typeface="Segoe UI Black" charset="0"/>
      <p:bold r:id="rId19"/>
      <p:boldItalic r:id="rId20"/>
    </p:embeddedFont>
    <p:embeddedFont>
      <p:font typeface="Oswald" charset="0"/>
      <p:regular r:id="rId21"/>
      <p:bold r:id="rId22"/>
    </p:embeddedFont>
    <p:embeddedFont>
      <p:font typeface="Segoe UI Light" pitchFamily="34" charset="0"/>
      <p:regular r:id="rId23"/>
    </p:embeddedFont>
    <p:embeddedFont>
      <p:font typeface="Source Sans Pro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 varScale="1">
        <p:scale>
          <a:sx n="91" d="100"/>
          <a:sy n="91" d="100"/>
        </p:scale>
        <p:origin x="-7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1866900" y="3467151"/>
            <a:ext cx="54102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TRŽIŠTE RADA</a:t>
            </a:r>
            <a:br>
              <a:rPr lang="sr-Latn-BA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188715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04A0674-8564-4224-B2BE-84BF84924A3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361950"/>
                <a:ext cx="7701950" cy="3856800"/>
              </a:xfrm>
            </p:spPr>
            <p:txBody>
              <a:bodyPr/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1990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1998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=104</m:t>
                      </m:r>
                    </m:oMath>
                  </m:oMathPara>
                </a14:m>
                <a:endParaRPr lang="sr-Latn-BA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1990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=104</m:t>
                      </m:r>
                    </m:oMath>
                  </m:oMathPara>
                </a14:m>
                <a:endParaRPr lang="sr-Latn-BA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Kako bazni indeks predstavlja promjenu za </a:t>
                </a:r>
                <a:r>
                  <a:rPr lang="sr-Latn-BA" b="1" dirty="0"/>
                  <a:t>više godina</a:t>
                </a:r>
                <a:r>
                  <a:rPr lang="sr-Latn-BA" dirty="0"/>
                  <a:t>, a lančani indeks za </a:t>
                </a:r>
                <a:r>
                  <a:rPr lang="sr-Latn-BA" b="1" dirty="0"/>
                  <a:t>jednu godinu</a:t>
                </a:r>
                <a:r>
                  <a:rPr lang="sr-Latn-BA" dirty="0"/>
                  <a:t>, tako je bazni indeks za period 1990-2000:</a:t>
                </a:r>
              </a:p>
              <a:p>
                <a:pPr marL="114300" indent="0" algn="ctr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1990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2000</m:t>
                        </m:r>
                      </m:sup>
                    </m:sSubSup>
                  </m:oMath>
                </a14:m>
                <a:r>
                  <a:rPr lang="sr-Latn-BA" dirty="0"/>
                  <a:t> 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1990</m:t>
                        </m:r>
                      </m:sub>
                      <m: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1998</m:t>
                        </m:r>
                      </m:sup>
                    </m:sSubSup>
                    <m:r>
                      <a:rPr lang="sr-Latn-BA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·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199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  <m: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199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bSup>
                    <m:r>
                      <a:rPr lang="sr-Latn-BA" b="0" i="1" smtClean="0">
                        <a:latin typeface="Cambria Math" panose="02040503050406030204" pitchFamily="18" charset="0"/>
                      </a:rPr>
                      <m:t> ·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199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2000</m:t>
                        </m:r>
                      </m:sup>
                    </m:sSubSup>
                    <m:r>
                      <a:rPr lang="sr-Latn-BA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0" smtClean="0">
                            <a:latin typeface="Cambria Math" panose="02040503050406030204" pitchFamily="18" charset="0"/>
                          </a:rPr>
                          <m:t>1,04 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·1,05 ·1,09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·100=119,03</m:t>
                    </m:r>
                  </m:oMath>
                </a14:m>
                <a:endParaRPr lang="sr-Latn-BA" b="0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Indeks označava promjenu zaposlenih u posmatranom periodu. Kako se tumači dobijena vrijednost?</a:t>
                </a:r>
                <a:endParaRPr lang="en-US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704A0674-8564-4224-B2BE-84BF84924A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361950"/>
                <a:ext cx="7701950" cy="38568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32ECA39-9770-4B50-AFD0-AABC418A50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262509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59556" y="590550"/>
            <a:ext cx="8610600" cy="3684587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600" dirty="0"/>
              <a:t>Dati su podaci o iskorišćenju radne snage u jednom preduzeću za mjesec januar, </a:t>
            </a:r>
            <a:r>
              <a:rPr lang="pl-PL" sz="1600" dirty="0"/>
              <a:t>ako preduzeće radi 18 radnih dana, i to po 7 sati za svaku smjenu</a:t>
            </a:r>
            <a:r>
              <a:rPr lang="sr-Latn-BA" sz="1600" dirty="0"/>
              <a:t>:</a:t>
            </a:r>
          </a:p>
          <a:p>
            <a:pPr marL="114300" lvl="0" indent="0">
              <a:buNone/>
            </a:pPr>
            <a:endParaRPr lang="sr-Latn-BA" sz="1600" dirty="0"/>
          </a:p>
          <a:p>
            <a:pPr marL="114300" lvl="0" indent="0">
              <a:buNone/>
            </a:pPr>
            <a:endParaRPr lang="sr-Latn-BA" sz="1600" dirty="0"/>
          </a:p>
          <a:p>
            <a:pPr marL="114300" lvl="0" indent="0">
              <a:buNone/>
            </a:pPr>
            <a:r>
              <a:rPr lang="en-US" sz="1600" dirty="0" err="1"/>
              <a:t>Izračunati</a:t>
            </a:r>
            <a:r>
              <a:rPr lang="en-US" sz="1600" dirty="0"/>
              <a:t>:</a:t>
            </a:r>
          </a:p>
          <a:p>
            <a:pPr marL="114300" lvl="0" indent="0">
              <a:buNone/>
            </a:pPr>
            <a:r>
              <a:rPr lang="en-US" sz="1600" dirty="0"/>
              <a:t>a)	</a:t>
            </a:r>
            <a:r>
              <a:rPr lang="en-US" sz="1600" dirty="0" err="1"/>
              <a:t>mogući</a:t>
            </a:r>
            <a:r>
              <a:rPr lang="en-US" sz="1600" dirty="0"/>
              <a:t> fond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vremena</a:t>
            </a:r>
            <a:r>
              <a:rPr lang="sr-Latn-BA" sz="1600" dirty="0"/>
              <a:t> za 2 smjene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b)	</a:t>
            </a:r>
            <a:r>
              <a:rPr lang="en-US" sz="1600" dirty="0" err="1"/>
              <a:t>kalendarski</a:t>
            </a:r>
            <a:r>
              <a:rPr lang="en-US" sz="1600" dirty="0"/>
              <a:t> fond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vremena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3 </a:t>
            </a:r>
            <a:r>
              <a:rPr lang="en-US" sz="1600" dirty="0" err="1"/>
              <a:t>smjene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c)	</a:t>
            </a:r>
            <a:r>
              <a:rPr lang="en-US" sz="1600" dirty="0" err="1"/>
              <a:t>prosječan</a:t>
            </a:r>
            <a:r>
              <a:rPr lang="en-US" sz="1600" dirty="0"/>
              <a:t> </a:t>
            </a:r>
            <a:r>
              <a:rPr lang="en-US" sz="1600" dirty="0" err="1"/>
              <a:t>broj</a:t>
            </a:r>
            <a:r>
              <a:rPr lang="en-US" sz="1600" dirty="0"/>
              <a:t> </a:t>
            </a:r>
            <a:r>
              <a:rPr lang="en-US" sz="1600" dirty="0" err="1"/>
              <a:t>radnika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prosječnu</a:t>
            </a:r>
            <a:r>
              <a:rPr lang="en-US" sz="1600" dirty="0"/>
              <a:t> </a:t>
            </a:r>
            <a:r>
              <a:rPr lang="en-US" sz="1600" dirty="0" err="1"/>
              <a:t>dužinu</a:t>
            </a:r>
            <a:r>
              <a:rPr lang="en-US" sz="1600" dirty="0"/>
              <a:t>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mjeseca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d)	</a:t>
            </a:r>
            <a:r>
              <a:rPr lang="en-US" sz="1600" dirty="0" err="1"/>
              <a:t>koeficijent</a:t>
            </a:r>
            <a:r>
              <a:rPr lang="en-US" sz="1600" dirty="0"/>
              <a:t> </a:t>
            </a:r>
            <a:r>
              <a:rPr lang="en-US" sz="1600" dirty="0" err="1"/>
              <a:t>iskorišćenja</a:t>
            </a:r>
            <a:r>
              <a:rPr lang="en-US" sz="1600" dirty="0"/>
              <a:t> </a:t>
            </a:r>
            <a:r>
              <a:rPr lang="en-US" sz="1600" dirty="0" err="1"/>
              <a:t>kalendarskog</a:t>
            </a:r>
            <a:r>
              <a:rPr lang="en-US" sz="1600" dirty="0"/>
              <a:t>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vremena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e)	</a:t>
            </a:r>
            <a:r>
              <a:rPr lang="en-US" sz="1600" dirty="0" err="1"/>
              <a:t>koeficijent</a:t>
            </a:r>
            <a:r>
              <a:rPr lang="en-US" sz="1600" dirty="0"/>
              <a:t> </a:t>
            </a:r>
            <a:r>
              <a:rPr lang="en-US" sz="1600" dirty="0" err="1"/>
              <a:t>iskorišćenja</a:t>
            </a:r>
            <a:r>
              <a:rPr lang="en-US" sz="1600" dirty="0"/>
              <a:t> </a:t>
            </a:r>
            <a:r>
              <a:rPr lang="en-US" sz="1600" dirty="0" err="1"/>
              <a:t>zaposlenih</a:t>
            </a:r>
            <a:r>
              <a:rPr lang="en-US" sz="1600" dirty="0"/>
              <a:t> </a:t>
            </a:r>
            <a:r>
              <a:rPr lang="en-US" sz="1600" dirty="0" err="1"/>
              <a:t>radnika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f)	</a:t>
            </a:r>
            <a:r>
              <a:rPr lang="en-US" sz="1600" dirty="0" err="1"/>
              <a:t>koeficijent</a:t>
            </a:r>
            <a:r>
              <a:rPr lang="en-US" sz="1600" dirty="0"/>
              <a:t> </a:t>
            </a:r>
            <a:r>
              <a:rPr lang="en-US" sz="1600" dirty="0" err="1"/>
              <a:t>integralnog</a:t>
            </a:r>
            <a:r>
              <a:rPr lang="en-US" sz="1600" dirty="0"/>
              <a:t> </a:t>
            </a:r>
            <a:r>
              <a:rPr lang="en-US" sz="1600" dirty="0" err="1"/>
              <a:t>iskorišćenja</a:t>
            </a:r>
            <a:r>
              <a:rPr lang="en-US" sz="1600" dirty="0"/>
              <a:t>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vremena</a:t>
            </a:r>
            <a:endParaRPr lang="en-US" sz="1600" dirty="0"/>
          </a:p>
          <a:p>
            <a:pPr marL="114300" lvl="0" indent="0">
              <a:buNone/>
            </a:pPr>
            <a:endParaRPr lang="sr-Cyrl-BA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Latn-BA" dirty="0"/>
              <a:t>4</a:t>
            </a:r>
            <a:r>
              <a:rPr lang="sr-Latn-RS" dirty="0"/>
              <a:t>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16790060"/>
              </p:ext>
            </p:extLst>
          </p:nvPr>
        </p:nvGraphicFramePr>
        <p:xfrm>
          <a:off x="2438400" y="1306513"/>
          <a:ext cx="3194050" cy="577215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2495550">
                  <a:extLst>
                    <a:ext uri="{9D8B030D-6E8A-4147-A177-3AD203B41FA5}">
                      <a16:colId xmlns="" xmlns:a16="http://schemas.microsoft.com/office/drawing/2014/main" val="1744687415"/>
                    </a:ext>
                  </a:extLst>
                </a:gridCol>
                <a:gridCol w="698500">
                  <a:extLst>
                    <a:ext uri="{9D8B030D-6E8A-4147-A177-3AD203B41FA5}">
                      <a16:colId xmlns="" xmlns:a16="http://schemas.microsoft.com/office/drawing/2014/main" val="4236350207"/>
                    </a:ext>
                  </a:extLst>
                </a:gridCol>
              </a:tblGrid>
              <a:tr h="11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Broj radnika u jednoj smjeni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800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330419034"/>
                  </a:ext>
                </a:extLst>
              </a:tr>
              <a:tr h="111125">
                <a:tc>
                  <a:txBody>
                    <a:bodyPr/>
                    <a:lstStyle/>
                    <a:p>
                      <a:pPr indent="11430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Radnik-časova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indent="11430" algn="r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126.750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45291650"/>
                  </a:ext>
                </a:extLst>
              </a:tr>
              <a:tr h="111125">
                <a:tc>
                  <a:txBody>
                    <a:bodyPr/>
                    <a:lstStyle/>
                    <a:p>
                      <a:pPr indent="11430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Radnik-dana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indent="11430" algn="r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19.500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906237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3814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304800" y="361950"/>
            <a:ext cx="8565356" cy="4038600"/>
          </a:xfrm>
          <a:blipFill>
            <a:blip r:embed="rId2"/>
            <a:stretch>
              <a:fillRect r="-142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72416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228600" y="285750"/>
            <a:ext cx="8641556" cy="3989387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endParaRPr lang="en-US" dirty="0">
              <a:noFill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24297" y="1352550"/>
                <a:ext cx="6680097" cy="51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19.500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·2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541,67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542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297" y="1352550"/>
                <a:ext cx="6680097" cy="511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50169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0525" y="249701"/>
            <a:ext cx="8610600" cy="3684587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600" b="1" dirty="0"/>
              <a:t>Prosječan broj dana (dužina radnog mjeseca) </a:t>
            </a:r>
            <a:r>
              <a:rPr lang="sr-Latn-BA" sz="1600" dirty="0"/>
              <a:t>se računa kao odnos broja radnik – dana i broja radnika.</a:t>
            </a:r>
          </a:p>
          <a:p>
            <a:pPr marL="114300" lvl="0" indent="0">
              <a:buNone/>
            </a:pPr>
            <a:endParaRPr lang="sr-Latn-BA" sz="1600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r>
              <a:rPr lang="sr-Latn-RS" dirty="0"/>
              <a:t>d) </a:t>
            </a:r>
            <a:r>
              <a:rPr lang="sr-Latn-RS" sz="1600" b="1" dirty="0"/>
              <a:t>Koeficijent iskorištenja kalendarskog radnog vremena </a:t>
            </a:r>
            <a:r>
              <a:rPr lang="sr-Latn-RS" sz="1600" dirty="0"/>
              <a:t>se dobija stavljajući u odnos mogući i kalendarski fond radnog vremena:</a:t>
            </a:r>
          </a:p>
          <a:p>
            <a:pPr marL="114300" lvl="0" indent="0">
              <a:buNone/>
            </a:pPr>
            <a:endParaRPr lang="sr-Latn-RS" sz="1600" b="1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80545" y="1090380"/>
                <a:ext cx="7469096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𝑚𝑗𝑒𝑠𝑒𝑐𝑎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𝑠𝑚𝑗𝑒𝑛𝑎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19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500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800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12,2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45" y="1090380"/>
                <a:ext cx="7469096" cy="510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13B73A-3939-475E-B07A-8770CCCD9AA1}"/>
                  </a:ext>
                </a:extLst>
              </p:cNvPr>
              <p:cNvSpPr txBox="1"/>
              <p:nvPr/>
            </p:nvSpPr>
            <p:spPr>
              <a:xfrm>
                <a:off x="1240680" y="2952750"/>
                <a:ext cx="6570287" cy="1241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𝐾𝑎𝑙𝑒𝑛𝑑𝑎𝑟𝑠𝑘𝑖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520.800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·100=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38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71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id="{1C13B73A-3939-475E-B07A-8770CCCD9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680" y="2952750"/>
                <a:ext cx="6570287" cy="12419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4244223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814809C-F4C3-4F8F-8D6E-68E911117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33350"/>
            <a:ext cx="8153400" cy="3933000"/>
          </a:xfrm>
        </p:spPr>
        <p:txBody>
          <a:bodyPr/>
          <a:lstStyle/>
          <a:p>
            <a:pPr marL="114300" indent="0">
              <a:buNone/>
            </a:pPr>
            <a:r>
              <a:rPr lang="sr-Latn-BA" sz="1600" dirty="0"/>
              <a:t>e) </a:t>
            </a:r>
            <a:r>
              <a:rPr lang="sr-Latn-BA" sz="1600" b="1" dirty="0"/>
              <a:t>Koeficijent iskorištenja zaposlenih radnika </a:t>
            </a:r>
            <a:r>
              <a:rPr lang="sr-Latn-BA" sz="1600" dirty="0"/>
              <a:t>predstavlja odnos prosječnog i ukupnog broja radnika</a:t>
            </a:r>
          </a:p>
          <a:p>
            <a:pPr marL="114300" indent="0">
              <a:buNone/>
            </a:pPr>
            <a:endParaRPr lang="sr-Latn-BA" sz="1600" b="1" dirty="0"/>
          </a:p>
          <a:p>
            <a:pPr marL="114300" indent="0">
              <a:buNone/>
            </a:pPr>
            <a:endParaRPr lang="sr-Latn-BA" sz="1600" b="1" dirty="0"/>
          </a:p>
          <a:p>
            <a:pPr marL="114300" indent="0">
              <a:buNone/>
            </a:pPr>
            <a:endParaRPr lang="sr-Latn-BA" sz="1600" b="1" dirty="0"/>
          </a:p>
          <a:p>
            <a:pPr marL="114300" indent="0">
              <a:buNone/>
            </a:pPr>
            <a:endParaRPr lang="sr-Latn-BA" sz="1600" b="1" dirty="0"/>
          </a:p>
          <a:p>
            <a:pPr marL="114300" indent="0">
              <a:buNone/>
            </a:pPr>
            <a:r>
              <a:rPr lang="sr-Latn-BA" sz="1600" dirty="0"/>
              <a:t>f) </a:t>
            </a:r>
            <a:r>
              <a:rPr lang="sr-Latn-BA" sz="1600" b="1" dirty="0"/>
              <a:t>Koeficijent integralnog iskorištenja radnog vremena </a:t>
            </a:r>
            <a:r>
              <a:rPr lang="sr-Latn-BA" sz="1600" dirty="0"/>
              <a:t>se dobija kao odnos radnik-časova i mogućeg fonda radnog vremena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F2ECB0D-38CE-4BAB-B8FE-D7AF48A2CE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355CF4-4D8F-4221-A8BF-4563F14CBF47}"/>
                  </a:ext>
                </a:extLst>
              </p:cNvPr>
              <p:cNvSpPr txBox="1"/>
              <p:nvPr/>
            </p:nvSpPr>
            <p:spPr>
              <a:xfrm>
                <a:off x="1670400" y="724281"/>
                <a:ext cx="6096000" cy="1394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𝑎𝑛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num>
                        <m:den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𝑈𝑘𝑢𝑝𝑎𝑛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den>
                      </m:f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400" b="0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542</m:t>
                          </m:r>
                        </m:num>
                        <m:den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800</m:t>
                          </m:r>
                        </m:den>
                      </m:f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·100</m:t>
                      </m:r>
                      <m:r>
                        <a:rPr lang="sr-Latn-BA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67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1400" b="0" dirty="0"/>
              </a:p>
              <a:p>
                <a:endParaRPr lang="sr-Latn-BA" sz="1400" b="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8A355CF4-4D8F-4221-A8BF-4563F14CB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400" y="724281"/>
                <a:ext cx="6096000" cy="13941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BB4890-E9AB-4034-9961-6602017EBD5A}"/>
                  </a:ext>
                </a:extLst>
              </p:cNvPr>
              <p:cNvSpPr txBox="1"/>
              <p:nvPr/>
            </p:nvSpPr>
            <p:spPr>
              <a:xfrm>
                <a:off x="1050750" y="2977494"/>
                <a:ext cx="7042500" cy="1381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(č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126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750 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87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4FBB4890-E9AB-4034-9961-6602017EB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50" y="2977494"/>
                <a:ext cx="7042500" cy="1381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103958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59556" y="590550"/>
            <a:ext cx="8610600" cy="3684587"/>
          </a:xfrm>
        </p:spPr>
        <p:txBody>
          <a:bodyPr/>
          <a:lstStyle/>
          <a:p>
            <a:pPr marL="114300" lvl="0" indent="0">
              <a:buNone/>
            </a:pPr>
            <a:endParaRPr lang="sr-Cyrl-BA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Latn-BA" dirty="0"/>
              <a:t>5</a:t>
            </a:r>
            <a:r>
              <a:rPr lang="sr-Latn-RS" dirty="0"/>
              <a:t>. ZADATAK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55625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U </a:t>
            </a:r>
            <a:r>
              <a:rPr lang="en-US" sz="1600" dirty="0" err="1"/>
              <a:t>jednom</a:t>
            </a:r>
            <a:r>
              <a:rPr lang="en-US" sz="1600" dirty="0"/>
              <a:t> pred</a:t>
            </a:r>
            <a:r>
              <a:rPr lang="sr-Latn-BA" sz="1600" dirty="0"/>
              <a:t>uzeću </a:t>
            </a:r>
            <a:r>
              <a:rPr lang="en-US" sz="1600" dirty="0"/>
              <a:t>je </a:t>
            </a:r>
            <a:r>
              <a:rPr lang="en-US" sz="1600" dirty="0" err="1"/>
              <a:t>zaposleno</a:t>
            </a:r>
            <a:r>
              <a:rPr lang="en-US" sz="1600" dirty="0"/>
              <a:t> 840 </a:t>
            </a:r>
            <a:r>
              <a:rPr lang="en-US" sz="1600" dirty="0" err="1"/>
              <a:t>radnika</a:t>
            </a:r>
            <a:r>
              <a:rPr lang="en-US" sz="1600" dirty="0"/>
              <a:t>, koji </a:t>
            </a:r>
            <a:r>
              <a:rPr lang="en-US" sz="1600" dirty="0" err="1"/>
              <a:t>rade</a:t>
            </a:r>
            <a:r>
              <a:rPr lang="en-US" sz="1600" dirty="0"/>
              <a:t> u </a:t>
            </a:r>
            <a:r>
              <a:rPr lang="en-US" sz="1600" dirty="0" err="1"/>
              <a:t>jednoj</a:t>
            </a:r>
            <a:r>
              <a:rPr lang="en-US" sz="1600" dirty="0"/>
              <a:t> </a:t>
            </a:r>
            <a:r>
              <a:rPr lang="en-US" sz="1600" dirty="0" err="1"/>
              <a:t>smjeni</a:t>
            </a:r>
            <a:r>
              <a:rPr lang="en-US" sz="1600" dirty="0"/>
              <a:t>. </a:t>
            </a:r>
            <a:r>
              <a:rPr lang="en-US" sz="1600" dirty="0" err="1"/>
              <a:t>Kalendarski</a:t>
            </a:r>
            <a:r>
              <a:rPr lang="en-US" sz="1600" dirty="0"/>
              <a:t> fond </a:t>
            </a:r>
            <a:r>
              <a:rPr lang="en-US" sz="1600" dirty="0" err="1"/>
              <a:t>radnih</a:t>
            </a:r>
            <a:r>
              <a:rPr lang="en-US" sz="1600" dirty="0"/>
              <a:t> dana u </a:t>
            </a:r>
            <a:r>
              <a:rPr lang="en-US" sz="1600" dirty="0" err="1"/>
              <a:t>posmatranom</a:t>
            </a:r>
            <a:r>
              <a:rPr lang="en-US" sz="1600" dirty="0"/>
              <a:t> </a:t>
            </a:r>
            <a:r>
              <a:rPr lang="en-US" sz="1600" dirty="0" err="1"/>
              <a:t>mjesecu</a:t>
            </a:r>
            <a:r>
              <a:rPr lang="en-US" sz="1600" dirty="0"/>
              <a:t> </a:t>
            </a:r>
            <a:r>
              <a:rPr lang="en-US" sz="1600" dirty="0" err="1"/>
              <a:t>iznosio</a:t>
            </a:r>
            <a:r>
              <a:rPr lang="en-US" sz="1600" dirty="0"/>
              <a:t> je 23. U </a:t>
            </a:r>
            <a:r>
              <a:rPr lang="en-US" sz="1600" dirty="0" err="1"/>
              <a:t>toku</a:t>
            </a:r>
            <a:r>
              <a:rPr lang="en-US" sz="1600" dirty="0"/>
              <a:t> </a:t>
            </a:r>
            <a:r>
              <a:rPr lang="en-US" sz="1600" dirty="0" err="1"/>
              <a:t>mjeseca</a:t>
            </a:r>
            <a:r>
              <a:rPr lang="en-US" sz="1600" dirty="0"/>
              <a:t> je </a:t>
            </a:r>
            <a:r>
              <a:rPr lang="en-US" sz="1600" dirty="0" err="1"/>
              <a:t>ostvareno</a:t>
            </a:r>
            <a:r>
              <a:rPr lang="en-US" sz="1600" dirty="0"/>
              <a:t> </a:t>
            </a:r>
            <a:r>
              <a:rPr lang="en-US" sz="1600" dirty="0" err="1"/>
              <a:t>ukupno</a:t>
            </a:r>
            <a:r>
              <a:rPr lang="en-US" sz="1600" dirty="0"/>
              <a:t> 160.000 </a:t>
            </a:r>
            <a:r>
              <a:rPr lang="en-US" sz="1600" dirty="0" err="1"/>
              <a:t>radnik</a:t>
            </a:r>
            <a:r>
              <a:rPr lang="en-US" sz="1600" dirty="0"/>
              <a:t> – </a:t>
            </a:r>
            <a:r>
              <a:rPr lang="en-US" sz="1600" dirty="0" err="1"/>
              <a:t>časova</a:t>
            </a:r>
            <a:r>
              <a:rPr lang="en-US" sz="1600" dirty="0"/>
              <a:t>, </a:t>
            </a:r>
            <a:r>
              <a:rPr lang="en-US" sz="1600" dirty="0" err="1"/>
              <a:t>te</a:t>
            </a:r>
            <a:r>
              <a:rPr lang="en-US" sz="1600" dirty="0"/>
              <a:t> 21.000 </a:t>
            </a:r>
            <a:r>
              <a:rPr lang="en-US" sz="1600" dirty="0" err="1"/>
              <a:t>radnik</a:t>
            </a:r>
            <a:r>
              <a:rPr lang="en-US" sz="1600" dirty="0"/>
              <a:t> – dana.</a:t>
            </a:r>
          </a:p>
          <a:p>
            <a:r>
              <a:rPr lang="en-US" sz="1600" dirty="0" err="1"/>
              <a:t>Izračunati</a:t>
            </a:r>
            <a:r>
              <a:rPr lang="en-US" sz="1600" dirty="0"/>
              <a:t> </a:t>
            </a:r>
            <a:r>
              <a:rPr lang="en-US" sz="1600" dirty="0" err="1"/>
              <a:t>parametre</a:t>
            </a:r>
            <a:r>
              <a:rPr lang="en-US" sz="1600" dirty="0"/>
              <a:t> </a:t>
            </a:r>
            <a:r>
              <a:rPr lang="en-US" sz="1600" dirty="0" err="1"/>
              <a:t>iskorišćenja</a:t>
            </a:r>
            <a:r>
              <a:rPr lang="en-US" sz="1600" dirty="0"/>
              <a:t> </a:t>
            </a:r>
            <a:r>
              <a:rPr lang="en-US" sz="1600" dirty="0" err="1"/>
              <a:t>radne</a:t>
            </a:r>
            <a:r>
              <a:rPr lang="en-US" sz="1600" dirty="0"/>
              <a:t> </a:t>
            </a:r>
            <a:r>
              <a:rPr lang="en-US" sz="1600" dirty="0" err="1"/>
              <a:t>snage</a:t>
            </a:r>
            <a:r>
              <a:rPr lang="en-US" sz="1600" dirty="0"/>
              <a:t> u </a:t>
            </a:r>
            <a:r>
              <a:rPr lang="en-US" sz="1600" dirty="0" err="1"/>
              <a:t>posmatranom</a:t>
            </a:r>
            <a:r>
              <a:rPr lang="en-US" sz="1600" dirty="0"/>
              <a:t> </a:t>
            </a:r>
            <a:r>
              <a:rPr lang="en-US" sz="1600" dirty="0" err="1"/>
              <a:t>preduzeću</a:t>
            </a:r>
            <a:r>
              <a:rPr lang="en-US" sz="1600" dirty="0"/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552768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971550"/>
            <a:ext cx="7772400" cy="3048000"/>
          </a:xfrm>
        </p:spPr>
        <p:txBody>
          <a:bodyPr/>
          <a:lstStyle/>
          <a:p>
            <a:pPr lvl="0">
              <a:buAutoNum type="arabicPeriod"/>
            </a:pPr>
            <a:r>
              <a:rPr lang="sr-Latn-RS" dirty="0"/>
              <a:t>Dati su podaci o kretanju opšte aktivnosti stanovništva za period </a:t>
            </a:r>
            <a:r>
              <a:rPr lang="en-US" dirty="0"/>
              <a:t>od </a:t>
            </a:r>
            <a:r>
              <a:rPr lang="sr-Latn-RS" dirty="0"/>
              <a:t>2000</a:t>
            </a:r>
            <a:r>
              <a:rPr lang="en-US" dirty="0"/>
              <a:t>.</a:t>
            </a:r>
            <a:r>
              <a:rPr lang="sr-Latn-RS" dirty="0"/>
              <a:t> </a:t>
            </a:r>
            <a:r>
              <a:rPr lang="en-US" dirty="0"/>
              <a:t>do </a:t>
            </a:r>
            <a:r>
              <a:rPr lang="sr-Latn-RS" dirty="0"/>
              <a:t>2009. godin</a:t>
            </a:r>
            <a:r>
              <a:rPr lang="en-US" dirty="0"/>
              <a:t>e</a:t>
            </a:r>
            <a:r>
              <a:rPr lang="sr-Latn-RS" dirty="0"/>
              <a:t>: </a:t>
            </a: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r>
              <a:rPr lang="sr-Latn-RS" dirty="0"/>
              <a:t>Izračunati i objasniti stopu aktivnog stanovištva u 2009. godini, ako je ista u 1999. godini iznosila 44%. Indeks aktivnog stanovništva u periodu 2004 – 2009 godina iznosi 111, a indeks ukupnog stanovništva za isti period je 104.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1.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05834219"/>
              </p:ext>
            </p:extLst>
          </p:nvPr>
        </p:nvGraphicFramePr>
        <p:xfrm>
          <a:off x="1881822" y="1962150"/>
          <a:ext cx="5380355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1499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97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97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>
                          <a:effectLst/>
                        </a:rPr>
                        <a:t>Opis</a:t>
                      </a:r>
                      <a:endParaRPr lang="sr-Latn-R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>
                          <a:effectLst/>
                        </a:rPr>
                        <a:t>Lančani indeksi</a:t>
                      </a:r>
                      <a:endParaRPr lang="sr-Latn-R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>
                          <a:effectLst/>
                        </a:rPr>
                        <a:t>2000</a:t>
                      </a:r>
                      <a:endParaRPr lang="sr-Latn-R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>
                          <a:effectLst/>
                        </a:rPr>
                        <a:t>2001</a:t>
                      </a:r>
                      <a:endParaRPr lang="sr-Latn-R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>
                          <a:effectLst/>
                        </a:rPr>
                        <a:t>2002</a:t>
                      </a:r>
                      <a:endParaRPr lang="sr-Latn-R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>
                          <a:effectLst/>
                        </a:rPr>
                        <a:t>2003</a:t>
                      </a:r>
                      <a:endParaRPr lang="sr-Latn-R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 dirty="0">
                          <a:effectLst/>
                        </a:rPr>
                        <a:t>2004</a:t>
                      </a:r>
                      <a:endParaRPr lang="sr-Latn-R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>
                          <a:effectLst/>
                        </a:rPr>
                        <a:t>Aktivno stan.</a:t>
                      </a:r>
                      <a:endParaRPr lang="sr-Latn-R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 b="1" dirty="0">
                          <a:effectLst/>
                        </a:rPr>
                        <a:t>Ukupno stan.</a:t>
                      </a:r>
                      <a:endParaRPr lang="sr-Latn-R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99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802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85800" y="590550"/>
            <a:ext cx="7772400" cy="3429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295804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457200" y="438150"/>
            <a:ext cx="7994100" cy="39624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D8D48D49-5108-4F69-BC18-F476A0DB5B8B}"/>
              </a:ext>
            </a:extLst>
          </p:cNvPr>
          <p:cNvCxnSpPr/>
          <p:nvPr/>
        </p:nvCxnSpPr>
        <p:spPr>
          <a:xfrm>
            <a:off x="1600200" y="135255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2E24FDAD-FC7F-41C3-BBF5-4AEFACBF70C9}"/>
              </a:ext>
            </a:extLst>
          </p:cNvPr>
          <p:cNvCxnSpPr>
            <a:cxnSpLocks/>
          </p:cNvCxnSpPr>
          <p:nvPr/>
        </p:nvCxnSpPr>
        <p:spPr>
          <a:xfrm>
            <a:off x="1600200" y="1504950"/>
            <a:ext cx="6858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674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mc="http://schemas.openxmlformats.org/markup-compatibility/2006" xmlns:a14="http://schemas.microsoft.com/office/drawing/2010/main" xmlns="" xmlns:a16="http://schemas.microsoft.com/office/drawing/2014/main" id="{482C54B3-0EE8-4DC2-A75E-9870A8DAA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381000" y="361950"/>
            <a:ext cx="7696200" cy="38568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754C6A1-5B3C-4BEE-ABEF-21500EF947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328EA35-687A-43C7-A1B7-5E53744E5B76}"/>
                  </a:ext>
                </a:extLst>
              </p:cNvPr>
              <p:cNvSpPr txBox="1"/>
              <p:nvPr/>
            </p:nvSpPr>
            <p:spPr>
              <a:xfrm>
                <a:off x="533400" y="1047750"/>
                <a:ext cx="1558953" cy="252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𝑃𝑎</m:t>
                          </m:r>
                        </m:sub>
                        <m:sup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2004−2009</m:t>
                          </m:r>
                        </m:sup>
                      </m:sSubSup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=111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328EA35-687A-43C7-A1B7-5E53744E5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047750"/>
                <a:ext cx="1558953" cy="252505"/>
              </a:xfrm>
              <a:prstGeom prst="rect">
                <a:avLst/>
              </a:prstGeom>
              <a:blipFill>
                <a:blip r:embed="rId3"/>
                <a:stretch>
                  <a:fillRect l="-2353" r="-1961"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032C21-09EA-41FF-8080-35C26876465B}"/>
                  </a:ext>
                </a:extLst>
              </p:cNvPr>
              <p:cNvSpPr txBox="1"/>
              <p:nvPr/>
            </p:nvSpPr>
            <p:spPr>
              <a:xfrm>
                <a:off x="524400" y="1428750"/>
                <a:ext cx="1558953" cy="2512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  <m:sup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2004−2009</m:t>
                          </m:r>
                        </m:sup>
                      </m:sSubSup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=104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A032C21-09EA-41FF-8080-35C268764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00" y="1428750"/>
                <a:ext cx="1558953" cy="251223"/>
              </a:xfrm>
              <a:prstGeom prst="rect">
                <a:avLst/>
              </a:prstGeom>
              <a:blipFill>
                <a:blip r:embed="rId4"/>
                <a:stretch>
                  <a:fillRect l="-1953" r="-195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35530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971550"/>
            <a:ext cx="7772400" cy="342900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/>
              <a:t>Na osnovu podataka o zaposlenim u jednoj regiji, odrediti koje godine će taj broj iznositi 100.000 ako se dotadašnja tendencija nastavi i nakon 2009. godine.</a:t>
            </a:r>
            <a:endParaRPr lang="sr-Cyrl-BA" dirty="0"/>
          </a:p>
          <a:p>
            <a:pPr marL="114300" lvl="0" indent="0">
              <a:buNone/>
            </a:pPr>
            <a:endParaRPr lang="sr-Cyrl-BA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Cyrl-BA" dirty="0"/>
              <a:t>2</a:t>
            </a:r>
            <a:r>
              <a:rPr lang="sr-Latn-RS" dirty="0"/>
              <a:t>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1178320"/>
              </p:ext>
            </p:extLst>
          </p:nvPr>
        </p:nvGraphicFramePr>
        <p:xfrm>
          <a:off x="1897857" y="2226786"/>
          <a:ext cx="5353049" cy="54864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65544">
                  <a:extLst>
                    <a:ext uri="{9D8B030D-6E8A-4147-A177-3AD203B41FA5}">
                      <a16:colId xmlns="" xmlns:a16="http://schemas.microsoft.com/office/drawing/2014/main" val="510797554"/>
                    </a:ext>
                  </a:extLst>
                </a:gridCol>
                <a:gridCol w="605370">
                  <a:extLst>
                    <a:ext uri="{9D8B030D-6E8A-4147-A177-3AD203B41FA5}">
                      <a16:colId xmlns="" xmlns:a16="http://schemas.microsoft.com/office/drawing/2014/main" val="3010684653"/>
                    </a:ext>
                  </a:extLst>
                </a:gridCol>
                <a:gridCol w="756554">
                  <a:extLst>
                    <a:ext uri="{9D8B030D-6E8A-4147-A177-3AD203B41FA5}">
                      <a16:colId xmlns="" xmlns:a16="http://schemas.microsoft.com/office/drawing/2014/main" val="3184198054"/>
                    </a:ext>
                  </a:extLst>
                </a:gridCol>
                <a:gridCol w="680327">
                  <a:extLst>
                    <a:ext uri="{9D8B030D-6E8A-4147-A177-3AD203B41FA5}">
                      <a16:colId xmlns="" xmlns:a16="http://schemas.microsoft.com/office/drawing/2014/main" val="2142716392"/>
                    </a:ext>
                  </a:extLst>
                </a:gridCol>
                <a:gridCol w="832146">
                  <a:extLst>
                    <a:ext uri="{9D8B030D-6E8A-4147-A177-3AD203B41FA5}">
                      <a16:colId xmlns="" xmlns:a16="http://schemas.microsoft.com/office/drawing/2014/main" val="3263321938"/>
                    </a:ext>
                  </a:extLst>
                </a:gridCol>
                <a:gridCol w="605370">
                  <a:extLst>
                    <a:ext uri="{9D8B030D-6E8A-4147-A177-3AD203B41FA5}">
                      <a16:colId xmlns="" xmlns:a16="http://schemas.microsoft.com/office/drawing/2014/main" val="641570430"/>
                    </a:ext>
                  </a:extLst>
                </a:gridCol>
                <a:gridCol w="907738">
                  <a:extLst>
                    <a:ext uri="{9D8B030D-6E8A-4147-A177-3AD203B41FA5}">
                      <a16:colId xmlns="" xmlns:a16="http://schemas.microsoft.com/office/drawing/2014/main" val="3983181389"/>
                    </a:ext>
                  </a:extLst>
                </a:gridCol>
              </a:tblGrid>
              <a:tr h="67945">
                <a:tc>
                  <a:txBody>
                    <a:bodyPr/>
                    <a:lstStyle/>
                    <a:p>
                      <a:pPr marL="271145" indent="-271145">
                        <a:spcAft>
                          <a:spcPts val="0"/>
                        </a:spcAft>
                      </a:pPr>
                      <a:r>
                        <a:rPr lang="sr-Latn-CS" sz="1200" b="1">
                          <a:effectLst/>
                        </a:rPr>
                        <a:t>Godina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b="1">
                          <a:effectLst/>
                        </a:rPr>
                        <a:t>2004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b="1">
                          <a:effectLst/>
                        </a:rPr>
                        <a:t>2005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b="1">
                          <a:effectLst/>
                        </a:rPr>
                        <a:t>2006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b="1">
                          <a:effectLst/>
                        </a:rPr>
                        <a:t>2007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b="1">
                          <a:effectLst/>
                        </a:rPr>
                        <a:t>2008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b="1" dirty="0">
                          <a:effectLst/>
                        </a:rPr>
                        <a:t>2009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110206468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Zaposleni  (u 000)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5</a:t>
                      </a:r>
                      <a:r>
                        <a:rPr lang="sr-Latn-BA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59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72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84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86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89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891094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6662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6" name="Text Placeholder 5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609600" y="361950"/>
            <a:ext cx="7841700" cy="40386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endParaRPr lang="en-US" dirty="0">
              <a:noFill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0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mc="http://schemas.openxmlformats.org/markup-compatibility/2006" xmlns:a14="http://schemas.microsoft.com/office/drawing/2010/main" xmlns="" xmlns:a16="http://schemas.microsoft.com/office/drawing/2014/main" id="{33B64DBC-B67F-428B-A934-EE03F80F68A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723900" y="438150"/>
            <a:ext cx="7696200" cy="38568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endParaRPr lang="en-US" dirty="0">
              <a:noFill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0B09725-70E9-41DF-BF7D-CDEF31AC5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132207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971550"/>
            <a:ext cx="7772400" cy="34290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Dati su podaci o kretanju zaposlenih za period 1990 – 2003:</a:t>
            </a:r>
            <a:endParaRPr lang="en-US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sr-Latn-BA" dirty="0"/>
              <a:t>Izračunati indeks promjene zaposlenih u periodu 1990 – 2000. godina, ako je indeks u periodu 1990 – 1998 bio 104.</a:t>
            </a:r>
            <a:endParaRPr lang="en-US" dirty="0"/>
          </a:p>
          <a:p>
            <a:pPr marL="114300" lvl="0" indent="0">
              <a:buNone/>
            </a:pPr>
            <a:endParaRPr lang="sr-Cyrl-BA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Latn-BA" dirty="0"/>
              <a:t>3</a:t>
            </a:r>
            <a:r>
              <a:rPr lang="sr-Latn-RS" dirty="0"/>
              <a:t>. ZADATAK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36089916"/>
              </p:ext>
            </p:extLst>
          </p:nvPr>
        </p:nvGraphicFramePr>
        <p:xfrm>
          <a:off x="1219200" y="1814830"/>
          <a:ext cx="6278880" cy="54864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749935">
                  <a:extLst>
                    <a:ext uri="{9D8B030D-6E8A-4147-A177-3AD203B41FA5}">
                      <a16:colId xmlns="" xmlns:a16="http://schemas.microsoft.com/office/drawing/2014/main" val="2054848708"/>
                    </a:ext>
                  </a:extLst>
                </a:gridCol>
                <a:gridCol w="708025">
                  <a:extLst>
                    <a:ext uri="{9D8B030D-6E8A-4147-A177-3AD203B41FA5}">
                      <a16:colId xmlns="" xmlns:a16="http://schemas.microsoft.com/office/drawing/2014/main" val="2661433219"/>
                    </a:ext>
                  </a:extLst>
                </a:gridCol>
                <a:gridCol w="807085">
                  <a:extLst>
                    <a:ext uri="{9D8B030D-6E8A-4147-A177-3AD203B41FA5}">
                      <a16:colId xmlns="" xmlns:a16="http://schemas.microsoft.com/office/drawing/2014/main" val="3725793604"/>
                    </a:ext>
                  </a:extLst>
                </a:gridCol>
                <a:gridCol w="802640">
                  <a:extLst>
                    <a:ext uri="{9D8B030D-6E8A-4147-A177-3AD203B41FA5}">
                      <a16:colId xmlns="" xmlns:a16="http://schemas.microsoft.com/office/drawing/2014/main" val="98652000"/>
                    </a:ext>
                  </a:extLst>
                </a:gridCol>
                <a:gridCol w="802640">
                  <a:extLst>
                    <a:ext uri="{9D8B030D-6E8A-4147-A177-3AD203B41FA5}">
                      <a16:colId xmlns="" xmlns:a16="http://schemas.microsoft.com/office/drawing/2014/main" val="3602418437"/>
                    </a:ext>
                  </a:extLst>
                </a:gridCol>
                <a:gridCol w="802640">
                  <a:extLst>
                    <a:ext uri="{9D8B030D-6E8A-4147-A177-3AD203B41FA5}">
                      <a16:colId xmlns="" xmlns:a16="http://schemas.microsoft.com/office/drawing/2014/main" val="3409706550"/>
                    </a:ext>
                  </a:extLst>
                </a:gridCol>
                <a:gridCol w="802640">
                  <a:extLst>
                    <a:ext uri="{9D8B030D-6E8A-4147-A177-3AD203B41FA5}">
                      <a16:colId xmlns="" xmlns:a16="http://schemas.microsoft.com/office/drawing/2014/main" val="3657211879"/>
                    </a:ext>
                  </a:extLst>
                </a:gridCol>
                <a:gridCol w="803275">
                  <a:extLst>
                    <a:ext uri="{9D8B030D-6E8A-4147-A177-3AD203B41FA5}">
                      <a16:colId xmlns="" xmlns:a16="http://schemas.microsoft.com/office/drawing/2014/main" val="21565937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 b="1">
                          <a:effectLst/>
                        </a:rPr>
                        <a:t>Godina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1997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1998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1999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2000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2001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</a:rPr>
                        <a:t>2002</a:t>
                      </a:r>
                      <a:endParaRPr lang="en-US" sz="1200" b="1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</a:rPr>
                        <a:t>2003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99574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Lančani indeksi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106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46497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7928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2026</TotalTime>
  <Words>384</Words>
  <Application>Microsoft Office PowerPoint</Application>
  <PresentationFormat>On-screen Show (16:9)</PresentationFormat>
  <Paragraphs>124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Segoe UI Black</vt:lpstr>
      <vt:lpstr>Oswald</vt:lpstr>
      <vt:lpstr>Segoe UI Light</vt:lpstr>
      <vt:lpstr>Source Sans Pro</vt:lpstr>
      <vt:lpstr>Wingdings</vt:lpstr>
      <vt:lpstr>CTimesRoman</vt:lpstr>
      <vt:lpstr>Times New Roman</vt:lpstr>
      <vt:lpstr>Quince template</vt:lpstr>
      <vt:lpstr>TRŽIŠTE RADA </vt:lpstr>
      <vt:lpstr>1. ZADATAK</vt:lpstr>
      <vt:lpstr>Slide 3</vt:lpstr>
      <vt:lpstr>Slide 4</vt:lpstr>
      <vt:lpstr>Slide 5</vt:lpstr>
      <vt:lpstr>2. ZADATAK</vt:lpstr>
      <vt:lpstr>Slide 7</vt:lpstr>
      <vt:lpstr>Slide 8</vt:lpstr>
      <vt:lpstr>3. ZADATAK</vt:lpstr>
      <vt:lpstr>Slide 10</vt:lpstr>
      <vt:lpstr>4. ZADATAK</vt:lpstr>
      <vt:lpstr>Slide 12</vt:lpstr>
      <vt:lpstr>Slide 13</vt:lpstr>
      <vt:lpstr>Slide 14</vt:lpstr>
      <vt:lpstr>Slide 15</vt:lpstr>
      <vt:lpstr>5. ZADATAK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Milica</cp:lastModifiedBy>
  <cp:revision>114</cp:revision>
  <dcterms:modified xsi:type="dcterms:W3CDTF">2021-11-10T09:13:48Z</dcterms:modified>
</cp:coreProperties>
</file>