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96" r:id="rId1"/>
  </p:sldMasterIdLst>
  <p:notesMasterIdLst>
    <p:notesMasterId r:id="rId25"/>
  </p:notesMasterIdLst>
  <p:handoutMasterIdLst>
    <p:handoutMasterId r:id="rId26"/>
  </p:handoutMasterIdLst>
  <p:sldIdLst>
    <p:sldId id="825" r:id="rId2"/>
    <p:sldId id="851" r:id="rId3"/>
    <p:sldId id="821" r:id="rId4"/>
    <p:sldId id="853" r:id="rId5"/>
    <p:sldId id="823" r:id="rId6"/>
    <p:sldId id="826" r:id="rId7"/>
    <p:sldId id="824" r:id="rId8"/>
    <p:sldId id="827" r:id="rId9"/>
    <p:sldId id="828" r:id="rId10"/>
    <p:sldId id="829" r:id="rId11"/>
    <p:sldId id="830" r:id="rId12"/>
    <p:sldId id="833" r:id="rId13"/>
    <p:sldId id="834" r:id="rId14"/>
    <p:sldId id="835" r:id="rId15"/>
    <p:sldId id="837" r:id="rId16"/>
    <p:sldId id="838" r:id="rId17"/>
    <p:sldId id="843" r:id="rId18"/>
    <p:sldId id="844" r:id="rId19"/>
    <p:sldId id="842" r:id="rId20"/>
    <p:sldId id="839" r:id="rId21"/>
    <p:sldId id="847" r:id="rId22"/>
    <p:sldId id="849" r:id="rId23"/>
    <p:sldId id="846" r:id="rId24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9900"/>
    <a:srgbClr val="FF66CC"/>
    <a:srgbClr val="CC99FF"/>
    <a:srgbClr val="FB17D0"/>
    <a:srgbClr val="FF9966"/>
    <a:srgbClr val="FBBF53"/>
    <a:srgbClr val="FFCCFF"/>
    <a:srgbClr val="F9E0AD"/>
    <a:srgbClr val="FDF3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2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88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A5D1D-38BD-4DDD-A58F-79DF65543BF1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1DA44-1243-4D07-AF26-058DDBD19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865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7F5CE-DD99-4CFD-AB0B-5AF6C013888A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BD655-4639-4CBE-BE8D-344BFADD6D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51320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167BC-7972-4CB4-9200-F853611014CA}" type="datetime1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773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02EE-4498-41BE-A354-A13C0C5355C8}" type="datetime1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454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1A3A-F488-4768-A9F0-0F3959A92872}" type="datetime1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0359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FCDF-EB04-4BCA-A7E0-EFE990DDB9A1}" type="datetime1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963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0E51-8926-4FF9-99C0-86CDBFDAF08A}" type="datetime1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47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C328-6EA3-4AAD-A60D-F794B09910E5}" type="datetime1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547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D2470-B70B-41DB-92E0-00E998FA7278}" type="datetime1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133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01D62-3C5A-44EA-83B0-811BD02260FC}" type="datetime1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529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19299-DC19-4154-8890-2A390A5A4A36}" type="datetime1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291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3A089-338B-4981-81B4-0C42B689B7D4}" type="datetime1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603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1751-1927-495A-B3ED-9702D385A7FB}" type="datetime1">
              <a:rPr lang="en-US" smtClean="0"/>
              <a:t>4/27/26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512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0B29C-17E4-4CE6-BB08-C98426C06A21}" type="datetime1">
              <a:rPr lang="en-US" smtClean="0"/>
              <a:t>4/27/26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162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19812-87B8-449D-B732-A52EE61ADF1B}" type="datetime1">
              <a:rPr lang="en-US" smtClean="0"/>
              <a:t>4/27/26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613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AF2A1-F94A-490D-AA71-7A2831CB34B2}" type="datetime1">
              <a:rPr lang="en-US" smtClean="0"/>
              <a:t>4/27/26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951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75C5-28A8-47F1-83FD-9CFB22A22D21}" type="datetime1">
              <a:rPr lang="en-US" smtClean="0"/>
              <a:t>4/27/26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263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6DC2-D70B-41F7-9F36-3EA761FDDF93}" type="datetime1">
              <a:rPr lang="en-US" smtClean="0"/>
              <a:t>4/27/26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406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A570B-0F52-4365-A829-9A7619E80A15}" type="datetime1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055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50938" y="197993"/>
            <a:ext cx="8510192" cy="88076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r-Latn-BA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Međunarodni ekonomski odnosi </a:t>
            </a:r>
            <a:endParaRPr lang="en-GB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66869" y="3063341"/>
            <a:ext cx="8428216" cy="105339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Vježbe V</a:t>
            </a:r>
          </a:p>
          <a:p>
            <a:r>
              <a:rPr lang="sr-Latn-BA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</a:t>
            </a:r>
          </a:p>
          <a:p>
            <a:endParaRPr lang="sr-Latn-BA" sz="3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sr-Latn-BA" sz="32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034717" y="5429322"/>
            <a:ext cx="3121458" cy="53626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 Dragana Vujičić -Stefanović, </a:t>
            </a:r>
          </a:p>
          <a:p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</a:t>
            </a:r>
          </a:p>
          <a:p>
            <a:r>
              <a:rPr lang="sr-Latn-BA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806" y="2940687"/>
            <a:ext cx="1756813" cy="993854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580806" y="4188524"/>
            <a:ext cx="7878330" cy="44529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r-Latn-BA" sz="24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Carine </a:t>
            </a:r>
          </a:p>
          <a:p>
            <a:endParaRPr lang="sr-Latn-BA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957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CARINE-vrste carina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449221" y="3593071"/>
            <a:ext cx="1865746" cy="8128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/>
              <a:t>CARINE</a:t>
            </a:r>
            <a:endParaRPr lang="en-GB" b="1" dirty="0"/>
          </a:p>
        </p:txBody>
      </p:sp>
      <p:sp>
        <p:nvSpPr>
          <p:cNvPr id="5" name="Rounded Rectangle 4"/>
          <p:cNvSpPr/>
          <p:nvPr/>
        </p:nvSpPr>
        <p:spPr>
          <a:xfrm>
            <a:off x="378691" y="817272"/>
            <a:ext cx="1930400" cy="3372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Uvozne </a:t>
            </a:r>
            <a:endParaRPr lang="en-GB" dirty="0"/>
          </a:p>
        </p:txBody>
      </p:sp>
      <p:sp>
        <p:nvSpPr>
          <p:cNvPr id="8" name="Rounded Rectangle 7"/>
          <p:cNvSpPr/>
          <p:nvPr/>
        </p:nvSpPr>
        <p:spPr>
          <a:xfrm>
            <a:off x="586510" y="1218478"/>
            <a:ext cx="1930400" cy="3372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Izvozne  </a:t>
            </a:r>
            <a:endParaRPr lang="en-GB" dirty="0"/>
          </a:p>
        </p:txBody>
      </p:sp>
      <p:sp>
        <p:nvSpPr>
          <p:cNvPr id="9" name="Rounded Rectangle 8"/>
          <p:cNvSpPr/>
          <p:nvPr/>
        </p:nvSpPr>
        <p:spPr>
          <a:xfrm>
            <a:off x="780473" y="1601639"/>
            <a:ext cx="1930400" cy="3372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Tranzitne  </a:t>
            </a:r>
            <a:endParaRPr lang="en-GB" dirty="0"/>
          </a:p>
        </p:txBody>
      </p:sp>
      <p:sp>
        <p:nvSpPr>
          <p:cNvPr id="10" name="Rounded Rectangle 9"/>
          <p:cNvSpPr/>
          <p:nvPr/>
        </p:nvSpPr>
        <p:spPr>
          <a:xfrm>
            <a:off x="1002146" y="1984800"/>
            <a:ext cx="1930400" cy="3372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Prohibitivne </a:t>
            </a:r>
            <a:endParaRPr lang="en-GB" dirty="0"/>
          </a:p>
        </p:txBody>
      </p:sp>
      <p:sp>
        <p:nvSpPr>
          <p:cNvPr id="11" name="Rounded Rectangle 10"/>
          <p:cNvSpPr/>
          <p:nvPr/>
        </p:nvSpPr>
        <p:spPr>
          <a:xfrm>
            <a:off x="3449782" y="881204"/>
            <a:ext cx="1930400" cy="3372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Fiskalne  </a:t>
            </a:r>
            <a:endParaRPr lang="en-GB" dirty="0"/>
          </a:p>
        </p:txBody>
      </p:sp>
      <p:sp>
        <p:nvSpPr>
          <p:cNvPr id="12" name="Rounded Rectangle 11"/>
          <p:cNvSpPr/>
          <p:nvPr/>
        </p:nvSpPr>
        <p:spPr>
          <a:xfrm>
            <a:off x="3449782" y="1264365"/>
            <a:ext cx="1930400" cy="3372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Zaštitne  </a:t>
            </a:r>
            <a:endParaRPr lang="en-GB" dirty="0"/>
          </a:p>
        </p:txBody>
      </p:sp>
      <p:sp>
        <p:nvSpPr>
          <p:cNvPr id="13" name="Rounded Rectangle 12"/>
          <p:cNvSpPr/>
          <p:nvPr/>
        </p:nvSpPr>
        <p:spPr>
          <a:xfrm>
            <a:off x="3449782" y="1656468"/>
            <a:ext cx="1930400" cy="3372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Antidaminške </a:t>
            </a:r>
            <a:endParaRPr lang="en-GB" dirty="0"/>
          </a:p>
        </p:txBody>
      </p:sp>
      <p:sp>
        <p:nvSpPr>
          <p:cNvPr id="14" name="Rounded Rectangle 13"/>
          <p:cNvSpPr/>
          <p:nvPr/>
        </p:nvSpPr>
        <p:spPr>
          <a:xfrm>
            <a:off x="3449782" y="2043787"/>
            <a:ext cx="1930400" cy="3372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Kompenzatorne  </a:t>
            </a:r>
            <a:endParaRPr lang="en-GB" dirty="0"/>
          </a:p>
        </p:txBody>
      </p:sp>
      <p:sp>
        <p:nvSpPr>
          <p:cNvPr id="15" name="Rounded Rectangle 14"/>
          <p:cNvSpPr/>
          <p:nvPr/>
        </p:nvSpPr>
        <p:spPr>
          <a:xfrm>
            <a:off x="1071419" y="2394847"/>
            <a:ext cx="1843467" cy="56093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Faza </a:t>
            </a:r>
          </a:p>
          <a:p>
            <a:pPr algn="ctr"/>
            <a:r>
              <a:rPr lang="sr-Latn-BA" dirty="0"/>
              <a:t>primjene  </a:t>
            </a:r>
            <a:endParaRPr lang="en-GB" dirty="0"/>
          </a:p>
        </p:txBody>
      </p:sp>
      <p:sp>
        <p:nvSpPr>
          <p:cNvPr id="16" name="Rounded Rectangle 15"/>
          <p:cNvSpPr/>
          <p:nvPr/>
        </p:nvSpPr>
        <p:spPr>
          <a:xfrm>
            <a:off x="3474621" y="2753337"/>
            <a:ext cx="1814946" cy="62851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Funkciji uvođenja </a:t>
            </a:r>
            <a:endParaRPr lang="en-GB" dirty="0"/>
          </a:p>
        </p:txBody>
      </p:sp>
      <p:sp>
        <p:nvSpPr>
          <p:cNvPr id="18" name="Rounded Rectangle 17"/>
          <p:cNvSpPr/>
          <p:nvPr/>
        </p:nvSpPr>
        <p:spPr>
          <a:xfrm>
            <a:off x="6953361" y="856279"/>
            <a:ext cx="1930400" cy="3372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autonomno  </a:t>
            </a:r>
            <a:endParaRPr lang="en-GB" dirty="0"/>
          </a:p>
        </p:txBody>
      </p:sp>
      <p:sp>
        <p:nvSpPr>
          <p:cNvPr id="19" name="Rounded Rectangle 18"/>
          <p:cNvSpPr/>
          <p:nvPr/>
        </p:nvSpPr>
        <p:spPr>
          <a:xfrm>
            <a:off x="6554404" y="1275986"/>
            <a:ext cx="1930400" cy="3372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Ugovorne </a:t>
            </a:r>
            <a:endParaRPr lang="en-GB" dirty="0"/>
          </a:p>
        </p:txBody>
      </p:sp>
      <p:sp>
        <p:nvSpPr>
          <p:cNvPr id="20" name="Rounded Rectangle 19"/>
          <p:cNvSpPr/>
          <p:nvPr/>
        </p:nvSpPr>
        <p:spPr>
          <a:xfrm>
            <a:off x="6119091" y="1713056"/>
            <a:ext cx="1930400" cy="3372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Konvencijalne   </a:t>
            </a:r>
            <a:endParaRPr lang="en-GB" dirty="0"/>
          </a:p>
        </p:txBody>
      </p:sp>
      <p:sp>
        <p:nvSpPr>
          <p:cNvPr id="21" name="Rounded Rectangle 20"/>
          <p:cNvSpPr/>
          <p:nvPr/>
        </p:nvSpPr>
        <p:spPr>
          <a:xfrm>
            <a:off x="6200598" y="2257050"/>
            <a:ext cx="1717963" cy="68396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Načinu određivanja </a:t>
            </a:r>
            <a:endParaRPr lang="en-GB" dirty="0"/>
          </a:p>
        </p:txBody>
      </p:sp>
      <p:sp>
        <p:nvSpPr>
          <p:cNvPr id="22" name="Rounded Rectangle 21"/>
          <p:cNvSpPr/>
          <p:nvPr/>
        </p:nvSpPr>
        <p:spPr>
          <a:xfrm>
            <a:off x="1071419" y="3819462"/>
            <a:ext cx="1930400" cy="457322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Načinu obračuna </a:t>
            </a:r>
            <a:endParaRPr lang="en-GB" dirty="0"/>
          </a:p>
        </p:txBody>
      </p:sp>
      <p:sp>
        <p:nvSpPr>
          <p:cNvPr id="23" name="Rounded Rectangle 22"/>
          <p:cNvSpPr/>
          <p:nvPr/>
        </p:nvSpPr>
        <p:spPr>
          <a:xfrm>
            <a:off x="780473" y="4380710"/>
            <a:ext cx="1930400" cy="3372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Ad valorem </a:t>
            </a:r>
            <a:endParaRPr lang="en-GB" dirty="0"/>
          </a:p>
        </p:txBody>
      </p:sp>
      <p:sp>
        <p:nvSpPr>
          <p:cNvPr id="24" name="Rounded Rectangle 23"/>
          <p:cNvSpPr/>
          <p:nvPr/>
        </p:nvSpPr>
        <p:spPr>
          <a:xfrm>
            <a:off x="489528" y="4823274"/>
            <a:ext cx="1930400" cy="3372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Jedinstvene  </a:t>
            </a:r>
            <a:endParaRPr lang="en-GB" dirty="0"/>
          </a:p>
        </p:txBody>
      </p:sp>
      <p:sp>
        <p:nvSpPr>
          <p:cNvPr id="25" name="Rounded Rectangle 24"/>
          <p:cNvSpPr/>
          <p:nvPr/>
        </p:nvSpPr>
        <p:spPr>
          <a:xfrm>
            <a:off x="194651" y="5241352"/>
            <a:ext cx="1930400" cy="53282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Diferencijalne</a:t>
            </a:r>
          </a:p>
          <a:p>
            <a:pPr algn="ctr"/>
            <a:r>
              <a:rPr lang="sr-Latn-BA" dirty="0"/>
              <a:t>(specifične)   </a:t>
            </a:r>
            <a:endParaRPr lang="en-GB" dirty="0"/>
          </a:p>
        </p:txBody>
      </p:sp>
      <p:sp>
        <p:nvSpPr>
          <p:cNvPr id="26" name="Rounded Rectangle 25"/>
          <p:cNvSpPr/>
          <p:nvPr/>
        </p:nvSpPr>
        <p:spPr>
          <a:xfrm>
            <a:off x="5992114" y="4358364"/>
            <a:ext cx="1930400" cy="3372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Jedinstvene  </a:t>
            </a:r>
            <a:endParaRPr lang="en-GB" dirty="0"/>
          </a:p>
        </p:txBody>
      </p:sp>
      <p:sp>
        <p:nvSpPr>
          <p:cNvPr id="27" name="Rounded Rectangle 26"/>
          <p:cNvSpPr/>
          <p:nvPr/>
        </p:nvSpPr>
        <p:spPr>
          <a:xfrm>
            <a:off x="6444676" y="4783879"/>
            <a:ext cx="1930400" cy="3372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Diferencirane  </a:t>
            </a:r>
            <a:endParaRPr lang="en-GB" dirty="0"/>
          </a:p>
        </p:txBody>
      </p:sp>
      <p:sp>
        <p:nvSpPr>
          <p:cNvPr id="28" name="Rounded Rectangle 27"/>
          <p:cNvSpPr/>
          <p:nvPr/>
        </p:nvSpPr>
        <p:spPr>
          <a:xfrm>
            <a:off x="5735795" y="3732405"/>
            <a:ext cx="1930400" cy="457322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Načinu obuhvatanja  </a:t>
            </a:r>
            <a:endParaRPr lang="en-GB" dirty="0"/>
          </a:p>
        </p:txBody>
      </p:sp>
      <p:sp>
        <p:nvSpPr>
          <p:cNvPr id="29" name="Down Arrow 28"/>
          <p:cNvSpPr/>
          <p:nvPr/>
        </p:nvSpPr>
        <p:spPr>
          <a:xfrm rot="16200000">
            <a:off x="5406526" y="3798669"/>
            <a:ext cx="301481" cy="398173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Down Arrow 29"/>
          <p:cNvSpPr/>
          <p:nvPr/>
        </p:nvSpPr>
        <p:spPr>
          <a:xfrm rot="5400000">
            <a:off x="3088067" y="3839900"/>
            <a:ext cx="301481" cy="398173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Down Arrow 30"/>
          <p:cNvSpPr/>
          <p:nvPr/>
        </p:nvSpPr>
        <p:spPr>
          <a:xfrm rot="15173045">
            <a:off x="5422008" y="3161476"/>
            <a:ext cx="301481" cy="398173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Down Arrow 31"/>
          <p:cNvSpPr/>
          <p:nvPr/>
        </p:nvSpPr>
        <p:spPr>
          <a:xfrm rot="7599594">
            <a:off x="3084279" y="3133877"/>
            <a:ext cx="301481" cy="398173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Down Arrow 32"/>
          <p:cNvSpPr/>
          <p:nvPr/>
        </p:nvSpPr>
        <p:spPr>
          <a:xfrm rot="10800000">
            <a:off x="4206514" y="3325222"/>
            <a:ext cx="301481" cy="234968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ounded Rectangle 33"/>
          <p:cNvSpPr/>
          <p:nvPr/>
        </p:nvSpPr>
        <p:spPr>
          <a:xfrm>
            <a:off x="3470816" y="2393797"/>
            <a:ext cx="1930400" cy="3372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Preferencijalne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9296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CARINE – efekti carina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25216" y="3616159"/>
            <a:ext cx="8488218" cy="329685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Zaštitini efekat carine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je najčešći cilj uvođenja carine (zaštita određenih grana uvođenjem carine na uvozne proizvode konkurencije). Domaći proizvod nije opterećn carinom te raste tražnja za domaćim proizvodom →veća tražnja povećavaa domaću proizvodnju, i kao posledični (izvedeni efekat) dolazi do povećanja korištenja kapaciteta domaće privrede. </a:t>
            </a:r>
          </a:p>
          <a:p>
            <a:pPr algn="just"/>
            <a:endParaRPr lang="sr-Latn-BA" sz="16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Primarni efekti carina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efekat carina na primarnom području,  ∆ cijena uvoznih i izvoznih proizvoda na ∆ u obimu razmjene na međ. Robnom prometu  (na Q uvoza i izvoza, naefekti na proizvodnju, efekti na potrošnju, efekti na preraspodjelu dohodka i sl.). ∆ u dohodku i cijenama drugih proizvoda na kojima nije direktnog primjenjena zaštita.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Sekundarni efekti carina 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efekti supstitucije i komplementarnosti između zaštićenih i nezastićenih privrednih grana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Tercijarni efekti carina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sve promjene koje se reflektuju na uspostavljanje platnobilansne ravnoteže.</a:t>
            </a:r>
          </a:p>
          <a:p>
            <a:pPr algn="just"/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Left Brace 5"/>
          <p:cNvSpPr/>
          <p:nvPr/>
        </p:nvSpPr>
        <p:spPr>
          <a:xfrm>
            <a:off x="425216" y="5041671"/>
            <a:ext cx="360218" cy="1542473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425216" y="781116"/>
            <a:ext cx="2004291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i="1" dirty="0">
                <a:solidFill>
                  <a:schemeClr val="tx1"/>
                </a:solidFill>
              </a:rPr>
              <a:t>Intezitet</a:t>
            </a:r>
          </a:p>
          <a:p>
            <a:pPr algn="ctr"/>
            <a:r>
              <a:rPr lang="sr-Latn-BA" sz="1600" b="1" i="1" dirty="0">
                <a:solidFill>
                  <a:schemeClr val="tx1"/>
                </a:solidFill>
              </a:rPr>
              <a:t> dejstva carina </a:t>
            </a:r>
            <a:endParaRPr lang="en-GB" sz="1600" b="1" i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240169" y="914400"/>
            <a:ext cx="5751431" cy="3372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dirty="0"/>
              <a:t>Zavisi od veličine zemlje u međunarodnoj razmjeni</a:t>
            </a:r>
            <a:r>
              <a:rPr lang="sr-Latn-BA" dirty="0"/>
              <a:t>.  </a:t>
            </a:r>
            <a:endParaRPr lang="en-GB" dirty="0"/>
          </a:p>
        </p:txBody>
      </p:sp>
      <p:sp>
        <p:nvSpPr>
          <p:cNvPr id="9" name="Rounded Rectangle 8"/>
          <p:cNvSpPr/>
          <p:nvPr/>
        </p:nvSpPr>
        <p:spPr>
          <a:xfrm>
            <a:off x="3597564" y="1320545"/>
            <a:ext cx="5426363" cy="55469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600" dirty="0"/>
              <a:t>Što je zemlja veća, to je Ukupna korist od uvođenja carina je veća, a ukupni gubitak manji.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97564" y="1920717"/>
            <a:ext cx="5426363" cy="68043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600" dirty="0"/>
              <a:t>U slučaju malih zemalja, optimalna je slobodna trgovina, bez uvođenja ograničenja, zbog zavisnosti ovih zemalja od zemalja iz okruženja. </a:t>
            </a:r>
          </a:p>
        </p:txBody>
      </p:sp>
      <p:sp>
        <p:nvSpPr>
          <p:cNvPr id="12" name="Left Arrow 11"/>
          <p:cNvSpPr/>
          <p:nvPr/>
        </p:nvSpPr>
        <p:spPr>
          <a:xfrm flipH="1">
            <a:off x="2553129" y="831283"/>
            <a:ext cx="563418" cy="476316"/>
          </a:xfrm>
          <a:prstGeom prst="lef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Što je integracija? Međunarodna ekonomska integracija - Poslovni portal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403" y="1468669"/>
            <a:ext cx="3300161" cy="187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3240170" y="2673693"/>
            <a:ext cx="5783758" cy="67368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dirty="0"/>
              <a:t>U cilju ostvarenja max.koristi od vanjske trgovine, prisutno je regionalno integrisanje više zemalja u okviru carisnkih unija.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639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0585" y="2692341"/>
            <a:ext cx="1793577" cy="1476081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CARINE – efekti carina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975592" y="1409445"/>
            <a:ext cx="1708727" cy="665019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dirty="0"/>
              <a:t>Zaštitini efekat </a:t>
            </a:r>
            <a:endParaRPr lang="en-GB" sz="1600" b="1" dirty="0"/>
          </a:p>
        </p:txBody>
      </p:sp>
      <p:sp>
        <p:nvSpPr>
          <p:cNvPr id="6" name="Oval 5"/>
          <p:cNvSpPr/>
          <p:nvPr/>
        </p:nvSpPr>
        <p:spPr>
          <a:xfrm>
            <a:off x="2909456" y="924152"/>
            <a:ext cx="1708727" cy="665019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dirty="0"/>
              <a:t>Primarni  efekat </a:t>
            </a:r>
            <a:endParaRPr lang="en-GB" sz="1600" b="1" dirty="0"/>
          </a:p>
        </p:txBody>
      </p:sp>
      <p:sp>
        <p:nvSpPr>
          <p:cNvPr id="7" name="Oval 6"/>
          <p:cNvSpPr/>
          <p:nvPr/>
        </p:nvSpPr>
        <p:spPr>
          <a:xfrm>
            <a:off x="4682500" y="1886886"/>
            <a:ext cx="1759870" cy="665019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dirty="0"/>
              <a:t>sekundarni efekat </a:t>
            </a:r>
            <a:endParaRPr lang="en-GB" sz="1600" b="1" dirty="0"/>
          </a:p>
        </p:txBody>
      </p:sp>
      <p:sp>
        <p:nvSpPr>
          <p:cNvPr id="8" name="Oval 7"/>
          <p:cNvSpPr/>
          <p:nvPr/>
        </p:nvSpPr>
        <p:spPr>
          <a:xfrm>
            <a:off x="5524591" y="2710310"/>
            <a:ext cx="1708727" cy="665019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dirty="0"/>
              <a:t>Tercijalni  efekat </a:t>
            </a:r>
            <a:endParaRPr lang="en-GB" sz="1600" b="1" dirty="0"/>
          </a:p>
        </p:txBody>
      </p:sp>
      <p:sp>
        <p:nvSpPr>
          <p:cNvPr id="9" name="Oval 8"/>
          <p:cNvSpPr/>
          <p:nvPr/>
        </p:nvSpPr>
        <p:spPr>
          <a:xfrm>
            <a:off x="848827" y="3065948"/>
            <a:ext cx="1708727" cy="665019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dirty="0"/>
              <a:t>Efekat </a:t>
            </a:r>
            <a:r>
              <a:rPr lang="sr-Latn-B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↓</a:t>
            </a:r>
            <a:r>
              <a:rPr lang="sr-Latn-BA" sz="1600" b="1" dirty="0"/>
              <a:t>uvoza</a:t>
            </a:r>
            <a:r>
              <a:rPr lang="sr-Latn-B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600" b="1" dirty="0"/>
              <a:t> </a:t>
            </a:r>
            <a:endParaRPr lang="en-GB" sz="1600" b="1" dirty="0"/>
          </a:p>
        </p:txBody>
      </p:sp>
      <p:sp>
        <p:nvSpPr>
          <p:cNvPr id="10" name="Oval 9"/>
          <p:cNvSpPr/>
          <p:nvPr/>
        </p:nvSpPr>
        <p:spPr>
          <a:xfrm>
            <a:off x="1361001" y="4104575"/>
            <a:ext cx="1708727" cy="665019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dirty="0"/>
              <a:t>Efekat na potrošnju  </a:t>
            </a:r>
            <a:endParaRPr lang="en-GB" sz="1600" b="1" dirty="0"/>
          </a:p>
        </p:txBody>
      </p:sp>
      <p:sp>
        <p:nvSpPr>
          <p:cNvPr id="11" name="Oval 10"/>
          <p:cNvSpPr/>
          <p:nvPr/>
        </p:nvSpPr>
        <p:spPr>
          <a:xfrm>
            <a:off x="6813317" y="1652042"/>
            <a:ext cx="1869676" cy="82203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dirty="0"/>
              <a:t>Redistributivni efekat </a:t>
            </a:r>
            <a:endParaRPr lang="en-GB" sz="1600" b="1" dirty="0"/>
          </a:p>
        </p:txBody>
      </p:sp>
      <p:sp>
        <p:nvSpPr>
          <p:cNvPr id="12" name="Oval 11"/>
          <p:cNvSpPr/>
          <p:nvPr/>
        </p:nvSpPr>
        <p:spPr>
          <a:xfrm>
            <a:off x="7430654" y="2867831"/>
            <a:ext cx="1708727" cy="665019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dirty="0"/>
              <a:t>Fiskalni efekat </a:t>
            </a:r>
            <a:endParaRPr lang="en-GB" sz="1600" b="1" dirty="0"/>
          </a:p>
        </p:txBody>
      </p:sp>
      <p:sp>
        <p:nvSpPr>
          <p:cNvPr id="13" name="Oval 12"/>
          <p:cNvSpPr/>
          <p:nvPr/>
        </p:nvSpPr>
        <p:spPr>
          <a:xfrm>
            <a:off x="6169897" y="3849158"/>
            <a:ext cx="1708727" cy="665019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dirty="0"/>
              <a:t>Derivirani efekat </a:t>
            </a:r>
            <a:endParaRPr lang="en-GB" sz="1600" b="1" dirty="0"/>
          </a:p>
        </p:txBody>
      </p:sp>
      <p:sp>
        <p:nvSpPr>
          <p:cNvPr id="14" name="Oval 13"/>
          <p:cNvSpPr/>
          <p:nvPr/>
        </p:nvSpPr>
        <p:spPr>
          <a:xfrm>
            <a:off x="3719948" y="4437084"/>
            <a:ext cx="2025071" cy="83688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dirty="0"/>
              <a:t>Efekat </a:t>
            </a:r>
            <a:r>
              <a:rPr lang="sr-Latn-B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↑</a:t>
            </a:r>
            <a:r>
              <a:rPr lang="sr-Latn-BA" sz="1600" b="1" dirty="0"/>
              <a:t>domaće proizvodnje  </a:t>
            </a:r>
            <a:endParaRPr lang="en-GB" sz="1600" b="1" dirty="0"/>
          </a:p>
        </p:txBody>
      </p:sp>
      <p:sp>
        <p:nvSpPr>
          <p:cNvPr id="15" name="Oval 14"/>
          <p:cNvSpPr/>
          <p:nvPr/>
        </p:nvSpPr>
        <p:spPr>
          <a:xfrm>
            <a:off x="6359105" y="4988006"/>
            <a:ext cx="2422236" cy="83688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dirty="0"/>
              <a:t>Efekat </a:t>
            </a:r>
            <a:r>
              <a:rPr lang="sr-Latn-B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↑</a:t>
            </a:r>
            <a:r>
              <a:rPr lang="sr-Latn-BA" sz="1600" b="1" dirty="0"/>
              <a:t>zaposlenost  dom.kapaciteta   </a:t>
            </a:r>
            <a:endParaRPr lang="en-GB" sz="1600" b="1" dirty="0"/>
          </a:p>
        </p:txBody>
      </p:sp>
      <p:sp>
        <p:nvSpPr>
          <p:cNvPr id="16" name="Oval 15"/>
          <p:cNvSpPr/>
          <p:nvPr/>
        </p:nvSpPr>
        <p:spPr>
          <a:xfrm>
            <a:off x="750457" y="5340330"/>
            <a:ext cx="2158999" cy="83688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dirty="0"/>
              <a:t>Preraspodjela nacionalnog dohodka </a:t>
            </a:r>
            <a:endParaRPr lang="en-GB" sz="1600" b="1" dirty="0"/>
          </a:p>
        </p:txBody>
      </p:sp>
      <p:sp>
        <p:nvSpPr>
          <p:cNvPr id="17" name="Oval 16"/>
          <p:cNvSpPr/>
          <p:nvPr/>
        </p:nvSpPr>
        <p:spPr>
          <a:xfrm>
            <a:off x="3394837" y="5542626"/>
            <a:ext cx="2025071" cy="83688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dirty="0"/>
              <a:t>Efekat na odnose razmjene </a:t>
            </a:r>
            <a:endParaRPr lang="en-GB" sz="1600" b="1" dirty="0"/>
          </a:p>
        </p:txBody>
      </p:sp>
      <p:sp>
        <p:nvSpPr>
          <p:cNvPr id="18" name="Oval 17"/>
          <p:cNvSpPr/>
          <p:nvPr/>
        </p:nvSpPr>
        <p:spPr>
          <a:xfrm>
            <a:off x="1854467" y="2027322"/>
            <a:ext cx="1708727" cy="665019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dirty="0"/>
              <a:t>Efekat </a:t>
            </a:r>
            <a:r>
              <a:rPr lang="sr-Latn-B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platni bilans 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279443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CARINE – Grafički prikaz uticaj carine na odnose razmjene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88510" y="719974"/>
            <a:ext cx="4313381" cy="572601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Odnosi razmjene dvije zemlje u ravnoteži  PO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Linija recipročne tražnje i ponude dvije zemlje, pokazuje mogućnost presjecanja u tački PO, koja pokazuje odnos razmjene dvije zemlje (OP/PM)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Linija reprpčne potražnje i ponude zemlje A pomjera se ulijevo, i sjecište dvije kribulje je u tačkama P1, p  i P2.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Razlika između tačaka P-P1, ili Mo-M2 predstavlja visinu carine.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Tačka P1 na liniji recipročne  tražnje i ponude zemlje A ne predstavlja ravnotežu, jer linija odnosa razmjene OR siječe liniju repročne tražnje i ponude zemlje B u tački P2 (u tački u kojoj je potražnja zemlje B za proizvodima zemlje A veća za M2-M1 ponude).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Recipročna traćnja i ponuda dvije zemlje u ravnoteži je u tački P1.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Odnosi razmjene su povoljniji za zemlju A,jer se izvoz jer se izvoz zemlje A (OM2) više smanjuje (M-M2) za količinu uvoza zemlje B (OM2).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654" y="1034471"/>
            <a:ext cx="3122865" cy="252152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72654" y="3582984"/>
            <a:ext cx="3122865" cy="3372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200" dirty="0"/>
              <a:t>Uticaj carine na odnose razmjene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627168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CARINE – </a:t>
            </a:r>
            <a:r>
              <a:rPr lang="sr-Latn-BA" sz="20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optimalna carina </a:t>
            </a:r>
            <a:endParaRPr lang="en-GB" sz="2000" b="1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86852" y="1261341"/>
            <a:ext cx="7998689" cy="252556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Optimalna carina je carina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 rezultira </a:t>
            </a:r>
            <a:r>
              <a:rPr lang="sr-Latn-BA" sz="16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optimalnim – makismalnim blagostanjem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datim uslovima.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Prevelik nivo zaštite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putem carina može da ima za posledicu </a:t>
            </a:r>
            <a:r>
              <a:rPr lang="sr-Latn-BA" sz="1600" b="1" i="1" dirty="0">
                <a:solidFill>
                  <a:srgbClr val="CC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prlijevanje dohotka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 produktivnih u manje produktivne grane.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Optimalna carina je </a:t>
            </a:r>
            <a:r>
              <a:rPr lang="sr-Latn-BA" sz="16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granični slučaj carine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kome su marginalni troškovi = cijeni na domaćem tržištu.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 definisanja optimalne carine većina teoretskih razmatranja počiva na očekivanom racionalnom ponašanju subjekata na međunarodnom tržištu u odnosu na nacionalnu ekonomiju subjekta. 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5636514" y="4812145"/>
            <a:ext cx="2641600" cy="96058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Cijene na domaćem tržištu </a:t>
            </a:r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1103745" y="4812145"/>
            <a:ext cx="2641600" cy="96058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Marginalni troškovi </a:t>
            </a:r>
            <a:endParaRPr lang="en-GB" dirty="0"/>
          </a:p>
        </p:txBody>
      </p:sp>
      <p:sp>
        <p:nvSpPr>
          <p:cNvPr id="9" name="Equal 8"/>
          <p:cNvSpPr/>
          <p:nvPr/>
        </p:nvSpPr>
        <p:spPr>
          <a:xfrm>
            <a:off x="4054764" y="4812145"/>
            <a:ext cx="1154545" cy="766619"/>
          </a:xfrm>
          <a:prstGeom prst="mathEqua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453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CARINE – </a:t>
            </a:r>
            <a:r>
              <a:rPr lang="sr-Latn-BA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efektivna  carina </a:t>
            </a:r>
            <a:endParaRPr lang="en-GB" sz="20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94651" y="785091"/>
            <a:ext cx="7998689" cy="77585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Savremene analize posmatraju carine sa aspekta: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zaaštite finalnog proizvoda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zaštite faktora proizvodnje.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4651" y="1620406"/>
            <a:ext cx="8570658" cy="77585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Efektivna carina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predstavlja intezitet zaštite koji zavise od visine nominalne stope zaštite finalnog proizvoda i nominalne stope zaštite faktora proizvodnje tog proizvoda, te učešće uvoznih faktora proizvodnje opterećenih carinom u finalnom proizvodu. 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94651" y="2570599"/>
            <a:ext cx="4358876" cy="10223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Nominalna zaštita –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iznos zaštite finalnog proizvoda. Nominalna zaštota je = razlici između cijene na domaćem tržištu i tržišne cijne na svjetskom tržištu.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47491" y="2570599"/>
                <a:ext cx="1182255" cy="426335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sr-Latn-BA" dirty="0"/>
                  <a:t>t=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sr-Latn-BA" b="0" i="0" smtClean="0"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1 −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sr-Latn-BA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7491" y="2570599"/>
                <a:ext cx="1182255" cy="426335"/>
              </a:xfrm>
              <a:prstGeom prst="rect">
                <a:avLst/>
              </a:prstGeom>
              <a:blipFill>
                <a:blip r:embed="rId2"/>
                <a:stretch>
                  <a:fillRect l="-12371" t="-7143" b="-1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786580" y="2958526"/>
            <a:ext cx="297872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r-Latn-BA" sz="1400" dirty="0"/>
              <a:t>p1-p Visina aposlutnog iznosa zaštite </a:t>
            </a:r>
            <a:endParaRPr lang="en-GB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786580" y="3217252"/>
            <a:ext cx="297872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r-Latn-BA" sz="1400" dirty="0"/>
              <a:t>p cijena proizvoda prije zaštite </a:t>
            </a:r>
            <a:endParaRPr lang="en-GB" sz="1400" dirty="0"/>
          </a:p>
        </p:txBody>
      </p:sp>
      <p:sp>
        <p:nvSpPr>
          <p:cNvPr id="10" name="Bent Arrow 9"/>
          <p:cNvSpPr/>
          <p:nvPr/>
        </p:nvSpPr>
        <p:spPr>
          <a:xfrm rot="16200000" flipV="1">
            <a:off x="4860285" y="2852417"/>
            <a:ext cx="389318" cy="771239"/>
          </a:xfrm>
          <a:prstGeom prst="bentArrow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90013" y="3942199"/>
            <a:ext cx="4358876" cy="10223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Efektivna zaštita </a:t>
            </a:r>
            <a:r>
              <a:rPr lang="sr-Latn-BA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nivo povećanaj vrijednosti faktora proizvodnje domaćeg porijekla, iznad tržišne vrijednosti, a kao posljedica uvođenja zaštite na finalni proizvod. 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90013" y="5138883"/>
            <a:ext cx="4358876" cy="10223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određivanje efektivne zaštite jednog proizvoda potrebne komponente su:</a:t>
            </a:r>
          </a:p>
          <a:p>
            <a:pPr marL="285750" indent="-285750" algn="just">
              <a:buFontTx/>
              <a:buChar char="-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 sadržanih uvoznih komponenti </a:t>
            </a:r>
          </a:p>
          <a:p>
            <a:pPr marL="285750" indent="-285750" algn="just">
              <a:buFontTx/>
              <a:buChar char="-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Iznos sadržane zaštite u njihovoj vrijednosti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747490" y="3885075"/>
                <a:ext cx="1182255" cy="438133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sr-Latn-BA" dirty="0">
                    <a:solidFill>
                      <a:srgbClr val="0000FF"/>
                    </a:solidFill>
                  </a:rPr>
                  <a:t>e</a:t>
                </a:r>
                <a:r>
                  <a:rPr lang="sr-Latn-BA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sr-Latn-BA" b="0" i="0" smtClean="0"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1 −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𝑔𝑖𝑗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BA" b="0" i="0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m:rPr>
                            <m:sty m:val="p"/>
                          </m:rPr>
                          <a:rPr lang="sr-Latn-BA" b="0" i="0" smtClean="0">
                            <a:latin typeface="Cambria Math" panose="02040503050406030204" pitchFamily="18" charset="0"/>
                          </a:rPr>
                          <m:t>gij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7490" y="3885075"/>
                <a:ext cx="1182255" cy="438133"/>
              </a:xfrm>
              <a:prstGeom prst="rect">
                <a:avLst/>
              </a:prstGeom>
              <a:blipFill>
                <a:blip r:embed="rId3"/>
                <a:stretch>
                  <a:fillRect l="-12371" t="-5556" b="-180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5054942" y="4772435"/>
            <a:ext cx="391587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r-Latn-BA" sz="1400" dirty="0"/>
              <a:t>e1 -  stopa efektivne carinske zaštite</a:t>
            </a:r>
            <a:endParaRPr lang="en-GB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5054943" y="5982545"/>
            <a:ext cx="391587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r-Latn-BA" sz="1400" dirty="0"/>
              <a:t>c1-  carinska stopa uvoznih komponenti u finalnom proizvodu </a:t>
            </a:r>
            <a:endParaRPr lang="en-GB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5054942" y="5138883"/>
            <a:ext cx="391587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r-Latn-BA" sz="1400" dirty="0"/>
              <a:t>t -  nominalni nivo zaštite finalnog proizvoda </a:t>
            </a:r>
            <a:endParaRPr lang="en-GB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5054942" y="5462210"/>
            <a:ext cx="391587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r-Latn-BA" sz="1400" dirty="0"/>
              <a:t>gij -  vrijednost uvoznih kompomenti u jedinici finalnog proizvoda </a:t>
            </a:r>
            <a:endParaRPr lang="en-GB" sz="1400" dirty="0"/>
          </a:p>
        </p:txBody>
      </p:sp>
      <p:sp>
        <p:nvSpPr>
          <p:cNvPr id="18" name="Bent Arrow 17"/>
          <p:cNvSpPr/>
          <p:nvPr/>
        </p:nvSpPr>
        <p:spPr>
          <a:xfrm rot="16200000" flipV="1">
            <a:off x="4827981" y="4217691"/>
            <a:ext cx="473088" cy="771239"/>
          </a:xfrm>
          <a:prstGeom prst="bentArrow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460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CARINE – </a:t>
            </a:r>
            <a:r>
              <a:rPr lang="sr-Latn-BA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prosječne carine na nepoljoprivredne proizvode u najvažnjim razvijenim zemljama </a:t>
            </a:r>
            <a:endParaRPr lang="en-GB" sz="20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7850" y="2750511"/>
            <a:ext cx="8296894" cy="3290852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91940" y="1134256"/>
            <a:ext cx="8302804" cy="3840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Prosječne carine na nepoljoprivredne proizvode u najvažnijim razvijenim zemljama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397850" y="1592270"/>
            <a:ext cx="8296894" cy="115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276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CARINE – </a:t>
            </a:r>
            <a:r>
              <a:rPr lang="sr-Latn-BA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prosječne carine na nepoljoprivredne proizvode u nekim  najvažnijim ZuR</a:t>
            </a:r>
            <a:endParaRPr lang="en-GB" sz="20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1940" y="1134256"/>
            <a:ext cx="8302804" cy="3840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Carine na nepoljoprivredne proizvode u nekim javažnijim  Zemljama u razvoju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189850" y="-279585"/>
            <a:ext cx="4706983" cy="830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37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CARINE – </a:t>
            </a:r>
            <a:r>
              <a:rPr lang="sr-Latn-BA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ekonomski efekti uvoznih carina na odobrane proizvode SAD </a:t>
            </a:r>
            <a:endParaRPr lang="en-GB" sz="20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17923" y="886546"/>
            <a:ext cx="8302804" cy="3840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Ekonomski efekti uvoznih carina na odabrane proizvode SAD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7923" y="1270616"/>
            <a:ext cx="8302804" cy="491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91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CARINE – </a:t>
            </a:r>
            <a:r>
              <a:rPr lang="sr-Latn-BA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predviđene ∆ u SAD uslijed ukidanja uvoznih restrikcija </a:t>
            </a:r>
            <a:endParaRPr lang="en-GB" sz="20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17923" y="886546"/>
            <a:ext cx="8302804" cy="3840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Predviđene promjene u SAD uslijed ukidanja uvoznih restrikcija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21379" y="-603994"/>
            <a:ext cx="4621048" cy="842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09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02286" y="237985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Savremeni razvoj međunarodne trgovinske politike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5497" y="935914"/>
            <a:ext cx="8365831" cy="3643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Poslije II svjetskog rata, razvoj trgovinske politike   </a:t>
            </a:r>
            <a:r>
              <a:rPr lang="sr-Latn-BA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 se posmatrati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kroz različite faze: 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just"/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55497" y="1403483"/>
            <a:ext cx="1139193" cy="46181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/>
              <a:t>I Faza</a:t>
            </a:r>
            <a:endParaRPr lang="en-GB" sz="1600" b="1" dirty="0"/>
          </a:p>
        </p:txBody>
      </p:sp>
      <p:sp>
        <p:nvSpPr>
          <p:cNvPr id="7" name="Oval 6"/>
          <p:cNvSpPr/>
          <p:nvPr/>
        </p:nvSpPr>
        <p:spPr>
          <a:xfrm>
            <a:off x="414824" y="3014664"/>
            <a:ext cx="1139193" cy="461818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/>
              <a:t>II Faza</a:t>
            </a:r>
            <a:endParaRPr lang="en-GB" sz="1600" b="1" dirty="0"/>
          </a:p>
        </p:txBody>
      </p:sp>
      <p:sp>
        <p:nvSpPr>
          <p:cNvPr id="9" name="Bent Arrow 8"/>
          <p:cNvSpPr/>
          <p:nvPr/>
        </p:nvSpPr>
        <p:spPr>
          <a:xfrm flipV="1">
            <a:off x="685799" y="1916323"/>
            <a:ext cx="868218" cy="533330"/>
          </a:xfrm>
          <a:prstGeom prst="ben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Bent Arrow 9"/>
          <p:cNvSpPr/>
          <p:nvPr/>
        </p:nvSpPr>
        <p:spPr>
          <a:xfrm flipV="1">
            <a:off x="685799" y="3648947"/>
            <a:ext cx="868218" cy="785091"/>
          </a:xfrm>
          <a:prstGeom prst="ben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666111" y="1403483"/>
            <a:ext cx="7125436" cy="10670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Period od završetka II sv.rata do 1971.godine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Period </a:t>
            </a:r>
            <a:r>
              <a:rPr lang="sr-Latn-BA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jačanja koncepta liberalizma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sr-Latn-BA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intezivan rast obima međ.robne razmjene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Vodeća ekonomska snaga </a:t>
            </a:r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(SAD kao najjača el.sila posle II sv.rata nije imao odgovarajuću konkurenciju 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just"/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666111" y="2605064"/>
            <a:ext cx="7118106" cy="40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Period od 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1972. – 1990.godine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RS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Period protekcionizma u međ.trgovini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Intezivira se </a:t>
            </a:r>
            <a:r>
              <a:rPr lang="sr-Latn-RS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primjena svih oblika zaštite 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jača </a:t>
            </a:r>
            <a:r>
              <a:rPr lang="sr-Latn-RS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bilateralizam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međ.trgovini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Korištenje ≠oblika zaštite i </a:t>
            </a:r>
            <a:r>
              <a:rPr lang="sr-Latn-RS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regionalna zatvaranja u cilju zaštite sopstvene ekonomije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nepovoljnih vanjskih uticaja  (kriza dipolara i povećanja cijena nafte )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 kao najznačajni zagovornik liberalizma primjenjuje protekcionističke mjere (devalvacija dolara)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 više zemalja primjenjuje </a:t>
            </a:r>
            <a:r>
              <a:rPr lang="sr-Latn-RS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nove protekcionističke mjere dogovorene na bilateralanoj osnovi 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(npr.dobrovoljno ograničenje izvoza) ( tekstil, trgovina automobilima, za čelik, hemijska vlakna, odječa...). Največi pritisak u cilju primjene ove mjere izvršio je SAD  i zemlje EU na Japan i direktno ali i putem GATT-a.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R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Osnovni princip na kome se zasnica GATT – </a:t>
            </a:r>
            <a:r>
              <a:rPr lang="sr-Latn-RS" sz="1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multilateralizam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više se ne poštuje (sve veća primjena kvantitativnih ograničenja zabranjen GATT-om).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just"/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89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CARINE – </a:t>
            </a:r>
            <a:r>
              <a:rPr lang="sr-Latn-BA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ekonomski efekti uvoznih carina na odabrane proizvode EU</a:t>
            </a:r>
            <a:endParaRPr lang="en-GB" sz="20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17923" y="886546"/>
            <a:ext cx="8302804" cy="3840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Ekonomski efekti uvoznih carina na odabrane proizvode EU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719673" y="-1931134"/>
            <a:ext cx="1899304" cy="83028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718903" y="-31060"/>
            <a:ext cx="1900843" cy="830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595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CARINE – </a:t>
            </a:r>
            <a:r>
              <a:rPr lang="sr-Latn-BA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struktura carina na industrijske proizvode u SAD, EU, Japan i Kanadi </a:t>
            </a:r>
            <a:endParaRPr lang="en-GB" sz="20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94650" y="670213"/>
            <a:ext cx="8949349" cy="6065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Kaskadna struktura carina na uvoz industrijskih proizvoda u SAD, EU, Japanu i Kanadi u 2000 godini – procenti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803962" y="-2322518"/>
            <a:ext cx="1593565" cy="88121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845302" y="244948"/>
            <a:ext cx="3510888" cy="881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754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22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CARINE – </a:t>
            </a:r>
            <a:r>
              <a:rPr lang="sr-Latn-BA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carinska eskalacija u razvijenim i nerazvijenim zemljama </a:t>
            </a:r>
            <a:endParaRPr lang="en-GB" sz="20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94651" y="670213"/>
            <a:ext cx="8659790" cy="6065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Carine (%) na uvoz primarnih i finalnih, poljoprivrednih i industrijskih proizvoda u razvijenim zemljama i  u zemljama u razvoju , 2010.god.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925882" y="-2391099"/>
            <a:ext cx="1197325" cy="86597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962333" y="-230221"/>
            <a:ext cx="3124430" cy="865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9721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23273" y="3129396"/>
            <a:ext cx="8442036" cy="19089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48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pažnji. </a:t>
            </a:r>
            <a:endParaRPr lang="en-GB" sz="4800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930" y="5139978"/>
            <a:ext cx="1793577" cy="147608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23</a:t>
            </a:fld>
            <a:endParaRPr lang="en-US" dirty="0"/>
          </a:p>
        </p:txBody>
      </p:sp>
      <p:pic>
        <p:nvPicPr>
          <p:cNvPr id="6" name="Picture 5" descr="Ekonomski_fakultet_memorandum-01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8044" y="223851"/>
            <a:ext cx="5870108" cy="95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68991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02286" y="237985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Savremeni razvoj međunarodne trgovinske politike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02286" y="1187777"/>
            <a:ext cx="1139193" cy="461818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/>
              <a:t>II Faza</a:t>
            </a:r>
            <a:endParaRPr lang="en-GB" sz="1600" b="1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404518" y="958737"/>
            <a:ext cx="7476133" cy="56615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RS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Japan takodje primjenjuje ≠ oblike protekcionističkih mjera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►manji obim učešća strane robe na japanskom tržištu (primjer instrumenta protekcionizma u Japanu – komplikovana procedura uvoza, koja zahtjeva poštovanje strogih sanitarnih, ekoloških, tehničkih i sigurnosnih standarda).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Najviše opterećen protecionističkim mjerama </a:t>
            </a:r>
            <a:r>
              <a:rPr lang="sr-Latn-RS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sektor tekstila </a:t>
            </a:r>
            <a:r>
              <a:rPr lang="sr-Latn-RS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(carina na tekstil i 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proizvode od tekstila u SAD 5x veća u odnosu na prosječne carine. Tekstil kao značajan proizvod ZUR izdvojen je od sporazumjevanja unutar GATT-a što dodatno otežava položaj ZUR). 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RS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Poljoprivreda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sektor u kome je posebno prisutan protekcionizam, pri čemu se intezitet zaštite stalno povećava (posebno karakterisično za zemlje EU).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R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Najveća šteta 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primjene protekcionističkih mjera  u međ.razmjeni – </a:t>
            </a:r>
            <a:r>
              <a:rPr lang="sr-Latn-R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zemlje u razvoju: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RS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Preferncijali omogućeni GATT-om nisu bili dovoljno 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značajniju podršku razvoja ovih zemalja, jer nisu obeubjeđeni u sektoru poljoprivrede i mnogim ind.granama kao npr.  Proizvodnja tekstila, namještaja, odjeće..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Preferencijali se odobravaju </a:t>
            </a:r>
            <a:r>
              <a:rPr lang="sr-Latn-RS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unilateralno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svaka zemlja posebno odobrava preferencijali ZUR.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ZUR zahtjevale odobravanje preferencijala za preko 2000 ≠ proizvoda, a dobile olakšice </a:t>
            </a:r>
            <a:r>
              <a:rPr lang="sr-Latn-RS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 za 80 proizvoda 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to </a:t>
            </a:r>
            <a:r>
              <a:rPr lang="sr-Latn-RS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strane samo 10 industrijskih razvijenih zemalja.    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RS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ZUR zainteresovane za obezbjedjivanje </a:t>
            </a:r>
            <a:r>
              <a:rPr lang="sr-Latn-RS" sz="16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 pravila u međ.trgovini  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(npr. Regulisanje načina obilježavanja porijekla proizvoda, gde komplikovan proces i pravila otežavaju izvoz proizvoda ZUR na tržište razvijenih zemalja).    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843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02286" y="237985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Savremeni razvoj međunarodne trgovinske politike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53894" y="1236550"/>
            <a:ext cx="1240795" cy="461818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/>
              <a:t>III Faza</a:t>
            </a:r>
            <a:endParaRPr lang="en-GB" sz="1600" b="1" dirty="0"/>
          </a:p>
        </p:txBody>
      </p:sp>
      <p:sp>
        <p:nvSpPr>
          <p:cNvPr id="12" name="Bent Arrow 11"/>
          <p:cNvSpPr/>
          <p:nvPr/>
        </p:nvSpPr>
        <p:spPr>
          <a:xfrm flipV="1">
            <a:off x="448516" y="1851490"/>
            <a:ext cx="868218" cy="785091"/>
          </a:xfrm>
          <a:prstGeom prst="ben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394689" y="882697"/>
            <a:ext cx="7594112" cy="59753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Počinje 90-ih godina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Ponovo </a:t>
            </a:r>
            <a:r>
              <a:rPr lang="sr-Latn-RS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jačanje liberalističkih koncepta 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međ.trgovini što se potvrđuje i </a:t>
            </a:r>
            <a:r>
              <a:rPr lang="sr-Latn-RS" sz="16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osnivanjem Svjetske trgovinske organizacije 1995.godine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sr-Latn-RS" sz="1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Pravila WTO 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sr-Latn-RS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regulišu način međunarodne trgovine 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robom, uslugama i intelektualnom svojinom </a:t>
            </a:r>
            <a:r>
              <a:rPr lang="sr-Latn-RS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multilateralnom nivou 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bazirajući se na konceptu </a:t>
            </a:r>
            <a:r>
              <a:rPr lang="sr-Latn-RS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smanjenja svih oblika ograničenja u vanjskoj trgovini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 ovom smjeru se kreću i nastojanja transnacionalnih kompanija. </a:t>
            </a:r>
          </a:p>
          <a:p>
            <a:pPr algn="just"/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Istovremeno:</a:t>
            </a:r>
          </a:p>
          <a:p>
            <a:pPr marL="285750" indent="-285750" algn="just">
              <a:buFontTx/>
              <a:buChar char="-"/>
            </a:pPr>
            <a:r>
              <a:rPr lang="sr-Latn-RS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Povećava se intezitet stvaranja regionalnih integracija 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(u cilju zaštite sopstvenih interesa integrisanih zemalja). </a:t>
            </a:r>
          </a:p>
          <a:p>
            <a:pPr marL="285750" indent="-285750" algn="just">
              <a:buFontTx/>
              <a:buChar char="-"/>
            </a:pPr>
            <a:endParaRPr lang="sr-Latn-RS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sr-Latn-RS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sr-Latn-RS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sr-Latn-RS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RS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periodu posle II sv.rata – razvoj međunarodnih ekonomskih odnosa karakteriše institucionalizacija u okviru Ujedinjenih nacija.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Paralelno sa osnivanjem MMF i Svjetske banke koji regulišu novac i investicije, predviđeno je </a:t>
            </a:r>
            <a:r>
              <a:rPr lang="sr-Latn-RS" sz="16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sporazumjevanje na multilateralnom nivou 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sr-Latn-RS" sz="1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cilju </a:t>
            </a:r>
            <a:r>
              <a:rPr lang="sr-Latn-RS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obezbjedjenja jedinstvenih uslova trgovine za sve učesnike na međunarodnom tržištu.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RS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Pokušaj osnivanja Međunarodne trgovinske organizacije je začet već 1947 godine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(SAD nije ratifikovao sporazum o osnivanju te je osnivanje multilateralne organizacije koja bi regulisala uslove trgovine ostao za neki naredni period).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RS" sz="16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►GATT osnovan kao privremeni sporazum dobio je stalni karakter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. 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367174" y="3248941"/>
            <a:ext cx="1353312" cy="4242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344131" y="3673223"/>
            <a:ext cx="5588813" cy="482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/>
              <a:t>Karakter savremenih tokova u međ.razmjeni: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1616659" y="4213555"/>
            <a:ext cx="3427171" cy="43159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b="1" dirty="0">
                <a:solidFill>
                  <a:schemeClr val="bg1">
                    <a:lumMod val="50000"/>
                  </a:schemeClr>
                </a:solidFill>
              </a:rPr>
              <a:t>Proces liberealizacije 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117759" y="4213554"/>
            <a:ext cx="3427171" cy="43159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400" b="1" dirty="0">
                <a:solidFill>
                  <a:schemeClr val="bg1">
                    <a:lumMod val="50000"/>
                  </a:schemeClr>
                </a:solidFill>
              </a:rPr>
              <a:t>Jačanje protekcionizma integrisanih zemalja 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364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30038" y="2108716"/>
            <a:ext cx="7615380" cy="827413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BA" sz="16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GATT – General Agreeement on Tariffs and Trade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–Opšti sporazume o carinama i trgovini.</a:t>
            </a:r>
          </a:p>
          <a:p>
            <a:pPr algn="just"/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Obzirom da SAD nije ratifikovao ITO, GATT je postao </a:t>
            </a:r>
            <a:r>
              <a:rPr lang="sr-Latn-BA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jedina organizacija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 koje su se </a:t>
            </a:r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multilateralnim pregovorima iznalazila rješenja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regulisanje tokova međ.trgovine.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94651" y="154528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Savremeni razvoj međunarodne trgovinske politike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975" y="4037107"/>
            <a:ext cx="904478" cy="9160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256144" y="3954064"/>
            <a:ext cx="7615381" cy="1377884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BA" sz="16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Pravila WTO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reguliŠu način međunarodne trgovine robom, uslugama i intelektualnom svojinom, na multilateralnom nivou bazirajući se na konceptu </a:t>
            </a:r>
            <a:r>
              <a:rPr lang="sr-Latn-BA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smanjenja svih oblika ograničenja u vanjskoj trgovini. 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Istovremeno, povećava se intezitet stvaranja regionalnih integracija (u cilju zaštite sopstvenih interesa integrisanih zemalja).  </a:t>
            </a:r>
          </a:p>
          <a:p>
            <a:pPr algn="just"/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85" y="2108716"/>
            <a:ext cx="1153859" cy="760786"/>
          </a:xfrm>
          <a:prstGeom prst="rect">
            <a:avLst/>
          </a:prstGeom>
        </p:spPr>
      </p:pic>
      <p:sp>
        <p:nvSpPr>
          <p:cNvPr id="15" name="Left-Right Arrow 14"/>
          <p:cNvSpPr/>
          <p:nvPr/>
        </p:nvSpPr>
        <p:spPr>
          <a:xfrm>
            <a:off x="4054764" y="5485016"/>
            <a:ext cx="1394690" cy="73890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ounded Rectangle 15"/>
          <p:cNvSpPr/>
          <p:nvPr/>
        </p:nvSpPr>
        <p:spPr>
          <a:xfrm>
            <a:off x="951345" y="5361444"/>
            <a:ext cx="2798619" cy="6956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b="1" dirty="0"/>
              <a:t>Jačanje potrebe utvrđivanja jedinstvenih pravila u međunarodnoj razmjeni </a:t>
            </a:r>
            <a:endParaRPr lang="en-GB" sz="14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5763491" y="5331948"/>
            <a:ext cx="2798619" cy="834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b="1" dirty="0"/>
              <a:t>Vrsta i oblici prisutnih instrumenata zaštite u vanjskoj trgovini se stalno povećavaju. </a:t>
            </a:r>
            <a:endParaRPr lang="en-GB" sz="1400" b="1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02284" y="888812"/>
            <a:ext cx="8843133" cy="11143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Osnivanjem Međunarodne trgovinske organizacije ( World Trade Organization), uz već prethodno osnovan MMF i Svjetsku banku, bila bi izvršena </a:t>
            </a:r>
            <a:r>
              <a:rPr lang="sr-Latn-RS" sz="1600" b="1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institucionalizacija međunarodnih tokova 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to: novčanih u okviru MMF, investicija u okviru IBRS i trgovine u okviru ITO (International Trade Organization).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94652" y="3161316"/>
            <a:ext cx="8750766" cy="7126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R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Međunarodna trgovinska organizacija (WTO) </a:t>
            </a:r>
            <a:r>
              <a:rPr lang="sr-Latn-R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 institucija jeste novi kvalitet institucionalnog djelovanja u cilju utvrđivanja pravila vanjske trgovine u odnosu na GATT koji je predstavljao sporazum između članica. 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26975" y="6210211"/>
            <a:ext cx="8750766" cy="5427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R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Osnivanje WTO – je veoma bitan faktor  povećanja obima međunarodne razmjene koja ima tendenciju stalnog rasta, pri tom većeg od rasta brutonacionalnog dohotka u svijetu. </a:t>
            </a:r>
            <a:endParaRPr lang="sr-Latn-RS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451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Instrumenti vanjske trgovine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ow the Internet Affects International Tra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193" y="858362"/>
            <a:ext cx="2990850" cy="214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412143" y="728452"/>
            <a:ext cx="5547302" cy="2509057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U skladu sa ciljevima nacionalne ekonomije, države svojim mjerama i instrumentima skreću tokove razmjene roba i tokove kretanja faktora proizvodnje. </a:t>
            </a:r>
          </a:p>
          <a:p>
            <a:pPr algn="just"/>
            <a:endParaRPr lang="sr-Latn-BA" sz="1600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BA" sz="1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Intervencionizam – </a:t>
            </a:r>
            <a:r>
              <a:rPr lang="sr-Latn-BA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 mjera, odnosno instrumenata i politike vanjske trgovine jedne zemlje u odnosu na okruženje.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BA" sz="1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Protekcionizam – kada primjena mjera i instrumenata ima za cilj zaštitu domaće privrede. </a:t>
            </a:r>
          </a:p>
          <a:p>
            <a:pPr algn="just"/>
            <a:endParaRPr lang="sr-Latn-BA" sz="14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sistemu intervencionističkih mjera, </a:t>
            </a:r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protekcionizam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predstavlja </a:t>
            </a:r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uži pojam.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7310" y="4648383"/>
            <a:ext cx="911514" cy="595522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274657" y="3351895"/>
            <a:ext cx="6684788" cy="21467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  <a:r>
              <a:rPr lang="sr-Latn-BA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Ciljevi protekcionističkih mjera su ∆ kategorija</a:t>
            </a:r>
          </a:p>
          <a:p>
            <a:pPr marL="285750" indent="-285750" algn="just">
              <a:buFontTx/>
              <a:buChar char="-"/>
            </a:pPr>
            <a:r>
              <a:rPr lang="sr-Latn-BA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Posljedica datog stanja međ.ekonomskih odnosa </a:t>
            </a:r>
          </a:p>
          <a:p>
            <a:pPr marL="285750" indent="-285750" algn="just">
              <a:buFontTx/>
              <a:buChar char="-"/>
            </a:pPr>
            <a:r>
              <a:rPr lang="sr-Latn-BA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Zaštita mlade manufukturne proizvodnje (merkantilizam)</a:t>
            </a:r>
          </a:p>
          <a:p>
            <a:pPr marL="285750" indent="-285750" algn="just">
              <a:buFontTx/>
              <a:buChar char="-"/>
            </a:pPr>
            <a:r>
              <a:rPr lang="sr-Latn-BA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Zaštita mlade industrije onih zemalja čiji razvoj kasni u odnosu na razvijene industrijske zemlje </a:t>
            </a:r>
          </a:p>
          <a:p>
            <a:pPr marL="285750" indent="-285750" algn="just">
              <a:buFontTx/>
              <a:buChar char="-"/>
            </a:pPr>
            <a:r>
              <a:rPr lang="sr-Latn-BA" sz="1600" b="1" i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Cilj može biti </a:t>
            </a:r>
            <a:r>
              <a:rPr lang="sr-Latn-BA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povećanje proizvodnje i zaposlenosti, uravnoteženje platnog bilansa, stabilnost deviznog kursa, supstitucija tokova izvoza i uvoza robe i faktora proizodnje. Dugoročno: veća efikasnost nacionalne privrede.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loud Callout 4"/>
          <p:cNvSpPr/>
          <p:nvPr/>
        </p:nvSpPr>
        <p:spPr>
          <a:xfrm flipH="1">
            <a:off x="71435" y="3149309"/>
            <a:ext cx="2376200" cy="125643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>
                <a:solidFill>
                  <a:schemeClr val="tx1"/>
                </a:solidFill>
              </a:rPr>
              <a:t>Šta su ciljevi protekcionističkih mjera???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521526" y="5597768"/>
            <a:ext cx="6437919" cy="1022254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  <a:r>
              <a:rPr lang="sr-Latn-BA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Postojanje nacionalnog ili ekonomskog regionalnog prostora i definisanog cilja zaštite. </a:t>
            </a:r>
          </a:p>
          <a:p>
            <a:pPr algn="just"/>
            <a:r>
              <a:rPr lang="sr-Latn-BA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PP: ≠u konkurentnosti, ≠u dinamici i strukturi privrednog razvoja, ≠sitema deviznih kurseva, ∆ u ponašanju, ∆u potrebama i ukusu potrošača...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5435" y="4676123"/>
            <a:ext cx="544929" cy="545761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 flipH="1">
            <a:off x="92375" y="5336270"/>
            <a:ext cx="2447622" cy="116258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>
                <a:solidFill>
                  <a:schemeClr val="tx1"/>
                </a:solidFill>
              </a:rPr>
              <a:t>Šta su pretpostavke protekcionizma???</a:t>
            </a:r>
            <a:endParaRPr lang="en-GB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74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pic>
        <p:nvPicPr>
          <p:cNvPr id="3" name="Picture 2" descr="Što je integracija? Međunarodna ekonomska integracija - Poslovni portal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651" y="4604993"/>
            <a:ext cx="1699557" cy="82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Oblici i vrste instrumenata zaštite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43"/>
          <a:stretch/>
        </p:blipFill>
        <p:spPr>
          <a:xfrm>
            <a:off x="4949780" y="1203588"/>
            <a:ext cx="1136073" cy="10316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515" y="1203588"/>
            <a:ext cx="1085273" cy="115168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347450" y="4604993"/>
            <a:ext cx="6589688" cy="218263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Predstavljaju </a:t>
            </a:r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instrument zaštitne politike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nacionalnih ili regionalnih ekonomija, prihvaćen međunarodnim konvencijama u domenu spoljnotrgovinske politike, s obzirom na odredjene prednosti u odnosu na druge instrumente.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 instrumen zaštite </a:t>
            </a:r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nema restriktivno dejstvo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već </a:t>
            </a:r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djeluje tržišno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(na bazi reagovanja tržišta na povećanje cijena uvoza).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Prednosti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(1) u vidu stabilnosti primjene carina, (2) unificirana pravila carinske politike, (3) unaprijed poznate carinske stope, (4) direktno dejstvo odnosno moguća mjerljivost nivoa zaštite.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726333" y="1203588"/>
            <a:ext cx="2735831" cy="3033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1">
                <a:lumMod val="50000"/>
              </a:schemeClr>
            </a:solidFill>
            <a:prstDash val="sysDot"/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Oblik </a:t>
            </a:r>
            <a:r>
              <a:rPr lang="sr-Latn-BA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pasivne</a:t>
            </a:r>
            <a:r>
              <a:rPr lang="sr-Latn-BA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zaštite </a:t>
            </a:r>
            <a:endParaRPr lang="sr-Latn-B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202307" y="1203588"/>
            <a:ext cx="2734831" cy="3033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1">
                <a:lumMod val="50000"/>
              </a:schemeClr>
            </a:solidFill>
            <a:prstDash val="sysDot"/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Oblik </a:t>
            </a:r>
            <a:r>
              <a:rPr lang="sr-Latn-BA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aktivne</a:t>
            </a:r>
            <a:r>
              <a:rPr lang="sr-Latn-BA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zaštite </a:t>
            </a:r>
            <a:endParaRPr lang="sr-Latn-B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726333" y="1631876"/>
            <a:ext cx="2735832" cy="603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1">
                <a:lumMod val="50000"/>
              </a:schemeClr>
            </a:solidFill>
            <a:prstDash val="sysDot"/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Instrumenti koji djeluju na regulisanje tj.↓ uvoza </a:t>
            </a:r>
            <a:endParaRPr lang="sr-Latn-B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202308" y="1602748"/>
            <a:ext cx="2735832" cy="603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1">
                <a:lumMod val="50000"/>
              </a:schemeClr>
            </a:solidFill>
            <a:prstDash val="sysDot"/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Instrumenti koji djeluju na ↑ (stimulisanje) izvoza  </a:t>
            </a:r>
            <a:endParaRPr lang="sr-Latn-B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71307" y="2506700"/>
            <a:ext cx="3890857" cy="3819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Instrumenti kvalitativnog oblika zaštite 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71307" y="3616682"/>
            <a:ext cx="3890857" cy="3819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Instrumenti kvantitativnog  oblika zaštite 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237673" y="2994859"/>
            <a:ext cx="3224489" cy="5334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Djeluju na formiranje uvoznih cjena (carine) </a:t>
            </a:r>
          </a:p>
        </p:txBody>
      </p:sp>
      <p:sp>
        <p:nvSpPr>
          <p:cNvPr id="15" name="Bent Arrow 14"/>
          <p:cNvSpPr/>
          <p:nvPr/>
        </p:nvSpPr>
        <p:spPr>
          <a:xfrm flipV="1">
            <a:off x="654338" y="2906467"/>
            <a:ext cx="583335" cy="52946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237673" y="4088335"/>
            <a:ext cx="3224489" cy="3820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Djeluju regulišući Q uvoza </a:t>
            </a:r>
          </a:p>
        </p:txBody>
      </p:sp>
      <p:sp>
        <p:nvSpPr>
          <p:cNvPr id="17" name="Bent Arrow 16"/>
          <p:cNvSpPr/>
          <p:nvPr/>
        </p:nvSpPr>
        <p:spPr>
          <a:xfrm flipV="1">
            <a:off x="654337" y="3966869"/>
            <a:ext cx="583335" cy="52946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4923069" y="2494477"/>
            <a:ext cx="3890857" cy="3819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Instrumenti kvalitativnog oblika zaštite 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4949780" y="3584921"/>
            <a:ext cx="3890857" cy="3819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Instrumenti kvantitativnog  oblika zaštite </a:t>
            </a:r>
          </a:p>
        </p:txBody>
      </p:sp>
      <p:sp>
        <p:nvSpPr>
          <p:cNvPr id="20" name="Bent Arrow 19"/>
          <p:cNvSpPr/>
          <p:nvPr/>
        </p:nvSpPr>
        <p:spPr>
          <a:xfrm flipH="1" flipV="1">
            <a:off x="8100292" y="2994859"/>
            <a:ext cx="548120" cy="569386"/>
          </a:xfrm>
          <a:prstGeom prst="ben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832431" y="2977915"/>
            <a:ext cx="3224489" cy="5334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Djeluju na formiranje izvoznih cijena 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875803" y="4042978"/>
            <a:ext cx="3224489" cy="36276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Djeluju regulišući Q izvoza </a:t>
            </a:r>
          </a:p>
        </p:txBody>
      </p:sp>
      <p:sp>
        <p:nvSpPr>
          <p:cNvPr id="23" name="Bent Arrow 22"/>
          <p:cNvSpPr/>
          <p:nvPr/>
        </p:nvSpPr>
        <p:spPr>
          <a:xfrm flipH="1" flipV="1">
            <a:off x="8100292" y="3881423"/>
            <a:ext cx="548120" cy="524322"/>
          </a:xfrm>
          <a:prstGeom prst="ben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502515" y="797304"/>
            <a:ext cx="7154430" cy="32262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Zaštita u međunarodnoj razmjeni može da bude: </a:t>
            </a:r>
          </a:p>
        </p:txBody>
      </p:sp>
      <p:sp>
        <p:nvSpPr>
          <p:cNvPr id="27" name="Bent Arrow 26"/>
          <p:cNvSpPr/>
          <p:nvPr/>
        </p:nvSpPr>
        <p:spPr>
          <a:xfrm>
            <a:off x="2048256" y="2725712"/>
            <a:ext cx="813816" cy="86868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Bent Arrow 27"/>
          <p:cNvSpPr/>
          <p:nvPr/>
        </p:nvSpPr>
        <p:spPr>
          <a:xfrm flipV="1">
            <a:off x="1195158" y="6046067"/>
            <a:ext cx="1062349" cy="720841"/>
          </a:xfrm>
          <a:prstGeom prst="ben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248663" y="5480721"/>
            <a:ext cx="1741072" cy="694200"/>
          </a:xfrm>
          <a:prstGeom prst="ellipse">
            <a:avLst/>
          </a:prstGeom>
          <a:solidFill>
            <a:srgbClr val="0070C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Carine ...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0129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Oblici i vrste instrumenata zaštite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31596" y="963456"/>
            <a:ext cx="2018320" cy="74814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/>
              <a:t>Necarinske barijere..</a:t>
            </a:r>
            <a:endParaRPr lang="en-GB" dirty="0"/>
          </a:p>
        </p:txBody>
      </p:sp>
      <p:sp>
        <p:nvSpPr>
          <p:cNvPr id="8" name="Rounded Rectangle 7"/>
          <p:cNvSpPr/>
          <p:nvPr/>
        </p:nvSpPr>
        <p:spPr>
          <a:xfrm>
            <a:off x="181313" y="2694629"/>
            <a:ext cx="4174150" cy="30526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dirty="0">
                <a:solidFill>
                  <a:schemeClr val="tx1"/>
                </a:solidFill>
              </a:rPr>
              <a:t>Instrumenti zaštite </a:t>
            </a:r>
            <a:r>
              <a:rPr lang="sr-Latn-BA" sz="1600" b="1" dirty="0">
                <a:solidFill>
                  <a:schemeClr val="tx1"/>
                </a:solidFill>
              </a:rPr>
              <a:t>direktnog</a:t>
            </a:r>
            <a:r>
              <a:rPr lang="sr-Latn-BA" sz="1600" dirty="0">
                <a:solidFill>
                  <a:schemeClr val="tx1"/>
                </a:solidFill>
              </a:rPr>
              <a:t> dejstva 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27984" y="2694630"/>
            <a:ext cx="4105549" cy="30526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dirty="0">
                <a:solidFill>
                  <a:schemeClr val="tx1"/>
                </a:solidFill>
              </a:rPr>
              <a:t>Instrumenti zaštite </a:t>
            </a:r>
            <a:r>
              <a:rPr lang="sr-Latn-BA" sz="1600" b="1" dirty="0">
                <a:solidFill>
                  <a:schemeClr val="tx1"/>
                </a:solidFill>
              </a:rPr>
              <a:t>indirektnog</a:t>
            </a:r>
            <a:r>
              <a:rPr lang="sr-Latn-BA" sz="1600" dirty="0">
                <a:solidFill>
                  <a:schemeClr val="tx1"/>
                </a:solidFill>
              </a:rPr>
              <a:t> dejstva 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44369" y="3056237"/>
            <a:ext cx="4211094" cy="250339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Djeluju direktno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Neposredna dejstvo na zaštitu domaće privrede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ograničavanje Uvoza (kontigenti, kvote, dozvole uvoza, zabrane uvoza,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stimulisanje Izvoza (kvantitativna ograničenja: izvozne kvote, dozvole; kvalitativna ograničenja: dir.subvencije izvoznicima, damping, izvozni nameti, međ.robni sporazumi...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sr-Latn-BA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808944" y="3115797"/>
            <a:ext cx="4211094" cy="24775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djeluju direktno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Imaju konačne efekte na međ.razmjenu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„Dobrovoljna ogrnaičenja izvoza“, državna trgovina, avansni depoziti, kreditna ograničenja uvoznicima, poreske olakšice domaćim konkurentima uvozu, industrijski i tehnički standardi, carinska procedura i sl. , odredbe o pakovanju, carinska procedura, i sl.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sr-Latn-BA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396618" y="810409"/>
            <a:ext cx="6589688" cy="1201271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3">
                <a:lumMod val="75000"/>
              </a:schemeClr>
            </a:solidFill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Necarinske barijere u međunarodnoj trgovini čine </a:t>
            </a:r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skup zaštitnih mjera 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pristutnih pored postojanja carina. 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obzirom na različita dejstva i mnogbrojnost mjera postoje različite klasifikacije necarinskih barijera: </a:t>
            </a:r>
          </a:p>
        </p:txBody>
      </p:sp>
      <p:sp>
        <p:nvSpPr>
          <p:cNvPr id="5" name="Striped Right Arrow 4"/>
          <p:cNvSpPr/>
          <p:nvPr/>
        </p:nvSpPr>
        <p:spPr>
          <a:xfrm rot="5400000">
            <a:off x="4215453" y="1586544"/>
            <a:ext cx="878968" cy="183848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73152" y="5650832"/>
            <a:ext cx="9012326" cy="57309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dirty="0">
                <a:solidFill>
                  <a:schemeClr val="tx1"/>
                </a:solidFill>
              </a:rPr>
              <a:t>Mjere ek.politika pojedinih država ..u cilju poboljšanja stanja platnog bilansa, politika razvoja.. promjene privredne strukture i sl.  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31596" y="6223925"/>
            <a:ext cx="8788442" cy="5496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Različite mjere koje nisu sa prioritetnim ciljem skretanja tokova međunarodne razmjene, ali mogu da imaju takvo dejstvo. </a:t>
            </a:r>
          </a:p>
        </p:txBody>
      </p:sp>
    </p:spTree>
    <p:extLst>
      <p:ext uri="{BB962C8B-B14F-4D97-AF65-F5344CB8AC3E}">
        <p14:creationId xmlns:p14="http://schemas.microsoft.com/office/powerpoint/2010/main" val="731901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05408" y="171180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CARINE-definicija, razlozi za uvođenje carina, carinska granica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613734" y="1046304"/>
            <a:ext cx="1865746" cy="8128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/>
              <a:t>CARINE</a:t>
            </a:r>
            <a:endParaRPr lang="en-GB" b="1" dirty="0"/>
          </a:p>
        </p:txBody>
      </p:sp>
      <p:sp>
        <p:nvSpPr>
          <p:cNvPr id="6" name="Rounded Rectangle 5"/>
          <p:cNvSpPr/>
          <p:nvPr/>
        </p:nvSpPr>
        <p:spPr>
          <a:xfrm>
            <a:off x="461819" y="1009360"/>
            <a:ext cx="1958109" cy="8866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/>
              <a:t>Argumenti za uvođenje carina </a:t>
            </a:r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6700995" y="1009360"/>
            <a:ext cx="1958109" cy="8866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/>
              <a:t>Carinska granica </a:t>
            </a:r>
            <a:endParaRPr lang="en-GB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77090" y="2004291"/>
            <a:ext cx="2539261" cy="38332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Zavise od cilja </a:t>
            </a: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 se želi postići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Zavise od mogućnosti realnih efekata dejstva carina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Zaštitia živ.standarda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Zaštita nadnica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Zaštita dom.tržišta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Uravnoteženje platog bilansa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Poboljšanje odnosa razmjene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Povećanjem zaposlenosti kroz ↑kapaciteta proizvodnje 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961407" y="1942231"/>
            <a:ext cx="3037055" cy="38953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Najznačajniji i </a:t>
            </a:r>
            <a:r>
              <a:rPr lang="sr-Latn-BA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najčešće zastupljen instrument </a:t>
            </a: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protekcionističke politike u međ.razmjeni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Def.vrsta posrednog poreza </a:t>
            </a: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uvoz ili izvoz proizvoda kojim se </a:t>
            </a:r>
            <a:r>
              <a:rPr lang="sr-Latn-BA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opterećuje proizvod koji prelazi carinsku granicu</a:t>
            </a: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Instrument </a:t>
            </a:r>
            <a:r>
              <a:rPr lang="sr-Latn-BA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pasivne i aktivne </a:t>
            </a: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zaštite.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 se koristi kao instrument pasivne zaštite (opterećenje cijene uvoza)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220704" y="1942231"/>
            <a:ext cx="2438400" cy="38952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Obično odgovara granici države, ali </a:t>
            </a:r>
            <a:r>
              <a:rPr lang="sr-Latn-BA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mora da bude istovjetna s</a:t>
            </a: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državnom granicom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slučaju postojanja </a:t>
            </a:r>
            <a:r>
              <a:rPr lang="sr-Latn-BA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carinskih unija </a:t>
            </a: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 država, onda je carinska granica </a:t>
            </a:r>
            <a:r>
              <a:rPr lang="sr-Latn-BA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granici unije država </a:t>
            </a:r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(šire granice u odnosu na granice jedne države)</a:t>
            </a:r>
          </a:p>
          <a:p>
            <a:r>
              <a:rPr lang="sr-Latn-BA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sr-Latn-BA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77090" y="5945770"/>
            <a:ext cx="8382013" cy="813476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3">
                <a:lumMod val="75000"/>
              </a:schemeClr>
            </a:solidFill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Carine </a:t>
            </a:r>
            <a:r>
              <a:rPr lang="sr-Latn-BA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utiču na tokove međunarodne robne razmjene</a:t>
            </a:r>
            <a:r>
              <a:rPr lang="sr-Latn-BA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ali i na privrednu strukturu i rast zemlje učesnice u međ.robnoj razmjeni putem dejstva carina na formiranje cijena u zemlji , te cijena iz uvoza. 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58565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42070</TotalTime>
  <Words>2529</Words>
  <Application>Microsoft Macintosh PowerPoint</Application>
  <PresentationFormat>On-screen Show (4:3)</PresentationFormat>
  <Paragraphs>265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Cambria Math</vt:lpstr>
      <vt:lpstr>Times New Roman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Dragana Vujičić</dc:creator>
  <cp:lastModifiedBy>Milan Damjanović</cp:lastModifiedBy>
  <cp:revision>1089</cp:revision>
  <cp:lastPrinted>2022-03-21T14:29:49Z</cp:lastPrinted>
  <dcterms:created xsi:type="dcterms:W3CDTF">2019-03-20T17:06:19Z</dcterms:created>
  <dcterms:modified xsi:type="dcterms:W3CDTF">2026-04-27T18:06:59Z</dcterms:modified>
</cp:coreProperties>
</file>