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6" r:id="rId9"/>
    <p:sldId id="267" r:id="rId10"/>
    <p:sldId id="264" r:id="rId11"/>
    <p:sldId id="265" r:id="rId12"/>
    <p:sldId id="268" r:id="rId13"/>
    <p:sldId id="269" r:id="rId14"/>
    <p:sldId id="274" r:id="rId15"/>
    <p:sldId id="270" r:id="rId16"/>
    <p:sldId id="271" r:id="rId17"/>
    <p:sldId id="272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291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608" y="3645024"/>
            <a:ext cx="7002016" cy="1224136"/>
          </a:xfrm>
        </p:spPr>
        <p:txBody>
          <a:bodyPr>
            <a:noAutofit/>
          </a:bodyPr>
          <a:lstStyle/>
          <a:p>
            <a:r>
              <a:rPr lang="sr-Latn-BA" sz="4000" b="1" dirty="0" smtClean="0">
                <a:solidFill>
                  <a:schemeClr val="bg1">
                    <a:lumMod val="50000"/>
                  </a:schemeClr>
                </a:solidFill>
              </a:rPr>
              <a:t>I </a:t>
            </a:r>
            <a:r>
              <a:rPr lang="sr-Cyrl-BA" sz="4000" b="1" dirty="0" smtClean="0">
                <a:solidFill>
                  <a:schemeClr val="bg1">
                    <a:lumMod val="50000"/>
                  </a:schemeClr>
                </a:solidFill>
              </a:rPr>
              <a:t>Дужничке хартије од вриједности </a:t>
            </a:r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>
                <a:solidFill>
                  <a:schemeClr val="tx1"/>
                </a:solidFill>
              </a:rPr>
              <a:t>Цијене и приноси обвезница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3600" b="1" dirty="0" smtClean="0"/>
              <a:t>3</a:t>
            </a:r>
            <a:r>
              <a:rPr lang="sr-Cyrl-BA" sz="3600" b="1" dirty="0" smtClean="0"/>
              <a:t>. Приноси обвезница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29600" cy="4937760"/>
          </a:xfrm>
        </p:spPr>
        <p:txBody>
          <a:bodyPr/>
          <a:lstStyle/>
          <a:p>
            <a:pPr>
              <a:buNone/>
            </a:pPr>
            <a:r>
              <a:rPr lang="sr-Cyrl-BA" u="sng" dirty="0" smtClean="0"/>
              <a:t>Примјер 1:</a:t>
            </a:r>
          </a:p>
          <a:p>
            <a:r>
              <a:rPr lang="sr-Cyrl-BA" dirty="0" smtClean="0"/>
              <a:t>8%-тна обвезница са роком доспијећа од 30 година, продаје се по цијени од $1.276,76. Полугодишња купонска исплата износи $40.Номинална вриједност обвезнице је $1.000. Колико је текући принос?</a:t>
            </a:r>
          </a:p>
          <a:p>
            <a:pPr>
              <a:buNone/>
            </a:pPr>
            <a:endParaRPr lang="sr-Cyrl-BA" dirty="0" smtClean="0"/>
          </a:p>
          <a:p>
            <a:pPr>
              <a:buNone/>
            </a:pPr>
            <a:r>
              <a:rPr lang="sr-Cyrl-BA" dirty="0" smtClean="0"/>
              <a:t>	Купонска стопа = ($40 </a:t>
            </a:r>
            <a:r>
              <a:rPr lang="sr-Latn-BA" dirty="0" smtClean="0"/>
              <a:t>x </a:t>
            </a:r>
            <a:r>
              <a:rPr lang="sr-Cyrl-BA" dirty="0" smtClean="0"/>
              <a:t>2) / $1.000 = 8%</a:t>
            </a:r>
          </a:p>
          <a:p>
            <a:pPr>
              <a:buNone/>
            </a:pPr>
            <a:r>
              <a:rPr lang="sr-Cyrl-BA" dirty="0" smtClean="0"/>
              <a:t>	Текући принос = $80 / $1.276,76 = 0,0627 ИЛИ 6,27% годишње</a:t>
            </a:r>
          </a:p>
          <a:p>
            <a:r>
              <a:rPr lang="sr-Cyrl-BA" dirty="0" smtClean="0"/>
              <a:t>Купонска стопа = 8% &gt; текући принос = 6,27% &gt; принос до доспијећа = 6,09%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2400"/>
            <a:ext cx="8219256" cy="1116360"/>
          </a:xfrm>
        </p:spPr>
        <p:txBody>
          <a:bodyPr>
            <a:noAutofit/>
          </a:bodyPr>
          <a:lstStyle/>
          <a:p>
            <a:pPr algn="ctr"/>
            <a:r>
              <a:rPr lang="sr-Cyrl-BA" b="1" dirty="0" smtClean="0"/>
              <a:t>4. Кретање цијена обвезница током времена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340768"/>
            <a:ext cx="8507288" cy="4816192"/>
          </a:xfrm>
        </p:spPr>
        <p:txBody>
          <a:bodyPr>
            <a:normAutofit/>
          </a:bodyPr>
          <a:lstStyle/>
          <a:p>
            <a:r>
              <a:rPr lang="sr-Cyrl-BA" dirty="0" smtClean="0"/>
              <a:t>Обвезница се продаје по номиналној цијени само када је купонска стопа једнака тржишној каматној стопи. </a:t>
            </a:r>
          </a:p>
          <a:p>
            <a:r>
              <a:rPr lang="sr-Cyrl-BA" dirty="0" smtClean="0"/>
              <a:t>Цијена                             </a:t>
            </a:r>
          </a:p>
          <a:p>
            <a:pPr>
              <a:buNone/>
            </a:pPr>
            <a:endParaRPr lang="sr-Cyrl-BA" dirty="0" smtClean="0"/>
          </a:p>
          <a:p>
            <a:pPr>
              <a:buNone/>
            </a:pPr>
            <a:r>
              <a:rPr lang="sr-Cyrl-BA" sz="2400" dirty="0" smtClean="0"/>
              <a:t>1000</a:t>
            </a:r>
          </a:p>
          <a:p>
            <a:pPr>
              <a:buNone/>
            </a:pPr>
            <a:endParaRPr lang="sr-Cyrl-BA" sz="2400" dirty="0" smtClean="0"/>
          </a:p>
          <a:p>
            <a:pPr>
              <a:buNone/>
            </a:pPr>
            <a:endParaRPr lang="sr-Cyrl-BA" sz="2400" dirty="0" smtClean="0"/>
          </a:p>
          <a:p>
            <a:pPr>
              <a:buNone/>
            </a:pPr>
            <a:endParaRPr lang="sr-Cyrl-BA" sz="2400" dirty="0" smtClean="0"/>
          </a:p>
          <a:p>
            <a:pPr>
              <a:buNone/>
            </a:pPr>
            <a:endParaRPr lang="sr-Cyrl-BA" sz="2400" dirty="0" smtClean="0"/>
          </a:p>
          <a:p>
            <a:pPr>
              <a:buNone/>
            </a:pPr>
            <a:r>
              <a:rPr lang="sr-Cyrl-BA" sz="2400" dirty="0" smtClean="0"/>
              <a:t>	     0		Датум доспијећа               Вријеме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71600" y="2708920"/>
            <a:ext cx="0" cy="2664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71600" y="5373216"/>
            <a:ext cx="44644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ight Bracket 8"/>
          <p:cNvSpPr/>
          <p:nvPr/>
        </p:nvSpPr>
        <p:spPr>
          <a:xfrm>
            <a:off x="971600" y="2924944"/>
            <a:ext cx="2520280" cy="1224136"/>
          </a:xfrm>
          <a:prstGeom prst="rightBracket">
            <a:avLst>
              <a:gd name="adj" fmla="val 43958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endCxn id="9" idx="2"/>
          </p:cNvCxnSpPr>
          <p:nvPr/>
        </p:nvCxnSpPr>
        <p:spPr>
          <a:xfrm>
            <a:off x="971600" y="3501008"/>
            <a:ext cx="2520280" cy="36004"/>
          </a:xfrm>
          <a:prstGeom prst="line">
            <a:avLst/>
          </a:prstGeom>
          <a:ln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491880" y="3645024"/>
            <a:ext cx="0" cy="1728192"/>
          </a:xfrm>
          <a:prstGeom prst="line">
            <a:avLst/>
          </a:prstGeom>
          <a:ln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067944" y="2420888"/>
            <a:ext cx="2160240" cy="7200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dirty="0" smtClean="0">
                <a:solidFill>
                  <a:schemeClr val="tx1"/>
                </a:solidFill>
              </a:rPr>
              <a:t>Премијска обвезница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139952" y="3861048"/>
            <a:ext cx="2160240" cy="7200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dirty="0" smtClean="0">
                <a:solidFill>
                  <a:schemeClr val="tx1"/>
                </a:solidFill>
              </a:rPr>
              <a:t>Дисконтна обвезница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4" name="Straight Arrow Connector 33"/>
          <p:cNvCxnSpPr>
            <a:stCxn id="31" idx="1"/>
          </p:cNvCxnSpPr>
          <p:nvPr/>
        </p:nvCxnSpPr>
        <p:spPr>
          <a:xfrm flipH="1">
            <a:off x="3131840" y="2780928"/>
            <a:ext cx="93610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2" idx="1"/>
          </p:cNvCxnSpPr>
          <p:nvPr/>
        </p:nvCxnSpPr>
        <p:spPr>
          <a:xfrm flipH="1" flipV="1">
            <a:off x="3275856" y="4005064"/>
            <a:ext cx="86409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Cyrl-BA" b="1" dirty="0" smtClean="0"/>
              <a:t>4. Кретање цијена обвезница током времена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sr-Cyrl-BA" u="sng" dirty="0" smtClean="0"/>
              <a:t>Примјер 2:</a:t>
            </a:r>
          </a:p>
          <a:p>
            <a:r>
              <a:rPr lang="sr-Cyrl-BA" dirty="0" smtClean="0"/>
              <a:t>Годишњи купон 30-годишње обвезнице износи $80. Обвезница се продаје по номиналној вриједности. Принос до доспијећа износи 8%. Колики је принос у периоду инвестирања ако принос до доспијећа падне испод 8%, а цијена се повећа на $1.050?</a:t>
            </a:r>
            <a:endParaRPr lang="sr-Latn-BA" dirty="0" smtClean="0"/>
          </a:p>
          <a:p>
            <a:r>
              <a:rPr lang="sr-Cyrl-BA" dirty="0" smtClean="0"/>
              <a:t>Принос у периоду инвестирања износи:</a:t>
            </a:r>
          </a:p>
          <a:p>
            <a:pPr>
              <a:buNone/>
            </a:pPr>
            <a:r>
              <a:rPr lang="sr-Cyrl-BA" dirty="0" smtClean="0"/>
              <a:t>	</a:t>
            </a:r>
            <a:r>
              <a:rPr lang="sr-Latn-BA" dirty="0" smtClean="0"/>
              <a:t>HRP= $80 + ($1</a:t>
            </a:r>
            <a:r>
              <a:rPr lang="sr-Cyrl-BA" dirty="0" smtClean="0"/>
              <a:t>.</a:t>
            </a:r>
            <a:r>
              <a:rPr lang="sr-Latn-BA" dirty="0" smtClean="0"/>
              <a:t>050</a:t>
            </a:r>
            <a:r>
              <a:rPr lang="sr-Cyrl-BA" dirty="0" smtClean="0"/>
              <a:t> </a:t>
            </a:r>
            <a:r>
              <a:rPr lang="sr-Latn-BA" dirty="0" smtClean="0"/>
              <a:t> - $1</a:t>
            </a:r>
            <a:r>
              <a:rPr lang="sr-Cyrl-BA" dirty="0" smtClean="0"/>
              <a:t>.</a:t>
            </a:r>
            <a:r>
              <a:rPr lang="sr-Latn-BA" dirty="0" smtClean="0"/>
              <a:t>000) / $1</a:t>
            </a:r>
            <a:r>
              <a:rPr lang="sr-Cyrl-BA" dirty="0" smtClean="0"/>
              <a:t>.</a:t>
            </a:r>
            <a:r>
              <a:rPr lang="sr-Latn-BA" dirty="0" smtClean="0"/>
              <a:t>000 = 0,13 = 13%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Cyrl-BA" b="1" dirty="0" smtClean="0"/>
              <a:t>5. Ризик неизмирења обавеза и вредновање обвезница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07288" cy="5450160"/>
          </a:xfrm>
        </p:spPr>
        <p:txBody>
          <a:bodyPr>
            <a:normAutofit/>
          </a:bodyPr>
          <a:lstStyle/>
          <a:p>
            <a:r>
              <a:rPr lang="sr-Cyrl-BA" dirty="0" smtClean="0"/>
              <a:t>Кредитни ризик обвезница одређују рејтинг агенције: </a:t>
            </a:r>
            <a:r>
              <a:rPr lang="sr-Latn-BA" dirty="0" smtClean="0"/>
              <a:t>Moody‘s Investor Services, Standard &amp; Poor‘s Corporation, Duff and Phelps, Fitch Investore Service, </a:t>
            </a:r>
            <a:r>
              <a:rPr lang="sr-Cyrl-BA" dirty="0" smtClean="0"/>
              <a:t>и др.</a:t>
            </a:r>
          </a:p>
          <a:p>
            <a:r>
              <a:rPr lang="sr-Cyrl-BA" dirty="0" smtClean="0"/>
              <a:t>Највиши рејтинг је ААА или Ааа. </a:t>
            </a:r>
            <a:r>
              <a:rPr lang="sr-Latn-BA" dirty="0" smtClean="0"/>
              <a:t>Moody</a:t>
            </a:r>
            <a:r>
              <a:rPr lang="sr-Cyrl-BA" dirty="0" smtClean="0"/>
              <a:t> модификује сваки рејтинг наставком 1, 2 или 3: Ааа1, Ааа2, Ааа3. </a:t>
            </a:r>
          </a:p>
          <a:p>
            <a:r>
              <a:rPr lang="sr-Cyrl-BA" dirty="0" smtClean="0"/>
              <a:t>Друге агенције користе предзнаке + и -.</a:t>
            </a:r>
          </a:p>
          <a:p>
            <a:r>
              <a:rPr lang="sr-Cyrl-BA" dirty="0" smtClean="0"/>
              <a:t>Обвезнице са рејтингом </a:t>
            </a:r>
            <a:r>
              <a:rPr lang="sr-Latn-BA" dirty="0" smtClean="0"/>
              <a:t>BBB </a:t>
            </a:r>
            <a:r>
              <a:rPr lang="sr-Cyrl-BA" dirty="0" smtClean="0"/>
              <a:t>(</a:t>
            </a:r>
            <a:r>
              <a:rPr lang="sr-Latn-BA" dirty="0" smtClean="0"/>
              <a:t>S&amp;P) </a:t>
            </a:r>
            <a:r>
              <a:rPr lang="sr-Cyrl-BA" dirty="0" smtClean="0"/>
              <a:t>или </a:t>
            </a:r>
            <a:r>
              <a:rPr lang="sr-Latn-BA" dirty="0" smtClean="0"/>
              <a:t>Baa (Moody) </a:t>
            </a:r>
            <a:r>
              <a:rPr lang="sr-Cyrl-BA" dirty="0" smtClean="0"/>
              <a:t>и вишим су </a:t>
            </a:r>
            <a:r>
              <a:rPr lang="sr-Cyrl-BA" b="1" dirty="0" smtClean="0"/>
              <a:t>обвезнице инвестиционог р</a:t>
            </a:r>
            <a:r>
              <a:rPr lang="sr-Cyrl-BA" dirty="0" smtClean="0"/>
              <a:t>анга.</a:t>
            </a:r>
          </a:p>
          <a:p>
            <a:r>
              <a:rPr lang="sr-Cyrl-BA" dirty="0" smtClean="0"/>
              <a:t>Обвезнице са</a:t>
            </a:r>
            <a:r>
              <a:rPr lang="sr-Latn-BA" dirty="0" smtClean="0"/>
              <a:t> </a:t>
            </a:r>
            <a:r>
              <a:rPr lang="sr-Cyrl-BA" dirty="0" smtClean="0"/>
              <a:t>рејтингом</a:t>
            </a:r>
            <a:r>
              <a:rPr lang="sr-Latn-BA" dirty="0" smtClean="0"/>
              <a:t> BB </a:t>
            </a:r>
            <a:r>
              <a:rPr lang="sr-Cyrl-BA" dirty="0" smtClean="0"/>
              <a:t>(</a:t>
            </a:r>
            <a:r>
              <a:rPr lang="sr-Latn-BA" dirty="0" smtClean="0"/>
              <a:t>S&amp;P) </a:t>
            </a:r>
            <a:r>
              <a:rPr lang="sr-Cyrl-BA" dirty="0" smtClean="0"/>
              <a:t>или </a:t>
            </a:r>
            <a:r>
              <a:rPr lang="sr-Latn-BA" dirty="0" smtClean="0"/>
              <a:t>Ba </a:t>
            </a:r>
            <a:r>
              <a:rPr lang="sr-Cyrl-BA" dirty="0" smtClean="0"/>
              <a:t>(</a:t>
            </a:r>
            <a:r>
              <a:rPr lang="sr-Latn-BA" dirty="0" smtClean="0"/>
              <a:t>S&amp;P) </a:t>
            </a:r>
            <a:r>
              <a:rPr lang="sr-Cyrl-BA" dirty="0" smtClean="0"/>
              <a:t>и нижим се класификују као </a:t>
            </a:r>
            <a:r>
              <a:rPr lang="sr-Cyrl-BA" b="1" dirty="0" smtClean="0"/>
              <a:t>обвезнице шпекулативног типа </a:t>
            </a:r>
            <a:r>
              <a:rPr lang="sr-Cyrl-BA" dirty="0" smtClean="0"/>
              <a:t>или </a:t>
            </a:r>
            <a:r>
              <a:rPr lang="sr-Latn-BA" dirty="0" smtClean="0"/>
              <a:t>junk </a:t>
            </a:r>
            <a:r>
              <a:rPr lang="sr-Cyrl-BA" dirty="0" smtClean="0"/>
              <a:t>обвезнице. Овдје спадају и неоцијењене обвезнице.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smtClean="0"/>
              <a:t>5.1. Показатељи сигурности обвезница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/>
              <a:t>Кључни показатељи сигурности обвезница, на којима агенције за додјелу рејтинга заснивају своје анализе:</a:t>
            </a:r>
          </a:p>
          <a:p>
            <a:r>
              <a:rPr lang="sr-Cyrl-BA" dirty="0" smtClean="0"/>
              <a:t>Рација покрића (однос профита и фиксних трошкова фирме);</a:t>
            </a:r>
          </a:p>
          <a:p>
            <a:r>
              <a:rPr lang="sr-Cyrl-BA" dirty="0" smtClean="0"/>
              <a:t>Рација левериџа (задужености);</a:t>
            </a:r>
          </a:p>
          <a:p>
            <a:r>
              <a:rPr lang="sr-Cyrl-BA" dirty="0" smtClean="0"/>
              <a:t>Рација ликвидности;</a:t>
            </a:r>
          </a:p>
          <a:p>
            <a:r>
              <a:rPr lang="sr-Cyrl-BA" dirty="0" smtClean="0"/>
              <a:t>Рација профитабилности;</a:t>
            </a:r>
          </a:p>
          <a:p>
            <a:r>
              <a:rPr lang="sr-Cyrl-BA" dirty="0" smtClean="0"/>
              <a:t>Рација новчаног тока и дуга.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52400"/>
            <a:ext cx="8291264" cy="900336"/>
          </a:xfrm>
        </p:spPr>
        <p:txBody>
          <a:bodyPr/>
          <a:lstStyle/>
          <a:p>
            <a:r>
              <a:rPr lang="sr-Cyrl-BA" b="1" dirty="0" smtClean="0"/>
              <a:t>5.2. Уговор о емисији обвезница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219200"/>
            <a:ext cx="8363272" cy="5450160"/>
          </a:xfrm>
        </p:spPr>
        <p:txBody>
          <a:bodyPr>
            <a:normAutofit fontScale="92500" lnSpcReduction="10000"/>
          </a:bodyPr>
          <a:lstStyle/>
          <a:p>
            <a:r>
              <a:rPr lang="sr-Cyrl-BA" b="1" dirty="0" smtClean="0"/>
              <a:t>Уговор о емисији обвезница </a:t>
            </a:r>
            <a:r>
              <a:rPr lang="sr-Cyrl-BA" dirty="0" smtClean="0"/>
              <a:t>је документ који представља уговор између емитента и власника обвезнице.</a:t>
            </a:r>
          </a:p>
          <a:p>
            <a:r>
              <a:rPr lang="sr-Cyrl-BA" b="1" dirty="0" smtClean="0"/>
              <a:t>Амортизациони (отплатни) фондови </a:t>
            </a:r>
            <a:r>
              <a:rPr lang="sr-Cyrl-BA" dirty="0" smtClean="0"/>
              <a:t>или </a:t>
            </a:r>
            <a:r>
              <a:rPr lang="sr-Latn-BA" dirty="0" smtClean="0"/>
              <a:t>Sinking Funds </a:t>
            </a:r>
            <a:r>
              <a:rPr lang="sr-Cyrl-BA" dirty="0" smtClean="0"/>
              <a:t>– клаузула у уговору о емисији обвезница која налаже да емитент периодично отплаћује један дио издатих обвезница прије датума доспијећа.</a:t>
            </a:r>
          </a:p>
          <a:p>
            <a:r>
              <a:rPr lang="sr-Cyrl-BA" b="1" dirty="0" smtClean="0"/>
              <a:t>Клаузуле о субординацији </a:t>
            </a:r>
            <a:r>
              <a:rPr lang="sr-Cyrl-BA" dirty="0" smtClean="0"/>
              <a:t>су ограничења у погледу будућег задуживања која првим власницима обвезница дају право првенства у наплати потраживања у случају да фирма оде у стечај. </a:t>
            </a:r>
          </a:p>
          <a:p>
            <a:r>
              <a:rPr lang="sr-Cyrl-BA" b="1" dirty="0" smtClean="0"/>
              <a:t>Колатерал или обезбјеђење</a:t>
            </a:r>
            <a:r>
              <a:rPr lang="sr-Cyrl-BA" dirty="0" smtClean="0"/>
              <a:t> је одређена актива која представља осигурање од ризика неизмирења обавезе према власнику обвазнице. </a:t>
            </a:r>
          </a:p>
          <a:p>
            <a:r>
              <a:rPr lang="sr-Cyrl-BA" dirty="0" smtClean="0"/>
              <a:t>Неосигурана обвезница је обвезница која није обезбијеђена колатералом.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/>
          </a:bodyPr>
          <a:lstStyle/>
          <a:p>
            <a:pPr algn="ctr"/>
            <a:r>
              <a:rPr lang="sr-Cyrl-BA" sz="3600" b="1" dirty="0" smtClean="0"/>
              <a:t>6. Крива приноса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363272" cy="5378152"/>
          </a:xfrm>
        </p:spPr>
        <p:txBody>
          <a:bodyPr>
            <a:normAutofit fontScale="92500" lnSpcReduction="10000"/>
          </a:bodyPr>
          <a:lstStyle/>
          <a:p>
            <a:r>
              <a:rPr lang="sr-Cyrl-BA" b="1" dirty="0" smtClean="0"/>
              <a:t>Крива приноса </a:t>
            </a:r>
            <a:r>
              <a:rPr lang="sr-Cyrl-BA" dirty="0" smtClean="0"/>
              <a:t>је графички приказ приноса до доспијећа у функцији рока доспијећа.</a:t>
            </a:r>
          </a:p>
          <a:p>
            <a:r>
              <a:rPr lang="sr-Cyrl-BA" b="1" dirty="0" smtClean="0"/>
              <a:t>Рочна (временска) структура каматних стопа</a:t>
            </a:r>
            <a:r>
              <a:rPr lang="sr-Cyrl-BA" dirty="0" smtClean="0"/>
              <a:t> је однос између приноса до доспијећа и рокова доспијећа различитих обвезница.</a:t>
            </a:r>
          </a:p>
          <a:p>
            <a:r>
              <a:rPr lang="sr-Cyrl-BA" b="1" dirty="0" smtClean="0"/>
              <a:t>Теорија очекивања или хипотеза о очекивањима </a:t>
            </a:r>
            <a:r>
              <a:rPr lang="sr-Cyrl-BA" dirty="0" smtClean="0"/>
              <a:t>– теорија по којој се приноси до доспијећа одређују искључиво на основу очекивања у погледу будућих краткорочних каматних стопа.</a:t>
            </a:r>
          </a:p>
          <a:p>
            <a:r>
              <a:rPr lang="sr-Cyrl-BA" b="1" dirty="0" smtClean="0"/>
              <a:t>Форвард стопа</a:t>
            </a:r>
            <a:r>
              <a:rPr lang="sr-Cyrl-BA" dirty="0" smtClean="0"/>
              <a:t> је изведена краткорочна каматна стопа за одређени будући период која очекивани укупни принос дугорочне обвезнице изједначава с приносом који се остварује у сукцесивним инвестицијама у краткорочне обвезнице.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3600" b="1" dirty="0" smtClean="0"/>
              <a:t>6. Крива приноса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b="1" dirty="0" smtClean="0"/>
              <a:t>Теорија преференције ликвидности</a:t>
            </a:r>
            <a:r>
              <a:rPr lang="sr-Cyrl-BA" dirty="0" smtClean="0"/>
              <a:t> – теорија по којој инвеститори траже премију за ризик улагања у дугорочне обвезнице.</a:t>
            </a:r>
          </a:p>
          <a:p>
            <a:r>
              <a:rPr lang="sr-Cyrl-BA" b="1" dirty="0" smtClean="0"/>
              <a:t>Ликвидносна премија</a:t>
            </a:r>
            <a:r>
              <a:rPr lang="sr-Cyrl-BA" dirty="0" smtClean="0"/>
              <a:t> – додатни очекивани принос који инвеститори захтијевају као накнаду за већи ризик дугорочних обвезница:</a:t>
            </a:r>
          </a:p>
          <a:p>
            <a:pPr>
              <a:buNone/>
            </a:pPr>
            <a:r>
              <a:rPr lang="sr-Cyrl-BA" dirty="0" smtClean="0"/>
              <a:t>	</a:t>
            </a:r>
            <a:r>
              <a:rPr lang="sr-Latn-BA" dirty="0" smtClean="0"/>
              <a:t>f</a:t>
            </a:r>
            <a:r>
              <a:rPr lang="sr-Latn-BA" baseline="-25000" dirty="0" smtClean="0"/>
              <a:t>n</a:t>
            </a:r>
            <a:r>
              <a:rPr lang="sr-Latn-BA" dirty="0" smtClean="0"/>
              <a:t> = E(r</a:t>
            </a:r>
            <a:r>
              <a:rPr lang="sr-Latn-BA" baseline="-25000" dirty="0" smtClean="0"/>
              <a:t>n</a:t>
            </a:r>
            <a:r>
              <a:rPr lang="sr-Latn-BA" dirty="0" smtClean="0"/>
              <a:t>) + likvidnosna premija</a:t>
            </a:r>
            <a:endParaRPr lang="sr-Cyrl-BA" dirty="0" smtClean="0"/>
          </a:p>
          <a:p>
            <a:pPr>
              <a:buNone/>
            </a:pPr>
            <a:r>
              <a:rPr lang="sr-Cyrl-BA" dirty="0" smtClean="0"/>
              <a:t>	гдје је: </a:t>
            </a:r>
            <a:r>
              <a:rPr lang="sr-Latn-BA" dirty="0" smtClean="0"/>
              <a:t>f</a:t>
            </a:r>
            <a:r>
              <a:rPr lang="sr-Latn-BA" baseline="-25000" dirty="0" smtClean="0"/>
              <a:t>n</a:t>
            </a:r>
            <a:r>
              <a:rPr lang="sr-Latn-BA" dirty="0" smtClean="0"/>
              <a:t> –</a:t>
            </a:r>
            <a:r>
              <a:rPr lang="sr-Cyrl-BA" dirty="0" smtClean="0"/>
              <a:t> форвард стопа, а </a:t>
            </a:r>
            <a:r>
              <a:rPr lang="sr-Latn-BA" dirty="0" smtClean="0"/>
              <a:t>E(r</a:t>
            </a:r>
            <a:r>
              <a:rPr lang="sr-Latn-BA" baseline="-25000" dirty="0" smtClean="0"/>
              <a:t>n</a:t>
            </a:r>
            <a:r>
              <a:rPr lang="sr-Latn-BA" dirty="0" smtClean="0"/>
              <a:t>) </a:t>
            </a:r>
            <a:r>
              <a:rPr lang="sr-Cyrl-BA" dirty="0" smtClean="0"/>
              <a:t>– очекивана будућа краткорочна стопа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420888"/>
            <a:ext cx="8229600" cy="1224136"/>
          </a:xfrm>
        </p:spPr>
        <p:txBody>
          <a:bodyPr/>
          <a:lstStyle/>
          <a:p>
            <a:pPr algn="ctr"/>
            <a:r>
              <a:rPr lang="sr-Cyrl-BA" dirty="0" smtClean="0"/>
              <a:t>Хвала за пажњу!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36825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3600" b="1" dirty="0" smtClean="0"/>
              <a:t>1. Карактеристике обвезница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90120"/>
          </a:xfrm>
        </p:spPr>
        <p:txBody>
          <a:bodyPr/>
          <a:lstStyle/>
          <a:p>
            <a:r>
              <a:rPr lang="sr-Cyrl-BA" dirty="0" smtClean="0"/>
              <a:t>Обвезница је ХОВ која обавезује издаваоца да власнику ХОВ исплаћује договорене новчане износе током одређеног временског периода. </a:t>
            </a:r>
          </a:p>
          <a:p>
            <a:r>
              <a:rPr lang="sr-Cyrl-BA" dirty="0" smtClean="0"/>
              <a:t>Номинална вриједност је износ који се исплаћује власнику обвезнице приликом доспијећа обвезница.</a:t>
            </a:r>
          </a:p>
          <a:p>
            <a:r>
              <a:rPr lang="sr-Cyrl-BA" dirty="0" smtClean="0"/>
              <a:t>Купонска стопа је годишњи износ камате изражен као дио номиналне вриједности обвезнице.</a:t>
            </a:r>
          </a:p>
          <a:p>
            <a:r>
              <a:rPr lang="sr-Cyrl-BA" dirty="0" smtClean="0"/>
              <a:t>Обвезница без купона (безкупонска) је обвезница која не доноси купонске исплате па се продаје уз дисконт и обезбјеђује само исплату номиналне вриједости приликом доспијећа.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smtClean="0"/>
              <a:t>1.1. Врсте обвезница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435280" cy="5306144"/>
          </a:xfrm>
        </p:spPr>
        <p:txBody>
          <a:bodyPr>
            <a:normAutofit lnSpcReduction="10000"/>
          </a:bodyPr>
          <a:lstStyle/>
          <a:p>
            <a:r>
              <a:rPr lang="sr-Cyrl-BA" b="1" dirty="0" smtClean="0"/>
              <a:t>Трезорске обвезнице и ноте</a:t>
            </a:r>
          </a:p>
          <a:p>
            <a:pPr lvl="1"/>
            <a:r>
              <a:rPr lang="sr-Cyrl-BA" sz="2400" dirty="0" smtClean="0">
                <a:solidFill>
                  <a:schemeClr val="tx1"/>
                </a:solidFill>
              </a:rPr>
              <a:t>Права (фактурна) цијена обвезнице је износ који купац заиста плаћа и једнак је збиру цијене обвезнице и акумулиране камате.</a:t>
            </a:r>
          </a:p>
          <a:p>
            <a:pPr lvl="1"/>
            <a:r>
              <a:rPr lang="sr-Cyrl-BA" sz="2400" dirty="0" smtClean="0">
                <a:solidFill>
                  <a:schemeClr val="tx1"/>
                </a:solidFill>
              </a:rPr>
              <a:t>Акумулирана камата = (годишња купонска камата</a:t>
            </a:r>
            <a:r>
              <a:rPr lang="sr-Latn-BA" sz="2400" dirty="0" smtClean="0">
                <a:solidFill>
                  <a:schemeClr val="tx1"/>
                </a:solidFill>
              </a:rPr>
              <a:t> </a:t>
            </a:r>
            <a:r>
              <a:rPr lang="sr-Cyrl-BA" sz="2400" dirty="0" smtClean="0">
                <a:solidFill>
                  <a:schemeClr val="tx1"/>
                </a:solidFill>
              </a:rPr>
              <a:t>/</a:t>
            </a:r>
            <a:r>
              <a:rPr lang="sr-Latn-BA" sz="2400" dirty="0" smtClean="0">
                <a:solidFill>
                  <a:schemeClr val="tx1"/>
                </a:solidFill>
              </a:rPr>
              <a:t> </a:t>
            </a:r>
            <a:r>
              <a:rPr lang="sr-Cyrl-BA" sz="2400" dirty="0" smtClean="0">
                <a:solidFill>
                  <a:schemeClr val="tx1"/>
                </a:solidFill>
              </a:rPr>
              <a:t>2) </a:t>
            </a:r>
            <a:r>
              <a:rPr lang="sr-Latn-BA" sz="2400" dirty="0" smtClean="0">
                <a:solidFill>
                  <a:schemeClr val="tx1"/>
                </a:solidFill>
              </a:rPr>
              <a:t>x </a:t>
            </a:r>
            <a:r>
              <a:rPr lang="sr-Cyrl-BA" sz="2400" dirty="0" smtClean="0">
                <a:solidFill>
                  <a:schemeClr val="tx1"/>
                </a:solidFill>
              </a:rPr>
              <a:t>(бр. дана од посљедње купонске исплате</a:t>
            </a:r>
            <a:r>
              <a:rPr lang="sr-Latn-BA" sz="2400" dirty="0" smtClean="0">
                <a:solidFill>
                  <a:schemeClr val="tx1"/>
                </a:solidFill>
              </a:rPr>
              <a:t> </a:t>
            </a:r>
            <a:r>
              <a:rPr lang="sr-Cyrl-BA" sz="2400" dirty="0" smtClean="0">
                <a:solidFill>
                  <a:schemeClr val="tx1"/>
                </a:solidFill>
              </a:rPr>
              <a:t>/</a:t>
            </a:r>
            <a:r>
              <a:rPr lang="sr-Latn-BA" sz="2400" dirty="0" smtClean="0">
                <a:solidFill>
                  <a:schemeClr val="tx1"/>
                </a:solidFill>
              </a:rPr>
              <a:t> </a:t>
            </a:r>
            <a:r>
              <a:rPr lang="sr-Cyrl-BA" sz="2400" dirty="0" smtClean="0">
                <a:solidFill>
                  <a:schemeClr val="tx1"/>
                </a:solidFill>
              </a:rPr>
              <a:t>бр. дана између двије купонске исплате)</a:t>
            </a:r>
            <a:endParaRPr lang="sr-Latn-BA" sz="2400" dirty="0" smtClean="0">
              <a:solidFill>
                <a:schemeClr val="tx1"/>
              </a:solidFill>
            </a:endParaRPr>
          </a:p>
          <a:p>
            <a:r>
              <a:rPr lang="sr-Cyrl-BA" b="1" dirty="0" smtClean="0"/>
              <a:t>Корпоративне обвезнице </a:t>
            </a:r>
            <a:r>
              <a:rPr lang="sr-Cyrl-BA" dirty="0" smtClean="0"/>
              <a:t>– у САД су обвезнице регистроване на име власника, а на тржишту еврообвезница су заступљеније су  обвезнице на доносиоца.</a:t>
            </a:r>
          </a:p>
          <a:p>
            <a:pPr lvl="1"/>
            <a:r>
              <a:rPr lang="sr-Cyrl-BA" sz="2400" dirty="0" smtClean="0">
                <a:solidFill>
                  <a:schemeClr val="tx1"/>
                </a:solidFill>
              </a:rPr>
              <a:t>Клаузула о опозиву корпоративних обвезница – опозиве обвезнице су оне које издавалац може откупити по утврђеној цијени опозива током периода опозива</a:t>
            </a:r>
            <a:r>
              <a:rPr lang="sr-Cyrl-BA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52400"/>
            <a:ext cx="8291264" cy="972344"/>
          </a:xfrm>
        </p:spPr>
        <p:txBody>
          <a:bodyPr/>
          <a:lstStyle/>
          <a:p>
            <a:r>
              <a:rPr lang="sr-Cyrl-BA" b="1" dirty="0" smtClean="0"/>
              <a:t>1.1. Врсте обвезница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8496944" cy="5472608"/>
          </a:xfrm>
        </p:spPr>
        <p:txBody>
          <a:bodyPr>
            <a:normAutofit lnSpcReduction="10000"/>
          </a:bodyPr>
          <a:lstStyle/>
          <a:p>
            <a:r>
              <a:rPr lang="sr-Cyrl-BA" b="1" dirty="0" smtClean="0"/>
              <a:t>Замјенљиве (конвертибилне) обвезнице </a:t>
            </a:r>
            <a:r>
              <a:rPr lang="sr-Cyrl-BA" dirty="0" smtClean="0"/>
              <a:t>су обезнице које власнику пружају могућност замјене за утврђени број обичних акција фирме.</a:t>
            </a:r>
          </a:p>
          <a:p>
            <a:r>
              <a:rPr lang="sr-Cyrl-BA" b="1" dirty="0" smtClean="0"/>
              <a:t>Пут обвезнице </a:t>
            </a:r>
            <a:r>
              <a:rPr lang="sr-Cyrl-BA" dirty="0" smtClean="0"/>
              <a:t>су обвезнице које власнику пружају могућност да бира да ли ће да замијени обвезницу за номиналну вриједност на одређени датум или ће је задржати одређени број година.</a:t>
            </a:r>
          </a:p>
          <a:p>
            <a:r>
              <a:rPr lang="sr-Cyrl-BA" b="1" dirty="0" smtClean="0"/>
              <a:t>Обвезнице с промјенљивом каматном стопом </a:t>
            </a:r>
            <a:r>
              <a:rPr lang="sr-Cyrl-BA" dirty="0" smtClean="0"/>
              <a:t>су обвезнице са купонским стопама које се периодично коригују у складу са одређеном тржишном стопом.</a:t>
            </a:r>
          </a:p>
          <a:p>
            <a:r>
              <a:rPr lang="sr-Cyrl-BA" b="1" dirty="0" smtClean="0"/>
              <a:t>Преференцијалне (приоритетне) акције</a:t>
            </a:r>
            <a:r>
              <a:rPr lang="sr-Cyrl-BA" dirty="0" smtClean="0"/>
              <a:t> су акције које носе фиксни износ дивиденде у чему показују сличност с обвезницама – обвезнице без доспијећа.</a:t>
            </a:r>
          </a:p>
          <a:p>
            <a:r>
              <a:rPr lang="sr-Cyrl-BA" b="1" dirty="0" smtClean="0"/>
              <a:t>Међународне обвезнице</a:t>
            </a:r>
            <a:r>
              <a:rPr lang="sr-Cyrl-BA" dirty="0" smtClean="0"/>
              <a:t>: иностране и еурообвезнице.</a:t>
            </a:r>
          </a:p>
          <a:p>
            <a:endParaRPr lang="sr-Cyrl-BA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smtClean="0"/>
              <a:t>1.2. Иновације на тржишту обвезница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/>
              <a:t>Обвезнице с инверзно промјенљивом каматном стопом;</a:t>
            </a:r>
          </a:p>
          <a:p>
            <a:r>
              <a:rPr lang="sr-Cyrl-BA" sz="2800" dirty="0" smtClean="0"/>
              <a:t>Обвезнице обезбијеђене активом;</a:t>
            </a:r>
          </a:p>
          <a:p>
            <a:r>
              <a:rPr lang="sr-Latn-BA" sz="2800" dirty="0" smtClean="0"/>
              <a:t>Pay-in-kind </a:t>
            </a:r>
            <a:r>
              <a:rPr lang="sr-Cyrl-BA" sz="2800" dirty="0" smtClean="0"/>
              <a:t>обвезнице – емитенти ових обвезница бирају да ли ће да плаћају камату у готовини или у додатним обвезницама.</a:t>
            </a:r>
          </a:p>
          <a:p>
            <a:r>
              <a:rPr lang="sr-Cyrl-BA" sz="2800" dirty="0" smtClean="0"/>
              <a:t>Обвезнице катастрофе;</a:t>
            </a:r>
          </a:p>
          <a:p>
            <a:r>
              <a:rPr lang="sr-Cyrl-BA" sz="2800" dirty="0" smtClean="0"/>
              <a:t>Индексиране обвезнице.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3600" b="1" dirty="0" smtClean="0"/>
              <a:t>2. Одређивање цијене обвезница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06144"/>
          </a:xfrm>
        </p:spPr>
        <p:txBody>
          <a:bodyPr>
            <a:normAutofit lnSpcReduction="10000"/>
          </a:bodyPr>
          <a:lstStyle/>
          <a:p>
            <a:r>
              <a:rPr lang="sr-Cyrl-BA" dirty="0" smtClean="0"/>
              <a:t>Вриједност обвезнице = садашња вриједност купонских исплата + садашња вриједност номиналне вриједности</a:t>
            </a:r>
          </a:p>
          <a:p>
            <a:endParaRPr lang="sr-Cyrl-BA" dirty="0" smtClean="0"/>
          </a:p>
          <a:p>
            <a:endParaRPr lang="sr-Cyrl-BA" dirty="0" smtClean="0"/>
          </a:p>
          <a:p>
            <a:pPr>
              <a:buNone/>
            </a:pPr>
            <a:r>
              <a:rPr lang="sr-Cyrl-BA" dirty="0" smtClean="0"/>
              <a:t>	гдје је: </a:t>
            </a:r>
            <a:r>
              <a:rPr lang="sr-Latn-BA" dirty="0" smtClean="0"/>
              <a:t> T – </a:t>
            </a:r>
            <a:r>
              <a:rPr lang="sr-Cyrl-BA" dirty="0" smtClean="0"/>
              <a:t>датум доспијећа, а </a:t>
            </a:r>
            <a:r>
              <a:rPr lang="sr-Latn-BA" dirty="0" smtClean="0"/>
              <a:t>r </a:t>
            </a:r>
            <a:r>
              <a:rPr lang="sr-Cyrl-BA" dirty="0" smtClean="0"/>
              <a:t>– дисконтна стопа</a:t>
            </a:r>
          </a:p>
          <a:p>
            <a:r>
              <a:rPr lang="sr-Cyrl-BA" dirty="0" smtClean="0"/>
              <a:t>Цијена обвезнице: </a:t>
            </a:r>
          </a:p>
          <a:p>
            <a:endParaRPr lang="sr-Cyrl-BA" dirty="0" smtClean="0"/>
          </a:p>
          <a:p>
            <a:endParaRPr lang="sr-Cyrl-BA" dirty="0" smtClean="0"/>
          </a:p>
          <a:p>
            <a:r>
              <a:rPr lang="sr-Cyrl-BA" dirty="0" smtClean="0"/>
              <a:t>Одређивање цијене обвезница између купонских датума: </a:t>
            </a:r>
          </a:p>
          <a:p>
            <a:pPr>
              <a:buNone/>
            </a:pPr>
            <a:r>
              <a:rPr lang="sr-Cyrl-BA" dirty="0" smtClean="0"/>
              <a:t>	Фактурна цијена = нето цијена + акумулирана камата</a:t>
            </a:r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2276872"/>
            <a:ext cx="6527848" cy="115212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4437112"/>
            <a:ext cx="8048894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3600" b="1" dirty="0" smtClean="0"/>
              <a:t>3. Приноси обвезница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 lnSpcReduction="10000"/>
          </a:bodyPr>
          <a:lstStyle/>
          <a:p>
            <a:r>
              <a:rPr lang="sr-Cyrl-BA" b="1" dirty="0" smtClean="0"/>
              <a:t>Принос до доспијећа </a:t>
            </a:r>
            <a:r>
              <a:rPr lang="sr-Latn-BA" dirty="0" smtClean="0"/>
              <a:t>(Yield to Maturity – YTM) </a:t>
            </a:r>
            <a:r>
              <a:rPr lang="sr-Cyrl-BA" dirty="0" smtClean="0"/>
              <a:t>је дисконтна стопа која садашњу вриједност будућих исплата обвезнице изједначава с њеном цијеном.</a:t>
            </a:r>
          </a:p>
          <a:p>
            <a:r>
              <a:rPr lang="sr-Cyrl-BA" dirty="0" smtClean="0"/>
              <a:t>Принос до доспијећа је</a:t>
            </a:r>
            <a:r>
              <a:rPr lang="sr-Latn-BA" dirty="0" smtClean="0"/>
              <a:t> r </a:t>
            </a:r>
            <a:r>
              <a:rPr lang="sr-Cyrl-BA" dirty="0" smtClean="0"/>
              <a:t>– дисконтна стопа из формуле за израчунавање вриједности обвезнице.</a:t>
            </a:r>
          </a:p>
          <a:p>
            <a:r>
              <a:rPr lang="sr-Cyrl-BA" dirty="0" smtClean="0"/>
              <a:t>То је мјера просјечне стопе приноса који ће се остварити ако се обвезница купи сада и задржи до доспијећа.</a:t>
            </a:r>
          </a:p>
          <a:p>
            <a:r>
              <a:rPr lang="sr-Cyrl-BA" dirty="0" smtClean="0"/>
              <a:t> Приноси израчунати на годишњој основи помоћу простог каматног рачуна</a:t>
            </a:r>
            <a:r>
              <a:rPr lang="sr-Latn-BA" dirty="0" smtClean="0"/>
              <a:t> </a:t>
            </a:r>
            <a:r>
              <a:rPr lang="sr-Cyrl-BA" dirty="0" smtClean="0"/>
              <a:t>називају се еквивалентни годишњи приноси обвезница</a:t>
            </a:r>
            <a:r>
              <a:rPr lang="sr-Latn-BA" dirty="0" smtClean="0"/>
              <a:t> (Bond Equivalent Yields).</a:t>
            </a:r>
            <a:endParaRPr lang="sr-Cyrl-BA" dirty="0" smtClean="0"/>
          </a:p>
          <a:p>
            <a:r>
              <a:rPr lang="sr-Cyrl-BA" b="1" dirty="0" smtClean="0"/>
              <a:t>Текући принос обвезнице </a:t>
            </a:r>
            <a:r>
              <a:rPr lang="sr-Cyrl-BA" dirty="0" smtClean="0"/>
              <a:t>је годишња вриједност купона подијељена са цијеном обвезнице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3600" b="1" dirty="0" smtClean="0"/>
              <a:t>3. </a:t>
            </a:r>
            <a:r>
              <a:rPr lang="sr-Cyrl-BA" sz="3600" b="1" dirty="0" smtClean="0"/>
              <a:t>Приноси обвезница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219200"/>
            <a:ext cx="8640960" cy="5450160"/>
          </a:xfrm>
        </p:spPr>
        <p:txBody>
          <a:bodyPr>
            <a:noAutofit/>
          </a:bodyPr>
          <a:lstStyle/>
          <a:p>
            <a:r>
              <a:rPr lang="sr-Cyrl-BA" b="1" dirty="0" smtClean="0"/>
              <a:t>Премијске обвезнице </a:t>
            </a:r>
            <a:r>
              <a:rPr lang="sr-Cyrl-BA" dirty="0" smtClean="0"/>
              <a:t>су обвезнице које се продају изнад номиналне вриједности.</a:t>
            </a:r>
          </a:p>
          <a:p>
            <a:r>
              <a:rPr lang="sr-Cyrl-BA" b="1" dirty="0" smtClean="0"/>
              <a:t>Дисконтне обвезнице </a:t>
            </a:r>
            <a:r>
              <a:rPr lang="sr-Cyrl-BA" dirty="0" smtClean="0"/>
              <a:t>су обвезнице које се продају испод номиналне вриједности.</a:t>
            </a:r>
          </a:p>
          <a:p>
            <a:pPr lvl="1"/>
            <a:r>
              <a:rPr lang="sr-Cyrl-BA" sz="2400" dirty="0" smtClean="0">
                <a:solidFill>
                  <a:schemeClr val="tx1"/>
                </a:solidFill>
              </a:rPr>
              <a:t>Бескупонске обвезнице не доносе купонске исплате већ сав принос проистиче из цјеновне апресијације</a:t>
            </a:r>
            <a:r>
              <a:rPr lang="sr-Cyrl-BA" dirty="0" smtClean="0"/>
              <a:t>.</a:t>
            </a:r>
          </a:p>
          <a:p>
            <a:r>
              <a:rPr lang="sr-Cyrl-BA" dirty="0" smtClean="0"/>
              <a:t>Код премијских обвезница, купонска стопа је већа од текућег приноса, који је већи од приноса до доспијећа. </a:t>
            </a:r>
          </a:p>
          <a:p>
            <a:r>
              <a:rPr lang="sr-Cyrl-BA" dirty="0" smtClean="0"/>
              <a:t>Код дисконтних обвезница овај однос је обрнут.</a:t>
            </a:r>
            <a:endParaRPr lang="sr-Latn-BA" dirty="0" smtClean="0"/>
          </a:p>
          <a:p>
            <a:r>
              <a:rPr lang="sr-Cyrl-BA" b="1" dirty="0" smtClean="0"/>
              <a:t>Принос до опозива </a:t>
            </a:r>
            <a:r>
              <a:rPr lang="sr-Cyrl-BA" dirty="0" smtClean="0"/>
              <a:t>обвезнице се рачуна као и принос до доспијећа: узима се само вријеме до опозива, а цијена опозива замијењује номиналну вриједност.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3600" b="1" dirty="0" smtClean="0"/>
              <a:t>3. </a:t>
            </a:r>
            <a:r>
              <a:rPr lang="sr-Cyrl-BA" sz="3600" b="1" dirty="0" smtClean="0"/>
              <a:t>Приноси обвезница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sz="2800" b="1" dirty="0" smtClean="0"/>
              <a:t>Реализовани сложени принос  </a:t>
            </a:r>
            <a:r>
              <a:rPr lang="sr-Cyrl-BA" sz="2800" dirty="0" smtClean="0"/>
              <a:t>рачуна се након инвестирања, и једнак је приносу до доспијећа ако је стопа реинвестирања свих купона једнака приносу до доспијећа.</a:t>
            </a:r>
          </a:p>
          <a:p>
            <a:r>
              <a:rPr lang="sr-Cyrl-BA" sz="2800" dirty="0" smtClean="0"/>
              <a:t>Анализа хоризонта је анализа приноса обвезнице током вишегодишњег периода, заснована на предвиђањима приноса до доспијећа обвезнице и стопе реинвестирања купона.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Custom 40">
      <a:dk1>
        <a:sysClr val="windowText" lastClr="000000"/>
      </a:dk1>
      <a:lt1>
        <a:srgbClr val="E0D3E9"/>
      </a:lt1>
      <a:dk2>
        <a:srgbClr val="464653"/>
      </a:dk2>
      <a:lt2>
        <a:srgbClr val="DDE9EC"/>
      </a:lt2>
      <a:accent1>
        <a:srgbClr val="7A4F9F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361</TotalTime>
  <Words>1121</Words>
  <Application>Microsoft Office PowerPoint</Application>
  <PresentationFormat>On-screen Show (4:3)</PresentationFormat>
  <Paragraphs>107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Bookman Old Style</vt:lpstr>
      <vt:lpstr>Calibri</vt:lpstr>
      <vt:lpstr>Cambria</vt:lpstr>
      <vt:lpstr>Gill Sans MT</vt:lpstr>
      <vt:lpstr>Wingdings</vt:lpstr>
      <vt:lpstr>Wingdings 3</vt:lpstr>
      <vt:lpstr>Origin</vt:lpstr>
      <vt:lpstr>I Дужничке хартије од вриједности </vt:lpstr>
      <vt:lpstr>1. Карактеристике обвезница</vt:lpstr>
      <vt:lpstr>1.1. Врсте обвезница</vt:lpstr>
      <vt:lpstr>1.1. Врсте обвезница</vt:lpstr>
      <vt:lpstr>1.2. Иновације на тржишту обвезница</vt:lpstr>
      <vt:lpstr>2. Одређивање цијене обвезница</vt:lpstr>
      <vt:lpstr>3. Приноси обвезница</vt:lpstr>
      <vt:lpstr>3. Приноси обвезница</vt:lpstr>
      <vt:lpstr>3. Приноси обвезница</vt:lpstr>
      <vt:lpstr>3. Приноси обвезница</vt:lpstr>
      <vt:lpstr>4. Кретање цијена обвезница током времена</vt:lpstr>
      <vt:lpstr>4. Кретање цијена обвезница током времена</vt:lpstr>
      <vt:lpstr>5. Ризик неизмирења обавеза и вредновање обвезница</vt:lpstr>
      <vt:lpstr>5.1. Показатељи сигурности обвезница</vt:lpstr>
      <vt:lpstr>5.2. Уговор о емисији обвезница</vt:lpstr>
      <vt:lpstr>6. Крива приноса</vt:lpstr>
      <vt:lpstr>6. Крива приноса</vt:lpstr>
      <vt:lpstr>Хвала за пажњу!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Дужничке хартије од вриједности</dc:title>
  <dc:creator>efbl</dc:creator>
  <cp:lastModifiedBy>Korisnik</cp:lastModifiedBy>
  <cp:revision>72</cp:revision>
  <dcterms:created xsi:type="dcterms:W3CDTF">2019-05-20T10:08:05Z</dcterms:created>
  <dcterms:modified xsi:type="dcterms:W3CDTF">2021-05-25T17:26:50Z</dcterms:modified>
</cp:coreProperties>
</file>