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
  <p:sldMasterIdLst>
    <p:sldMasterId id="2147483648" r:id="rId1"/>
  </p:sldMasterIdLst>
  <p:sldIdLst>
    <p:sldId id="256" r:id="rId2"/>
    <p:sldId id="258" r:id="rId3"/>
    <p:sldId id="257" r:id="rId4"/>
    <p:sldId id="259" r:id="rId5"/>
    <p:sldId id="260" r:id="rId6"/>
    <p:sldId id="261" r:id="rId7"/>
    <p:sldId id="262" r:id="rId8"/>
    <p:sldId id="263" r:id="rId9"/>
    <p:sldId id="264" r:id="rId10"/>
    <p:sldId id="265" r:id="rId11"/>
    <p:sldId id="349" r:id="rId12"/>
    <p:sldId id="269" r:id="rId13"/>
    <p:sldId id="268" r:id="rId14"/>
    <p:sldId id="267" r:id="rId15"/>
    <p:sldId id="348" r:id="rId16"/>
    <p:sldId id="272" r:id="rId17"/>
    <p:sldId id="271" r:id="rId18"/>
    <p:sldId id="270" r:id="rId19"/>
    <p:sldId id="273" r:id="rId20"/>
    <p:sldId id="276" r:id="rId21"/>
    <p:sldId id="275" r:id="rId22"/>
    <p:sldId id="274" r:id="rId23"/>
    <p:sldId id="277" r:id="rId24"/>
    <p:sldId id="278" r:id="rId25"/>
    <p:sldId id="279" r:id="rId26"/>
    <p:sldId id="280" r:id="rId27"/>
    <p:sldId id="281" r:id="rId28"/>
    <p:sldId id="286" r:id="rId29"/>
    <p:sldId id="284" r:id="rId30"/>
    <p:sldId id="285"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9" r:id="rId53"/>
    <p:sldId id="310" r:id="rId54"/>
    <p:sldId id="311" r:id="rId55"/>
    <p:sldId id="312" r:id="rId56"/>
    <p:sldId id="323" r:id="rId57"/>
    <p:sldId id="314" r:id="rId58"/>
    <p:sldId id="313" r:id="rId59"/>
    <p:sldId id="315" r:id="rId60"/>
    <p:sldId id="318" r:id="rId61"/>
    <p:sldId id="319" r:id="rId62"/>
    <p:sldId id="317" r:id="rId63"/>
    <p:sldId id="316" r:id="rId64"/>
    <p:sldId id="320" r:id="rId65"/>
    <p:sldId id="321" r:id="rId66"/>
    <p:sldId id="322" r:id="rId67"/>
    <p:sldId id="324" r:id="rId68"/>
    <p:sldId id="325" r:id="rId69"/>
    <p:sldId id="326" r:id="rId70"/>
    <p:sldId id="327" r:id="rId71"/>
    <p:sldId id="328" r:id="rId72"/>
    <p:sldId id="329" r:id="rId73"/>
    <p:sldId id="330" r:id="rId74"/>
    <p:sldId id="331" r:id="rId75"/>
    <p:sldId id="332" r:id="rId76"/>
    <p:sldId id="333" r:id="rId77"/>
    <p:sldId id="334" r:id="rId78"/>
    <p:sldId id="335" r:id="rId79"/>
    <p:sldId id="336" r:id="rId80"/>
    <p:sldId id="339" r:id="rId81"/>
    <p:sldId id="337" r:id="rId82"/>
    <p:sldId id="338" r:id="rId83"/>
    <p:sldId id="340" r:id="rId84"/>
    <p:sldId id="341" r:id="rId85"/>
    <p:sldId id="342" r:id="rId86"/>
    <p:sldId id="343" r:id="rId87"/>
    <p:sldId id="344" r:id="rId88"/>
    <p:sldId id="345" r:id="rId89"/>
    <p:sldId id="346" r:id="rId90"/>
    <p:sldId id="347" r:id="rId9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28" autoAdjust="0"/>
    <p:restoredTop sz="94660"/>
  </p:normalViewPr>
  <p:slideViewPr>
    <p:cSldViewPr snapToGrid="0">
      <p:cViewPr varScale="1">
        <p:scale>
          <a:sx n="116" d="100"/>
          <a:sy n="116" d="100"/>
        </p:scale>
        <p:origin x="37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91236C-F034-4CA2-A2B0-6C0A81E88FCA}" type="doc">
      <dgm:prSet loTypeId="urn:microsoft.com/office/officeart/2005/8/layout/hProcess4" loCatId="process" qsTypeId="urn:microsoft.com/office/officeart/2005/8/quickstyle/simple1" qsCatId="simple" csTypeId="urn:microsoft.com/office/officeart/2005/8/colors/colorful1#1" csCatId="colorful" phldr="1"/>
      <dgm:spPr/>
    </dgm:pt>
    <dgm:pt modelId="{670CF5FE-36BD-4E34-BAC2-1397B37EA420}">
      <dgm:prSet phldrT="[Text]"/>
      <dgm:spPr/>
      <dgm:t>
        <a:bodyPr/>
        <a:lstStyle/>
        <a:p>
          <a:r>
            <a:rPr lang="sr-Latn-BA" b="1"/>
            <a:t>TRANSAKCIJE</a:t>
          </a:r>
          <a:endParaRPr lang="en-US" b="1" dirty="0"/>
        </a:p>
      </dgm:t>
    </dgm:pt>
    <dgm:pt modelId="{AF9F516A-06E0-48FF-989F-26C3DD985109}" type="parTrans" cxnId="{5BC4F12D-4438-41AD-A599-95CD29CCB44D}">
      <dgm:prSet/>
      <dgm:spPr/>
      <dgm:t>
        <a:bodyPr/>
        <a:lstStyle/>
        <a:p>
          <a:endParaRPr lang="en-US"/>
        </a:p>
      </dgm:t>
    </dgm:pt>
    <dgm:pt modelId="{73A2CDEF-E143-4A78-97EF-0F593F50BFA0}" type="sibTrans" cxnId="{5BC4F12D-4438-41AD-A599-95CD29CCB44D}">
      <dgm:prSet/>
      <dgm:spPr/>
      <dgm:t>
        <a:bodyPr/>
        <a:lstStyle/>
        <a:p>
          <a:endParaRPr lang="en-US"/>
        </a:p>
      </dgm:t>
    </dgm:pt>
    <dgm:pt modelId="{32089556-E626-40F8-B4F3-70854540EED4}">
      <dgm:prSet phldrT="[Text]"/>
      <dgm:spPr/>
      <dgm:t>
        <a:bodyPr/>
        <a:lstStyle/>
        <a:p>
          <a:r>
            <a:rPr lang="en-US" b="1" dirty="0"/>
            <a:t>POMO</a:t>
          </a:r>
          <a:r>
            <a:rPr lang="sr-Latn-BA" b="1"/>
            <a:t>ĆNE (DNEVENE KNJIGE)</a:t>
          </a:r>
          <a:endParaRPr lang="en-US" b="1" dirty="0"/>
        </a:p>
      </dgm:t>
    </dgm:pt>
    <dgm:pt modelId="{CBF3B463-6FEE-45A3-BA68-7B79C7C692CC}" type="parTrans" cxnId="{B0DA9FAD-B0FB-462A-9FD2-67BFC21ED0FE}">
      <dgm:prSet/>
      <dgm:spPr/>
      <dgm:t>
        <a:bodyPr/>
        <a:lstStyle/>
        <a:p>
          <a:endParaRPr lang="en-US"/>
        </a:p>
      </dgm:t>
    </dgm:pt>
    <dgm:pt modelId="{967ED2B4-83B0-4275-ABE1-6CA510E3DB62}" type="sibTrans" cxnId="{B0DA9FAD-B0FB-462A-9FD2-67BFC21ED0FE}">
      <dgm:prSet/>
      <dgm:spPr/>
      <dgm:t>
        <a:bodyPr/>
        <a:lstStyle/>
        <a:p>
          <a:endParaRPr lang="en-US"/>
        </a:p>
      </dgm:t>
    </dgm:pt>
    <dgm:pt modelId="{61BF0D1E-0CA9-4140-A327-5FC8A9E2644D}">
      <dgm:prSet phldrT="[Text]"/>
      <dgm:spPr/>
      <dgm:t>
        <a:bodyPr/>
        <a:lstStyle/>
        <a:p>
          <a:r>
            <a:rPr lang="sr-Latn-BA"/>
            <a:t>GLAVNA KNJIGA</a:t>
          </a:r>
          <a:endParaRPr lang="en-US" dirty="0"/>
        </a:p>
      </dgm:t>
    </dgm:pt>
    <dgm:pt modelId="{0D6A16DD-5509-4FD1-A2EA-8F52B7BFFCE8}" type="parTrans" cxnId="{C14D5829-B24D-4B5A-B44F-092E19571841}">
      <dgm:prSet/>
      <dgm:spPr/>
      <dgm:t>
        <a:bodyPr/>
        <a:lstStyle/>
        <a:p>
          <a:endParaRPr lang="en-US"/>
        </a:p>
      </dgm:t>
    </dgm:pt>
    <dgm:pt modelId="{AA59F7BE-DF06-49A2-9139-2E64D24C960D}" type="sibTrans" cxnId="{C14D5829-B24D-4B5A-B44F-092E19571841}">
      <dgm:prSet/>
      <dgm:spPr/>
      <dgm:t>
        <a:bodyPr/>
        <a:lstStyle/>
        <a:p>
          <a:endParaRPr lang="en-US"/>
        </a:p>
      </dgm:t>
    </dgm:pt>
    <dgm:pt modelId="{79B4F686-15BF-466E-B815-5B937B6CACF8}">
      <dgm:prSet/>
      <dgm:spPr/>
      <dgm:t>
        <a:bodyPr/>
        <a:lstStyle/>
        <a:p>
          <a:r>
            <a:rPr lang="sr-Latn-BA" b="1"/>
            <a:t>FINANSIJSKI IZVJEŠTAJI</a:t>
          </a:r>
          <a:endParaRPr lang="en-US" b="1" dirty="0"/>
        </a:p>
      </dgm:t>
    </dgm:pt>
    <dgm:pt modelId="{C8772186-1476-4505-B969-ABA98B217868}" type="parTrans" cxnId="{A6C372E0-7396-4336-8E6A-90643266186F}">
      <dgm:prSet/>
      <dgm:spPr/>
      <dgm:t>
        <a:bodyPr/>
        <a:lstStyle/>
        <a:p>
          <a:endParaRPr lang="en-US"/>
        </a:p>
      </dgm:t>
    </dgm:pt>
    <dgm:pt modelId="{8B134A3B-31F6-4E60-9008-387F277E1C34}" type="sibTrans" cxnId="{A6C372E0-7396-4336-8E6A-90643266186F}">
      <dgm:prSet/>
      <dgm:spPr/>
      <dgm:t>
        <a:bodyPr/>
        <a:lstStyle/>
        <a:p>
          <a:endParaRPr lang="en-US"/>
        </a:p>
      </dgm:t>
    </dgm:pt>
    <dgm:pt modelId="{AD8348AA-52FA-4193-98AE-0C68AB50F39A}" type="pres">
      <dgm:prSet presAssocID="{0C91236C-F034-4CA2-A2B0-6C0A81E88FCA}" presName="Name0" presStyleCnt="0">
        <dgm:presLayoutVars>
          <dgm:dir/>
          <dgm:animLvl val="lvl"/>
          <dgm:resizeHandles val="exact"/>
        </dgm:presLayoutVars>
      </dgm:prSet>
      <dgm:spPr/>
    </dgm:pt>
    <dgm:pt modelId="{92E08C32-AD8C-4C54-9BA4-19B763DA523F}" type="pres">
      <dgm:prSet presAssocID="{0C91236C-F034-4CA2-A2B0-6C0A81E88FCA}" presName="tSp" presStyleCnt="0"/>
      <dgm:spPr/>
    </dgm:pt>
    <dgm:pt modelId="{861112BE-A2A7-4245-9E46-D4D5272155B3}" type="pres">
      <dgm:prSet presAssocID="{0C91236C-F034-4CA2-A2B0-6C0A81E88FCA}" presName="bSp" presStyleCnt="0"/>
      <dgm:spPr/>
    </dgm:pt>
    <dgm:pt modelId="{535C5209-1B1C-40A1-A8EE-1095BDB9220B}" type="pres">
      <dgm:prSet presAssocID="{0C91236C-F034-4CA2-A2B0-6C0A81E88FCA}" presName="process" presStyleCnt="0"/>
      <dgm:spPr/>
    </dgm:pt>
    <dgm:pt modelId="{65CC9BCE-D9FF-42E7-8485-6CD3A0087BB4}" type="pres">
      <dgm:prSet presAssocID="{670CF5FE-36BD-4E34-BAC2-1397B37EA420}" presName="composite1" presStyleCnt="0"/>
      <dgm:spPr/>
    </dgm:pt>
    <dgm:pt modelId="{C081EE22-C0F8-4CCC-9166-555171B43AB0}" type="pres">
      <dgm:prSet presAssocID="{670CF5FE-36BD-4E34-BAC2-1397B37EA420}" presName="dummyNode1" presStyleLbl="node1" presStyleIdx="0" presStyleCnt="4"/>
      <dgm:spPr/>
    </dgm:pt>
    <dgm:pt modelId="{930F29EE-8A12-4BC1-9233-D19912D5D80D}" type="pres">
      <dgm:prSet presAssocID="{670CF5FE-36BD-4E34-BAC2-1397B37EA420}" presName="childNode1" presStyleLbl="bgAcc1" presStyleIdx="0" presStyleCnt="4">
        <dgm:presLayoutVars>
          <dgm:bulletEnabled val="1"/>
        </dgm:presLayoutVars>
      </dgm:prSet>
      <dgm:spPr/>
    </dgm:pt>
    <dgm:pt modelId="{438B8953-2146-40DE-89A7-6549344744CB}" type="pres">
      <dgm:prSet presAssocID="{670CF5FE-36BD-4E34-BAC2-1397B37EA420}" presName="childNode1tx" presStyleLbl="bgAcc1" presStyleIdx="0" presStyleCnt="4">
        <dgm:presLayoutVars>
          <dgm:bulletEnabled val="1"/>
        </dgm:presLayoutVars>
      </dgm:prSet>
      <dgm:spPr/>
    </dgm:pt>
    <dgm:pt modelId="{AA9B4E64-916C-4E17-A750-B3A48867D5D9}" type="pres">
      <dgm:prSet presAssocID="{670CF5FE-36BD-4E34-BAC2-1397B37EA420}" presName="parentNode1" presStyleLbl="node1" presStyleIdx="0" presStyleCnt="4">
        <dgm:presLayoutVars>
          <dgm:chMax val="1"/>
          <dgm:bulletEnabled val="1"/>
        </dgm:presLayoutVars>
      </dgm:prSet>
      <dgm:spPr/>
      <dgm:t>
        <a:bodyPr/>
        <a:lstStyle/>
        <a:p>
          <a:endParaRPr lang="en-US"/>
        </a:p>
      </dgm:t>
    </dgm:pt>
    <dgm:pt modelId="{5B322389-DB4E-4138-8E81-CBCC6917CBB9}" type="pres">
      <dgm:prSet presAssocID="{670CF5FE-36BD-4E34-BAC2-1397B37EA420}" presName="connSite1" presStyleCnt="0"/>
      <dgm:spPr/>
    </dgm:pt>
    <dgm:pt modelId="{24B7C69F-1824-47C3-A8A6-EDD59539C192}" type="pres">
      <dgm:prSet presAssocID="{73A2CDEF-E143-4A78-97EF-0F593F50BFA0}" presName="Name9" presStyleLbl="sibTrans2D1" presStyleIdx="0" presStyleCnt="3"/>
      <dgm:spPr/>
      <dgm:t>
        <a:bodyPr/>
        <a:lstStyle/>
        <a:p>
          <a:endParaRPr lang="en-US"/>
        </a:p>
      </dgm:t>
    </dgm:pt>
    <dgm:pt modelId="{E5C5A720-612C-4BBE-AB36-8202ED0958CE}" type="pres">
      <dgm:prSet presAssocID="{32089556-E626-40F8-B4F3-70854540EED4}" presName="composite2" presStyleCnt="0"/>
      <dgm:spPr/>
    </dgm:pt>
    <dgm:pt modelId="{54912CE6-2D4C-4101-86EE-26851BEB57BB}" type="pres">
      <dgm:prSet presAssocID="{32089556-E626-40F8-B4F3-70854540EED4}" presName="dummyNode2" presStyleLbl="node1" presStyleIdx="0" presStyleCnt="4"/>
      <dgm:spPr/>
    </dgm:pt>
    <dgm:pt modelId="{BAFCE26E-BC1A-4F5E-AD28-2504A6C5F15B}" type="pres">
      <dgm:prSet presAssocID="{32089556-E626-40F8-B4F3-70854540EED4}" presName="childNode2" presStyleLbl="bgAcc1" presStyleIdx="1" presStyleCnt="4">
        <dgm:presLayoutVars>
          <dgm:bulletEnabled val="1"/>
        </dgm:presLayoutVars>
      </dgm:prSet>
      <dgm:spPr/>
    </dgm:pt>
    <dgm:pt modelId="{13153B07-5328-4B23-B84A-5E7B9F9DDF41}" type="pres">
      <dgm:prSet presAssocID="{32089556-E626-40F8-B4F3-70854540EED4}" presName="childNode2tx" presStyleLbl="bgAcc1" presStyleIdx="1" presStyleCnt="4">
        <dgm:presLayoutVars>
          <dgm:bulletEnabled val="1"/>
        </dgm:presLayoutVars>
      </dgm:prSet>
      <dgm:spPr/>
    </dgm:pt>
    <dgm:pt modelId="{B6F2D583-C988-4B5A-A1C8-961B457DCAD1}" type="pres">
      <dgm:prSet presAssocID="{32089556-E626-40F8-B4F3-70854540EED4}" presName="parentNode2" presStyleLbl="node1" presStyleIdx="1" presStyleCnt="4">
        <dgm:presLayoutVars>
          <dgm:chMax val="0"/>
          <dgm:bulletEnabled val="1"/>
        </dgm:presLayoutVars>
      </dgm:prSet>
      <dgm:spPr/>
      <dgm:t>
        <a:bodyPr/>
        <a:lstStyle/>
        <a:p>
          <a:endParaRPr lang="en-US"/>
        </a:p>
      </dgm:t>
    </dgm:pt>
    <dgm:pt modelId="{D4827750-B113-442A-997F-77F48127A63C}" type="pres">
      <dgm:prSet presAssocID="{32089556-E626-40F8-B4F3-70854540EED4}" presName="connSite2" presStyleCnt="0"/>
      <dgm:spPr/>
    </dgm:pt>
    <dgm:pt modelId="{CB2CD29C-CCA6-478C-9AE6-B0E05C3A53DA}" type="pres">
      <dgm:prSet presAssocID="{967ED2B4-83B0-4275-ABE1-6CA510E3DB62}" presName="Name18" presStyleLbl="sibTrans2D1" presStyleIdx="1" presStyleCnt="3"/>
      <dgm:spPr/>
      <dgm:t>
        <a:bodyPr/>
        <a:lstStyle/>
        <a:p>
          <a:endParaRPr lang="en-US"/>
        </a:p>
      </dgm:t>
    </dgm:pt>
    <dgm:pt modelId="{05EAC594-7721-4AE4-AEFE-CB610AEAFA48}" type="pres">
      <dgm:prSet presAssocID="{61BF0D1E-0CA9-4140-A327-5FC8A9E2644D}" presName="composite1" presStyleCnt="0"/>
      <dgm:spPr/>
    </dgm:pt>
    <dgm:pt modelId="{32E373AE-2C4C-44C3-BE4C-8B31CDE97E82}" type="pres">
      <dgm:prSet presAssocID="{61BF0D1E-0CA9-4140-A327-5FC8A9E2644D}" presName="dummyNode1" presStyleLbl="node1" presStyleIdx="1" presStyleCnt="4"/>
      <dgm:spPr/>
    </dgm:pt>
    <dgm:pt modelId="{6E0CE7B3-57DB-4BD2-BCBD-438D183D7235}" type="pres">
      <dgm:prSet presAssocID="{61BF0D1E-0CA9-4140-A327-5FC8A9E2644D}" presName="childNode1" presStyleLbl="bgAcc1" presStyleIdx="2" presStyleCnt="4">
        <dgm:presLayoutVars>
          <dgm:bulletEnabled val="1"/>
        </dgm:presLayoutVars>
      </dgm:prSet>
      <dgm:spPr/>
    </dgm:pt>
    <dgm:pt modelId="{E04EBBF5-8098-4D9E-B7F2-941062392774}" type="pres">
      <dgm:prSet presAssocID="{61BF0D1E-0CA9-4140-A327-5FC8A9E2644D}" presName="childNode1tx" presStyleLbl="bgAcc1" presStyleIdx="2" presStyleCnt="4">
        <dgm:presLayoutVars>
          <dgm:bulletEnabled val="1"/>
        </dgm:presLayoutVars>
      </dgm:prSet>
      <dgm:spPr/>
    </dgm:pt>
    <dgm:pt modelId="{E652C866-87F9-4F5E-9C07-3C5F40E13B27}" type="pres">
      <dgm:prSet presAssocID="{61BF0D1E-0CA9-4140-A327-5FC8A9E2644D}" presName="parentNode1" presStyleLbl="node1" presStyleIdx="2" presStyleCnt="4">
        <dgm:presLayoutVars>
          <dgm:chMax val="1"/>
          <dgm:bulletEnabled val="1"/>
        </dgm:presLayoutVars>
      </dgm:prSet>
      <dgm:spPr/>
      <dgm:t>
        <a:bodyPr/>
        <a:lstStyle/>
        <a:p>
          <a:endParaRPr lang="en-US"/>
        </a:p>
      </dgm:t>
    </dgm:pt>
    <dgm:pt modelId="{C58A5FF3-74B0-43DE-B302-97BBBA5AA521}" type="pres">
      <dgm:prSet presAssocID="{61BF0D1E-0CA9-4140-A327-5FC8A9E2644D}" presName="connSite1" presStyleCnt="0"/>
      <dgm:spPr/>
    </dgm:pt>
    <dgm:pt modelId="{2C9D6C32-94EB-4040-B878-42C872D9C5FF}" type="pres">
      <dgm:prSet presAssocID="{AA59F7BE-DF06-49A2-9139-2E64D24C960D}" presName="Name9" presStyleLbl="sibTrans2D1" presStyleIdx="2" presStyleCnt="3"/>
      <dgm:spPr/>
      <dgm:t>
        <a:bodyPr/>
        <a:lstStyle/>
        <a:p>
          <a:endParaRPr lang="en-US"/>
        </a:p>
      </dgm:t>
    </dgm:pt>
    <dgm:pt modelId="{482D3798-AC0F-45AD-A58B-A516DE3EA947}" type="pres">
      <dgm:prSet presAssocID="{79B4F686-15BF-466E-B815-5B937B6CACF8}" presName="composite2" presStyleCnt="0"/>
      <dgm:spPr/>
    </dgm:pt>
    <dgm:pt modelId="{D992B50A-4EC2-4FAA-8C5A-0B2663E2E0CE}" type="pres">
      <dgm:prSet presAssocID="{79B4F686-15BF-466E-B815-5B937B6CACF8}" presName="dummyNode2" presStyleLbl="node1" presStyleIdx="2" presStyleCnt="4"/>
      <dgm:spPr/>
    </dgm:pt>
    <dgm:pt modelId="{E7595844-830A-4607-8785-FB542B878D23}" type="pres">
      <dgm:prSet presAssocID="{79B4F686-15BF-466E-B815-5B937B6CACF8}" presName="childNode2" presStyleLbl="bgAcc1" presStyleIdx="3" presStyleCnt="4">
        <dgm:presLayoutVars>
          <dgm:bulletEnabled val="1"/>
        </dgm:presLayoutVars>
      </dgm:prSet>
      <dgm:spPr/>
    </dgm:pt>
    <dgm:pt modelId="{600D6FE4-5E24-4306-BF55-361029F551B2}" type="pres">
      <dgm:prSet presAssocID="{79B4F686-15BF-466E-B815-5B937B6CACF8}" presName="childNode2tx" presStyleLbl="bgAcc1" presStyleIdx="3" presStyleCnt="4">
        <dgm:presLayoutVars>
          <dgm:bulletEnabled val="1"/>
        </dgm:presLayoutVars>
      </dgm:prSet>
      <dgm:spPr/>
    </dgm:pt>
    <dgm:pt modelId="{10E6F33E-17D0-4144-A89A-11464A716454}" type="pres">
      <dgm:prSet presAssocID="{79B4F686-15BF-466E-B815-5B937B6CACF8}" presName="parentNode2" presStyleLbl="node1" presStyleIdx="3" presStyleCnt="4">
        <dgm:presLayoutVars>
          <dgm:chMax val="0"/>
          <dgm:bulletEnabled val="1"/>
        </dgm:presLayoutVars>
      </dgm:prSet>
      <dgm:spPr/>
      <dgm:t>
        <a:bodyPr/>
        <a:lstStyle/>
        <a:p>
          <a:endParaRPr lang="en-US"/>
        </a:p>
      </dgm:t>
    </dgm:pt>
    <dgm:pt modelId="{4A878473-3878-43C7-9A6A-F5DB5A69A627}" type="pres">
      <dgm:prSet presAssocID="{79B4F686-15BF-466E-B815-5B937B6CACF8}" presName="connSite2" presStyleCnt="0"/>
      <dgm:spPr/>
    </dgm:pt>
  </dgm:ptLst>
  <dgm:cxnLst>
    <dgm:cxn modelId="{6A23BAEA-233B-45C2-B421-C9E8CCE10DE2}" type="presOf" srcId="{967ED2B4-83B0-4275-ABE1-6CA510E3DB62}" destId="{CB2CD29C-CCA6-478C-9AE6-B0E05C3A53DA}" srcOrd="0" destOrd="0" presId="urn:microsoft.com/office/officeart/2005/8/layout/hProcess4"/>
    <dgm:cxn modelId="{A6C372E0-7396-4336-8E6A-90643266186F}" srcId="{0C91236C-F034-4CA2-A2B0-6C0A81E88FCA}" destId="{79B4F686-15BF-466E-B815-5B937B6CACF8}" srcOrd="3" destOrd="0" parTransId="{C8772186-1476-4505-B969-ABA98B217868}" sibTransId="{8B134A3B-31F6-4E60-9008-387F277E1C34}"/>
    <dgm:cxn modelId="{43DFE8F5-65BE-4FF3-9BFA-8E06B4A360D4}" type="presOf" srcId="{32089556-E626-40F8-B4F3-70854540EED4}" destId="{B6F2D583-C988-4B5A-A1C8-961B457DCAD1}" srcOrd="0" destOrd="0" presId="urn:microsoft.com/office/officeart/2005/8/layout/hProcess4"/>
    <dgm:cxn modelId="{5BC4F12D-4438-41AD-A599-95CD29CCB44D}" srcId="{0C91236C-F034-4CA2-A2B0-6C0A81E88FCA}" destId="{670CF5FE-36BD-4E34-BAC2-1397B37EA420}" srcOrd="0" destOrd="0" parTransId="{AF9F516A-06E0-48FF-989F-26C3DD985109}" sibTransId="{73A2CDEF-E143-4A78-97EF-0F593F50BFA0}"/>
    <dgm:cxn modelId="{4D357C04-44D2-4FF5-BC63-4D499FA87566}" type="presOf" srcId="{670CF5FE-36BD-4E34-BAC2-1397B37EA420}" destId="{AA9B4E64-916C-4E17-A750-B3A48867D5D9}" srcOrd="0" destOrd="0" presId="urn:microsoft.com/office/officeart/2005/8/layout/hProcess4"/>
    <dgm:cxn modelId="{3A7E74F2-09B6-4FD3-B4B4-81A53580AA19}" type="presOf" srcId="{0C91236C-F034-4CA2-A2B0-6C0A81E88FCA}" destId="{AD8348AA-52FA-4193-98AE-0C68AB50F39A}" srcOrd="0" destOrd="0" presId="urn:microsoft.com/office/officeart/2005/8/layout/hProcess4"/>
    <dgm:cxn modelId="{61776D9E-6F77-4549-A4B1-74D2402711DF}" type="presOf" srcId="{61BF0D1E-0CA9-4140-A327-5FC8A9E2644D}" destId="{E652C866-87F9-4F5E-9C07-3C5F40E13B27}" srcOrd="0" destOrd="0" presId="urn:microsoft.com/office/officeart/2005/8/layout/hProcess4"/>
    <dgm:cxn modelId="{9392C2C8-EC83-418B-8477-A3FFC3DF9E91}" type="presOf" srcId="{73A2CDEF-E143-4A78-97EF-0F593F50BFA0}" destId="{24B7C69F-1824-47C3-A8A6-EDD59539C192}" srcOrd="0" destOrd="0" presId="urn:microsoft.com/office/officeart/2005/8/layout/hProcess4"/>
    <dgm:cxn modelId="{B0DA9FAD-B0FB-462A-9FD2-67BFC21ED0FE}" srcId="{0C91236C-F034-4CA2-A2B0-6C0A81E88FCA}" destId="{32089556-E626-40F8-B4F3-70854540EED4}" srcOrd="1" destOrd="0" parTransId="{CBF3B463-6FEE-45A3-BA68-7B79C7C692CC}" sibTransId="{967ED2B4-83B0-4275-ABE1-6CA510E3DB62}"/>
    <dgm:cxn modelId="{140AD281-1A8F-4D6F-9D12-8D108ECAB383}" type="presOf" srcId="{AA59F7BE-DF06-49A2-9139-2E64D24C960D}" destId="{2C9D6C32-94EB-4040-B878-42C872D9C5FF}" srcOrd="0" destOrd="0" presId="urn:microsoft.com/office/officeart/2005/8/layout/hProcess4"/>
    <dgm:cxn modelId="{C14D5829-B24D-4B5A-B44F-092E19571841}" srcId="{0C91236C-F034-4CA2-A2B0-6C0A81E88FCA}" destId="{61BF0D1E-0CA9-4140-A327-5FC8A9E2644D}" srcOrd="2" destOrd="0" parTransId="{0D6A16DD-5509-4FD1-A2EA-8F52B7BFFCE8}" sibTransId="{AA59F7BE-DF06-49A2-9139-2E64D24C960D}"/>
    <dgm:cxn modelId="{FF5B3CF5-EFD8-4A78-8B5D-7708C7E81E81}" type="presOf" srcId="{79B4F686-15BF-466E-B815-5B937B6CACF8}" destId="{10E6F33E-17D0-4144-A89A-11464A716454}" srcOrd="0" destOrd="0" presId="urn:microsoft.com/office/officeart/2005/8/layout/hProcess4"/>
    <dgm:cxn modelId="{08D6A0C6-B4C5-4700-9C29-29292AA01F2B}" type="presParOf" srcId="{AD8348AA-52FA-4193-98AE-0C68AB50F39A}" destId="{92E08C32-AD8C-4C54-9BA4-19B763DA523F}" srcOrd="0" destOrd="0" presId="urn:microsoft.com/office/officeart/2005/8/layout/hProcess4"/>
    <dgm:cxn modelId="{2DCA5B47-6643-4336-A424-017747149A71}" type="presParOf" srcId="{AD8348AA-52FA-4193-98AE-0C68AB50F39A}" destId="{861112BE-A2A7-4245-9E46-D4D5272155B3}" srcOrd="1" destOrd="0" presId="urn:microsoft.com/office/officeart/2005/8/layout/hProcess4"/>
    <dgm:cxn modelId="{BB9B8439-E091-4782-9960-275E7626EB6D}" type="presParOf" srcId="{AD8348AA-52FA-4193-98AE-0C68AB50F39A}" destId="{535C5209-1B1C-40A1-A8EE-1095BDB9220B}" srcOrd="2" destOrd="0" presId="urn:microsoft.com/office/officeart/2005/8/layout/hProcess4"/>
    <dgm:cxn modelId="{7EF4F9B0-C868-49E0-B47A-D0AA5DEFA02E}" type="presParOf" srcId="{535C5209-1B1C-40A1-A8EE-1095BDB9220B}" destId="{65CC9BCE-D9FF-42E7-8485-6CD3A0087BB4}" srcOrd="0" destOrd="0" presId="urn:microsoft.com/office/officeart/2005/8/layout/hProcess4"/>
    <dgm:cxn modelId="{7673C84A-AB77-49CD-9BEA-685C23D824C0}" type="presParOf" srcId="{65CC9BCE-D9FF-42E7-8485-6CD3A0087BB4}" destId="{C081EE22-C0F8-4CCC-9166-555171B43AB0}" srcOrd="0" destOrd="0" presId="urn:microsoft.com/office/officeart/2005/8/layout/hProcess4"/>
    <dgm:cxn modelId="{40164A34-31FD-44A5-BF16-523FA2C0DE53}" type="presParOf" srcId="{65CC9BCE-D9FF-42E7-8485-6CD3A0087BB4}" destId="{930F29EE-8A12-4BC1-9233-D19912D5D80D}" srcOrd="1" destOrd="0" presId="urn:microsoft.com/office/officeart/2005/8/layout/hProcess4"/>
    <dgm:cxn modelId="{39500AC1-F589-481B-97D5-981E3F732A58}" type="presParOf" srcId="{65CC9BCE-D9FF-42E7-8485-6CD3A0087BB4}" destId="{438B8953-2146-40DE-89A7-6549344744CB}" srcOrd="2" destOrd="0" presId="urn:microsoft.com/office/officeart/2005/8/layout/hProcess4"/>
    <dgm:cxn modelId="{2B51B2B7-02F4-4B4D-A0F1-B95435E1315D}" type="presParOf" srcId="{65CC9BCE-D9FF-42E7-8485-6CD3A0087BB4}" destId="{AA9B4E64-916C-4E17-A750-B3A48867D5D9}" srcOrd="3" destOrd="0" presId="urn:microsoft.com/office/officeart/2005/8/layout/hProcess4"/>
    <dgm:cxn modelId="{615E5BA0-1D3A-48C1-8260-5D8E74FC7751}" type="presParOf" srcId="{65CC9BCE-D9FF-42E7-8485-6CD3A0087BB4}" destId="{5B322389-DB4E-4138-8E81-CBCC6917CBB9}" srcOrd="4" destOrd="0" presId="urn:microsoft.com/office/officeart/2005/8/layout/hProcess4"/>
    <dgm:cxn modelId="{9093EE3F-9BF0-4432-943E-1FD5079C26C2}" type="presParOf" srcId="{535C5209-1B1C-40A1-A8EE-1095BDB9220B}" destId="{24B7C69F-1824-47C3-A8A6-EDD59539C192}" srcOrd="1" destOrd="0" presId="urn:microsoft.com/office/officeart/2005/8/layout/hProcess4"/>
    <dgm:cxn modelId="{AA224E60-DBB0-40F0-95AC-FFD40783F38A}" type="presParOf" srcId="{535C5209-1B1C-40A1-A8EE-1095BDB9220B}" destId="{E5C5A720-612C-4BBE-AB36-8202ED0958CE}" srcOrd="2" destOrd="0" presId="urn:microsoft.com/office/officeart/2005/8/layout/hProcess4"/>
    <dgm:cxn modelId="{57B73239-9B34-429A-A192-F554A3C0AFB1}" type="presParOf" srcId="{E5C5A720-612C-4BBE-AB36-8202ED0958CE}" destId="{54912CE6-2D4C-4101-86EE-26851BEB57BB}" srcOrd="0" destOrd="0" presId="urn:microsoft.com/office/officeart/2005/8/layout/hProcess4"/>
    <dgm:cxn modelId="{FD6FC36A-3B82-447C-90A9-95657735D915}" type="presParOf" srcId="{E5C5A720-612C-4BBE-AB36-8202ED0958CE}" destId="{BAFCE26E-BC1A-4F5E-AD28-2504A6C5F15B}" srcOrd="1" destOrd="0" presId="urn:microsoft.com/office/officeart/2005/8/layout/hProcess4"/>
    <dgm:cxn modelId="{F55D1349-640E-4AA7-A526-44EE72D8C03E}" type="presParOf" srcId="{E5C5A720-612C-4BBE-AB36-8202ED0958CE}" destId="{13153B07-5328-4B23-B84A-5E7B9F9DDF41}" srcOrd="2" destOrd="0" presId="urn:microsoft.com/office/officeart/2005/8/layout/hProcess4"/>
    <dgm:cxn modelId="{584C9FCD-17D9-456C-ABE9-A273B6B223BA}" type="presParOf" srcId="{E5C5A720-612C-4BBE-AB36-8202ED0958CE}" destId="{B6F2D583-C988-4B5A-A1C8-961B457DCAD1}" srcOrd="3" destOrd="0" presId="urn:microsoft.com/office/officeart/2005/8/layout/hProcess4"/>
    <dgm:cxn modelId="{A4A9757A-8CCC-4119-AAA1-CD24B6C66445}" type="presParOf" srcId="{E5C5A720-612C-4BBE-AB36-8202ED0958CE}" destId="{D4827750-B113-442A-997F-77F48127A63C}" srcOrd="4" destOrd="0" presId="urn:microsoft.com/office/officeart/2005/8/layout/hProcess4"/>
    <dgm:cxn modelId="{F5263F9A-BFE0-4085-8C51-D3DDC37104ED}" type="presParOf" srcId="{535C5209-1B1C-40A1-A8EE-1095BDB9220B}" destId="{CB2CD29C-CCA6-478C-9AE6-B0E05C3A53DA}" srcOrd="3" destOrd="0" presId="urn:microsoft.com/office/officeart/2005/8/layout/hProcess4"/>
    <dgm:cxn modelId="{0FCE5FA7-1EDD-4468-B933-4EE3DF66042F}" type="presParOf" srcId="{535C5209-1B1C-40A1-A8EE-1095BDB9220B}" destId="{05EAC594-7721-4AE4-AEFE-CB610AEAFA48}" srcOrd="4" destOrd="0" presId="urn:microsoft.com/office/officeart/2005/8/layout/hProcess4"/>
    <dgm:cxn modelId="{7C0C78EC-8CBB-41BA-A0D9-670E9A2DCDC8}" type="presParOf" srcId="{05EAC594-7721-4AE4-AEFE-CB610AEAFA48}" destId="{32E373AE-2C4C-44C3-BE4C-8B31CDE97E82}" srcOrd="0" destOrd="0" presId="urn:microsoft.com/office/officeart/2005/8/layout/hProcess4"/>
    <dgm:cxn modelId="{68E38D6B-920B-4CC9-8CDF-D23907C0F578}" type="presParOf" srcId="{05EAC594-7721-4AE4-AEFE-CB610AEAFA48}" destId="{6E0CE7B3-57DB-4BD2-BCBD-438D183D7235}" srcOrd="1" destOrd="0" presId="urn:microsoft.com/office/officeart/2005/8/layout/hProcess4"/>
    <dgm:cxn modelId="{3ACF231D-6A18-47ED-A44B-9CAECB6E0CDF}" type="presParOf" srcId="{05EAC594-7721-4AE4-AEFE-CB610AEAFA48}" destId="{E04EBBF5-8098-4D9E-B7F2-941062392774}" srcOrd="2" destOrd="0" presId="urn:microsoft.com/office/officeart/2005/8/layout/hProcess4"/>
    <dgm:cxn modelId="{80D3897A-74E8-4070-90F4-9148B96660AB}" type="presParOf" srcId="{05EAC594-7721-4AE4-AEFE-CB610AEAFA48}" destId="{E652C866-87F9-4F5E-9C07-3C5F40E13B27}" srcOrd="3" destOrd="0" presId="urn:microsoft.com/office/officeart/2005/8/layout/hProcess4"/>
    <dgm:cxn modelId="{2C3F4729-0964-430E-A8D9-4DEF1DD247CD}" type="presParOf" srcId="{05EAC594-7721-4AE4-AEFE-CB610AEAFA48}" destId="{C58A5FF3-74B0-43DE-B302-97BBBA5AA521}" srcOrd="4" destOrd="0" presId="urn:microsoft.com/office/officeart/2005/8/layout/hProcess4"/>
    <dgm:cxn modelId="{AB0DE7C3-BF08-4EA3-87FB-3A6CA066C1AE}" type="presParOf" srcId="{535C5209-1B1C-40A1-A8EE-1095BDB9220B}" destId="{2C9D6C32-94EB-4040-B878-42C872D9C5FF}" srcOrd="5" destOrd="0" presId="urn:microsoft.com/office/officeart/2005/8/layout/hProcess4"/>
    <dgm:cxn modelId="{51CEE84C-759F-47BD-9C9C-62D718785BE4}" type="presParOf" srcId="{535C5209-1B1C-40A1-A8EE-1095BDB9220B}" destId="{482D3798-AC0F-45AD-A58B-A516DE3EA947}" srcOrd="6" destOrd="0" presId="urn:microsoft.com/office/officeart/2005/8/layout/hProcess4"/>
    <dgm:cxn modelId="{E485C28D-BC88-49B2-B3F2-2A4BBCB7F67B}" type="presParOf" srcId="{482D3798-AC0F-45AD-A58B-A516DE3EA947}" destId="{D992B50A-4EC2-4FAA-8C5A-0B2663E2E0CE}" srcOrd="0" destOrd="0" presId="urn:microsoft.com/office/officeart/2005/8/layout/hProcess4"/>
    <dgm:cxn modelId="{51724655-0628-42BE-93AA-2D4C22F32D73}" type="presParOf" srcId="{482D3798-AC0F-45AD-A58B-A516DE3EA947}" destId="{E7595844-830A-4607-8785-FB542B878D23}" srcOrd="1" destOrd="0" presId="urn:microsoft.com/office/officeart/2005/8/layout/hProcess4"/>
    <dgm:cxn modelId="{43B1AB02-76BE-4DA6-A785-74863680FBDB}" type="presParOf" srcId="{482D3798-AC0F-45AD-A58B-A516DE3EA947}" destId="{600D6FE4-5E24-4306-BF55-361029F551B2}" srcOrd="2" destOrd="0" presId="urn:microsoft.com/office/officeart/2005/8/layout/hProcess4"/>
    <dgm:cxn modelId="{5ACF9183-9BD8-42E4-A60E-32549975B934}" type="presParOf" srcId="{482D3798-AC0F-45AD-A58B-A516DE3EA947}" destId="{10E6F33E-17D0-4144-A89A-11464A716454}" srcOrd="3" destOrd="0" presId="urn:microsoft.com/office/officeart/2005/8/layout/hProcess4"/>
    <dgm:cxn modelId="{8EAE3BC8-1538-4C9D-BA8F-71F522A249A7}" type="presParOf" srcId="{482D3798-AC0F-45AD-A58B-A516DE3EA947}" destId="{4A878473-3878-43C7-9A6A-F5DB5A69A627}"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0F29EE-8A12-4BC1-9233-D19912D5D80D}">
      <dsp:nvSpPr>
        <dsp:cNvPr id="0" name=""/>
        <dsp:cNvSpPr/>
      </dsp:nvSpPr>
      <dsp:spPr>
        <a:xfrm>
          <a:off x="148043" y="503100"/>
          <a:ext cx="1172106" cy="966743"/>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4B7C69F-1824-47C3-A8A6-EDD59539C192}">
      <dsp:nvSpPr>
        <dsp:cNvPr id="0" name=""/>
        <dsp:cNvSpPr/>
      </dsp:nvSpPr>
      <dsp:spPr>
        <a:xfrm>
          <a:off x="767505" y="592448"/>
          <a:ext cx="1500767" cy="1500767"/>
        </a:xfrm>
        <a:prstGeom prst="leftCircularArrow">
          <a:avLst>
            <a:gd name="adj1" fmla="val 4532"/>
            <a:gd name="adj2" fmla="val 576492"/>
            <a:gd name="adj3" fmla="val 2352003"/>
            <a:gd name="adj4" fmla="val 9024489"/>
            <a:gd name="adj5" fmla="val 5287"/>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A9B4E64-916C-4E17-A750-B3A48867D5D9}">
      <dsp:nvSpPr>
        <dsp:cNvPr id="0" name=""/>
        <dsp:cNvSpPr/>
      </dsp:nvSpPr>
      <dsp:spPr>
        <a:xfrm>
          <a:off x="408511" y="1262684"/>
          <a:ext cx="1041872" cy="414318"/>
        </a:xfrm>
        <a:prstGeom prst="roundRect">
          <a:avLst>
            <a:gd name="adj" fmla="val 10000"/>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0160" rIns="15240" bIns="10160" numCol="1" spcCol="1270" anchor="ctr" anchorCtr="0">
          <a:noAutofit/>
        </a:bodyPr>
        <a:lstStyle/>
        <a:p>
          <a:pPr lvl="0" algn="ctr" defTabSz="355600">
            <a:lnSpc>
              <a:spcPct val="90000"/>
            </a:lnSpc>
            <a:spcBef>
              <a:spcPct val="0"/>
            </a:spcBef>
            <a:spcAft>
              <a:spcPct val="35000"/>
            </a:spcAft>
          </a:pPr>
          <a:r>
            <a:rPr lang="sr-Latn-BA" sz="800" b="1" kern="1200"/>
            <a:t>TRANSAKCIJE</a:t>
          </a:r>
          <a:endParaRPr lang="en-US" sz="800" b="1" kern="1200" dirty="0"/>
        </a:p>
      </dsp:txBody>
      <dsp:txXfrm>
        <a:off x="420646" y="1274819"/>
        <a:ext cx="1017602" cy="390048"/>
      </dsp:txXfrm>
    </dsp:sp>
    <dsp:sp modelId="{BAFCE26E-BC1A-4F5E-AD28-2504A6C5F15B}">
      <dsp:nvSpPr>
        <dsp:cNvPr id="0" name=""/>
        <dsp:cNvSpPr/>
      </dsp:nvSpPr>
      <dsp:spPr>
        <a:xfrm>
          <a:off x="1774234" y="503100"/>
          <a:ext cx="1172106" cy="966743"/>
        </a:xfrm>
        <a:prstGeom prst="roundRect">
          <a:avLst>
            <a:gd name="adj" fmla="val 10000"/>
          </a:avLst>
        </a:prstGeom>
        <a:solidFill>
          <a:schemeClr val="lt1">
            <a:alpha val="90000"/>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B2CD29C-CCA6-478C-9AE6-B0E05C3A53DA}">
      <dsp:nvSpPr>
        <dsp:cNvPr id="0" name=""/>
        <dsp:cNvSpPr/>
      </dsp:nvSpPr>
      <dsp:spPr>
        <a:xfrm>
          <a:off x="2383928" y="-158176"/>
          <a:ext cx="1650536" cy="1650536"/>
        </a:xfrm>
        <a:prstGeom prst="circularArrow">
          <a:avLst>
            <a:gd name="adj1" fmla="val 4120"/>
            <a:gd name="adj2" fmla="val 518938"/>
            <a:gd name="adj3" fmla="val 19305551"/>
            <a:gd name="adj4" fmla="val 12575511"/>
            <a:gd name="adj5" fmla="val 4807"/>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6F2D583-C988-4B5A-A1C8-961B457DCAD1}">
      <dsp:nvSpPr>
        <dsp:cNvPr id="0" name=""/>
        <dsp:cNvSpPr/>
      </dsp:nvSpPr>
      <dsp:spPr>
        <a:xfrm>
          <a:off x="2034702" y="295941"/>
          <a:ext cx="1041872" cy="414318"/>
        </a:xfrm>
        <a:prstGeom prst="roundRect">
          <a:avLst>
            <a:gd name="adj" fmla="val 10000"/>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0160" rIns="15240" bIns="10160" numCol="1" spcCol="1270" anchor="ctr" anchorCtr="0">
          <a:noAutofit/>
        </a:bodyPr>
        <a:lstStyle/>
        <a:p>
          <a:pPr lvl="0" algn="ctr" defTabSz="355600">
            <a:lnSpc>
              <a:spcPct val="90000"/>
            </a:lnSpc>
            <a:spcBef>
              <a:spcPct val="0"/>
            </a:spcBef>
            <a:spcAft>
              <a:spcPct val="35000"/>
            </a:spcAft>
          </a:pPr>
          <a:r>
            <a:rPr lang="en-US" sz="800" b="1" kern="1200" dirty="0"/>
            <a:t>POMO</a:t>
          </a:r>
          <a:r>
            <a:rPr lang="sr-Latn-BA" sz="800" b="1" kern="1200"/>
            <a:t>ĆNE (DNEVENE KNJIGE)</a:t>
          </a:r>
          <a:endParaRPr lang="en-US" sz="800" b="1" kern="1200" dirty="0"/>
        </a:p>
      </dsp:txBody>
      <dsp:txXfrm>
        <a:off x="2046837" y="308076"/>
        <a:ext cx="1017602" cy="390048"/>
      </dsp:txXfrm>
    </dsp:sp>
    <dsp:sp modelId="{6E0CE7B3-57DB-4BD2-BCBD-438D183D7235}">
      <dsp:nvSpPr>
        <dsp:cNvPr id="0" name=""/>
        <dsp:cNvSpPr/>
      </dsp:nvSpPr>
      <dsp:spPr>
        <a:xfrm>
          <a:off x="3400425" y="503100"/>
          <a:ext cx="1172106" cy="966743"/>
        </a:xfrm>
        <a:prstGeom prst="roundRect">
          <a:avLst>
            <a:gd name="adj" fmla="val 10000"/>
          </a:avLst>
        </a:prstGeom>
        <a:solidFill>
          <a:schemeClr val="lt1">
            <a:alpha val="90000"/>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C9D6C32-94EB-4040-B878-42C872D9C5FF}">
      <dsp:nvSpPr>
        <dsp:cNvPr id="0" name=""/>
        <dsp:cNvSpPr/>
      </dsp:nvSpPr>
      <dsp:spPr>
        <a:xfrm>
          <a:off x="4019887" y="592448"/>
          <a:ext cx="1500767" cy="1500767"/>
        </a:xfrm>
        <a:prstGeom prst="leftCircularArrow">
          <a:avLst>
            <a:gd name="adj1" fmla="val 4532"/>
            <a:gd name="adj2" fmla="val 576492"/>
            <a:gd name="adj3" fmla="val 2352003"/>
            <a:gd name="adj4" fmla="val 9024489"/>
            <a:gd name="adj5" fmla="val 5287"/>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652C866-87F9-4F5E-9C07-3C5F40E13B27}">
      <dsp:nvSpPr>
        <dsp:cNvPr id="0" name=""/>
        <dsp:cNvSpPr/>
      </dsp:nvSpPr>
      <dsp:spPr>
        <a:xfrm>
          <a:off x="3660893" y="1262684"/>
          <a:ext cx="1041872" cy="414318"/>
        </a:xfrm>
        <a:prstGeom prst="roundRect">
          <a:avLst>
            <a:gd name="adj" fmla="val 10000"/>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0160" rIns="15240" bIns="10160" numCol="1" spcCol="1270" anchor="ctr" anchorCtr="0">
          <a:noAutofit/>
        </a:bodyPr>
        <a:lstStyle/>
        <a:p>
          <a:pPr lvl="0" algn="ctr" defTabSz="355600">
            <a:lnSpc>
              <a:spcPct val="90000"/>
            </a:lnSpc>
            <a:spcBef>
              <a:spcPct val="0"/>
            </a:spcBef>
            <a:spcAft>
              <a:spcPct val="35000"/>
            </a:spcAft>
          </a:pPr>
          <a:r>
            <a:rPr lang="sr-Latn-BA" sz="800" kern="1200"/>
            <a:t>GLAVNA KNJIGA</a:t>
          </a:r>
          <a:endParaRPr lang="en-US" sz="800" kern="1200" dirty="0"/>
        </a:p>
      </dsp:txBody>
      <dsp:txXfrm>
        <a:off x="3673028" y="1274819"/>
        <a:ext cx="1017602" cy="390048"/>
      </dsp:txXfrm>
    </dsp:sp>
    <dsp:sp modelId="{E7595844-830A-4607-8785-FB542B878D23}">
      <dsp:nvSpPr>
        <dsp:cNvPr id="0" name=""/>
        <dsp:cNvSpPr/>
      </dsp:nvSpPr>
      <dsp:spPr>
        <a:xfrm>
          <a:off x="5026615" y="503100"/>
          <a:ext cx="1172106" cy="966743"/>
        </a:xfrm>
        <a:prstGeom prst="roundRect">
          <a:avLst>
            <a:gd name="adj" fmla="val 10000"/>
          </a:avLst>
        </a:prstGeom>
        <a:solidFill>
          <a:schemeClr val="lt1">
            <a:alpha val="90000"/>
            <a:hueOff val="0"/>
            <a:satOff val="0"/>
            <a:lumOff val="0"/>
            <a:alphaOff val="0"/>
          </a:schemeClr>
        </a:solidFill>
        <a:ln w="15875"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0E6F33E-17D0-4144-A89A-11464A716454}">
      <dsp:nvSpPr>
        <dsp:cNvPr id="0" name=""/>
        <dsp:cNvSpPr/>
      </dsp:nvSpPr>
      <dsp:spPr>
        <a:xfrm>
          <a:off x="5287084" y="295941"/>
          <a:ext cx="1041872" cy="414318"/>
        </a:xfrm>
        <a:prstGeom prst="roundRect">
          <a:avLst>
            <a:gd name="adj" fmla="val 10000"/>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0160" rIns="15240" bIns="10160" numCol="1" spcCol="1270" anchor="ctr" anchorCtr="0">
          <a:noAutofit/>
        </a:bodyPr>
        <a:lstStyle/>
        <a:p>
          <a:pPr lvl="0" algn="ctr" defTabSz="355600">
            <a:lnSpc>
              <a:spcPct val="90000"/>
            </a:lnSpc>
            <a:spcBef>
              <a:spcPct val="0"/>
            </a:spcBef>
            <a:spcAft>
              <a:spcPct val="35000"/>
            </a:spcAft>
          </a:pPr>
          <a:r>
            <a:rPr lang="sr-Latn-BA" sz="800" b="1" kern="1200"/>
            <a:t>FINANSIJSKI IZVJEŠTAJI</a:t>
          </a:r>
          <a:endParaRPr lang="en-US" sz="800" b="1" kern="1200" dirty="0"/>
        </a:p>
      </dsp:txBody>
      <dsp:txXfrm>
        <a:off x="5299219" y="308076"/>
        <a:ext cx="1017602" cy="39004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5.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12/4/2023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3.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4.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5.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35.emf"/><Relationship Id="rId4" Type="http://schemas.openxmlformats.org/officeDocument/2006/relationships/oleObject" Target="../embeddings/oleObject3.bin"/></Relationships>
</file>

<file path=ppt/slides/_rels/slide8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8911" y="941173"/>
            <a:ext cx="8915399" cy="2262781"/>
          </a:xfrm>
        </p:spPr>
        <p:txBody>
          <a:bodyPr>
            <a:normAutofit/>
          </a:bodyPr>
          <a:lstStyle/>
          <a:p>
            <a:r>
              <a:rPr lang="sr-Latn-BA" sz="4000" b="1" dirty="0" smtClean="0"/>
              <a:t>II  FINANSIJSKO IZVJEŠTAVANJE KAO KATALIZATOR RASTA</a:t>
            </a:r>
            <a:endParaRPr lang="sr-Latn-BA" sz="4000" b="1" dirty="0"/>
          </a:p>
        </p:txBody>
      </p:sp>
    </p:spTree>
    <p:extLst>
      <p:ext uri="{BB962C8B-B14F-4D97-AF65-F5344CB8AC3E}">
        <p14:creationId xmlns:p14="http://schemas.microsoft.com/office/powerpoint/2010/main" val="1480687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4975" y="624110"/>
            <a:ext cx="10149637" cy="946995"/>
          </a:xfrm>
        </p:spPr>
        <p:txBody>
          <a:bodyPr>
            <a:normAutofit fontScale="90000"/>
          </a:bodyPr>
          <a:lstStyle/>
          <a:p>
            <a:r>
              <a:rPr lang="sr-Latn-BA" b="1" dirty="0" smtClean="0"/>
              <a:t>2.1</a:t>
            </a:r>
            <a:r>
              <a:rPr lang="sr-Latn-BA" b="1" dirty="0"/>
              <a:t>. Metode utvrđivanja poslovnog dobitka i neto novčanog toka iz poslovne aktivnosti</a:t>
            </a:r>
          </a:p>
        </p:txBody>
      </p:sp>
      <p:sp>
        <p:nvSpPr>
          <p:cNvPr id="6" name="Content Placeholder 5"/>
          <p:cNvSpPr>
            <a:spLocks noGrp="1"/>
          </p:cNvSpPr>
          <p:nvPr>
            <p:ph idx="1"/>
          </p:nvPr>
        </p:nvSpPr>
        <p:spPr>
          <a:xfrm>
            <a:off x="1255221" y="2020824"/>
            <a:ext cx="10274329" cy="4396602"/>
          </a:xfrm>
        </p:spPr>
        <p:txBody>
          <a:bodyPr>
            <a:normAutofit/>
          </a:bodyPr>
          <a:lstStyle/>
          <a:p>
            <a:r>
              <a:rPr lang="en-US" sz="2400" dirty="0" smtClean="0"/>
              <a:t>Izvještaj </a:t>
            </a:r>
            <a:r>
              <a:rPr lang="en-US" sz="2400" dirty="0"/>
              <a:t>o tokovima gotovine iskazuje priliv i odliv gotovine u toku obračunskog perioda i stanja gotovine na kraju obračunskog perioda na dan bilansa. </a:t>
            </a:r>
            <a:endParaRPr lang="sr-Latn-BA" sz="2400" dirty="0" smtClean="0"/>
          </a:p>
          <a:p>
            <a:r>
              <a:rPr lang="en-US" sz="2400" dirty="0" smtClean="0"/>
              <a:t>Izvještaj </a:t>
            </a:r>
            <a:r>
              <a:rPr lang="en-US" sz="2400" dirty="0"/>
              <a:t>o tokovima gotovine sadrži tri segmenta priliva i odliva gotovine.</a:t>
            </a:r>
            <a:endParaRPr lang="en-US" sz="2000" dirty="0"/>
          </a:p>
          <a:p>
            <a:pPr lvl="1"/>
            <a:r>
              <a:rPr lang="en-US" sz="2000" dirty="0" smtClean="0">
                <a:solidFill>
                  <a:schemeClr val="accent2">
                    <a:lumMod val="50000"/>
                  </a:schemeClr>
                </a:solidFill>
              </a:rPr>
              <a:t>priliv </a:t>
            </a:r>
            <a:r>
              <a:rPr lang="en-US" sz="2000" dirty="0">
                <a:solidFill>
                  <a:schemeClr val="accent2">
                    <a:lumMod val="50000"/>
                  </a:schemeClr>
                </a:solidFill>
              </a:rPr>
              <a:t>i odliv gotovine iz poslovne aktivnosti,</a:t>
            </a:r>
            <a:endParaRPr lang="en-US" sz="1800" dirty="0">
              <a:solidFill>
                <a:schemeClr val="accent2">
                  <a:lumMod val="50000"/>
                </a:schemeClr>
              </a:solidFill>
            </a:endParaRPr>
          </a:p>
          <a:p>
            <a:pPr lvl="1"/>
            <a:r>
              <a:rPr lang="en-US" sz="2000" dirty="0" smtClean="0">
                <a:solidFill>
                  <a:schemeClr val="accent2">
                    <a:lumMod val="50000"/>
                  </a:schemeClr>
                </a:solidFill>
              </a:rPr>
              <a:t>priliv </a:t>
            </a:r>
            <a:r>
              <a:rPr lang="en-US" sz="2000" dirty="0" smtClean="0">
                <a:solidFill>
                  <a:schemeClr val="accent2">
                    <a:lumMod val="50000"/>
                  </a:schemeClr>
                </a:solidFill>
              </a:rPr>
              <a:t>i odliv gotovine po osnovu investicione aktivnoati, </a:t>
            </a:r>
            <a:endParaRPr lang="en-US" sz="1800" dirty="0" smtClean="0">
              <a:solidFill>
                <a:schemeClr val="accent2">
                  <a:lumMod val="50000"/>
                </a:schemeClr>
              </a:solidFill>
            </a:endParaRPr>
          </a:p>
          <a:p>
            <a:pPr lvl="1"/>
            <a:r>
              <a:rPr lang="en-US" sz="2000" dirty="0" smtClean="0">
                <a:solidFill>
                  <a:schemeClr val="accent2">
                    <a:lumMod val="50000"/>
                  </a:schemeClr>
                </a:solidFill>
              </a:rPr>
              <a:t>priliv </a:t>
            </a:r>
            <a:r>
              <a:rPr lang="en-US" sz="2000" dirty="0">
                <a:solidFill>
                  <a:schemeClr val="accent2">
                    <a:lumMod val="50000"/>
                  </a:schemeClr>
                </a:solidFill>
              </a:rPr>
              <a:t>i odliv gotovine po osnovu finansijske </a:t>
            </a:r>
            <a:r>
              <a:rPr lang="en-US" sz="2000" dirty="0" smtClean="0">
                <a:solidFill>
                  <a:schemeClr val="accent2">
                    <a:lumMod val="50000"/>
                  </a:schemeClr>
                </a:solidFill>
              </a:rPr>
              <a:t>aktivnosti</a:t>
            </a:r>
            <a:r>
              <a:rPr lang="sr-Latn-BA" sz="2000" dirty="0" smtClean="0">
                <a:solidFill>
                  <a:schemeClr val="accent2">
                    <a:lumMod val="50000"/>
                  </a:schemeClr>
                </a:solidFill>
              </a:rPr>
              <a:t>.</a:t>
            </a:r>
          </a:p>
          <a:p>
            <a:pPr lvl="1"/>
            <a:endParaRPr lang="sr-Latn-BA" sz="2000" b="1" dirty="0"/>
          </a:p>
          <a:p>
            <a:pPr marL="0" indent="0">
              <a:buNone/>
            </a:pPr>
            <a:endParaRPr lang="en-US" b="1" dirty="0"/>
          </a:p>
        </p:txBody>
      </p:sp>
    </p:spTree>
    <p:extLst>
      <p:ext uri="{BB962C8B-B14F-4D97-AF65-F5344CB8AC3E}">
        <p14:creationId xmlns:p14="http://schemas.microsoft.com/office/powerpoint/2010/main" val="3940422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4975" y="624110"/>
            <a:ext cx="10149637" cy="946995"/>
          </a:xfrm>
        </p:spPr>
        <p:txBody>
          <a:bodyPr>
            <a:normAutofit fontScale="90000"/>
          </a:bodyPr>
          <a:lstStyle/>
          <a:p>
            <a:r>
              <a:rPr lang="sr-Latn-BA" b="1" dirty="0" smtClean="0"/>
              <a:t>2.1</a:t>
            </a:r>
            <a:r>
              <a:rPr lang="sr-Latn-BA" b="1" dirty="0"/>
              <a:t>. Metode utvrđivanja poslovnog dobitka i neto novčanog toka iz poslovne aktivnosti</a:t>
            </a:r>
          </a:p>
        </p:txBody>
      </p:sp>
      <p:sp>
        <p:nvSpPr>
          <p:cNvPr id="6" name="Content Placeholder 5"/>
          <p:cNvSpPr>
            <a:spLocks noGrp="1"/>
          </p:cNvSpPr>
          <p:nvPr>
            <p:ph idx="1"/>
          </p:nvPr>
        </p:nvSpPr>
        <p:spPr>
          <a:xfrm>
            <a:off x="1255221" y="1720736"/>
            <a:ext cx="10274329" cy="4696690"/>
          </a:xfrm>
        </p:spPr>
        <p:txBody>
          <a:bodyPr>
            <a:normAutofit/>
          </a:bodyPr>
          <a:lstStyle/>
          <a:p>
            <a:pPr marL="457200" lvl="1" indent="0">
              <a:buNone/>
            </a:pPr>
            <a:endParaRPr lang="sr-Latn-BA" sz="1900" b="1" dirty="0" smtClean="0"/>
          </a:p>
          <a:p>
            <a:pPr marL="457200" lvl="1" indent="0">
              <a:buNone/>
            </a:pPr>
            <a:r>
              <a:rPr lang="en-US" sz="2400" b="1" dirty="0" smtClean="0"/>
              <a:t>Utvrđivanje </a:t>
            </a:r>
            <a:r>
              <a:rPr lang="en-US" sz="2400" b="1" dirty="0"/>
              <a:t>neto gotovine iz poslovne </a:t>
            </a:r>
            <a:r>
              <a:rPr lang="en-US" sz="2400" b="1" dirty="0" smtClean="0"/>
              <a:t>aktivnosti</a:t>
            </a:r>
            <a:endParaRPr lang="sr-Latn-BA" sz="2400" b="1" dirty="0" smtClean="0"/>
          </a:p>
          <a:p>
            <a:pPr marL="457200" lvl="1" indent="0">
              <a:buNone/>
            </a:pPr>
            <a:endParaRPr lang="en-US" sz="2400" dirty="0"/>
          </a:p>
          <a:p>
            <a:pPr marL="0" indent="0">
              <a:buNone/>
            </a:pPr>
            <a:r>
              <a:rPr lang="en-US" sz="2400" b="1" dirty="0">
                <a:solidFill>
                  <a:schemeClr val="accent2">
                    <a:lumMod val="50000"/>
                  </a:schemeClr>
                </a:solidFill>
              </a:rPr>
              <a:t>I – Ukupan priliv gotovine iz poslovne aktivnosti </a:t>
            </a:r>
            <a:endParaRPr lang="sr-Latn-BA" sz="2400" b="1" dirty="0">
              <a:solidFill>
                <a:schemeClr val="accent2">
                  <a:lumMod val="50000"/>
                </a:schemeClr>
              </a:solidFill>
            </a:endParaRPr>
          </a:p>
          <a:p>
            <a:pPr marL="0" indent="0">
              <a:buNone/>
            </a:pPr>
            <a:r>
              <a:rPr lang="en-US" sz="2400" b="1" dirty="0" smtClean="0">
                <a:solidFill>
                  <a:schemeClr val="accent2">
                    <a:lumMod val="50000"/>
                  </a:schemeClr>
                </a:solidFill>
              </a:rPr>
              <a:t>II </a:t>
            </a:r>
            <a:r>
              <a:rPr lang="en-US" sz="2400" b="1" dirty="0">
                <a:solidFill>
                  <a:schemeClr val="accent2">
                    <a:lumMod val="50000"/>
                  </a:schemeClr>
                </a:solidFill>
              </a:rPr>
              <a:t>– Ukupan odliv gotovine iz poslovne aktivnosti </a:t>
            </a:r>
            <a:endParaRPr lang="sr-Latn-BA" sz="2400" b="1" dirty="0" smtClean="0">
              <a:solidFill>
                <a:schemeClr val="accent2">
                  <a:lumMod val="50000"/>
                </a:schemeClr>
              </a:solidFill>
            </a:endParaRPr>
          </a:p>
          <a:p>
            <a:pPr marL="0" indent="0">
              <a:buNone/>
            </a:pPr>
            <a:r>
              <a:rPr lang="en-US" sz="2400" b="1" dirty="0" smtClean="0">
                <a:solidFill>
                  <a:schemeClr val="accent2">
                    <a:lumMod val="50000"/>
                  </a:schemeClr>
                </a:solidFill>
              </a:rPr>
              <a:t>III </a:t>
            </a:r>
            <a:r>
              <a:rPr lang="en-US" sz="2400" b="1" dirty="0">
                <a:solidFill>
                  <a:schemeClr val="accent2">
                    <a:lumMod val="50000"/>
                  </a:schemeClr>
                </a:solidFill>
              </a:rPr>
              <a:t>– Neto priliv gotovine iz poslovne aktivnosti (I – II), I &gt; </a:t>
            </a:r>
            <a:r>
              <a:rPr lang="en-US" sz="2400" b="1" dirty="0" smtClean="0">
                <a:solidFill>
                  <a:schemeClr val="accent2">
                    <a:lumMod val="50000"/>
                  </a:schemeClr>
                </a:solidFill>
              </a:rPr>
              <a:t>II</a:t>
            </a:r>
            <a:endParaRPr lang="en-US" sz="2400" b="1" dirty="0">
              <a:solidFill>
                <a:schemeClr val="accent2">
                  <a:lumMod val="50000"/>
                </a:schemeClr>
              </a:solidFill>
            </a:endParaRPr>
          </a:p>
          <a:p>
            <a:pPr marL="0" indent="0">
              <a:buNone/>
            </a:pPr>
            <a:r>
              <a:rPr lang="en-US" sz="2400" b="1" dirty="0">
                <a:solidFill>
                  <a:schemeClr val="accent2">
                    <a:lumMod val="50000"/>
                  </a:schemeClr>
                </a:solidFill>
              </a:rPr>
              <a:t>IV – Neto odliv gotovine iz poslovne aktivnosti (II – I), II &gt; I.</a:t>
            </a:r>
          </a:p>
          <a:p>
            <a:pPr marL="0" indent="0">
              <a:buNone/>
            </a:pPr>
            <a:endParaRPr lang="en-US" sz="2400" b="1" dirty="0"/>
          </a:p>
        </p:txBody>
      </p:sp>
    </p:spTree>
    <p:extLst>
      <p:ext uri="{BB962C8B-B14F-4D97-AF65-F5344CB8AC3E}">
        <p14:creationId xmlns:p14="http://schemas.microsoft.com/office/powerpoint/2010/main" val="28138099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7995" y="360499"/>
            <a:ext cx="8911687" cy="1280890"/>
          </a:xfrm>
        </p:spPr>
        <p:txBody>
          <a:bodyPr>
            <a:normAutofit/>
          </a:bodyPr>
          <a:lstStyle/>
          <a:p>
            <a:r>
              <a:rPr lang="nn-NO" sz="3200" b="1" dirty="0"/>
              <a:t>2.2. Mjera kvaliteta poslovnog dobitka</a:t>
            </a:r>
            <a:endParaRPr lang="sr-Latn-BA" sz="3200" b="1" dirty="0"/>
          </a:p>
        </p:txBody>
      </p:sp>
      <p:sp>
        <p:nvSpPr>
          <p:cNvPr id="3" name="Content Placeholder 2"/>
          <p:cNvSpPr>
            <a:spLocks noGrp="1"/>
          </p:cNvSpPr>
          <p:nvPr>
            <p:ph idx="1"/>
          </p:nvPr>
        </p:nvSpPr>
        <p:spPr>
          <a:xfrm>
            <a:off x="1097280" y="1353313"/>
            <a:ext cx="10407333" cy="4997612"/>
          </a:xfrm>
        </p:spPr>
        <p:txBody>
          <a:bodyPr>
            <a:normAutofit/>
          </a:bodyPr>
          <a:lstStyle/>
          <a:p>
            <a:r>
              <a:rPr lang="hr-HR" sz="2000" dirty="0"/>
              <a:t>Budući da menadžment ima interes da se vlasniku predstavi sa što boljim uspjehom, događa se da računovodstvo pod pritiskom menadžmenta „kreira“ bolji poslovni uspjeh od stvarnog. Na drugoj strani, neto gotovinu iz poslovne aktivnosti nije moguće „kreirati“. </a:t>
            </a:r>
            <a:endParaRPr lang="hr-HR" sz="2000" dirty="0" smtClean="0"/>
          </a:p>
          <a:p>
            <a:r>
              <a:rPr lang="hr-HR" sz="2000" dirty="0" smtClean="0">
                <a:solidFill>
                  <a:schemeClr val="accent2">
                    <a:lumMod val="50000"/>
                  </a:schemeClr>
                </a:solidFill>
              </a:rPr>
              <a:t>Polazeći </a:t>
            </a:r>
            <a:r>
              <a:rPr lang="hr-HR" sz="2000" dirty="0">
                <a:solidFill>
                  <a:schemeClr val="accent2">
                    <a:lumMod val="50000"/>
                  </a:schemeClr>
                </a:solidFill>
              </a:rPr>
              <a:t>od toga, predložen je metod mjerenja kvaliteta poslovnog dobitka s ciljem da se otkrije eventualno „kreiranje“ poslovnog dobitka.  </a:t>
            </a:r>
            <a:endParaRPr lang="en-US" sz="2000" dirty="0">
              <a:solidFill>
                <a:schemeClr val="accent2">
                  <a:lumMod val="50000"/>
                </a:schemeClr>
              </a:solidFill>
            </a:endParaRPr>
          </a:p>
          <a:p>
            <a:pPr marL="0" indent="0">
              <a:buNone/>
            </a:pPr>
            <a:endParaRPr lang="sr-Latn-BA" i="1" dirty="0"/>
          </a:p>
          <a:p>
            <a:pPr marL="0" indent="0">
              <a:buNone/>
            </a:pPr>
            <a:r>
              <a:rPr lang="sr-Latn-CS" dirty="0" smtClean="0"/>
              <a:t>            (</a:t>
            </a:r>
            <a:r>
              <a:rPr lang="sr-Cyrl-CS" sz="1400" b="1" dirty="0"/>
              <a:t>neto gotovina iz operativne aktivnosti (</a:t>
            </a:r>
            <a:r>
              <a:rPr lang="sr-Latn-CS" sz="1400" b="1" dirty="0"/>
              <a:t>OFC</a:t>
            </a:r>
            <a:r>
              <a:rPr lang="sr-Cyrl-CS" sz="1400" b="1" dirty="0"/>
              <a:t>) – poslovna dobit (</a:t>
            </a:r>
            <a:r>
              <a:rPr lang="sr-Latn-CS" sz="1400" b="1" dirty="0"/>
              <a:t> E</a:t>
            </a:r>
            <a:r>
              <a:rPr lang="sr-Cyrl-CS" sz="1400" b="1" dirty="0"/>
              <a:t>)</a:t>
            </a:r>
            <a:endParaRPr lang="en-US" sz="1400" b="1" dirty="0"/>
          </a:p>
          <a:p>
            <a:pPr marL="0" indent="0">
              <a:buNone/>
            </a:pPr>
            <a:r>
              <a:rPr lang="sr-Latn-CS" b="1" dirty="0"/>
              <a:t>ECM =</a:t>
            </a:r>
            <a:r>
              <a:rPr lang="sr-Latn-CS" dirty="0"/>
              <a:t> ---------------------------------------------</a:t>
            </a:r>
            <a:r>
              <a:rPr lang="sr-Cyrl-CS" dirty="0"/>
              <a:t>----------------------------</a:t>
            </a:r>
            <a:r>
              <a:rPr lang="sr-Latn-CS" b="1" dirty="0" smtClean="0"/>
              <a:t>-----    </a:t>
            </a:r>
            <a:r>
              <a:rPr lang="sr-Latn-CS" b="1" dirty="0"/>
              <a:t>x</a:t>
            </a:r>
            <a:r>
              <a:rPr lang="sr-Cyrl-CS" b="1" dirty="0"/>
              <a:t> 100</a:t>
            </a:r>
            <a:r>
              <a:rPr lang="sr-Latn-BA" b="1" dirty="0"/>
              <a:t>, </a:t>
            </a:r>
            <a:endParaRPr lang="en-US" b="1" dirty="0"/>
          </a:p>
          <a:p>
            <a:pPr marL="0" indent="0">
              <a:buNone/>
            </a:pPr>
            <a:r>
              <a:rPr lang="sr-Cyrl-CS" dirty="0"/>
              <a:t>             		</a:t>
            </a:r>
            <a:r>
              <a:rPr lang="sr-Cyrl-CS" b="1" dirty="0"/>
              <a:t> </a:t>
            </a:r>
            <a:r>
              <a:rPr lang="en-US" b="1" dirty="0"/>
              <a:t>                     </a:t>
            </a:r>
            <a:r>
              <a:rPr lang="sr-Cyrl-CS" b="1" dirty="0" smtClean="0"/>
              <a:t>Poslovn</a:t>
            </a:r>
            <a:r>
              <a:rPr lang="sr-Latn-BA" b="1" dirty="0" smtClean="0"/>
              <a:t>i</a:t>
            </a:r>
            <a:r>
              <a:rPr lang="sr-Cyrl-CS" b="1" dirty="0" smtClean="0"/>
              <a:t> prihod</a:t>
            </a:r>
            <a:r>
              <a:rPr lang="sr-Latn-BA" b="1" dirty="0" smtClean="0"/>
              <a:t>i</a:t>
            </a:r>
            <a:endParaRPr lang="sr-Latn-BA" b="1" i="1" dirty="0"/>
          </a:p>
          <a:p>
            <a:pPr marL="0" indent="0">
              <a:buNone/>
            </a:pPr>
            <a:endParaRPr lang="en-US" dirty="0"/>
          </a:p>
          <a:p>
            <a:pPr marL="0" indent="0">
              <a:buNone/>
            </a:pPr>
            <a:r>
              <a:rPr lang="sr-Latn-BA" dirty="0"/>
              <a:t>gdje </a:t>
            </a:r>
            <a:r>
              <a:rPr lang="sr-Latn-BA" dirty="0" smtClean="0"/>
              <a:t>je:</a:t>
            </a:r>
            <a:r>
              <a:rPr lang="sr-Latn-BA" dirty="0"/>
              <a:t> </a:t>
            </a:r>
            <a:r>
              <a:rPr lang="en-US" i="1" dirty="0" smtClean="0"/>
              <a:t>ECM </a:t>
            </a:r>
            <a:r>
              <a:rPr lang="en-US" i="1" dirty="0"/>
              <a:t>= višak gotovinske marže (Excess cash margin).</a:t>
            </a:r>
            <a:endParaRPr lang="en-US" dirty="0"/>
          </a:p>
          <a:p>
            <a:pPr marL="0" indent="0">
              <a:buNone/>
            </a:pPr>
            <a:r>
              <a:rPr lang="en-US" dirty="0"/>
              <a:t> </a:t>
            </a:r>
          </a:p>
          <a:p>
            <a:endParaRPr lang="sr-Latn-BA" dirty="0"/>
          </a:p>
        </p:txBody>
      </p:sp>
    </p:spTree>
    <p:extLst>
      <p:ext uri="{BB962C8B-B14F-4D97-AF65-F5344CB8AC3E}">
        <p14:creationId xmlns:p14="http://schemas.microsoft.com/office/powerpoint/2010/main" val="36009824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4644" y="195742"/>
            <a:ext cx="8911687" cy="1280890"/>
          </a:xfrm>
        </p:spPr>
        <p:txBody>
          <a:bodyPr>
            <a:normAutofit/>
          </a:bodyPr>
          <a:lstStyle/>
          <a:p>
            <a:r>
              <a:rPr lang="nn-NO" sz="3200" b="1" dirty="0"/>
              <a:t>2.2. Mjera kvaliteta poslovnog dobitka</a:t>
            </a:r>
            <a:endParaRPr lang="sr-Latn-BA" sz="32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00924906"/>
              </p:ext>
            </p:extLst>
          </p:nvPr>
        </p:nvGraphicFramePr>
        <p:xfrm>
          <a:off x="1155469" y="1512917"/>
          <a:ext cx="10141527" cy="4848511"/>
        </p:xfrm>
        <a:graphic>
          <a:graphicData uri="http://schemas.openxmlformats.org/drawingml/2006/table">
            <a:tbl>
              <a:tblPr firstRow="1" firstCol="1" bandRow="1">
                <a:tableStyleId>{72833802-FEF1-4C79-8D5D-14CF1EAF98D9}</a:tableStyleId>
              </a:tblPr>
              <a:tblGrid>
                <a:gridCol w="4070699"/>
                <a:gridCol w="1247706"/>
                <a:gridCol w="1247706"/>
                <a:gridCol w="1080004"/>
                <a:gridCol w="1247706"/>
                <a:gridCol w="1247706"/>
              </a:tblGrid>
              <a:tr h="321275">
                <a:tc>
                  <a:txBody>
                    <a:bodyPr/>
                    <a:lstStyle/>
                    <a:p>
                      <a:pPr>
                        <a:lnSpc>
                          <a:spcPct val="115000"/>
                        </a:lnSpc>
                        <a:spcAft>
                          <a:spcPts val="0"/>
                        </a:spcAft>
                      </a:pPr>
                      <a:r>
                        <a:rPr lang="en-US" sz="1200" dirty="0">
                          <a:effectLst/>
                        </a:rPr>
                        <a:t> </a:t>
                      </a:r>
                      <a:endPar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gridSpan="5">
                  <a:txBody>
                    <a:bodyPr/>
                    <a:lstStyle/>
                    <a:p>
                      <a:pPr algn="ctr">
                        <a:lnSpc>
                          <a:spcPct val="115000"/>
                        </a:lnSpc>
                        <a:spcAft>
                          <a:spcPts val="0"/>
                        </a:spcAft>
                      </a:pPr>
                      <a:r>
                        <a:rPr lang="en-US" sz="1200" dirty="0">
                          <a:effectLst/>
                        </a:rPr>
                        <a:t>P R E D U Z E Ć E</a:t>
                      </a:r>
                      <a:endPar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sr-Latn-BA"/>
                    </a:p>
                  </a:txBody>
                  <a:tcPr/>
                </a:tc>
                <a:tc hMerge="1">
                  <a:txBody>
                    <a:bodyPr/>
                    <a:lstStyle/>
                    <a:p>
                      <a:endParaRPr lang="sr-Latn-BA"/>
                    </a:p>
                  </a:txBody>
                  <a:tcPr/>
                </a:tc>
                <a:tc hMerge="1">
                  <a:txBody>
                    <a:bodyPr/>
                    <a:lstStyle/>
                    <a:p>
                      <a:endParaRPr lang="sr-Latn-BA"/>
                    </a:p>
                  </a:txBody>
                  <a:tcPr/>
                </a:tc>
                <a:tc hMerge="1">
                  <a:txBody>
                    <a:bodyPr/>
                    <a:lstStyle/>
                    <a:p>
                      <a:endParaRPr lang="sr-Latn-BA"/>
                    </a:p>
                  </a:txBody>
                  <a:tcPr/>
                </a:tc>
              </a:tr>
              <a:tr h="321381">
                <a:tc>
                  <a:txBody>
                    <a:bodyPr/>
                    <a:lstStyle/>
                    <a:p>
                      <a:pPr>
                        <a:lnSpc>
                          <a:spcPct val="115000"/>
                        </a:lnSpc>
                        <a:spcAft>
                          <a:spcPts val="0"/>
                        </a:spcAft>
                      </a:pPr>
                      <a:r>
                        <a:rPr lang="en-US" sz="2000" dirty="0">
                          <a:effectLst/>
                        </a:rPr>
                        <a:t> </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dirty="0">
                          <a:effectLst/>
                        </a:rPr>
                        <a:t>A</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dirty="0">
                          <a:effectLst/>
                        </a:rPr>
                        <a:t>B</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dirty="0">
                          <a:effectLst/>
                        </a:rPr>
                        <a:t>C</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dirty="0">
                          <a:effectLst/>
                        </a:rPr>
                        <a:t>D</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dirty="0">
                          <a:effectLst/>
                        </a:rPr>
                        <a:t>E</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671516">
                <a:tc>
                  <a:txBody>
                    <a:bodyPr/>
                    <a:lstStyle/>
                    <a:p>
                      <a:pPr marL="0" lvl="0" indent="0">
                        <a:lnSpc>
                          <a:spcPct val="115000"/>
                        </a:lnSpc>
                        <a:spcAft>
                          <a:spcPts val="0"/>
                        </a:spcAft>
                        <a:buFont typeface="+mj-lt"/>
                        <a:buNone/>
                      </a:pPr>
                      <a:r>
                        <a:rPr lang="sr-Latn-BA" sz="2000" dirty="0" smtClean="0">
                          <a:effectLst/>
                        </a:rPr>
                        <a:t>1. </a:t>
                      </a:r>
                      <a:r>
                        <a:rPr lang="en-US" sz="2000" dirty="0" smtClean="0">
                          <a:effectLst/>
                        </a:rPr>
                        <a:t>Neto </a:t>
                      </a:r>
                      <a:r>
                        <a:rPr lang="en-US" sz="2000" dirty="0">
                          <a:effectLst/>
                        </a:rPr>
                        <a:t>novčani tok iz poslovne aktivnosti</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en-US" sz="2000" dirty="0">
                          <a:effectLst/>
                        </a:rPr>
                        <a:t>1.603.843</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en-US" sz="2000" dirty="0">
                          <a:effectLst/>
                        </a:rPr>
                        <a:t>839.952</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en-US" sz="2000" dirty="0">
                          <a:effectLst/>
                        </a:rPr>
                        <a:t>2.179</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en-US" sz="2000" dirty="0">
                          <a:effectLst/>
                        </a:rPr>
                        <a:t>268.349</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en-US" sz="2000" dirty="0">
                          <a:effectLst/>
                        </a:rPr>
                        <a:t>443.355</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671516">
                <a:tc>
                  <a:txBody>
                    <a:bodyPr/>
                    <a:lstStyle/>
                    <a:p>
                      <a:pPr marL="0" lvl="0" indent="0">
                        <a:lnSpc>
                          <a:spcPct val="115000"/>
                        </a:lnSpc>
                        <a:spcAft>
                          <a:spcPts val="0"/>
                        </a:spcAft>
                        <a:buFont typeface="+mj-lt"/>
                        <a:buNone/>
                      </a:pPr>
                      <a:r>
                        <a:rPr lang="sr-Latn-BA" sz="2000" dirty="0" smtClean="0">
                          <a:effectLst/>
                        </a:rPr>
                        <a:t>2. </a:t>
                      </a:r>
                      <a:r>
                        <a:rPr lang="en-US" sz="2000" dirty="0" smtClean="0">
                          <a:effectLst/>
                        </a:rPr>
                        <a:t>Poslovni </a:t>
                      </a:r>
                      <a:r>
                        <a:rPr lang="en-US" sz="2000" dirty="0">
                          <a:effectLst/>
                        </a:rPr>
                        <a:t>dobitak</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en-US" sz="2000" dirty="0">
                          <a:effectLst/>
                        </a:rPr>
                        <a:t>2.017.590</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en-US" sz="2000" dirty="0">
                          <a:effectLst/>
                        </a:rPr>
                        <a:t>1.534.884</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en-US" sz="2000" dirty="0">
                          <a:effectLst/>
                        </a:rPr>
                        <a:t>2.950</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en-US" sz="2000" dirty="0">
                          <a:effectLst/>
                        </a:rPr>
                        <a:t>22.935</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en-US" sz="2000" dirty="0">
                          <a:effectLst/>
                        </a:rPr>
                        <a:t>(18.860)</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671516">
                <a:tc>
                  <a:txBody>
                    <a:bodyPr/>
                    <a:lstStyle/>
                    <a:p>
                      <a:pPr marL="0" lvl="0" indent="0">
                        <a:lnSpc>
                          <a:spcPct val="115000"/>
                        </a:lnSpc>
                        <a:spcAft>
                          <a:spcPts val="0"/>
                        </a:spcAft>
                        <a:buFont typeface="+mj-lt"/>
                        <a:buNone/>
                      </a:pPr>
                      <a:r>
                        <a:rPr lang="sr-Latn-BA" sz="2000" dirty="0" smtClean="0">
                          <a:effectLst/>
                        </a:rPr>
                        <a:t>3.</a:t>
                      </a:r>
                      <a:r>
                        <a:rPr lang="sr-Latn-BA" sz="2000" baseline="0" dirty="0" smtClean="0">
                          <a:effectLst/>
                        </a:rPr>
                        <a:t> </a:t>
                      </a:r>
                      <a:r>
                        <a:rPr lang="en-US" sz="2000" dirty="0" smtClean="0">
                          <a:effectLst/>
                        </a:rPr>
                        <a:t>Razlika </a:t>
                      </a:r>
                      <a:r>
                        <a:rPr lang="en-US" sz="2000" dirty="0">
                          <a:effectLst/>
                        </a:rPr>
                        <a:t>(1–2)</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en-US" sz="2000" dirty="0">
                          <a:effectLst/>
                        </a:rPr>
                        <a:t>(413.747)</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en-US" sz="2000" dirty="0">
                          <a:effectLst/>
                        </a:rPr>
                        <a:t>(694.932)</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en-US" sz="2000" dirty="0">
                          <a:effectLst/>
                        </a:rPr>
                        <a:t>(771)</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en-US" sz="2000" dirty="0">
                          <a:effectLst/>
                        </a:rPr>
                        <a:t>245.414</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en-US" sz="2000" dirty="0">
                          <a:effectLst/>
                        </a:rPr>
                        <a:t>462.215</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671516">
                <a:tc>
                  <a:txBody>
                    <a:bodyPr/>
                    <a:lstStyle/>
                    <a:p>
                      <a:pPr marL="0" lvl="0" indent="0">
                        <a:lnSpc>
                          <a:spcPct val="115000"/>
                        </a:lnSpc>
                        <a:spcAft>
                          <a:spcPts val="0"/>
                        </a:spcAft>
                        <a:buFont typeface="+mj-lt"/>
                        <a:buNone/>
                      </a:pPr>
                      <a:r>
                        <a:rPr lang="sr-Latn-BA" sz="2000" dirty="0" smtClean="0">
                          <a:effectLst/>
                        </a:rPr>
                        <a:t>4. </a:t>
                      </a:r>
                      <a:r>
                        <a:rPr lang="en-US" sz="2000" dirty="0" smtClean="0">
                          <a:effectLst/>
                        </a:rPr>
                        <a:t>Poslovni </a:t>
                      </a:r>
                      <a:r>
                        <a:rPr lang="en-US" sz="2000" dirty="0">
                          <a:effectLst/>
                        </a:rPr>
                        <a:t>prihod</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en-US" sz="2000" dirty="0">
                          <a:effectLst/>
                        </a:rPr>
                        <a:t>5.708.464</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en-US" sz="2000" dirty="0">
                          <a:effectLst/>
                        </a:rPr>
                        <a:t>4.751.990</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en-US" sz="2000" dirty="0">
                          <a:effectLst/>
                        </a:rPr>
                        <a:t>20.000</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en-US" sz="2000" dirty="0">
                          <a:effectLst/>
                        </a:rPr>
                        <a:t>2.885.014</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en-US" sz="2000" dirty="0">
                          <a:effectLst/>
                        </a:rPr>
                        <a:t>2.905.625</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671516">
                <a:tc>
                  <a:txBody>
                    <a:bodyPr/>
                    <a:lstStyle/>
                    <a:p>
                      <a:pPr>
                        <a:lnSpc>
                          <a:spcPct val="115000"/>
                        </a:lnSpc>
                        <a:spcAft>
                          <a:spcPts val="0"/>
                        </a:spcAft>
                      </a:pPr>
                      <a:r>
                        <a:rPr lang="en-US" sz="2000" dirty="0">
                          <a:effectLst/>
                        </a:rPr>
                        <a:t>Stopa ECM (3/4) x 100</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en-US" sz="2000" dirty="0">
                          <a:effectLst/>
                        </a:rPr>
                        <a:t>(7,25%)</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sr-Latn-BA" sz="2000" dirty="0" smtClean="0">
                          <a:effectLst/>
                        </a:rPr>
                        <a:t>    </a:t>
                      </a:r>
                      <a:r>
                        <a:rPr lang="en-US" sz="2000" dirty="0" smtClean="0">
                          <a:effectLst/>
                        </a:rPr>
                        <a:t>(</a:t>
                      </a:r>
                      <a:r>
                        <a:rPr lang="en-US" sz="2000" dirty="0">
                          <a:effectLst/>
                        </a:rPr>
                        <a:t>14,62%)</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en-US" sz="2000" dirty="0">
                          <a:effectLst/>
                        </a:rPr>
                        <a:t>(3,86%)</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en-US" sz="2000" dirty="0">
                          <a:effectLst/>
                        </a:rPr>
                        <a:t>8,51%</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en-US" sz="2000" dirty="0">
                          <a:effectLst/>
                        </a:rPr>
                        <a:t>15,91%</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671516">
                <a:tc>
                  <a:txBody>
                    <a:bodyPr/>
                    <a:lstStyle/>
                    <a:p>
                      <a:pPr>
                        <a:lnSpc>
                          <a:spcPct val="115000"/>
                        </a:lnSpc>
                        <a:spcAft>
                          <a:spcPts val="0"/>
                        </a:spcAft>
                      </a:pPr>
                      <a:r>
                        <a:rPr lang="en-US" sz="2000" dirty="0">
                          <a:effectLst/>
                        </a:rPr>
                        <a:t>Stopa poslovnog dobitka (2/4) x100</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en-US" sz="2000" dirty="0">
                          <a:effectLst/>
                        </a:rPr>
                        <a:t>35,34%</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en-US" sz="2000" dirty="0">
                          <a:effectLst/>
                        </a:rPr>
                        <a:t>32,30%</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en-US" sz="2000" dirty="0">
                          <a:effectLst/>
                        </a:rPr>
                        <a:t>14,75%</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en-US" sz="2000" dirty="0">
                          <a:effectLst/>
                        </a:rPr>
                        <a:t>0,79%</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en-US" sz="2000" dirty="0">
                          <a:effectLst/>
                        </a:rPr>
                        <a:t>(0,65%)</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3313968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1" y="624110"/>
            <a:ext cx="9371012" cy="792798"/>
          </a:xfrm>
        </p:spPr>
        <p:txBody>
          <a:bodyPr>
            <a:normAutofit/>
          </a:bodyPr>
          <a:lstStyle/>
          <a:p>
            <a:r>
              <a:rPr lang="nn-NO" sz="3200" b="1" dirty="0"/>
              <a:t>2.2. Mjera kvaliteta poslovnog dobitka</a:t>
            </a:r>
            <a:endParaRPr lang="sr-Latn-BA" sz="3200" b="1" dirty="0"/>
          </a:p>
        </p:txBody>
      </p:sp>
      <p:sp>
        <p:nvSpPr>
          <p:cNvPr id="3" name="Content Placeholder 2"/>
          <p:cNvSpPr>
            <a:spLocks noGrp="1"/>
          </p:cNvSpPr>
          <p:nvPr>
            <p:ph idx="1"/>
          </p:nvPr>
        </p:nvSpPr>
        <p:spPr>
          <a:xfrm>
            <a:off x="1316736" y="1499617"/>
            <a:ext cx="10187877" cy="4851308"/>
          </a:xfrm>
        </p:spPr>
        <p:txBody>
          <a:bodyPr>
            <a:normAutofit/>
          </a:bodyPr>
          <a:lstStyle/>
          <a:p>
            <a:r>
              <a:rPr lang="sr-Latn-BA" sz="2000" dirty="0" smtClean="0"/>
              <a:t>Uspješnost</a:t>
            </a:r>
            <a:r>
              <a:rPr lang="en-US" sz="2000" dirty="0" smtClean="0"/>
              <a:t> </a:t>
            </a:r>
            <a:r>
              <a:rPr lang="en-US" sz="2000" dirty="0"/>
              <a:t>poslovne aktivnosti može mjeriti samo stopom poslovnog dobitka, a njegov kvalitet poslovnog dobitka mogao bi se izraziti njegovom </a:t>
            </a:r>
            <a:r>
              <a:rPr lang="en-US" sz="2000" dirty="0" smtClean="0"/>
              <a:t>strukturom</a:t>
            </a:r>
            <a:r>
              <a:rPr lang="sr-Latn-BA" sz="2000" dirty="0" smtClean="0"/>
              <a:t>.</a:t>
            </a:r>
          </a:p>
          <a:p>
            <a:r>
              <a:rPr lang="en-US" sz="2000" dirty="0"/>
              <a:t>Poslovni dobitak je kvalitetan ako je tržišno potvrđen. Drugim riječima, </a:t>
            </a:r>
            <a:r>
              <a:rPr lang="en-US" sz="2000" b="1" dirty="0"/>
              <a:t>što je udio poslovnog dobitka od povećanja vrijednosti zaliha učinaka manji, poslovni dobitak je kvalitetniji. </a:t>
            </a:r>
            <a:endParaRPr lang="en-US" sz="2000" dirty="0"/>
          </a:p>
          <a:p>
            <a:endParaRPr lang="en-US" dirty="0"/>
          </a:p>
          <a:p>
            <a:endParaRPr lang="sr-Latn-BA" dirty="0"/>
          </a:p>
        </p:txBody>
      </p:sp>
      <p:graphicFrame>
        <p:nvGraphicFramePr>
          <p:cNvPr id="4" name="Table 3"/>
          <p:cNvGraphicFramePr>
            <a:graphicFrameLocks noGrp="1"/>
          </p:cNvGraphicFramePr>
          <p:nvPr>
            <p:extLst>
              <p:ext uri="{D42A27DB-BD31-4B8C-83A1-F6EECF244321}">
                <p14:modId xmlns:p14="http://schemas.microsoft.com/office/powerpoint/2010/main" val="2439958776"/>
              </p:ext>
            </p:extLst>
          </p:nvPr>
        </p:nvGraphicFramePr>
        <p:xfrm>
          <a:off x="2302625" y="3341716"/>
          <a:ext cx="7326775" cy="2934392"/>
        </p:xfrm>
        <a:graphic>
          <a:graphicData uri="http://schemas.openxmlformats.org/drawingml/2006/table">
            <a:tbl>
              <a:tblPr firstRow="1" firstCol="1" bandRow="1">
                <a:tableStyleId>{5DA37D80-6434-44D0-A028-1B22A696006F}</a:tableStyleId>
              </a:tblPr>
              <a:tblGrid>
                <a:gridCol w="4967867"/>
                <a:gridCol w="753164"/>
                <a:gridCol w="1605744"/>
              </a:tblGrid>
              <a:tr h="741508">
                <a:tc>
                  <a:txBody>
                    <a:bodyPr/>
                    <a:lstStyle/>
                    <a:p>
                      <a:pPr marL="457200">
                        <a:lnSpc>
                          <a:spcPct val="115000"/>
                        </a:lnSpc>
                        <a:spcAft>
                          <a:spcPts val="0"/>
                        </a:spcAft>
                      </a:pPr>
                      <a:r>
                        <a:rPr lang="en-US" sz="2000" dirty="0">
                          <a:effectLst/>
                        </a:rPr>
                        <a:t> </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dirty="0">
                          <a:effectLst/>
                        </a:rPr>
                        <a:t>Iznos</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dirty="0">
                          <a:effectLst/>
                        </a:rPr>
                        <a:t>Procenat učešća</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354934">
                <a:tc>
                  <a:txBody>
                    <a:bodyPr/>
                    <a:lstStyle/>
                    <a:p>
                      <a:pPr marL="0" lvl="0" indent="0">
                        <a:lnSpc>
                          <a:spcPct val="115000"/>
                        </a:lnSpc>
                        <a:spcAft>
                          <a:spcPts val="0"/>
                        </a:spcAft>
                        <a:buFont typeface="+mj-lt"/>
                        <a:buNone/>
                      </a:pPr>
                      <a:r>
                        <a:rPr lang="sr-Latn-BA" sz="2000" dirty="0" smtClean="0">
                          <a:effectLst/>
                        </a:rPr>
                        <a:t>1. </a:t>
                      </a:r>
                      <a:r>
                        <a:rPr lang="en-US" sz="2000" dirty="0" smtClean="0">
                          <a:effectLst/>
                        </a:rPr>
                        <a:t>Poslovni </a:t>
                      </a:r>
                      <a:r>
                        <a:rPr lang="en-US" sz="2000" dirty="0">
                          <a:effectLst/>
                        </a:rPr>
                        <a:t>dobitak od prodaje</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2000" dirty="0">
                          <a:effectLst/>
                        </a:rPr>
                        <a:t> </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2000" dirty="0">
                          <a:effectLst/>
                        </a:rPr>
                        <a:t> </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741508">
                <a:tc>
                  <a:txBody>
                    <a:bodyPr/>
                    <a:lstStyle/>
                    <a:p>
                      <a:pPr marL="0" lvl="0" indent="0">
                        <a:lnSpc>
                          <a:spcPct val="115000"/>
                        </a:lnSpc>
                        <a:spcAft>
                          <a:spcPts val="0"/>
                        </a:spcAft>
                        <a:buFont typeface="+mj-lt"/>
                        <a:buNone/>
                      </a:pPr>
                      <a:r>
                        <a:rPr lang="sr-Latn-BA" sz="2000" dirty="0" smtClean="0">
                          <a:effectLst/>
                        </a:rPr>
                        <a:t>2. </a:t>
                      </a:r>
                      <a:r>
                        <a:rPr lang="en-US" sz="2000" dirty="0" smtClean="0">
                          <a:effectLst/>
                        </a:rPr>
                        <a:t>Poslovni </a:t>
                      </a:r>
                      <a:r>
                        <a:rPr lang="en-US" sz="2000" dirty="0">
                          <a:effectLst/>
                        </a:rPr>
                        <a:t>dobitak od povećanja vrijednosti zaliha učinaka</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2000" dirty="0">
                          <a:effectLst/>
                        </a:rPr>
                        <a:t> </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2000" dirty="0">
                          <a:effectLst/>
                        </a:rPr>
                        <a:t> </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741508">
                <a:tc>
                  <a:txBody>
                    <a:bodyPr/>
                    <a:lstStyle/>
                    <a:p>
                      <a:pPr indent="-68580">
                        <a:lnSpc>
                          <a:spcPct val="115000"/>
                        </a:lnSpc>
                        <a:spcAft>
                          <a:spcPts val="0"/>
                        </a:spcAft>
                      </a:pPr>
                      <a:r>
                        <a:rPr lang="en-US" sz="2000" dirty="0">
                          <a:effectLst/>
                        </a:rPr>
                        <a:t>3. Poslovni dobitak od smanjenja zaliha učinaka</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2000" dirty="0">
                          <a:effectLst/>
                        </a:rPr>
                        <a:t> </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2000" dirty="0">
                          <a:effectLst/>
                        </a:rPr>
                        <a:t> </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354934">
                <a:tc>
                  <a:txBody>
                    <a:bodyPr/>
                    <a:lstStyle/>
                    <a:p>
                      <a:pPr indent="-68580">
                        <a:lnSpc>
                          <a:spcPct val="115000"/>
                        </a:lnSpc>
                        <a:spcAft>
                          <a:spcPts val="0"/>
                        </a:spcAft>
                      </a:pPr>
                      <a:r>
                        <a:rPr lang="en-US" sz="2000" dirty="0">
                          <a:effectLst/>
                        </a:rPr>
                        <a:t>POSLOVNI DOBITAK (1 + 2 – 3)</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2000" dirty="0">
                          <a:effectLst/>
                        </a:rPr>
                        <a:t> </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dirty="0">
                          <a:effectLst/>
                        </a:rPr>
                        <a:t>100,00</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0342403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9171" y="624110"/>
            <a:ext cx="9825441" cy="1280890"/>
          </a:xfrm>
        </p:spPr>
        <p:txBody>
          <a:bodyPr/>
          <a:lstStyle/>
          <a:p>
            <a:pPr algn="ctr"/>
            <a:r>
              <a:rPr lang="sv-SE" b="1" dirty="0"/>
              <a:t>3. Konvertovanje bilansa sa US GAAP-a na MRS/MSFI </a:t>
            </a:r>
            <a:endParaRPr lang="sr-Latn-BA" b="1" dirty="0"/>
          </a:p>
        </p:txBody>
      </p:sp>
      <p:sp>
        <p:nvSpPr>
          <p:cNvPr id="3" name="Content Placeholder 2"/>
          <p:cNvSpPr>
            <a:spLocks noGrp="1"/>
          </p:cNvSpPr>
          <p:nvPr>
            <p:ph idx="1"/>
          </p:nvPr>
        </p:nvSpPr>
        <p:spPr>
          <a:xfrm>
            <a:off x="1741313" y="2050471"/>
            <a:ext cx="8915400" cy="4200699"/>
          </a:xfrm>
        </p:spPr>
        <p:txBody>
          <a:bodyPr/>
          <a:lstStyle/>
          <a:p>
            <a:r>
              <a:rPr lang="sr-Latn-CS" b="1" dirty="0" smtClean="0"/>
              <a:t>Bilans </a:t>
            </a:r>
            <a:r>
              <a:rPr lang="sr-Latn-CS" b="1" dirty="0"/>
              <a:t>prema konceptu US GAAP-a </a:t>
            </a:r>
            <a:endParaRPr lang="sr-Latn-CS" b="1" dirty="0" smtClean="0"/>
          </a:p>
          <a:p>
            <a:r>
              <a:rPr lang="sr-Latn-CS" b="1" dirty="0" smtClean="0"/>
              <a:t>Bilansi prema konceptu MRS/MSFI</a:t>
            </a:r>
          </a:p>
          <a:p>
            <a:pPr marL="0" indent="0">
              <a:buNone/>
            </a:pPr>
            <a:endParaRPr lang="sr-Latn-CS" b="1" dirty="0" smtClean="0"/>
          </a:p>
          <a:p>
            <a:pPr marL="0" indent="0">
              <a:buNone/>
            </a:pPr>
            <a:r>
              <a:rPr lang="sr-Latn-CS" sz="2400" b="1" dirty="0" smtClean="0">
                <a:solidFill>
                  <a:schemeClr val="accent2">
                    <a:lumMod val="75000"/>
                  </a:schemeClr>
                </a:solidFill>
              </a:rPr>
              <a:t>3.1.</a:t>
            </a:r>
            <a:r>
              <a:rPr lang="sv-SE" sz="2400" b="1" dirty="0">
                <a:solidFill>
                  <a:schemeClr val="accent2">
                    <a:lumMod val="75000"/>
                  </a:schemeClr>
                </a:solidFill>
              </a:rPr>
              <a:t> Konvertovanje bilansa sa US GAAP-a na MRS/MSFI </a:t>
            </a:r>
            <a:endParaRPr lang="sr-Latn-CS" sz="2400" b="1" dirty="0" smtClean="0">
              <a:solidFill>
                <a:schemeClr val="accent2">
                  <a:lumMod val="75000"/>
                </a:schemeClr>
              </a:solidFill>
            </a:endParaRPr>
          </a:p>
          <a:p>
            <a:endParaRPr lang="sr-Latn-BA" sz="2000" dirty="0"/>
          </a:p>
        </p:txBody>
      </p:sp>
    </p:spTree>
    <p:extLst>
      <p:ext uri="{BB962C8B-B14F-4D97-AF65-F5344CB8AC3E}">
        <p14:creationId xmlns:p14="http://schemas.microsoft.com/office/powerpoint/2010/main" val="37684585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1313" y="624110"/>
            <a:ext cx="9763299" cy="941079"/>
          </a:xfrm>
        </p:spPr>
        <p:txBody>
          <a:bodyPr>
            <a:normAutofit/>
          </a:bodyPr>
          <a:lstStyle/>
          <a:p>
            <a:r>
              <a:rPr lang="sr-Latn-CS" sz="3200" b="1" dirty="0" smtClean="0"/>
              <a:t>Bilans stanja prema </a:t>
            </a:r>
            <a:r>
              <a:rPr lang="sr-Latn-CS" sz="3200" b="1" dirty="0"/>
              <a:t>konceptu US GAAP-a </a:t>
            </a:r>
            <a:endParaRPr lang="sr-Latn-BA" sz="3200" b="1" dirty="0"/>
          </a:p>
        </p:txBody>
      </p:sp>
      <p:sp>
        <p:nvSpPr>
          <p:cNvPr id="3" name="Content Placeholder 2"/>
          <p:cNvSpPr>
            <a:spLocks noGrp="1"/>
          </p:cNvSpPr>
          <p:nvPr>
            <p:ph idx="1"/>
          </p:nvPr>
        </p:nvSpPr>
        <p:spPr>
          <a:xfrm>
            <a:off x="1548714" y="1565189"/>
            <a:ext cx="9107999" cy="4685981"/>
          </a:xfrm>
        </p:spPr>
        <p:txBody>
          <a:bodyPr/>
          <a:lstStyle/>
          <a:p>
            <a:pPr marL="0" indent="0">
              <a:buNone/>
            </a:pPr>
            <a:r>
              <a:rPr lang="en-US" b="1" dirty="0"/>
              <a:t> </a:t>
            </a:r>
            <a:endParaRPr lang="sr-Latn-CS" b="1" dirty="0" smtClean="0"/>
          </a:p>
          <a:p>
            <a:r>
              <a:rPr lang="pl-PL" sz="2400" dirty="0" smtClean="0"/>
              <a:t>Po </a:t>
            </a:r>
            <a:r>
              <a:rPr lang="pl-PL" sz="2400" i="1" dirty="0"/>
              <a:t>formi – </a:t>
            </a:r>
            <a:r>
              <a:rPr lang="pl-PL" sz="2400" dirty="0"/>
              <a:t>poredak pozicija u aktivi je po </a:t>
            </a:r>
            <a:r>
              <a:rPr lang="pl-PL" sz="2400" b="1" dirty="0"/>
              <a:t>opadajućoj likvidnosti </a:t>
            </a:r>
            <a:r>
              <a:rPr lang="pl-PL" sz="2400" dirty="0"/>
              <a:t>– prva pozicija je gotovina, a poredak pozicija u pasivi je po rastućoj ročnosti – prva pozicija su tekuće obaveze a posljednja kapital</a:t>
            </a:r>
            <a:r>
              <a:rPr lang="pl-PL" sz="2400" dirty="0" smtClean="0"/>
              <a:t>.</a:t>
            </a:r>
            <a:endParaRPr lang="en-US" sz="2400" dirty="0"/>
          </a:p>
          <a:p>
            <a:r>
              <a:rPr lang="pl-PL" sz="2400" dirty="0"/>
              <a:t>Po </a:t>
            </a:r>
            <a:r>
              <a:rPr lang="pl-PL" sz="2400" i="1" dirty="0"/>
              <a:t>sadržaju</a:t>
            </a:r>
            <a:r>
              <a:rPr lang="pl-PL" sz="2400" dirty="0"/>
              <a:t> – bilansne pozicije su vrednovane po </a:t>
            </a:r>
            <a:r>
              <a:rPr lang="pl-PL" sz="2400" b="1" dirty="0"/>
              <a:t>stvarnim troškovima </a:t>
            </a:r>
            <a:r>
              <a:rPr lang="pl-PL" sz="2400" dirty="0"/>
              <a:t>(nabavna vrijednost umanjena za akumuliranu amortizaciju odnosno ispravku vrijednosti). Potraživanja i obaveze entiteta čiji se bilansi uključuju u konsolidovani bilans nisu zasebno iskazane, pa se pri sačinjavanju konsolidovanih bilansa ove pozicije uzimaju iz analitičke evidencije.</a:t>
            </a:r>
            <a:endParaRPr lang="en-US" sz="2400" dirty="0"/>
          </a:p>
          <a:p>
            <a:pPr marL="0" indent="0">
              <a:buNone/>
            </a:pPr>
            <a:endParaRPr lang="sr-Latn-BA" sz="2000" dirty="0"/>
          </a:p>
        </p:txBody>
      </p:sp>
    </p:spTree>
    <p:extLst>
      <p:ext uri="{BB962C8B-B14F-4D97-AF65-F5344CB8AC3E}">
        <p14:creationId xmlns:p14="http://schemas.microsoft.com/office/powerpoint/2010/main" val="1898993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1313" y="624110"/>
            <a:ext cx="9763299" cy="784560"/>
          </a:xfrm>
        </p:spPr>
        <p:txBody>
          <a:bodyPr>
            <a:normAutofit fontScale="90000"/>
          </a:bodyPr>
          <a:lstStyle/>
          <a:p>
            <a:r>
              <a:rPr lang="sr-Latn-CS" b="1" dirty="0" smtClean="0"/>
              <a:t>Bilans stanja prema </a:t>
            </a:r>
            <a:r>
              <a:rPr lang="sr-Latn-CS" b="1" dirty="0"/>
              <a:t>konceptu US GAAP-a</a:t>
            </a:r>
            <a:r>
              <a:rPr lang="sr-Latn-BA" dirty="0"/>
              <a:t/>
            </a:r>
            <a:br>
              <a:rPr lang="sr-Latn-BA" dirty="0"/>
            </a:br>
            <a:endParaRPr lang="sr-Latn-BA" dirty="0"/>
          </a:p>
        </p:txBody>
      </p:sp>
      <p:sp>
        <p:nvSpPr>
          <p:cNvPr id="3" name="Content Placeholder 2"/>
          <p:cNvSpPr>
            <a:spLocks noGrp="1"/>
          </p:cNvSpPr>
          <p:nvPr>
            <p:ph idx="1"/>
          </p:nvPr>
        </p:nvSpPr>
        <p:spPr>
          <a:xfrm>
            <a:off x="1573427" y="1713470"/>
            <a:ext cx="9083286" cy="4114624"/>
          </a:xfrm>
        </p:spPr>
        <p:txBody>
          <a:bodyPr/>
          <a:lstStyle/>
          <a:p>
            <a:pPr marL="0" indent="0">
              <a:buNone/>
            </a:pPr>
            <a:r>
              <a:rPr lang="sr-Latn-CS" b="1" dirty="0" smtClean="0"/>
              <a:t>Bilans stanja prema </a:t>
            </a:r>
            <a:r>
              <a:rPr lang="sr-Latn-CS" b="1" dirty="0"/>
              <a:t>konceptu US </a:t>
            </a:r>
            <a:r>
              <a:rPr lang="sr-Latn-CS" b="1" dirty="0" smtClean="0"/>
              <a:t>GAAP-a</a:t>
            </a:r>
            <a:endParaRPr lang="sr-Latn-BA" dirty="0"/>
          </a:p>
        </p:txBody>
      </p:sp>
      <p:graphicFrame>
        <p:nvGraphicFramePr>
          <p:cNvPr id="4" name="Table 3"/>
          <p:cNvGraphicFramePr>
            <a:graphicFrameLocks noGrp="1"/>
          </p:cNvGraphicFramePr>
          <p:nvPr>
            <p:extLst>
              <p:ext uri="{D42A27DB-BD31-4B8C-83A1-F6EECF244321}">
                <p14:modId xmlns:p14="http://schemas.microsoft.com/office/powerpoint/2010/main" val="2089112084"/>
              </p:ext>
            </p:extLst>
          </p:nvPr>
        </p:nvGraphicFramePr>
        <p:xfrm>
          <a:off x="1953491" y="2379917"/>
          <a:ext cx="8133802" cy="3925824"/>
        </p:xfrm>
        <a:graphic>
          <a:graphicData uri="http://schemas.openxmlformats.org/drawingml/2006/table">
            <a:tbl>
              <a:tblPr firstRow="1" firstCol="1" bandRow="1" bandCol="1">
                <a:tableStyleId>{72833802-FEF1-4C79-8D5D-14CF1EAF98D9}</a:tableStyleId>
              </a:tblPr>
              <a:tblGrid>
                <a:gridCol w="4546809"/>
                <a:gridCol w="1083827"/>
                <a:gridCol w="1203592"/>
                <a:gridCol w="1299574"/>
              </a:tblGrid>
              <a:tr h="484159">
                <a:tc>
                  <a:txBody>
                    <a:bodyPr/>
                    <a:lstStyle/>
                    <a:p>
                      <a:pPr algn="just">
                        <a:lnSpc>
                          <a:spcPct val="115000"/>
                        </a:lnSpc>
                        <a:spcAft>
                          <a:spcPts val="0"/>
                        </a:spcAft>
                      </a:pPr>
                      <a:r>
                        <a:rPr lang="pl-PL"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dirty="0">
                          <a:effectLst/>
                        </a:rPr>
                        <a:t>Napomene</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dirty="0">
                          <a:effectLst/>
                        </a:rPr>
                        <a:t>Tekuća godina</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dirty="0">
                          <a:effectLst/>
                        </a:rPr>
                        <a:t>Prethodna godina</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242080">
                <a:tc>
                  <a:txBody>
                    <a:bodyPr/>
                    <a:lstStyle/>
                    <a:p>
                      <a:pPr algn="just">
                        <a:lnSpc>
                          <a:spcPct val="115000"/>
                        </a:lnSpc>
                        <a:spcAft>
                          <a:spcPts val="0"/>
                        </a:spcAft>
                      </a:pPr>
                      <a:r>
                        <a:rPr lang="en-US" sz="1600" dirty="0">
                          <a:effectLst/>
                        </a:rPr>
                        <a:t>IMOVINA</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42080">
                <a:tc>
                  <a:txBody>
                    <a:bodyPr/>
                    <a:lstStyle/>
                    <a:p>
                      <a:pPr algn="just">
                        <a:lnSpc>
                          <a:spcPct val="115000"/>
                        </a:lnSpc>
                        <a:spcAft>
                          <a:spcPts val="0"/>
                        </a:spcAft>
                      </a:pPr>
                      <a:r>
                        <a:rPr lang="en-US" sz="1600" dirty="0">
                          <a:effectLst/>
                        </a:rPr>
                        <a:t>Tekuća imovina</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42080">
                <a:tc>
                  <a:txBody>
                    <a:bodyPr/>
                    <a:lstStyle/>
                    <a:p>
                      <a:pPr algn="just">
                        <a:lnSpc>
                          <a:spcPct val="115000"/>
                        </a:lnSpc>
                        <a:spcAft>
                          <a:spcPts val="0"/>
                        </a:spcAft>
                      </a:pPr>
                      <a:r>
                        <a:rPr lang="en-US" sz="1600" dirty="0">
                          <a:effectLst/>
                        </a:rPr>
                        <a:t>Stalna imovina</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42080">
                <a:tc>
                  <a:txBody>
                    <a:bodyPr/>
                    <a:lstStyle/>
                    <a:p>
                      <a:pPr algn="just">
                        <a:lnSpc>
                          <a:spcPct val="115000"/>
                        </a:lnSpc>
                        <a:spcAft>
                          <a:spcPts val="0"/>
                        </a:spcAft>
                      </a:pPr>
                      <a:r>
                        <a:rPr lang="en-US" sz="1600" dirty="0">
                          <a:effectLst/>
                        </a:rPr>
                        <a:t>Ukupna imovina</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42080">
                <a:tc>
                  <a:txBody>
                    <a:bodyPr/>
                    <a:lstStyle/>
                    <a:p>
                      <a:pPr algn="just">
                        <a:lnSpc>
                          <a:spcPct val="115000"/>
                        </a:lnSpc>
                        <a:spcAft>
                          <a:spcPts val="0"/>
                        </a:spcAft>
                      </a:pPr>
                      <a:r>
                        <a:rPr lang="en-US" sz="1600" dirty="0">
                          <a:effectLst/>
                        </a:rPr>
                        <a:t>OBAVEZE I KAPITAL AKCIONARA</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42080">
                <a:tc>
                  <a:txBody>
                    <a:bodyPr/>
                    <a:lstStyle/>
                    <a:p>
                      <a:pPr algn="just">
                        <a:lnSpc>
                          <a:spcPct val="115000"/>
                        </a:lnSpc>
                        <a:spcAft>
                          <a:spcPts val="0"/>
                        </a:spcAft>
                      </a:pPr>
                      <a:r>
                        <a:rPr lang="en-US" sz="1600" dirty="0">
                          <a:effectLst/>
                        </a:rPr>
                        <a:t>Tekuće obaveze</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42080">
                <a:tc>
                  <a:txBody>
                    <a:bodyPr/>
                    <a:lstStyle/>
                    <a:p>
                      <a:pPr algn="just">
                        <a:lnSpc>
                          <a:spcPct val="115000"/>
                        </a:lnSpc>
                        <a:spcAft>
                          <a:spcPts val="0"/>
                        </a:spcAft>
                      </a:pPr>
                      <a:r>
                        <a:rPr lang="en-US" sz="1600" dirty="0">
                          <a:effectLst/>
                        </a:rPr>
                        <a:t>Stalne obaveze</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42080">
                <a:tc>
                  <a:txBody>
                    <a:bodyPr/>
                    <a:lstStyle/>
                    <a:p>
                      <a:pPr algn="just">
                        <a:lnSpc>
                          <a:spcPct val="115000"/>
                        </a:lnSpc>
                        <a:spcAft>
                          <a:spcPts val="0"/>
                        </a:spcAft>
                      </a:pPr>
                      <a:r>
                        <a:rPr lang="en-US" sz="1600" dirty="0">
                          <a:effectLst/>
                        </a:rPr>
                        <a:t>Kapital akcionara</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42080">
                <a:tc>
                  <a:txBody>
                    <a:bodyPr/>
                    <a:lstStyle/>
                    <a:p>
                      <a:pPr algn="just">
                        <a:lnSpc>
                          <a:spcPct val="115000"/>
                        </a:lnSpc>
                        <a:spcAft>
                          <a:spcPts val="0"/>
                        </a:spcAft>
                      </a:pPr>
                      <a:r>
                        <a:rPr lang="pl-PL" sz="1600">
                          <a:effectLst/>
                        </a:rPr>
                        <a:t>Učešća bez prava kontrole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pl-PL"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pl-PL" sz="160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pl-PL" sz="160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42080">
                <a:tc>
                  <a:txBody>
                    <a:bodyPr/>
                    <a:lstStyle/>
                    <a:p>
                      <a:pPr algn="just">
                        <a:lnSpc>
                          <a:spcPct val="115000"/>
                        </a:lnSpc>
                        <a:spcAft>
                          <a:spcPts val="0"/>
                        </a:spcAft>
                      </a:pPr>
                      <a:r>
                        <a:rPr lang="en-US" sz="1600" dirty="0">
                          <a:effectLst/>
                        </a:rPr>
                        <a:t>Ukupan kapital akcionara</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42080">
                <a:tc>
                  <a:txBody>
                    <a:bodyPr/>
                    <a:lstStyle/>
                    <a:p>
                      <a:pPr algn="just">
                        <a:lnSpc>
                          <a:spcPct val="115000"/>
                        </a:lnSpc>
                        <a:spcAft>
                          <a:spcPts val="0"/>
                        </a:spcAft>
                      </a:pPr>
                      <a:r>
                        <a:rPr lang="pl-PL" sz="1600">
                          <a:effectLst/>
                        </a:rPr>
                        <a:t>Ukupne obaveze i kapital akcionara</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pl-PL"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pl-PL" sz="160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pl-PL" sz="160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42080">
                <a:tc>
                  <a:txBody>
                    <a:bodyPr/>
                    <a:lstStyle/>
                    <a:p>
                      <a:pPr algn="just">
                        <a:lnSpc>
                          <a:spcPct val="115000"/>
                        </a:lnSpc>
                        <a:spcAft>
                          <a:spcPts val="0"/>
                        </a:spcAft>
                      </a:pPr>
                      <a:r>
                        <a:rPr lang="pl-PL" sz="160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pl-PL"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pl-PL"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pl-PL" sz="1600" dirty="0">
                          <a:effectLst/>
                        </a:rPr>
                        <a:t> </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080470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2239" y="624110"/>
            <a:ext cx="9972374" cy="809274"/>
          </a:xfrm>
        </p:spPr>
        <p:txBody>
          <a:bodyPr>
            <a:normAutofit fontScale="90000"/>
          </a:bodyPr>
          <a:lstStyle/>
          <a:p>
            <a:r>
              <a:rPr lang="sr-Latn-CS" b="1" dirty="0"/>
              <a:t>Bilans stanja prema konceptu </a:t>
            </a:r>
            <a:r>
              <a:rPr lang="sr-Latn-CS" b="1" dirty="0" smtClean="0"/>
              <a:t>MSFI</a:t>
            </a:r>
            <a:r>
              <a:rPr lang="sr-Latn-BA" dirty="0"/>
              <a:t/>
            </a:r>
            <a:br>
              <a:rPr lang="sr-Latn-BA" dirty="0"/>
            </a:br>
            <a:endParaRPr lang="sr-Latn-BA" dirty="0"/>
          </a:p>
        </p:txBody>
      </p:sp>
      <p:sp>
        <p:nvSpPr>
          <p:cNvPr id="3" name="Content Placeholder 2"/>
          <p:cNvSpPr>
            <a:spLocks noGrp="1"/>
          </p:cNvSpPr>
          <p:nvPr>
            <p:ph idx="1"/>
          </p:nvPr>
        </p:nvSpPr>
        <p:spPr>
          <a:xfrm>
            <a:off x="1474573" y="1622854"/>
            <a:ext cx="10294931" cy="5035641"/>
          </a:xfrm>
        </p:spPr>
        <p:txBody>
          <a:bodyPr>
            <a:normAutofit fontScale="92500" lnSpcReduction="20000"/>
          </a:bodyPr>
          <a:lstStyle/>
          <a:p>
            <a:pPr marL="0" indent="0">
              <a:buNone/>
            </a:pPr>
            <a:r>
              <a:rPr lang="sr-Latn-CS" sz="2600" b="1" dirty="0" smtClean="0"/>
              <a:t>Bilans stanja prema </a:t>
            </a:r>
            <a:r>
              <a:rPr lang="sr-Latn-CS" sz="2600" b="1" dirty="0"/>
              <a:t>konceptu </a:t>
            </a:r>
            <a:r>
              <a:rPr lang="pl-PL" sz="2600" b="1" i="1" dirty="0" smtClean="0"/>
              <a:t>MSFI </a:t>
            </a:r>
            <a:endParaRPr lang="sr-Latn-CS" sz="2600" b="1" dirty="0" smtClean="0"/>
          </a:p>
          <a:p>
            <a:r>
              <a:rPr lang="pl-PL" sz="2400" dirty="0"/>
              <a:t>Po </a:t>
            </a:r>
            <a:r>
              <a:rPr lang="pl-PL" sz="2400" i="1" dirty="0"/>
              <a:t>formi</a:t>
            </a:r>
            <a:r>
              <a:rPr lang="pl-PL" sz="2400" dirty="0"/>
              <a:t> poredak pozicija u aktivi je po </a:t>
            </a:r>
            <a:r>
              <a:rPr lang="pl-PL" sz="2400" b="1" dirty="0"/>
              <a:t>rastućoj likvidnosti </a:t>
            </a:r>
            <a:r>
              <a:rPr lang="pl-PL" sz="2400" dirty="0"/>
              <a:t>– prva pozicija je stalna imovina, a u pasivi poredak pozicija je po opadajućoj ročnosti – prva pozicija je kapital, a zatim obaveze</a:t>
            </a:r>
            <a:r>
              <a:rPr lang="pl-PL" sz="2400" dirty="0" smtClean="0"/>
              <a:t>.</a:t>
            </a:r>
            <a:endParaRPr lang="en-US" sz="2400" dirty="0"/>
          </a:p>
          <a:p>
            <a:r>
              <a:rPr lang="pl-PL" sz="2400" dirty="0"/>
              <a:t>Po </a:t>
            </a:r>
            <a:r>
              <a:rPr lang="pl-PL" sz="2400" i="1" dirty="0"/>
              <a:t>sadržaju</a:t>
            </a:r>
            <a:r>
              <a:rPr lang="pl-PL" sz="2400" dirty="0"/>
              <a:t> broj bilansnih pozicija je neuporedivo veći od broja bilansnih pozicija po US GAAP-u. Uz to postoje sljedeće bilansne pozicije kojih u US GAAP-u nema</a:t>
            </a:r>
            <a:r>
              <a:rPr lang="pl-PL" sz="2400" dirty="0" smtClean="0"/>
              <a:t>:</a:t>
            </a:r>
            <a:endParaRPr lang="en-US" sz="2400" dirty="0"/>
          </a:p>
          <a:p>
            <a:pPr lvl="1">
              <a:buFont typeface="Arial" panose="020B0604020202020204" pitchFamily="34" charset="0"/>
              <a:buChar char="•"/>
            </a:pPr>
            <a:r>
              <a:rPr lang="pl-PL" sz="2100" dirty="0"/>
              <a:t>investicione nekretnine,</a:t>
            </a:r>
            <a:endParaRPr lang="en-US" sz="2100" dirty="0"/>
          </a:p>
          <a:p>
            <a:pPr lvl="1">
              <a:buFont typeface="Arial" panose="020B0604020202020204" pitchFamily="34" charset="0"/>
              <a:buChar char="•"/>
            </a:pPr>
            <a:r>
              <a:rPr lang="pl-PL" sz="2100" dirty="0"/>
              <a:t>ulaganja na tuđim nekretninama, postrojenjima i opremi,</a:t>
            </a:r>
            <a:endParaRPr lang="en-US" sz="2100" dirty="0"/>
          </a:p>
          <a:p>
            <a:pPr lvl="1">
              <a:buFont typeface="Arial" panose="020B0604020202020204" pitchFamily="34" charset="0"/>
              <a:buChar char="•"/>
            </a:pPr>
            <a:r>
              <a:rPr lang="pl-PL" sz="2100" dirty="0"/>
              <a:t>učešće u kapitalu u okviru dugoročnih plasmana,</a:t>
            </a:r>
            <a:endParaRPr lang="en-US" sz="2100" dirty="0"/>
          </a:p>
          <a:p>
            <a:pPr lvl="1">
              <a:buFont typeface="Arial" panose="020B0604020202020204" pitchFamily="34" charset="0"/>
              <a:buChar char="•"/>
            </a:pPr>
            <a:r>
              <a:rPr lang="pl-PL" sz="2100" dirty="0"/>
              <a:t>stalna sredstva namijenjena prodaji, </a:t>
            </a:r>
            <a:endParaRPr lang="en-US" sz="2100" dirty="0"/>
          </a:p>
          <a:p>
            <a:pPr lvl="1">
              <a:buFont typeface="Arial" panose="020B0604020202020204" pitchFamily="34" charset="0"/>
              <a:buChar char="•"/>
            </a:pPr>
            <a:r>
              <a:rPr lang="pl-PL" sz="2100" dirty="0"/>
              <a:t>biološka sredstva (imovina</a:t>
            </a:r>
            <a:r>
              <a:rPr lang="pl-PL" sz="2100" dirty="0" smtClean="0"/>
              <a:t>).</a:t>
            </a:r>
          </a:p>
          <a:p>
            <a:pPr lvl="0">
              <a:buFont typeface="Arial" panose="020B0604020202020204" pitchFamily="34" charset="0"/>
              <a:buChar char="•"/>
            </a:pPr>
            <a:r>
              <a:rPr lang="pl-PL" sz="2400" dirty="0"/>
              <a:t>Bilansne pozicije u finansijskim izvještajima sastavljenim u skladu sa MSFI vrednuju se prema konceptu istorijskog troška i </a:t>
            </a:r>
            <a:r>
              <a:rPr lang="pl-PL" sz="2400" dirty="0" smtClean="0"/>
              <a:t>konceptu </a:t>
            </a:r>
            <a:r>
              <a:rPr lang="pl-PL" sz="2400" dirty="0"/>
              <a:t>fer </a:t>
            </a:r>
            <a:r>
              <a:rPr lang="pl-PL" sz="2400" dirty="0" smtClean="0"/>
              <a:t>vrijednosti.</a:t>
            </a:r>
            <a:endParaRPr lang="en-US" sz="3300" dirty="0"/>
          </a:p>
          <a:p>
            <a:pPr marL="0" indent="0">
              <a:buNone/>
            </a:pPr>
            <a:endParaRPr lang="en-US" sz="3600" dirty="0"/>
          </a:p>
        </p:txBody>
      </p:sp>
    </p:spTree>
    <p:extLst>
      <p:ext uri="{BB962C8B-B14F-4D97-AF65-F5344CB8AC3E}">
        <p14:creationId xmlns:p14="http://schemas.microsoft.com/office/powerpoint/2010/main" val="11019803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0854" y="557608"/>
            <a:ext cx="9825441" cy="809873"/>
          </a:xfrm>
        </p:spPr>
        <p:txBody>
          <a:bodyPr>
            <a:normAutofit/>
          </a:bodyPr>
          <a:lstStyle/>
          <a:p>
            <a:r>
              <a:rPr lang="sr-Latn-CS" sz="3200" b="1" dirty="0"/>
              <a:t>Bilans stanja prema konceptu MSFI</a:t>
            </a:r>
            <a:endParaRPr lang="sr-Latn-BA" sz="3200" dirty="0"/>
          </a:p>
        </p:txBody>
      </p:sp>
      <p:sp>
        <p:nvSpPr>
          <p:cNvPr id="3" name="Content Placeholder 2"/>
          <p:cNvSpPr>
            <a:spLocks noGrp="1"/>
          </p:cNvSpPr>
          <p:nvPr>
            <p:ph idx="1"/>
          </p:nvPr>
        </p:nvSpPr>
        <p:spPr>
          <a:xfrm>
            <a:off x="1500854" y="1573428"/>
            <a:ext cx="9825441" cy="4594616"/>
          </a:xfrm>
        </p:spPr>
        <p:txBody>
          <a:bodyPr>
            <a:normAutofit/>
          </a:bodyPr>
          <a:lstStyle/>
          <a:p>
            <a:pPr marL="0" indent="0">
              <a:buNone/>
            </a:pPr>
            <a:r>
              <a:rPr lang="sr-Latn-CS" sz="2600" b="1" dirty="0" smtClean="0"/>
              <a:t>Bilans stanja prema </a:t>
            </a:r>
            <a:r>
              <a:rPr lang="sr-Latn-CS" sz="2600" b="1" dirty="0"/>
              <a:t>konceptu </a:t>
            </a:r>
            <a:r>
              <a:rPr lang="pl-PL" sz="2600" b="1" i="1" dirty="0" smtClean="0"/>
              <a:t>MSFI </a:t>
            </a:r>
            <a:endParaRPr lang="en-US" sz="2600" b="1" i="1" dirty="0"/>
          </a:p>
          <a:p>
            <a:pPr marL="0" indent="0">
              <a:buNone/>
            </a:pPr>
            <a:endParaRPr lang="sr-Latn-CS" sz="2600" b="1" dirty="0" smtClean="0"/>
          </a:p>
          <a:p>
            <a:pPr marL="0" indent="0">
              <a:buNone/>
            </a:pPr>
            <a:endParaRPr lang="en-US" sz="2300" dirty="0"/>
          </a:p>
        </p:txBody>
      </p:sp>
      <p:graphicFrame>
        <p:nvGraphicFramePr>
          <p:cNvPr id="6" name="Table 5"/>
          <p:cNvGraphicFramePr>
            <a:graphicFrameLocks noGrp="1"/>
          </p:cNvGraphicFramePr>
          <p:nvPr>
            <p:extLst>
              <p:ext uri="{D42A27DB-BD31-4B8C-83A1-F6EECF244321}">
                <p14:modId xmlns:p14="http://schemas.microsoft.com/office/powerpoint/2010/main" val="2114390335"/>
              </p:ext>
            </p:extLst>
          </p:nvPr>
        </p:nvGraphicFramePr>
        <p:xfrm>
          <a:off x="1745673" y="2552003"/>
          <a:ext cx="9518071" cy="3956862"/>
        </p:xfrm>
        <a:graphic>
          <a:graphicData uri="http://schemas.openxmlformats.org/drawingml/2006/table">
            <a:tbl>
              <a:tblPr>
                <a:tableStyleId>{21E4AEA4-8DFA-4A89-87EB-49C32662AFE0}</a:tableStyleId>
              </a:tblPr>
              <a:tblGrid>
                <a:gridCol w="6011584"/>
                <a:gridCol w="1168829"/>
                <a:gridCol w="1168829"/>
                <a:gridCol w="1168829"/>
              </a:tblGrid>
              <a:tr h="439326">
                <a:tc>
                  <a:txBody>
                    <a:bodyPr/>
                    <a:lstStyle/>
                    <a:p>
                      <a:pPr algn="ctr">
                        <a:lnSpc>
                          <a:spcPts val="900"/>
                        </a:lnSpc>
                        <a:spcBef>
                          <a:spcPts val="180"/>
                        </a:spcBef>
                        <a:spcAft>
                          <a:spcPts val="0"/>
                        </a:spcAft>
                      </a:pPr>
                      <a:r>
                        <a:rPr lang="sr-Latn-BA" sz="1200" b="1" dirty="0">
                          <a:effectLst/>
                        </a:rPr>
                        <a:t>POZICIJA</a:t>
                      </a:r>
                      <a:endParaRPr lang="en-US" sz="1100" b="1" dirty="0">
                        <a:solidFill>
                          <a:srgbClr val="000000"/>
                        </a:solidFill>
                        <a:effectLst/>
                        <a:latin typeface="Myriad Pro Cond"/>
                        <a:ea typeface="Times New Roman" panose="02020603050405020304" pitchFamily="18" charset="0"/>
                        <a:cs typeface="Myriad Pro Cond"/>
                      </a:endParaRPr>
                    </a:p>
                  </a:txBody>
                  <a:tcPr marL="17780" marR="17780" marT="0" marB="0" anchor="ctr"/>
                </a:tc>
                <a:tc>
                  <a:txBody>
                    <a:bodyPr/>
                    <a:lstStyle/>
                    <a:p>
                      <a:pPr algn="ctr">
                        <a:lnSpc>
                          <a:spcPts val="900"/>
                        </a:lnSpc>
                        <a:spcBef>
                          <a:spcPts val="180"/>
                        </a:spcBef>
                        <a:spcAft>
                          <a:spcPts val="0"/>
                        </a:spcAft>
                      </a:pPr>
                      <a:r>
                        <a:rPr lang="sr-Latn-BA" sz="1100" b="1">
                          <a:effectLst/>
                        </a:rPr>
                        <a:t>Oznaka za AOP</a:t>
                      </a:r>
                      <a:endParaRPr lang="en-US" sz="1050" b="1" dirty="0">
                        <a:solidFill>
                          <a:srgbClr val="000000"/>
                        </a:solidFill>
                        <a:effectLst/>
                        <a:latin typeface="Myriad Pro Cond"/>
                        <a:ea typeface="Times New Roman" panose="02020603050405020304" pitchFamily="18" charset="0"/>
                        <a:cs typeface="Myriad Pro Cond"/>
                      </a:endParaRPr>
                    </a:p>
                  </a:txBody>
                  <a:tcPr marL="17780" marR="17780" marT="0" marB="0" anchor="ctr"/>
                </a:tc>
                <a:tc>
                  <a:txBody>
                    <a:bodyPr/>
                    <a:lstStyle/>
                    <a:p>
                      <a:pPr algn="ctr">
                        <a:lnSpc>
                          <a:spcPts val="900"/>
                        </a:lnSpc>
                        <a:spcBef>
                          <a:spcPts val="180"/>
                        </a:spcBef>
                        <a:spcAft>
                          <a:spcPts val="0"/>
                        </a:spcAft>
                      </a:pPr>
                      <a:r>
                        <a:rPr lang="sr-Latn-BA" sz="1100" b="1">
                          <a:effectLst/>
                        </a:rPr>
                        <a:t>Tekuća godina</a:t>
                      </a:r>
                      <a:endParaRPr lang="en-US" sz="1050" b="1" dirty="0">
                        <a:solidFill>
                          <a:srgbClr val="000000"/>
                        </a:solidFill>
                        <a:effectLst/>
                        <a:latin typeface="Myriad Pro Cond"/>
                        <a:ea typeface="Times New Roman" panose="02020603050405020304" pitchFamily="18" charset="0"/>
                        <a:cs typeface="Myriad Pro Cond"/>
                      </a:endParaRPr>
                    </a:p>
                  </a:txBody>
                  <a:tcPr marL="17780" marR="17780" marT="0" marB="0" anchor="ctr"/>
                </a:tc>
                <a:tc>
                  <a:txBody>
                    <a:bodyPr/>
                    <a:lstStyle/>
                    <a:p>
                      <a:pPr algn="ctr">
                        <a:lnSpc>
                          <a:spcPts val="900"/>
                        </a:lnSpc>
                        <a:spcBef>
                          <a:spcPts val="180"/>
                        </a:spcBef>
                        <a:spcAft>
                          <a:spcPts val="0"/>
                        </a:spcAft>
                      </a:pPr>
                      <a:r>
                        <a:rPr lang="sr-Latn-BA" sz="1100" b="1">
                          <a:effectLst/>
                        </a:rPr>
                        <a:t>Prethodna godina</a:t>
                      </a:r>
                      <a:endParaRPr lang="en-US" sz="1050" b="1" dirty="0">
                        <a:solidFill>
                          <a:srgbClr val="000000"/>
                        </a:solidFill>
                        <a:effectLst/>
                        <a:latin typeface="Myriad Pro Cond"/>
                        <a:ea typeface="Times New Roman" panose="02020603050405020304" pitchFamily="18" charset="0"/>
                        <a:cs typeface="Myriad Pro Cond"/>
                      </a:endParaRPr>
                    </a:p>
                  </a:txBody>
                  <a:tcPr marL="17780" marR="17780" marT="0" marB="0" anchor="ctr"/>
                </a:tc>
              </a:tr>
              <a:tr h="219846">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dirty="0">
                          <a:effectLst/>
                        </a:rPr>
                        <a:t>IMOVINA</a:t>
                      </a:r>
                      <a:endParaRPr lang="en-US" sz="11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17780" marR="17780" marT="0" marB="0"/>
                </a:tc>
              </a:tr>
              <a:tr h="219846">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dirty="0">
                          <a:effectLst/>
                        </a:rPr>
                        <a:t> </a:t>
                      </a:r>
                      <a:endParaRPr lang="en-US" sz="11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17780" marR="17780" marT="0" marB="0"/>
                </a:tc>
              </a:tr>
              <a:tr h="219846">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dirty="0">
                          <a:effectLst/>
                        </a:rPr>
                        <a:t>Stalna imovina</a:t>
                      </a:r>
                      <a:endParaRPr lang="en-US" sz="11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17780" marR="17780" marT="0" marB="0"/>
                </a:tc>
              </a:tr>
              <a:tr h="219846">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dirty="0">
                          <a:effectLst/>
                        </a:rPr>
                        <a:t>Obrtna imovina</a:t>
                      </a:r>
                      <a:endParaRPr lang="en-US" sz="11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17780" marR="17780" marT="0" marB="0"/>
                </a:tc>
              </a:tr>
              <a:tr h="219846">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dirty="0">
                          <a:effectLst/>
                        </a:rPr>
                        <a:t>UKUPNA IMOVINA</a:t>
                      </a:r>
                      <a:endParaRPr lang="en-US" sz="11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17780" marR="17780" marT="0" marB="0"/>
                </a:tc>
              </a:tr>
              <a:tr h="219846">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dirty="0">
                          <a:effectLst/>
                        </a:rPr>
                        <a:t> </a:t>
                      </a:r>
                      <a:endParaRPr lang="en-US" sz="110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0" marR="0" marT="0" marB="0"/>
                </a:tc>
              </a:tr>
              <a:tr h="219846">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dirty="0">
                          <a:effectLst/>
                        </a:rPr>
                        <a:t>KAPITAL I OBAVEZE</a:t>
                      </a:r>
                      <a:endParaRPr lang="en-US" sz="110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0" marR="0" marT="0" marB="0"/>
                </a:tc>
              </a:tr>
              <a:tr h="219846">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dirty="0">
                          <a:effectLst/>
                        </a:rPr>
                        <a:t>Kapital koji pripada vlasnicima matičnog entiteta</a:t>
                      </a:r>
                      <a:endParaRPr lang="en-US" sz="110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0" marR="0" marT="0" marB="0"/>
                </a:tc>
              </a:tr>
              <a:tr h="219846">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dirty="0">
                          <a:effectLst/>
                        </a:rPr>
                        <a:t>Učešća bez prava kontrole</a:t>
                      </a:r>
                      <a:endParaRPr lang="en-US" sz="110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0" marR="0" marT="0" marB="0"/>
                </a:tc>
              </a:tr>
              <a:tr h="219846">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dirty="0">
                          <a:effectLst/>
                        </a:rPr>
                        <a:t>Ukupni kapital</a:t>
                      </a:r>
                      <a:endParaRPr lang="en-US" sz="110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0" marR="0" marT="0" marB="0"/>
                </a:tc>
              </a:tr>
              <a:tr h="219846">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dirty="0">
                          <a:effectLst/>
                        </a:rPr>
                        <a:t>Dugoročne obaveze</a:t>
                      </a:r>
                      <a:endParaRPr lang="en-US" sz="110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0" marR="0" marT="0" marB="0"/>
                </a:tc>
              </a:tr>
              <a:tr h="219846">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dirty="0">
                          <a:effectLst/>
                        </a:rPr>
                        <a:t>Ukupne dugoročne obaveze</a:t>
                      </a:r>
                      <a:endParaRPr lang="en-US" sz="110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0" marR="0" marT="0" marB="0"/>
                </a:tc>
              </a:tr>
              <a:tr h="219846">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dirty="0">
                          <a:effectLst/>
                        </a:rPr>
                        <a:t>Kratkoročne obaveze</a:t>
                      </a:r>
                      <a:endParaRPr lang="en-US" sz="110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0" marR="0" marT="0" marB="0"/>
                </a:tc>
              </a:tr>
              <a:tr h="219846">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dirty="0">
                          <a:effectLst/>
                        </a:rPr>
                        <a:t>Ukupne kratkoročne obaveze</a:t>
                      </a:r>
                      <a:endParaRPr lang="en-US" sz="110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dirty="0">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dirty="0">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0" marR="0" marT="0" marB="0"/>
                </a:tc>
              </a:tr>
              <a:tr h="219846">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Ukupne obaveze</a:t>
                      </a:r>
                      <a:endParaRPr lang="en-US" sz="110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dirty="0">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dirty="0">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100" b="1" dirty="0">
                          <a:effectLst/>
                        </a:rPr>
                        <a:t> </a:t>
                      </a:r>
                      <a:endParaRPr lang="en-US" sz="1050" b="1" dirty="0">
                        <a:solidFill>
                          <a:srgbClr val="000000"/>
                        </a:solidFill>
                        <a:effectLst/>
                        <a:latin typeface="Myriad Pro SemiCond"/>
                        <a:ea typeface="Times New Roman" panose="02020603050405020304" pitchFamily="18" charset="0"/>
                        <a:cs typeface="Myriad Pro SemiCond"/>
                      </a:endParaRPr>
                    </a:p>
                  </a:txBody>
                  <a:tcPr marL="0" marR="0" marT="0" marB="0"/>
                </a:tc>
              </a:tr>
              <a:tr h="219846">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050" b="1" dirty="0">
                          <a:effectLst/>
                        </a:rPr>
                        <a:t>UKUPNO KAPITAL I OBAVEZE</a:t>
                      </a:r>
                      <a:endParaRPr lang="en-US" sz="100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000" b="1" dirty="0">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000" b="1" dirty="0">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0" marR="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000" b="1" dirty="0">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0" marR="0" marT="0" marB="0"/>
                </a:tc>
              </a:tr>
            </a:tbl>
          </a:graphicData>
        </a:graphic>
      </p:graphicFrame>
    </p:spTree>
    <p:extLst>
      <p:ext uri="{BB962C8B-B14F-4D97-AF65-F5344CB8AC3E}">
        <p14:creationId xmlns:p14="http://schemas.microsoft.com/office/powerpoint/2010/main" val="24449695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2855" y="624110"/>
            <a:ext cx="9881758" cy="1280890"/>
          </a:xfrm>
        </p:spPr>
        <p:txBody>
          <a:bodyPr/>
          <a:lstStyle/>
          <a:p>
            <a:r>
              <a:rPr lang="sr-Latn-BA" b="1" dirty="0"/>
              <a:t>1. Računovodstveni okviri za finansijsko izvještavanje</a:t>
            </a:r>
          </a:p>
        </p:txBody>
      </p:sp>
      <p:sp>
        <p:nvSpPr>
          <p:cNvPr id="3" name="Content Placeholder 2"/>
          <p:cNvSpPr>
            <a:spLocks noGrp="1"/>
          </p:cNvSpPr>
          <p:nvPr>
            <p:ph idx="1"/>
          </p:nvPr>
        </p:nvSpPr>
        <p:spPr>
          <a:xfrm>
            <a:off x="598516" y="2133599"/>
            <a:ext cx="10906096" cy="4250575"/>
          </a:xfrm>
        </p:spPr>
        <p:txBody>
          <a:bodyPr>
            <a:normAutofit/>
          </a:bodyPr>
          <a:lstStyle/>
          <a:p>
            <a:r>
              <a:rPr lang="sr-Latn-CS" sz="2000" dirty="0"/>
              <a:t>U svijetu finansija egzistiraju u osnovi dva računovodstvena okvira za finansijska izvještavanja, a bazirana su na:</a:t>
            </a:r>
            <a:endParaRPr lang="en-US" sz="2000" dirty="0"/>
          </a:p>
          <a:p>
            <a:pPr lvl="1"/>
            <a:r>
              <a:rPr lang="sr-Latn-CS" sz="1800" b="1" dirty="0" smtClean="0"/>
              <a:t>Međunarodnim </a:t>
            </a:r>
            <a:r>
              <a:rPr lang="sr-Latn-CS" sz="1800" b="1" dirty="0"/>
              <a:t>računovodstvenim standardima i </a:t>
            </a:r>
            <a:r>
              <a:rPr lang="sr-Latn-CS" sz="1800" b="1" dirty="0" smtClean="0"/>
              <a:t>Međunarodnim </a:t>
            </a:r>
            <a:r>
              <a:rPr lang="sr-Latn-CS" sz="1800" b="1" dirty="0"/>
              <a:t>standardima finansijskog izvještavanja (MRS/MSFI),</a:t>
            </a:r>
            <a:endParaRPr lang="en-US" sz="1800" b="1" dirty="0"/>
          </a:p>
          <a:p>
            <a:pPr lvl="1"/>
            <a:r>
              <a:rPr lang="sr-Latn-CS" sz="1800" b="1" dirty="0" smtClean="0"/>
              <a:t>Američkim </a:t>
            </a:r>
            <a:r>
              <a:rPr lang="sr-Latn-CS" sz="1800" b="1" dirty="0"/>
              <a:t>opšteprihvaćenim računovodstvenim standardima (US GAAP).</a:t>
            </a:r>
            <a:endParaRPr lang="en-US" sz="1800" b="1" dirty="0"/>
          </a:p>
          <a:p>
            <a:r>
              <a:rPr lang="sr-Latn-CS" sz="2000" dirty="0"/>
              <a:t>Iako su u posljednjoj dekadi 20. vijeka Odbor za međunarodne računovodstvene standarde (</a:t>
            </a:r>
            <a:r>
              <a:rPr lang="sr-Latn-CS" sz="2000" dirty="0" smtClean="0"/>
              <a:t>IASB) </a:t>
            </a:r>
            <a:r>
              <a:rPr lang="sr-Latn-CS" sz="2000" dirty="0"/>
              <a:t>i Finanansijski odbor za računovodstvene standarde (FASB </a:t>
            </a:r>
            <a:r>
              <a:rPr lang="sr-Latn-CS" sz="2000" dirty="0" smtClean="0"/>
              <a:t>) </a:t>
            </a:r>
            <a:r>
              <a:rPr lang="sr-Latn-CS" sz="2000" dirty="0"/>
              <a:t>činili napore u približavanju ovih računovodsvenih okvira i smanjenju razlika, one su i dalje </a:t>
            </a:r>
            <a:r>
              <a:rPr lang="sr-Latn-CS" sz="2000" dirty="0" smtClean="0"/>
              <a:t>prisutne.</a:t>
            </a:r>
          </a:p>
          <a:p>
            <a:r>
              <a:rPr lang="sr-Latn-CS" sz="2000" dirty="0" smtClean="0"/>
              <a:t>Pregovori </a:t>
            </a:r>
            <a:r>
              <a:rPr lang="sr-Latn-CS" sz="2000" dirty="0"/>
              <a:t>o transatlantskoj trgovini i investicionom partnerstvu (TTIP – Transatlantic trade and investment partnership) između Evropske unije i Sjedinjenih </a:t>
            </a:r>
            <a:r>
              <a:rPr lang="sr-Latn-CS" sz="2000" dirty="0" smtClean="0"/>
              <a:t>Država su propali.</a:t>
            </a:r>
          </a:p>
          <a:p>
            <a:endParaRPr lang="sr-Latn-BA" dirty="0"/>
          </a:p>
        </p:txBody>
      </p:sp>
    </p:spTree>
    <p:extLst>
      <p:ext uri="{BB962C8B-B14F-4D97-AF65-F5344CB8AC3E}">
        <p14:creationId xmlns:p14="http://schemas.microsoft.com/office/powerpoint/2010/main" val="7901990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2546" y="557608"/>
            <a:ext cx="9663749" cy="884014"/>
          </a:xfrm>
        </p:spPr>
        <p:txBody>
          <a:bodyPr>
            <a:normAutofit/>
          </a:bodyPr>
          <a:lstStyle/>
          <a:p>
            <a:r>
              <a:rPr lang="sr-Latn-CS" sz="3200" b="1" dirty="0"/>
              <a:t>Bilans uspjeha prema konceptu US GAAP-a</a:t>
            </a:r>
          </a:p>
        </p:txBody>
      </p:sp>
      <p:sp>
        <p:nvSpPr>
          <p:cNvPr id="3" name="Content Placeholder 2"/>
          <p:cNvSpPr>
            <a:spLocks noGrp="1"/>
          </p:cNvSpPr>
          <p:nvPr>
            <p:ph idx="1"/>
          </p:nvPr>
        </p:nvSpPr>
        <p:spPr>
          <a:xfrm>
            <a:off x="1458098" y="1639330"/>
            <a:ext cx="9868198" cy="4528713"/>
          </a:xfrm>
        </p:spPr>
        <p:txBody>
          <a:bodyPr>
            <a:normAutofit fontScale="92500" lnSpcReduction="10000"/>
          </a:bodyPr>
          <a:lstStyle/>
          <a:p>
            <a:pPr marL="0" indent="0">
              <a:buNone/>
            </a:pPr>
            <a:r>
              <a:rPr lang="sr-Latn-CS" sz="2600" b="1" dirty="0" smtClean="0"/>
              <a:t>Bilans uspjeha prema </a:t>
            </a:r>
            <a:r>
              <a:rPr lang="sr-Latn-CS" sz="2600" b="1" dirty="0"/>
              <a:t>konceptu </a:t>
            </a:r>
            <a:r>
              <a:rPr lang="sr-Latn-CS" sz="2800" b="1" dirty="0"/>
              <a:t>US GAAP-a</a:t>
            </a:r>
            <a:endParaRPr lang="sr-Latn-CS" sz="2600" b="1" dirty="0" smtClean="0"/>
          </a:p>
          <a:p>
            <a:pPr lvl="0"/>
            <a:r>
              <a:rPr lang="pl-PL" sz="2400" dirty="0"/>
              <a:t>Po </a:t>
            </a:r>
            <a:r>
              <a:rPr lang="pl-PL" sz="2400" i="1" dirty="0"/>
              <a:t>formi</a:t>
            </a:r>
            <a:r>
              <a:rPr lang="pl-PL" sz="2400" dirty="0"/>
              <a:t> bilans uspjeha sačinjen je prema </a:t>
            </a:r>
            <a:r>
              <a:rPr lang="pl-PL" sz="2400" b="1" dirty="0"/>
              <a:t>metodi prodatih učinaka</a:t>
            </a:r>
            <a:endParaRPr lang="en-US" sz="2400" b="1" dirty="0"/>
          </a:p>
          <a:p>
            <a:r>
              <a:rPr lang="pl-PL" sz="2400" dirty="0"/>
              <a:t>Po </a:t>
            </a:r>
            <a:r>
              <a:rPr lang="pl-PL" sz="2400" i="1" dirty="0"/>
              <a:t>sadržaju</a:t>
            </a:r>
            <a:r>
              <a:rPr lang="pl-PL" sz="2400" dirty="0"/>
              <a:t> bilans uspjeha sadrži </a:t>
            </a:r>
            <a:r>
              <a:rPr lang="pl-PL" sz="2400" b="1" dirty="0"/>
              <a:t>mali broj pozicija</a:t>
            </a:r>
            <a:r>
              <a:rPr lang="pl-PL" sz="2400" dirty="0"/>
              <a:t>. </a:t>
            </a:r>
            <a:endParaRPr lang="pl-PL" sz="2400" dirty="0" smtClean="0"/>
          </a:p>
          <a:p>
            <a:r>
              <a:rPr lang="pl-PL" sz="2400" dirty="0" smtClean="0"/>
              <a:t>Prihodi </a:t>
            </a:r>
            <a:r>
              <a:rPr lang="pl-PL" sz="2400" dirty="0"/>
              <a:t>od prodaje nisu razdvojeni na prihode od prodaje učinaka i na prihode od prodaje robe</a:t>
            </a:r>
            <a:r>
              <a:rPr lang="pl-PL" sz="2400" dirty="0" smtClean="0"/>
              <a:t>.</a:t>
            </a:r>
          </a:p>
          <a:p>
            <a:r>
              <a:rPr lang="pl-PL" sz="2400" dirty="0" smtClean="0"/>
              <a:t>Pozicija </a:t>
            </a:r>
            <a:r>
              <a:rPr lang="pl-PL" sz="2400" dirty="0"/>
              <a:t>“troškovi prodatih proizvoda” iskazuje cijenu koštanja prodatih učinaka i odgovara računu 980 – Obračun troškova i učinaka prema konceptu MSFI. </a:t>
            </a:r>
            <a:endParaRPr lang="pl-PL" sz="2400" dirty="0" smtClean="0"/>
          </a:p>
          <a:p>
            <a:r>
              <a:rPr lang="pl-PL" sz="2400" dirty="0" smtClean="0"/>
              <a:t>Struktura </a:t>
            </a:r>
            <a:r>
              <a:rPr lang="pl-PL" sz="2400" dirty="0"/>
              <a:t>prihoda i rashoda prema konceptu US GAAP-a omogućuje utvrđivanje ostvarene marže (razlika između prihoda od prodaje i zbira troškova prodatih učinaka i nabavne vrijednosti prodate robe) a time izračunavanja i donje tačke pokrića troškova</a:t>
            </a:r>
            <a:endParaRPr lang="en-US" sz="2300" dirty="0"/>
          </a:p>
        </p:txBody>
      </p:sp>
    </p:spTree>
    <p:extLst>
      <p:ext uri="{BB962C8B-B14F-4D97-AF65-F5344CB8AC3E}">
        <p14:creationId xmlns:p14="http://schemas.microsoft.com/office/powerpoint/2010/main" val="15612487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2546" y="557608"/>
            <a:ext cx="9663749" cy="735733"/>
          </a:xfrm>
        </p:spPr>
        <p:txBody>
          <a:bodyPr>
            <a:normAutofit fontScale="90000"/>
          </a:bodyPr>
          <a:lstStyle/>
          <a:p>
            <a:r>
              <a:rPr lang="sr-Latn-CS" b="1" dirty="0"/>
              <a:t>Bilans uspjeha prema konceptu US GAAP-a</a:t>
            </a:r>
          </a:p>
        </p:txBody>
      </p:sp>
      <p:sp>
        <p:nvSpPr>
          <p:cNvPr id="3" name="Content Placeholder 2"/>
          <p:cNvSpPr>
            <a:spLocks noGrp="1"/>
          </p:cNvSpPr>
          <p:nvPr>
            <p:ph idx="1"/>
          </p:nvPr>
        </p:nvSpPr>
        <p:spPr>
          <a:xfrm>
            <a:off x="1540476" y="1474574"/>
            <a:ext cx="9785819" cy="4693470"/>
          </a:xfrm>
        </p:spPr>
        <p:txBody>
          <a:bodyPr>
            <a:normAutofit/>
          </a:bodyPr>
          <a:lstStyle/>
          <a:p>
            <a:pPr marL="0" indent="0">
              <a:buNone/>
            </a:pPr>
            <a:r>
              <a:rPr lang="sr-Latn-CS" sz="2600" b="1" dirty="0" smtClean="0"/>
              <a:t>Bilans uspjeha prema </a:t>
            </a:r>
            <a:r>
              <a:rPr lang="sr-Latn-CS" sz="2600" b="1" dirty="0"/>
              <a:t>konceptu </a:t>
            </a:r>
            <a:r>
              <a:rPr lang="sr-Latn-CS" sz="2800" b="1" dirty="0"/>
              <a:t>US </a:t>
            </a:r>
            <a:r>
              <a:rPr lang="sr-Latn-CS" sz="2800" b="1" dirty="0" smtClean="0"/>
              <a:t>GAAP-a</a:t>
            </a:r>
          </a:p>
          <a:p>
            <a:pPr marL="0" indent="0">
              <a:buNone/>
            </a:pPr>
            <a:endParaRPr lang="sr-Latn-CS" sz="2600" b="1" dirty="0" smtClean="0"/>
          </a:p>
        </p:txBody>
      </p:sp>
      <p:graphicFrame>
        <p:nvGraphicFramePr>
          <p:cNvPr id="4" name="Table 3"/>
          <p:cNvGraphicFramePr>
            <a:graphicFrameLocks noGrp="1"/>
          </p:cNvGraphicFramePr>
          <p:nvPr>
            <p:extLst>
              <p:ext uri="{D42A27DB-BD31-4B8C-83A1-F6EECF244321}">
                <p14:modId xmlns:p14="http://schemas.microsoft.com/office/powerpoint/2010/main" val="1234879878"/>
              </p:ext>
            </p:extLst>
          </p:nvPr>
        </p:nvGraphicFramePr>
        <p:xfrm>
          <a:off x="1845127" y="2178089"/>
          <a:ext cx="8271163" cy="4171188"/>
        </p:xfrm>
        <a:graphic>
          <a:graphicData uri="http://schemas.openxmlformats.org/drawingml/2006/table">
            <a:tbl>
              <a:tblPr firstRow="1" firstCol="1" bandRow="1" bandCol="1">
                <a:tableStyleId>{8A107856-5554-42FB-B03E-39F5DBC370BA}</a:tableStyleId>
              </a:tblPr>
              <a:tblGrid>
                <a:gridCol w="1193999"/>
                <a:gridCol w="4059031"/>
                <a:gridCol w="1331852"/>
                <a:gridCol w="1686281"/>
              </a:tblGrid>
              <a:tr h="208207">
                <a:tc rowSpan="2" gridSpan="2">
                  <a:txBody>
                    <a:bodyPr/>
                    <a:lstStyle/>
                    <a:p>
                      <a:pPr marL="457200" algn="ctr">
                        <a:lnSpc>
                          <a:spcPct val="115000"/>
                        </a:lnSpc>
                        <a:spcAft>
                          <a:spcPts val="0"/>
                        </a:spcAft>
                        <a:tabLst>
                          <a:tab pos="1089025" algn="l"/>
                        </a:tabLst>
                      </a:pPr>
                      <a:r>
                        <a:rPr lang="en-US" sz="1400" dirty="0">
                          <a:effectLst/>
                        </a:rPr>
                        <a:t>Pozicija</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rowSpan="2" hMerge="1">
                  <a:txBody>
                    <a:bodyPr/>
                    <a:lstStyle/>
                    <a:p>
                      <a:endParaRPr lang="sr-Latn-BA"/>
                    </a:p>
                  </a:txBody>
                  <a:tcPr/>
                </a:tc>
                <a:tc gridSpan="2">
                  <a:txBody>
                    <a:bodyPr/>
                    <a:lstStyle/>
                    <a:p>
                      <a:pPr marL="457200" algn="ctr">
                        <a:lnSpc>
                          <a:spcPct val="115000"/>
                        </a:lnSpc>
                        <a:spcAft>
                          <a:spcPts val="0"/>
                        </a:spcAft>
                      </a:pPr>
                      <a:r>
                        <a:rPr lang="en-US" sz="1400" dirty="0">
                          <a:effectLst/>
                        </a:rPr>
                        <a:t>Godina</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sr-Latn-BA"/>
                    </a:p>
                  </a:txBody>
                  <a:tcPr/>
                </a:tc>
              </a:tr>
              <a:tr h="208207">
                <a:tc gridSpan="2" vMerge="1">
                  <a:txBody>
                    <a:bodyPr/>
                    <a:lstStyle/>
                    <a:p>
                      <a:endParaRPr lang="sr-Latn-BA"/>
                    </a:p>
                  </a:txBody>
                  <a:tcPr/>
                </a:tc>
                <a:tc hMerge="1" vMerge="1">
                  <a:txBody>
                    <a:bodyPr/>
                    <a:lstStyle/>
                    <a:p>
                      <a:endParaRPr lang="sr-Latn-BA"/>
                    </a:p>
                  </a:txBody>
                  <a:tcPr/>
                </a:tc>
                <a:tc>
                  <a:txBody>
                    <a:bodyPr/>
                    <a:lstStyle/>
                    <a:p>
                      <a:pPr marL="457200" algn="ctr">
                        <a:lnSpc>
                          <a:spcPct val="115000"/>
                        </a:lnSpc>
                        <a:spcAft>
                          <a:spcPts val="0"/>
                        </a:spcAft>
                      </a:pPr>
                      <a:r>
                        <a:rPr lang="en-US" sz="1400" dirty="0">
                          <a:effectLst/>
                        </a:rPr>
                        <a:t>Tekuća</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en-US" sz="1400" dirty="0">
                          <a:effectLst/>
                        </a:rPr>
                        <a:t>Prethodna</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08207">
                <a:tc>
                  <a:txBody>
                    <a:bodyPr/>
                    <a:lstStyle/>
                    <a:p>
                      <a:pPr marL="457200">
                        <a:lnSpc>
                          <a:spcPct val="115000"/>
                        </a:lnSpc>
                        <a:spcAft>
                          <a:spcPts val="0"/>
                        </a:spcAft>
                      </a:pPr>
                      <a:r>
                        <a:rPr lang="en-US" sz="1400" dirty="0">
                          <a:effectLst/>
                        </a:rPr>
                        <a:t>1.</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457200">
                        <a:lnSpc>
                          <a:spcPct val="115000"/>
                        </a:lnSpc>
                        <a:spcAft>
                          <a:spcPts val="0"/>
                        </a:spcAft>
                      </a:pPr>
                      <a:r>
                        <a:rPr lang="en-US" sz="1400" dirty="0">
                          <a:effectLst/>
                        </a:rPr>
                        <a:t>Prihodi od prodaje</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457200" algn="just">
                        <a:lnSpc>
                          <a:spcPct val="115000"/>
                        </a:lnSpc>
                        <a:spcAft>
                          <a:spcPts val="0"/>
                        </a:spcAft>
                      </a:pPr>
                      <a:r>
                        <a:rPr lang="en-US" sz="1400" dirty="0">
                          <a:effectLst/>
                        </a:rPr>
                        <a:t>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115000"/>
                        </a:lnSpc>
                        <a:spcAft>
                          <a:spcPts val="0"/>
                        </a:spcAft>
                      </a:pPr>
                      <a:r>
                        <a:rPr lang="en-US" sz="1400" dirty="0">
                          <a:effectLst/>
                        </a:rPr>
                        <a:t>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08207">
                <a:tc>
                  <a:txBody>
                    <a:bodyPr/>
                    <a:lstStyle/>
                    <a:p>
                      <a:pPr marL="0" lvl="0" indent="0">
                        <a:lnSpc>
                          <a:spcPct val="115000"/>
                        </a:lnSpc>
                        <a:spcAft>
                          <a:spcPts val="0"/>
                        </a:spcAft>
                        <a:buFont typeface="+mj-lt"/>
                        <a:buNone/>
                      </a:pPr>
                      <a:r>
                        <a:rPr lang="sr-Latn-BA" sz="1400" baseline="0" dirty="0" smtClean="0">
                          <a:effectLst/>
                        </a:rPr>
                        <a:t>         2.</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457200">
                        <a:lnSpc>
                          <a:spcPct val="115000"/>
                        </a:lnSpc>
                        <a:spcAft>
                          <a:spcPts val="0"/>
                        </a:spcAft>
                      </a:pPr>
                      <a:r>
                        <a:rPr lang="en-US" sz="1400" dirty="0">
                          <a:effectLst/>
                        </a:rPr>
                        <a:t>Troškovi prodatih učinaka</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457200" algn="just">
                        <a:lnSpc>
                          <a:spcPct val="115000"/>
                        </a:lnSpc>
                        <a:spcAft>
                          <a:spcPts val="0"/>
                        </a:spcAft>
                      </a:pPr>
                      <a:r>
                        <a:rPr lang="en-US" sz="1400" dirty="0">
                          <a:effectLst/>
                        </a:rPr>
                        <a:t>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115000"/>
                        </a:lnSpc>
                        <a:spcAft>
                          <a:spcPts val="0"/>
                        </a:spcAft>
                      </a:pPr>
                      <a:r>
                        <a:rPr lang="en-US" sz="1400" dirty="0">
                          <a:effectLst/>
                        </a:rPr>
                        <a:t>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08207">
                <a:tc>
                  <a:txBody>
                    <a:bodyPr/>
                    <a:lstStyle/>
                    <a:p>
                      <a:pPr marL="457200">
                        <a:lnSpc>
                          <a:spcPct val="115000"/>
                        </a:lnSpc>
                        <a:spcAft>
                          <a:spcPts val="0"/>
                        </a:spcAft>
                      </a:pPr>
                      <a:r>
                        <a:rPr lang="en-US" sz="1400" dirty="0">
                          <a:effectLst/>
                        </a:rPr>
                        <a:t>3.</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457200">
                        <a:lnSpc>
                          <a:spcPct val="115000"/>
                        </a:lnSpc>
                        <a:spcAft>
                          <a:spcPts val="0"/>
                        </a:spcAft>
                      </a:pPr>
                      <a:r>
                        <a:rPr lang="en-US" sz="1400" dirty="0">
                          <a:effectLst/>
                        </a:rPr>
                        <a:t>Nabavna vrijednost prodate robe</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457200" algn="just">
                        <a:lnSpc>
                          <a:spcPct val="115000"/>
                        </a:lnSpc>
                        <a:spcAft>
                          <a:spcPts val="0"/>
                        </a:spcAft>
                      </a:pPr>
                      <a:r>
                        <a:rPr lang="en-US" sz="1400" dirty="0">
                          <a:effectLst/>
                        </a:rPr>
                        <a:t>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115000"/>
                        </a:lnSpc>
                        <a:spcAft>
                          <a:spcPts val="0"/>
                        </a:spcAft>
                      </a:pPr>
                      <a:r>
                        <a:rPr lang="en-US" sz="1400" dirty="0">
                          <a:effectLst/>
                        </a:rPr>
                        <a:t>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08207">
                <a:tc>
                  <a:txBody>
                    <a:bodyPr/>
                    <a:lstStyle/>
                    <a:p>
                      <a:pPr marL="266700" indent="-266700">
                        <a:lnSpc>
                          <a:spcPct val="115000"/>
                        </a:lnSpc>
                        <a:spcAft>
                          <a:spcPts val="0"/>
                        </a:spcAft>
                      </a:pPr>
                      <a:r>
                        <a:rPr lang="sr-Latn-BA" sz="1400" baseline="0" dirty="0" smtClean="0">
                          <a:effectLst/>
                        </a:rPr>
                        <a:t>          4.</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457200">
                        <a:lnSpc>
                          <a:spcPct val="115000"/>
                        </a:lnSpc>
                        <a:spcAft>
                          <a:spcPts val="0"/>
                        </a:spcAft>
                      </a:pPr>
                      <a:r>
                        <a:rPr lang="pl-PL" sz="1400" dirty="0">
                          <a:effectLst/>
                        </a:rPr>
                        <a:t>Prodajni, opšti i administrativni troškovi</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457200" algn="just">
                        <a:lnSpc>
                          <a:spcPct val="115000"/>
                        </a:lnSpc>
                        <a:spcAft>
                          <a:spcPts val="0"/>
                        </a:spcAft>
                      </a:pPr>
                      <a:r>
                        <a:rPr lang="pl-PL" sz="1400">
                          <a:effectLst/>
                        </a:rPr>
                        <a:t>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115000"/>
                        </a:lnSpc>
                        <a:spcAft>
                          <a:spcPts val="0"/>
                        </a:spcAft>
                      </a:pPr>
                      <a:r>
                        <a:rPr lang="pl-PL" sz="1400">
                          <a:effectLst/>
                        </a:rPr>
                        <a:t>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08207">
                <a:tc>
                  <a:txBody>
                    <a:bodyPr/>
                    <a:lstStyle/>
                    <a:p>
                      <a:pPr marL="457200">
                        <a:lnSpc>
                          <a:spcPct val="115000"/>
                        </a:lnSpc>
                        <a:spcAft>
                          <a:spcPts val="0"/>
                        </a:spcAft>
                      </a:pPr>
                      <a:r>
                        <a:rPr lang="en-US" sz="1400" dirty="0">
                          <a:effectLst/>
                        </a:rPr>
                        <a:t>5.</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457200">
                        <a:lnSpc>
                          <a:spcPct val="115000"/>
                        </a:lnSpc>
                        <a:spcAft>
                          <a:spcPts val="0"/>
                        </a:spcAft>
                      </a:pPr>
                      <a:r>
                        <a:rPr lang="en-US" sz="1400" dirty="0">
                          <a:effectLst/>
                        </a:rPr>
                        <a:t>Poslovni dobitak /gubitak (1-2-3-4)</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457200" algn="just">
                        <a:lnSpc>
                          <a:spcPct val="115000"/>
                        </a:lnSpc>
                        <a:spcAft>
                          <a:spcPts val="0"/>
                        </a:spcAft>
                      </a:pPr>
                      <a:r>
                        <a:rPr lang="en-US" sz="1400" dirty="0">
                          <a:effectLst/>
                        </a:rPr>
                        <a:t>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115000"/>
                        </a:lnSpc>
                        <a:spcAft>
                          <a:spcPts val="0"/>
                        </a:spcAft>
                      </a:pPr>
                      <a:r>
                        <a:rPr lang="en-US" sz="1400" dirty="0">
                          <a:effectLst/>
                        </a:rPr>
                        <a:t>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399315">
                <a:tc>
                  <a:txBody>
                    <a:bodyPr/>
                    <a:lstStyle/>
                    <a:p>
                      <a:pPr marL="457200">
                        <a:lnSpc>
                          <a:spcPct val="115000"/>
                        </a:lnSpc>
                        <a:spcAft>
                          <a:spcPts val="0"/>
                        </a:spcAft>
                      </a:pPr>
                      <a:r>
                        <a:rPr lang="en-US" sz="1400" dirty="0">
                          <a:effectLst/>
                        </a:rPr>
                        <a:t>6.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457200">
                        <a:lnSpc>
                          <a:spcPct val="115000"/>
                        </a:lnSpc>
                        <a:spcAft>
                          <a:spcPts val="0"/>
                        </a:spcAft>
                      </a:pPr>
                      <a:r>
                        <a:rPr lang="pl-PL" sz="1400" dirty="0">
                          <a:effectLst/>
                        </a:rPr>
                        <a:t>Gubitak od prodaje nekretnina, postrojenja i opreme</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457200" algn="just">
                        <a:lnSpc>
                          <a:spcPct val="115000"/>
                        </a:lnSpc>
                        <a:spcAft>
                          <a:spcPts val="0"/>
                        </a:spcAft>
                      </a:pPr>
                      <a:r>
                        <a:rPr lang="pl-PL" sz="1400">
                          <a:effectLst/>
                        </a:rPr>
                        <a:t>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115000"/>
                        </a:lnSpc>
                        <a:spcAft>
                          <a:spcPts val="0"/>
                        </a:spcAft>
                      </a:pPr>
                      <a:r>
                        <a:rPr lang="pl-PL" sz="1400">
                          <a:effectLst/>
                        </a:rPr>
                        <a:t>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08207">
                <a:tc>
                  <a:txBody>
                    <a:bodyPr/>
                    <a:lstStyle/>
                    <a:p>
                      <a:pPr marL="457200">
                        <a:lnSpc>
                          <a:spcPct val="115000"/>
                        </a:lnSpc>
                        <a:spcAft>
                          <a:spcPts val="0"/>
                        </a:spcAft>
                      </a:pPr>
                      <a:r>
                        <a:rPr lang="en-US" sz="1400" dirty="0">
                          <a:effectLst/>
                        </a:rPr>
                        <a:t>7.</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457200">
                        <a:lnSpc>
                          <a:spcPct val="115000"/>
                        </a:lnSpc>
                        <a:spcAft>
                          <a:spcPts val="0"/>
                        </a:spcAft>
                      </a:pPr>
                      <a:r>
                        <a:rPr lang="en-US" sz="1400" dirty="0">
                          <a:effectLst/>
                        </a:rPr>
                        <a:t>Dobitak/gubitak finansijskih plasmana</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457200" algn="just">
                        <a:lnSpc>
                          <a:spcPct val="115000"/>
                        </a:lnSpc>
                        <a:spcAft>
                          <a:spcPts val="0"/>
                        </a:spcAft>
                      </a:pPr>
                      <a:r>
                        <a:rPr lang="en-US" sz="1400" dirty="0">
                          <a:effectLst/>
                        </a:rPr>
                        <a:t>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115000"/>
                        </a:lnSpc>
                        <a:spcAft>
                          <a:spcPts val="0"/>
                        </a:spcAft>
                      </a:pPr>
                      <a:r>
                        <a:rPr lang="en-US" sz="1400" dirty="0">
                          <a:effectLst/>
                        </a:rPr>
                        <a:t>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08207">
                <a:tc>
                  <a:txBody>
                    <a:bodyPr/>
                    <a:lstStyle/>
                    <a:p>
                      <a:pPr marL="457200">
                        <a:lnSpc>
                          <a:spcPct val="115000"/>
                        </a:lnSpc>
                        <a:spcAft>
                          <a:spcPts val="0"/>
                        </a:spcAft>
                      </a:pPr>
                      <a:r>
                        <a:rPr lang="en-US" sz="1400" dirty="0">
                          <a:effectLst/>
                        </a:rPr>
                        <a:t>8.</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457200">
                        <a:lnSpc>
                          <a:spcPct val="115000"/>
                        </a:lnSpc>
                        <a:spcAft>
                          <a:spcPts val="0"/>
                        </a:spcAft>
                      </a:pPr>
                      <a:r>
                        <a:rPr lang="pl-PL" sz="1400" dirty="0">
                          <a:effectLst/>
                        </a:rPr>
                        <a:t>Dobitak/gubitak na kursnim razlikama</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457200" algn="just">
                        <a:lnSpc>
                          <a:spcPct val="115000"/>
                        </a:lnSpc>
                        <a:spcAft>
                          <a:spcPts val="0"/>
                        </a:spcAft>
                      </a:pPr>
                      <a:r>
                        <a:rPr lang="pl-PL" sz="1400">
                          <a:effectLst/>
                        </a:rPr>
                        <a:t>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115000"/>
                        </a:lnSpc>
                        <a:spcAft>
                          <a:spcPts val="0"/>
                        </a:spcAft>
                      </a:pPr>
                      <a:r>
                        <a:rPr lang="pl-PL" sz="1400">
                          <a:effectLst/>
                        </a:rPr>
                        <a:t>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08207">
                <a:tc>
                  <a:txBody>
                    <a:bodyPr/>
                    <a:lstStyle/>
                    <a:p>
                      <a:pPr marL="457200">
                        <a:lnSpc>
                          <a:spcPct val="115000"/>
                        </a:lnSpc>
                        <a:spcAft>
                          <a:spcPts val="0"/>
                        </a:spcAft>
                      </a:pPr>
                      <a:r>
                        <a:rPr lang="en-US" sz="1400" dirty="0">
                          <a:effectLst/>
                        </a:rPr>
                        <a:t>9.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457200">
                        <a:lnSpc>
                          <a:spcPct val="115000"/>
                        </a:lnSpc>
                        <a:spcAft>
                          <a:spcPts val="0"/>
                        </a:spcAft>
                      </a:pPr>
                      <a:r>
                        <a:rPr lang="en-US" sz="1400" dirty="0">
                          <a:effectLst/>
                        </a:rPr>
                        <a:t>Prihodi od kamata</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457200" algn="just">
                        <a:lnSpc>
                          <a:spcPct val="115000"/>
                        </a:lnSpc>
                        <a:spcAft>
                          <a:spcPts val="0"/>
                        </a:spcAft>
                      </a:pPr>
                      <a:r>
                        <a:rPr lang="en-US" sz="1400" dirty="0">
                          <a:effectLst/>
                        </a:rPr>
                        <a:t>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115000"/>
                        </a:lnSpc>
                        <a:spcAft>
                          <a:spcPts val="0"/>
                        </a:spcAft>
                      </a:pPr>
                      <a:r>
                        <a:rPr lang="en-US" sz="1400" dirty="0">
                          <a:effectLst/>
                        </a:rPr>
                        <a:t>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08207">
                <a:tc>
                  <a:txBody>
                    <a:bodyPr/>
                    <a:lstStyle/>
                    <a:p>
                      <a:pPr marL="457200">
                        <a:lnSpc>
                          <a:spcPct val="115000"/>
                        </a:lnSpc>
                        <a:spcAft>
                          <a:spcPts val="0"/>
                        </a:spcAft>
                      </a:pPr>
                      <a:r>
                        <a:rPr lang="en-US" sz="1400" dirty="0">
                          <a:effectLst/>
                        </a:rPr>
                        <a:t>10.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457200">
                        <a:lnSpc>
                          <a:spcPct val="115000"/>
                        </a:lnSpc>
                        <a:spcAft>
                          <a:spcPts val="0"/>
                        </a:spcAft>
                      </a:pPr>
                      <a:r>
                        <a:rPr lang="en-US" sz="1400" dirty="0">
                          <a:effectLst/>
                        </a:rPr>
                        <a:t>Rashodi od kamata</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457200" algn="just">
                        <a:lnSpc>
                          <a:spcPct val="115000"/>
                        </a:lnSpc>
                        <a:spcAft>
                          <a:spcPts val="0"/>
                        </a:spcAft>
                      </a:pPr>
                      <a:r>
                        <a:rPr lang="en-US" sz="1400" dirty="0">
                          <a:effectLst/>
                        </a:rPr>
                        <a:t>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115000"/>
                        </a:lnSpc>
                        <a:spcAft>
                          <a:spcPts val="0"/>
                        </a:spcAft>
                      </a:pPr>
                      <a:r>
                        <a:rPr lang="en-US" sz="1400" dirty="0">
                          <a:effectLst/>
                        </a:rPr>
                        <a:t>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08207">
                <a:tc>
                  <a:txBody>
                    <a:bodyPr/>
                    <a:lstStyle/>
                    <a:p>
                      <a:pPr marL="457200">
                        <a:lnSpc>
                          <a:spcPct val="115000"/>
                        </a:lnSpc>
                        <a:spcAft>
                          <a:spcPts val="0"/>
                        </a:spcAft>
                      </a:pPr>
                      <a:r>
                        <a:rPr lang="en-US" sz="1400" dirty="0">
                          <a:effectLst/>
                        </a:rPr>
                        <a:t>11.</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457200">
                        <a:lnSpc>
                          <a:spcPct val="115000"/>
                        </a:lnSpc>
                        <a:spcAft>
                          <a:spcPts val="0"/>
                        </a:spcAft>
                      </a:pPr>
                      <a:r>
                        <a:rPr lang="en-US" sz="1400" dirty="0">
                          <a:effectLst/>
                        </a:rPr>
                        <a:t>Ostali troškovi /neto</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457200" algn="just">
                        <a:lnSpc>
                          <a:spcPct val="115000"/>
                        </a:lnSpc>
                        <a:spcAft>
                          <a:spcPts val="0"/>
                        </a:spcAft>
                      </a:pPr>
                      <a:r>
                        <a:rPr lang="en-US" sz="1400" dirty="0">
                          <a:effectLst/>
                        </a:rPr>
                        <a:t>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115000"/>
                        </a:lnSpc>
                        <a:spcAft>
                          <a:spcPts val="0"/>
                        </a:spcAft>
                      </a:pPr>
                      <a:r>
                        <a:rPr lang="en-US" sz="1400" dirty="0">
                          <a:effectLst/>
                        </a:rPr>
                        <a:t>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08207">
                <a:tc>
                  <a:txBody>
                    <a:bodyPr/>
                    <a:lstStyle/>
                    <a:p>
                      <a:pPr marL="457200">
                        <a:lnSpc>
                          <a:spcPct val="115000"/>
                        </a:lnSpc>
                        <a:spcAft>
                          <a:spcPts val="0"/>
                        </a:spcAft>
                      </a:pPr>
                      <a:r>
                        <a:rPr lang="en-US" sz="1400" dirty="0">
                          <a:effectLst/>
                        </a:rPr>
                        <a:t>12.</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457200">
                        <a:lnSpc>
                          <a:spcPct val="115000"/>
                        </a:lnSpc>
                        <a:spcAft>
                          <a:spcPts val="0"/>
                        </a:spcAft>
                      </a:pPr>
                      <a:r>
                        <a:rPr lang="en-US" sz="1400" dirty="0">
                          <a:effectLst/>
                        </a:rPr>
                        <a:t>Dobitak prije oporezivanja</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457200" algn="just">
                        <a:lnSpc>
                          <a:spcPct val="115000"/>
                        </a:lnSpc>
                        <a:spcAft>
                          <a:spcPts val="0"/>
                        </a:spcAft>
                      </a:pPr>
                      <a:r>
                        <a:rPr lang="en-US" sz="1400" dirty="0">
                          <a:effectLst/>
                        </a:rPr>
                        <a:t>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115000"/>
                        </a:lnSpc>
                        <a:spcAft>
                          <a:spcPts val="0"/>
                        </a:spcAft>
                      </a:pPr>
                      <a:r>
                        <a:rPr lang="en-US" sz="1400" dirty="0">
                          <a:effectLst/>
                        </a:rPr>
                        <a:t>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08207">
                <a:tc>
                  <a:txBody>
                    <a:bodyPr/>
                    <a:lstStyle/>
                    <a:p>
                      <a:pPr marL="457200">
                        <a:lnSpc>
                          <a:spcPct val="115000"/>
                        </a:lnSpc>
                        <a:spcAft>
                          <a:spcPts val="0"/>
                        </a:spcAft>
                      </a:pPr>
                      <a:r>
                        <a:rPr lang="en-US" sz="1400" dirty="0">
                          <a:effectLst/>
                        </a:rPr>
                        <a:t>13.</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457200">
                        <a:lnSpc>
                          <a:spcPct val="115000"/>
                        </a:lnSpc>
                        <a:spcAft>
                          <a:spcPts val="0"/>
                        </a:spcAft>
                      </a:pPr>
                      <a:r>
                        <a:rPr lang="en-US" sz="1400" dirty="0">
                          <a:effectLst/>
                        </a:rPr>
                        <a:t>Porez na dobitak</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457200" algn="just">
                        <a:lnSpc>
                          <a:spcPct val="115000"/>
                        </a:lnSpc>
                        <a:spcAft>
                          <a:spcPts val="0"/>
                        </a:spcAft>
                      </a:pPr>
                      <a:r>
                        <a:rPr lang="en-US" sz="1400" dirty="0">
                          <a:effectLst/>
                        </a:rPr>
                        <a:t>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115000"/>
                        </a:lnSpc>
                        <a:spcAft>
                          <a:spcPts val="0"/>
                        </a:spcAft>
                      </a:pPr>
                      <a:r>
                        <a:rPr lang="en-US" sz="1400" dirty="0">
                          <a:effectLst/>
                        </a:rPr>
                        <a:t>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08207">
                <a:tc>
                  <a:txBody>
                    <a:bodyPr/>
                    <a:lstStyle/>
                    <a:p>
                      <a:pPr marL="457200">
                        <a:lnSpc>
                          <a:spcPct val="115000"/>
                        </a:lnSpc>
                        <a:spcAft>
                          <a:spcPts val="0"/>
                        </a:spcAft>
                      </a:pPr>
                      <a:r>
                        <a:rPr lang="en-US" sz="1400" dirty="0">
                          <a:effectLst/>
                        </a:rPr>
                        <a:t>14.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457200">
                        <a:lnSpc>
                          <a:spcPct val="115000"/>
                        </a:lnSpc>
                        <a:spcAft>
                          <a:spcPts val="0"/>
                        </a:spcAft>
                      </a:pPr>
                      <a:r>
                        <a:rPr lang="en-US" sz="1400" dirty="0">
                          <a:effectLst/>
                        </a:rPr>
                        <a:t>Neto dobitak</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457200" algn="just">
                        <a:lnSpc>
                          <a:spcPct val="115000"/>
                        </a:lnSpc>
                        <a:spcAft>
                          <a:spcPts val="0"/>
                        </a:spcAft>
                      </a:pPr>
                      <a:r>
                        <a:rPr lang="en-US" sz="1400" dirty="0">
                          <a:effectLst/>
                        </a:rPr>
                        <a:t>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115000"/>
                        </a:lnSpc>
                        <a:spcAft>
                          <a:spcPts val="0"/>
                        </a:spcAft>
                      </a:pPr>
                      <a:r>
                        <a:rPr lang="en-US" sz="1400" dirty="0">
                          <a:effectLst/>
                        </a:rPr>
                        <a:t>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5441199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2546" y="557608"/>
            <a:ext cx="9663749" cy="793397"/>
          </a:xfrm>
        </p:spPr>
        <p:txBody>
          <a:bodyPr>
            <a:normAutofit/>
          </a:bodyPr>
          <a:lstStyle/>
          <a:p>
            <a:r>
              <a:rPr lang="sr-Latn-CS" sz="3200" b="1" dirty="0"/>
              <a:t>Bilans uspjeha prema konceptu MSFI</a:t>
            </a:r>
          </a:p>
        </p:txBody>
      </p:sp>
      <p:sp>
        <p:nvSpPr>
          <p:cNvPr id="3" name="Content Placeholder 2"/>
          <p:cNvSpPr>
            <a:spLocks noGrp="1"/>
          </p:cNvSpPr>
          <p:nvPr>
            <p:ph idx="1"/>
          </p:nvPr>
        </p:nvSpPr>
        <p:spPr>
          <a:xfrm>
            <a:off x="1662546" y="1524000"/>
            <a:ext cx="9663749" cy="4644043"/>
          </a:xfrm>
        </p:spPr>
        <p:txBody>
          <a:bodyPr>
            <a:normAutofit fontScale="92500" lnSpcReduction="10000"/>
          </a:bodyPr>
          <a:lstStyle/>
          <a:p>
            <a:pPr marL="0" indent="0">
              <a:buNone/>
            </a:pPr>
            <a:r>
              <a:rPr lang="en-US" b="1" dirty="0"/>
              <a:t> </a:t>
            </a:r>
            <a:r>
              <a:rPr lang="sr-Latn-CS" sz="2600" b="1" dirty="0" smtClean="0"/>
              <a:t>Bilans uspjeha prema konceptu MSFI</a:t>
            </a:r>
          </a:p>
          <a:p>
            <a:pPr lvl="0"/>
            <a:r>
              <a:rPr lang="pl-PL" sz="2800" dirty="0"/>
              <a:t>Po </a:t>
            </a:r>
            <a:r>
              <a:rPr lang="pl-PL" sz="2800" i="1" dirty="0"/>
              <a:t>formi – </a:t>
            </a:r>
            <a:r>
              <a:rPr lang="pl-PL" sz="2800" dirty="0"/>
              <a:t>bilans uspjeha prema konceptu MSFI odgovara bilansu uspjeha sačinjenom prema </a:t>
            </a:r>
            <a:r>
              <a:rPr lang="pl-PL" sz="2800" b="1" dirty="0"/>
              <a:t>metodi ukupnih troškova.</a:t>
            </a:r>
            <a:endParaRPr lang="en-US" sz="2800" b="1" dirty="0"/>
          </a:p>
          <a:p>
            <a:pPr lvl="0"/>
            <a:r>
              <a:rPr lang="pl-PL" sz="2800" dirty="0"/>
              <a:t>Po </a:t>
            </a:r>
            <a:r>
              <a:rPr lang="pl-PL" sz="2800" i="1" dirty="0"/>
              <a:t>sadržaju</a:t>
            </a:r>
            <a:r>
              <a:rPr lang="pl-PL" sz="2800" dirty="0"/>
              <a:t> – bilans uspjeha obuhvata relativno mnogo pozicija koje uvažavaju iskazivanje posebnih pozicija povezanih entiteta čiji se bilansi uključuju u konsolidovani bilans. Povećanje i smanjenje zaliha učinaka iskazano je u okviru poslovnih prihoda, a može i u okviru poslovnih rashoda, pri čemu povećanje zaliha učinaka smanjuje poslovne rashode a smanjenje zaliha učinaka ih povećava.</a:t>
            </a:r>
            <a:endParaRPr lang="en-US" sz="2800" dirty="0"/>
          </a:p>
          <a:p>
            <a:endParaRPr lang="en-US" sz="2800" dirty="0"/>
          </a:p>
          <a:p>
            <a:pPr marL="0" indent="0">
              <a:buNone/>
            </a:pPr>
            <a:endParaRPr lang="sr-Latn-CS" sz="2600" b="1" dirty="0" smtClean="0"/>
          </a:p>
        </p:txBody>
      </p:sp>
    </p:spTree>
    <p:extLst>
      <p:ext uri="{BB962C8B-B14F-4D97-AF65-F5344CB8AC3E}">
        <p14:creationId xmlns:p14="http://schemas.microsoft.com/office/powerpoint/2010/main" val="33865560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1699" y="475230"/>
            <a:ext cx="9825441" cy="1280890"/>
          </a:xfrm>
        </p:spPr>
        <p:txBody>
          <a:bodyPr>
            <a:normAutofit/>
          </a:bodyPr>
          <a:lstStyle/>
          <a:p>
            <a:r>
              <a:rPr lang="sr-Latn-CS" sz="3200" b="1" dirty="0"/>
              <a:t>Bilans uspjeha prema konceptu MSFI</a:t>
            </a:r>
          </a:p>
        </p:txBody>
      </p:sp>
      <p:sp>
        <p:nvSpPr>
          <p:cNvPr id="3" name="Content Placeholder 2"/>
          <p:cNvSpPr>
            <a:spLocks noGrp="1"/>
          </p:cNvSpPr>
          <p:nvPr>
            <p:ph idx="1"/>
          </p:nvPr>
        </p:nvSpPr>
        <p:spPr>
          <a:xfrm>
            <a:off x="1581700" y="1565190"/>
            <a:ext cx="9744596" cy="4602854"/>
          </a:xfrm>
        </p:spPr>
        <p:txBody>
          <a:bodyPr>
            <a:normAutofit/>
          </a:bodyPr>
          <a:lstStyle/>
          <a:p>
            <a:pPr marL="0" indent="0">
              <a:buNone/>
            </a:pPr>
            <a:r>
              <a:rPr lang="sr-Latn-CS" sz="2600" b="1" dirty="0" smtClean="0"/>
              <a:t>Bilans uspjeha prema konceptu MSFI</a:t>
            </a:r>
          </a:p>
          <a:p>
            <a:endParaRPr lang="en-US" sz="2800" dirty="0"/>
          </a:p>
          <a:p>
            <a:pPr marL="0" indent="0">
              <a:buNone/>
            </a:pPr>
            <a:endParaRPr lang="sr-Latn-CS" sz="2600" b="1" dirty="0" smtClean="0"/>
          </a:p>
        </p:txBody>
      </p:sp>
      <p:graphicFrame>
        <p:nvGraphicFramePr>
          <p:cNvPr id="4" name="Table 3"/>
          <p:cNvGraphicFramePr>
            <a:graphicFrameLocks noGrp="1"/>
          </p:cNvGraphicFramePr>
          <p:nvPr>
            <p:extLst>
              <p:ext uri="{D42A27DB-BD31-4B8C-83A1-F6EECF244321}">
                <p14:modId xmlns:p14="http://schemas.microsoft.com/office/powerpoint/2010/main" val="1451809898"/>
              </p:ext>
            </p:extLst>
          </p:nvPr>
        </p:nvGraphicFramePr>
        <p:xfrm>
          <a:off x="2019994" y="2590802"/>
          <a:ext cx="7875846" cy="3909750"/>
        </p:xfrm>
        <a:graphic>
          <a:graphicData uri="http://schemas.openxmlformats.org/drawingml/2006/table">
            <a:tbl>
              <a:tblPr>
                <a:tableStyleId>{21E4AEA4-8DFA-4A89-87EB-49C32662AFE0}</a:tableStyleId>
              </a:tblPr>
              <a:tblGrid>
                <a:gridCol w="5261097"/>
                <a:gridCol w="871583"/>
                <a:gridCol w="871583"/>
                <a:gridCol w="871583"/>
              </a:tblGrid>
              <a:tr h="312780">
                <a:tc>
                  <a:txBody>
                    <a:bodyPr/>
                    <a:lstStyle/>
                    <a:p>
                      <a:pPr algn="ctr">
                        <a:lnSpc>
                          <a:spcPts val="900"/>
                        </a:lnSpc>
                        <a:spcBef>
                          <a:spcPts val="180"/>
                        </a:spcBef>
                        <a:spcAft>
                          <a:spcPts val="0"/>
                        </a:spcAft>
                      </a:pPr>
                      <a:r>
                        <a:rPr lang="sr-Latn-BA" sz="1000" b="1" dirty="0">
                          <a:effectLst/>
                        </a:rPr>
                        <a:t>POZICIJA</a:t>
                      </a:r>
                      <a:endParaRPr lang="en-US" sz="900" b="1" dirty="0">
                        <a:solidFill>
                          <a:srgbClr val="000000"/>
                        </a:solidFill>
                        <a:effectLst/>
                        <a:latin typeface="Myriad Pro Cond"/>
                        <a:ea typeface="Times New Roman" panose="02020603050405020304" pitchFamily="18" charset="0"/>
                        <a:cs typeface="Myriad Pro Cond"/>
                      </a:endParaRPr>
                    </a:p>
                  </a:txBody>
                  <a:tcPr marL="17780" marR="17780" marT="0" marB="0" anchor="ctr"/>
                </a:tc>
                <a:tc>
                  <a:txBody>
                    <a:bodyPr/>
                    <a:lstStyle/>
                    <a:p>
                      <a:pPr algn="ctr">
                        <a:lnSpc>
                          <a:spcPts val="900"/>
                        </a:lnSpc>
                        <a:spcBef>
                          <a:spcPts val="180"/>
                        </a:spcBef>
                        <a:spcAft>
                          <a:spcPts val="0"/>
                        </a:spcAft>
                      </a:pPr>
                      <a:r>
                        <a:rPr lang="sr-Latn-BA" sz="1000" b="1">
                          <a:effectLst/>
                        </a:rPr>
                        <a:t>Oznaka  za AOP</a:t>
                      </a:r>
                      <a:endParaRPr lang="en-US" sz="900" b="1" dirty="0">
                        <a:solidFill>
                          <a:srgbClr val="000000"/>
                        </a:solidFill>
                        <a:effectLst/>
                        <a:latin typeface="Myriad Pro Cond"/>
                        <a:ea typeface="Times New Roman" panose="02020603050405020304" pitchFamily="18" charset="0"/>
                        <a:cs typeface="Myriad Pro Cond"/>
                      </a:endParaRPr>
                    </a:p>
                  </a:txBody>
                  <a:tcPr marL="17780" marR="17780" marT="0" marB="0" anchor="ctr"/>
                </a:tc>
                <a:tc>
                  <a:txBody>
                    <a:bodyPr/>
                    <a:lstStyle/>
                    <a:p>
                      <a:pPr algn="ctr">
                        <a:lnSpc>
                          <a:spcPts val="900"/>
                        </a:lnSpc>
                        <a:spcBef>
                          <a:spcPts val="180"/>
                        </a:spcBef>
                        <a:spcAft>
                          <a:spcPts val="0"/>
                        </a:spcAft>
                      </a:pPr>
                      <a:r>
                        <a:rPr lang="sr-Latn-BA" sz="1000" b="1">
                          <a:effectLst/>
                        </a:rPr>
                        <a:t>Tekuća godina</a:t>
                      </a:r>
                      <a:endParaRPr lang="en-US" sz="900" b="1" dirty="0">
                        <a:solidFill>
                          <a:srgbClr val="000000"/>
                        </a:solidFill>
                        <a:effectLst/>
                        <a:latin typeface="Myriad Pro Cond"/>
                        <a:ea typeface="Times New Roman" panose="02020603050405020304" pitchFamily="18" charset="0"/>
                        <a:cs typeface="Myriad Pro Cond"/>
                      </a:endParaRPr>
                    </a:p>
                  </a:txBody>
                  <a:tcPr marL="17780" marR="17780" marT="0" marB="0" anchor="ctr"/>
                </a:tc>
                <a:tc>
                  <a:txBody>
                    <a:bodyPr/>
                    <a:lstStyle/>
                    <a:p>
                      <a:pPr algn="ctr">
                        <a:lnSpc>
                          <a:spcPts val="900"/>
                        </a:lnSpc>
                        <a:spcBef>
                          <a:spcPts val="180"/>
                        </a:spcBef>
                        <a:spcAft>
                          <a:spcPts val="0"/>
                        </a:spcAft>
                      </a:pPr>
                      <a:r>
                        <a:rPr lang="sr-Latn-BA" sz="1000" b="1">
                          <a:effectLst/>
                        </a:rPr>
                        <a:t>Prethodna godina</a:t>
                      </a:r>
                      <a:endParaRPr lang="en-US" sz="900" b="1" dirty="0">
                        <a:solidFill>
                          <a:srgbClr val="000000"/>
                        </a:solidFill>
                        <a:effectLst/>
                        <a:latin typeface="Myriad Pro Cond"/>
                        <a:ea typeface="Times New Roman" panose="02020603050405020304" pitchFamily="18" charset="0"/>
                        <a:cs typeface="Myriad Pro Cond"/>
                      </a:endParaRPr>
                    </a:p>
                  </a:txBody>
                  <a:tcPr marL="17780" marR="17780" marT="0" marB="0" anchor="ctr"/>
                </a:tc>
              </a:tr>
              <a:tr h="156390">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Prihod</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r>
              <a:tr h="156390">
                <a:tc>
                  <a:txBody>
                    <a:bodyPr/>
                    <a:lstStyle/>
                    <a:p>
                      <a:pPr marL="17780">
                        <a:lnSpc>
                          <a:spcPts val="900"/>
                        </a:lnSpc>
                        <a:spcBef>
                          <a:spcPts val="180"/>
                        </a:spcBef>
                        <a:spcAft>
                          <a:spcPts val="0"/>
                        </a:spcAft>
                        <a:tabLst>
                          <a:tab pos="179705" algn="l"/>
                          <a:tab pos="539750" algn="l"/>
                          <a:tab pos="899795" algn="l"/>
                          <a:tab pos="1259840" algn="l"/>
                          <a:tab pos="457200" algn="l"/>
                        </a:tabLst>
                      </a:pPr>
                      <a:r>
                        <a:rPr lang="ru-RU" sz="1200" b="1" dirty="0">
                          <a:effectLst/>
                        </a:rPr>
                        <a:t>Prihodi od prodaje gotovih proizvoda</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r>
              <a:tr h="156390">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Prom</a:t>
                      </a:r>
                      <a:r>
                        <a:rPr lang="bs-Latn-BA" sz="1200" b="1">
                          <a:effectLst/>
                        </a:rPr>
                        <a:t>j</a:t>
                      </a:r>
                      <a:r>
                        <a:rPr lang="sr-Cyrl-CS" sz="1200" b="1">
                          <a:effectLst/>
                        </a:rPr>
                        <a:t>ena vr</a:t>
                      </a:r>
                      <a:r>
                        <a:rPr lang="bs-Latn-BA" sz="1200" b="1">
                          <a:effectLst/>
                        </a:rPr>
                        <a:t>ij</a:t>
                      </a:r>
                      <a:r>
                        <a:rPr lang="sr-Cyrl-CS" sz="1200" b="1">
                          <a:effectLst/>
                        </a:rPr>
                        <a:t>ednosti zaliha gotovih proizvoda i proizvodnje u toku</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r>
              <a:tr h="156390">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Prihodi od sopstvenih učinaka</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r>
              <a:tr h="156390">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dirty="0">
                          <a:effectLst/>
                        </a:rPr>
                        <a:t>Troškovi sirovina i materijala</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r>
              <a:tr h="156390">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Troškovi koji se odnose na zarade</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ru-RU"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r>
              <a:tr h="156390">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Troškovi amortizacije</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r>
              <a:tr h="156390">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dirty="0">
                          <a:effectLst/>
                        </a:rPr>
                        <a:t>Umanjenje vr</a:t>
                      </a:r>
                      <a:r>
                        <a:rPr lang="bs-Latn-BA" sz="1200" b="1" dirty="0">
                          <a:effectLst/>
                        </a:rPr>
                        <a:t>ij</a:t>
                      </a:r>
                      <a:r>
                        <a:rPr lang="sr-Cyrl-CS" sz="1200" b="1" dirty="0">
                          <a:effectLst/>
                        </a:rPr>
                        <a:t>ednosti nekretnina, postrojenja i opreme</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r>
              <a:tr h="156390">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Ostali rashodi</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r>
              <a:tr h="156390">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Finansijski rashodi</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r>
              <a:tr h="156390">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dirty="0">
                          <a:effectLst/>
                        </a:rPr>
                        <a:t>Ud</a:t>
                      </a:r>
                      <a:r>
                        <a:rPr lang="bs-Latn-BA" sz="1200" b="1" dirty="0">
                          <a:effectLst/>
                        </a:rPr>
                        <a:t>i</a:t>
                      </a:r>
                      <a:r>
                        <a:rPr lang="sr-Cyrl-CS" sz="1200" b="1" dirty="0">
                          <a:effectLst/>
                        </a:rPr>
                        <a:t>o u dobiti pridruženih entiteta</a:t>
                      </a:r>
                      <a:r>
                        <a:rPr lang="sr-Cyrl-CS" sz="1200" b="1" baseline="30000" dirty="0">
                          <a:effectLst/>
                        </a:rPr>
                        <a:t>(e)</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r>
              <a:tr h="156390">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Dobit pr</a:t>
                      </a:r>
                      <a:r>
                        <a:rPr lang="bs-Latn-BA" sz="1200" b="1">
                          <a:effectLst/>
                        </a:rPr>
                        <a:t>ij</a:t>
                      </a:r>
                      <a:r>
                        <a:rPr lang="sr-Cyrl-CS" sz="1200" b="1">
                          <a:effectLst/>
                        </a:rPr>
                        <a:t>e oporezivanja</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r>
              <a:tr h="156390">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Porez na dobit</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r>
              <a:tr h="156390">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dirty="0">
                          <a:effectLst/>
                        </a:rPr>
                        <a:t>Dobit za godinu, iz poslovanja</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r>
              <a:tr h="156390">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dirty="0">
                          <a:effectLst/>
                        </a:rPr>
                        <a:t>Gubitak </a:t>
                      </a:r>
                      <a:r>
                        <a:rPr lang="ru-RU" sz="1200" b="1" dirty="0">
                          <a:effectLst/>
                        </a:rPr>
                        <a:t>/dobitak </a:t>
                      </a:r>
                      <a:r>
                        <a:rPr lang="sr-Cyrl-CS" sz="1200" b="1" dirty="0">
                          <a:effectLst/>
                        </a:rPr>
                        <a:t>za godinu od prekinutih poslovanja</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r>
              <a:tr h="156390">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dirty="0">
                          <a:effectLst/>
                        </a:rPr>
                        <a:t>DOBIT ZA GODINU</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r>
              <a:tr h="156390">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dirty="0">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r>
              <a:tr h="156390">
                <a:tc>
                  <a:txBody>
                    <a:bodyPr/>
                    <a:lstStyle/>
                    <a:p>
                      <a:pPr marL="17780">
                        <a:lnSpc>
                          <a:spcPts val="900"/>
                        </a:lnSpc>
                        <a:spcBef>
                          <a:spcPts val="180"/>
                        </a:spcBef>
                        <a:spcAft>
                          <a:spcPts val="0"/>
                        </a:spcAft>
                        <a:tabLst>
                          <a:tab pos="179705" algn="l"/>
                          <a:tab pos="539750" algn="l"/>
                          <a:tab pos="899795" algn="l"/>
                          <a:tab pos="1259840" algn="l"/>
                          <a:tab pos="457200" algn="l"/>
                        </a:tabLst>
                      </a:pPr>
                      <a:r>
                        <a:rPr lang="bs-Latn-BA" sz="1200" b="1" dirty="0">
                          <a:effectLst/>
                        </a:rPr>
                        <a:t>Dobit </a:t>
                      </a:r>
                      <a:r>
                        <a:rPr lang="sr-Latn-BA" sz="1200" b="1" dirty="0" smtClean="0">
                          <a:effectLst/>
                        </a:rPr>
                        <a:t>pri</a:t>
                      </a:r>
                      <a:r>
                        <a:rPr lang="sr-Cyrl-CS" sz="1200" b="1" dirty="0" smtClean="0">
                          <a:effectLst/>
                        </a:rPr>
                        <a:t>pisiva</a:t>
                      </a:r>
                      <a:r>
                        <a:rPr lang="sr-Cyrl-CS" sz="1200" b="1" dirty="0">
                          <a:effectLst/>
                        </a:rPr>
                        <a:t>:</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r>
              <a:tr h="156390">
                <a:tc>
                  <a:txBody>
                    <a:bodyPr/>
                    <a:lstStyle/>
                    <a:p>
                      <a:pPr marL="342900" lvl="0" indent="-342900">
                        <a:lnSpc>
                          <a:spcPts val="900"/>
                        </a:lnSpc>
                        <a:spcBef>
                          <a:spcPts val="180"/>
                        </a:spcBef>
                        <a:spcAft>
                          <a:spcPts val="0"/>
                        </a:spcAft>
                        <a:buFont typeface="Times New Roman" panose="02020603050405020304" pitchFamily="18" charset="0"/>
                        <a:buChar char="–"/>
                        <a:tabLst>
                          <a:tab pos="179705" algn="l"/>
                          <a:tab pos="539750" algn="l"/>
                          <a:tab pos="899795" algn="l"/>
                          <a:tab pos="1259840" algn="l"/>
                          <a:tab pos="457200" algn="l"/>
                        </a:tabLst>
                      </a:pPr>
                      <a:r>
                        <a:rPr lang="bs-Latn-BA" sz="1200" b="1" dirty="0">
                          <a:effectLst/>
                        </a:rPr>
                        <a:t>v</a:t>
                      </a:r>
                      <a:r>
                        <a:rPr lang="sr-Cyrl-CS" sz="1200" b="1" dirty="0">
                          <a:effectLst/>
                        </a:rPr>
                        <a:t>lasnicima matičnog entiteta</a:t>
                      </a:r>
                      <a:r>
                        <a:rPr lang="bs-Latn-BA" sz="1200" b="1" dirty="0">
                          <a:effectLst/>
                        </a:rPr>
                        <a:t>,</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r>
              <a:tr h="156390">
                <a:tc>
                  <a:txBody>
                    <a:bodyPr/>
                    <a:lstStyle/>
                    <a:p>
                      <a:pPr marL="342900" lvl="0" indent="-342900">
                        <a:lnSpc>
                          <a:spcPts val="900"/>
                        </a:lnSpc>
                        <a:spcBef>
                          <a:spcPts val="180"/>
                        </a:spcBef>
                        <a:spcAft>
                          <a:spcPts val="0"/>
                        </a:spcAft>
                        <a:buFont typeface="Times New Roman" panose="02020603050405020304" pitchFamily="18" charset="0"/>
                        <a:buChar char="–"/>
                        <a:tabLst>
                          <a:tab pos="179705" algn="l"/>
                          <a:tab pos="539750" algn="l"/>
                          <a:tab pos="899795" algn="l"/>
                          <a:tab pos="1259840" algn="l"/>
                          <a:tab pos="457200" algn="l"/>
                        </a:tabLst>
                      </a:pPr>
                      <a:r>
                        <a:rPr lang="bs-Latn-BA" sz="1200" b="1" dirty="0">
                          <a:effectLst/>
                        </a:rPr>
                        <a:t>u</a:t>
                      </a:r>
                      <a:r>
                        <a:rPr lang="sr-Cyrl-CS" sz="1200" b="1" dirty="0">
                          <a:effectLst/>
                        </a:rPr>
                        <a:t>češćima bez prava kontrole</a:t>
                      </a:r>
                      <a:r>
                        <a:rPr lang="bs-Latn-BA" sz="1200" b="1" dirty="0">
                          <a:effectLst/>
                        </a:rPr>
                        <a:t>.</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r>
              <a:tr h="156390">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dirty="0">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r>
              <a:tr h="156390">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dirty="0">
                          <a:effectLst/>
                        </a:rPr>
                        <a:t>Zarada po akciji (u novčanim jedinicama):</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dirty="0">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dirty="0">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r>
              <a:tr h="156390">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Osnovna i razr</a:t>
                      </a:r>
                      <a:r>
                        <a:rPr lang="bs-Latn-BA" sz="1200" b="1">
                          <a:effectLst/>
                        </a:rPr>
                        <a:t>ij</a:t>
                      </a:r>
                      <a:r>
                        <a:rPr lang="sr-Cyrl-CS" sz="1200" b="1">
                          <a:effectLst/>
                        </a:rPr>
                        <a:t>eđena</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dirty="0">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c>
                  <a:txBody>
                    <a:bodyPr/>
                    <a:lstStyle/>
                    <a:p>
                      <a:pPr marL="17780">
                        <a:lnSpc>
                          <a:spcPts val="900"/>
                        </a:lnSpc>
                        <a:spcBef>
                          <a:spcPts val="180"/>
                        </a:spcBef>
                        <a:spcAft>
                          <a:spcPts val="0"/>
                        </a:spcAft>
                        <a:tabLst>
                          <a:tab pos="179705" algn="l"/>
                          <a:tab pos="539750" algn="l"/>
                          <a:tab pos="899795" algn="l"/>
                          <a:tab pos="1259840" algn="l"/>
                          <a:tab pos="457200" algn="l"/>
                        </a:tabLst>
                      </a:pPr>
                      <a:r>
                        <a:rPr lang="sr-Cyrl-CS" sz="1200" b="1" dirty="0">
                          <a:effectLst/>
                        </a:rPr>
                        <a:t> </a:t>
                      </a:r>
                      <a:endParaRPr lang="en-US" sz="900" b="1" dirty="0">
                        <a:solidFill>
                          <a:srgbClr val="000000"/>
                        </a:solidFill>
                        <a:effectLst/>
                        <a:latin typeface="Myriad Pro SemiCond"/>
                        <a:ea typeface="Times New Roman" panose="02020603050405020304" pitchFamily="18" charset="0"/>
                        <a:cs typeface="Myriad Pro SemiCond"/>
                      </a:endParaRPr>
                    </a:p>
                  </a:txBody>
                  <a:tcPr marL="17780" marR="17780" marT="0" marB="0"/>
                </a:tc>
              </a:tr>
            </a:tbl>
          </a:graphicData>
        </a:graphic>
      </p:graphicFrame>
    </p:spTree>
    <p:extLst>
      <p:ext uri="{BB962C8B-B14F-4D97-AF65-F5344CB8AC3E}">
        <p14:creationId xmlns:p14="http://schemas.microsoft.com/office/powerpoint/2010/main" val="28538743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3904" y="451116"/>
            <a:ext cx="8911687" cy="1280890"/>
          </a:xfrm>
        </p:spPr>
        <p:txBody>
          <a:bodyPr>
            <a:normAutofit/>
          </a:bodyPr>
          <a:lstStyle/>
          <a:p>
            <a:r>
              <a:rPr lang="sv-SE" sz="3200" b="1" dirty="0"/>
              <a:t>3.2. Konvertovanje bilansa sa US GAAP-a na MRS/MSFI</a:t>
            </a:r>
            <a:endParaRPr lang="sr-Latn-BA" sz="3200" b="1" dirty="0"/>
          </a:p>
        </p:txBody>
      </p:sp>
      <p:sp>
        <p:nvSpPr>
          <p:cNvPr id="3" name="Content Placeholder 2"/>
          <p:cNvSpPr>
            <a:spLocks noGrp="1"/>
          </p:cNvSpPr>
          <p:nvPr>
            <p:ph idx="1"/>
          </p:nvPr>
        </p:nvSpPr>
        <p:spPr>
          <a:xfrm>
            <a:off x="1433385" y="1732006"/>
            <a:ext cx="10071228" cy="4718670"/>
          </a:xfrm>
        </p:spPr>
        <p:txBody>
          <a:bodyPr>
            <a:normAutofit/>
          </a:bodyPr>
          <a:lstStyle/>
          <a:p>
            <a:pPr marL="0" indent="0">
              <a:buNone/>
            </a:pPr>
            <a:r>
              <a:rPr lang="en-US" dirty="0"/>
              <a:t>Ovo konvertovanje zahtijeva</a:t>
            </a:r>
            <a:r>
              <a:rPr lang="en-US" dirty="0" smtClean="0"/>
              <a:t>:</a:t>
            </a:r>
            <a:r>
              <a:rPr lang="en-US" dirty="0"/>
              <a:t> </a:t>
            </a:r>
          </a:p>
          <a:p>
            <a:pPr lvl="0"/>
            <a:r>
              <a:rPr lang="pl-PL" dirty="0"/>
              <a:t>preračun zaliha materijala i robe na prosječnu nabavnu cijenu,</a:t>
            </a:r>
            <a:endParaRPr lang="en-US" dirty="0"/>
          </a:p>
          <a:p>
            <a:pPr lvl="0"/>
            <a:r>
              <a:rPr lang="pl-PL" dirty="0"/>
              <a:t>smanjenje zaliha nezavršene proizvodnje za iznos vrijednosti bioloških sredstava (šuma, višegodišnjih zasada i osnovnog stada) na teret bioloških sredstava u bilansu stanja,</a:t>
            </a:r>
            <a:endParaRPr lang="en-US" dirty="0"/>
          </a:p>
          <a:p>
            <a:pPr lvl="0"/>
            <a:r>
              <a:rPr lang="pl-PL" dirty="0"/>
              <a:t>smanjenje učešća u kapitalu povezanih entiteta po stopi smanjenja osnovnog kapitala usljed gubitka ili po stopi povjerilačkog gubitka kada je entitet u stečaju,</a:t>
            </a:r>
            <a:endParaRPr lang="en-US" dirty="0"/>
          </a:p>
          <a:p>
            <a:pPr lvl="0"/>
            <a:r>
              <a:rPr lang="pl-PL" dirty="0"/>
              <a:t>sva potraživanja od entiteta koji je u stečaju smanjuju se po stopi povjerilačkog gubitka,</a:t>
            </a:r>
            <a:endParaRPr lang="en-US" dirty="0"/>
          </a:p>
          <a:p>
            <a:pPr lvl="0"/>
            <a:r>
              <a:rPr lang="pl-PL" dirty="0"/>
              <a:t>sve obaveze koje nisu plaćene u roku dospijeća povećavaju se za iznos zatezne </a:t>
            </a:r>
            <a:r>
              <a:rPr lang="pl-PL" dirty="0" smtClean="0"/>
              <a:t>kamate</a:t>
            </a:r>
            <a:r>
              <a:rPr lang="pl-PL" dirty="0"/>
              <a:t>,</a:t>
            </a:r>
            <a:endParaRPr lang="sr-Latn-BA" dirty="0" smtClean="0"/>
          </a:p>
          <a:p>
            <a:r>
              <a:rPr lang="pl-PL" dirty="0" smtClean="0"/>
              <a:t>Usklađivanje </a:t>
            </a:r>
            <a:r>
              <a:rPr lang="pl-PL" dirty="0"/>
              <a:t>finansijskih plasmana, potraživanja i </a:t>
            </a:r>
            <a:r>
              <a:rPr lang="pl-PL" dirty="0" smtClean="0"/>
              <a:t>obaveza,</a:t>
            </a:r>
            <a:endParaRPr lang="en-US" dirty="0"/>
          </a:p>
          <a:p>
            <a:r>
              <a:rPr lang="pl-PL" dirty="0" smtClean="0"/>
              <a:t>Iskazivanje </a:t>
            </a:r>
            <a:r>
              <a:rPr lang="pl-PL" dirty="0"/>
              <a:t>nematerijalne imovine, nekretnina, postrojenja i </a:t>
            </a:r>
            <a:r>
              <a:rPr lang="pl-PL" dirty="0" smtClean="0"/>
              <a:t>opreme.</a:t>
            </a:r>
            <a:endParaRPr lang="en-US" dirty="0"/>
          </a:p>
          <a:p>
            <a:pPr lvl="0"/>
            <a:endParaRPr lang="en-US" b="1" dirty="0"/>
          </a:p>
        </p:txBody>
      </p:sp>
    </p:spTree>
    <p:extLst>
      <p:ext uri="{BB962C8B-B14F-4D97-AF65-F5344CB8AC3E}">
        <p14:creationId xmlns:p14="http://schemas.microsoft.com/office/powerpoint/2010/main" val="24401318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5592" y="624110"/>
            <a:ext cx="10465806" cy="806338"/>
          </a:xfrm>
        </p:spPr>
        <p:txBody>
          <a:bodyPr>
            <a:noAutofit/>
          </a:bodyPr>
          <a:lstStyle/>
          <a:p>
            <a:r>
              <a:rPr lang="sr-Latn-BA" sz="3200" b="1" dirty="0"/>
              <a:t>3.3. Konvertovanje bilansa sa MRS/MSFI na US GAAP </a:t>
            </a:r>
          </a:p>
        </p:txBody>
      </p:sp>
      <p:sp>
        <p:nvSpPr>
          <p:cNvPr id="3" name="Content Placeholder 2"/>
          <p:cNvSpPr>
            <a:spLocks noGrp="1"/>
          </p:cNvSpPr>
          <p:nvPr>
            <p:ph idx="1"/>
          </p:nvPr>
        </p:nvSpPr>
        <p:spPr>
          <a:xfrm>
            <a:off x="1507525" y="1905000"/>
            <a:ext cx="9997088" cy="4520514"/>
          </a:xfrm>
        </p:spPr>
        <p:txBody>
          <a:bodyPr>
            <a:normAutofit/>
          </a:bodyPr>
          <a:lstStyle/>
          <a:p>
            <a:r>
              <a:rPr lang="pl-PL" sz="2000" dirty="0"/>
              <a:t>Postupak prevođenja pozicija bilansa prema konceptu MSFI na pozicije bilansa prema konceptu US GAAP je kako slijedi:</a:t>
            </a:r>
            <a:endParaRPr lang="en-US" sz="2000" dirty="0"/>
          </a:p>
          <a:p>
            <a:pPr marL="0" indent="0">
              <a:buNone/>
            </a:pPr>
            <a:r>
              <a:rPr lang="pl-PL" sz="2000" b="1" i="1" dirty="0" smtClean="0"/>
              <a:t>I </a:t>
            </a:r>
            <a:r>
              <a:rPr lang="pl-PL" sz="2000" b="1" i="1" dirty="0"/>
              <a:t>– Konvertovanje pozicija bilansa </a:t>
            </a:r>
            <a:r>
              <a:rPr lang="pl-PL" sz="2000" b="1" i="1" dirty="0" smtClean="0"/>
              <a:t>stanja</a:t>
            </a:r>
          </a:p>
          <a:p>
            <a:pPr>
              <a:buFont typeface="Arial" panose="020B0604020202020204" pitchFamily="34" charset="0"/>
              <a:buChar char="•"/>
            </a:pPr>
            <a:r>
              <a:rPr lang="pl-PL" sz="2000" dirty="0"/>
              <a:t>Ulaganje u razvoj</a:t>
            </a:r>
            <a:endParaRPr lang="en-US" sz="2000" dirty="0"/>
          </a:p>
          <a:p>
            <a:pPr>
              <a:buFont typeface="Arial" panose="020B0604020202020204" pitchFamily="34" charset="0"/>
              <a:buChar char="•"/>
            </a:pPr>
            <a:r>
              <a:rPr lang="en-US" sz="2000" dirty="0"/>
              <a:t>Zalihe materijala i robe</a:t>
            </a:r>
          </a:p>
          <a:p>
            <a:pPr>
              <a:buFont typeface="Arial" panose="020B0604020202020204" pitchFamily="34" charset="0"/>
              <a:buChar char="•"/>
            </a:pPr>
            <a:r>
              <a:rPr lang="pl-PL" sz="2000" dirty="0"/>
              <a:t>Biološka sredstva</a:t>
            </a:r>
            <a:endParaRPr lang="en-US" sz="2000" dirty="0"/>
          </a:p>
          <a:p>
            <a:pPr>
              <a:buFont typeface="Arial" panose="020B0604020202020204" pitchFamily="34" charset="0"/>
              <a:buChar char="•"/>
            </a:pPr>
            <a:r>
              <a:rPr lang="en-US" sz="2000" dirty="0"/>
              <a:t>Dati avansi </a:t>
            </a:r>
          </a:p>
          <a:p>
            <a:pPr>
              <a:buFont typeface="Arial" panose="020B0604020202020204" pitchFamily="34" charset="0"/>
              <a:buChar char="•"/>
            </a:pPr>
            <a:r>
              <a:rPr lang="pl-PL" sz="2000" dirty="0"/>
              <a:t>Investiciona sredstva i Stalna sredstva namijenjena prodaji </a:t>
            </a:r>
            <a:endParaRPr lang="en-US" sz="2000" dirty="0"/>
          </a:p>
          <a:p>
            <a:pPr>
              <a:buFont typeface="Arial" panose="020B0604020202020204" pitchFamily="34" charset="0"/>
              <a:buChar char="•"/>
            </a:pPr>
            <a:r>
              <a:rPr lang="pl-PL" sz="2000" dirty="0"/>
              <a:t>Kapital izvan osnovnog kapitala</a:t>
            </a:r>
            <a:endParaRPr lang="en-US" sz="2000" dirty="0"/>
          </a:p>
          <a:p>
            <a:pPr marL="0" indent="0">
              <a:buNone/>
            </a:pPr>
            <a:endParaRPr lang="en-US" dirty="0"/>
          </a:p>
          <a:p>
            <a:endParaRPr lang="sr-Latn-BA" dirty="0"/>
          </a:p>
        </p:txBody>
      </p:sp>
    </p:spTree>
    <p:extLst>
      <p:ext uri="{BB962C8B-B14F-4D97-AF65-F5344CB8AC3E}">
        <p14:creationId xmlns:p14="http://schemas.microsoft.com/office/powerpoint/2010/main" val="26293725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6251" y="624110"/>
            <a:ext cx="9938362" cy="788231"/>
          </a:xfrm>
        </p:spPr>
        <p:txBody>
          <a:bodyPr>
            <a:normAutofit fontScale="90000"/>
          </a:bodyPr>
          <a:lstStyle/>
          <a:p>
            <a:r>
              <a:rPr lang="sr-Latn-BA" sz="3200" b="1" dirty="0"/>
              <a:t>3.3. Konvertovanje bilansa sa MRS/MSFI na US GAAP </a:t>
            </a:r>
          </a:p>
        </p:txBody>
      </p:sp>
      <p:sp>
        <p:nvSpPr>
          <p:cNvPr id="3" name="Content Placeholder 2"/>
          <p:cNvSpPr>
            <a:spLocks noGrp="1"/>
          </p:cNvSpPr>
          <p:nvPr>
            <p:ph idx="1"/>
          </p:nvPr>
        </p:nvSpPr>
        <p:spPr>
          <a:xfrm>
            <a:off x="1122630" y="1683945"/>
            <a:ext cx="10381983" cy="4816443"/>
          </a:xfrm>
        </p:spPr>
        <p:txBody>
          <a:bodyPr>
            <a:noAutofit/>
          </a:bodyPr>
          <a:lstStyle/>
          <a:p>
            <a:pPr marL="0" indent="0">
              <a:buNone/>
            </a:pPr>
            <a:r>
              <a:rPr lang="en-US" sz="2000" b="1" i="1" dirty="0" smtClean="0"/>
              <a:t>II </a:t>
            </a:r>
            <a:r>
              <a:rPr lang="en-US" sz="2000" b="1" i="1" dirty="0"/>
              <a:t>– Konvertovanje pozicija bilansa uspjeha</a:t>
            </a:r>
            <a:endParaRPr lang="en-US" sz="2000" dirty="0"/>
          </a:p>
          <a:p>
            <a:pPr lvl="0">
              <a:buFont typeface="Arial" panose="020B0604020202020204" pitchFamily="34" charset="0"/>
              <a:buChar char="•"/>
            </a:pPr>
            <a:r>
              <a:rPr lang="pl-PL" sz="2000" dirty="0"/>
              <a:t>Prihod od aktiviranja i potrošnje robe uključuje se u prihode od prodaje robe,</a:t>
            </a:r>
            <a:endParaRPr lang="en-US" sz="2000" dirty="0"/>
          </a:p>
          <a:p>
            <a:pPr lvl="0">
              <a:buFont typeface="Arial" panose="020B0604020202020204" pitchFamily="34" charset="0"/>
              <a:buChar char="•"/>
            </a:pPr>
            <a:r>
              <a:rPr lang="pl-PL" sz="2000" dirty="0"/>
              <a:t>Prihod od aktiviranja i potrošnje učinaka uključuje se u prihod od prodaje učinaka,</a:t>
            </a:r>
            <a:endParaRPr lang="en-US" sz="2000" dirty="0"/>
          </a:p>
          <a:p>
            <a:pPr lvl="0">
              <a:buFont typeface="Arial" panose="020B0604020202020204" pitchFamily="34" charset="0"/>
              <a:buChar char="•"/>
            </a:pPr>
            <a:r>
              <a:rPr lang="pl-PL" sz="2000" dirty="0"/>
              <a:t>Troškovi prodatih realizovanih učinaka s računa 980 prenose se na Troškove prodatih proizvoda,</a:t>
            </a:r>
            <a:endParaRPr lang="en-US" sz="2000" dirty="0"/>
          </a:p>
          <a:p>
            <a:pPr lvl="0">
              <a:buFont typeface="Arial" panose="020B0604020202020204" pitchFamily="34" charset="0"/>
              <a:buChar char="•"/>
            </a:pPr>
            <a:r>
              <a:rPr lang="pl-PL" sz="2000" dirty="0"/>
              <a:t>Troškovi perioda s računa 982 prenose se na poziciju Prodajni, opšti i administrativni troškovi,</a:t>
            </a:r>
            <a:endParaRPr lang="en-US" sz="2000" dirty="0"/>
          </a:p>
          <a:p>
            <a:pPr lvl="0">
              <a:buFont typeface="Arial" panose="020B0604020202020204" pitchFamily="34" charset="0"/>
              <a:buChar char="•"/>
            </a:pPr>
            <a:r>
              <a:rPr lang="pl-PL" sz="2000" dirty="0"/>
              <a:t>Povećanje i smanjenje zaliha učinaka ne iskazuje se u bilansu uspjeha prema US GAAP-u jer su iskazani Troškovi prodatih učinaka,</a:t>
            </a:r>
            <a:endParaRPr lang="en-US" sz="2000" dirty="0"/>
          </a:p>
          <a:p>
            <a:pPr lvl="0">
              <a:buFont typeface="Arial" panose="020B0604020202020204" pitchFamily="34" charset="0"/>
              <a:buChar char="•"/>
            </a:pPr>
            <a:r>
              <a:rPr lang="pl-PL" sz="2000" dirty="0"/>
              <a:t>Prihodi i rashodi po osnovu promjene računovodstvenih politika iskazuju se u neto iznosu na poziciji Ostali troškovi (neto) u bilansu uspjeha prema US GAAP konceptu.</a:t>
            </a:r>
            <a:endParaRPr lang="en-US" sz="2000" dirty="0"/>
          </a:p>
          <a:p>
            <a:pPr>
              <a:buFont typeface="Arial" panose="020B0604020202020204" pitchFamily="34" charset="0"/>
              <a:buChar char="•"/>
            </a:pPr>
            <a:endParaRPr lang="sr-Latn-BA" sz="2000" dirty="0"/>
          </a:p>
        </p:txBody>
      </p:sp>
    </p:spTree>
    <p:extLst>
      <p:ext uri="{BB962C8B-B14F-4D97-AF65-F5344CB8AC3E}">
        <p14:creationId xmlns:p14="http://schemas.microsoft.com/office/powerpoint/2010/main" val="32522028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4811" y="470201"/>
            <a:ext cx="8911687" cy="1280890"/>
          </a:xfrm>
        </p:spPr>
        <p:txBody>
          <a:bodyPr/>
          <a:lstStyle/>
          <a:p>
            <a:pPr algn="ctr"/>
            <a:r>
              <a:rPr lang="sr-Latn-BA" b="1" dirty="0"/>
              <a:t>4. Finansijski izvještaji u funkciji ostvarivanja vrhunskog cilja preduzeća</a:t>
            </a:r>
          </a:p>
        </p:txBody>
      </p:sp>
      <p:sp>
        <p:nvSpPr>
          <p:cNvPr id="3" name="Content Placeholder 2"/>
          <p:cNvSpPr>
            <a:spLocks noGrp="1"/>
          </p:cNvSpPr>
          <p:nvPr>
            <p:ph idx="1"/>
          </p:nvPr>
        </p:nvSpPr>
        <p:spPr>
          <a:xfrm>
            <a:off x="1674811" y="1904999"/>
            <a:ext cx="9971319" cy="4529051"/>
          </a:xfrm>
        </p:spPr>
        <p:txBody>
          <a:bodyPr/>
          <a:lstStyle/>
          <a:p>
            <a:pPr marL="0" indent="0">
              <a:buNone/>
            </a:pPr>
            <a:r>
              <a:rPr lang="en-US" sz="2400" b="1" dirty="0">
                <a:solidFill>
                  <a:schemeClr val="accent2">
                    <a:lumMod val="75000"/>
                  </a:schemeClr>
                </a:solidFill>
              </a:rPr>
              <a:t>4.1. Kružni tok </a:t>
            </a:r>
            <a:r>
              <a:rPr lang="en-US" sz="2400" b="1" dirty="0" smtClean="0">
                <a:solidFill>
                  <a:schemeClr val="accent2">
                    <a:lumMod val="75000"/>
                  </a:schemeClr>
                </a:solidFill>
              </a:rPr>
              <a:t>gotovine</a:t>
            </a:r>
            <a:endParaRPr lang="sr-Latn-BA" sz="2400" b="1" dirty="0" smtClean="0">
              <a:solidFill>
                <a:schemeClr val="accent2">
                  <a:lumMod val="75000"/>
                </a:schemeClr>
              </a:solidFill>
            </a:endParaRPr>
          </a:p>
          <a:p>
            <a:pPr marL="0" indent="0">
              <a:buNone/>
            </a:pPr>
            <a:endParaRPr lang="en-US" sz="2400" b="1" dirty="0">
              <a:solidFill>
                <a:schemeClr val="accent2">
                  <a:lumMod val="75000"/>
                </a:schemeClr>
              </a:solidFill>
            </a:endParaRPr>
          </a:p>
          <a:p>
            <a:r>
              <a:rPr lang="sr-Latn-CS" sz="2000" i="1" dirty="0" smtClean="0"/>
              <a:t>Finansije </a:t>
            </a:r>
            <a:r>
              <a:rPr lang="sr-Latn-CS" sz="2000" i="1" dirty="0"/>
              <a:t>i poslovanje kompanije međusobno povezani</a:t>
            </a:r>
            <a:r>
              <a:rPr lang="sr-Latn-CS" sz="2000" dirty="0"/>
              <a:t>. </a:t>
            </a:r>
            <a:endParaRPr lang="sr-Latn-CS" sz="2000" dirty="0" smtClean="0"/>
          </a:p>
          <a:p>
            <a:r>
              <a:rPr lang="sr-Latn-CS" sz="2000" dirty="0" smtClean="0"/>
              <a:t>Aktivnosti </a:t>
            </a:r>
            <a:r>
              <a:rPr lang="sr-Latn-CS" sz="2000" dirty="0"/>
              <a:t>kompanije, način poslovanja i konkurentska strategija su od fundamentalnog uticaja na njenu finansijsku strukturu, ali i obrnuto, odluke koje su primarno finansijske prirode mogu takođe znatno uticati na </a:t>
            </a:r>
            <a:r>
              <a:rPr lang="sr-Latn-CS" sz="2000" dirty="0" smtClean="0"/>
              <a:t>poslovanje </a:t>
            </a:r>
            <a:r>
              <a:rPr lang="sr-Latn-CS" sz="2000" dirty="0"/>
              <a:t>kompanije. </a:t>
            </a:r>
            <a:endParaRPr lang="sr-Latn-CS" sz="2000" dirty="0" smtClean="0"/>
          </a:p>
          <a:p>
            <a:pPr marL="0" indent="0">
              <a:buNone/>
            </a:pPr>
            <a:r>
              <a:rPr lang="sr-Latn-CS" sz="2000" dirty="0" smtClean="0"/>
              <a:t>Dva osnovna principa:</a:t>
            </a:r>
          </a:p>
          <a:p>
            <a:pPr>
              <a:buFont typeface="Arial" panose="020B0604020202020204" pitchFamily="34" charset="0"/>
              <a:buChar char="•"/>
            </a:pPr>
            <a:r>
              <a:rPr lang="sr-Latn-CS" sz="2000" b="1" dirty="0"/>
              <a:t>Prvi</a:t>
            </a:r>
            <a:r>
              <a:rPr lang="sr-Latn-CS" sz="2000" dirty="0"/>
              <a:t>, </a:t>
            </a:r>
            <a:r>
              <a:rPr lang="sr-Latn-CS" sz="2000" i="1" dirty="0"/>
              <a:t>finansijski izvještaji su važan indikator shvatanja realnog stanja kompanije</a:t>
            </a:r>
            <a:r>
              <a:rPr lang="sr-Latn-CS" sz="2000" dirty="0"/>
              <a:t>. </a:t>
            </a:r>
            <a:endParaRPr lang="en-US" sz="2000" dirty="0"/>
          </a:p>
          <a:p>
            <a:pPr>
              <a:buFont typeface="Arial" panose="020B0604020202020204" pitchFamily="34" charset="0"/>
              <a:buChar char="•"/>
            </a:pPr>
            <a:r>
              <a:rPr lang="sr-Latn-CS" sz="2000" b="1" dirty="0"/>
              <a:t>Drugi</a:t>
            </a:r>
            <a:r>
              <a:rPr lang="sr-Latn-CS" sz="2000" dirty="0"/>
              <a:t> je da </a:t>
            </a:r>
            <a:r>
              <a:rPr lang="sr-Latn-CS" sz="2000" i="1" dirty="0"/>
              <a:t>dobit nije jednaka toku </a:t>
            </a:r>
            <a:r>
              <a:rPr lang="sr-Latn-CS" sz="2000" i="1" dirty="0" smtClean="0"/>
              <a:t>gotovine.</a:t>
            </a:r>
            <a:endParaRPr lang="en-US" sz="2000" dirty="0"/>
          </a:p>
          <a:p>
            <a:pPr>
              <a:buFont typeface="Arial" panose="020B0604020202020204" pitchFamily="34" charset="0"/>
              <a:buChar char="•"/>
            </a:pPr>
            <a:endParaRPr lang="sr-Latn-BA" dirty="0"/>
          </a:p>
        </p:txBody>
      </p:sp>
    </p:spTree>
    <p:extLst>
      <p:ext uri="{BB962C8B-B14F-4D97-AF65-F5344CB8AC3E}">
        <p14:creationId xmlns:p14="http://schemas.microsoft.com/office/powerpoint/2010/main" val="36831968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6423" y="624110"/>
            <a:ext cx="9758190" cy="693944"/>
          </a:xfrm>
        </p:spPr>
        <p:txBody>
          <a:bodyPr>
            <a:normAutofit/>
          </a:bodyPr>
          <a:lstStyle/>
          <a:p>
            <a:r>
              <a:rPr lang="en-US" sz="3200" b="1" dirty="0"/>
              <a:t>4.1. Kružni tok gotovine</a:t>
            </a:r>
            <a:endParaRPr lang="sr-Latn-BA" sz="3200" b="1"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1021493" y="1491049"/>
                <a:ext cx="10624638" cy="4943001"/>
              </a:xfrm>
            </p:spPr>
            <p:txBody>
              <a:bodyPr>
                <a:normAutofit/>
              </a:bodyPr>
              <a:lstStyle/>
              <a:p>
                <a:pPr marL="0" indent="0">
                  <a:buNone/>
                </a:pPr>
                <a:r>
                  <a:rPr lang="sr-Latn-CS" sz="2000" dirty="0" smtClean="0"/>
                  <a:t>Na </a:t>
                </a:r>
                <a:r>
                  <a:rPr lang="sr-Latn-CS" sz="2000" dirty="0"/>
                  <a:t>osnovu izračunatog poslovnog ciklusa može se utvrditi i gotovinski ciklus</a:t>
                </a:r>
                <a:r>
                  <a:rPr lang="sr-Latn-CS" sz="2000" dirty="0" smtClean="0"/>
                  <a:t>:</a:t>
                </a:r>
              </a:p>
              <a:p>
                <a:pPr marL="0" indent="0">
                  <a:buNone/>
                </a:pPr>
                <a:endParaRPr lang="en-US" dirty="0"/>
              </a:p>
              <a:p>
                <a:pPr marL="0" indent="0">
                  <a:buNone/>
                </a:pPr>
                <a14:m>
                  <m:oMathPara xmlns:m="http://schemas.openxmlformats.org/officeDocument/2006/math">
                    <m:oMathParaPr>
                      <m:jc m:val="centerGroup"/>
                    </m:oMathParaPr>
                    <m:oMath xmlns:m="http://schemas.openxmlformats.org/officeDocument/2006/math">
                      <m:r>
                        <a:rPr lang="sr-Latn-CS" sz="2400" i="1">
                          <a:latin typeface="Cambria Math" panose="02040503050406030204" pitchFamily="18" charset="0"/>
                        </a:rPr>
                        <m:t>𝐺𝑜𝑡𝑜𝑣𝑖𝑛𝑠𝑘𝑖</m:t>
                      </m:r>
                      <m:r>
                        <a:rPr lang="sr-Latn-CS" sz="2400" i="1">
                          <a:latin typeface="Cambria Math" panose="02040503050406030204" pitchFamily="18" charset="0"/>
                        </a:rPr>
                        <m:t> </m:t>
                      </m:r>
                      <m:r>
                        <a:rPr lang="sr-Latn-CS" sz="2400" i="1">
                          <a:latin typeface="Cambria Math" panose="02040503050406030204" pitchFamily="18" charset="0"/>
                        </a:rPr>
                        <m:t>𝑐𝑖𝑘𝑙𝑢𝑠</m:t>
                      </m:r>
                      <m:r>
                        <a:rPr lang="sr-Latn-CS" sz="2400" i="1">
                          <a:latin typeface="Cambria Math" panose="02040503050406030204" pitchFamily="18" charset="0"/>
                        </a:rPr>
                        <m:t>=</m:t>
                      </m:r>
                      <m:r>
                        <a:rPr lang="sr-Latn-CS" sz="2400" i="1">
                          <a:latin typeface="Cambria Math" panose="02040503050406030204" pitchFamily="18" charset="0"/>
                        </a:rPr>
                        <m:t>𝑃𝑜𝑠𝑙𝑜𝑣𝑛𝑖</m:t>
                      </m:r>
                      <m:r>
                        <a:rPr lang="sr-Latn-CS" sz="2400" i="1">
                          <a:latin typeface="Cambria Math" panose="02040503050406030204" pitchFamily="18" charset="0"/>
                        </a:rPr>
                        <m:t> </m:t>
                      </m:r>
                      <m:r>
                        <a:rPr lang="sr-Latn-CS" sz="2400" i="1">
                          <a:latin typeface="Cambria Math" panose="02040503050406030204" pitchFamily="18" charset="0"/>
                        </a:rPr>
                        <m:t>𝑐𝑖𝑘𝑙𝑢𝑠</m:t>
                      </m:r>
                      <m:r>
                        <a:rPr lang="sr-Latn-CS" sz="2400" i="1">
                          <a:latin typeface="Cambria Math" panose="02040503050406030204" pitchFamily="18" charset="0"/>
                        </a:rPr>
                        <m:t>−</m:t>
                      </m:r>
                      <m:m>
                        <m:mPr>
                          <m:mcs>
                            <m:mc>
                              <m:mcPr>
                                <m:count m:val="1"/>
                                <m:mcJc m:val="center"/>
                              </m:mcPr>
                            </m:mc>
                          </m:mcs>
                          <m:ctrlPr>
                            <a:rPr lang="en-US" sz="2400" i="1">
                              <a:latin typeface="Cambria Math" panose="02040503050406030204" pitchFamily="18" charset="0"/>
                            </a:rPr>
                          </m:ctrlPr>
                        </m:mPr>
                        <m:mr>
                          <m:e>
                            <m:r>
                              <a:rPr lang="sr-Latn-CS" sz="2400" i="1">
                                <a:latin typeface="Cambria Math" panose="02040503050406030204" pitchFamily="18" charset="0"/>
                              </a:rPr>
                              <m:t>𝑃𝑟𝑜𝑠𝑗𝑒</m:t>
                            </m:r>
                            <m:r>
                              <a:rPr lang="sr-Latn-CS" sz="2400" i="1">
                                <a:latin typeface="Cambria Math" panose="02040503050406030204" pitchFamily="18" charset="0"/>
                              </a:rPr>
                              <m:t>č</m:t>
                            </m:r>
                            <m:r>
                              <a:rPr lang="sr-Latn-CS" sz="2400" i="1">
                                <a:latin typeface="Cambria Math" panose="02040503050406030204" pitchFamily="18" charset="0"/>
                              </a:rPr>
                              <m:t>𝑛𝑜</m:t>
                            </m:r>
                            <m:r>
                              <a:rPr lang="sr-Latn-CS" sz="2400" i="1">
                                <a:latin typeface="Cambria Math" panose="02040503050406030204" pitchFamily="18" charset="0"/>
                              </a:rPr>
                              <m:t> </m:t>
                            </m:r>
                            <m:r>
                              <a:rPr lang="sr-Latn-CS" sz="2400" i="1">
                                <a:latin typeface="Cambria Math" panose="02040503050406030204" pitchFamily="18" charset="0"/>
                              </a:rPr>
                              <m:t>𝑣𝑟𝑖𝑗𝑒𝑚𝑒</m:t>
                            </m:r>
                            <m:r>
                              <a:rPr lang="sr-Latn-CS" sz="2400" i="1">
                                <a:latin typeface="Cambria Math" panose="02040503050406030204" pitchFamily="18" charset="0"/>
                              </a:rPr>
                              <m:t> </m:t>
                            </m:r>
                            <m:r>
                              <a:rPr lang="sr-Latn-CS" sz="2400" i="1">
                                <a:latin typeface="Cambria Math" panose="02040503050406030204" pitchFamily="18" charset="0"/>
                              </a:rPr>
                              <m:t>𝑖𝑠𝑝𝑙𝑎𝑡𝑒</m:t>
                            </m:r>
                            <m:r>
                              <a:rPr lang="sr-Latn-CS" sz="2400" i="1">
                                <a:latin typeface="Cambria Math" panose="02040503050406030204" pitchFamily="18" charset="0"/>
                              </a:rPr>
                              <m:t> </m:t>
                            </m:r>
                          </m:e>
                        </m:mr>
                        <m:mr>
                          <m:e>
                            <m:r>
                              <a:rPr lang="sr-Latn-CS" sz="2400" i="1">
                                <a:latin typeface="Cambria Math" panose="02040503050406030204" pitchFamily="18" charset="0"/>
                              </a:rPr>
                              <m:t>𝑜𝑏𝑎𝑣𝑒𝑧𝑎</m:t>
                            </m:r>
                            <m:r>
                              <a:rPr lang="sr-Latn-CS" sz="2400" i="1">
                                <a:latin typeface="Cambria Math" panose="02040503050406030204" pitchFamily="18" charset="0"/>
                              </a:rPr>
                              <m:t> </m:t>
                            </m:r>
                            <m:r>
                              <a:rPr lang="sr-Latn-CS" sz="2400" i="1">
                                <a:latin typeface="Cambria Math" panose="02040503050406030204" pitchFamily="18" charset="0"/>
                              </a:rPr>
                              <m:t>𝑝𝑟𝑒𝑚𝑎</m:t>
                            </m:r>
                            <m:r>
                              <a:rPr lang="sr-Latn-CS" sz="2400" i="1">
                                <a:latin typeface="Cambria Math" panose="02040503050406030204" pitchFamily="18" charset="0"/>
                              </a:rPr>
                              <m:t> </m:t>
                            </m:r>
                            <m:r>
                              <a:rPr lang="sr-Latn-CS" sz="2400" i="1">
                                <a:latin typeface="Cambria Math" panose="02040503050406030204" pitchFamily="18" charset="0"/>
                              </a:rPr>
                              <m:t>𝑑𝑜𝑏𝑎𝑣𝑙𝑗𝑎</m:t>
                            </m:r>
                            <m:r>
                              <a:rPr lang="sr-Latn-CS" sz="2400" i="1">
                                <a:latin typeface="Cambria Math" panose="02040503050406030204" pitchFamily="18" charset="0"/>
                              </a:rPr>
                              <m:t>č</m:t>
                            </m:r>
                            <m:r>
                              <a:rPr lang="sr-Latn-CS" sz="2400" i="1">
                                <a:latin typeface="Cambria Math" panose="02040503050406030204" pitchFamily="18" charset="0"/>
                              </a:rPr>
                              <m:t>𝑖𝑚𝑎</m:t>
                            </m:r>
                          </m:e>
                        </m:mr>
                      </m:m>
                    </m:oMath>
                  </m:oMathPara>
                </a14:m>
                <a:endParaRPr lang="en-US" sz="2400" dirty="0" smtClean="0"/>
              </a:p>
              <a:p>
                <a:pPr marL="0" indent="0">
                  <a:buNone/>
                </a:pPr>
                <a:endParaRPr lang="en-US" sz="2400" dirty="0" smtClean="0"/>
              </a:p>
              <a:p>
                <a:pPr marL="0" indent="0">
                  <a:buNone/>
                </a:pPr>
                <a14:m>
                  <m:oMathPara xmlns:m="http://schemas.openxmlformats.org/officeDocument/2006/math">
                    <m:oMathParaPr>
                      <m:jc m:val="centerGroup"/>
                    </m:oMathParaPr>
                    <m:oMath xmlns:m="http://schemas.openxmlformats.org/officeDocument/2006/math">
                      <m:m>
                        <m:mPr>
                          <m:mcs>
                            <m:mc>
                              <m:mcPr>
                                <m:count m:val="1"/>
                                <m:mcJc m:val="center"/>
                              </m:mcPr>
                            </m:mc>
                          </m:mcs>
                          <m:ctrlPr>
                            <a:rPr lang="en-US" sz="2200" i="1">
                              <a:latin typeface="Cambria Math" panose="02040503050406030204" pitchFamily="18" charset="0"/>
                            </a:rPr>
                          </m:ctrlPr>
                        </m:mPr>
                        <m:mr>
                          <m:e>
                            <m:r>
                              <a:rPr lang="sr-Latn-CS" sz="2200" i="1">
                                <a:latin typeface="Cambria Math" panose="02040503050406030204" pitchFamily="18" charset="0"/>
                              </a:rPr>
                              <m:t>𝐺𝑜𝑡𝑜𝑣𝑖𝑛𝑠𝑘𝑖</m:t>
                            </m:r>
                            <m:r>
                              <a:rPr lang="sr-Latn-CS" sz="2200" i="1">
                                <a:latin typeface="Cambria Math" panose="02040503050406030204" pitchFamily="18" charset="0"/>
                              </a:rPr>
                              <m:t> </m:t>
                            </m:r>
                          </m:e>
                        </m:mr>
                        <m:mr>
                          <m:e>
                            <m:r>
                              <a:rPr lang="sr-Latn-CS" sz="2200" i="1">
                                <a:latin typeface="Cambria Math" panose="02040503050406030204" pitchFamily="18" charset="0"/>
                              </a:rPr>
                              <m:t>𝑐𝑖𝑘𝑙𝑢𝑠</m:t>
                            </m:r>
                          </m:e>
                        </m:mr>
                      </m:m>
                      <m:r>
                        <a:rPr lang="sr-Latn-CS" sz="2200" i="1">
                          <a:latin typeface="Cambria Math" panose="02040503050406030204" pitchFamily="18" charset="0"/>
                        </a:rPr>
                        <m:t>=</m:t>
                      </m:r>
                      <m:m>
                        <m:mPr>
                          <m:mcs>
                            <m:mc>
                              <m:mcPr>
                                <m:count m:val="1"/>
                                <m:mcJc m:val="center"/>
                              </m:mcPr>
                            </m:mc>
                          </m:mcs>
                          <m:ctrlPr>
                            <a:rPr lang="en-US" sz="2200" i="1">
                              <a:latin typeface="Cambria Math" panose="02040503050406030204" pitchFamily="18" charset="0"/>
                            </a:rPr>
                          </m:ctrlPr>
                        </m:mPr>
                        <m:mr>
                          <m:e>
                            <m:m>
                              <m:mPr>
                                <m:mcs>
                                  <m:mc>
                                    <m:mcPr>
                                      <m:count m:val="1"/>
                                      <m:mcJc m:val="center"/>
                                    </m:mcPr>
                                  </m:mc>
                                </m:mcs>
                                <m:ctrlPr>
                                  <a:rPr lang="en-US" sz="2200" i="1">
                                    <a:latin typeface="Cambria Math" panose="02040503050406030204" pitchFamily="18" charset="0"/>
                                  </a:rPr>
                                </m:ctrlPr>
                              </m:mPr>
                              <m:mr>
                                <m:e>
                                  <m:r>
                                    <a:rPr lang="sr-Latn-CS" sz="2200" i="1">
                                      <a:latin typeface="Cambria Math" panose="02040503050406030204" pitchFamily="18" charset="0"/>
                                    </a:rPr>
                                    <m:t>𝑃𝑟𝑜𝑠𝑗𝑒</m:t>
                                  </m:r>
                                  <m:r>
                                    <a:rPr lang="sr-Latn-CS" sz="2200" i="1">
                                      <a:latin typeface="Cambria Math" panose="02040503050406030204" pitchFamily="18" charset="0"/>
                                    </a:rPr>
                                    <m:t>č</m:t>
                                  </m:r>
                                  <m:r>
                                    <a:rPr lang="sr-Latn-CS" sz="2200" i="1">
                                      <a:latin typeface="Cambria Math" panose="02040503050406030204" pitchFamily="18" charset="0"/>
                                    </a:rPr>
                                    <m:t>𝑛𝑜</m:t>
                                  </m:r>
                                  <m:r>
                                    <a:rPr lang="sr-Latn-CS" sz="2200" i="1">
                                      <a:latin typeface="Cambria Math" panose="02040503050406030204" pitchFamily="18" charset="0"/>
                                    </a:rPr>
                                    <m:t> </m:t>
                                  </m:r>
                                  <m:r>
                                    <a:rPr lang="sr-Latn-CS" sz="2200" i="1">
                                      <a:latin typeface="Cambria Math" panose="02040503050406030204" pitchFamily="18" charset="0"/>
                                    </a:rPr>
                                    <m:t>𝑣𝑟𝑖𝑗𝑒𝑚𝑒</m:t>
                                  </m:r>
                                </m:e>
                              </m:mr>
                              <m:mr>
                                <m:e>
                                  <m:r>
                                    <a:rPr lang="sr-Latn-CS" sz="2200" i="1">
                                      <a:latin typeface="Cambria Math" panose="02040503050406030204" pitchFamily="18" charset="0"/>
                                    </a:rPr>
                                    <m:t>𝑡𝑟𝑎𝑗𝑎𝑛𝑗𝑎</m:t>
                                  </m:r>
                                  <m:r>
                                    <a:rPr lang="sr-Latn-CS" sz="2200" i="1">
                                      <a:latin typeface="Cambria Math" panose="02040503050406030204" pitchFamily="18" charset="0"/>
                                    </a:rPr>
                                    <m:t> </m:t>
                                  </m:r>
                                  <m:r>
                                    <a:rPr lang="sr-Latn-CS" sz="2200" i="1">
                                      <a:latin typeface="Cambria Math" panose="02040503050406030204" pitchFamily="18" charset="0"/>
                                    </a:rPr>
                                    <m:t>𝑗𝑒𝑑𝑛𝑜𝑔</m:t>
                                  </m:r>
                                </m:e>
                              </m:mr>
                            </m:m>
                          </m:e>
                        </m:mr>
                        <m:mr>
                          <m:e>
                            <m:r>
                              <a:rPr lang="sr-Latn-CS" sz="2200" i="1">
                                <a:latin typeface="Cambria Math" panose="02040503050406030204" pitchFamily="18" charset="0"/>
                              </a:rPr>
                              <m:t>𝑜𝑏𝑟𝑡𝑎</m:t>
                            </m:r>
                            <m:r>
                              <a:rPr lang="sr-Latn-CS" sz="2200" i="1">
                                <a:latin typeface="Cambria Math" panose="02040503050406030204" pitchFamily="18" charset="0"/>
                              </a:rPr>
                              <m:t> </m:t>
                            </m:r>
                            <m:r>
                              <a:rPr lang="sr-Latn-CS" sz="2200" i="1">
                                <a:latin typeface="Cambria Math" panose="02040503050406030204" pitchFamily="18" charset="0"/>
                              </a:rPr>
                              <m:t>𝑧𝑎𝑙𝑖h𝑎</m:t>
                            </m:r>
                          </m:e>
                        </m:mr>
                      </m:m>
                      <m:r>
                        <a:rPr lang="sr-Latn-CS" sz="2200" i="1">
                          <a:latin typeface="Cambria Math" panose="02040503050406030204" pitchFamily="18" charset="0"/>
                        </a:rPr>
                        <m:t>+</m:t>
                      </m:r>
                      <m:m>
                        <m:mPr>
                          <m:mcs>
                            <m:mc>
                              <m:mcPr>
                                <m:count m:val="1"/>
                                <m:mcJc m:val="center"/>
                              </m:mcPr>
                            </m:mc>
                          </m:mcs>
                          <m:ctrlPr>
                            <a:rPr lang="en-US" sz="2200" i="1">
                              <a:latin typeface="Cambria Math" panose="02040503050406030204" pitchFamily="18" charset="0"/>
                            </a:rPr>
                          </m:ctrlPr>
                        </m:mPr>
                        <m:mr>
                          <m:e>
                            <m:m>
                              <m:mPr>
                                <m:mcs>
                                  <m:mc>
                                    <m:mcPr>
                                      <m:count m:val="1"/>
                                      <m:mcJc m:val="center"/>
                                    </m:mcPr>
                                  </m:mc>
                                </m:mcs>
                                <m:ctrlPr>
                                  <a:rPr lang="en-US" sz="2200" i="1">
                                    <a:latin typeface="Cambria Math" panose="02040503050406030204" pitchFamily="18" charset="0"/>
                                  </a:rPr>
                                </m:ctrlPr>
                              </m:mPr>
                              <m:mr>
                                <m:e>
                                  <m:r>
                                    <a:rPr lang="sr-Latn-CS" sz="2200" i="1">
                                      <a:latin typeface="Cambria Math" panose="02040503050406030204" pitchFamily="18" charset="0"/>
                                    </a:rPr>
                                    <m:t>𝑃𝑟𝑜𝑠𝑗𝑒</m:t>
                                  </m:r>
                                  <m:r>
                                    <a:rPr lang="sr-Latn-CS" sz="2200" i="1">
                                      <a:latin typeface="Cambria Math" panose="02040503050406030204" pitchFamily="18" charset="0"/>
                                    </a:rPr>
                                    <m:t>č</m:t>
                                  </m:r>
                                  <m:r>
                                    <a:rPr lang="sr-Latn-CS" sz="2200" i="1">
                                      <a:latin typeface="Cambria Math" panose="02040503050406030204" pitchFamily="18" charset="0"/>
                                    </a:rPr>
                                    <m:t>𝑎𝑛</m:t>
                                  </m:r>
                                  <m:r>
                                    <a:rPr lang="sr-Latn-CS" sz="2200" i="1">
                                      <a:latin typeface="Cambria Math" panose="02040503050406030204" pitchFamily="18" charset="0"/>
                                    </a:rPr>
                                    <m:t> </m:t>
                                  </m:r>
                                  <m:r>
                                    <a:rPr lang="sr-Latn-CS" sz="2200" i="1">
                                      <a:latin typeface="Cambria Math" panose="02040503050406030204" pitchFamily="18" charset="0"/>
                                    </a:rPr>
                                    <m:t>𝑝𝑒𝑟𝑖𝑜𝑑</m:t>
                                  </m:r>
                                </m:e>
                              </m:mr>
                              <m:mr>
                                <m:e>
                                  <m:r>
                                    <a:rPr lang="sr-Latn-CS" sz="2200" i="1">
                                      <a:latin typeface="Cambria Math" panose="02040503050406030204" pitchFamily="18" charset="0"/>
                                    </a:rPr>
                                    <m:t>𝑛𝑎𝑝𝑙𝑎𝑡𝑒</m:t>
                                  </m:r>
                                  <m:r>
                                    <a:rPr lang="sr-Latn-CS" sz="2200" i="1">
                                      <a:latin typeface="Cambria Math" panose="02040503050406030204" pitchFamily="18" charset="0"/>
                                    </a:rPr>
                                    <m:t> </m:t>
                                  </m:r>
                                  <m:r>
                                    <a:rPr lang="sr-Latn-CS" sz="2200" i="1">
                                      <a:latin typeface="Cambria Math" panose="02040503050406030204" pitchFamily="18" charset="0"/>
                                    </a:rPr>
                                    <m:t>𝑝𝑜𝑡𝑟𝑎</m:t>
                                  </m:r>
                                  <m:r>
                                    <a:rPr lang="sr-Latn-CS" sz="2200" i="1">
                                      <a:latin typeface="Cambria Math" panose="02040503050406030204" pitchFamily="18" charset="0"/>
                                    </a:rPr>
                                    <m:t>ž</m:t>
                                  </m:r>
                                  <m:r>
                                    <a:rPr lang="sr-Latn-CS" sz="2200" i="1">
                                      <a:latin typeface="Cambria Math" panose="02040503050406030204" pitchFamily="18" charset="0"/>
                                    </a:rPr>
                                    <m:t>𝑖𝑣𝑎𝑛𝑗𝑎</m:t>
                                  </m:r>
                                </m:e>
                              </m:mr>
                            </m:m>
                          </m:e>
                        </m:mr>
                        <m:mr>
                          <m:e>
                            <m:r>
                              <a:rPr lang="sr-Latn-CS" sz="2200" i="1">
                                <a:latin typeface="Cambria Math" panose="02040503050406030204" pitchFamily="18" charset="0"/>
                              </a:rPr>
                              <m:t>𝑜𝑑</m:t>
                            </m:r>
                            <m:r>
                              <a:rPr lang="sr-Latn-CS" sz="2200" i="1">
                                <a:latin typeface="Cambria Math" panose="02040503050406030204" pitchFamily="18" charset="0"/>
                              </a:rPr>
                              <m:t> </m:t>
                            </m:r>
                            <m:r>
                              <a:rPr lang="sr-Latn-CS" sz="2200" i="1">
                                <a:latin typeface="Cambria Math" panose="02040503050406030204" pitchFamily="18" charset="0"/>
                              </a:rPr>
                              <m:t>𝑘𝑢𝑝𝑎𝑐𝑎</m:t>
                            </m:r>
                          </m:e>
                        </m:mr>
                      </m:m>
                      <m:r>
                        <a:rPr lang="sr-Latn-CS" sz="2200" i="1">
                          <a:latin typeface="Cambria Math" panose="02040503050406030204" pitchFamily="18" charset="0"/>
                        </a:rPr>
                        <m:t> −</m:t>
                      </m:r>
                      <m:m>
                        <m:mPr>
                          <m:mcs>
                            <m:mc>
                              <m:mcPr>
                                <m:count m:val="1"/>
                                <m:mcJc m:val="center"/>
                              </m:mcPr>
                            </m:mc>
                          </m:mcs>
                          <m:ctrlPr>
                            <a:rPr lang="en-US" sz="2200" i="1">
                              <a:latin typeface="Cambria Math" panose="02040503050406030204" pitchFamily="18" charset="0"/>
                            </a:rPr>
                          </m:ctrlPr>
                        </m:mPr>
                        <m:mr>
                          <m:e>
                            <m:m>
                              <m:mPr>
                                <m:mcs>
                                  <m:mc>
                                    <m:mcPr>
                                      <m:count m:val="1"/>
                                      <m:mcJc m:val="center"/>
                                    </m:mcPr>
                                  </m:mc>
                                </m:mcs>
                                <m:ctrlPr>
                                  <a:rPr lang="en-US" sz="2200" i="1">
                                    <a:latin typeface="Cambria Math" panose="02040503050406030204" pitchFamily="18" charset="0"/>
                                  </a:rPr>
                                </m:ctrlPr>
                              </m:mPr>
                              <m:mr>
                                <m:e>
                                  <m:r>
                                    <a:rPr lang="sr-Latn-CS" sz="2200" i="1">
                                      <a:latin typeface="Cambria Math" panose="02040503050406030204" pitchFamily="18" charset="0"/>
                                    </a:rPr>
                                    <m:t>𝑃𝑟𝑜𝑠𝑗𝑒</m:t>
                                  </m:r>
                                  <m:r>
                                    <a:rPr lang="sr-Latn-CS" sz="2200" i="1">
                                      <a:latin typeface="Cambria Math" panose="02040503050406030204" pitchFamily="18" charset="0"/>
                                    </a:rPr>
                                    <m:t>č</m:t>
                                  </m:r>
                                  <m:r>
                                    <a:rPr lang="sr-Latn-CS" sz="2200" i="1">
                                      <a:latin typeface="Cambria Math" panose="02040503050406030204" pitchFamily="18" charset="0"/>
                                    </a:rPr>
                                    <m:t>𝑛𝑜</m:t>
                                  </m:r>
                                  <m:r>
                                    <a:rPr lang="sr-Latn-CS" sz="2200" i="1">
                                      <a:latin typeface="Cambria Math" panose="02040503050406030204" pitchFamily="18" charset="0"/>
                                    </a:rPr>
                                    <m:t> </m:t>
                                  </m:r>
                                  <m:r>
                                    <a:rPr lang="sr-Latn-CS" sz="2200" i="1">
                                      <a:latin typeface="Cambria Math" panose="02040503050406030204" pitchFamily="18" charset="0"/>
                                    </a:rPr>
                                    <m:t>𝑣𝑟𝑖𝑗𝑒𝑚𝑒</m:t>
                                  </m:r>
                                  <m:r>
                                    <a:rPr lang="sr-Latn-CS" sz="2200" i="1">
                                      <a:latin typeface="Cambria Math" panose="02040503050406030204" pitchFamily="18" charset="0"/>
                                    </a:rPr>
                                    <m:t> </m:t>
                                  </m:r>
                                </m:e>
                              </m:mr>
                              <m:mr>
                                <m:e>
                                  <m:r>
                                    <a:rPr lang="sr-Latn-CS" sz="2200" i="1">
                                      <a:latin typeface="Cambria Math" panose="02040503050406030204" pitchFamily="18" charset="0"/>
                                    </a:rPr>
                                    <m:t>𝑖𝑠𝑝𝑙𝑎𝑡𝑒</m:t>
                                  </m:r>
                                  <m:r>
                                    <a:rPr lang="sr-Latn-CS" sz="2200" i="1">
                                      <a:latin typeface="Cambria Math" panose="02040503050406030204" pitchFamily="18" charset="0"/>
                                    </a:rPr>
                                    <m:t> </m:t>
                                  </m:r>
                                  <m:r>
                                    <a:rPr lang="sr-Latn-CS" sz="2200" i="1">
                                      <a:latin typeface="Cambria Math" panose="02040503050406030204" pitchFamily="18" charset="0"/>
                                    </a:rPr>
                                    <m:t>𝑜𝑏𝑎𝑣𝑒𝑧𝑎</m:t>
                                  </m:r>
                                  <m:r>
                                    <a:rPr lang="sr-Latn-CS" sz="2200" i="1">
                                      <a:latin typeface="Cambria Math" panose="02040503050406030204" pitchFamily="18" charset="0"/>
                                    </a:rPr>
                                    <m:t> </m:t>
                                  </m:r>
                                </m:e>
                              </m:mr>
                            </m:m>
                          </m:e>
                        </m:mr>
                        <m:mr>
                          <m:e>
                            <m:r>
                              <a:rPr lang="sr-Latn-CS" sz="2200" i="1">
                                <a:latin typeface="Cambria Math" panose="02040503050406030204" pitchFamily="18" charset="0"/>
                              </a:rPr>
                              <m:t>𝑝𝑟𝑒𝑚𝑎</m:t>
                            </m:r>
                            <m:r>
                              <a:rPr lang="sr-Latn-CS" sz="2200" i="1">
                                <a:latin typeface="Cambria Math" panose="02040503050406030204" pitchFamily="18" charset="0"/>
                              </a:rPr>
                              <m:t> </m:t>
                            </m:r>
                            <m:r>
                              <a:rPr lang="sr-Latn-CS" sz="2200" i="1">
                                <a:latin typeface="Cambria Math" panose="02040503050406030204" pitchFamily="18" charset="0"/>
                              </a:rPr>
                              <m:t>𝑑𝑜𝑏𝑎𝑣𝑙𝑗𝑎</m:t>
                            </m:r>
                            <m:r>
                              <a:rPr lang="sr-Latn-CS" sz="2200" i="1">
                                <a:latin typeface="Cambria Math" panose="02040503050406030204" pitchFamily="18" charset="0"/>
                              </a:rPr>
                              <m:t>č</m:t>
                            </m:r>
                            <m:r>
                              <a:rPr lang="sr-Latn-CS" sz="2200" i="1">
                                <a:latin typeface="Cambria Math" panose="02040503050406030204" pitchFamily="18" charset="0"/>
                              </a:rPr>
                              <m:t>𝑖𝑚𝑎</m:t>
                            </m:r>
                          </m:e>
                        </m:mr>
                      </m:m>
                    </m:oMath>
                  </m:oMathPara>
                </a14:m>
                <a:endParaRPr lang="en-US" sz="28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1021493" y="1491049"/>
                <a:ext cx="10624638" cy="4943001"/>
              </a:xfrm>
              <a:blipFill rotWithShape="0">
                <a:blip r:embed="rId2"/>
                <a:stretch>
                  <a:fillRect l="-631" t="-741"/>
                </a:stretch>
              </a:blipFill>
            </p:spPr>
            <p:txBody>
              <a:bodyPr/>
              <a:lstStyle/>
              <a:p>
                <a:r>
                  <a:rPr lang="sr-Latn-BA">
                    <a:noFill/>
                  </a:rPr>
                  <a:t> </a:t>
                </a:r>
              </a:p>
            </p:txBody>
          </p:sp>
        </mc:Fallback>
      </mc:AlternateContent>
    </p:spTree>
    <p:extLst>
      <p:ext uri="{BB962C8B-B14F-4D97-AF65-F5344CB8AC3E}">
        <p14:creationId xmlns:p14="http://schemas.microsoft.com/office/powerpoint/2010/main" val="72713845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8568" y="157673"/>
            <a:ext cx="8911687" cy="1280890"/>
          </a:xfrm>
        </p:spPr>
        <p:txBody>
          <a:bodyPr>
            <a:normAutofit/>
          </a:bodyPr>
          <a:lstStyle/>
          <a:p>
            <a:r>
              <a:rPr lang="sr-Latn-BA" sz="3200" b="1" dirty="0"/>
              <a:t>4.1. Kružni tok gotovine</a:t>
            </a:r>
          </a:p>
        </p:txBody>
      </p:sp>
      <p:sp>
        <p:nvSpPr>
          <p:cNvPr id="3" name="Content Placeholder 2"/>
          <p:cNvSpPr>
            <a:spLocks noGrp="1"/>
          </p:cNvSpPr>
          <p:nvPr>
            <p:ph idx="1"/>
          </p:nvPr>
        </p:nvSpPr>
        <p:spPr>
          <a:xfrm>
            <a:off x="1363286" y="1438563"/>
            <a:ext cx="10066511" cy="4854171"/>
          </a:xfrm>
        </p:spPr>
        <p:txBody>
          <a:bodyPr>
            <a:normAutofit/>
          </a:bodyPr>
          <a:lstStyle/>
          <a:p>
            <a:pPr marL="0" indent="0">
              <a:buNone/>
            </a:pPr>
            <a:r>
              <a:rPr lang="sr-Latn-BA" sz="2400" dirty="0"/>
              <a:t>Tok gotovine – ciklus proizvodnje</a:t>
            </a:r>
          </a:p>
        </p:txBody>
      </p:sp>
      <p:sp>
        <p:nvSpPr>
          <p:cNvPr id="4" name="Rectangle 2"/>
          <p:cNvSpPr>
            <a:spLocks noChangeArrowheads="1"/>
          </p:cNvSpPr>
          <p:nvPr/>
        </p:nvSpPr>
        <p:spPr bwMode="auto">
          <a:xfrm>
            <a:off x="1920240" y="253538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r-Latn-BA"/>
          </a:p>
        </p:txBody>
      </p:sp>
      <p:graphicFrame>
        <p:nvGraphicFramePr>
          <p:cNvPr id="6" name="Object 5"/>
          <p:cNvGraphicFramePr>
            <a:graphicFrameLocks noChangeAspect="1"/>
          </p:cNvGraphicFramePr>
          <p:nvPr>
            <p:extLst>
              <p:ext uri="{D42A27DB-BD31-4B8C-83A1-F6EECF244321}">
                <p14:modId xmlns:p14="http://schemas.microsoft.com/office/powerpoint/2010/main" val="3943611629"/>
              </p:ext>
            </p:extLst>
          </p:nvPr>
        </p:nvGraphicFramePr>
        <p:xfrm>
          <a:off x="2294314" y="1905000"/>
          <a:ext cx="7315199" cy="4504113"/>
        </p:xfrm>
        <a:graphic>
          <a:graphicData uri="http://schemas.openxmlformats.org/presentationml/2006/ole">
            <mc:AlternateContent xmlns:mc="http://schemas.openxmlformats.org/markup-compatibility/2006">
              <mc:Choice xmlns:v="urn:schemas-microsoft-com:vml" Requires="v">
                <p:oleObj spid="_x0000_s17451" name="Document" r:id="rId3" imgW="5951180" imgH="5063666" progId="Word.Document.12">
                  <p:embed/>
                </p:oleObj>
              </mc:Choice>
              <mc:Fallback>
                <p:oleObj name="Document" r:id="rId3" imgW="5951180" imgH="5063666" progId="Word.Document.12">
                  <p:embed/>
                  <p:pic>
                    <p:nvPicPr>
                      <p:cNvPr id="0" name=""/>
                      <p:cNvPicPr/>
                      <p:nvPr/>
                    </p:nvPicPr>
                    <p:blipFill>
                      <a:blip r:embed="rId4"/>
                      <a:stretch>
                        <a:fillRect/>
                      </a:stretch>
                    </p:blipFill>
                    <p:spPr>
                      <a:xfrm>
                        <a:off x="2294314" y="1905000"/>
                        <a:ext cx="7315199" cy="4504113"/>
                      </a:xfrm>
                      <a:prstGeom prst="rect">
                        <a:avLst/>
                      </a:prstGeom>
                    </p:spPr>
                  </p:pic>
                </p:oleObj>
              </mc:Fallback>
            </mc:AlternateContent>
          </a:graphicData>
        </a:graphic>
      </p:graphicFrame>
    </p:spTree>
    <p:extLst>
      <p:ext uri="{BB962C8B-B14F-4D97-AF65-F5344CB8AC3E}">
        <p14:creationId xmlns:p14="http://schemas.microsoft.com/office/powerpoint/2010/main" val="34031840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8315" y="624110"/>
            <a:ext cx="9346298" cy="726895"/>
          </a:xfrm>
        </p:spPr>
        <p:txBody>
          <a:bodyPr/>
          <a:lstStyle/>
          <a:p>
            <a:pPr algn="ctr"/>
            <a:r>
              <a:rPr lang="sr-Latn-BA" b="1" dirty="0"/>
              <a:t>2. Značaj i uloga finansijskih izvještaja</a:t>
            </a:r>
          </a:p>
        </p:txBody>
      </p:sp>
      <p:sp>
        <p:nvSpPr>
          <p:cNvPr id="3" name="Content Placeholder 2"/>
          <p:cNvSpPr>
            <a:spLocks noGrp="1"/>
          </p:cNvSpPr>
          <p:nvPr>
            <p:ph idx="1"/>
          </p:nvPr>
        </p:nvSpPr>
        <p:spPr>
          <a:xfrm>
            <a:off x="1194487" y="1556951"/>
            <a:ext cx="10310126" cy="5115698"/>
          </a:xfrm>
        </p:spPr>
        <p:txBody>
          <a:bodyPr>
            <a:normAutofit/>
          </a:bodyPr>
          <a:lstStyle/>
          <a:p>
            <a:pPr marL="0" indent="0">
              <a:buNone/>
            </a:pPr>
            <a:r>
              <a:rPr lang="sr-Latn-BA" sz="2000" dirty="0"/>
              <a:t>U svijetu naprednije administrativne i računovodstvene kulture i korporativnog upravljanja dobro uređen sistem finansijskog izvještavanja uveliko doprinosi</a:t>
            </a:r>
            <a:r>
              <a:rPr lang="sr-Latn-BA" sz="2000" dirty="0" smtClean="0"/>
              <a:t>:</a:t>
            </a:r>
            <a:endParaRPr lang="en-US" sz="2000" dirty="0"/>
          </a:p>
          <a:p>
            <a:pPr lvl="0">
              <a:buFont typeface="Arial" panose="020B0604020202020204" pitchFamily="34" charset="0"/>
              <a:buChar char="•"/>
            </a:pPr>
            <a:r>
              <a:rPr lang="sr-Latn-BA" sz="2000" b="1" dirty="0"/>
              <a:t>razvoju povjerenja </a:t>
            </a:r>
            <a:r>
              <a:rPr lang="sr-Latn-BA" sz="2000" dirty="0"/>
              <a:t>u finansijske izvještaje o stanju i performansama ekonomskih aktera do nivoa nacionalnih ekonomija,</a:t>
            </a:r>
            <a:endParaRPr lang="en-US" sz="2000" dirty="0"/>
          </a:p>
          <a:p>
            <a:pPr lvl="0">
              <a:buFont typeface="Arial" panose="020B0604020202020204" pitchFamily="34" charset="0"/>
              <a:buChar char="•"/>
            </a:pPr>
            <a:r>
              <a:rPr lang="sr-Latn-BA" sz="2000" b="1" dirty="0"/>
              <a:t>svođenju informacione asimetrije </a:t>
            </a:r>
            <a:r>
              <a:rPr lang="sr-Latn-BA" sz="2000" dirty="0"/>
              <a:t>između internih korisnika i kreatora finansijskih izvještaja i eksternih korisnika tih izvještaja na podnošljivu mjeru,</a:t>
            </a:r>
            <a:endParaRPr lang="en-US" sz="2000" dirty="0"/>
          </a:p>
          <a:p>
            <a:pPr lvl="0">
              <a:buFont typeface="Arial" panose="020B0604020202020204" pitchFamily="34" charset="0"/>
              <a:buChar char="•"/>
            </a:pPr>
            <a:r>
              <a:rPr lang="sr-Latn-BA" sz="2000" b="1" dirty="0"/>
              <a:t>rastu sklonosti štednji i investiranju </a:t>
            </a:r>
            <a:r>
              <a:rPr lang="sr-Latn-BA" sz="2000" dirty="0"/>
              <a:t>i na taj način razvoju finansijskih tržišta,</a:t>
            </a:r>
            <a:endParaRPr lang="en-US" sz="2000" dirty="0"/>
          </a:p>
          <a:p>
            <a:pPr lvl="0">
              <a:buFont typeface="Arial" panose="020B0604020202020204" pitchFamily="34" charset="0"/>
              <a:buChar char="•"/>
            </a:pPr>
            <a:r>
              <a:rPr lang="sr-Latn-BA" sz="2000" b="1" dirty="0"/>
              <a:t>prilivu stranih direktnih i portfolio investicija</a:t>
            </a:r>
            <a:r>
              <a:rPr lang="sr-Latn-BA" sz="2000" dirty="0"/>
              <a:t>,</a:t>
            </a:r>
            <a:endParaRPr lang="en-US" sz="2000" dirty="0"/>
          </a:p>
          <a:p>
            <a:pPr lvl="0">
              <a:buFont typeface="Arial" panose="020B0604020202020204" pitchFamily="34" charset="0"/>
              <a:buChar char="•"/>
            </a:pPr>
            <a:r>
              <a:rPr lang="sr-Latn-BA" sz="2000" b="1" dirty="0"/>
              <a:t>podsticanju eksternog rasta </a:t>
            </a:r>
            <a:r>
              <a:rPr lang="sr-Latn-BA" sz="2000" dirty="0"/>
              <a:t>uspješnih kompanija i banaka putem spajanja i akvizicija,</a:t>
            </a:r>
            <a:endParaRPr lang="en-US" sz="2000" dirty="0"/>
          </a:p>
          <a:p>
            <a:pPr lvl="0">
              <a:buFont typeface="Arial" panose="020B0604020202020204" pitchFamily="34" charset="0"/>
              <a:buChar char="•"/>
            </a:pPr>
            <a:r>
              <a:rPr lang="sr-Latn-BA" sz="2000" b="1" dirty="0"/>
              <a:t>kreiranju pouzdanih informacija </a:t>
            </a:r>
            <a:r>
              <a:rPr lang="sr-Latn-BA" sz="2000" dirty="0"/>
              <a:t>za koncipiranje makroekonomskih politika, strategija i planova države, a uz to i socijalno održiv privredni rast i razvoj zemlje,</a:t>
            </a:r>
            <a:endParaRPr lang="en-US" sz="2000" dirty="0"/>
          </a:p>
          <a:p>
            <a:pPr lvl="0">
              <a:buFont typeface="Arial" panose="020B0604020202020204" pitchFamily="34" charset="0"/>
              <a:buChar char="•"/>
            </a:pPr>
            <a:r>
              <a:rPr lang="sr-Latn-BA" sz="2000" b="1" dirty="0"/>
              <a:t>informacionim potrebama </a:t>
            </a:r>
            <a:r>
              <a:rPr lang="sr-Latn-BA" sz="2000" dirty="0"/>
              <a:t>izvještajno-regulatornih tijela, i slično</a:t>
            </a:r>
            <a:r>
              <a:rPr lang="sr-Latn-BA" dirty="0"/>
              <a:t>.</a:t>
            </a:r>
            <a:endParaRPr lang="en-US" dirty="0"/>
          </a:p>
          <a:p>
            <a:pPr marL="0" indent="0">
              <a:buNone/>
            </a:pPr>
            <a:endParaRPr lang="en-US" dirty="0"/>
          </a:p>
          <a:p>
            <a:endParaRPr lang="sr-Latn-BA" dirty="0"/>
          </a:p>
        </p:txBody>
      </p:sp>
    </p:spTree>
    <p:extLst>
      <p:ext uri="{BB962C8B-B14F-4D97-AF65-F5344CB8AC3E}">
        <p14:creationId xmlns:p14="http://schemas.microsoft.com/office/powerpoint/2010/main" val="30017447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0241" y="624110"/>
            <a:ext cx="9584372" cy="858701"/>
          </a:xfrm>
        </p:spPr>
        <p:txBody>
          <a:bodyPr>
            <a:normAutofit/>
          </a:bodyPr>
          <a:lstStyle/>
          <a:p>
            <a:r>
              <a:rPr lang="sr-Latn-BA" sz="3200" b="1" dirty="0"/>
              <a:t>4.1. Kružni tok gotovine</a:t>
            </a:r>
          </a:p>
        </p:txBody>
      </p:sp>
      <p:sp>
        <p:nvSpPr>
          <p:cNvPr id="3" name="Content Placeholder 2"/>
          <p:cNvSpPr>
            <a:spLocks noGrp="1"/>
          </p:cNvSpPr>
          <p:nvPr>
            <p:ph idx="1"/>
          </p:nvPr>
        </p:nvSpPr>
        <p:spPr>
          <a:xfrm>
            <a:off x="1438101" y="1646381"/>
            <a:ext cx="10066511" cy="4854171"/>
          </a:xfrm>
        </p:spPr>
        <p:txBody>
          <a:bodyPr>
            <a:normAutofit/>
          </a:bodyPr>
          <a:lstStyle/>
          <a:p>
            <a:pPr marL="0" indent="0">
              <a:buNone/>
            </a:pPr>
            <a:r>
              <a:rPr lang="sr-Latn-BA" sz="2400" dirty="0"/>
              <a:t>Odnos gotovinskog i poslovnog ciklusa</a:t>
            </a:r>
          </a:p>
        </p:txBody>
      </p:sp>
      <p:sp>
        <p:nvSpPr>
          <p:cNvPr id="4" name="Rectangle 2"/>
          <p:cNvSpPr>
            <a:spLocks noChangeArrowheads="1"/>
          </p:cNvSpPr>
          <p:nvPr/>
        </p:nvSpPr>
        <p:spPr bwMode="auto">
          <a:xfrm>
            <a:off x="1920240" y="253538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r-Latn-BA"/>
          </a:p>
        </p:txBody>
      </p:sp>
      <p:graphicFrame>
        <p:nvGraphicFramePr>
          <p:cNvPr id="5" name="Object 4"/>
          <p:cNvGraphicFramePr>
            <a:graphicFrameLocks noChangeAspect="1"/>
          </p:cNvGraphicFramePr>
          <p:nvPr>
            <p:extLst>
              <p:ext uri="{D42A27DB-BD31-4B8C-83A1-F6EECF244321}">
                <p14:modId xmlns:p14="http://schemas.microsoft.com/office/powerpoint/2010/main" val="3994769951"/>
              </p:ext>
            </p:extLst>
          </p:nvPr>
        </p:nvGraphicFramePr>
        <p:xfrm>
          <a:off x="2734887" y="2277687"/>
          <a:ext cx="7705898" cy="3749040"/>
        </p:xfrm>
        <a:graphic>
          <a:graphicData uri="http://schemas.openxmlformats.org/presentationml/2006/ole">
            <mc:AlternateContent xmlns:mc="http://schemas.openxmlformats.org/markup-compatibility/2006">
              <mc:Choice xmlns:v="urn:schemas-microsoft-com:vml" Requires="v">
                <p:oleObj spid="_x0000_s18474" r:id="rId3" imgW="9819360" imgH="4932962" progId="Visio.Drawing.11">
                  <p:embed/>
                </p:oleObj>
              </mc:Choice>
              <mc:Fallback>
                <p:oleObj r:id="rId3" imgW="9819360" imgH="4932962" progId="Visio.Drawing.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4887" y="2277687"/>
                        <a:ext cx="7705898" cy="3749040"/>
                      </a:xfrm>
                      <a:prstGeom prst="rect">
                        <a:avLst/>
                      </a:prstGeom>
                      <a:noFill/>
                    </p:spPr>
                  </p:pic>
                </p:oleObj>
              </mc:Fallback>
            </mc:AlternateContent>
          </a:graphicData>
        </a:graphic>
      </p:graphicFrame>
    </p:spTree>
    <p:extLst>
      <p:ext uri="{BB962C8B-B14F-4D97-AF65-F5344CB8AC3E}">
        <p14:creationId xmlns:p14="http://schemas.microsoft.com/office/powerpoint/2010/main" val="158557548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4.2. Vrste finansijskih izvještaja</a:t>
            </a:r>
            <a:br>
              <a:rPr lang="en-US" b="1" dirty="0"/>
            </a:br>
            <a:r>
              <a:rPr lang="sr-Latn-BA" dirty="0"/>
              <a:t> </a:t>
            </a:r>
            <a:r>
              <a:rPr lang="en-US" dirty="0"/>
              <a:t/>
            </a:r>
            <a:br>
              <a:rPr lang="en-US" dirty="0"/>
            </a:br>
            <a:endParaRPr lang="sr-Latn-BA" dirty="0"/>
          </a:p>
        </p:txBody>
      </p:sp>
      <p:sp>
        <p:nvSpPr>
          <p:cNvPr id="3" name="Content Placeholder 2"/>
          <p:cNvSpPr>
            <a:spLocks noGrp="1"/>
          </p:cNvSpPr>
          <p:nvPr>
            <p:ph idx="1"/>
          </p:nvPr>
        </p:nvSpPr>
        <p:spPr>
          <a:xfrm>
            <a:off x="1622854" y="1408670"/>
            <a:ext cx="9881758" cy="4502552"/>
          </a:xfrm>
        </p:spPr>
        <p:txBody>
          <a:bodyPr>
            <a:normAutofit/>
          </a:bodyPr>
          <a:lstStyle/>
          <a:p>
            <a:r>
              <a:rPr lang="pl-PL" sz="2400" dirty="0"/>
              <a:t>Bilans </a:t>
            </a:r>
            <a:r>
              <a:rPr lang="pl-PL" sz="2400" dirty="0" smtClean="0"/>
              <a:t>stanja;</a:t>
            </a:r>
          </a:p>
          <a:p>
            <a:r>
              <a:rPr lang="pl-PL" sz="2400" dirty="0" smtClean="0"/>
              <a:t>Bilans uspjeha;</a:t>
            </a:r>
          </a:p>
          <a:p>
            <a:r>
              <a:rPr lang="pl-PL" sz="2400" dirty="0" smtClean="0"/>
              <a:t>Izvještaj o tokovima gotovine;</a:t>
            </a:r>
          </a:p>
          <a:p>
            <a:r>
              <a:rPr lang="pl-PL" sz="2400" dirty="0" smtClean="0"/>
              <a:t>Izvori i upotreba gotovine.</a:t>
            </a:r>
            <a:endParaRPr lang="sr-Latn-BA" sz="2400" dirty="0"/>
          </a:p>
        </p:txBody>
      </p:sp>
    </p:spTree>
    <p:extLst>
      <p:ext uri="{BB962C8B-B14F-4D97-AF65-F5344CB8AC3E}">
        <p14:creationId xmlns:p14="http://schemas.microsoft.com/office/powerpoint/2010/main" val="16974998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7039" y="624110"/>
            <a:ext cx="9667574" cy="1280890"/>
          </a:xfrm>
        </p:spPr>
        <p:txBody>
          <a:bodyPr>
            <a:normAutofit fontScale="90000"/>
          </a:bodyPr>
          <a:lstStyle/>
          <a:p>
            <a:r>
              <a:rPr lang="pl-PL" dirty="0"/>
              <a:t>4.2.1. Bilans stanja (izvještaj o finansijskom položaju na kraju perioda)</a:t>
            </a:r>
            <a:br>
              <a:rPr lang="pl-PL" dirty="0"/>
            </a:br>
            <a:r>
              <a:rPr lang="pl-PL" dirty="0"/>
              <a:t/>
            </a:r>
            <a:br>
              <a:rPr lang="pl-PL" dirty="0"/>
            </a:br>
            <a:endParaRPr lang="sr-Latn-BA" dirty="0"/>
          </a:p>
        </p:txBody>
      </p:sp>
      <p:sp>
        <p:nvSpPr>
          <p:cNvPr id="3" name="Content Placeholder 2"/>
          <p:cNvSpPr>
            <a:spLocks noGrp="1"/>
          </p:cNvSpPr>
          <p:nvPr>
            <p:ph idx="1"/>
          </p:nvPr>
        </p:nvSpPr>
        <p:spPr>
          <a:xfrm>
            <a:off x="1581665" y="1905000"/>
            <a:ext cx="9922947" cy="4006222"/>
          </a:xfrm>
        </p:spPr>
        <p:txBody>
          <a:bodyPr/>
          <a:lstStyle/>
          <a:p>
            <a:r>
              <a:rPr lang="sr-Latn-CS" sz="2200" dirty="0"/>
              <a:t>Bilans stanja je izvještaj o sredstvima (imovini) i obavezama u određenom vremenskom trenutku (na datum bilansa </a:t>
            </a:r>
            <a:r>
              <a:rPr lang="sr-Latn-CS" sz="2200" dirty="0" smtClean="0"/>
              <a:t>stanja).</a:t>
            </a:r>
          </a:p>
          <a:p>
            <a:r>
              <a:rPr lang="sr-Latn-CS" sz="2200" dirty="0" smtClean="0"/>
              <a:t>Proces izrade finansijskog izvještaja:</a:t>
            </a:r>
          </a:p>
          <a:p>
            <a:endParaRPr lang="sr-Latn-BA" dirty="0"/>
          </a:p>
        </p:txBody>
      </p:sp>
      <p:graphicFrame>
        <p:nvGraphicFramePr>
          <p:cNvPr id="4" name="Diagram 3"/>
          <p:cNvGraphicFramePr/>
          <p:nvPr>
            <p:extLst>
              <p:ext uri="{D42A27DB-BD31-4B8C-83A1-F6EECF244321}">
                <p14:modId xmlns:p14="http://schemas.microsoft.com/office/powerpoint/2010/main" val="3385205206"/>
              </p:ext>
            </p:extLst>
          </p:nvPr>
        </p:nvGraphicFramePr>
        <p:xfrm>
          <a:off x="3340331" y="3581371"/>
          <a:ext cx="6477000" cy="19729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3858997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2325" y="624110"/>
            <a:ext cx="9692288" cy="1280890"/>
          </a:xfrm>
        </p:spPr>
        <p:txBody>
          <a:bodyPr>
            <a:normAutofit fontScale="90000"/>
          </a:bodyPr>
          <a:lstStyle/>
          <a:p>
            <a:r>
              <a:rPr lang="pl-PL" dirty="0"/>
              <a:t>4.2.1. Bilans stanja (izvještaj o finansijskom položaju na kraju perioda)</a:t>
            </a:r>
            <a:br>
              <a:rPr lang="pl-PL" dirty="0"/>
            </a:br>
            <a:r>
              <a:rPr lang="pl-PL" dirty="0"/>
              <a:t/>
            </a:r>
            <a:br>
              <a:rPr lang="pl-PL" dirty="0"/>
            </a:br>
            <a:endParaRPr lang="sr-Latn-BA" dirty="0"/>
          </a:p>
        </p:txBody>
      </p:sp>
      <p:sp>
        <p:nvSpPr>
          <p:cNvPr id="3" name="Content Placeholder 2"/>
          <p:cNvSpPr>
            <a:spLocks noGrp="1"/>
          </p:cNvSpPr>
          <p:nvPr>
            <p:ph idx="1"/>
          </p:nvPr>
        </p:nvSpPr>
        <p:spPr>
          <a:xfrm>
            <a:off x="1131683" y="2003367"/>
            <a:ext cx="10372929" cy="4580313"/>
          </a:xfrm>
        </p:spPr>
        <p:txBody>
          <a:bodyPr>
            <a:normAutofit/>
          </a:bodyPr>
          <a:lstStyle/>
          <a:p>
            <a:r>
              <a:rPr lang="sr-Latn-CS" dirty="0" smtClean="0"/>
              <a:t>Vrhunski </a:t>
            </a:r>
            <a:r>
              <a:rPr lang="sr-Latn-CS" dirty="0"/>
              <a:t>cilj kompanije </a:t>
            </a:r>
            <a:r>
              <a:rPr lang="sr-Latn-CS" dirty="0" smtClean="0"/>
              <a:t>je da </a:t>
            </a:r>
            <a:r>
              <a:rPr lang="sr-Latn-CS" dirty="0"/>
              <a:t>maksimira neto dobitak u dugom roku, </a:t>
            </a:r>
            <a:r>
              <a:rPr lang="sr-Latn-CS" dirty="0" smtClean="0"/>
              <a:t>ali ne </a:t>
            </a:r>
            <a:r>
              <a:rPr lang="sr-Latn-CS" dirty="0"/>
              <a:t>manje je važno </a:t>
            </a:r>
            <a:r>
              <a:rPr lang="sr-Latn-CS" dirty="0" smtClean="0"/>
              <a:t>je da </a:t>
            </a:r>
            <a:r>
              <a:rPr lang="sr-Latn-CS" dirty="0"/>
              <a:t>poveća i kapital. </a:t>
            </a:r>
            <a:endParaRPr lang="sr-Latn-CS" dirty="0" smtClean="0"/>
          </a:p>
          <a:p>
            <a:r>
              <a:rPr lang="sr-Latn-CS" dirty="0" smtClean="0"/>
              <a:t>Između </a:t>
            </a:r>
            <a:r>
              <a:rPr lang="sr-Latn-CS" dirty="0"/>
              <a:t>ovih dvaju ciljeva postoji visoki stepen pozitivne korelacije, jer kapital je udio vlasnika u kompaniji izmjeren prema računovodstvenim pravilima, pa se nerijetko naziva i knjigovodstvenom vrijednošću kompanije (neto kapital). </a:t>
            </a:r>
            <a:endParaRPr lang="sr-Latn-CS" dirty="0" smtClean="0"/>
          </a:p>
          <a:p>
            <a:r>
              <a:rPr lang="sr-Latn-CS" dirty="0" smtClean="0"/>
              <a:t>Na </a:t>
            </a:r>
            <a:r>
              <a:rPr lang="sr-Latn-CS" dirty="0"/>
              <a:t>bilans stanja, odnosno neto vrijednost preduzeća, utiče bilans </a:t>
            </a:r>
            <a:r>
              <a:rPr lang="sr-Latn-CS" dirty="0" smtClean="0"/>
              <a:t>uspjeha</a:t>
            </a:r>
            <a:r>
              <a:rPr lang="sr-Latn-CS" dirty="0"/>
              <a:t>:</a:t>
            </a:r>
            <a:endParaRPr lang="sr-Latn-CS" dirty="0" smtClean="0"/>
          </a:p>
          <a:p>
            <a:pPr marL="0" indent="0">
              <a:buNone/>
            </a:pPr>
            <a:r>
              <a:rPr lang="sr-Latn-CS" dirty="0" smtClean="0"/>
              <a:t>	</a:t>
            </a:r>
            <a:r>
              <a:rPr lang="sr-Latn-CS" dirty="0" smtClean="0">
                <a:solidFill>
                  <a:schemeClr val="accent2">
                    <a:lumMod val="50000"/>
                  </a:schemeClr>
                </a:solidFill>
              </a:rPr>
              <a:t>SREDSTVA </a:t>
            </a:r>
            <a:r>
              <a:rPr lang="sr-Latn-CS" dirty="0">
                <a:solidFill>
                  <a:schemeClr val="accent2">
                    <a:lumMod val="50000"/>
                  </a:schemeClr>
                </a:solidFill>
              </a:rPr>
              <a:t>– OBAVEZE = NETO VRIJEDNOST (KAPITAL</a:t>
            </a:r>
            <a:r>
              <a:rPr lang="sr-Latn-CS" dirty="0" smtClean="0">
                <a:solidFill>
                  <a:schemeClr val="accent2">
                    <a:lumMod val="50000"/>
                  </a:schemeClr>
                </a:solidFill>
              </a:rPr>
              <a:t>)</a:t>
            </a:r>
            <a:endParaRPr lang="en-US" dirty="0">
              <a:solidFill>
                <a:schemeClr val="accent2">
                  <a:lumMod val="50000"/>
                </a:schemeClr>
              </a:solidFill>
            </a:endParaRPr>
          </a:p>
          <a:p>
            <a:pPr marL="0" indent="0">
              <a:buNone/>
            </a:pPr>
            <a:r>
              <a:rPr lang="sr-Latn-CS" dirty="0" smtClean="0">
                <a:solidFill>
                  <a:schemeClr val="accent2">
                    <a:lumMod val="50000"/>
                  </a:schemeClr>
                </a:solidFill>
              </a:rPr>
              <a:t>	SREDSTVA </a:t>
            </a:r>
            <a:r>
              <a:rPr lang="sr-Latn-CS" dirty="0">
                <a:solidFill>
                  <a:schemeClr val="accent2">
                    <a:lumMod val="50000"/>
                  </a:schemeClr>
                </a:solidFill>
              </a:rPr>
              <a:t>= OBAVEZE + KAPITAL</a:t>
            </a:r>
            <a:endParaRPr lang="en-US" dirty="0">
              <a:solidFill>
                <a:schemeClr val="accent2">
                  <a:lumMod val="50000"/>
                </a:schemeClr>
              </a:solidFill>
            </a:endParaRPr>
          </a:p>
          <a:p>
            <a:r>
              <a:rPr lang="sr-Latn-BA" dirty="0"/>
              <a:t>Odnos između dobiti i kapitala nije jedina veza između bilansa uspjeha i bilansa </a:t>
            </a:r>
            <a:r>
              <a:rPr lang="sr-Latn-BA" dirty="0" smtClean="0"/>
              <a:t>stanja: </a:t>
            </a:r>
          </a:p>
          <a:p>
            <a:pPr lvl="1"/>
            <a:r>
              <a:rPr lang="sr-Latn-BA" sz="1800" dirty="0"/>
              <a:t>S</a:t>
            </a:r>
            <a:r>
              <a:rPr lang="sr-Latn-BA" sz="1800" dirty="0" smtClean="0"/>
              <a:t>vaka </a:t>
            </a:r>
            <a:r>
              <a:rPr lang="sr-Latn-BA" sz="1800" dirty="0"/>
              <a:t>izvršena prodaja evidentirana u bilansu uspjeha dovodi do povećanja gotovine ili potraživanja u bilansu stanja. </a:t>
            </a:r>
            <a:endParaRPr lang="sr-Latn-BA" sz="1800" dirty="0" smtClean="0"/>
          </a:p>
          <a:p>
            <a:pPr lvl="1"/>
            <a:r>
              <a:rPr lang="sr-Latn-BA" sz="1800" dirty="0" smtClean="0"/>
              <a:t>Svaki </a:t>
            </a:r>
            <a:r>
              <a:rPr lang="sr-Latn-BA" sz="1800" dirty="0"/>
              <a:t>trošak odnosno rashod evidentiran u bilansu uspjeha izaziva promjene na poziciji gotovine ili avansnih obaveza u bilansu stanja.</a:t>
            </a:r>
            <a:endParaRPr lang="en-US" sz="1800" dirty="0"/>
          </a:p>
          <a:p>
            <a:endParaRPr lang="sr-Latn-BA" dirty="0"/>
          </a:p>
        </p:txBody>
      </p:sp>
    </p:spTree>
    <p:extLst>
      <p:ext uri="{BB962C8B-B14F-4D97-AF65-F5344CB8AC3E}">
        <p14:creationId xmlns:p14="http://schemas.microsoft.com/office/powerpoint/2010/main" val="415315764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1093" y="624110"/>
            <a:ext cx="9873520" cy="1280890"/>
          </a:xfrm>
        </p:spPr>
        <p:txBody>
          <a:bodyPr>
            <a:normAutofit fontScale="90000"/>
          </a:bodyPr>
          <a:lstStyle/>
          <a:p>
            <a:r>
              <a:rPr lang="pl-PL" dirty="0"/>
              <a:t>4.2.1. Bilans stanja (izvještaj o finansijskom položaju na kraju perioda)</a:t>
            </a:r>
            <a:br>
              <a:rPr lang="pl-PL" dirty="0"/>
            </a:br>
            <a:r>
              <a:rPr lang="pl-PL" dirty="0"/>
              <a:t/>
            </a:r>
            <a:br>
              <a:rPr lang="pl-PL" dirty="0"/>
            </a:br>
            <a:endParaRPr lang="sr-Latn-BA" dirty="0"/>
          </a:p>
        </p:txBody>
      </p:sp>
      <p:sp>
        <p:nvSpPr>
          <p:cNvPr id="3" name="Content Placeholder 2"/>
          <p:cNvSpPr>
            <a:spLocks noGrp="1"/>
          </p:cNvSpPr>
          <p:nvPr>
            <p:ph idx="1"/>
          </p:nvPr>
        </p:nvSpPr>
        <p:spPr>
          <a:xfrm>
            <a:off x="1869592" y="1974888"/>
            <a:ext cx="9842067" cy="4580313"/>
          </a:xfrm>
        </p:spPr>
        <p:txBody>
          <a:bodyPr>
            <a:normAutofit/>
          </a:bodyPr>
          <a:lstStyle/>
          <a:p>
            <a:pPr marL="0" indent="0">
              <a:buNone/>
            </a:pPr>
            <a:r>
              <a:rPr lang="sr-Latn-BA" dirty="0" smtClean="0"/>
              <a:t>Veze između finansijskih izvještaja</a:t>
            </a:r>
            <a:endParaRPr lang="sr-Latn-BA" dirty="0"/>
          </a:p>
        </p:txBody>
      </p:sp>
      <p:sp>
        <p:nvSpPr>
          <p:cNvPr id="4" name="Rectangle 2"/>
          <p:cNvSpPr>
            <a:spLocks noChangeArrowheads="1"/>
          </p:cNvSpPr>
          <p:nvPr/>
        </p:nvSpPr>
        <p:spPr bwMode="auto">
          <a:xfrm>
            <a:off x="3059083" y="290945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r-Latn-BA"/>
          </a:p>
        </p:txBody>
      </p:sp>
      <p:graphicFrame>
        <p:nvGraphicFramePr>
          <p:cNvPr id="5" name="Object 4"/>
          <p:cNvGraphicFramePr>
            <a:graphicFrameLocks noChangeAspect="1"/>
          </p:cNvGraphicFramePr>
          <p:nvPr>
            <p:extLst>
              <p:ext uri="{D42A27DB-BD31-4B8C-83A1-F6EECF244321}">
                <p14:modId xmlns:p14="http://schemas.microsoft.com/office/powerpoint/2010/main" val="968165144"/>
              </p:ext>
            </p:extLst>
          </p:nvPr>
        </p:nvGraphicFramePr>
        <p:xfrm>
          <a:off x="2252749" y="2610196"/>
          <a:ext cx="7082444" cy="3424843"/>
        </p:xfrm>
        <a:graphic>
          <a:graphicData uri="http://schemas.openxmlformats.org/presentationml/2006/ole">
            <mc:AlternateContent xmlns:mc="http://schemas.openxmlformats.org/markup-compatibility/2006">
              <mc:Choice xmlns:v="urn:schemas-microsoft-com:vml" Requires="v">
                <p:oleObj spid="_x0000_s19496" r:id="rId3" imgW="9136800" imgH="3826893" progId="Visio.Drawing.11">
                  <p:embed/>
                </p:oleObj>
              </mc:Choice>
              <mc:Fallback>
                <p:oleObj r:id="rId3" imgW="9136800" imgH="3826893" progId="Visio.Drawing.11">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2749" y="2610196"/>
                        <a:ext cx="7082444" cy="3424843"/>
                      </a:xfrm>
                      <a:prstGeom prst="rect">
                        <a:avLst/>
                      </a:prstGeom>
                      <a:noFill/>
                    </p:spPr>
                  </p:pic>
                </p:oleObj>
              </mc:Fallback>
            </mc:AlternateContent>
          </a:graphicData>
        </a:graphic>
      </p:graphicFrame>
    </p:spTree>
    <p:extLst>
      <p:ext uri="{BB962C8B-B14F-4D97-AF65-F5344CB8AC3E}">
        <p14:creationId xmlns:p14="http://schemas.microsoft.com/office/powerpoint/2010/main" val="45541844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849" y="624110"/>
            <a:ext cx="9708764" cy="792798"/>
          </a:xfrm>
        </p:spPr>
        <p:txBody>
          <a:bodyPr>
            <a:normAutofit fontScale="90000"/>
          </a:bodyPr>
          <a:lstStyle/>
          <a:p>
            <a:r>
              <a:rPr lang="pl-PL" dirty="0" smtClean="0"/>
              <a:t>4.2.2</a:t>
            </a:r>
            <a:r>
              <a:rPr lang="pl-PL" dirty="0"/>
              <a:t>. </a:t>
            </a:r>
            <a:r>
              <a:rPr lang="pl-PL" dirty="0" smtClean="0"/>
              <a:t>Bilans </a:t>
            </a:r>
            <a:r>
              <a:rPr lang="pl-PL" dirty="0"/>
              <a:t>uspjeha (izvještaj o ukupnom rezultatu u određenom periodu)</a:t>
            </a:r>
            <a:endParaRPr lang="sr-Latn-BA" dirty="0"/>
          </a:p>
        </p:txBody>
      </p:sp>
      <p:sp>
        <p:nvSpPr>
          <p:cNvPr id="3" name="Content Placeholder 2"/>
          <p:cNvSpPr>
            <a:spLocks noGrp="1"/>
          </p:cNvSpPr>
          <p:nvPr>
            <p:ph idx="1"/>
          </p:nvPr>
        </p:nvSpPr>
        <p:spPr>
          <a:xfrm>
            <a:off x="1869592" y="1974888"/>
            <a:ext cx="9842067" cy="4580313"/>
          </a:xfrm>
        </p:spPr>
        <p:txBody>
          <a:bodyPr>
            <a:normAutofit/>
          </a:bodyPr>
          <a:lstStyle/>
          <a:p>
            <a:r>
              <a:rPr lang="sr-Latn-CS" sz="2400" b="1" dirty="0"/>
              <a:t>U bilansu uspjeha se prezentuju prihodi i rashodi perioda i utvrđuje bruto i neto finansijski rezultat</a:t>
            </a:r>
            <a:r>
              <a:rPr lang="sr-Latn-CS" sz="2400" dirty="0"/>
              <a:t>, s tim da pravno lice u odvojenom finansijskom izvještaju ili u okviru bilansa uspjeha osim prihoda i rashoda prezentuje i dobitke, odnosno gubitke priznate u toku perioda neposredno u kapitalu. </a:t>
            </a:r>
            <a:endParaRPr lang="sr-Latn-CS" sz="2400" dirty="0" smtClean="0"/>
          </a:p>
          <a:p>
            <a:r>
              <a:rPr lang="sr-Latn-CS" sz="2400" dirty="0" smtClean="0"/>
              <a:t>U </a:t>
            </a:r>
            <a:r>
              <a:rPr lang="sr-Latn-CS" sz="2400" dirty="0"/>
              <a:t>Republici Srpskoj su se opredijelili za razdvajanje bilansa uspjeha na dva obrasca gdje su u jednom tretirani prihodi i rashodi, a u drugom ostali dobici i </a:t>
            </a:r>
            <a:r>
              <a:rPr lang="sr-Latn-CS" sz="2400" dirty="0" smtClean="0"/>
              <a:t>gubici.</a:t>
            </a:r>
            <a:endParaRPr lang="sr-Latn-BA" sz="2400" dirty="0"/>
          </a:p>
        </p:txBody>
      </p:sp>
      <p:sp>
        <p:nvSpPr>
          <p:cNvPr id="4" name="Rectangle 2"/>
          <p:cNvSpPr>
            <a:spLocks noChangeArrowheads="1"/>
          </p:cNvSpPr>
          <p:nvPr/>
        </p:nvSpPr>
        <p:spPr bwMode="auto">
          <a:xfrm>
            <a:off x="3059083" y="290945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r-Latn-BA"/>
          </a:p>
        </p:txBody>
      </p:sp>
    </p:spTree>
    <p:extLst>
      <p:ext uri="{BB962C8B-B14F-4D97-AF65-F5344CB8AC3E}">
        <p14:creationId xmlns:p14="http://schemas.microsoft.com/office/powerpoint/2010/main" val="386592190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4357" y="624110"/>
            <a:ext cx="9900256" cy="788404"/>
          </a:xfrm>
        </p:spPr>
        <p:txBody>
          <a:bodyPr>
            <a:normAutofit fontScale="90000"/>
          </a:bodyPr>
          <a:lstStyle/>
          <a:p>
            <a:r>
              <a:rPr lang="pl-PL" dirty="0" smtClean="0"/>
              <a:t>4.2.2</a:t>
            </a:r>
            <a:r>
              <a:rPr lang="pl-PL" dirty="0"/>
              <a:t>. </a:t>
            </a:r>
            <a:r>
              <a:rPr lang="pl-PL" dirty="0" smtClean="0"/>
              <a:t>Bilans </a:t>
            </a:r>
            <a:r>
              <a:rPr lang="pl-PL" dirty="0"/>
              <a:t>uspjeha (izvještaj o ukupnom rezultatu u određenom periodu)</a:t>
            </a:r>
            <a:endParaRPr lang="sr-Latn-BA" dirty="0"/>
          </a:p>
        </p:txBody>
      </p:sp>
      <p:sp>
        <p:nvSpPr>
          <p:cNvPr id="3" name="Content Placeholder 2"/>
          <p:cNvSpPr>
            <a:spLocks noGrp="1"/>
          </p:cNvSpPr>
          <p:nvPr>
            <p:ph idx="1"/>
          </p:nvPr>
        </p:nvSpPr>
        <p:spPr>
          <a:xfrm>
            <a:off x="1604356" y="1753986"/>
            <a:ext cx="10107303" cy="4801216"/>
          </a:xfrm>
        </p:spPr>
        <p:txBody>
          <a:bodyPr>
            <a:normAutofit/>
          </a:bodyPr>
          <a:lstStyle/>
          <a:p>
            <a:pPr marL="0" indent="0">
              <a:buNone/>
            </a:pPr>
            <a:r>
              <a:rPr lang="sr-Latn-BA" sz="2000" dirty="0" smtClean="0"/>
              <a:t>Međuzavisnost bilansa uspjeha i bilansa stanja</a:t>
            </a:r>
          </a:p>
          <a:p>
            <a:endParaRPr lang="sr-Latn-BA" sz="2000" dirty="0" smtClean="0"/>
          </a:p>
        </p:txBody>
      </p:sp>
      <p:sp>
        <p:nvSpPr>
          <p:cNvPr id="4" name="Rectangle 2"/>
          <p:cNvSpPr>
            <a:spLocks noChangeArrowheads="1"/>
          </p:cNvSpPr>
          <p:nvPr/>
        </p:nvSpPr>
        <p:spPr bwMode="auto">
          <a:xfrm>
            <a:off x="3059083" y="290945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r-Latn-BA"/>
          </a:p>
        </p:txBody>
      </p:sp>
      <p:sp>
        <p:nvSpPr>
          <p:cNvPr id="20" name="Rectangle 19"/>
          <p:cNvSpPr/>
          <p:nvPr/>
        </p:nvSpPr>
        <p:spPr>
          <a:xfrm>
            <a:off x="4638501" y="2277377"/>
            <a:ext cx="2219499" cy="81464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sr-Latn-BA" dirty="0" smtClean="0"/>
              <a:t>Bilans stanja na početku perioda</a:t>
            </a:r>
            <a:endParaRPr lang="sr-Latn-BA" dirty="0"/>
          </a:p>
        </p:txBody>
      </p:sp>
      <p:sp>
        <p:nvSpPr>
          <p:cNvPr id="21" name="Rectangle 20"/>
          <p:cNvSpPr/>
          <p:nvPr/>
        </p:nvSpPr>
        <p:spPr>
          <a:xfrm>
            <a:off x="4675908" y="3477948"/>
            <a:ext cx="2182092" cy="75645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sr-Latn-BA" dirty="0" smtClean="0"/>
              <a:t>+ Dobit (gubitak)</a:t>
            </a:r>
            <a:endParaRPr lang="sr-Latn-BA" dirty="0"/>
          </a:p>
        </p:txBody>
      </p:sp>
      <p:sp>
        <p:nvSpPr>
          <p:cNvPr id="22" name="Rectangle 21"/>
          <p:cNvSpPr/>
          <p:nvPr/>
        </p:nvSpPr>
        <p:spPr>
          <a:xfrm>
            <a:off x="4675908" y="4553030"/>
            <a:ext cx="2219499" cy="78139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sr-Latn-BA" dirty="0" smtClean="0"/>
              <a:t>Kretanje gotovine od / do vlasnika</a:t>
            </a:r>
            <a:endParaRPr lang="sr-Latn-BA" dirty="0"/>
          </a:p>
        </p:txBody>
      </p:sp>
      <p:sp>
        <p:nvSpPr>
          <p:cNvPr id="23" name="Rectangle 22"/>
          <p:cNvSpPr/>
          <p:nvPr/>
        </p:nvSpPr>
        <p:spPr>
          <a:xfrm>
            <a:off x="4675908" y="5640571"/>
            <a:ext cx="2219499" cy="85621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sr-Latn-BA" dirty="0"/>
              <a:t>Bilans stanja na </a:t>
            </a:r>
            <a:r>
              <a:rPr lang="sr-Latn-BA" dirty="0" smtClean="0"/>
              <a:t>kraju </a:t>
            </a:r>
            <a:r>
              <a:rPr lang="sr-Latn-BA" dirty="0"/>
              <a:t>perioda</a:t>
            </a:r>
          </a:p>
        </p:txBody>
      </p:sp>
      <p:sp>
        <p:nvSpPr>
          <p:cNvPr id="24" name="Right Arrow 23"/>
          <p:cNvSpPr/>
          <p:nvPr/>
        </p:nvSpPr>
        <p:spPr>
          <a:xfrm>
            <a:off x="3059083" y="4838007"/>
            <a:ext cx="1271848" cy="4322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BA"/>
          </a:p>
        </p:txBody>
      </p:sp>
      <p:sp>
        <p:nvSpPr>
          <p:cNvPr id="25" name="Left Arrow 24"/>
          <p:cNvSpPr/>
          <p:nvPr/>
        </p:nvSpPr>
        <p:spPr>
          <a:xfrm>
            <a:off x="7402483" y="4838007"/>
            <a:ext cx="1330036" cy="39069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BA"/>
          </a:p>
        </p:txBody>
      </p:sp>
      <p:sp>
        <p:nvSpPr>
          <p:cNvPr id="26" name="Rectangle 25"/>
          <p:cNvSpPr/>
          <p:nvPr/>
        </p:nvSpPr>
        <p:spPr>
          <a:xfrm>
            <a:off x="2776451" y="4309267"/>
            <a:ext cx="1554480" cy="4572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Priliv gotovine</a:t>
            </a:r>
            <a:endParaRPr lang="sr-Latn-BA" dirty="0">
              <a:solidFill>
                <a:schemeClr val="tx1"/>
              </a:solidFill>
            </a:endParaRPr>
          </a:p>
        </p:txBody>
      </p:sp>
      <p:sp>
        <p:nvSpPr>
          <p:cNvPr id="27" name="Rectangle 26"/>
          <p:cNvSpPr/>
          <p:nvPr/>
        </p:nvSpPr>
        <p:spPr>
          <a:xfrm>
            <a:off x="7448205" y="4309266"/>
            <a:ext cx="1554480" cy="4572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Odliv gotovine</a:t>
            </a:r>
            <a:endParaRPr lang="sr-Latn-BA" dirty="0">
              <a:solidFill>
                <a:schemeClr val="tx1"/>
              </a:solidFill>
            </a:endParaRPr>
          </a:p>
        </p:txBody>
      </p:sp>
      <p:sp>
        <p:nvSpPr>
          <p:cNvPr id="28" name="Down Arrow 27"/>
          <p:cNvSpPr/>
          <p:nvPr/>
        </p:nvSpPr>
        <p:spPr>
          <a:xfrm>
            <a:off x="5594464" y="3201249"/>
            <a:ext cx="307571" cy="22190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BA"/>
          </a:p>
        </p:txBody>
      </p:sp>
      <p:sp>
        <p:nvSpPr>
          <p:cNvPr id="29" name="Down Arrow 28"/>
          <p:cNvSpPr/>
          <p:nvPr/>
        </p:nvSpPr>
        <p:spPr>
          <a:xfrm>
            <a:off x="5600210" y="5375447"/>
            <a:ext cx="307571" cy="22190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BA"/>
          </a:p>
        </p:txBody>
      </p:sp>
      <p:sp>
        <p:nvSpPr>
          <p:cNvPr id="30" name="Down Arrow 29"/>
          <p:cNvSpPr/>
          <p:nvPr/>
        </p:nvSpPr>
        <p:spPr>
          <a:xfrm>
            <a:off x="5613168" y="4331125"/>
            <a:ext cx="307571" cy="22190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BA"/>
          </a:p>
        </p:txBody>
      </p:sp>
    </p:spTree>
    <p:extLst>
      <p:ext uri="{BB962C8B-B14F-4D97-AF65-F5344CB8AC3E}">
        <p14:creationId xmlns:p14="http://schemas.microsoft.com/office/powerpoint/2010/main" val="76710356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7081" y="624110"/>
            <a:ext cx="9527532" cy="1023458"/>
          </a:xfrm>
        </p:spPr>
        <p:txBody>
          <a:bodyPr>
            <a:normAutofit fontScale="90000"/>
          </a:bodyPr>
          <a:lstStyle/>
          <a:p>
            <a:r>
              <a:rPr lang="pl-PL" dirty="0"/>
              <a:t>4.2.2. Bilans uspjeha (izvještaj o ukupnom rezultatu u određenom periodu)</a:t>
            </a:r>
            <a:endParaRPr lang="sr-Latn-BA" dirty="0"/>
          </a:p>
        </p:txBody>
      </p:sp>
      <p:sp>
        <p:nvSpPr>
          <p:cNvPr id="3" name="Content Placeholder 2"/>
          <p:cNvSpPr>
            <a:spLocks noGrp="1"/>
          </p:cNvSpPr>
          <p:nvPr>
            <p:ph idx="1"/>
          </p:nvPr>
        </p:nvSpPr>
        <p:spPr>
          <a:xfrm>
            <a:off x="1729047" y="2053244"/>
            <a:ext cx="9775565" cy="4297680"/>
          </a:xfrm>
        </p:spPr>
        <p:txBody>
          <a:bodyPr>
            <a:normAutofit fontScale="85000" lnSpcReduction="20000"/>
          </a:bodyPr>
          <a:lstStyle/>
          <a:p>
            <a:pPr lvl="0"/>
            <a:r>
              <a:rPr lang="sr-Latn-BA" sz="2400" b="1" dirty="0"/>
              <a:t>D</a:t>
            </a:r>
            <a:r>
              <a:rPr lang="sr-Cyrl-BA" sz="2400" b="1" dirty="0"/>
              <a:t>obit kao rezidual </a:t>
            </a:r>
            <a:r>
              <a:rPr lang="sr-Latn-BA" sz="2400" dirty="0"/>
              <a:t>je</a:t>
            </a:r>
            <a:r>
              <a:rPr lang="sr-Latn-BA" sz="2400" b="1" dirty="0"/>
              <a:t> </a:t>
            </a:r>
            <a:r>
              <a:rPr lang="sr-Latn-BA" sz="2400" dirty="0"/>
              <a:t>r</a:t>
            </a:r>
            <a:r>
              <a:rPr lang="sr-Cyrl-BA" sz="2400" dirty="0"/>
              <a:t>azlika između prihoda i rashoda, koj</a:t>
            </a:r>
            <a:r>
              <a:rPr lang="sr-Latn-BA" sz="2400" dirty="0"/>
              <a:t>a </a:t>
            </a:r>
            <a:r>
              <a:rPr lang="sr-Cyrl-BA" sz="2400" dirty="0"/>
              <a:t>pripada vlasnicima kapitala i na kraju obračunskog perioda se pripisuje kapitalu</a:t>
            </a:r>
            <a:r>
              <a:rPr lang="bs-Latn-BA" sz="2400" dirty="0"/>
              <a:t>,</a:t>
            </a:r>
            <a:r>
              <a:rPr lang="sr-Cyrl-BA" sz="2400" dirty="0"/>
              <a:t> bilo da je u pitanju dobit ili gubitak, što se može ilustrovati sljedećim relacijama</a:t>
            </a:r>
            <a:r>
              <a:rPr lang="sr-Cyrl-BA" sz="2200" dirty="0"/>
              <a:t>:</a:t>
            </a:r>
            <a:endParaRPr lang="en-US" sz="2200" dirty="0"/>
          </a:p>
          <a:p>
            <a:pPr marL="0" indent="0">
              <a:buNone/>
            </a:pPr>
            <a:endParaRPr lang="en-US" sz="2200" dirty="0"/>
          </a:p>
          <a:p>
            <a:pPr marL="0" indent="0">
              <a:buNone/>
            </a:pPr>
            <a:r>
              <a:rPr lang="sr-Cyrl-BA" sz="2400" b="1" dirty="0"/>
              <a:t>SREDSTVA = KAPITAL + OBAVEZE</a:t>
            </a:r>
            <a:endParaRPr lang="en-US" sz="2400" b="1" dirty="0"/>
          </a:p>
          <a:p>
            <a:pPr marL="0" indent="0">
              <a:buNone/>
            </a:pPr>
            <a:r>
              <a:rPr lang="sr-Cyrl-BA" sz="2400" b="1" dirty="0"/>
              <a:t>SREDSTVA = KAPITAL + OBAVEZE + PRIHODI </a:t>
            </a:r>
            <a:r>
              <a:rPr lang="bs-Latn-BA" sz="2400" b="1" dirty="0"/>
              <a:t>–</a:t>
            </a:r>
            <a:r>
              <a:rPr lang="sr-Cyrl-BA" sz="2400" b="1" dirty="0"/>
              <a:t> RASHODI</a:t>
            </a:r>
            <a:endParaRPr lang="en-US" sz="2400" b="1" dirty="0"/>
          </a:p>
          <a:p>
            <a:pPr marL="0" indent="0">
              <a:buNone/>
            </a:pPr>
            <a:endParaRPr lang="en-US" dirty="0"/>
          </a:p>
          <a:p>
            <a:pPr marL="0" indent="0">
              <a:buNone/>
            </a:pPr>
            <a:r>
              <a:rPr lang="sr-Cyrl-BA" sz="2400" dirty="0" smtClean="0"/>
              <a:t>Pod </a:t>
            </a:r>
            <a:r>
              <a:rPr lang="sr-Cyrl-BA" sz="2400" dirty="0"/>
              <a:t>pretpostavkom da </a:t>
            </a:r>
            <a:r>
              <a:rPr lang="bs-Latn-BA" sz="2400" dirty="0"/>
              <a:t>vlasnik </a:t>
            </a:r>
            <a:r>
              <a:rPr lang="sr-Cyrl-BA" sz="2400" dirty="0"/>
              <a:t>nije ulaga</a:t>
            </a:r>
            <a:r>
              <a:rPr lang="bs-Latn-BA" sz="2400" dirty="0"/>
              <a:t>o</a:t>
            </a:r>
            <a:r>
              <a:rPr lang="sr-Cyrl-BA" sz="2400" dirty="0"/>
              <a:t> i povlač</a:t>
            </a:r>
            <a:r>
              <a:rPr lang="bs-Latn-BA" sz="2400" dirty="0"/>
              <a:t>io</a:t>
            </a:r>
            <a:r>
              <a:rPr lang="sr-Cyrl-BA" sz="2400" dirty="0"/>
              <a:t> kapital, onda je:</a:t>
            </a:r>
            <a:endParaRPr lang="en-US" sz="2400" dirty="0"/>
          </a:p>
          <a:p>
            <a:pPr marL="0" indent="0">
              <a:buNone/>
            </a:pPr>
            <a:r>
              <a:rPr lang="sr-Cyrl-BA" sz="2400" dirty="0"/>
              <a:t> </a:t>
            </a:r>
            <a:endParaRPr lang="en-US" sz="2400" dirty="0"/>
          </a:p>
          <a:p>
            <a:pPr marL="0" indent="0">
              <a:buNone/>
            </a:pPr>
            <a:r>
              <a:rPr lang="sr-Cyrl-BA" sz="2400" b="1" dirty="0"/>
              <a:t>KAPITAL na kraju  = KAPITAL na početku ± FINANSIJSKI</a:t>
            </a:r>
            <a:r>
              <a:rPr lang="bs-Latn-BA" sz="2400" b="1" dirty="0"/>
              <a:t>  </a:t>
            </a:r>
            <a:endParaRPr lang="en-US" sz="2400" b="1" dirty="0"/>
          </a:p>
          <a:p>
            <a:pPr marL="0" indent="0">
              <a:buNone/>
            </a:pPr>
            <a:r>
              <a:rPr lang="sr-Cyrl-BA" sz="2400" b="1" dirty="0" smtClean="0"/>
              <a:t>perioda              </a:t>
            </a:r>
            <a:r>
              <a:rPr lang="bs-Latn-BA" sz="2400" b="1" dirty="0" smtClean="0"/>
              <a:t>      </a:t>
            </a:r>
            <a:r>
              <a:rPr lang="sr-Cyrl-BA" sz="2400" b="1" dirty="0" smtClean="0"/>
              <a:t>perioda            </a:t>
            </a:r>
            <a:r>
              <a:rPr lang="bs-Latn-BA" sz="2400" b="1" dirty="0" smtClean="0"/>
              <a:t>              </a:t>
            </a:r>
            <a:r>
              <a:rPr lang="sr-Cyrl-BA" sz="2400" b="1" dirty="0"/>
              <a:t>rezultat</a:t>
            </a:r>
            <a:endParaRPr lang="en-US" sz="2400" b="1" dirty="0"/>
          </a:p>
          <a:p>
            <a:pPr marL="0" indent="0">
              <a:buNone/>
            </a:pPr>
            <a:r>
              <a:rPr lang="sr-Cyrl-BA" sz="1900" dirty="0"/>
              <a:t> </a:t>
            </a:r>
            <a:endParaRPr lang="en-US" sz="1900" dirty="0"/>
          </a:p>
          <a:p>
            <a:endParaRPr lang="sr-Latn-BA" dirty="0"/>
          </a:p>
        </p:txBody>
      </p:sp>
    </p:spTree>
    <p:extLst>
      <p:ext uri="{BB962C8B-B14F-4D97-AF65-F5344CB8AC3E}">
        <p14:creationId xmlns:p14="http://schemas.microsoft.com/office/powerpoint/2010/main" val="18076870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9047" y="624110"/>
            <a:ext cx="9775565" cy="891652"/>
          </a:xfrm>
        </p:spPr>
        <p:txBody>
          <a:bodyPr>
            <a:normAutofit fontScale="90000"/>
          </a:bodyPr>
          <a:lstStyle/>
          <a:p>
            <a:r>
              <a:rPr lang="pl-PL" dirty="0"/>
              <a:t>4.2.2. Bilans uspjeha (izvještaj o ukupnom rezultatu u određenom periodu)</a:t>
            </a:r>
            <a:endParaRPr lang="sr-Latn-BA" dirty="0"/>
          </a:p>
        </p:txBody>
      </p:sp>
      <p:sp>
        <p:nvSpPr>
          <p:cNvPr id="3" name="Content Placeholder 2"/>
          <p:cNvSpPr>
            <a:spLocks noGrp="1"/>
          </p:cNvSpPr>
          <p:nvPr>
            <p:ph idx="1"/>
          </p:nvPr>
        </p:nvSpPr>
        <p:spPr>
          <a:xfrm>
            <a:off x="1540477" y="1779373"/>
            <a:ext cx="9964136" cy="4571551"/>
          </a:xfrm>
        </p:spPr>
        <p:txBody>
          <a:bodyPr>
            <a:normAutofit lnSpcReduction="10000"/>
          </a:bodyPr>
          <a:lstStyle/>
          <a:p>
            <a:pPr marL="0" indent="0">
              <a:buNone/>
            </a:pPr>
            <a:r>
              <a:rPr lang="sr-Cyrl-BA" dirty="0"/>
              <a:t>	</a:t>
            </a:r>
            <a:r>
              <a:rPr lang="sr-Cyrl-BA" sz="2000" dirty="0"/>
              <a:t>Za interesne grupe su </a:t>
            </a:r>
            <a:r>
              <a:rPr lang="bs-Latn-BA" sz="2000" dirty="0"/>
              <a:t>zanimljivi</a:t>
            </a:r>
            <a:r>
              <a:rPr lang="sr-Cyrl-BA" sz="2000" dirty="0"/>
              <a:t> različiti pokazatelji dobiti:</a:t>
            </a:r>
            <a:endParaRPr lang="en-US" sz="2000" dirty="0"/>
          </a:p>
          <a:p>
            <a:r>
              <a:rPr lang="sr-Cyrl-BA" sz="2000" b="1" dirty="0"/>
              <a:t>Bruto marža (dobit)</a:t>
            </a:r>
            <a:r>
              <a:rPr lang="bs-Latn-BA" sz="2000" b="1" dirty="0"/>
              <a:t>.</a:t>
            </a:r>
            <a:r>
              <a:rPr lang="bs-Latn-BA" sz="2000" dirty="0"/>
              <a:t> U</a:t>
            </a:r>
            <a:r>
              <a:rPr lang="sr-Cyrl-BA" sz="2000" dirty="0"/>
              <a:t>pućuje na osnovnu (primarnu)</a:t>
            </a:r>
            <a:r>
              <a:rPr lang="sr-Latn-BA" sz="2000" dirty="0"/>
              <a:t> profitabilnost (izdašnost) prihoda od prodaje</a:t>
            </a:r>
            <a:r>
              <a:rPr lang="sr-Cyrl-BA" sz="2000" dirty="0"/>
              <a:t> proizvoda ili usluga</a:t>
            </a:r>
            <a:endParaRPr lang="en-US" sz="2000" dirty="0"/>
          </a:p>
          <a:p>
            <a:r>
              <a:rPr lang="sr-Cyrl-BA" sz="2000" b="1" dirty="0"/>
              <a:t>Poslovna dobit (</a:t>
            </a:r>
            <a:r>
              <a:rPr lang="sr-Latn-BA" sz="2000" b="1" dirty="0"/>
              <a:t>EBIT). </a:t>
            </a:r>
            <a:r>
              <a:rPr lang="bs-Latn-BA" sz="2000" dirty="0"/>
              <a:t>P</a:t>
            </a:r>
            <a:r>
              <a:rPr lang="sr-Cyrl-BA" sz="2000" dirty="0"/>
              <a:t>redstavlja zaradu prije kamata i poreza</a:t>
            </a:r>
            <a:endParaRPr lang="en-US" sz="2000" dirty="0"/>
          </a:p>
          <a:p>
            <a:r>
              <a:rPr lang="sr-Cyrl-BA" sz="2000" b="1" dirty="0"/>
              <a:t>EBITDA (Earnings Before Interest Taxes, Depriciation and </a:t>
            </a:r>
            <a:r>
              <a:rPr lang="sr-Cyrl-BA" sz="2000" b="1" dirty="0" smtClean="0"/>
              <a:t>Amortization)</a:t>
            </a:r>
            <a:r>
              <a:rPr lang="bs-Latn-BA" sz="2000" b="1" dirty="0"/>
              <a:t> </a:t>
            </a:r>
            <a:r>
              <a:rPr lang="bs-Latn-BA" sz="2000" b="1" dirty="0" smtClean="0"/>
              <a:t>- </a:t>
            </a:r>
            <a:r>
              <a:rPr lang="sr-Cyrl-BA" sz="2000" dirty="0" smtClean="0"/>
              <a:t>zarad</a:t>
            </a:r>
            <a:r>
              <a:rPr lang="bs-Latn-BA" sz="2000" dirty="0" smtClean="0"/>
              <a:t>a</a:t>
            </a:r>
            <a:r>
              <a:rPr lang="sr-Cyrl-BA" sz="2000" dirty="0" smtClean="0"/>
              <a:t> </a:t>
            </a:r>
            <a:r>
              <a:rPr lang="sr-Cyrl-BA" sz="2000" dirty="0"/>
              <a:t>prije kamata, poreza</a:t>
            </a:r>
            <a:r>
              <a:rPr lang="sr-Latn-BA" sz="2000" dirty="0"/>
              <a:t>, depresijacije</a:t>
            </a:r>
            <a:r>
              <a:rPr lang="sr-Cyrl-BA" sz="2000" dirty="0"/>
              <a:t> i amortizacije </a:t>
            </a:r>
            <a:r>
              <a:rPr lang="sr-Latn-BA" sz="2000" dirty="0" smtClean="0"/>
              <a:t>- </a:t>
            </a:r>
            <a:r>
              <a:rPr lang="sr-Cyrl-BA" sz="2000" dirty="0" smtClean="0"/>
              <a:t>mnogi </a:t>
            </a:r>
            <a:r>
              <a:rPr lang="sr-Cyrl-BA" sz="2000" dirty="0"/>
              <a:t>autori smatraju </a:t>
            </a:r>
            <a:r>
              <a:rPr lang="sr-Latn-BA" sz="2000" dirty="0" smtClean="0"/>
              <a:t>je </a:t>
            </a:r>
            <a:r>
              <a:rPr lang="sr-Cyrl-BA" sz="2000" dirty="0" smtClean="0"/>
              <a:t>boljim </a:t>
            </a:r>
            <a:r>
              <a:rPr lang="sr-Cyrl-BA" sz="2000" dirty="0"/>
              <a:t>i </a:t>
            </a:r>
            <a:r>
              <a:rPr lang="sr-Latn-BA" sz="2000" dirty="0"/>
              <a:t>veoma </a:t>
            </a:r>
            <a:r>
              <a:rPr lang="sr-Cyrl-BA" sz="2000" dirty="0"/>
              <a:t>objektivnim mjerilom performansi i uspješnosti poslovanja kompanije.</a:t>
            </a:r>
            <a:endParaRPr lang="en-US" sz="2000" dirty="0"/>
          </a:p>
          <a:p>
            <a:r>
              <a:rPr lang="sr-Latn-CS" sz="2000" b="1" dirty="0" smtClean="0"/>
              <a:t>Amortizacija.</a:t>
            </a:r>
            <a:endParaRPr lang="en-US" sz="2000" dirty="0"/>
          </a:p>
          <a:p>
            <a:pPr lvl="0"/>
            <a:r>
              <a:rPr lang="sr-Cyrl-BA" sz="2000" b="1" dirty="0"/>
              <a:t>Bruto dobit prije oporezivanja </a:t>
            </a:r>
            <a:r>
              <a:rPr lang="sr-Latn-BA" sz="2000" dirty="0"/>
              <a:t>(EBT) </a:t>
            </a:r>
            <a:r>
              <a:rPr lang="sr-Cyrl-BA" sz="2000" dirty="0"/>
              <a:t>je zapravo poreska osnovica za obračun poreza na dobit koja takođe kao pokazatelj ima svoju analitičku vrijednost. </a:t>
            </a:r>
            <a:endParaRPr lang="en-US" sz="2000" dirty="0"/>
          </a:p>
          <a:p>
            <a:pPr lvl="0"/>
            <a:r>
              <a:rPr lang="sr-Latn-CS" sz="2000" b="1" dirty="0"/>
              <a:t>Porez na dobit.</a:t>
            </a:r>
            <a:endParaRPr lang="en-US" sz="2000" dirty="0"/>
          </a:p>
          <a:p>
            <a:pPr marL="0" indent="0">
              <a:buNone/>
            </a:pPr>
            <a:r>
              <a:rPr lang="sr-Cyrl-BA" dirty="0"/>
              <a:t> </a:t>
            </a:r>
            <a:endParaRPr lang="en-US" dirty="0"/>
          </a:p>
          <a:p>
            <a:endParaRPr lang="sr-Latn-BA" dirty="0"/>
          </a:p>
        </p:txBody>
      </p:sp>
    </p:spTree>
    <p:extLst>
      <p:ext uri="{BB962C8B-B14F-4D97-AF65-F5344CB8AC3E}">
        <p14:creationId xmlns:p14="http://schemas.microsoft.com/office/powerpoint/2010/main" val="337376483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8227" y="624110"/>
            <a:ext cx="9626385" cy="743371"/>
          </a:xfrm>
        </p:spPr>
        <p:txBody>
          <a:bodyPr/>
          <a:lstStyle/>
          <a:p>
            <a:r>
              <a:rPr lang="sr-Latn-BA" dirty="0" smtClean="0"/>
              <a:t>4.2.3. </a:t>
            </a:r>
            <a:r>
              <a:rPr lang="it-IT" dirty="0" smtClean="0"/>
              <a:t>Izvori </a:t>
            </a:r>
            <a:r>
              <a:rPr lang="it-IT" dirty="0"/>
              <a:t>i upotreba gotovine</a:t>
            </a:r>
            <a:endParaRPr lang="sr-Latn-BA" dirty="0"/>
          </a:p>
        </p:txBody>
      </p:sp>
      <p:sp>
        <p:nvSpPr>
          <p:cNvPr id="3" name="Content Placeholder 2"/>
          <p:cNvSpPr>
            <a:spLocks noGrp="1"/>
          </p:cNvSpPr>
          <p:nvPr>
            <p:ph idx="1"/>
          </p:nvPr>
        </p:nvSpPr>
        <p:spPr>
          <a:xfrm>
            <a:off x="1358021" y="1566251"/>
            <a:ext cx="10146592" cy="4344972"/>
          </a:xfrm>
        </p:spPr>
        <p:txBody>
          <a:bodyPr/>
          <a:lstStyle/>
          <a:p>
            <a:r>
              <a:rPr lang="sr-Latn-CS" sz="2200" dirty="0" smtClean="0"/>
              <a:t>Osnovne, </a:t>
            </a:r>
            <a:r>
              <a:rPr lang="sr-Latn-CS" sz="2200" dirty="0"/>
              <a:t>ali i bitne dvije informacije koje treba znati o kompaniji su gdje ona stvara gotovinu i gdje je troši. </a:t>
            </a:r>
            <a:endParaRPr lang="sr-Latn-CS" sz="2200" dirty="0" smtClean="0"/>
          </a:p>
          <a:p>
            <a:r>
              <a:rPr lang="sr-Latn-CS" sz="2200" dirty="0"/>
              <a:t>Da bismo dobili precizniju sliku odakle kompanija dobija novac i gdje ga troši, mora se pogledati bilans stanja, ili preciznije, dva bilansa stanja, i primijeniti procedura od dva koraka. </a:t>
            </a:r>
            <a:endParaRPr lang="sr-Latn-CS" sz="2200" dirty="0" smtClean="0"/>
          </a:p>
          <a:p>
            <a:r>
              <a:rPr lang="sr-Latn-CS" sz="2200" b="1" dirty="0" smtClean="0">
                <a:solidFill>
                  <a:schemeClr val="accent2">
                    <a:lumMod val="50000"/>
                  </a:schemeClr>
                </a:solidFill>
              </a:rPr>
              <a:t>Prvo</a:t>
            </a:r>
            <a:r>
              <a:rPr lang="sr-Latn-CS" sz="2200" dirty="0">
                <a:solidFill>
                  <a:schemeClr val="accent2">
                    <a:lumMod val="50000"/>
                  </a:schemeClr>
                </a:solidFill>
              </a:rPr>
              <a:t>, sučeliti dva bilansa stanja s različitim datumima jedan pored drugog, i uočiti sve promjene na računima koje su se pojavile tokom perioda</a:t>
            </a:r>
            <a:endParaRPr lang="en-US" sz="2200" dirty="0">
              <a:solidFill>
                <a:schemeClr val="accent2">
                  <a:lumMod val="50000"/>
                </a:schemeClr>
              </a:solidFill>
            </a:endParaRPr>
          </a:p>
          <a:p>
            <a:r>
              <a:rPr lang="sr-Latn-CS" sz="2200" b="1" dirty="0">
                <a:solidFill>
                  <a:schemeClr val="accent2">
                    <a:lumMod val="50000"/>
                  </a:schemeClr>
                </a:solidFill>
              </a:rPr>
              <a:t>Drugo</a:t>
            </a:r>
            <a:r>
              <a:rPr lang="sr-Latn-CS" sz="2200" dirty="0">
                <a:solidFill>
                  <a:schemeClr val="accent2">
                    <a:lumMod val="50000"/>
                  </a:schemeClr>
                </a:solidFill>
              </a:rPr>
              <a:t>, razdvojiti promjene na one koje su stvorile (generisale) gotovinu od onih koje su je trošile (koristile). </a:t>
            </a:r>
            <a:endParaRPr lang="sr-Latn-CS" sz="2200" dirty="0" smtClean="0">
              <a:solidFill>
                <a:schemeClr val="accent2">
                  <a:lumMod val="50000"/>
                </a:schemeClr>
              </a:solidFill>
            </a:endParaRPr>
          </a:p>
          <a:p>
            <a:endParaRPr lang="en-US" dirty="0" smtClean="0"/>
          </a:p>
          <a:p>
            <a:endParaRPr lang="sr-Latn-BA" dirty="0"/>
          </a:p>
        </p:txBody>
      </p:sp>
    </p:spTree>
    <p:extLst>
      <p:ext uri="{BB962C8B-B14F-4D97-AF65-F5344CB8AC3E}">
        <p14:creationId xmlns:p14="http://schemas.microsoft.com/office/powerpoint/2010/main" val="792406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b="1" dirty="0"/>
              <a:t>2. Značaj i uloga finansijskih izvještaja</a:t>
            </a:r>
          </a:p>
        </p:txBody>
      </p:sp>
      <p:sp>
        <p:nvSpPr>
          <p:cNvPr id="3" name="Content Placeholder 2"/>
          <p:cNvSpPr>
            <a:spLocks noGrp="1"/>
          </p:cNvSpPr>
          <p:nvPr>
            <p:ph idx="1"/>
          </p:nvPr>
        </p:nvSpPr>
        <p:spPr>
          <a:xfrm>
            <a:off x="1088967" y="1654233"/>
            <a:ext cx="10415645" cy="4729941"/>
          </a:xfrm>
        </p:spPr>
        <p:txBody>
          <a:bodyPr>
            <a:normAutofit/>
          </a:bodyPr>
          <a:lstStyle/>
          <a:p>
            <a:pPr marL="0" lvl="0" indent="0">
              <a:buNone/>
            </a:pPr>
            <a:r>
              <a:rPr lang="sr-Latn-BA" sz="2000" dirty="0" smtClean="0"/>
              <a:t>Finansijsko izvještavanje omogućava uvid u:</a:t>
            </a:r>
          </a:p>
          <a:p>
            <a:pPr lvl="0">
              <a:buFont typeface="Arial" panose="020B0604020202020204" pitchFamily="34" charset="0"/>
              <a:buChar char="•"/>
            </a:pPr>
            <a:r>
              <a:rPr lang="sr-Latn-BA" sz="2000" dirty="0" smtClean="0"/>
              <a:t>stanje </a:t>
            </a:r>
            <a:r>
              <a:rPr lang="sr-Latn-BA" sz="2000" dirty="0"/>
              <a:t>resursa kojim kompanija raspolaže, finansijsku strukturu, likvidnost, solventnost i elastičnost (fleksibilnost) prilagođavanja promjenama nastalim u okruženju u kome posluje i daju informaciju o </a:t>
            </a:r>
            <a:r>
              <a:rPr lang="sr-Latn-BA" sz="2000" b="1" dirty="0"/>
              <a:t>finansijskom položaju</a:t>
            </a:r>
            <a:r>
              <a:rPr lang="sr-Latn-BA" sz="2000" dirty="0"/>
              <a:t> kompanije, što je prezentovano u </a:t>
            </a:r>
            <a:r>
              <a:rPr lang="sr-Latn-BA" sz="2000" b="1" dirty="0"/>
              <a:t>bilansu stanja</a:t>
            </a:r>
            <a:r>
              <a:rPr lang="sr-Latn-BA" sz="2000" dirty="0"/>
              <a:t>;</a:t>
            </a:r>
            <a:endParaRPr lang="en-US" sz="2000" dirty="0"/>
          </a:p>
          <a:p>
            <a:pPr lvl="0">
              <a:buFont typeface="Arial" panose="020B0604020202020204" pitchFamily="34" charset="0"/>
              <a:buChar char="•"/>
            </a:pPr>
            <a:r>
              <a:rPr lang="sr-Latn-BA" sz="2000" b="1" dirty="0"/>
              <a:t>performanse</a:t>
            </a:r>
            <a:r>
              <a:rPr lang="sr-Latn-BA" sz="2000" dirty="0"/>
              <a:t> kompanije koje su sadržane u prinosu koji se ostvaruje na resursima koje kompanija kontroliše, što je prezentovano u </a:t>
            </a:r>
            <a:r>
              <a:rPr lang="sr-Latn-BA" sz="2000" b="1" dirty="0"/>
              <a:t>bilansu uspjeha</a:t>
            </a:r>
            <a:r>
              <a:rPr lang="sr-Latn-BA" sz="2000" dirty="0"/>
              <a:t>;</a:t>
            </a:r>
            <a:endParaRPr lang="en-US" sz="2000" dirty="0"/>
          </a:p>
          <a:p>
            <a:pPr lvl="0">
              <a:buFont typeface="Arial" panose="020B0604020202020204" pitchFamily="34" charset="0"/>
              <a:buChar char="•"/>
            </a:pPr>
            <a:r>
              <a:rPr lang="sr-Latn-BA" sz="2000" b="1" dirty="0"/>
              <a:t>tokove gotovine </a:t>
            </a:r>
            <a:r>
              <a:rPr lang="sr-Latn-BA" sz="2000" dirty="0"/>
              <a:t>koji</a:t>
            </a:r>
            <a:r>
              <a:rPr lang="sr-Latn-BA" sz="2000" b="1" dirty="0"/>
              <a:t> </a:t>
            </a:r>
            <a:r>
              <a:rPr lang="sr-Latn-BA" sz="2000" dirty="0"/>
              <a:t>su korisni za razvijanje dodatnih razmišljanja korisnika finansijskih izvještaja o performansama ukazivanjem na obim i ročnost priliva i odliva gotovine, što je prezentovano u </a:t>
            </a:r>
            <a:r>
              <a:rPr lang="sr-Latn-BA" sz="2000" b="1" dirty="0"/>
              <a:t>izvještaju o tokovima gotovine</a:t>
            </a:r>
            <a:r>
              <a:rPr lang="sr-Latn-BA" sz="2000" dirty="0"/>
              <a:t>.</a:t>
            </a:r>
            <a:endParaRPr lang="en-US" sz="2000" dirty="0"/>
          </a:p>
          <a:p>
            <a:pPr lvl="0">
              <a:buFont typeface="Arial" panose="020B0604020202020204" pitchFamily="34" charset="0"/>
              <a:buChar char="•"/>
            </a:pPr>
            <a:r>
              <a:rPr lang="sr-Latn-BA" sz="2000" b="1" dirty="0"/>
              <a:t>promjene na kapitalu </a:t>
            </a:r>
            <a:r>
              <a:rPr lang="sr-Latn-BA" sz="2000" dirty="0"/>
              <a:t>između dva računovodstvena perioda,</a:t>
            </a:r>
            <a:endParaRPr lang="en-US" sz="2000" dirty="0"/>
          </a:p>
          <a:p>
            <a:pPr lvl="0">
              <a:buFont typeface="Arial" panose="020B0604020202020204" pitchFamily="34" charset="0"/>
              <a:buChar char="•"/>
            </a:pPr>
            <a:r>
              <a:rPr lang="sr-Latn-BA" sz="2000" b="1" dirty="0"/>
              <a:t>napomene, </a:t>
            </a:r>
            <a:r>
              <a:rPr lang="sr-Latn-BA" sz="2000" dirty="0"/>
              <a:t>koje sadrže pregled računovodstvenih politika i druga informaciona objašnjenja.</a:t>
            </a:r>
            <a:endParaRPr lang="en-US" sz="2000" dirty="0"/>
          </a:p>
          <a:p>
            <a:endParaRPr lang="sr-Latn-BA" dirty="0"/>
          </a:p>
        </p:txBody>
      </p:sp>
    </p:spTree>
    <p:extLst>
      <p:ext uri="{BB962C8B-B14F-4D97-AF65-F5344CB8AC3E}">
        <p14:creationId xmlns:p14="http://schemas.microsoft.com/office/powerpoint/2010/main" val="13319054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352262"/>
            <a:ext cx="8893217" cy="858700"/>
          </a:xfrm>
        </p:spPr>
        <p:txBody>
          <a:bodyPr>
            <a:normAutofit/>
          </a:bodyPr>
          <a:lstStyle/>
          <a:p>
            <a:r>
              <a:rPr lang="sr-Latn-BA" sz="3200" dirty="0" smtClean="0"/>
              <a:t>4.2.3. </a:t>
            </a:r>
            <a:r>
              <a:rPr lang="it-IT" sz="3200" dirty="0" smtClean="0"/>
              <a:t>Izvori </a:t>
            </a:r>
            <a:r>
              <a:rPr lang="it-IT" sz="3200" dirty="0"/>
              <a:t>i upotreba gotovine</a:t>
            </a:r>
            <a:endParaRPr lang="sr-Latn-BA" sz="3200" dirty="0"/>
          </a:p>
        </p:txBody>
      </p:sp>
      <p:sp>
        <p:nvSpPr>
          <p:cNvPr id="3" name="Content Placeholder 2"/>
          <p:cNvSpPr>
            <a:spLocks noGrp="1"/>
          </p:cNvSpPr>
          <p:nvPr>
            <p:ph idx="1"/>
          </p:nvPr>
        </p:nvSpPr>
        <p:spPr>
          <a:xfrm>
            <a:off x="1704109" y="1704109"/>
            <a:ext cx="9800503" cy="4207113"/>
          </a:xfrm>
        </p:spPr>
        <p:txBody>
          <a:bodyPr/>
          <a:lstStyle/>
          <a:p>
            <a:r>
              <a:rPr lang="sr-Latn-CS" sz="2400" dirty="0" smtClean="0"/>
              <a:t>Rezultat </a:t>
            </a:r>
            <a:r>
              <a:rPr lang="sr-Latn-CS" sz="2400" dirty="0"/>
              <a:t>je razlika između </a:t>
            </a:r>
            <a:r>
              <a:rPr lang="sr-Latn-CS" sz="2400" i="1" dirty="0"/>
              <a:t>izvora </a:t>
            </a:r>
            <a:r>
              <a:rPr lang="sr-Latn-CS" sz="2400" dirty="0"/>
              <a:t>i</a:t>
            </a:r>
            <a:r>
              <a:rPr lang="sr-Latn-CS" sz="2400" i="1" dirty="0"/>
              <a:t> upotrebe gotovine, </a:t>
            </a:r>
            <a:r>
              <a:rPr lang="sr-Latn-CS" sz="2400" dirty="0"/>
              <a:t>te se u tom smislu može sačiniti algoritam za razlikovanje između izvora i upotrebe gotovine: </a:t>
            </a:r>
            <a:endParaRPr lang="sr-Latn-CS" sz="2400" dirty="0" smtClean="0"/>
          </a:p>
          <a:p>
            <a:r>
              <a:rPr lang="sr-Latn-CS" sz="2400" b="1" i="1" dirty="0">
                <a:solidFill>
                  <a:schemeClr val="accent2">
                    <a:lumMod val="50000"/>
                  </a:schemeClr>
                </a:solidFill>
              </a:rPr>
              <a:t>Kompanija stvara gotovinu na dva načina: putem smanjenja vrijednosti nekog sredstva ili putem povećanja neke obaveze</a:t>
            </a:r>
            <a:endParaRPr lang="en-US" sz="2400" b="1" dirty="0">
              <a:solidFill>
                <a:schemeClr val="accent2">
                  <a:lumMod val="50000"/>
                </a:schemeClr>
              </a:solidFill>
            </a:endParaRPr>
          </a:p>
          <a:p>
            <a:r>
              <a:rPr lang="sr-Latn-CS" sz="2400" b="1" i="1" dirty="0">
                <a:solidFill>
                  <a:schemeClr val="accent2">
                    <a:lumMod val="50000"/>
                  </a:schemeClr>
                </a:solidFill>
              </a:rPr>
              <a:t>Kompanija troši (koristi) gotovinu na dva načina: da poveća neki račun sredstava ili da smanji račun obaveza.</a:t>
            </a:r>
            <a:endParaRPr lang="en-US" sz="2400" b="1" dirty="0">
              <a:solidFill>
                <a:schemeClr val="accent2">
                  <a:lumMod val="50000"/>
                </a:schemeClr>
              </a:solidFill>
            </a:endParaRPr>
          </a:p>
          <a:p>
            <a:endParaRPr lang="sr-Latn-CS" sz="2400" b="1" dirty="0" smtClean="0">
              <a:solidFill>
                <a:schemeClr val="accent2">
                  <a:lumMod val="50000"/>
                </a:schemeClr>
              </a:solidFill>
            </a:endParaRPr>
          </a:p>
          <a:p>
            <a:endParaRPr lang="en-US" sz="2400" dirty="0" smtClean="0"/>
          </a:p>
          <a:p>
            <a:endParaRPr lang="sr-Latn-BA" dirty="0"/>
          </a:p>
        </p:txBody>
      </p:sp>
    </p:spTree>
    <p:extLst>
      <p:ext uri="{BB962C8B-B14F-4D97-AF65-F5344CB8AC3E}">
        <p14:creationId xmlns:p14="http://schemas.microsoft.com/office/powerpoint/2010/main" val="255727727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4789" y="624110"/>
            <a:ext cx="9329823" cy="833987"/>
          </a:xfrm>
        </p:spPr>
        <p:txBody>
          <a:bodyPr>
            <a:normAutofit/>
          </a:bodyPr>
          <a:lstStyle/>
          <a:p>
            <a:r>
              <a:rPr lang="sr-Latn-BA" sz="3200" dirty="0"/>
              <a:t>4.2.4. Izvještaj o tokovima gotovine </a:t>
            </a:r>
          </a:p>
        </p:txBody>
      </p:sp>
      <p:sp>
        <p:nvSpPr>
          <p:cNvPr id="3" name="Content Placeholder 2"/>
          <p:cNvSpPr>
            <a:spLocks noGrp="1"/>
          </p:cNvSpPr>
          <p:nvPr>
            <p:ph idx="1"/>
          </p:nvPr>
        </p:nvSpPr>
        <p:spPr>
          <a:xfrm>
            <a:off x="1087395" y="1458097"/>
            <a:ext cx="10483719" cy="4419874"/>
          </a:xfrm>
        </p:spPr>
        <p:txBody>
          <a:bodyPr/>
          <a:lstStyle/>
          <a:p>
            <a:r>
              <a:rPr lang="sr-Latn-CS" sz="2000" dirty="0"/>
              <a:t>Cilj izvještaja o tokovima gotovine je da obezbijedi informacije o promjenama iznosa gotovine i gotovinskih ekvivalenata tokom vremena. </a:t>
            </a:r>
            <a:endParaRPr lang="sr-Latn-CS" sz="2000" dirty="0" smtClean="0"/>
          </a:p>
          <a:p>
            <a:r>
              <a:rPr lang="sr-Latn-CS" sz="2000" dirty="0" smtClean="0"/>
              <a:t>Tokovi </a:t>
            </a:r>
            <a:r>
              <a:rPr lang="sr-Latn-CS" sz="2000" dirty="0"/>
              <a:t>gotovine, odnosno prilivi i odlivi gotovine i gotovinskih ekvivalenata klasifikuju se na tokove gotovine koji su </a:t>
            </a:r>
            <a:r>
              <a:rPr lang="sr-Latn-CS" sz="2000" dirty="0" smtClean="0"/>
              <a:t>rezultat:</a:t>
            </a:r>
            <a:endParaRPr lang="sr-Latn-CS" sz="2000" dirty="0" smtClean="0"/>
          </a:p>
          <a:p>
            <a:pPr>
              <a:buFont typeface="Arial" panose="020B0604020202020204" pitchFamily="34" charset="0"/>
              <a:buChar char="•"/>
            </a:pPr>
            <a:r>
              <a:rPr lang="sr-Latn-CS" sz="2000" dirty="0" smtClean="0"/>
              <a:t>poslovnih </a:t>
            </a:r>
            <a:r>
              <a:rPr lang="sr-Latn-CS" sz="2000" dirty="0"/>
              <a:t>(operativnih) aktivnosti, </a:t>
            </a:r>
            <a:endParaRPr lang="sr-Latn-CS" sz="2000" dirty="0" smtClean="0"/>
          </a:p>
          <a:p>
            <a:pPr>
              <a:buFont typeface="Arial" panose="020B0604020202020204" pitchFamily="34" charset="0"/>
              <a:buChar char="•"/>
            </a:pPr>
            <a:r>
              <a:rPr lang="sr-Latn-CS" sz="2000" dirty="0" smtClean="0"/>
              <a:t>investicionih </a:t>
            </a:r>
            <a:r>
              <a:rPr lang="sr-Latn-CS" sz="2000" dirty="0"/>
              <a:t>aktivnosti i </a:t>
            </a:r>
            <a:endParaRPr lang="sr-Latn-CS" sz="2000" dirty="0" smtClean="0"/>
          </a:p>
          <a:p>
            <a:pPr>
              <a:buFont typeface="Arial" panose="020B0604020202020204" pitchFamily="34" charset="0"/>
              <a:buChar char="•"/>
            </a:pPr>
            <a:r>
              <a:rPr lang="sr-Latn-CS" sz="2000" dirty="0" smtClean="0"/>
              <a:t>aktivnosti </a:t>
            </a:r>
            <a:r>
              <a:rPr lang="sr-Latn-CS" sz="2000" dirty="0"/>
              <a:t>finansiranja</a:t>
            </a:r>
            <a:r>
              <a:rPr lang="sr-Latn-CS" sz="2000" dirty="0" smtClean="0"/>
              <a:t>.</a:t>
            </a:r>
          </a:p>
          <a:p>
            <a:endParaRPr lang="en-US" sz="2000" dirty="0"/>
          </a:p>
          <a:p>
            <a:endParaRPr lang="sr-Latn-BA" dirty="0"/>
          </a:p>
        </p:txBody>
      </p:sp>
      <p:graphicFrame>
        <p:nvGraphicFramePr>
          <p:cNvPr id="4" name="Table 3"/>
          <p:cNvGraphicFramePr>
            <a:graphicFrameLocks noGrp="1"/>
          </p:cNvGraphicFramePr>
          <p:nvPr>
            <p:extLst>
              <p:ext uri="{D42A27DB-BD31-4B8C-83A1-F6EECF244321}">
                <p14:modId xmlns:p14="http://schemas.microsoft.com/office/powerpoint/2010/main" val="582971994"/>
              </p:ext>
            </p:extLst>
          </p:nvPr>
        </p:nvGraphicFramePr>
        <p:xfrm>
          <a:off x="2489703" y="4255130"/>
          <a:ext cx="7352865" cy="1937440"/>
        </p:xfrm>
        <a:graphic>
          <a:graphicData uri="http://schemas.openxmlformats.org/drawingml/2006/table">
            <a:tbl>
              <a:tblPr firstRow="1" firstCol="1" bandRow="1">
                <a:tableStyleId>{5DA37D80-6434-44D0-A028-1B22A696006F}</a:tableStyleId>
              </a:tblPr>
              <a:tblGrid>
                <a:gridCol w="7352865"/>
              </a:tblGrid>
              <a:tr h="638046">
                <a:tc>
                  <a:txBody>
                    <a:bodyPr/>
                    <a:lstStyle/>
                    <a:p>
                      <a:pPr>
                        <a:lnSpc>
                          <a:spcPct val="115000"/>
                        </a:lnSpc>
                        <a:spcAft>
                          <a:spcPts val="0"/>
                        </a:spcAft>
                      </a:pPr>
                      <a:r>
                        <a:rPr lang="en-US" sz="1600" dirty="0">
                          <a:effectLst/>
                        </a:rPr>
                        <a:t>Neto povećanje (smanjenje) gotovine</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638046">
                <a:tc>
                  <a:txBody>
                    <a:bodyPr/>
                    <a:lstStyle/>
                    <a:p>
                      <a:pPr>
                        <a:lnSpc>
                          <a:spcPct val="115000"/>
                        </a:lnSpc>
                        <a:spcAft>
                          <a:spcPts val="0"/>
                        </a:spcAft>
                      </a:pPr>
                      <a:r>
                        <a:rPr lang="en-US" sz="1600" dirty="0">
                          <a:effectLst/>
                        </a:rPr>
                        <a:t>Gotovina i utržive hartije od vrijednosti na početku godine</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661348">
                <a:tc>
                  <a:txBody>
                    <a:bodyPr/>
                    <a:lstStyle/>
                    <a:p>
                      <a:pPr>
                        <a:lnSpc>
                          <a:spcPct val="115000"/>
                        </a:lnSpc>
                        <a:spcAft>
                          <a:spcPts val="0"/>
                        </a:spcAft>
                      </a:pPr>
                      <a:r>
                        <a:rPr lang="en-US" sz="1600" dirty="0">
                          <a:effectLst/>
                        </a:rPr>
                        <a:t>Gotovina i utržive hartije od vrijednosti na kraju godine</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44429390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3200" dirty="0"/>
              <a:t>4.2.4. Izvještaj o tokovima gotovine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21298834"/>
              </p:ext>
            </p:extLst>
          </p:nvPr>
        </p:nvGraphicFramePr>
        <p:xfrm>
          <a:off x="1575303" y="1439506"/>
          <a:ext cx="7026089" cy="4071830"/>
        </p:xfrm>
        <a:graphic>
          <a:graphicData uri="http://schemas.openxmlformats.org/drawingml/2006/table">
            <a:tbl>
              <a:tblPr firstRow="1" firstCol="1" bandRow="1">
                <a:tableStyleId>{72833802-FEF1-4C79-8D5D-14CF1EAF98D9}</a:tableStyleId>
              </a:tblPr>
              <a:tblGrid>
                <a:gridCol w="7026089"/>
              </a:tblGrid>
              <a:tr h="290845">
                <a:tc>
                  <a:txBody>
                    <a:bodyPr/>
                    <a:lstStyle/>
                    <a:p>
                      <a:pPr>
                        <a:lnSpc>
                          <a:spcPct val="115000"/>
                        </a:lnSpc>
                        <a:spcAft>
                          <a:spcPts val="0"/>
                        </a:spcAft>
                      </a:pPr>
                      <a:r>
                        <a:rPr lang="en-US" sz="1600" dirty="0">
                          <a:effectLst/>
                        </a:rPr>
                        <a:t>Tokovi gotovine iz poslovnih aktivnosti</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90845">
                <a:tc>
                  <a:txBody>
                    <a:bodyPr/>
                    <a:lstStyle/>
                    <a:p>
                      <a:pPr>
                        <a:lnSpc>
                          <a:spcPct val="115000"/>
                        </a:lnSpc>
                        <a:spcAft>
                          <a:spcPts val="0"/>
                        </a:spcAft>
                      </a:pPr>
                      <a:r>
                        <a:rPr lang="en-US" sz="1600" dirty="0">
                          <a:effectLst/>
                        </a:rPr>
                        <a:t>Neto dobit</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90845">
                <a:tc>
                  <a:txBody>
                    <a:bodyPr/>
                    <a:lstStyle/>
                    <a:p>
                      <a:pPr>
                        <a:lnSpc>
                          <a:spcPct val="115000"/>
                        </a:lnSpc>
                        <a:spcAft>
                          <a:spcPts val="0"/>
                        </a:spcAft>
                      </a:pPr>
                      <a:r>
                        <a:rPr lang="en-US" sz="1600" dirty="0">
                          <a:effectLst/>
                        </a:rPr>
                        <a:t>Usklađivanje neto dobiti sa neto gotovinom dobijenom</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90845">
                <a:tc>
                  <a:txBody>
                    <a:bodyPr/>
                    <a:lstStyle/>
                    <a:p>
                      <a:pPr>
                        <a:lnSpc>
                          <a:spcPct val="115000"/>
                        </a:lnSpc>
                        <a:spcAft>
                          <a:spcPts val="0"/>
                        </a:spcAft>
                      </a:pPr>
                      <a:r>
                        <a:rPr lang="en-US" sz="1600" dirty="0">
                          <a:effectLst/>
                        </a:rPr>
                        <a:t>iz poslovnih aktivnosti:</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90845">
                <a:tc>
                  <a:txBody>
                    <a:bodyPr/>
                    <a:lstStyle/>
                    <a:p>
                      <a:pPr>
                        <a:lnSpc>
                          <a:spcPct val="115000"/>
                        </a:lnSpc>
                        <a:spcAft>
                          <a:spcPts val="0"/>
                        </a:spcAft>
                      </a:pPr>
                      <a:r>
                        <a:rPr lang="en-US" sz="1600" dirty="0">
                          <a:effectLst/>
                        </a:rPr>
                        <a:t>   Depresijacija i amortizacija</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90845">
                <a:tc>
                  <a:txBody>
                    <a:bodyPr/>
                    <a:lstStyle/>
                    <a:p>
                      <a:pPr>
                        <a:lnSpc>
                          <a:spcPct val="115000"/>
                        </a:lnSpc>
                        <a:spcAft>
                          <a:spcPts val="0"/>
                        </a:spcAft>
                      </a:pPr>
                      <a:r>
                        <a:rPr lang="en-US" sz="1600" dirty="0">
                          <a:effectLst/>
                        </a:rPr>
                        <a:t>   Odloženi porezi</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90845">
                <a:tc>
                  <a:txBody>
                    <a:bodyPr/>
                    <a:lstStyle/>
                    <a:p>
                      <a:pPr>
                        <a:lnSpc>
                          <a:spcPct val="115000"/>
                        </a:lnSpc>
                        <a:spcAft>
                          <a:spcPts val="0"/>
                        </a:spcAft>
                      </a:pPr>
                      <a:r>
                        <a:rPr lang="en-US" sz="1600" dirty="0">
                          <a:effectLst/>
                        </a:rPr>
                        <a:t>   Ostali neposlovni rashodi</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90845">
                <a:tc>
                  <a:txBody>
                    <a:bodyPr/>
                    <a:lstStyle/>
                    <a:p>
                      <a:pPr>
                        <a:lnSpc>
                          <a:spcPct val="115000"/>
                        </a:lnSpc>
                        <a:spcAft>
                          <a:spcPts val="0"/>
                        </a:spcAft>
                      </a:pPr>
                      <a:r>
                        <a:rPr lang="en-US" sz="1600" dirty="0">
                          <a:effectLst/>
                        </a:rPr>
                        <a:t>   Troškovi kompenzacije zaliha</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90845">
                <a:tc>
                  <a:txBody>
                    <a:bodyPr/>
                    <a:lstStyle/>
                    <a:p>
                      <a:pPr>
                        <a:lnSpc>
                          <a:spcPct val="115000"/>
                        </a:lnSpc>
                        <a:spcAft>
                          <a:spcPts val="0"/>
                        </a:spcAft>
                      </a:pPr>
                      <a:r>
                        <a:rPr lang="en-US" sz="1600" dirty="0">
                          <a:effectLst/>
                        </a:rPr>
                        <a:t>   Promjene u sredstvima i obavezama, neto stečenog biznisa:</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90845">
                <a:tc>
                  <a:txBody>
                    <a:bodyPr/>
                    <a:lstStyle/>
                    <a:p>
                      <a:pPr>
                        <a:lnSpc>
                          <a:spcPct val="115000"/>
                        </a:lnSpc>
                        <a:spcAft>
                          <a:spcPts val="0"/>
                        </a:spcAft>
                      </a:pPr>
                      <a:r>
                        <a:rPr lang="en-US" sz="1600" dirty="0">
                          <a:effectLst/>
                        </a:rPr>
                        <a:t>   Povećanje potraživanja od kupaca</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90845">
                <a:tc>
                  <a:txBody>
                    <a:bodyPr/>
                    <a:lstStyle/>
                    <a:p>
                      <a:pPr>
                        <a:lnSpc>
                          <a:spcPct val="115000"/>
                        </a:lnSpc>
                        <a:spcAft>
                          <a:spcPts val="0"/>
                        </a:spcAft>
                      </a:pPr>
                      <a:r>
                        <a:rPr lang="en-US" sz="1600" dirty="0">
                          <a:effectLst/>
                        </a:rPr>
                        <a:t>   Povećanje zaliha</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90845">
                <a:tc>
                  <a:txBody>
                    <a:bodyPr/>
                    <a:lstStyle/>
                    <a:p>
                      <a:pPr>
                        <a:lnSpc>
                          <a:spcPct val="115000"/>
                        </a:lnSpc>
                        <a:spcAft>
                          <a:spcPts val="0"/>
                        </a:spcAft>
                      </a:pPr>
                      <a:r>
                        <a:rPr lang="en-US" sz="1600" dirty="0">
                          <a:effectLst/>
                        </a:rPr>
                        <a:t>   Povećanje obaveza prema dobavljačima</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90845">
                <a:tc>
                  <a:txBody>
                    <a:bodyPr/>
                    <a:lstStyle/>
                    <a:p>
                      <a:pPr>
                        <a:lnSpc>
                          <a:spcPct val="115000"/>
                        </a:lnSpc>
                        <a:spcAft>
                          <a:spcPts val="0"/>
                        </a:spcAft>
                      </a:pPr>
                      <a:r>
                        <a:rPr lang="en-US" sz="1600" dirty="0">
                          <a:effectLst/>
                        </a:rPr>
                        <a:t>   Ostala sredstva i obaveze, neto promjena</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90845">
                <a:tc>
                  <a:txBody>
                    <a:bodyPr/>
                    <a:lstStyle/>
                    <a:p>
                      <a:pPr>
                        <a:lnSpc>
                          <a:spcPct val="115000"/>
                        </a:lnSpc>
                        <a:spcAft>
                          <a:spcPts val="0"/>
                        </a:spcAft>
                      </a:pPr>
                      <a:r>
                        <a:rPr lang="en-US" sz="1600" dirty="0">
                          <a:effectLst/>
                        </a:rPr>
                        <a:t>  Neto gotovina dobijena iz poslovnih aktivnosti</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7955591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3200" dirty="0"/>
              <a:t>4.2.4. Izvještaj o tokovima gotovine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290806088"/>
              </p:ext>
            </p:extLst>
          </p:nvPr>
        </p:nvGraphicFramePr>
        <p:xfrm>
          <a:off x="2169622" y="1371605"/>
          <a:ext cx="7296959" cy="4451263"/>
        </p:xfrm>
        <a:graphic>
          <a:graphicData uri="http://schemas.openxmlformats.org/drawingml/2006/table">
            <a:tbl>
              <a:tblPr firstRow="1" firstCol="1" bandRow="1">
                <a:tableStyleId>{5DA37D80-6434-44D0-A028-1B22A696006F}</a:tableStyleId>
              </a:tblPr>
              <a:tblGrid>
                <a:gridCol w="7296959"/>
              </a:tblGrid>
              <a:tr h="317613">
                <a:tc>
                  <a:txBody>
                    <a:bodyPr/>
                    <a:lstStyle/>
                    <a:p>
                      <a:pPr>
                        <a:lnSpc>
                          <a:spcPct val="115000"/>
                        </a:lnSpc>
                        <a:spcAft>
                          <a:spcPts val="0"/>
                        </a:spcAft>
                      </a:pPr>
                      <a:r>
                        <a:rPr lang="en-US" sz="1800" dirty="0">
                          <a:solidFill>
                            <a:schemeClr val="bg1"/>
                          </a:solidFill>
                          <a:effectLst/>
                        </a:rPr>
                        <a:t>Tokovi gotovine iz investicionih aktivnosti</a:t>
                      </a:r>
                      <a:endPar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solidFill>
                  </a:tcPr>
                </a:tc>
              </a:tr>
              <a:tr h="317613">
                <a:tc>
                  <a:txBody>
                    <a:bodyPr/>
                    <a:lstStyle/>
                    <a:p>
                      <a:pPr>
                        <a:lnSpc>
                          <a:spcPct val="115000"/>
                        </a:lnSpc>
                        <a:spcAft>
                          <a:spcPts val="0"/>
                        </a:spcAft>
                      </a:pPr>
                      <a:r>
                        <a:rPr lang="en-US" sz="1800" dirty="0">
                          <a:effectLst/>
                        </a:rPr>
                        <a:t>Kapitalni izdaci</a:t>
                      </a:r>
                      <a:endPar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317613">
                <a:tc>
                  <a:txBody>
                    <a:bodyPr/>
                    <a:lstStyle/>
                    <a:p>
                      <a:pPr>
                        <a:lnSpc>
                          <a:spcPct val="115000"/>
                        </a:lnSpc>
                        <a:spcAft>
                          <a:spcPts val="0"/>
                        </a:spcAft>
                      </a:pPr>
                      <a:r>
                        <a:rPr lang="en-US" sz="1800" dirty="0">
                          <a:effectLst/>
                        </a:rPr>
                        <a:t>Investicije u stečene biznise, neto stečena gotovina</a:t>
                      </a:r>
                      <a:endPar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317613">
                <a:tc>
                  <a:txBody>
                    <a:bodyPr/>
                    <a:lstStyle/>
                    <a:p>
                      <a:pPr>
                        <a:lnSpc>
                          <a:spcPct val="115000"/>
                        </a:lnSpc>
                        <a:spcAft>
                          <a:spcPts val="0"/>
                        </a:spcAft>
                      </a:pPr>
                      <a:r>
                        <a:rPr lang="en-US" sz="1800" dirty="0">
                          <a:effectLst/>
                        </a:rPr>
                        <a:t>Prihod od prodaje zemljišta, postrojenja i opreme</a:t>
                      </a:r>
                      <a:endPar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317613">
                <a:tc>
                  <a:txBody>
                    <a:bodyPr/>
                    <a:lstStyle/>
                    <a:p>
                      <a:pPr>
                        <a:lnSpc>
                          <a:spcPct val="115000"/>
                        </a:lnSpc>
                        <a:spcAft>
                          <a:spcPts val="0"/>
                        </a:spcAft>
                      </a:pPr>
                      <a:r>
                        <a:rPr lang="en-US" sz="1800" dirty="0">
                          <a:effectLst/>
                        </a:rPr>
                        <a:t>Neto gotovina korištena od investicionih aktivnosti</a:t>
                      </a:r>
                      <a:endPar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318343">
                <a:tc>
                  <a:txBody>
                    <a:bodyPr/>
                    <a:lstStyle/>
                    <a:p>
                      <a:pPr>
                        <a:lnSpc>
                          <a:spcPct val="115000"/>
                        </a:lnSpc>
                      </a:pPr>
                      <a:endParaRPr lang="en-US" sz="1800" dirty="0">
                        <a:solidFill>
                          <a:srgbClr val="000000"/>
                        </a:solidFill>
                        <a:effectLst/>
                        <a:latin typeface="Times New Roman" panose="02020603050405020304" pitchFamily="18" charset="0"/>
                      </a:endParaRPr>
                    </a:p>
                  </a:txBody>
                  <a:tcPr marL="68580" marR="68580" marT="0" marB="0"/>
                </a:tc>
              </a:tr>
              <a:tr h="317613">
                <a:tc>
                  <a:txBody>
                    <a:bodyPr/>
                    <a:lstStyle/>
                    <a:p>
                      <a:pPr>
                        <a:lnSpc>
                          <a:spcPct val="115000"/>
                        </a:lnSpc>
                        <a:spcAft>
                          <a:spcPts val="0"/>
                        </a:spcAft>
                      </a:pPr>
                      <a:r>
                        <a:rPr lang="sr-Latn-BA" sz="2000" noProof="0" dirty="0" smtClean="0">
                          <a:solidFill>
                            <a:schemeClr val="bg1"/>
                          </a:solidFill>
                          <a:effectLst/>
                        </a:rPr>
                        <a:t>Tokovi gotovine iz finansijskih aktivnosti</a:t>
                      </a:r>
                      <a:endParaRPr lang="sr-Latn-BA" sz="2000" b="1" noProof="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solidFill>
                  </a:tcPr>
                </a:tc>
              </a:tr>
              <a:tr h="317613">
                <a:tc>
                  <a:txBody>
                    <a:bodyPr/>
                    <a:lstStyle/>
                    <a:p>
                      <a:pPr>
                        <a:lnSpc>
                          <a:spcPct val="115000"/>
                        </a:lnSpc>
                        <a:spcAft>
                          <a:spcPts val="0"/>
                        </a:spcAft>
                      </a:pPr>
                      <a:r>
                        <a:rPr lang="sr-Latn-BA" sz="1800" noProof="0" dirty="0" smtClean="0">
                          <a:effectLst/>
                        </a:rPr>
                        <a:t>Neto povećanje zaduživanja</a:t>
                      </a:r>
                      <a:endParaRPr lang="sr-Latn-BA" sz="1800" noProof="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317613">
                <a:tc>
                  <a:txBody>
                    <a:bodyPr/>
                    <a:lstStyle/>
                    <a:p>
                      <a:pPr>
                        <a:lnSpc>
                          <a:spcPct val="115000"/>
                        </a:lnSpc>
                        <a:spcAft>
                          <a:spcPts val="0"/>
                        </a:spcAft>
                      </a:pPr>
                      <a:r>
                        <a:rPr lang="sr-Latn-BA" sz="1800" noProof="0" dirty="0" smtClean="0">
                          <a:effectLst/>
                        </a:rPr>
                        <a:t>Isplaćene dividende</a:t>
                      </a:r>
                      <a:endParaRPr lang="sr-Latn-BA" sz="1800" noProof="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317613">
                <a:tc>
                  <a:txBody>
                    <a:bodyPr/>
                    <a:lstStyle/>
                    <a:p>
                      <a:pPr>
                        <a:lnSpc>
                          <a:spcPct val="115000"/>
                        </a:lnSpc>
                        <a:spcAft>
                          <a:spcPts val="0"/>
                        </a:spcAft>
                      </a:pPr>
                      <a:r>
                        <a:rPr lang="sr-Latn-BA" sz="1800" noProof="0" dirty="0" smtClean="0">
                          <a:effectLst/>
                        </a:rPr>
                        <a:t>Otkup običnih akcija</a:t>
                      </a:r>
                      <a:endParaRPr lang="sr-Latn-BA" sz="1800" noProof="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317613">
                <a:tc>
                  <a:txBody>
                    <a:bodyPr/>
                    <a:lstStyle/>
                    <a:p>
                      <a:pPr>
                        <a:lnSpc>
                          <a:spcPct val="115000"/>
                        </a:lnSpc>
                        <a:spcAft>
                          <a:spcPts val="0"/>
                        </a:spcAft>
                      </a:pPr>
                      <a:r>
                        <a:rPr lang="sr-Latn-BA" sz="1800" noProof="0" dirty="0" smtClean="0">
                          <a:effectLst/>
                        </a:rPr>
                        <a:t>Prilivi gotovine od ostvarivanja opcija na akcije</a:t>
                      </a:r>
                      <a:endParaRPr lang="sr-Latn-BA" sz="1800" noProof="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317613">
                <a:tc>
                  <a:txBody>
                    <a:bodyPr/>
                    <a:lstStyle/>
                    <a:p>
                      <a:pPr>
                        <a:lnSpc>
                          <a:spcPct val="115000"/>
                        </a:lnSpc>
                        <a:spcAft>
                          <a:spcPts val="0"/>
                        </a:spcAft>
                      </a:pPr>
                      <a:r>
                        <a:rPr lang="sr-Latn-BA" sz="1800" noProof="0" dirty="0" smtClean="0">
                          <a:effectLst/>
                        </a:rPr>
                        <a:t>Poreske koristi od ostvarivanja opcija na akcije</a:t>
                      </a:r>
                      <a:endParaRPr lang="sr-Latn-BA" sz="1800" noProof="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317613">
                <a:tc>
                  <a:txBody>
                    <a:bodyPr/>
                    <a:lstStyle/>
                    <a:p>
                      <a:pPr>
                        <a:lnSpc>
                          <a:spcPct val="115000"/>
                        </a:lnSpc>
                        <a:spcAft>
                          <a:spcPts val="0"/>
                        </a:spcAft>
                      </a:pPr>
                      <a:r>
                        <a:rPr lang="sr-Latn-BA" sz="1800" noProof="0" dirty="0" smtClean="0">
                          <a:effectLst/>
                        </a:rPr>
                        <a:t>Ostale stavke uključujući efekte promjena kursa</a:t>
                      </a:r>
                      <a:endParaRPr lang="sr-Latn-BA" sz="1800" noProof="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317613">
                <a:tc>
                  <a:txBody>
                    <a:bodyPr/>
                    <a:lstStyle/>
                    <a:p>
                      <a:pPr>
                        <a:lnSpc>
                          <a:spcPct val="115000"/>
                        </a:lnSpc>
                        <a:spcAft>
                          <a:spcPts val="0"/>
                        </a:spcAft>
                      </a:pPr>
                      <a:r>
                        <a:rPr lang="sr-Latn-BA" sz="1800" noProof="0" dirty="0" smtClean="0">
                          <a:effectLst/>
                        </a:rPr>
                        <a:t>Neto gotovina dobijena iz finansijskih aktivnosti</a:t>
                      </a:r>
                      <a:endParaRPr lang="sr-Latn-BA" sz="1800" noProof="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55610979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6539" y="624110"/>
            <a:ext cx="10228073" cy="824444"/>
          </a:xfrm>
        </p:spPr>
        <p:txBody>
          <a:bodyPr>
            <a:normAutofit/>
          </a:bodyPr>
          <a:lstStyle/>
          <a:p>
            <a:r>
              <a:rPr lang="sr-Latn-BA" sz="3200" dirty="0" smtClean="0"/>
              <a:t>Šta je novčani tok?</a:t>
            </a:r>
            <a:endParaRPr lang="sr-Latn-BA" sz="3200" dirty="0"/>
          </a:p>
        </p:txBody>
      </p:sp>
      <p:sp>
        <p:nvSpPr>
          <p:cNvPr id="3" name="Content Placeholder 2"/>
          <p:cNvSpPr>
            <a:spLocks noGrp="1"/>
          </p:cNvSpPr>
          <p:nvPr>
            <p:ph idx="1"/>
          </p:nvPr>
        </p:nvSpPr>
        <p:spPr>
          <a:xfrm>
            <a:off x="1104523" y="1711105"/>
            <a:ext cx="10400089" cy="4200117"/>
          </a:xfrm>
        </p:spPr>
        <p:txBody>
          <a:bodyPr>
            <a:noAutofit/>
          </a:bodyPr>
          <a:lstStyle/>
          <a:p>
            <a:r>
              <a:rPr lang="sr-Latn-BA" sz="2200" dirty="0"/>
              <a:t>Šta je tok gotovine, odnosno novčani tok? </a:t>
            </a:r>
            <a:r>
              <a:rPr lang="sr-Latn-CS" sz="2200" dirty="0"/>
              <a:t>Ovdje su četiri najčešća tipa tokova gotovine</a:t>
            </a:r>
            <a:endParaRPr lang="sr-Latn-BA" sz="2200" dirty="0"/>
          </a:p>
          <a:p>
            <a:pPr marL="0" indent="0">
              <a:buNone/>
            </a:pPr>
            <a:r>
              <a:rPr lang="sr-Latn-BA" sz="2200" b="1" dirty="0"/>
              <a:t>Neto tok gotovine = neto dobit ± bezgotovinske </a:t>
            </a:r>
            <a:r>
              <a:rPr lang="sr-Latn-BA" sz="2200" b="1" dirty="0" smtClean="0"/>
              <a:t>stavke</a:t>
            </a:r>
          </a:p>
          <a:p>
            <a:pPr marL="0" indent="0">
              <a:buNone/>
            </a:pPr>
            <a:endParaRPr lang="sr-Latn-BA" sz="2200" b="1" dirty="0"/>
          </a:p>
          <a:p>
            <a:pPr marL="0" indent="0">
              <a:buNone/>
            </a:pPr>
            <a:r>
              <a:rPr lang="sr-Latn-BA" sz="2200" b="1" dirty="0"/>
              <a:t>Tok gotovine iz poslovne aktivnosti = neto tok gotovine   promjene u obrtnim </a:t>
            </a:r>
            <a:r>
              <a:rPr lang="sr-Latn-BA" sz="2200" b="1" dirty="0" smtClean="0"/>
              <a:t>sredstvima i obavezama</a:t>
            </a:r>
          </a:p>
          <a:p>
            <a:pPr marL="0" indent="0">
              <a:buNone/>
            </a:pPr>
            <a:endParaRPr lang="sr-Latn-BA" sz="2200" b="1" dirty="0"/>
          </a:p>
          <a:p>
            <a:pPr marL="0" indent="0">
              <a:buNone/>
            </a:pPr>
            <a:r>
              <a:rPr lang="sr-Latn-BA" sz="2200" b="1" dirty="0"/>
              <a:t>Slobodni tok gotovine = Ukupna </a:t>
            </a:r>
            <a:r>
              <a:rPr lang="sr-Latn-BA" sz="2200" b="1" dirty="0" smtClean="0"/>
              <a:t>gotovina </a:t>
            </a:r>
            <a:r>
              <a:rPr lang="sr-Latn-BA" sz="2200" b="1" dirty="0"/>
              <a:t>raspoloživa za distribuciju </a:t>
            </a:r>
            <a:r>
              <a:rPr lang="sr-Latn-BA" sz="2200" b="1" dirty="0" smtClean="0"/>
              <a:t>vlasnicima i povjeriocima </a:t>
            </a:r>
            <a:r>
              <a:rPr lang="sr-Latn-BA" sz="2200" b="1" dirty="0"/>
              <a:t>nakon finansiranja svih investicionih aktivnosti</a:t>
            </a:r>
          </a:p>
          <a:p>
            <a:endParaRPr lang="sr-Latn-BA" sz="2200" b="1" dirty="0"/>
          </a:p>
        </p:txBody>
      </p:sp>
    </p:spTree>
    <p:extLst>
      <p:ext uri="{BB962C8B-B14F-4D97-AF65-F5344CB8AC3E}">
        <p14:creationId xmlns:p14="http://schemas.microsoft.com/office/powerpoint/2010/main" val="314857551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7289" y="587896"/>
            <a:ext cx="8911687" cy="1280890"/>
          </a:xfrm>
        </p:spPr>
        <p:txBody>
          <a:bodyPr>
            <a:normAutofit/>
          </a:bodyPr>
          <a:lstStyle/>
          <a:p>
            <a:r>
              <a:rPr lang="pl-PL" sz="3200" b="1" dirty="0"/>
              <a:t>4.4. Finansijski izvještaji i problem vrijednosti</a:t>
            </a:r>
            <a:endParaRPr lang="sr-Latn-BA" sz="3200" b="1" dirty="0"/>
          </a:p>
        </p:txBody>
      </p:sp>
      <p:sp>
        <p:nvSpPr>
          <p:cNvPr id="3" name="Content Placeholder 2"/>
          <p:cNvSpPr>
            <a:spLocks noGrp="1"/>
          </p:cNvSpPr>
          <p:nvPr>
            <p:ph idx="1"/>
          </p:nvPr>
        </p:nvSpPr>
        <p:spPr>
          <a:xfrm>
            <a:off x="1204111" y="1756372"/>
            <a:ext cx="10300501" cy="4753069"/>
          </a:xfrm>
        </p:spPr>
        <p:txBody>
          <a:bodyPr>
            <a:normAutofit/>
          </a:bodyPr>
          <a:lstStyle/>
          <a:p>
            <a:r>
              <a:rPr lang="sr-Latn-CS" sz="2400" dirty="0"/>
              <a:t>Naime, iako su bilans uspjeha i bilans stanja od suštinskog značaja za procjenu vrijednosti kompanije, neke informacije koje ti izvještaji ne pružaju prezentovane su u trećem</a:t>
            </a:r>
            <a:r>
              <a:rPr lang="sr-Latn-CS" sz="2400" i="1" dirty="0"/>
              <a:t> – izvještaju o toku gotovine. </a:t>
            </a:r>
            <a:endParaRPr lang="sr-Latn-CS" sz="2400" i="1" dirty="0" smtClean="0"/>
          </a:p>
          <a:p>
            <a:r>
              <a:rPr lang="sr-Latn-CS" sz="2400" dirty="0" smtClean="0"/>
              <a:t>Ovaj </a:t>
            </a:r>
            <a:r>
              <a:rPr lang="sr-Latn-CS" sz="2400" dirty="0"/>
              <a:t>izvještaj pokazuje koliko je novca generisano, odnosno ostvareno iz redovnih poslovnih aktivnosti u toku godine, a koliko je upotrijebljeno ili je obezbijđeno iz investicionih i finansijskih aktivnosti. </a:t>
            </a:r>
            <a:endParaRPr lang="sr-Latn-CS" sz="2400" dirty="0" smtClean="0"/>
          </a:p>
          <a:p>
            <a:r>
              <a:rPr lang="sr-Latn-CS" sz="2400" dirty="0" smtClean="0"/>
              <a:t>Ove </a:t>
            </a:r>
            <a:r>
              <a:rPr lang="sr-Latn-CS" sz="2400" dirty="0"/>
              <a:t>informacije su bitne jer je održavanje adekvatnog toka gotovine važno za budućnost kompanije.</a:t>
            </a:r>
            <a:endParaRPr lang="en-US" sz="2400" dirty="0"/>
          </a:p>
          <a:p>
            <a:pPr marL="0" indent="0">
              <a:buNone/>
            </a:pPr>
            <a:endParaRPr lang="sr-Latn-BA" sz="2400" dirty="0"/>
          </a:p>
        </p:txBody>
      </p:sp>
    </p:spTree>
    <p:extLst>
      <p:ext uri="{BB962C8B-B14F-4D97-AF65-F5344CB8AC3E}">
        <p14:creationId xmlns:p14="http://schemas.microsoft.com/office/powerpoint/2010/main" val="255148144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1093" y="624110"/>
            <a:ext cx="9873520" cy="1280890"/>
          </a:xfrm>
        </p:spPr>
        <p:txBody>
          <a:bodyPr>
            <a:normAutofit/>
          </a:bodyPr>
          <a:lstStyle/>
          <a:p>
            <a:r>
              <a:rPr lang="sr-Latn-BA" sz="3200" dirty="0"/>
              <a:t>4.4.1. Obračunsko naspram gotovinskog računovodstva</a:t>
            </a:r>
          </a:p>
        </p:txBody>
      </p:sp>
      <p:sp>
        <p:nvSpPr>
          <p:cNvPr id="3" name="Content Placeholder 2"/>
          <p:cNvSpPr>
            <a:spLocks noGrp="1"/>
          </p:cNvSpPr>
          <p:nvPr>
            <p:ph idx="1"/>
          </p:nvPr>
        </p:nvSpPr>
        <p:spPr>
          <a:xfrm>
            <a:off x="688063" y="1692999"/>
            <a:ext cx="11099549" cy="5069940"/>
          </a:xfrm>
        </p:spPr>
        <p:txBody>
          <a:bodyPr>
            <a:noAutofit/>
          </a:bodyPr>
          <a:lstStyle/>
          <a:p>
            <a:r>
              <a:rPr lang="sr-Latn-CS" sz="2000" b="1" dirty="0"/>
              <a:t>Obračunsko (akrualno) računovodstvo. </a:t>
            </a:r>
            <a:r>
              <a:rPr lang="sr-Latn-CS" sz="2000" dirty="0"/>
              <a:t>Mjerenje računovodstvene zarade (neto dobitka) pretpostavlja dva koraka: </a:t>
            </a:r>
            <a:endParaRPr lang="sr-Latn-CS" sz="2000" dirty="0" smtClean="0"/>
          </a:p>
          <a:p>
            <a:pPr marL="0" indent="0">
              <a:buNone/>
            </a:pPr>
            <a:r>
              <a:rPr lang="sr-Latn-CS" sz="2000" dirty="0" smtClean="0"/>
              <a:t>(</a:t>
            </a:r>
            <a:r>
              <a:rPr lang="sr-Latn-CS" sz="2000" dirty="0"/>
              <a:t>1) identifikovanje prihoda perioda i </a:t>
            </a:r>
            <a:endParaRPr lang="sr-Latn-CS" sz="2000" dirty="0" smtClean="0"/>
          </a:p>
          <a:p>
            <a:pPr marL="0" indent="0">
              <a:buNone/>
            </a:pPr>
            <a:r>
              <a:rPr lang="sr-Latn-CS" sz="2000" dirty="0" smtClean="0"/>
              <a:t>(</a:t>
            </a:r>
            <a:r>
              <a:rPr lang="sr-Latn-CS" sz="2000" dirty="0"/>
              <a:t>2) suprotstavljanje odgovarajućih rashoda prihodima tog perioda. </a:t>
            </a:r>
            <a:endParaRPr lang="sr-Latn-CS" sz="2000" dirty="0" smtClean="0"/>
          </a:p>
          <a:p>
            <a:pPr lvl="0"/>
            <a:r>
              <a:rPr lang="sr-Latn-CS" sz="2000" dirty="0"/>
              <a:t>Prema obračunskom principu računovodstva, prihod se priznaje samo ako su ispunjeni svi sljedeći kriterijumi:</a:t>
            </a:r>
            <a:endParaRPr lang="en-US" sz="2000" dirty="0"/>
          </a:p>
          <a:p>
            <a:pPr lvl="1"/>
            <a:r>
              <a:rPr lang="sr-Latn-CS" sz="1800" dirty="0"/>
              <a:t>strane u ugovoru su odobrile ugovor (u pisanoj formi, usmeno ili u skladu sa drugim uobičajne poslovne prakse) i obavezale se da izvrše svoje obaveze;</a:t>
            </a:r>
            <a:endParaRPr lang="en-US" sz="1800" dirty="0"/>
          </a:p>
          <a:p>
            <a:pPr lvl="1"/>
            <a:r>
              <a:rPr lang="sr-Latn-CS" sz="1800" dirty="0"/>
              <a:t>entitet može da identifikuje prava svake strane u vezi s robom ili uslugama koje treba da budu prenesene;</a:t>
            </a:r>
            <a:endParaRPr lang="en-US" sz="1800" dirty="0"/>
          </a:p>
          <a:p>
            <a:pPr lvl="1"/>
            <a:r>
              <a:rPr lang="sr-Latn-CS" sz="1800" dirty="0"/>
              <a:t>entitet može da identifikuje uslove plaćanja za robu ili usluge koje se prenose;</a:t>
            </a:r>
            <a:endParaRPr lang="en-US" sz="1800" dirty="0"/>
          </a:p>
          <a:p>
            <a:pPr lvl="1"/>
            <a:r>
              <a:rPr lang="sr-Latn-CS" sz="1800" dirty="0"/>
              <a:t>ugovor ima komercijalnu suštinu; </a:t>
            </a:r>
            <a:endParaRPr lang="en-US" sz="1800" dirty="0"/>
          </a:p>
          <a:p>
            <a:pPr lvl="1"/>
            <a:r>
              <a:rPr lang="sr-Latn-CS" sz="1800" dirty="0"/>
              <a:t>vjerovatno je da će entitet naplatiti iznos koji je u vezi sa zamjenom za robu i usluge.</a:t>
            </a:r>
            <a:endParaRPr lang="en-US" sz="1800" dirty="0"/>
          </a:p>
          <a:p>
            <a:endParaRPr lang="sr-Latn-BA" sz="2000" dirty="0"/>
          </a:p>
        </p:txBody>
      </p:sp>
    </p:spTree>
    <p:extLst>
      <p:ext uri="{BB962C8B-B14F-4D97-AF65-F5344CB8AC3E}">
        <p14:creationId xmlns:p14="http://schemas.microsoft.com/office/powerpoint/2010/main" val="225643666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9947" y="624110"/>
            <a:ext cx="9774666" cy="1280890"/>
          </a:xfrm>
        </p:spPr>
        <p:txBody>
          <a:bodyPr>
            <a:normAutofit/>
          </a:bodyPr>
          <a:lstStyle/>
          <a:p>
            <a:r>
              <a:rPr lang="sr-Latn-BA" sz="3200" dirty="0"/>
              <a:t>4.4.2. Tržišna naspram knjigovodstvene vrijednosti</a:t>
            </a:r>
          </a:p>
        </p:txBody>
      </p:sp>
      <p:sp>
        <p:nvSpPr>
          <p:cNvPr id="3" name="Content Placeholder 2"/>
          <p:cNvSpPr>
            <a:spLocks noGrp="1"/>
          </p:cNvSpPr>
          <p:nvPr>
            <p:ph idx="1"/>
          </p:nvPr>
        </p:nvSpPr>
        <p:spPr>
          <a:xfrm>
            <a:off x="1305098" y="1905000"/>
            <a:ext cx="10199514" cy="4562302"/>
          </a:xfrm>
        </p:spPr>
        <p:txBody>
          <a:bodyPr>
            <a:normAutofit/>
          </a:bodyPr>
          <a:lstStyle/>
          <a:p>
            <a:r>
              <a:rPr lang="sr-Latn-CS" sz="2200" dirty="0"/>
              <a:t>Ono što se nerijetko naziva </a:t>
            </a:r>
            <a:r>
              <a:rPr lang="sr-Latn-CS" sz="2200" i="1" dirty="0"/>
              <a:t>problemom vrijednosti</a:t>
            </a:r>
            <a:r>
              <a:rPr lang="sr-Latn-CS" sz="2200" dirty="0"/>
              <a:t> uključuje pojmovnu i suštinsku razliku između tržišne i knjigovodstvene vrijednosti </a:t>
            </a:r>
            <a:r>
              <a:rPr lang="sr-Latn-CS" sz="2200" dirty="0" smtClean="0"/>
              <a:t>kapitala.</a:t>
            </a:r>
          </a:p>
          <a:p>
            <a:r>
              <a:rPr lang="sr-Latn-CS" sz="2200" dirty="0"/>
              <a:t>Bilans stanja kompanije </a:t>
            </a:r>
            <a:r>
              <a:rPr lang="sr-Latn-CS" sz="2200" dirty="0" smtClean="0"/>
              <a:t>pokazuje vrijednost </a:t>
            </a:r>
            <a:r>
              <a:rPr lang="sr-Latn-CS" sz="2200" dirty="0"/>
              <a:t>akcijskog kapitala </a:t>
            </a:r>
            <a:r>
              <a:rPr lang="sr-Latn-CS" sz="2200" dirty="0" smtClean="0"/>
              <a:t>u određenom iznosu – ovo je </a:t>
            </a:r>
            <a:r>
              <a:rPr lang="sr-Latn-CS" sz="2200" i="1" dirty="0" smtClean="0"/>
              <a:t>knjigovodstvena </a:t>
            </a:r>
            <a:r>
              <a:rPr lang="sr-Latn-CS" sz="2200" i="1" dirty="0"/>
              <a:t>vrijednost </a:t>
            </a:r>
            <a:r>
              <a:rPr lang="sr-Latn-CS" sz="2200" dirty="0"/>
              <a:t>kapitala </a:t>
            </a:r>
            <a:r>
              <a:rPr lang="sr-Latn-CS" sz="2200" dirty="0" smtClean="0"/>
              <a:t>kompanije.</a:t>
            </a:r>
          </a:p>
          <a:p>
            <a:r>
              <a:rPr lang="sr-Latn-CS" sz="2200" dirty="0" smtClean="0"/>
              <a:t>Sve se </a:t>
            </a:r>
            <a:r>
              <a:rPr lang="sr-Latn-CS" sz="2200" dirty="0"/>
              <a:t>više </a:t>
            </a:r>
            <a:r>
              <a:rPr lang="sr-Latn-CS" sz="2200" dirty="0" smtClean="0"/>
              <a:t>naglašava </a:t>
            </a:r>
            <a:r>
              <a:rPr lang="sr-Latn-CS" sz="2200" dirty="0"/>
              <a:t>vođenje računovodstva po </a:t>
            </a:r>
            <a:r>
              <a:rPr lang="sr-Latn-CS" sz="2200" i="1" dirty="0"/>
              <a:t>fer vrijednosti</a:t>
            </a:r>
            <a:r>
              <a:rPr lang="sr-Latn-CS" sz="2200" dirty="0"/>
              <a:t>, prema kome se sredstva i obaveze moraju evidentirati u finansijskim izvještajima kompanije po njihovim tržišnim umjesto  istorijskim vrijednostima</a:t>
            </a:r>
            <a:endParaRPr lang="en-US" sz="2200" dirty="0"/>
          </a:p>
          <a:p>
            <a:r>
              <a:rPr lang="sr-Latn-CS" sz="2200" dirty="0" smtClean="0"/>
              <a:t>Kada </a:t>
            </a:r>
            <a:r>
              <a:rPr lang="sr-Latn-CS" sz="2200" dirty="0"/>
              <a:t>se s akcijama kompanije javno trguje, prilično je jednostavno izračunati tržišnu vrijednost akcijskog kapitala (pomnoži se broj akcija u opticaju sa tržišnom cijenom po akciji). </a:t>
            </a:r>
            <a:endParaRPr lang="en-US" sz="2200" dirty="0"/>
          </a:p>
          <a:p>
            <a:endParaRPr lang="sr-Latn-BA" dirty="0"/>
          </a:p>
        </p:txBody>
      </p:sp>
    </p:spTree>
    <p:extLst>
      <p:ext uri="{BB962C8B-B14F-4D97-AF65-F5344CB8AC3E}">
        <p14:creationId xmlns:p14="http://schemas.microsoft.com/office/powerpoint/2010/main" val="145355206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0287" y="492305"/>
            <a:ext cx="8911687" cy="1280890"/>
          </a:xfrm>
        </p:spPr>
        <p:txBody>
          <a:bodyPr>
            <a:normAutofit/>
          </a:bodyPr>
          <a:lstStyle/>
          <a:p>
            <a:r>
              <a:rPr lang="sr-Latn-BA" sz="3200" dirty="0"/>
              <a:t>4.4.2. Tržišna naspram knjigovodstvene vrijednosti</a:t>
            </a:r>
          </a:p>
        </p:txBody>
      </p:sp>
      <p:sp>
        <p:nvSpPr>
          <p:cNvPr id="3" name="Content Placeholder 2"/>
          <p:cNvSpPr>
            <a:spLocks noGrp="1"/>
          </p:cNvSpPr>
          <p:nvPr>
            <p:ph idx="1"/>
          </p:nvPr>
        </p:nvSpPr>
        <p:spPr>
          <a:xfrm>
            <a:off x="1305098" y="1905000"/>
            <a:ext cx="10199514" cy="4562302"/>
          </a:xfrm>
        </p:spPr>
        <p:txBody>
          <a:bodyPr>
            <a:normAutofit fontScale="85000" lnSpcReduction="10000"/>
          </a:bodyPr>
          <a:lstStyle/>
          <a:p>
            <a:r>
              <a:rPr lang="sr-Latn-BA" sz="2400" dirty="0"/>
              <a:t>Dakle, ni u uslovima neaktivnih tržišta, ne napušta se koncept računovodstva po fer vrijednosti već je samo u takvim uslovima kompleksniji način dolaženja do takve </a:t>
            </a:r>
            <a:r>
              <a:rPr lang="sr-Latn-BA" sz="2400" dirty="0" smtClean="0"/>
              <a:t>vrijednosti, </a:t>
            </a:r>
            <a:r>
              <a:rPr lang="sr-Latn-BA" sz="2400" dirty="0"/>
              <a:t>jer prvo treba utvrditi da li je tržište neaktivno a zatim da li su transakcije na neaktivnom tržištu redovne ili nisu. </a:t>
            </a:r>
            <a:endParaRPr lang="sr-Latn-BA" sz="2400" dirty="0" smtClean="0"/>
          </a:p>
          <a:p>
            <a:r>
              <a:rPr lang="sr-Latn-BA" sz="2400" b="1" dirty="0"/>
              <a:t>Aktivno tržište prema stavovima FASB-a </a:t>
            </a:r>
            <a:r>
              <a:rPr lang="sr-Latn-BA" sz="2400" b="1" dirty="0" smtClean="0"/>
              <a:t>podrazumijeva</a:t>
            </a:r>
            <a:r>
              <a:rPr lang="sr-Latn-BA" sz="2400" dirty="0"/>
              <a:t>:</a:t>
            </a:r>
            <a:endParaRPr lang="en-US" sz="2400" dirty="0"/>
          </a:p>
          <a:p>
            <a:pPr lvl="0">
              <a:buFont typeface="Arial" panose="020B0604020202020204" pitchFamily="34" charset="0"/>
              <a:buChar char="•"/>
            </a:pPr>
            <a:r>
              <a:rPr lang="sr-Latn-BA" sz="2400" dirty="0"/>
              <a:t>veliki broj transakcija,</a:t>
            </a:r>
            <a:endParaRPr lang="en-US" sz="2400" dirty="0"/>
          </a:p>
          <a:p>
            <a:pPr lvl="0">
              <a:buFont typeface="Arial" panose="020B0604020202020204" pitchFamily="34" charset="0"/>
              <a:buChar char="•"/>
            </a:pPr>
            <a:r>
              <a:rPr lang="sr-Latn-BA" sz="2400" dirty="0"/>
              <a:t>da se voljni i obavješteni kupci i prodavci mogu naći u svakom trenutku,</a:t>
            </a:r>
            <a:endParaRPr lang="en-US" sz="2400" dirty="0"/>
          </a:p>
          <a:p>
            <a:pPr lvl="0">
              <a:buFont typeface="Arial" panose="020B0604020202020204" pitchFamily="34" charset="0"/>
              <a:buChar char="•"/>
            </a:pPr>
            <a:r>
              <a:rPr lang="sr-Latn-BA" sz="2400" dirty="0"/>
              <a:t>postojanje mnoštva sličnih hartija od vrijednosti koje se mogu upoređivati,</a:t>
            </a:r>
            <a:endParaRPr lang="en-US" sz="2400" dirty="0"/>
          </a:p>
          <a:p>
            <a:pPr lvl="0">
              <a:buFont typeface="Arial" panose="020B0604020202020204" pitchFamily="34" charset="0"/>
              <a:buChar char="•"/>
            </a:pPr>
            <a:r>
              <a:rPr lang="sr-Latn-BA" sz="2400" dirty="0"/>
              <a:t>cijene su relevantne i formiraju se na osnovu ponude i tražnje,</a:t>
            </a:r>
            <a:endParaRPr lang="en-US" sz="2400" dirty="0"/>
          </a:p>
          <a:p>
            <a:pPr lvl="0">
              <a:buFont typeface="Arial" panose="020B0604020202020204" pitchFamily="34" charset="0"/>
              <a:buChar char="•"/>
            </a:pPr>
            <a:r>
              <a:rPr lang="sr-Latn-BA" sz="2400" dirty="0"/>
              <a:t>nizak nivo transakcionih troškova i</a:t>
            </a:r>
            <a:endParaRPr lang="en-US" sz="2400" dirty="0"/>
          </a:p>
          <a:p>
            <a:pPr lvl="0">
              <a:buFont typeface="Arial" panose="020B0604020202020204" pitchFamily="34" charset="0"/>
              <a:buChar char="•"/>
            </a:pPr>
            <a:r>
              <a:rPr lang="sr-Latn-BA" sz="2400" dirty="0"/>
              <a:t>pouzdane i dostupne informacije o transakcijama.</a:t>
            </a:r>
            <a:endParaRPr lang="en-US" sz="2400" dirty="0"/>
          </a:p>
          <a:p>
            <a:pPr>
              <a:buFont typeface="Arial" panose="020B0604020202020204" pitchFamily="34" charset="0"/>
              <a:buChar char="•"/>
            </a:pPr>
            <a:endParaRPr lang="sr-Latn-BA" dirty="0"/>
          </a:p>
        </p:txBody>
      </p:sp>
    </p:spTree>
    <p:extLst>
      <p:ext uri="{BB962C8B-B14F-4D97-AF65-F5344CB8AC3E}">
        <p14:creationId xmlns:p14="http://schemas.microsoft.com/office/powerpoint/2010/main" val="42146835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1623" y="624110"/>
            <a:ext cx="10062990" cy="1280890"/>
          </a:xfrm>
        </p:spPr>
        <p:txBody>
          <a:bodyPr>
            <a:noAutofit/>
          </a:bodyPr>
          <a:lstStyle/>
          <a:p>
            <a:r>
              <a:rPr lang="sr-Latn-BA" sz="3200" dirty="0"/>
              <a:t>4.4.2. Tržišna naspram knjigovodstvene vrijednosti</a:t>
            </a:r>
          </a:p>
        </p:txBody>
      </p:sp>
      <p:sp>
        <p:nvSpPr>
          <p:cNvPr id="3" name="Content Placeholder 2"/>
          <p:cNvSpPr>
            <a:spLocks noGrp="1"/>
          </p:cNvSpPr>
          <p:nvPr>
            <p:ph idx="1"/>
          </p:nvPr>
        </p:nvSpPr>
        <p:spPr>
          <a:xfrm>
            <a:off x="995881" y="1602463"/>
            <a:ext cx="10508731" cy="4864839"/>
          </a:xfrm>
        </p:spPr>
        <p:txBody>
          <a:bodyPr>
            <a:normAutofit/>
          </a:bodyPr>
          <a:lstStyle/>
          <a:p>
            <a:pPr marL="0" indent="0">
              <a:buNone/>
            </a:pPr>
            <a:r>
              <a:rPr lang="sr-Latn-BA" sz="2000" b="1" dirty="0"/>
              <a:t>K</a:t>
            </a:r>
            <a:r>
              <a:rPr lang="sr-Latn-BA" sz="2000" b="1" dirty="0" smtClean="0"/>
              <a:t>arakteristike </a:t>
            </a:r>
            <a:r>
              <a:rPr lang="sr-Latn-BA" sz="2000" b="1" dirty="0"/>
              <a:t>neaktivnog </a:t>
            </a:r>
            <a:r>
              <a:rPr lang="sr-Latn-BA" sz="2000" b="1" dirty="0" smtClean="0"/>
              <a:t>tržišta su</a:t>
            </a:r>
            <a:r>
              <a:rPr lang="sr-Latn-BA" sz="2000" b="1" dirty="0"/>
              <a:t>:</a:t>
            </a:r>
            <a:endParaRPr lang="en-US" sz="2000" b="1" dirty="0"/>
          </a:p>
          <a:p>
            <a:pPr lvl="0">
              <a:buFont typeface="Arial" panose="020B0604020202020204" pitchFamily="34" charset="0"/>
              <a:buChar char="•"/>
            </a:pPr>
            <a:r>
              <a:rPr lang="sr-Latn-BA" sz="2000" dirty="0"/>
              <a:t>velike razlike između ponude i tražnje za određenim, ili svim hartijama od vrijednosti na finansijskim tržištima,</a:t>
            </a:r>
            <a:endParaRPr lang="en-US" sz="2000" dirty="0"/>
          </a:p>
          <a:p>
            <a:pPr lvl="0">
              <a:buFont typeface="Arial" panose="020B0604020202020204" pitchFamily="34" charset="0"/>
              <a:buChar char="•"/>
            </a:pPr>
            <a:r>
              <a:rPr lang="sr-Latn-BA" sz="2000" dirty="0"/>
              <a:t>neredovne kupoprodajne transakcije,</a:t>
            </a:r>
            <a:endParaRPr lang="en-US" sz="2000" dirty="0"/>
          </a:p>
          <a:p>
            <a:pPr lvl="0">
              <a:buFont typeface="Arial" panose="020B0604020202020204" pitchFamily="34" charset="0"/>
              <a:buChar char="•"/>
            </a:pPr>
            <a:r>
              <a:rPr lang="sr-Latn-BA" sz="2000" dirty="0"/>
              <a:t>ne postojanje tržišnih cijena,</a:t>
            </a:r>
            <a:endParaRPr lang="en-US" sz="2000" dirty="0"/>
          </a:p>
          <a:p>
            <a:pPr lvl="0">
              <a:buFont typeface="Arial" panose="020B0604020202020204" pitchFamily="34" charset="0"/>
              <a:buChar char="•"/>
            </a:pPr>
            <a:r>
              <a:rPr lang="sr-Latn-BA" sz="2000" dirty="0"/>
              <a:t>nedovoljna dubina tržišta,</a:t>
            </a:r>
            <a:endParaRPr lang="en-US" sz="2000" dirty="0"/>
          </a:p>
          <a:p>
            <a:pPr>
              <a:buFont typeface="Arial" panose="020B0604020202020204" pitchFamily="34" charset="0"/>
              <a:buChar char="•"/>
            </a:pPr>
            <a:r>
              <a:rPr lang="sr-Latn-BA" sz="2000" dirty="0"/>
              <a:t>(relativno</a:t>
            </a:r>
            <a:r>
              <a:rPr lang="sr-Latn-BA" sz="2000" dirty="0" smtClean="0"/>
              <a:t>) </a:t>
            </a:r>
            <a:r>
              <a:rPr lang="sr-Latn-BA" sz="2000" dirty="0"/>
              <a:t>slaba likvidnost </a:t>
            </a:r>
            <a:r>
              <a:rPr lang="sr-Latn-BA" sz="2000" dirty="0" smtClean="0"/>
              <a:t>tržišta</a:t>
            </a:r>
          </a:p>
          <a:p>
            <a:pPr>
              <a:buFont typeface="Arial" panose="020B0604020202020204" pitchFamily="34" charset="0"/>
              <a:buChar char="•"/>
            </a:pPr>
            <a:r>
              <a:rPr lang="sr-Latn-BA" sz="2000" dirty="0"/>
              <a:t>U nedostatku dovoljne tržišne aktivnosti određivanje cijena putem tržišnih mehanizama postaje komplikovanije i pojavljuje se potreba za dodatnim metodama procjene vrijednosti.</a:t>
            </a:r>
          </a:p>
        </p:txBody>
      </p:sp>
    </p:spTree>
    <p:extLst>
      <p:ext uri="{BB962C8B-B14F-4D97-AF65-F5344CB8AC3E}">
        <p14:creationId xmlns:p14="http://schemas.microsoft.com/office/powerpoint/2010/main" val="7063731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1881" y="624110"/>
            <a:ext cx="9222731" cy="883414"/>
          </a:xfrm>
        </p:spPr>
        <p:txBody>
          <a:bodyPr/>
          <a:lstStyle/>
          <a:p>
            <a:r>
              <a:rPr lang="sr-Latn-BA" b="1" dirty="0"/>
              <a:t>2. Značaj i uloga finansijskih izvještaja</a:t>
            </a:r>
          </a:p>
        </p:txBody>
      </p:sp>
      <p:sp>
        <p:nvSpPr>
          <p:cNvPr id="3" name="Content Placeholder 2"/>
          <p:cNvSpPr>
            <a:spLocks noGrp="1"/>
          </p:cNvSpPr>
          <p:nvPr>
            <p:ph idx="1"/>
          </p:nvPr>
        </p:nvSpPr>
        <p:spPr>
          <a:xfrm>
            <a:off x="1088967" y="1654233"/>
            <a:ext cx="10415645" cy="4729941"/>
          </a:xfrm>
        </p:spPr>
        <p:txBody>
          <a:bodyPr>
            <a:normAutofit/>
          </a:bodyPr>
          <a:lstStyle/>
          <a:p>
            <a:r>
              <a:rPr lang="sr-Latn-BA" sz="2000" dirty="0"/>
              <a:t>Pri analizi finansijskih izvještaja koristi se standardna tehnika, tj. racio analiza, koja pretpostavlja poznavanje suštine i metodologije računovodstvenog sistema, računovodstvene prakse i međunarodnih standarda finansijskog izvještavanja (MRS/MSFI). </a:t>
            </a:r>
            <a:endParaRPr lang="sr-Latn-BA" sz="2000" dirty="0" smtClean="0"/>
          </a:p>
          <a:p>
            <a:r>
              <a:rPr lang="sr-Latn-BA" sz="2000" dirty="0" smtClean="0"/>
              <a:t>Da </a:t>
            </a:r>
            <a:r>
              <a:rPr lang="sr-Latn-BA" sz="2000" dirty="0"/>
              <a:t>bi prezentovane informacije </a:t>
            </a:r>
            <a:r>
              <a:rPr lang="sr-Latn-BA" sz="2000" dirty="0" smtClean="0"/>
              <a:t>u finansijskim izvještajima bile korisne, </a:t>
            </a:r>
            <a:r>
              <a:rPr lang="sr-Latn-BA" sz="2000" dirty="0"/>
              <a:t>njihove kvalitativne karakteristike podrazumijevale su da one budu:</a:t>
            </a:r>
            <a:endParaRPr lang="en-US" sz="2000" dirty="0"/>
          </a:p>
          <a:p>
            <a:pPr lvl="0">
              <a:buFont typeface="Arial" panose="020B0604020202020204" pitchFamily="34" charset="0"/>
              <a:buChar char="•"/>
            </a:pPr>
            <a:r>
              <a:rPr lang="sr-Latn-BA" sz="2000" b="1" dirty="0" smtClean="0"/>
              <a:t>Relevantne,</a:t>
            </a:r>
            <a:endParaRPr lang="en-US" sz="2000" dirty="0"/>
          </a:p>
          <a:p>
            <a:pPr>
              <a:buFont typeface="Arial" panose="020B0604020202020204" pitchFamily="34" charset="0"/>
              <a:buChar char="•"/>
            </a:pPr>
            <a:r>
              <a:rPr lang="sr-Latn-BA" sz="2000" b="1" dirty="0" smtClean="0"/>
              <a:t>Pouzdane,</a:t>
            </a:r>
            <a:endParaRPr lang="en-US" sz="2000" dirty="0"/>
          </a:p>
          <a:p>
            <a:pPr>
              <a:buFont typeface="Arial" panose="020B0604020202020204" pitchFamily="34" charset="0"/>
              <a:buChar char="•"/>
            </a:pPr>
            <a:r>
              <a:rPr lang="sr-Latn-BA" sz="2000" b="1" dirty="0" smtClean="0"/>
              <a:t>Uporedive,</a:t>
            </a:r>
            <a:endParaRPr lang="en-US" sz="2000" dirty="0"/>
          </a:p>
          <a:p>
            <a:pPr>
              <a:buFont typeface="Arial" panose="020B0604020202020204" pitchFamily="34" charset="0"/>
              <a:buChar char="•"/>
            </a:pPr>
            <a:r>
              <a:rPr lang="sr-Latn-BA" sz="2000" b="1" dirty="0" smtClean="0"/>
              <a:t>Razumljive.</a:t>
            </a:r>
            <a:endParaRPr lang="en-US" sz="2000" dirty="0"/>
          </a:p>
          <a:p>
            <a:r>
              <a:rPr lang="sr-Latn-BA" sz="2000" dirty="0" smtClean="0"/>
              <a:t>Prag kvaliteta je </a:t>
            </a:r>
            <a:r>
              <a:rPr lang="sr-Latn-BA" sz="2000" b="1" dirty="0" smtClean="0"/>
              <a:t>materijalna značajnost</a:t>
            </a:r>
            <a:r>
              <a:rPr lang="sr-Latn-BA" sz="2000" dirty="0" smtClean="0"/>
              <a:t> informacija u finansijskim izvještajima.</a:t>
            </a:r>
            <a:endParaRPr lang="sr-Latn-BA" sz="2000" dirty="0"/>
          </a:p>
        </p:txBody>
      </p:sp>
    </p:spTree>
    <p:extLst>
      <p:ext uri="{BB962C8B-B14F-4D97-AF65-F5344CB8AC3E}">
        <p14:creationId xmlns:p14="http://schemas.microsoft.com/office/powerpoint/2010/main" val="6584416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9665" y="624110"/>
            <a:ext cx="10024947" cy="990506"/>
          </a:xfrm>
        </p:spPr>
        <p:txBody>
          <a:bodyPr>
            <a:normAutofit fontScale="90000"/>
          </a:bodyPr>
          <a:lstStyle/>
          <a:p>
            <a:r>
              <a:rPr lang="sr-Latn-BA" dirty="0"/>
              <a:t>4.4.3. Ekonomska naspram računovodstvene dobiti</a:t>
            </a:r>
            <a:br>
              <a:rPr lang="sr-Latn-BA" dirty="0"/>
            </a:br>
            <a:r>
              <a:rPr lang="sr-Latn-BA" dirty="0"/>
              <a:t/>
            </a:r>
            <a:br>
              <a:rPr lang="sr-Latn-BA" dirty="0"/>
            </a:br>
            <a:endParaRPr lang="sr-Latn-BA" dirty="0"/>
          </a:p>
        </p:txBody>
      </p:sp>
      <p:sp>
        <p:nvSpPr>
          <p:cNvPr id="3" name="Content Placeholder 2"/>
          <p:cNvSpPr>
            <a:spLocks noGrp="1"/>
          </p:cNvSpPr>
          <p:nvPr>
            <p:ph idx="1"/>
          </p:nvPr>
        </p:nvSpPr>
        <p:spPr>
          <a:xfrm>
            <a:off x="1113577" y="1865015"/>
            <a:ext cx="10391036" cy="4801792"/>
          </a:xfrm>
        </p:spPr>
        <p:txBody>
          <a:bodyPr>
            <a:normAutofit/>
          </a:bodyPr>
          <a:lstStyle/>
          <a:p>
            <a:r>
              <a:rPr lang="sr-Latn-CS" sz="2000" dirty="0" smtClean="0"/>
              <a:t>Ekonomski </a:t>
            </a:r>
            <a:r>
              <a:rPr lang="sr-Latn-CS" sz="2000" dirty="0"/>
              <a:t>i </a:t>
            </a:r>
            <a:r>
              <a:rPr lang="sr-Latn-CS" sz="2000" dirty="0" smtClean="0"/>
              <a:t>računovodstveni pristup </a:t>
            </a:r>
            <a:r>
              <a:rPr lang="sr-Latn-CS" sz="2000" dirty="0"/>
              <a:t>fenomenu </a:t>
            </a:r>
            <a:r>
              <a:rPr lang="sr-Latn-CS" sz="2000" dirty="0" smtClean="0"/>
              <a:t>dobitka razlikuje </a:t>
            </a:r>
            <a:r>
              <a:rPr lang="sr-Latn-CS" sz="2000" dirty="0"/>
              <a:t>se samo po tome kako se određuje kapital na početku i na kraju </a:t>
            </a:r>
            <a:r>
              <a:rPr lang="sr-Latn-CS" sz="2000" dirty="0" smtClean="0"/>
              <a:t>perioda:</a:t>
            </a:r>
            <a:endParaRPr lang="en-US" sz="2000" dirty="0"/>
          </a:p>
          <a:p>
            <a:pPr lvl="0"/>
            <a:r>
              <a:rPr lang="sr-Latn-CS" sz="2000" b="1" dirty="0"/>
              <a:t>ekonomski koncept</a:t>
            </a:r>
            <a:r>
              <a:rPr lang="sr-Latn-CS" sz="2000" dirty="0"/>
              <a:t>, usmjeren je na budućnost, tj. očekivanjima vlasnika  (investitora) da će ostvariti odgovorajuće vrijednosti diskontovane na određeni dan što ga čini </a:t>
            </a:r>
            <a:r>
              <a:rPr lang="sr-Latn-CS" sz="2000" b="1" i="1" dirty="0"/>
              <a:t>ex ante</a:t>
            </a:r>
            <a:r>
              <a:rPr lang="sr-Latn-CS" sz="2000" dirty="0"/>
              <a:t> konceptom dobitka, teorijski podoban za vrednovanje vlasničkih hartija od vrijednosti i preduzeća kao cjeline (aktiva – obaveze = kapital) kalkulišući pri tome sa WACC – prosječnom ponderisanom cijenom ukupnog </a:t>
            </a:r>
            <a:r>
              <a:rPr lang="sr-Latn-CS" sz="2000" dirty="0" smtClean="0"/>
              <a:t>kapitala). </a:t>
            </a:r>
          </a:p>
          <a:p>
            <a:pPr lvl="0"/>
            <a:r>
              <a:rPr lang="sr-Latn-CS" sz="2000" b="1" dirty="0" smtClean="0"/>
              <a:t>računovodstveni </a:t>
            </a:r>
            <a:r>
              <a:rPr lang="sr-Latn-CS" sz="2000" b="1" dirty="0"/>
              <a:t>koncept dobitka</a:t>
            </a:r>
            <a:r>
              <a:rPr lang="sr-Latn-CS" sz="2000" dirty="0"/>
              <a:t>, za razliku od ekonomskog koncepta, sučeljava istorijske vrijednosti početnog i krajnjeg kapitala što ga čini </a:t>
            </a:r>
            <a:r>
              <a:rPr lang="sr-Latn-CS" sz="2000" b="1" i="1" dirty="0"/>
              <a:t>ex post </a:t>
            </a:r>
            <a:r>
              <a:rPr lang="sr-Latn-CS" sz="2000" dirty="0"/>
              <a:t>konceptom dobitka u čijoj je osnovi procjena imovine i obaveza po nabavnim vrijednostima. </a:t>
            </a:r>
            <a:endParaRPr lang="en-US" sz="2000" dirty="0"/>
          </a:p>
        </p:txBody>
      </p:sp>
    </p:spTree>
    <p:extLst>
      <p:ext uri="{BB962C8B-B14F-4D97-AF65-F5344CB8AC3E}">
        <p14:creationId xmlns:p14="http://schemas.microsoft.com/office/powerpoint/2010/main" val="219089391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4605" y="624110"/>
            <a:ext cx="10000008" cy="1280890"/>
          </a:xfrm>
        </p:spPr>
        <p:txBody>
          <a:bodyPr>
            <a:normAutofit fontScale="90000"/>
          </a:bodyPr>
          <a:lstStyle/>
          <a:p>
            <a:r>
              <a:rPr lang="sr-Latn-BA" dirty="0"/>
              <a:t>4.4.3. Ekonomska naspram računovodstvene dobiti</a:t>
            </a:r>
            <a:br>
              <a:rPr lang="sr-Latn-BA" dirty="0"/>
            </a:br>
            <a:r>
              <a:rPr lang="sr-Latn-BA" dirty="0"/>
              <a:t/>
            </a:r>
            <a:br>
              <a:rPr lang="sr-Latn-BA" dirty="0"/>
            </a:br>
            <a:endParaRPr lang="sr-Latn-BA"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1376127" y="1905000"/>
                <a:ext cx="10128485" cy="4006222"/>
              </a:xfrm>
            </p:spPr>
            <p:txBody>
              <a:bodyPr>
                <a:normAutofit lnSpcReduction="10000"/>
              </a:bodyPr>
              <a:lstStyle/>
              <a:p>
                <a:r>
                  <a:rPr lang="sr-Latn-BA" sz="2000" b="1" dirty="0"/>
                  <a:t>Dodata tržišna </a:t>
                </a:r>
                <a:r>
                  <a:rPr lang="sr-Latn-BA" sz="2000" b="1" dirty="0" smtClean="0"/>
                  <a:t>vrijednost (MVA) </a:t>
                </a:r>
                <a:r>
                  <a:rPr lang="sr-Latn-BA" sz="2000" dirty="0"/>
                  <a:t>je </a:t>
                </a:r>
                <a:r>
                  <a:rPr lang="sr-Latn-BA" sz="2000" i="1" dirty="0"/>
                  <a:t>eksterno vrijednosn</a:t>
                </a:r>
                <a:r>
                  <a:rPr lang="sr-Latn-BA" sz="2000" dirty="0"/>
                  <a:t>o mjerilo koje polazi od tržišne vrijednosti preduzeća čije je maksimiranje vrhunski cilj preduzeća. Ovaj pokazatelj pokazuje povećanu (kreiranu) tržišnu vrijednost preduzeća u određenom vremenskom </a:t>
                </a:r>
                <a:r>
                  <a:rPr lang="sr-Latn-BA" sz="2000" dirty="0" smtClean="0"/>
                  <a:t>trenutku:</a:t>
                </a:r>
                <a:endParaRPr lang="en-US" sz="2000" dirty="0"/>
              </a:p>
              <a:p>
                <a:pPr marL="0" indent="0" algn="ctr">
                  <a:buNone/>
                </a:pPr>
                <a:r>
                  <a:rPr lang="sr-Latn-BA" sz="2000" b="1" dirty="0" smtClean="0"/>
                  <a:t>	MVA </a:t>
                </a:r>
                <a:r>
                  <a:rPr lang="sr-Latn-BA" sz="2000" b="1" dirty="0"/>
                  <a:t>= Tržišna vrijednost – Investirani kapital</a:t>
                </a:r>
                <a:endParaRPr lang="en-US" sz="2000" b="1" dirty="0"/>
              </a:p>
              <a:p>
                <a:pPr lvl="0"/>
                <a:r>
                  <a:rPr lang="sr-Latn-BA" sz="2000" b="1" dirty="0"/>
                  <a:t>Dodata ekonomska vrijednost (EVA</a:t>
                </a:r>
                <a:r>
                  <a:rPr lang="sr-Latn-BA" sz="2000" b="1" dirty="0" smtClean="0"/>
                  <a:t>).</a:t>
                </a:r>
                <a:r>
                  <a:rPr lang="sr-Latn-BA" sz="2000" dirty="0" smtClean="0"/>
                  <a:t> </a:t>
                </a:r>
                <a:r>
                  <a:rPr lang="sr-Latn-BA" sz="2000" dirty="0"/>
                  <a:t>Ova vrijednost, u stvari, predstavlja rezidualni dobitak i pokazuje kolika je kreirana vrijednost za akcionare u apsolutnom </a:t>
                </a:r>
                <a:r>
                  <a:rPr lang="sr-Latn-BA" sz="2000" dirty="0" smtClean="0"/>
                  <a:t>iznosu.</a:t>
                </a:r>
                <a:endParaRPr lang="sr-Latn-BA" sz="2000" b="1" dirty="0" smtClean="0"/>
              </a:p>
              <a:p>
                <a:pPr lvl="0"/>
                <a:endParaRPr lang="sr-Latn-BA" b="1" dirty="0" smtClean="0"/>
              </a:p>
              <a:p>
                <a:pPr marL="0" indent="0">
                  <a:buNone/>
                </a:pPr>
                <a14:m>
                  <m:oMathPara xmlns:m="http://schemas.openxmlformats.org/officeDocument/2006/math">
                    <m:oMathParaPr>
                      <m:jc m:val="centerGroup"/>
                    </m:oMathParaPr>
                    <m:oMath xmlns:m="http://schemas.openxmlformats.org/officeDocument/2006/math">
                      <m:r>
                        <a:rPr lang="sr-Latn-BA" b="1" i="1">
                          <a:latin typeface="Cambria Math" panose="02040503050406030204" pitchFamily="18" charset="0"/>
                        </a:rPr>
                        <m:t>𝑬𝑽𝑨</m:t>
                      </m:r>
                      <m:r>
                        <a:rPr lang="sr-Latn-BA" b="1" i="1">
                          <a:latin typeface="Cambria Math" panose="02040503050406030204" pitchFamily="18" charset="0"/>
                        </a:rPr>
                        <m:t>=</m:t>
                      </m:r>
                      <m:d>
                        <m:dPr>
                          <m:ctrlPr>
                            <a:rPr lang="en-US" b="1" i="1">
                              <a:latin typeface="Cambria Math" panose="02040503050406030204" pitchFamily="18" charset="0"/>
                            </a:rPr>
                          </m:ctrlPr>
                        </m:dPr>
                        <m:e>
                          <m:m>
                            <m:mPr>
                              <m:mcs>
                                <m:mc>
                                  <m:mcPr>
                                    <m:count m:val="1"/>
                                    <m:mcJc m:val="center"/>
                                  </m:mcPr>
                                </m:mc>
                              </m:mcs>
                              <m:ctrlPr>
                                <a:rPr lang="en-US" b="1" i="1">
                                  <a:latin typeface="Cambria Math" panose="02040503050406030204" pitchFamily="18" charset="0"/>
                                </a:rPr>
                              </m:ctrlPr>
                            </m:mPr>
                            <m:mr>
                              <m:e>
                                <m:r>
                                  <a:rPr lang="sr-Latn-BA" b="1" i="1">
                                    <a:latin typeface="Cambria Math" panose="02040503050406030204" pitchFamily="18" charset="0"/>
                                  </a:rPr>
                                  <m:t>𝑵𝒆𝒕𝒐</m:t>
                                </m:r>
                                <m:r>
                                  <a:rPr lang="sr-Latn-BA" b="1" i="1">
                                    <a:latin typeface="Cambria Math" panose="02040503050406030204" pitchFamily="18" charset="0"/>
                                  </a:rPr>
                                  <m:t> </m:t>
                                </m:r>
                                <m:r>
                                  <a:rPr lang="sr-Latn-BA" b="1" i="1">
                                    <a:latin typeface="Cambria Math" panose="02040503050406030204" pitchFamily="18" charset="0"/>
                                  </a:rPr>
                                  <m:t>𝒑𝒐𝒔𝒍𝒐𝒗𝒏𝒊</m:t>
                                </m:r>
                              </m:e>
                            </m:mr>
                            <m:mr>
                              <m:e>
                                <m:r>
                                  <a:rPr lang="sr-Latn-BA" b="1" i="1">
                                    <a:latin typeface="Cambria Math" panose="02040503050406030204" pitchFamily="18" charset="0"/>
                                  </a:rPr>
                                  <m:t>𝒅𝒐𝒃𝒊𝒕𝒂𝒌</m:t>
                                </m:r>
                                <m:r>
                                  <a:rPr lang="sr-Latn-BA" b="1" i="1">
                                    <a:latin typeface="Cambria Math" panose="02040503050406030204" pitchFamily="18" charset="0"/>
                                  </a:rPr>
                                  <m:t> </m:t>
                                </m:r>
                                <m:r>
                                  <a:rPr lang="sr-Latn-BA" b="1" i="1">
                                    <a:latin typeface="Cambria Math" panose="02040503050406030204" pitchFamily="18" charset="0"/>
                                  </a:rPr>
                                  <m:t>𝒑𝒐𝒔𝒍𝒊𝒋𝒆</m:t>
                                </m:r>
                              </m:e>
                            </m:mr>
                            <m:mr>
                              <m:e>
                                <m:r>
                                  <a:rPr lang="sr-Latn-BA" b="1" i="1">
                                    <a:latin typeface="Cambria Math" panose="02040503050406030204" pitchFamily="18" charset="0"/>
                                  </a:rPr>
                                  <m:t>𝒑𝒐𝒓𝒆𝒛𝒂</m:t>
                                </m:r>
                              </m:e>
                            </m:mr>
                          </m:m>
                        </m:e>
                      </m:d>
                      <m:r>
                        <a:rPr lang="sr-Latn-BA" b="1" i="1">
                          <a:latin typeface="Cambria Math" panose="02040503050406030204" pitchFamily="18" charset="0"/>
                        </a:rPr>
                        <m:t>−</m:t>
                      </m:r>
                      <m:d>
                        <m:dPr>
                          <m:ctrlPr>
                            <a:rPr lang="en-US" b="1" i="1">
                              <a:latin typeface="Cambria Math" panose="02040503050406030204" pitchFamily="18" charset="0"/>
                            </a:rPr>
                          </m:ctrlPr>
                        </m:dPr>
                        <m:e>
                          <m:m>
                            <m:mPr>
                              <m:mcs>
                                <m:mc>
                                  <m:mcPr>
                                    <m:count m:val="1"/>
                                    <m:mcJc m:val="center"/>
                                  </m:mcPr>
                                </m:mc>
                              </m:mcs>
                              <m:ctrlPr>
                                <a:rPr lang="en-US" b="1" i="1">
                                  <a:latin typeface="Cambria Math" panose="02040503050406030204" pitchFamily="18" charset="0"/>
                                </a:rPr>
                              </m:ctrlPr>
                            </m:mPr>
                            <m:mr>
                              <m:e>
                                <m:r>
                                  <a:rPr lang="sr-Latn-BA" b="1" i="1">
                                    <a:latin typeface="Cambria Math" panose="02040503050406030204" pitchFamily="18" charset="0"/>
                                  </a:rPr>
                                  <m:t>𝑷𝒓𝒐𝒔𝒋𝒆</m:t>
                                </m:r>
                                <m:r>
                                  <a:rPr lang="sr-Latn-BA" b="1" i="1">
                                    <a:latin typeface="Cambria Math" panose="02040503050406030204" pitchFamily="18" charset="0"/>
                                  </a:rPr>
                                  <m:t>č</m:t>
                                </m:r>
                                <m:r>
                                  <a:rPr lang="sr-Latn-BA" b="1" i="1">
                                    <a:latin typeface="Cambria Math" panose="02040503050406030204" pitchFamily="18" charset="0"/>
                                  </a:rPr>
                                  <m:t>𝒏𝒂</m:t>
                                </m:r>
                              </m:e>
                            </m:mr>
                            <m:mr>
                              <m:e>
                                <m:r>
                                  <a:rPr lang="sr-Latn-BA" b="1" i="1">
                                    <a:latin typeface="Cambria Math" panose="02040503050406030204" pitchFamily="18" charset="0"/>
                                  </a:rPr>
                                  <m:t>𝒄𝒊𝒋𝒆𝒏𝒂</m:t>
                                </m:r>
                                <m:r>
                                  <a:rPr lang="sr-Latn-BA" b="1" i="1">
                                    <a:latin typeface="Cambria Math" panose="02040503050406030204" pitchFamily="18" charset="0"/>
                                  </a:rPr>
                                  <m:t> </m:t>
                                </m:r>
                                <m:r>
                                  <a:rPr lang="sr-Latn-BA" b="1" i="1">
                                    <a:latin typeface="Cambria Math" panose="02040503050406030204" pitchFamily="18" charset="0"/>
                                  </a:rPr>
                                  <m:t>𝒌𝒂𝒑𝒊𝒕𝒂𝒍𝒂</m:t>
                                </m:r>
                              </m:e>
                            </m:mr>
                            <m:mr>
                              <m:e>
                                <m:r>
                                  <a:rPr lang="sr-Latn-BA" b="1" i="1">
                                    <a:latin typeface="Cambria Math" panose="02040503050406030204" pitchFamily="18" charset="0"/>
                                  </a:rPr>
                                  <m:t>𝒑𝒓𝒆𝒅𝒖𝒛𝒆</m:t>
                                </m:r>
                                <m:r>
                                  <a:rPr lang="sr-Latn-BA" b="1" i="1">
                                    <a:latin typeface="Cambria Math" panose="02040503050406030204" pitchFamily="18" charset="0"/>
                                  </a:rPr>
                                  <m:t>ć</m:t>
                                </m:r>
                                <m:r>
                                  <a:rPr lang="sr-Latn-BA" b="1" i="1">
                                    <a:latin typeface="Cambria Math" panose="02040503050406030204" pitchFamily="18" charset="0"/>
                                  </a:rPr>
                                  <m:t>𝒂</m:t>
                                </m:r>
                              </m:e>
                            </m:mr>
                          </m:m>
                          <m:r>
                            <a:rPr lang="sr-Latn-BA" b="1" i="1">
                              <a:latin typeface="Cambria Math" panose="02040503050406030204" pitchFamily="18" charset="0"/>
                            </a:rPr>
                            <m:t>−</m:t>
                          </m:r>
                          <m:r>
                            <a:rPr lang="sr-Latn-BA" b="1" i="1">
                              <a:latin typeface="Cambria Math" panose="02040503050406030204" pitchFamily="18" charset="0"/>
                            </a:rPr>
                            <m:t>𝑰𝒏𝒗𝒆𝒔𝒕𝒊𝒓𝒂𝒏𝒊</m:t>
                          </m:r>
                          <m:r>
                            <a:rPr lang="sr-Latn-BA" b="1" i="1">
                              <a:latin typeface="Cambria Math" panose="02040503050406030204" pitchFamily="18" charset="0"/>
                            </a:rPr>
                            <m:t> </m:t>
                          </m:r>
                          <m:r>
                            <a:rPr lang="sr-Latn-BA" b="1" i="1">
                              <a:latin typeface="Cambria Math" panose="02040503050406030204" pitchFamily="18" charset="0"/>
                            </a:rPr>
                            <m:t>𝒌𝒂𝒑𝒊𝒕𝒂𝒍</m:t>
                          </m:r>
                        </m:e>
                      </m:d>
                    </m:oMath>
                  </m:oMathPara>
                </a14:m>
                <a:endParaRPr lang="en-US" b="1" dirty="0"/>
              </a:p>
              <a:p>
                <a:endParaRPr lang="en-US" dirty="0"/>
              </a:p>
              <a:p>
                <a:pPr lvl="0"/>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1376127" y="1905000"/>
                <a:ext cx="10128485" cy="4006222"/>
              </a:xfrm>
              <a:blipFill rotWithShape="0">
                <a:blip r:embed="rId2"/>
                <a:stretch>
                  <a:fillRect l="-602" t="-1674" r="-60"/>
                </a:stretch>
              </a:blipFill>
            </p:spPr>
            <p:txBody>
              <a:bodyPr/>
              <a:lstStyle/>
              <a:p>
                <a:r>
                  <a:rPr lang="sr-Latn-BA">
                    <a:noFill/>
                  </a:rPr>
                  <a:t> </a:t>
                </a:r>
              </a:p>
            </p:txBody>
          </p:sp>
        </mc:Fallback>
      </mc:AlternateContent>
    </p:spTree>
    <p:extLst>
      <p:ext uri="{BB962C8B-B14F-4D97-AF65-F5344CB8AC3E}">
        <p14:creationId xmlns:p14="http://schemas.microsoft.com/office/powerpoint/2010/main" val="257463212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4814" y="271025"/>
            <a:ext cx="8911687" cy="933086"/>
          </a:xfrm>
        </p:spPr>
        <p:txBody>
          <a:bodyPr/>
          <a:lstStyle/>
          <a:p>
            <a:pPr algn="ctr"/>
            <a:r>
              <a:rPr lang="sr-Latn-BA" b="1" dirty="0"/>
              <a:t>5. Finansijska analiza</a:t>
            </a:r>
          </a:p>
        </p:txBody>
      </p:sp>
      <p:sp>
        <p:nvSpPr>
          <p:cNvPr id="3" name="Content Placeholder 2"/>
          <p:cNvSpPr>
            <a:spLocks noGrp="1"/>
          </p:cNvSpPr>
          <p:nvPr>
            <p:ph idx="1"/>
          </p:nvPr>
        </p:nvSpPr>
        <p:spPr>
          <a:xfrm>
            <a:off x="1041149" y="1394234"/>
            <a:ext cx="10239019" cy="4873562"/>
          </a:xfrm>
        </p:spPr>
        <p:txBody>
          <a:bodyPr>
            <a:normAutofit/>
          </a:bodyPr>
          <a:lstStyle/>
          <a:p>
            <a:r>
              <a:rPr lang="sr-Latn-CS" sz="2200" dirty="0" smtClean="0"/>
              <a:t>Računovodstvo</a:t>
            </a:r>
            <a:r>
              <a:rPr lang="sr-Latn-CS" sz="2200" dirty="0"/>
              <a:t>, analiza i interpretacija finansijskih izvještaja pretpostavljaju samo jedan </a:t>
            </a:r>
            <a:r>
              <a:rPr lang="sr-Latn-CS" sz="2200" dirty="0" smtClean="0"/>
              <a:t>logičan </a:t>
            </a:r>
            <a:r>
              <a:rPr lang="sr-Latn-CS" sz="2200" dirty="0"/>
              <a:t>i racionalan sistem za korišćenje finansijskih </a:t>
            </a:r>
            <a:r>
              <a:rPr lang="sr-Latn-CS" sz="2200" dirty="0" smtClean="0"/>
              <a:t>informacija</a:t>
            </a:r>
          </a:p>
          <a:p>
            <a:r>
              <a:rPr lang="hr-HR" sz="2200" dirty="0"/>
              <a:t>Dakle, </a:t>
            </a:r>
            <a:r>
              <a:rPr lang="sr-Latn-BA" sz="2200" dirty="0"/>
              <a:t>analiza je integralni dio svake bitne poslovne odluke koja treba da preduzeće vodi ka željenom cilju u budućem projektovanom periodu. </a:t>
            </a:r>
            <a:endParaRPr lang="sr-Latn-BA" sz="2200" dirty="0" smtClean="0"/>
          </a:p>
          <a:p>
            <a:r>
              <a:rPr lang="en-US" sz="2200" dirty="0" smtClean="0"/>
              <a:t>Identifikacija odstupanja</a:t>
            </a:r>
            <a:r>
              <a:rPr lang="sr-Latn-BA" sz="2200" dirty="0" smtClean="0"/>
              <a:t> od plana</a:t>
            </a:r>
            <a:r>
              <a:rPr lang="en-US" sz="2200" dirty="0" smtClean="0"/>
              <a:t>, </a:t>
            </a:r>
            <a:r>
              <a:rPr lang="en-US" sz="2200" dirty="0" smtClean="0"/>
              <a:t>naročito onih koja su izuzetak, svodi se u prihvatljive okvire i otklanja na temelju generisanog saznanja </a:t>
            </a:r>
            <a:r>
              <a:rPr lang="en-US" sz="2200" b="1" dirty="0" smtClean="0"/>
              <a:t>procesom analize.</a:t>
            </a:r>
            <a:r>
              <a:rPr lang="en-US" sz="2200" dirty="0" smtClean="0"/>
              <a:t> </a:t>
            </a:r>
            <a:endParaRPr lang="sr-Latn-BA" sz="2200" dirty="0" smtClean="0"/>
          </a:p>
          <a:p>
            <a:r>
              <a:rPr lang="en-US" sz="2200" dirty="0" smtClean="0"/>
              <a:t>U tom procesu se </a:t>
            </a:r>
            <a:r>
              <a:rPr lang="en-US" sz="2200" b="1" dirty="0" smtClean="0"/>
              <a:t>otkrivaju uzroci odstupanja, definišu</a:t>
            </a:r>
            <a:r>
              <a:rPr lang="en-US" sz="2200" dirty="0" smtClean="0"/>
              <a:t> </a:t>
            </a:r>
            <a:r>
              <a:rPr lang="en-US" sz="2200" b="1" dirty="0" smtClean="0"/>
              <a:t>alternativna rješenja</a:t>
            </a:r>
            <a:r>
              <a:rPr lang="en-US" sz="2200" dirty="0" smtClean="0"/>
              <a:t> iz kojih menadžment </a:t>
            </a:r>
            <a:r>
              <a:rPr lang="en-US" sz="2200" b="1" dirty="0" smtClean="0"/>
              <a:t>bira optimalno koje je program korekcije</a:t>
            </a:r>
            <a:r>
              <a:rPr lang="en-US" sz="2200" dirty="0" smtClean="0"/>
              <a:t> </a:t>
            </a:r>
            <a:r>
              <a:rPr lang="en-US" sz="2200" b="1" dirty="0" smtClean="0"/>
              <a:t>plana</a:t>
            </a:r>
            <a:r>
              <a:rPr lang="sr-Latn-BA" sz="2200" dirty="0"/>
              <a:t>.</a:t>
            </a:r>
          </a:p>
        </p:txBody>
      </p:sp>
    </p:spTree>
    <p:extLst>
      <p:ext uri="{BB962C8B-B14F-4D97-AF65-F5344CB8AC3E}">
        <p14:creationId xmlns:p14="http://schemas.microsoft.com/office/powerpoint/2010/main" val="17611855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Latn-BA" b="1" dirty="0"/>
              <a:t>5. Finansijska analiza</a:t>
            </a:r>
          </a:p>
        </p:txBody>
      </p:sp>
      <p:sp>
        <p:nvSpPr>
          <p:cNvPr id="3" name="Content Placeholder 2"/>
          <p:cNvSpPr>
            <a:spLocks noGrp="1"/>
          </p:cNvSpPr>
          <p:nvPr>
            <p:ph idx="1"/>
          </p:nvPr>
        </p:nvSpPr>
        <p:spPr>
          <a:xfrm>
            <a:off x="1004935" y="1511929"/>
            <a:ext cx="10275233" cy="4755867"/>
          </a:xfrm>
        </p:spPr>
        <p:txBody>
          <a:bodyPr>
            <a:noAutofit/>
          </a:bodyPr>
          <a:lstStyle/>
          <a:p>
            <a:r>
              <a:rPr lang="sr-Latn-BA" sz="2000" dirty="0"/>
              <a:t>U tu svrhu analiza finansijskih izvještaja može se obaviti metodama koje se međusobno prepliću i nadopunjuju:</a:t>
            </a:r>
            <a:endParaRPr lang="en-US" sz="2000" dirty="0"/>
          </a:p>
          <a:p>
            <a:r>
              <a:rPr lang="sr-Latn-BA" sz="2000" b="1" dirty="0">
                <a:solidFill>
                  <a:schemeClr val="accent2">
                    <a:lumMod val="50000"/>
                  </a:schemeClr>
                </a:solidFill>
              </a:rPr>
              <a:t>Analiza finansijskih pokazatelja</a:t>
            </a:r>
            <a:r>
              <a:rPr lang="sr-Latn-BA" sz="2000" dirty="0">
                <a:solidFill>
                  <a:schemeClr val="accent2">
                    <a:lumMod val="50000"/>
                  </a:schemeClr>
                </a:solidFill>
              </a:rPr>
              <a:t> nastaje stavljanjem u odnos međuuslovljenih podataka iz jednog ili više finansijskih izvještaja ili nekom od kombinacija tržišnih i podataka iz finansijskih </a:t>
            </a:r>
            <a:r>
              <a:rPr lang="sr-Latn-BA" sz="2000" dirty="0" smtClean="0">
                <a:solidFill>
                  <a:schemeClr val="accent2">
                    <a:lumMod val="50000"/>
                  </a:schemeClr>
                </a:solidFill>
              </a:rPr>
              <a:t>izvještaja.</a:t>
            </a:r>
            <a:endParaRPr lang="sr-Latn-BA" sz="2000" dirty="0" smtClean="0">
              <a:solidFill>
                <a:schemeClr val="accent2">
                  <a:lumMod val="50000"/>
                </a:schemeClr>
              </a:solidFill>
            </a:endParaRPr>
          </a:p>
          <a:p>
            <a:pPr lvl="0"/>
            <a:r>
              <a:rPr lang="sr-Latn-BA" sz="2000" b="1" dirty="0">
                <a:solidFill>
                  <a:schemeClr val="accent2">
                    <a:lumMod val="50000"/>
                  </a:schemeClr>
                </a:solidFill>
              </a:rPr>
              <a:t>Komparativna analiza </a:t>
            </a:r>
            <a:r>
              <a:rPr lang="sr-Latn-BA" sz="2000" dirty="0">
                <a:solidFill>
                  <a:schemeClr val="accent2">
                    <a:lumMod val="50000"/>
                  </a:schemeClr>
                </a:solidFill>
              </a:rPr>
              <a:t>se</a:t>
            </a:r>
            <a:r>
              <a:rPr lang="sr-Latn-BA" sz="2000" b="1" dirty="0">
                <a:solidFill>
                  <a:schemeClr val="accent2">
                    <a:lumMod val="50000"/>
                  </a:schemeClr>
                </a:solidFill>
              </a:rPr>
              <a:t> </a:t>
            </a:r>
            <a:r>
              <a:rPr lang="sr-Latn-BA" sz="2000" dirty="0">
                <a:solidFill>
                  <a:schemeClr val="accent2">
                    <a:lumMod val="50000"/>
                  </a:schemeClr>
                </a:solidFill>
              </a:rPr>
              <a:t>provodi upoređivanjem izabranih finansijskih pokazatelja preduzeća sa:</a:t>
            </a:r>
            <a:endParaRPr lang="en-US" sz="2000" dirty="0">
              <a:solidFill>
                <a:schemeClr val="accent2">
                  <a:lumMod val="50000"/>
                </a:schemeClr>
              </a:solidFill>
            </a:endParaRPr>
          </a:p>
          <a:p>
            <a:pPr lvl="0">
              <a:buFont typeface="Arial" panose="020B0604020202020204" pitchFamily="34" charset="0"/>
              <a:buChar char="•"/>
            </a:pPr>
            <a:r>
              <a:rPr lang="sr-Latn-BA" sz="2000" dirty="0">
                <a:solidFill>
                  <a:schemeClr val="accent2">
                    <a:lumMod val="50000"/>
                  </a:schemeClr>
                </a:solidFill>
              </a:rPr>
              <a:t>istorijskim pokazateljima, </a:t>
            </a:r>
            <a:endParaRPr lang="en-US" sz="2000" dirty="0">
              <a:solidFill>
                <a:schemeClr val="accent2">
                  <a:lumMod val="50000"/>
                </a:schemeClr>
              </a:solidFill>
            </a:endParaRPr>
          </a:p>
          <a:p>
            <a:pPr lvl="0">
              <a:buFont typeface="Arial" panose="020B0604020202020204" pitchFamily="34" charset="0"/>
              <a:buChar char="•"/>
            </a:pPr>
            <a:r>
              <a:rPr lang="sr-Latn-BA" sz="2000" dirty="0">
                <a:solidFill>
                  <a:schemeClr val="accent2">
                    <a:lumMod val="50000"/>
                  </a:schemeClr>
                </a:solidFill>
              </a:rPr>
              <a:t>pokazateljima konkurencije,</a:t>
            </a:r>
            <a:endParaRPr lang="en-US" sz="2000" dirty="0">
              <a:solidFill>
                <a:schemeClr val="accent2">
                  <a:lumMod val="50000"/>
                </a:schemeClr>
              </a:solidFill>
            </a:endParaRPr>
          </a:p>
          <a:p>
            <a:pPr lvl="0">
              <a:buFont typeface="Arial" panose="020B0604020202020204" pitchFamily="34" charset="0"/>
              <a:buChar char="•"/>
            </a:pPr>
            <a:r>
              <a:rPr lang="sr-Latn-BA" sz="2000" dirty="0">
                <a:solidFill>
                  <a:schemeClr val="accent2">
                    <a:lumMod val="50000"/>
                  </a:schemeClr>
                </a:solidFill>
              </a:rPr>
              <a:t>planiranim veličinama.</a:t>
            </a:r>
            <a:endParaRPr lang="en-US" sz="2000" dirty="0">
              <a:solidFill>
                <a:schemeClr val="accent2">
                  <a:lumMod val="50000"/>
                </a:schemeClr>
              </a:solidFill>
            </a:endParaRPr>
          </a:p>
          <a:p>
            <a:r>
              <a:rPr lang="sr-Latn-BA" sz="2000" b="1" dirty="0">
                <a:solidFill>
                  <a:schemeClr val="accent2">
                    <a:lumMod val="50000"/>
                  </a:schemeClr>
                </a:solidFill>
              </a:rPr>
              <a:t>Analiza trenda </a:t>
            </a:r>
            <a:r>
              <a:rPr lang="sr-Latn-BA" sz="2000" dirty="0">
                <a:solidFill>
                  <a:schemeClr val="accent2">
                    <a:lumMod val="50000"/>
                  </a:schemeClr>
                </a:solidFill>
              </a:rPr>
              <a:t>omogućava sagledavanje i razumijevanje kretanja pokazatelja finansijskog stanja ili moći preduzeća komparacijom u različitim vremenskim periodima putem koeficijenta ili </a:t>
            </a:r>
            <a:r>
              <a:rPr lang="sr-Latn-BA" sz="2000" dirty="0" smtClean="0">
                <a:solidFill>
                  <a:schemeClr val="accent2">
                    <a:lumMod val="50000"/>
                  </a:schemeClr>
                </a:solidFill>
              </a:rPr>
              <a:t>stopa.</a:t>
            </a:r>
            <a:endParaRPr lang="sr-Latn-BA" sz="2000" dirty="0">
              <a:solidFill>
                <a:schemeClr val="accent2">
                  <a:lumMod val="50000"/>
                </a:schemeClr>
              </a:solidFill>
            </a:endParaRPr>
          </a:p>
        </p:txBody>
      </p:sp>
    </p:spTree>
    <p:extLst>
      <p:ext uri="{BB962C8B-B14F-4D97-AF65-F5344CB8AC3E}">
        <p14:creationId xmlns:p14="http://schemas.microsoft.com/office/powerpoint/2010/main" val="94108600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b="1" dirty="0"/>
              <a:t>5.1. </a:t>
            </a:r>
            <a:r>
              <a:rPr lang="sr-Latn-BA" b="1" dirty="0" smtClean="0"/>
              <a:t>Racija </a:t>
            </a:r>
            <a:r>
              <a:rPr lang="sr-Latn-BA" b="1" dirty="0"/>
              <a:t>profitabilnosti (</a:t>
            </a:r>
            <a:r>
              <a:rPr lang="sr-Latn-BA" sz="3200" b="1" dirty="0"/>
              <a:t>rentabilnosti</a:t>
            </a:r>
            <a:r>
              <a:rPr lang="sr-Latn-BA" b="1" dirty="0"/>
              <a:t>)</a:t>
            </a:r>
            <a:endParaRPr lang="sr-Latn-BA" sz="4000" b="1"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1064029" y="1521229"/>
                <a:ext cx="10440583" cy="4389993"/>
              </a:xfrm>
            </p:spPr>
            <p:txBody>
              <a:bodyPr/>
              <a:lstStyle/>
              <a:p>
                <a:r>
                  <a:rPr lang="sr-Latn-CS" sz="2000" dirty="0"/>
                  <a:t>Pokazatelji profitabilnosti odnosno rentabilnosti izražavaju zarađivačku sposobnost preduzeća u odnosu na obim prodaje i u odnosu na ulaganje. </a:t>
                </a:r>
                <a:endParaRPr lang="sr-Latn-CS" sz="2000" dirty="0" smtClean="0"/>
              </a:p>
              <a:p>
                <a:r>
                  <a:rPr lang="sr-Latn-CS" sz="2000" dirty="0" smtClean="0"/>
                  <a:t>Najčešće </a:t>
                </a:r>
                <a:r>
                  <a:rPr lang="sr-Latn-CS" sz="2000" dirty="0"/>
                  <a:t>korišćeni pokazatelji rentabilnosti u </a:t>
                </a:r>
                <a:r>
                  <a:rPr lang="sr-Latn-BA" sz="2000" dirty="0"/>
                  <a:t>odnosu na ulaganja su: </a:t>
                </a:r>
                <a:endParaRPr lang="sr-Latn-BA" sz="2000" dirty="0" smtClean="0"/>
              </a:p>
              <a:p>
                <a:pPr marL="0" indent="0">
                  <a:buNone/>
                </a:pPr>
                <a:r>
                  <a:rPr lang="sr-Latn-BA" sz="2000" b="1" dirty="0" smtClean="0"/>
                  <a:t>prinos </a:t>
                </a:r>
                <a:r>
                  <a:rPr lang="sr-Latn-BA" sz="2000" b="1" dirty="0"/>
                  <a:t>na kapital, prinos na imovinu i prinos na investirani </a:t>
                </a:r>
                <a:r>
                  <a:rPr lang="sr-Latn-BA" sz="2000" b="1" dirty="0" smtClean="0"/>
                  <a:t>kapital.</a:t>
                </a:r>
              </a:p>
              <a:p>
                <a:pPr marL="0" indent="0">
                  <a:buNone/>
                </a:pPr>
                <a:r>
                  <a:rPr lang="sr-Latn-BA" sz="2000" dirty="0" smtClean="0"/>
                  <a:t>_______________________________________________________________________________</a:t>
                </a:r>
                <a:endParaRPr lang="sr-Latn-BA" sz="2000" dirty="0"/>
              </a:p>
              <a:p>
                <a:r>
                  <a:rPr lang="sr-Latn-CS" sz="2000" b="1" dirty="0"/>
                  <a:t>Stopa prinosa (povrata) na sopstveni kapital (ROE)</a:t>
                </a:r>
                <a:r>
                  <a:rPr lang="sr-Latn-CS" sz="2000" dirty="0"/>
                  <a:t> koja, uključujući efekte načina finansiranja, pokazuje zarađivačku sposobnost ulaganja vlasnika kapitala.</a:t>
                </a:r>
                <a:endParaRPr lang="sr-Latn-BA" sz="2000" dirty="0" smtClean="0"/>
              </a:p>
              <a:p>
                <a:pPr marL="0" indent="0">
                  <a:buNone/>
                </a:pPr>
                <a14:m>
                  <m:oMathPara xmlns:m="http://schemas.openxmlformats.org/officeDocument/2006/math">
                    <m:oMathParaPr>
                      <m:jc m:val="centerGroup"/>
                    </m:oMathParaPr>
                    <m:oMath xmlns:m="http://schemas.openxmlformats.org/officeDocument/2006/math">
                      <m:m>
                        <m:mPr>
                          <m:mcs>
                            <m:mc>
                              <m:mcPr>
                                <m:count m:val="1"/>
                                <m:mcJc m:val="center"/>
                              </m:mcPr>
                            </m:mc>
                          </m:mcs>
                          <m:ctrlPr>
                            <a:rPr lang="en-US" sz="2000" i="1">
                              <a:latin typeface="Cambria Math" panose="02040503050406030204" pitchFamily="18" charset="0"/>
                            </a:rPr>
                          </m:ctrlPr>
                        </m:mPr>
                        <m:mr>
                          <m:e>
                            <m:r>
                              <a:rPr lang="sr-Latn-CS" sz="2000" i="1">
                                <a:latin typeface="Cambria Math" panose="02040503050406030204" pitchFamily="18" charset="0"/>
                              </a:rPr>
                              <m:t>𝑆𝑡𝑜𝑝𝑎</m:t>
                            </m:r>
                            <m:r>
                              <a:rPr lang="sr-Latn-CS" sz="2000" i="1">
                                <a:latin typeface="Cambria Math" panose="02040503050406030204" pitchFamily="18" charset="0"/>
                              </a:rPr>
                              <m:t> </m:t>
                            </m:r>
                            <m:r>
                              <a:rPr lang="sr-Latn-CS" sz="2000" i="1">
                                <a:latin typeface="Cambria Math" panose="02040503050406030204" pitchFamily="18" charset="0"/>
                              </a:rPr>
                              <m:t>𝑝𝑟𝑖𝑛𝑜𝑠𝑎</m:t>
                            </m:r>
                            <m:r>
                              <a:rPr lang="sr-Latn-CS" sz="2000" i="1">
                                <a:latin typeface="Cambria Math" panose="02040503050406030204" pitchFamily="18" charset="0"/>
                              </a:rPr>
                              <m:t> (</m:t>
                            </m:r>
                            <m:r>
                              <a:rPr lang="sr-Latn-CS" sz="2000" i="1">
                                <a:latin typeface="Cambria Math" panose="02040503050406030204" pitchFamily="18" charset="0"/>
                              </a:rPr>
                              <m:t>𝑝𝑜𝑣𝑟𝑎𝑡𝑎</m:t>
                            </m:r>
                            <m:r>
                              <a:rPr lang="sr-Latn-CS" sz="2000" i="1">
                                <a:latin typeface="Cambria Math" panose="02040503050406030204" pitchFamily="18" charset="0"/>
                              </a:rPr>
                              <m:t>)</m:t>
                            </m:r>
                          </m:e>
                        </m:mr>
                        <m:mr>
                          <m:e>
                            <m:r>
                              <a:rPr lang="sr-Latn-CS" sz="2000" i="1">
                                <a:latin typeface="Cambria Math" panose="02040503050406030204" pitchFamily="18" charset="0"/>
                              </a:rPr>
                              <m:t>𝑛𝑎</m:t>
                            </m:r>
                            <m:r>
                              <a:rPr lang="sr-Latn-CS" sz="2000" i="1">
                                <a:latin typeface="Cambria Math" panose="02040503050406030204" pitchFamily="18" charset="0"/>
                              </a:rPr>
                              <m:t> </m:t>
                            </m:r>
                            <m:r>
                              <a:rPr lang="sr-Latn-CS" sz="2000" i="1">
                                <a:latin typeface="Cambria Math" panose="02040503050406030204" pitchFamily="18" charset="0"/>
                              </a:rPr>
                              <m:t>𝑘𝑎𝑝𝑖𝑡𝑎𝑙</m:t>
                            </m:r>
                            <m:r>
                              <a:rPr lang="sr-Latn-CS" sz="2000" i="1">
                                <a:latin typeface="Cambria Math" panose="02040503050406030204" pitchFamily="18" charset="0"/>
                              </a:rPr>
                              <m:t> (</m:t>
                            </m:r>
                            <m:r>
                              <a:rPr lang="sr-Latn-CS" sz="2000" i="1">
                                <a:latin typeface="Cambria Math" panose="02040503050406030204" pitchFamily="18" charset="0"/>
                              </a:rPr>
                              <m:t>𝑅𝑂𝐸</m:t>
                            </m:r>
                            <m:r>
                              <a:rPr lang="sr-Latn-CS" sz="2000" i="1">
                                <a:latin typeface="Cambria Math" panose="02040503050406030204" pitchFamily="18" charset="0"/>
                              </a:rPr>
                              <m:t>)</m:t>
                            </m:r>
                          </m:e>
                        </m:mr>
                      </m:m>
                      <m:r>
                        <a:rPr lang="sr-Latn-CS" sz="2000" i="1">
                          <a:latin typeface="Cambria Math" panose="02040503050406030204" pitchFamily="18" charset="0"/>
                        </a:rPr>
                        <m:t>=</m:t>
                      </m:r>
                      <m:f>
                        <m:fPr>
                          <m:ctrlPr>
                            <a:rPr lang="en-US" sz="2000" i="1">
                              <a:latin typeface="Cambria Math" panose="02040503050406030204" pitchFamily="18" charset="0"/>
                            </a:rPr>
                          </m:ctrlPr>
                        </m:fPr>
                        <m:num>
                          <m:m>
                            <m:mPr>
                              <m:mcs>
                                <m:mc>
                                  <m:mcPr>
                                    <m:count m:val="1"/>
                                    <m:mcJc m:val="center"/>
                                  </m:mcPr>
                                </m:mc>
                              </m:mcs>
                              <m:ctrlPr>
                                <a:rPr lang="en-US" sz="2000" i="1">
                                  <a:latin typeface="Cambria Math" panose="02040503050406030204" pitchFamily="18" charset="0"/>
                                </a:rPr>
                              </m:ctrlPr>
                            </m:mPr>
                            <m:mr>
                              <m:e>
                                <m:r>
                                  <a:rPr lang="sr-Latn-CS" sz="2000" i="1">
                                    <a:latin typeface="Cambria Math" panose="02040503050406030204" pitchFamily="18" charset="0"/>
                                  </a:rPr>
                                  <m:t>𝑁𝑒𝑡𝑜</m:t>
                                </m:r>
                                <m:r>
                                  <a:rPr lang="sr-Latn-CS" sz="2000" i="1">
                                    <a:latin typeface="Cambria Math" panose="02040503050406030204" pitchFamily="18" charset="0"/>
                                  </a:rPr>
                                  <m:t> </m:t>
                                </m:r>
                                <m:r>
                                  <a:rPr lang="sr-Latn-CS" sz="2000" i="1">
                                    <a:latin typeface="Cambria Math" panose="02040503050406030204" pitchFamily="18" charset="0"/>
                                  </a:rPr>
                                  <m:t>𝑑𝑜𝑏𝑖𝑡𝑎𝑘</m:t>
                                </m:r>
                                <m:r>
                                  <a:rPr lang="sr-Latn-CS" sz="2000" i="1">
                                    <a:latin typeface="Cambria Math" panose="02040503050406030204" pitchFamily="18" charset="0"/>
                                  </a:rPr>
                                  <m:t> </m:t>
                                </m:r>
                                <m:r>
                                  <a:rPr lang="sr-Latn-CS" sz="2000" i="1">
                                    <a:latin typeface="Cambria Math" panose="02040503050406030204" pitchFamily="18" charset="0"/>
                                  </a:rPr>
                                  <m:t>𝑛𝑎𝑘𝑜𝑛</m:t>
                                </m:r>
                              </m:e>
                            </m:mr>
                            <m:mr>
                              <m:e>
                                <m:r>
                                  <a:rPr lang="sr-Latn-CS" sz="2000" i="1">
                                    <a:latin typeface="Cambria Math" panose="02040503050406030204" pitchFamily="18" charset="0"/>
                                  </a:rPr>
                                  <m:t>𝑝𝑟𝑒𝑓𝑒𝑟𝑒𝑛𝑐𝑖𝑗𝑎𝑙𝑛𝑖h</m:t>
                                </m:r>
                                <m:r>
                                  <a:rPr lang="sr-Latn-CS" sz="2000" i="1">
                                    <a:latin typeface="Cambria Math" panose="02040503050406030204" pitchFamily="18" charset="0"/>
                                  </a:rPr>
                                  <m:t> </m:t>
                                </m:r>
                                <m:r>
                                  <a:rPr lang="sr-Latn-CS" sz="2000" i="1">
                                    <a:latin typeface="Cambria Math" panose="02040503050406030204" pitchFamily="18" charset="0"/>
                                  </a:rPr>
                                  <m:t>𝑑𝑖𝑣𝑖𝑑𝑒𝑛𝑑𝑖</m:t>
                                </m:r>
                              </m:e>
                            </m:mr>
                          </m:m>
                        </m:num>
                        <m:den>
                          <m:m>
                            <m:mPr>
                              <m:mcs>
                                <m:mc>
                                  <m:mcPr>
                                    <m:count m:val="1"/>
                                    <m:mcJc m:val="center"/>
                                  </m:mcPr>
                                </m:mc>
                              </m:mcs>
                              <m:ctrlPr>
                                <a:rPr lang="en-US" sz="2000" i="1">
                                  <a:latin typeface="Cambria Math" panose="02040503050406030204" pitchFamily="18" charset="0"/>
                                </a:rPr>
                              </m:ctrlPr>
                            </m:mPr>
                            <m:mr>
                              <m:e>
                                <m:r>
                                  <a:rPr lang="sr-Latn-CS" sz="2000" i="1">
                                    <a:latin typeface="Cambria Math" panose="02040503050406030204" pitchFamily="18" charset="0"/>
                                  </a:rPr>
                                  <m:t>𝑃𝑟𝑜𝑠𝑗𝑒</m:t>
                                </m:r>
                                <m:r>
                                  <a:rPr lang="sr-Latn-CS" sz="2000" i="1">
                                    <a:latin typeface="Cambria Math" panose="02040503050406030204" pitchFamily="18" charset="0"/>
                                  </a:rPr>
                                  <m:t>č</m:t>
                                </m:r>
                                <m:r>
                                  <a:rPr lang="sr-Latn-CS" sz="2000" i="1">
                                    <a:latin typeface="Cambria Math" panose="02040503050406030204" pitchFamily="18" charset="0"/>
                                  </a:rPr>
                                  <m:t>𝑛𝑎</m:t>
                                </m:r>
                                <m:r>
                                  <a:rPr lang="sr-Latn-CS" sz="2000" i="1">
                                    <a:latin typeface="Cambria Math" panose="02040503050406030204" pitchFamily="18" charset="0"/>
                                  </a:rPr>
                                  <m:t> </m:t>
                                </m:r>
                                <m:r>
                                  <a:rPr lang="sr-Latn-CS" sz="2000" i="1">
                                    <a:latin typeface="Cambria Math" panose="02040503050406030204" pitchFamily="18" charset="0"/>
                                  </a:rPr>
                                  <m:t>𝑣𝑟𝑖𝑗𝑒𝑑𝑛𝑜𝑠𝑡</m:t>
                                </m:r>
                                <m:r>
                                  <a:rPr lang="sr-Latn-CS" sz="2000" i="1">
                                    <a:latin typeface="Cambria Math" panose="02040503050406030204" pitchFamily="18" charset="0"/>
                                  </a:rPr>
                                  <m:t> </m:t>
                                </m:r>
                                <m:r>
                                  <a:rPr lang="sr-Latn-CS" sz="2000" i="1">
                                    <a:latin typeface="Cambria Math" panose="02040503050406030204" pitchFamily="18" charset="0"/>
                                  </a:rPr>
                                  <m:t>𝑜𝑏𝑖</m:t>
                                </m:r>
                                <m:r>
                                  <a:rPr lang="sr-Latn-CS" sz="2000" i="1">
                                    <a:latin typeface="Cambria Math" panose="02040503050406030204" pitchFamily="18" charset="0"/>
                                  </a:rPr>
                                  <m:t>č</m:t>
                                </m:r>
                                <m:r>
                                  <a:rPr lang="sr-Latn-CS" sz="2000" i="1">
                                    <a:latin typeface="Cambria Math" panose="02040503050406030204" pitchFamily="18" charset="0"/>
                                  </a:rPr>
                                  <m:t>𝑛𝑖h</m:t>
                                </m:r>
                              </m:e>
                            </m:mr>
                            <m:mr>
                              <m:e>
                                <m:r>
                                  <a:rPr lang="sr-Latn-CS" sz="2000" i="1">
                                    <a:latin typeface="Cambria Math" panose="02040503050406030204" pitchFamily="18" charset="0"/>
                                  </a:rPr>
                                  <m:t>𝑎𝑘𝑐𝑖𝑗𝑎</m:t>
                                </m:r>
                                <m:r>
                                  <a:rPr lang="sr-Latn-CS" sz="2000" i="1">
                                    <a:latin typeface="Cambria Math" panose="02040503050406030204" pitchFamily="18" charset="0"/>
                                  </a:rPr>
                                  <m:t> (</m:t>
                                </m:r>
                                <m:r>
                                  <a:rPr lang="sr-Latn-CS" sz="2000" i="1">
                                    <a:latin typeface="Cambria Math" panose="02040503050406030204" pitchFamily="18" charset="0"/>
                                  </a:rPr>
                                  <m:t>𝑘𝑎𝑝𝑖𝑡𝑎𝑙𝑎</m:t>
                                </m:r>
                                <m:r>
                                  <a:rPr lang="sr-Latn-CS" sz="2000" i="1">
                                    <a:latin typeface="Cambria Math" panose="02040503050406030204" pitchFamily="18" charset="0"/>
                                  </a:rPr>
                                  <m:t>)</m:t>
                                </m:r>
                              </m:e>
                            </m:mr>
                          </m:m>
                        </m:den>
                      </m:f>
                    </m:oMath>
                  </m:oMathPara>
                </a14:m>
                <a:endParaRPr lang="sr-Latn-BA"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1064029" y="1521229"/>
                <a:ext cx="10440583" cy="4389993"/>
              </a:xfrm>
              <a:blipFill rotWithShape="0">
                <a:blip r:embed="rId2"/>
                <a:stretch>
                  <a:fillRect l="-643" t="-833"/>
                </a:stretch>
              </a:blipFill>
            </p:spPr>
            <p:txBody>
              <a:bodyPr/>
              <a:lstStyle/>
              <a:p>
                <a:r>
                  <a:rPr lang="sr-Latn-BA">
                    <a:noFill/>
                  </a:rPr>
                  <a:t> </a:t>
                </a:r>
              </a:p>
            </p:txBody>
          </p:sp>
        </mc:Fallback>
      </mc:AlternateContent>
    </p:spTree>
    <p:extLst>
      <p:ext uri="{BB962C8B-B14F-4D97-AF65-F5344CB8AC3E}">
        <p14:creationId xmlns:p14="http://schemas.microsoft.com/office/powerpoint/2010/main" val="229405585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135" y="624110"/>
            <a:ext cx="9733477" cy="1280890"/>
          </a:xfrm>
        </p:spPr>
        <p:txBody>
          <a:bodyPr>
            <a:normAutofit/>
          </a:bodyPr>
          <a:lstStyle/>
          <a:p>
            <a:r>
              <a:rPr lang="sr-Latn-BA" sz="3200" b="1" dirty="0"/>
              <a:t>5.1. </a:t>
            </a:r>
            <a:r>
              <a:rPr lang="sr-Latn-BA" sz="3200" b="1" dirty="0" smtClean="0"/>
              <a:t>Racija </a:t>
            </a:r>
            <a:r>
              <a:rPr lang="sr-Latn-BA" sz="3200" b="1" dirty="0"/>
              <a:t>profitabilnosti (rentabilnosti)</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1376127" y="1810694"/>
                <a:ext cx="10128485" cy="4155540"/>
              </a:xfrm>
            </p:spPr>
            <p:txBody>
              <a:bodyPr/>
              <a:lstStyle/>
              <a:p>
                <a:r>
                  <a:rPr lang="sr-Latn-CS" sz="2400" b="1" dirty="0"/>
                  <a:t>Stopa prinosa (povrata) na ukupnu imovinu (ROA)</a:t>
                </a:r>
                <a:r>
                  <a:rPr lang="sr-Latn-CS" sz="2400" dirty="0"/>
                  <a:t> pokazuje sposobnost preduzeća da </a:t>
                </a:r>
                <a:r>
                  <a:rPr lang="sr-Latn-CS" sz="2400" dirty="0" smtClean="0"/>
                  <a:t>korišćenjem </a:t>
                </a:r>
                <a:r>
                  <a:rPr lang="sr-Latn-CS" sz="2400" dirty="0"/>
                  <a:t>raspoložive imovine ostvari odgovrajući nivo zarađivačke </a:t>
                </a:r>
                <a:r>
                  <a:rPr lang="sr-Latn-CS" sz="2400" dirty="0" smtClean="0"/>
                  <a:t>moći</a:t>
                </a:r>
                <a:r>
                  <a:rPr lang="sr-Latn-CS" sz="2400" dirty="0" smtClean="0"/>
                  <a:t>.</a:t>
                </a:r>
                <a:endParaRPr lang="sr-Latn-CS" sz="2400" dirty="0" smtClean="0"/>
              </a:p>
              <a:p>
                <a:pPr marL="0" indent="0">
                  <a:buNone/>
                </a:pPr>
                <a:endParaRPr lang="sr-Latn-BA" sz="2000" dirty="0" smtClean="0"/>
              </a:p>
              <a:p>
                <a:pPr marL="0" indent="0">
                  <a:buNone/>
                </a:pPr>
                <a14:m>
                  <m:oMathPara xmlns:m="http://schemas.openxmlformats.org/officeDocument/2006/math">
                    <m:oMathParaPr>
                      <m:jc m:val="centerGroup"/>
                    </m:oMathParaPr>
                    <m:oMath xmlns:m="http://schemas.openxmlformats.org/officeDocument/2006/math">
                      <m:m>
                        <m:mPr>
                          <m:mcs>
                            <m:mc>
                              <m:mcPr>
                                <m:count m:val="1"/>
                                <m:mcJc m:val="center"/>
                              </m:mcPr>
                            </m:mc>
                          </m:mcs>
                          <m:ctrlPr>
                            <a:rPr lang="en-US" sz="2000" i="1">
                              <a:latin typeface="Cambria Math" panose="02040503050406030204" pitchFamily="18" charset="0"/>
                            </a:rPr>
                          </m:ctrlPr>
                        </m:mPr>
                        <m:mr>
                          <m:e>
                            <m:r>
                              <a:rPr lang="sr-Latn-CS" sz="2000" i="1">
                                <a:latin typeface="Cambria Math" panose="02040503050406030204" pitchFamily="18" charset="0"/>
                              </a:rPr>
                              <m:t>𝑆𝑡𝑜𝑝𝑎</m:t>
                            </m:r>
                            <m:r>
                              <a:rPr lang="sr-Latn-CS" sz="2000" i="1">
                                <a:latin typeface="Cambria Math" panose="02040503050406030204" pitchFamily="18" charset="0"/>
                              </a:rPr>
                              <m:t> </m:t>
                            </m:r>
                            <m:r>
                              <a:rPr lang="sr-Latn-CS" sz="2000" i="1">
                                <a:latin typeface="Cambria Math" panose="02040503050406030204" pitchFamily="18" charset="0"/>
                              </a:rPr>
                              <m:t>𝑝𝑟𝑖𝑛𝑜𝑠𝑎</m:t>
                            </m:r>
                            <m:r>
                              <a:rPr lang="sr-Latn-CS" sz="2000" i="1">
                                <a:latin typeface="Cambria Math" panose="02040503050406030204" pitchFamily="18" charset="0"/>
                              </a:rPr>
                              <m:t> (</m:t>
                            </m:r>
                            <m:r>
                              <a:rPr lang="sr-Latn-CS" sz="2000" i="1">
                                <a:latin typeface="Cambria Math" panose="02040503050406030204" pitchFamily="18" charset="0"/>
                              </a:rPr>
                              <m:t>𝑝𝑜𝑣𝑟𝑎𝑡𝑎</m:t>
                            </m:r>
                            <m:r>
                              <a:rPr lang="sr-Latn-CS" sz="2000" i="1">
                                <a:latin typeface="Cambria Math" panose="02040503050406030204" pitchFamily="18" charset="0"/>
                              </a:rPr>
                              <m:t>)</m:t>
                            </m:r>
                          </m:e>
                        </m:mr>
                        <m:mr>
                          <m:e>
                            <m:r>
                              <a:rPr lang="sr-Latn-CS" sz="2000" i="1">
                                <a:latin typeface="Cambria Math" panose="02040503050406030204" pitchFamily="18" charset="0"/>
                              </a:rPr>
                              <m:t>𝑛𝑎</m:t>
                            </m:r>
                            <m:r>
                              <a:rPr lang="sr-Latn-CS" sz="2000" i="1">
                                <a:latin typeface="Cambria Math" panose="02040503050406030204" pitchFamily="18" charset="0"/>
                              </a:rPr>
                              <m:t> </m:t>
                            </m:r>
                            <m:r>
                              <a:rPr lang="sr-Latn-CS" sz="2000" i="1">
                                <a:latin typeface="Cambria Math" panose="02040503050406030204" pitchFamily="18" charset="0"/>
                              </a:rPr>
                              <m:t>𝑢𝑘𝑢𝑝𝑛𝑢</m:t>
                            </m:r>
                            <m:r>
                              <a:rPr lang="sr-Latn-CS" sz="2000" i="1">
                                <a:latin typeface="Cambria Math" panose="02040503050406030204" pitchFamily="18" charset="0"/>
                              </a:rPr>
                              <m:t> </m:t>
                            </m:r>
                            <m:r>
                              <a:rPr lang="sr-Latn-CS" sz="2000" i="1">
                                <a:latin typeface="Cambria Math" panose="02040503050406030204" pitchFamily="18" charset="0"/>
                              </a:rPr>
                              <m:t>𝑖𝑚𝑜𝑣𝑖𝑛𝑢</m:t>
                            </m:r>
                            <m:r>
                              <a:rPr lang="sr-Latn-CS" sz="2000" i="1">
                                <a:latin typeface="Cambria Math" panose="02040503050406030204" pitchFamily="18" charset="0"/>
                              </a:rPr>
                              <m:t> (</m:t>
                            </m:r>
                            <m:r>
                              <a:rPr lang="sr-Latn-CS" sz="2000" i="1">
                                <a:latin typeface="Cambria Math" panose="02040503050406030204" pitchFamily="18" charset="0"/>
                              </a:rPr>
                              <m:t>𝑅𝑂𝐴</m:t>
                            </m:r>
                            <m:r>
                              <a:rPr lang="sr-Latn-CS" sz="2000" i="1">
                                <a:latin typeface="Cambria Math" panose="02040503050406030204" pitchFamily="18" charset="0"/>
                              </a:rPr>
                              <m:t>)</m:t>
                            </m:r>
                          </m:e>
                        </m:mr>
                      </m:m>
                      <m:r>
                        <a:rPr lang="sr-Latn-CS" sz="2000" i="1">
                          <a:latin typeface="Cambria Math" panose="02040503050406030204" pitchFamily="18" charset="0"/>
                        </a:rPr>
                        <m:t>=</m:t>
                      </m:r>
                      <m:f>
                        <m:fPr>
                          <m:ctrlPr>
                            <a:rPr lang="en-US" sz="2000" i="1">
                              <a:latin typeface="Cambria Math" panose="02040503050406030204" pitchFamily="18" charset="0"/>
                            </a:rPr>
                          </m:ctrlPr>
                        </m:fPr>
                        <m:num>
                          <m:r>
                            <a:rPr lang="sr-Latn-CS" sz="2000" i="1">
                              <a:latin typeface="Cambria Math" panose="02040503050406030204" pitchFamily="18" charset="0"/>
                            </a:rPr>
                            <m:t>𝑃𝑜𝑠𝑙𝑜𝑣𝑛𝑖</m:t>
                          </m:r>
                          <m:r>
                            <a:rPr lang="sr-Latn-CS" sz="2000" i="1">
                              <a:latin typeface="Cambria Math" panose="02040503050406030204" pitchFamily="18" charset="0"/>
                            </a:rPr>
                            <m:t> </m:t>
                          </m:r>
                          <m:r>
                            <a:rPr lang="sr-Latn-CS" sz="2000" i="1">
                              <a:latin typeface="Cambria Math" panose="02040503050406030204" pitchFamily="18" charset="0"/>
                            </a:rPr>
                            <m:t>𝑑𝑜𝑏𝑖𝑡𝑎𝑘</m:t>
                          </m:r>
                        </m:num>
                        <m:den>
                          <m:m>
                            <m:mPr>
                              <m:mcs>
                                <m:mc>
                                  <m:mcPr>
                                    <m:count m:val="1"/>
                                    <m:mcJc m:val="center"/>
                                  </m:mcPr>
                                </m:mc>
                              </m:mcs>
                              <m:ctrlPr>
                                <a:rPr lang="en-US" sz="2000" i="1">
                                  <a:latin typeface="Cambria Math" panose="02040503050406030204" pitchFamily="18" charset="0"/>
                                </a:rPr>
                              </m:ctrlPr>
                            </m:mPr>
                            <m:mr>
                              <m:e>
                                <m:r>
                                  <a:rPr lang="sr-Latn-CS" sz="2000" i="1">
                                    <a:latin typeface="Cambria Math" panose="02040503050406030204" pitchFamily="18" charset="0"/>
                                  </a:rPr>
                                  <m:t>𝑃𝑟𝑜𝑠𝑗𝑒</m:t>
                                </m:r>
                                <m:r>
                                  <a:rPr lang="sr-Latn-CS" sz="2000" i="1">
                                    <a:latin typeface="Cambria Math" panose="02040503050406030204" pitchFamily="18" charset="0"/>
                                  </a:rPr>
                                  <m:t>č</m:t>
                                </m:r>
                                <m:r>
                                  <a:rPr lang="sr-Latn-CS" sz="2000" i="1">
                                    <a:latin typeface="Cambria Math" panose="02040503050406030204" pitchFamily="18" charset="0"/>
                                  </a:rPr>
                                  <m:t>𝑛𝑎</m:t>
                                </m:r>
                                <m:r>
                                  <a:rPr lang="sr-Latn-CS" sz="2000" i="1">
                                    <a:latin typeface="Cambria Math" panose="02040503050406030204" pitchFamily="18" charset="0"/>
                                  </a:rPr>
                                  <m:t> </m:t>
                                </m:r>
                                <m:r>
                                  <a:rPr lang="sr-Latn-CS" sz="2000" i="1">
                                    <a:latin typeface="Cambria Math" panose="02040503050406030204" pitchFamily="18" charset="0"/>
                                  </a:rPr>
                                  <m:t>𝑢𝑘𝑢𝑝𝑛𝑎</m:t>
                                </m:r>
                              </m:e>
                            </m:mr>
                            <m:mr>
                              <m:e>
                                <m:r>
                                  <a:rPr lang="sr-Latn-CS" sz="2000" i="1">
                                    <a:latin typeface="Cambria Math" panose="02040503050406030204" pitchFamily="18" charset="0"/>
                                  </a:rPr>
                                  <m:t>𝑝𝑜𝑠𝑙𝑜𝑣𝑛𝑎</m:t>
                                </m:r>
                                <m:r>
                                  <a:rPr lang="sr-Latn-CS" sz="2000" i="1">
                                    <a:latin typeface="Cambria Math" panose="02040503050406030204" pitchFamily="18" charset="0"/>
                                  </a:rPr>
                                  <m:t> </m:t>
                                </m:r>
                                <m:r>
                                  <a:rPr lang="sr-Latn-CS" sz="2000" i="1">
                                    <a:latin typeface="Cambria Math" panose="02040503050406030204" pitchFamily="18" charset="0"/>
                                  </a:rPr>
                                  <m:t>𝑖𝑚𝑜𝑣𝑖𝑛𝑎</m:t>
                                </m:r>
                              </m:e>
                            </m:mr>
                          </m:m>
                        </m:den>
                      </m:f>
                    </m:oMath>
                  </m:oMathPara>
                </a14:m>
                <a:endParaRPr lang="sr-Latn-BA" sz="2000" dirty="0" smtClean="0"/>
              </a:p>
              <a:p>
                <a:pPr marL="0" indent="0">
                  <a:buNone/>
                </a:pPr>
                <a:endParaRPr lang="sr-Latn-BA"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1376127" y="1810694"/>
                <a:ext cx="10128485" cy="4155540"/>
              </a:xfrm>
              <a:blipFill rotWithShape="0">
                <a:blip r:embed="rId2"/>
                <a:stretch>
                  <a:fillRect l="-843" t="-1173"/>
                </a:stretch>
              </a:blipFill>
            </p:spPr>
            <p:txBody>
              <a:bodyPr/>
              <a:lstStyle/>
              <a:p>
                <a:r>
                  <a:rPr lang="sr-Latn-BA">
                    <a:noFill/>
                  </a:rPr>
                  <a:t> </a:t>
                </a:r>
              </a:p>
            </p:txBody>
          </p:sp>
        </mc:Fallback>
      </mc:AlternateContent>
    </p:spTree>
    <p:extLst>
      <p:ext uri="{BB962C8B-B14F-4D97-AF65-F5344CB8AC3E}">
        <p14:creationId xmlns:p14="http://schemas.microsoft.com/office/powerpoint/2010/main" val="291439161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4043" y="624110"/>
            <a:ext cx="9840569" cy="1280890"/>
          </a:xfrm>
        </p:spPr>
        <p:txBody>
          <a:bodyPr>
            <a:normAutofit/>
          </a:bodyPr>
          <a:lstStyle/>
          <a:p>
            <a:r>
              <a:rPr lang="sr-Latn-BA" sz="3200" b="1" dirty="0"/>
              <a:t>5.1. </a:t>
            </a:r>
            <a:r>
              <a:rPr lang="sr-Latn-BA" sz="3200" b="1" dirty="0" smtClean="0"/>
              <a:t>Racija </a:t>
            </a:r>
            <a:r>
              <a:rPr lang="sr-Latn-BA" sz="3200" b="1" dirty="0"/>
              <a:t>profitabilnosti (rentabilnosti)</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180407" y="1695796"/>
                <a:ext cx="10324205" cy="4921134"/>
              </a:xfrm>
            </p:spPr>
            <p:txBody>
              <a:bodyPr/>
              <a:lstStyle/>
              <a:p>
                <a:pPr marL="0" indent="0">
                  <a:buNone/>
                </a:pPr>
                <a:endParaRPr lang="sr-Latn-BA" sz="2000" dirty="0" smtClean="0"/>
              </a:p>
              <a:p>
                <a:r>
                  <a:rPr lang="sr-Latn-CS" sz="2400" b="1" dirty="0"/>
                  <a:t>Stopa prinosa (povrata) na investirani kapital (ROIC – Return on Invested Capital) </a:t>
                </a:r>
                <a:r>
                  <a:rPr lang="sr-Latn-CS" sz="2400" dirty="0"/>
                  <a:t>pokazuje zarađivačku </a:t>
                </a:r>
                <a:r>
                  <a:rPr lang="sr-Latn-CS" sz="2400" dirty="0" smtClean="0"/>
                  <a:t>sposobnost </a:t>
                </a:r>
                <a:r>
                  <a:rPr lang="sr-Latn-CS" sz="2400" dirty="0"/>
                  <a:t>odnosno povrat investiranog </a:t>
                </a:r>
                <a:r>
                  <a:rPr lang="sr-Latn-CS" sz="2400" dirty="0" smtClean="0"/>
                  <a:t>kapitala.</a:t>
                </a:r>
              </a:p>
              <a:p>
                <a:pPr marL="0" indent="0">
                  <a:buNone/>
                </a:pPr>
                <a:endParaRPr lang="sr-Latn-CS" sz="2000" dirty="0" smtClean="0"/>
              </a:p>
              <a:p>
                <a:pPr marL="0" indent="0">
                  <a:buNone/>
                </a:pPr>
                <a14:m>
                  <m:oMathPara xmlns:m="http://schemas.openxmlformats.org/officeDocument/2006/math">
                    <m:oMathParaPr>
                      <m:jc m:val="centerGroup"/>
                    </m:oMathParaPr>
                    <m:oMath xmlns:m="http://schemas.openxmlformats.org/officeDocument/2006/math">
                      <m:m>
                        <m:mPr>
                          <m:mcs>
                            <m:mc>
                              <m:mcPr>
                                <m:count m:val="1"/>
                                <m:mcJc m:val="center"/>
                              </m:mcPr>
                            </m:mc>
                          </m:mcs>
                          <m:ctrlPr>
                            <a:rPr lang="en-US" sz="2000" i="1">
                              <a:latin typeface="Cambria Math" panose="02040503050406030204" pitchFamily="18" charset="0"/>
                            </a:rPr>
                          </m:ctrlPr>
                        </m:mPr>
                        <m:mr>
                          <m:e>
                            <m:r>
                              <a:rPr lang="sr-Latn-CS" sz="2000" i="1">
                                <a:latin typeface="Cambria Math" panose="02040503050406030204" pitchFamily="18" charset="0"/>
                              </a:rPr>
                              <m:t>𝑆𝑡𝑜𝑝𝑎</m:t>
                            </m:r>
                            <m:r>
                              <a:rPr lang="sr-Latn-CS" sz="2000" i="1">
                                <a:latin typeface="Cambria Math" panose="02040503050406030204" pitchFamily="18" charset="0"/>
                              </a:rPr>
                              <m:t> </m:t>
                            </m:r>
                            <m:r>
                              <a:rPr lang="sr-Latn-CS" sz="2000" i="1">
                                <a:latin typeface="Cambria Math" panose="02040503050406030204" pitchFamily="18" charset="0"/>
                              </a:rPr>
                              <m:t>𝑝𝑟𝑖𝑛𝑜𝑠𝑎</m:t>
                            </m:r>
                            <m:r>
                              <a:rPr lang="sr-Latn-CS" sz="2000" i="1">
                                <a:latin typeface="Cambria Math" panose="02040503050406030204" pitchFamily="18" charset="0"/>
                              </a:rPr>
                              <m:t> (</m:t>
                            </m:r>
                            <m:r>
                              <a:rPr lang="sr-Latn-CS" sz="2000" i="1">
                                <a:latin typeface="Cambria Math" panose="02040503050406030204" pitchFamily="18" charset="0"/>
                              </a:rPr>
                              <m:t>𝑝𝑜𝑣𝑟𝑎𝑡𝑎</m:t>
                            </m:r>
                            <m:r>
                              <a:rPr lang="sr-Latn-CS" sz="2000" i="1">
                                <a:latin typeface="Cambria Math" panose="02040503050406030204" pitchFamily="18" charset="0"/>
                              </a:rPr>
                              <m:t>)</m:t>
                            </m:r>
                          </m:e>
                        </m:mr>
                        <m:mr>
                          <m:e>
                            <m:r>
                              <a:rPr lang="sr-Latn-CS" sz="2000" i="1">
                                <a:latin typeface="Cambria Math" panose="02040503050406030204" pitchFamily="18" charset="0"/>
                              </a:rPr>
                              <m:t>𝑛𝑎</m:t>
                            </m:r>
                            <m:r>
                              <a:rPr lang="sr-Latn-CS" sz="2000" i="1">
                                <a:latin typeface="Cambria Math" panose="02040503050406030204" pitchFamily="18" charset="0"/>
                              </a:rPr>
                              <m:t> </m:t>
                            </m:r>
                            <m:r>
                              <a:rPr lang="sr-Latn-CS" sz="2000" i="1">
                                <a:latin typeface="Cambria Math" panose="02040503050406030204" pitchFamily="18" charset="0"/>
                              </a:rPr>
                              <m:t>𝑖𝑛𝑣𝑒𝑠𝑡𝑖𝑟𝑎𝑛𝑖</m:t>
                            </m:r>
                            <m:r>
                              <a:rPr lang="sr-Latn-CS" sz="2000" i="1">
                                <a:latin typeface="Cambria Math" panose="02040503050406030204" pitchFamily="18" charset="0"/>
                              </a:rPr>
                              <m:t> </m:t>
                            </m:r>
                            <m:r>
                              <a:rPr lang="sr-Latn-CS" sz="2000" i="1">
                                <a:latin typeface="Cambria Math" panose="02040503050406030204" pitchFamily="18" charset="0"/>
                              </a:rPr>
                              <m:t>𝑘𝑎𝑝𝑖𝑡𝑎𝑙</m:t>
                            </m:r>
                            <m:r>
                              <a:rPr lang="sr-Latn-CS" sz="2000" i="1">
                                <a:latin typeface="Cambria Math" panose="02040503050406030204" pitchFamily="18" charset="0"/>
                              </a:rPr>
                              <m:t> (</m:t>
                            </m:r>
                            <m:r>
                              <a:rPr lang="sr-Latn-CS" sz="2000" i="1">
                                <a:latin typeface="Cambria Math" panose="02040503050406030204" pitchFamily="18" charset="0"/>
                              </a:rPr>
                              <m:t>𝑅𝑂𝐼𝐶</m:t>
                            </m:r>
                            <m:r>
                              <a:rPr lang="sr-Latn-CS" sz="2000" i="1">
                                <a:latin typeface="Cambria Math" panose="02040503050406030204" pitchFamily="18" charset="0"/>
                              </a:rPr>
                              <m:t>)</m:t>
                            </m:r>
                          </m:e>
                        </m:mr>
                      </m:m>
                      <m:r>
                        <a:rPr lang="sr-Latn-CS" sz="2000" i="1">
                          <a:latin typeface="Cambria Math" panose="02040503050406030204" pitchFamily="18" charset="0"/>
                        </a:rPr>
                        <m:t>=</m:t>
                      </m:r>
                      <m:f>
                        <m:fPr>
                          <m:ctrlPr>
                            <a:rPr lang="en-US" sz="2000" i="1">
                              <a:latin typeface="Cambria Math" panose="02040503050406030204" pitchFamily="18" charset="0"/>
                            </a:rPr>
                          </m:ctrlPr>
                        </m:fPr>
                        <m:num>
                          <m:r>
                            <a:rPr lang="sr-Latn-CS" sz="2000" i="1">
                              <a:latin typeface="Cambria Math" panose="02040503050406030204" pitchFamily="18" charset="0"/>
                            </a:rPr>
                            <m:t>𝐸𝐵𝐼𝑇</m:t>
                          </m:r>
                          <m:r>
                            <a:rPr lang="sr-Latn-CS" sz="2000" i="1">
                              <a:latin typeface="Cambria Math" panose="02040503050406030204" pitchFamily="18" charset="0"/>
                            </a:rPr>
                            <m:t>(1−</m:t>
                          </m:r>
                          <m:r>
                            <a:rPr lang="sr-Latn-CS" sz="2000" i="1">
                              <a:latin typeface="Cambria Math" panose="02040503050406030204" pitchFamily="18" charset="0"/>
                            </a:rPr>
                            <m:t>𝑝𝑜𝑟𝑒𝑧</m:t>
                          </m:r>
                          <m:r>
                            <a:rPr lang="sr-Latn-CS" sz="2000" i="1">
                              <a:latin typeface="Cambria Math" panose="02040503050406030204" pitchFamily="18" charset="0"/>
                            </a:rPr>
                            <m:t> </m:t>
                          </m:r>
                          <m:r>
                            <a:rPr lang="sr-Latn-CS" sz="2000" i="1">
                              <a:latin typeface="Cambria Math" panose="02040503050406030204" pitchFamily="18" charset="0"/>
                            </a:rPr>
                            <m:t>𝑛𝑎</m:t>
                          </m:r>
                          <m:r>
                            <a:rPr lang="sr-Latn-CS" sz="2000" i="1">
                              <a:latin typeface="Cambria Math" panose="02040503050406030204" pitchFamily="18" charset="0"/>
                            </a:rPr>
                            <m:t> </m:t>
                          </m:r>
                          <m:r>
                            <a:rPr lang="sr-Latn-CS" sz="2000" i="1">
                              <a:latin typeface="Cambria Math" panose="02040503050406030204" pitchFamily="18" charset="0"/>
                            </a:rPr>
                            <m:t>𝑑𝑜𝑏𝑖𝑡</m:t>
                          </m:r>
                          <m:r>
                            <a:rPr lang="sr-Latn-CS" sz="2000" i="1">
                              <a:latin typeface="Cambria Math" panose="02040503050406030204" pitchFamily="18" charset="0"/>
                            </a:rPr>
                            <m:t>)</m:t>
                          </m:r>
                        </m:num>
                        <m:den>
                          <m:m>
                            <m:mPr>
                              <m:mcs>
                                <m:mc>
                                  <m:mcPr>
                                    <m:count m:val="1"/>
                                    <m:mcJc m:val="center"/>
                                  </m:mcPr>
                                </m:mc>
                              </m:mcs>
                              <m:ctrlPr>
                                <a:rPr lang="en-US" sz="2000" i="1">
                                  <a:latin typeface="Cambria Math" panose="02040503050406030204" pitchFamily="18" charset="0"/>
                                </a:rPr>
                              </m:ctrlPr>
                            </m:mPr>
                            <m:mr>
                              <m:e>
                                <m:r>
                                  <a:rPr lang="sr-Latn-CS" sz="2000" i="1">
                                    <a:latin typeface="Cambria Math" panose="02040503050406030204" pitchFamily="18" charset="0"/>
                                  </a:rPr>
                                  <m:t>𝐷𝑖𝑜</m:t>
                                </m:r>
                                <m:r>
                                  <a:rPr lang="sr-Latn-CS" sz="2000" i="1">
                                    <a:latin typeface="Cambria Math" panose="02040503050406030204" pitchFamily="18" charset="0"/>
                                  </a:rPr>
                                  <m:t> </m:t>
                                </m:r>
                                <m:r>
                                  <a:rPr lang="sr-Latn-CS" sz="2000" i="1">
                                    <a:latin typeface="Cambria Math" panose="02040503050406030204" pitchFamily="18" charset="0"/>
                                  </a:rPr>
                                  <m:t>𝑑𝑢𝑔𝑜𝑟𝑜</m:t>
                                </m:r>
                                <m:r>
                                  <a:rPr lang="sr-Latn-CS" sz="2000" i="1">
                                    <a:latin typeface="Cambria Math" panose="02040503050406030204" pitchFamily="18" charset="0"/>
                                  </a:rPr>
                                  <m:t>č</m:t>
                                </m:r>
                                <m:r>
                                  <a:rPr lang="sr-Latn-CS" sz="2000" i="1">
                                    <a:latin typeface="Cambria Math" panose="02040503050406030204" pitchFamily="18" charset="0"/>
                                  </a:rPr>
                                  <m:t>𝑛𝑖h</m:t>
                                </m:r>
                                <m:r>
                                  <a:rPr lang="sr-Latn-CS" sz="2000" i="1">
                                    <a:latin typeface="Cambria Math" panose="02040503050406030204" pitchFamily="18" charset="0"/>
                                  </a:rPr>
                                  <m:t> </m:t>
                                </m:r>
                                <m:r>
                                  <a:rPr lang="sr-Latn-CS" sz="2000" i="1">
                                    <a:latin typeface="Cambria Math" panose="02040503050406030204" pitchFamily="18" charset="0"/>
                                  </a:rPr>
                                  <m:t>𝑜𝑏𝑎𝑣𝑒𝑧𝑎</m:t>
                                </m:r>
                                <m:r>
                                  <a:rPr lang="sr-Latn-CS" sz="2000" i="1">
                                    <a:latin typeface="Cambria Math" panose="02040503050406030204" pitchFamily="18" charset="0"/>
                                  </a:rPr>
                                  <m:t> </m:t>
                                </m:r>
                              </m:e>
                            </m:mr>
                            <m:mr>
                              <m:e>
                                <m:m>
                                  <m:mPr>
                                    <m:mcs>
                                      <m:mc>
                                        <m:mcPr>
                                          <m:count m:val="1"/>
                                          <m:mcJc m:val="center"/>
                                        </m:mcPr>
                                      </m:mc>
                                    </m:mcs>
                                    <m:ctrlPr>
                                      <a:rPr lang="en-US" sz="2000" i="1">
                                        <a:latin typeface="Cambria Math" panose="02040503050406030204" pitchFamily="18" charset="0"/>
                                      </a:rPr>
                                    </m:ctrlPr>
                                  </m:mPr>
                                  <m:mr>
                                    <m:e>
                                      <m:r>
                                        <a:rPr lang="sr-Latn-CS" sz="2000" i="1">
                                          <a:latin typeface="Cambria Math" panose="02040503050406030204" pitchFamily="18" charset="0"/>
                                        </a:rPr>
                                        <m:t>𝑘𝑜𝑗𝑒</m:t>
                                      </m:r>
                                      <m:r>
                                        <a:rPr lang="sr-Latn-CS" sz="2000" i="1">
                                          <a:latin typeface="Cambria Math" panose="02040503050406030204" pitchFamily="18" charset="0"/>
                                        </a:rPr>
                                        <m:t> </m:t>
                                      </m:r>
                                      <m:r>
                                        <a:rPr lang="sr-Latn-CS" sz="2000" i="1">
                                          <a:latin typeface="Cambria Math" panose="02040503050406030204" pitchFamily="18" charset="0"/>
                                        </a:rPr>
                                        <m:t>𝑑𝑜𝑠𝑝𝑖𝑗𝑒𝑣𝑎𝑗𝑢</m:t>
                                      </m:r>
                                      <m:r>
                                        <a:rPr lang="sr-Latn-CS" sz="2000" i="1">
                                          <a:latin typeface="Cambria Math" panose="02040503050406030204" pitchFamily="18" charset="0"/>
                                        </a:rPr>
                                        <m:t> </m:t>
                                      </m:r>
                                    </m:e>
                                  </m:mr>
                                  <m:mr>
                                    <m:e>
                                      <m:r>
                                        <a:rPr lang="sr-Latn-CS" sz="2000" i="1">
                                          <a:latin typeface="Cambria Math" panose="02040503050406030204" pitchFamily="18" charset="0"/>
                                        </a:rPr>
                                        <m:t>𝑢</m:t>
                                      </m:r>
                                      <m:r>
                                        <a:rPr lang="sr-Latn-CS" sz="2000" i="1">
                                          <a:latin typeface="Cambria Math" panose="02040503050406030204" pitchFamily="18" charset="0"/>
                                        </a:rPr>
                                        <m:t> </m:t>
                                      </m:r>
                                      <m:r>
                                        <a:rPr lang="sr-Latn-CS" sz="2000" i="1">
                                          <a:latin typeface="Cambria Math" panose="02040503050406030204" pitchFamily="18" charset="0"/>
                                        </a:rPr>
                                        <m:t>𝑘𝑟𝑎𝑡𝑘𝑜𝑚</m:t>
                                      </m:r>
                                      <m:r>
                                        <a:rPr lang="sr-Latn-CS" sz="2000" i="1">
                                          <a:latin typeface="Cambria Math" panose="02040503050406030204" pitchFamily="18" charset="0"/>
                                        </a:rPr>
                                        <m:t> </m:t>
                                      </m:r>
                                      <m:r>
                                        <a:rPr lang="sr-Latn-CS" sz="2000" i="1">
                                          <a:latin typeface="Cambria Math" panose="02040503050406030204" pitchFamily="18" charset="0"/>
                                        </a:rPr>
                                        <m:t>𝑟𝑜𝑘𝑢</m:t>
                                      </m:r>
                                    </m:e>
                                  </m:mr>
                                </m:m>
                              </m:e>
                            </m:mr>
                          </m:m>
                          <m:r>
                            <a:rPr lang="sr-Latn-CS" sz="2000" i="1">
                              <a:latin typeface="Cambria Math" panose="02040503050406030204" pitchFamily="18" charset="0"/>
                            </a:rPr>
                            <m:t>+</m:t>
                          </m:r>
                          <m:m>
                            <m:mPr>
                              <m:mcs>
                                <m:mc>
                                  <m:mcPr>
                                    <m:count m:val="1"/>
                                    <m:mcJc m:val="center"/>
                                  </m:mcPr>
                                </m:mc>
                              </m:mcs>
                              <m:ctrlPr>
                                <a:rPr lang="en-US" sz="2000" i="1">
                                  <a:latin typeface="Cambria Math" panose="02040503050406030204" pitchFamily="18" charset="0"/>
                                </a:rPr>
                              </m:ctrlPr>
                            </m:mPr>
                            <m:mr>
                              <m:e>
                                <m:r>
                                  <a:rPr lang="sr-Latn-CS" sz="2000" i="1">
                                    <a:latin typeface="Cambria Math" panose="02040503050406030204" pitchFamily="18" charset="0"/>
                                  </a:rPr>
                                  <m:t>𝐷𝑢𝑔𝑜𝑟𝑜</m:t>
                                </m:r>
                                <m:r>
                                  <a:rPr lang="sr-Latn-CS" sz="2000" i="1">
                                    <a:latin typeface="Cambria Math" panose="02040503050406030204" pitchFamily="18" charset="0"/>
                                  </a:rPr>
                                  <m:t>č</m:t>
                                </m:r>
                                <m:r>
                                  <a:rPr lang="sr-Latn-CS" sz="2000" i="1">
                                    <a:latin typeface="Cambria Math" panose="02040503050406030204" pitchFamily="18" charset="0"/>
                                  </a:rPr>
                                  <m:t>𝑛𝑒</m:t>
                                </m:r>
                              </m:e>
                            </m:mr>
                            <m:mr>
                              <m:e>
                                <m:r>
                                  <a:rPr lang="sr-Latn-CS" sz="2000" i="1">
                                    <a:latin typeface="Cambria Math" panose="02040503050406030204" pitchFamily="18" charset="0"/>
                                  </a:rPr>
                                  <m:t>𝑜𝑏𝑎𝑣𝑒𝑧𝑒</m:t>
                                </m:r>
                              </m:e>
                            </m:mr>
                          </m:m>
                          <m:r>
                            <a:rPr lang="sr-Latn-CS" sz="2000" i="1">
                              <a:latin typeface="Cambria Math" panose="02040503050406030204" pitchFamily="18" charset="0"/>
                            </a:rPr>
                            <m:t>+</m:t>
                          </m:r>
                          <m:r>
                            <a:rPr lang="sr-Latn-CS" sz="2000" i="1">
                              <a:latin typeface="Cambria Math" panose="02040503050406030204" pitchFamily="18" charset="0"/>
                            </a:rPr>
                            <m:t>𝐾𝑎𝑝𝑖𝑡𝑎𝑙</m:t>
                          </m:r>
                        </m:den>
                      </m:f>
                    </m:oMath>
                  </m:oMathPara>
                </a14:m>
                <a:endParaRPr lang="sr-Latn-BA"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180407" y="1695796"/>
                <a:ext cx="10324205" cy="4921134"/>
              </a:xfrm>
              <a:blipFill rotWithShape="0">
                <a:blip r:embed="rId2"/>
                <a:stretch>
                  <a:fillRect l="-827"/>
                </a:stretch>
              </a:blipFill>
            </p:spPr>
            <p:txBody>
              <a:bodyPr/>
              <a:lstStyle/>
              <a:p>
                <a:r>
                  <a:rPr lang="sr-Latn-BA">
                    <a:noFill/>
                  </a:rPr>
                  <a:t> </a:t>
                </a:r>
              </a:p>
            </p:txBody>
          </p:sp>
        </mc:Fallback>
      </mc:AlternateContent>
    </p:spTree>
    <p:extLst>
      <p:ext uri="{BB962C8B-B14F-4D97-AF65-F5344CB8AC3E}">
        <p14:creationId xmlns:p14="http://schemas.microsoft.com/office/powerpoint/2010/main" val="201983029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2855" y="624110"/>
            <a:ext cx="9881758" cy="1280890"/>
          </a:xfrm>
        </p:spPr>
        <p:txBody>
          <a:bodyPr>
            <a:normAutofit/>
          </a:bodyPr>
          <a:lstStyle/>
          <a:p>
            <a:r>
              <a:rPr lang="sr-Latn-BA" sz="3200" b="1" dirty="0"/>
              <a:t>5.1. </a:t>
            </a:r>
            <a:r>
              <a:rPr lang="sr-Latn-BA" sz="3200" b="1" dirty="0" smtClean="0"/>
              <a:t>Racija </a:t>
            </a:r>
            <a:r>
              <a:rPr lang="sr-Latn-BA" sz="3200" b="1" dirty="0"/>
              <a:t>profitabilnosti (rentabilnosti)</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931025" y="1704109"/>
                <a:ext cx="10573587" cy="4912821"/>
              </a:xfrm>
            </p:spPr>
            <p:txBody>
              <a:bodyPr>
                <a:normAutofit/>
              </a:bodyPr>
              <a:lstStyle/>
              <a:p>
                <a:r>
                  <a:rPr lang="en-US" sz="2200" dirty="0" smtClean="0"/>
                  <a:t>Pokazatelji</a:t>
                </a:r>
                <a:r>
                  <a:rPr lang="en-US" sz="2200" dirty="0"/>
                  <a:t> profitabilnosti u odnosu na </a:t>
                </a:r>
                <a:r>
                  <a:rPr lang="en-US" sz="2200" b="1" dirty="0"/>
                  <a:t>obim prodaje, </a:t>
                </a:r>
                <a:r>
                  <a:rPr lang="en-US" sz="2200" dirty="0"/>
                  <a:t>odnosno </a:t>
                </a:r>
                <a:r>
                  <a:rPr lang="en-US" sz="2200" b="1" dirty="0"/>
                  <a:t>prihode od prodaje </a:t>
                </a:r>
                <a:r>
                  <a:rPr lang="en-US" sz="2200" dirty="0"/>
                  <a:t>su: stopa bruto dobitka, </a:t>
                </a:r>
                <a:r>
                  <a:rPr lang="sr-Latn-BA" sz="2200" dirty="0" smtClean="0"/>
                  <a:t>stopa</a:t>
                </a:r>
                <a:r>
                  <a:rPr lang="en-US" sz="2200" dirty="0" smtClean="0"/>
                  <a:t> </a:t>
                </a:r>
                <a:r>
                  <a:rPr lang="en-US" sz="2200" dirty="0"/>
                  <a:t>poslovnog dobitka i stopa neto dobitka.</a:t>
                </a:r>
              </a:p>
              <a:p>
                <a:r>
                  <a:rPr lang="en-US" sz="2200" b="1" dirty="0"/>
                  <a:t>Stopa bruto dobitka</a:t>
                </a:r>
                <a:r>
                  <a:rPr lang="en-US" sz="2200" dirty="0"/>
                  <a:t> pokazuje rentabilnost proizvoda ili usluge prije nego što se dodaju svi drugi poslovni </a:t>
                </a:r>
                <a:r>
                  <a:rPr lang="en-US" sz="2200" dirty="0" smtClean="0"/>
                  <a:t>rashodi</a:t>
                </a:r>
                <a:r>
                  <a:rPr lang="sr-Latn-BA" sz="2200" dirty="0" smtClean="0"/>
                  <a:t>:</a:t>
                </a:r>
              </a:p>
              <a:p>
                <a:pPr marL="0" indent="0">
                  <a:buNone/>
                </a:pPr>
                <a:endParaRPr lang="sr-Latn-BA" sz="2200" dirty="0" smtClean="0"/>
              </a:p>
              <a:p>
                <a:pPr marL="0" indent="0">
                  <a:buNone/>
                </a:pPr>
                <a14:m>
                  <m:oMathPara xmlns:m="http://schemas.openxmlformats.org/officeDocument/2006/math">
                    <m:oMathParaPr>
                      <m:jc m:val="centerGroup"/>
                    </m:oMathParaPr>
                    <m:oMath xmlns:m="http://schemas.openxmlformats.org/officeDocument/2006/math">
                      <m:r>
                        <a:rPr lang="sr-Latn-CS" sz="2200" i="1">
                          <a:latin typeface="Cambria Math" panose="02040503050406030204" pitchFamily="18" charset="0"/>
                        </a:rPr>
                        <m:t>𝑆𝑡𝑜𝑝𝑎</m:t>
                      </m:r>
                      <m:r>
                        <a:rPr lang="sr-Latn-CS" sz="2200" i="1">
                          <a:latin typeface="Cambria Math" panose="02040503050406030204" pitchFamily="18" charset="0"/>
                        </a:rPr>
                        <m:t> </m:t>
                      </m:r>
                      <m:r>
                        <a:rPr lang="sr-Latn-CS" sz="2200" i="1">
                          <a:latin typeface="Cambria Math" panose="02040503050406030204" pitchFamily="18" charset="0"/>
                        </a:rPr>
                        <m:t>𝑏𝑟𝑢𝑡𝑜</m:t>
                      </m:r>
                      <m:r>
                        <a:rPr lang="sr-Latn-CS" sz="2200" i="1">
                          <a:latin typeface="Cambria Math" panose="02040503050406030204" pitchFamily="18" charset="0"/>
                        </a:rPr>
                        <m:t> </m:t>
                      </m:r>
                      <m:r>
                        <a:rPr lang="sr-Latn-CS" sz="2200" i="1">
                          <a:latin typeface="Cambria Math" panose="02040503050406030204" pitchFamily="18" charset="0"/>
                        </a:rPr>
                        <m:t>𝑑𝑜𝑏𝑖𝑡𝑘𝑎</m:t>
                      </m:r>
                      <m:r>
                        <a:rPr lang="sr-Latn-CS" sz="2200" i="1">
                          <a:latin typeface="Cambria Math" panose="02040503050406030204" pitchFamily="18" charset="0"/>
                        </a:rPr>
                        <m:t>=</m:t>
                      </m:r>
                      <m:f>
                        <m:fPr>
                          <m:ctrlPr>
                            <a:rPr lang="en-US" sz="2200" i="1">
                              <a:latin typeface="Cambria Math" panose="02040503050406030204" pitchFamily="18" charset="0"/>
                            </a:rPr>
                          </m:ctrlPr>
                        </m:fPr>
                        <m:num>
                          <m:r>
                            <a:rPr lang="sr-Latn-CS" sz="2200" i="1">
                              <a:latin typeface="Cambria Math" panose="02040503050406030204" pitchFamily="18" charset="0"/>
                            </a:rPr>
                            <m:t>𝑃𝑟𝑖h𝑜𝑑𝑖</m:t>
                          </m:r>
                          <m:r>
                            <a:rPr lang="sr-Latn-CS" sz="2200" i="1">
                              <a:latin typeface="Cambria Math" panose="02040503050406030204" pitchFamily="18" charset="0"/>
                            </a:rPr>
                            <m:t> </m:t>
                          </m:r>
                          <m:r>
                            <a:rPr lang="sr-Latn-CS" sz="2200" i="1">
                              <a:latin typeface="Cambria Math" panose="02040503050406030204" pitchFamily="18" charset="0"/>
                            </a:rPr>
                            <m:t>𝑜𝑑</m:t>
                          </m:r>
                          <m:r>
                            <a:rPr lang="sr-Latn-CS" sz="2200" i="1">
                              <a:latin typeface="Cambria Math" panose="02040503050406030204" pitchFamily="18" charset="0"/>
                            </a:rPr>
                            <m:t> </m:t>
                          </m:r>
                          <m:r>
                            <a:rPr lang="sr-Latn-CS" sz="2200" i="1">
                              <a:latin typeface="Cambria Math" panose="02040503050406030204" pitchFamily="18" charset="0"/>
                            </a:rPr>
                            <m:t>𝑝𝑟𝑜𝑑𝑎𝑗𝑒</m:t>
                          </m:r>
                          <m:r>
                            <a:rPr lang="sr-Latn-CS" sz="2200" i="1">
                              <a:latin typeface="Cambria Math" panose="02040503050406030204" pitchFamily="18" charset="0"/>
                            </a:rPr>
                            <m:t>−</m:t>
                          </m:r>
                          <m:r>
                            <a:rPr lang="sr-Latn-CS" sz="2200" i="1">
                              <a:latin typeface="Cambria Math" panose="02040503050406030204" pitchFamily="18" charset="0"/>
                            </a:rPr>
                            <m:t>𝑡𝑟𝑜</m:t>
                          </m:r>
                          <m:r>
                            <a:rPr lang="sr-Latn-CS" sz="2200" i="1">
                              <a:latin typeface="Cambria Math" panose="02040503050406030204" pitchFamily="18" charset="0"/>
                            </a:rPr>
                            <m:t>š</m:t>
                          </m:r>
                          <m:r>
                            <a:rPr lang="sr-Latn-CS" sz="2200" i="1">
                              <a:latin typeface="Cambria Math" panose="02040503050406030204" pitchFamily="18" charset="0"/>
                            </a:rPr>
                            <m:t>𝑘𝑜𝑣𝑖</m:t>
                          </m:r>
                          <m:r>
                            <a:rPr lang="sr-Latn-CS" sz="2200" i="1">
                              <a:latin typeface="Cambria Math" panose="02040503050406030204" pitchFamily="18" charset="0"/>
                            </a:rPr>
                            <m:t> </m:t>
                          </m:r>
                          <m:r>
                            <a:rPr lang="sr-Latn-CS" sz="2200" i="1">
                              <a:latin typeface="Cambria Math" panose="02040503050406030204" pitchFamily="18" charset="0"/>
                            </a:rPr>
                            <m:t>𝑝𝑟𝑜𝑑𝑎𝑡𝑖h</m:t>
                          </m:r>
                          <m:r>
                            <a:rPr lang="sr-Latn-CS" sz="2200" i="1">
                              <a:latin typeface="Cambria Math" panose="02040503050406030204" pitchFamily="18" charset="0"/>
                            </a:rPr>
                            <m:t> </m:t>
                          </m:r>
                          <m:r>
                            <a:rPr lang="sr-Latn-CS" sz="2200" i="1">
                              <a:latin typeface="Cambria Math" panose="02040503050406030204" pitchFamily="18" charset="0"/>
                            </a:rPr>
                            <m:t>𝑢</m:t>
                          </m:r>
                          <m:r>
                            <a:rPr lang="sr-Latn-CS" sz="2200" i="1">
                              <a:latin typeface="Cambria Math" panose="02040503050406030204" pitchFamily="18" charset="0"/>
                            </a:rPr>
                            <m:t>č</m:t>
                          </m:r>
                          <m:r>
                            <a:rPr lang="sr-Latn-CS" sz="2200" i="1">
                              <a:latin typeface="Cambria Math" panose="02040503050406030204" pitchFamily="18" charset="0"/>
                            </a:rPr>
                            <m:t>𝑖𝑛𝑎𝑘𝑎</m:t>
                          </m:r>
                        </m:num>
                        <m:den>
                          <m:r>
                            <a:rPr lang="sr-Latn-CS" sz="2200" i="1">
                              <a:latin typeface="Cambria Math" panose="02040503050406030204" pitchFamily="18" charset="0"/>
                            </a:rPr>
                            <m:t>𝑃𝑟𝑖h𝑜𝑑𝑖</m:t>
                          </m:r>
                          <m:r>
                            <a:rPr lang="sr-Latn-CS" sz="2200" i="1">
                              <a:latin typeface="Cambria Math" panose="02040503050406030204" pitchFamily="18" charset="0"/>
                            </a:rPr>
                            <m:t> </m:t>
                          </m:r>
                          <m:r>
                            <a:rPr lang="sr-Latn-CS" sz="2200" i="1">
                              <a:latin typeface="Cambria Math" panose="02040503050406030204" pitchFamily="18" charset="0"/>
                            </a:rPr>
                            <m:t>𝑜𝑑</m:t>
                          </m:r>
                          <m:r>
                            <a:rPr lang="sr-Latn-CS" sz="2200" i="1">
                              <a:latin typeface="Cambria Math" panose="02040503050406030204" pitchFamily="18" charset="0"/>
                            </a:rPr>
                            <m:t> </m:t>
                          </m:r>
                          <m:r>
                            <a:rPr lang="sr-Latn-CS" sz="2200" i="1">
                              <a:latin typeface="Cambria Math" panose="02040503050406030204" pitchFamily="18" charset="0"/>
                            </a:rPr>
                            <m:t>𝑝𝑟𝑜𝑑𝑎𝑗𝑒</m:t>
                          </m:r>
                        </m:den>
                      </m:f>
                      <m:r>
                        <a:rPr lang="sr-Latn-BA" sz="2200" b="0" i="1" smtClean="0">
                          <a:latin typeface="Cambria Math" panose="02040503050406030204" pitchFamily="18" charset="0"/>
                        </a:rPr>
                        <m:t> </m:t>
                      </m:r>
                      <m:r>
                        <a:rPr lang="sr-Latn-CS" sz="2200" i="1">
                          <a:latin typeface="Cambria Math" panose="02040503050406030204" pitchFamily="18" charset="0"/>
                        </a:rPr>
                        <m:t>=</m:t>
                      </m:r>
                      <m:f>
                        <m:fPr>
                          <m:ctrlPr>
                            <a:rPr lang="en-US" sz="2200" i="1">
                              <a:latin typeface="Cambria Math" panose="02040503050406030204" pitchFamily="18" charset="0"/>
                            </a:rPr>
                          </m:ctrlPr>
                        </m:fPr>
                        <m:num>
                          <m:r>
                            <a:rPr lang="sr-Latn-CS" sz="2200" i="1">
                              <a:latin typeface="Cambria Math" panose="02040503050406030204" pitchFamily="18" charset="0"/>
                            </a:rPr>
                            <m:t>𝐵𝑟𝑢𝑡𝑜</m:t>
                          </m:r>
                          <m:r>
                            <a:rPr lang="sr-Latn-CS" sz="2200" i="1">
                              <a:latin typeface="Cambria Math" panose="02040503050406030204" pitchFamily="18" charset="0"/>
                            </a:rPr>
                            <m:t> </m:t>
                          </m:r>
                          <m:r>
                            <a:rPr lang="sr-Latn-CS" sz="2200" i="1">
                              <a:latin typeface="Cambria Math" panose="02040503050406030204" pitchFamily="18" charset="0"/>
                            </a:rPr>
                            <m:t>𝑑𝑜𝑏𝑖𝑡𝑎𝑘</m:t>
                          </m:r>
                        </m:num>
                        <m:den>
                          <m:r>
                            <a:rPr lang="sr-Latn-CS" sz="2200" i="1">
                              <a:latin typeface="Cambria Math" panose="02040503050406030204" pitchFamily="18" charset="0"/>
                            </a:rPr>
                            <m:t>𝑃𝑟𝑖h𝑜𝑑𝑖</m:t>
                          </m:r>
                          <m:r>
                            <a:rPr lang="sr-Latn-CS" sz="2200" i="1">
                              <a:latin typeface="Cambria Math" panose="02040503050406030204" pitchFamily="18" charset="0"/>
                            </a:rPr>
                            <m:t> </m:t>
                          </m:r>
                          <m:r>
                            <a:rPr lang="sr-Latn-CS" sz="2200" i="1">
                              <a:latin typeface="Cambria Math" panose="02040503050406030204" pitchFamily="18" charset="0"/>
                            </a:rPr>
                            <m:t>𝑜𝑑</m:t>
                          </m:r>
                          <m:r>
                            <a:rPr lang="sr-Latn-CS" sz="2200" i="1">
                              <a:latin typeface="Cambria Math" panose="02040503050406030204" pitchFamily="18" charset="0"/>
                            </a:rPr>
                            <m:t> </m:t>
                          </m:r>
                          <m:r>
                            <a:rPr lang="sr-Latn-CS" sz="2200" i="1">
                              <a:latin typeface="Cambria Math" panose="02040503050406030204" pitchFamily="18" charset="0"/>
                            </a:rPr>
                            <m:t>𝑝𝑟𝑜𝑑𝑎𝑗𝑒</m:t>
                          </m:r>
                        </m:den>
                      </m:f>
                    </m:oMath>
                  </m:oMathPara>
                </a14:m>
                <a:endParaRPr lang="sr-Latn-BA" sz="2200" dirty="0" smtClean="0"/>
              </a:p>
              <a:p>
                <a:endParaRPr lang="en-US" sz="2200" dirty="0"/>
              </a:p>
              <a:p>
                <a:pPr marL="0" indent="0">
                  <a:buNone/>
                </a:pPr>
                <a:endParaRPr lang="sr-Latn-BA" sz="22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931025" y="1704109"/>
                <a:ext cx="10573587" cy="4912821"/>
              </a:xfrm>
              <a:blipFill rotWithShape="0">
                <a:blip r:embed="rId2"/>
                <a:stretch>
                  <a:fillRect l="-692" t="-870" r="-231"/>
                </a:stretch>
              </a:blipFill>
            </p:spPr>
            <p:txBody>
              <a:bodyPr/>
              <a:lstStyle/>
              <a:p>
                <a:r>
                  <a:rPr lang="sr-Latn-BA">
                    <a:noFill/>
                  </a:rPr>
                  <a:t> </a:t>
                </a:r>
              </a:p>
            </p:txBody>
          </p:sp>
        </mc:Fallback>
      </mc:AlternateContent>
    </p:spTree>
    <p:extLst>
      <p:ext uri="{BB962C8B-B14F-4D97-AF65-F5344CB8AC3E}">
        <p14:creationId xmlns:p14="http://schemas.microsoft.com/office/powerpoint/2010/main" val="372214149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2855" y="624110"/>
            <a:ext cx="9881758" cy="730865"/>
          </a:xfrm>
        </p:spPr>
        <p:txBody>
          <a:bodyPr>
            <a:normAutofit/>
          </a:bodyPr>
          <a:lstStyle/>
          <a:p>
            <a:r>
              <a:rPr lang="sr-Latn-BA" sz="3200" b="1" dirty="0"/>
              <a:t>5.1. </a:t>
            </a:r>
            <a:r>
              <a:rPr lang="sr-Latn-BA" sz="3200" b="1" dirty="0" smtClean="0"/>
              <a:t>Racija </a:t>
            </a:r>
            <a:r>
              <a:rPr lang="sr-Latn-BA" sz="3200" b="1" dirty="0"/>
              <a:t>profitabilnosti (rentabilnosti)</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989215" y="1354975"/>
                <a:ext cx="10515397" cy="5261955"/>
              </a:xfrm>
            </p:spPr>
            <p:txBody>
              <a:bodyPr/>
              <a:lstStyle/>
              <a:p>
                <a:pPr marL="0" indent="0">
                  <a:buNone/>
                </a:pPr>
                <a:endParaRPr lang="sr-Latn-BA" dirty="0" smtClean="0"/>
              </a:p>
              <a:p>
                <a:r>
                  <a:rPr lang="en-US" sz="2000" b="1" dirty="0"/>
                  <a:t>Stopa poslovnog dobitka</a:t>
                </a:r>
                <a:r>
                  <a:rPr lang="en-US" sz="2000" dirty="0"/>
                  <a:t> je pokazatelj koji pored troškova prodatih učinaka u obračun uvodi i </a:t>
                </a:r>
                <a:r>
                  <a:rPr lang="en-US" sz="2000" dirty="0" smtClean="0"/>
                  <a:t>troškove </a:t>
                </a:r>
                <a:r>
                  <a:rPr lang="en-US" sz="2000" dirty="0"/>
                  <a:t>perioda, tj. troškove prodaje, uprave i </a:t>
                </a:r>
                <a:r>
                  <a:rPr lang="en-US" sz="2000" dirty="0" smtClean="0"/>
                  <a:t>administracije</a:t>
                </a:r>
                <a:r>
                  <a:rPr lang="sr-Latn-BA" sz="2000" dirty="0" smtClean="0"/>
                  <a:t>:</a:t>
                </a:r>
              </a:p>
              <a:p>
                <a:pPr marL="0" indent="0">
                  <a:buNone/>
                </a:pPr>
                <a:endParaRPr lang="sr-Latn-BA" sz="2000" dirty="0" smtClean="0"/>
              </a:p>
              <a:p>
                <a:pPr marL="0" indent="0">
                  <a:buNone/>
                </a:pPr>
                <a14:m>
                  <m:oMathPara xmlns:m="http://schemas.openxmlformats.org/officeDocument/2006/math">
                    <m:oMathParaPr>
                      <m:jc m:val="centerGroup"/>
                    </m:oMathParaPr>
                    <m:oMath xmlns:m="http://schemas.openxmlformats.org/officeDocument/2006/math">
                      <m:r>
                        <a:rPr lang="sr-Latn-CS" sz="2000" i="1">
                          <a:latin typeface="Cambria Math" panose="02040503050406030204" pitchFamily="18" charset="0"/>
                        </a:rPr>
                        <m:t>𝑆𝑡𝑜𝑝𝑎</m:t>
                      </m:r>
                      <m:r>
                        <a:rPr lang="sr-Latn-CS" sz="2000" i="1">
                          <a:latin typeface="Cambria Math" panose="02040503050406030204" pitchFamily="18" charset="0"/>
                        </a:rPr>
                        <m:t> </m:t>
                      </m:r>
                      <m:r>
                        <a:rPr lang="sr-Latn-CS" sz="2000" i="1">
                          <a:latin typeface="Cambria Math" panose="02040503050406030204" pitchFamily="18" charset="0"/>
                        </a:rPr>
                        <m:t>𝑝𝑜𝑠𝑙𝑜𝑣𝑛𝑜𝑔</m:t>
                      </m:r>
                      <m:r>
                        <a:rPr lang="sr-Latn-CS" sz="2000" i="1">
                          <a:latin typeface="Cambria Math" panose="02040503050406030204" pitchFamily="18" charset="0"/>
                        </a:rPr>
                        <m:t> </m:t>
                      </m:r>
                      <m:r>
                        <a:rPr lang="sr-Latn-CS" sz="2000" i="1">
                          <a:latin typeface="Cambria Math" panose="02040503050406030204" pitchFamily="18" charset="0"/>
                        </a:rPr>
                        <m:t>𝑑𝑜𝑏𝑖𝑡𝑘𝑎</m:t>
                      </m:r>
                      <m:r>
                        <a:rPr lang="sr-Latn-CS" sz="2000" i="1">
                          <a:latin typeface="Cambria Math" panose="02040503050406030204" pitchFamily="18" charset="0"/>
                        </a:rPr>
                        <m:t>=</m:t>
                      </m:r>
                      <m:f>
                        <m:fPr>
                          <m:ctrlPr>
                            <a:rPr lang="en-US" sz="2000" i="1">
                              <a:latin typeface="Cambria Math" panose="02040503050406030204" pitchFamily="18" charset="0"/>
                            </a:rPr>
                          </m:ctrlPr>
                        </m:fPr>
                        <m:num>
                          <m:r>
                            <a:rPr lang="sr-Latn-CS" sz="2000" i="1">
                              <a:latin typeface="Cambria Math" panose="02040503050406030204" pitchFamily="18" charset="0"/>
                            </a:rPr>
                            <m:t>𝑃𝑜𝑠𝑙𝑜𝑣𝑛𝑖</m:t>
                          </m:r>
                          <m:r>
                            <a:rPr lang="sr-Latn-CS" sz="2000" i="1">
                              <a:latin typeface="Cambria Math" panose="02040503050406030204" pitchFamily="18" charset="0"/>
                            </a:rPr>
                            <m:t> </m:t>
                          </m:r>
                          <m:r>
                            <a:rPr lang="sr-Latn-CS" sz="2000" i="1">
                              <a:latin typeface="Cambria Math" panose="02040503050406030204" pitchFamily="18" charset="0"/>
                            </a:rPr>
                            <m:t>𝑑𝑜𝑏𝑖𝑡𝑎𝑘</m:t>
                          </m:r>
                        </m:num>
                        <m:den>
                          <m:r>
                            <a:rPr lang="sr-Latn-CS" sz="2000" i="1">
                              <a:latin typeface="Cambria Math" panose="02040503050406030204" pitchFamily="18" charset="0"/>
                            </a:rPr>
                            <m:t>𝑃𝑟𝑖h𝑜𝑑𝑖</m:t>
                          </m:r>
                          <m:r>
                            <a:rPr lang="sr-Latn-CS" sz="2000" i="1">
                              <a:latin typeface="Cambria Math" panose="02040503050406030204" pitchFamily="18" charset="0"/>
                            </a:rPr>
                            <m:t> </m:t>
                          </m:r>
                          <m:r>
                            <a:rPr lang="sr-Latn-CS" sz="2000" i="1">
                              <a:latin typeface="Cambria Math" panose="02040503050406030204" pitchFamily="18" charset="0"/>
                            </a:rPr>
                            <m:t>𝑜𝑑</m:t>
                          </m:r>
                          <m:r>
                            <a:rPr lang="sr-Latn-CS" sz="2000" i="1">
                              <a:latin typeface="Cambria Math" panose="02040503050406030204" pitchFamily="18" charset="0"/>
                            </a:rPr>
                            <m:t> </m:t>
                          </m:r>
                          <m:r>
                            <a:rPr lang="sr-Latn-CS" sz="2000" i="1">
                              <a:latin typeface="Cambria Math" panose="02040503050406030204" pitchFamily="18" charset="0"/>
                            </a:rPr>
                            <m:t>𝑝𝑟𝑜𝑑𝑎𝑗𝑒</m:t>
                          </m:r>
                        </m:den>
                      </m:f>
                    </m:oMath>
                  </m:oMathPara>
                </a14:m>
                <a:endParaRPr lang="sr-Latn-BA" sz="2000" dirty="0" smtClean="0"/>
              </a:p>
              <a:p>
                <a:r>
                  <a:rPr lang="en-US" sz="2000" b="1" dirty="0"/>
                  <a:t>Stopa neto dobitka</a:t>
                </a:r>
                <a:r>
                  <a:rPr lang="en-US" sz="2000" dirty="0"/>
                  <a:t> zapravo pokazuje uticaj aktivnosti finansiranja na stopu dobitka stavljanjem u odnos neto dobitka nakon preferencijalnih dividendi sa prihodima od prodaje</a:t>
                </a:r>
                <a:r>
                  <a:rPr lang="sr-Latn-BA" sz="2000" dirty="0"/>
                  <a:t>:</a:t>
                </a:r>
                <a:endParaRPr lang="sr-Latn-BA" sz="2000" dirty="0" smtClean="0"/>
              </a:p>
              <a:p>
                <a:pPr marL="0" indent="0">
                  <a:buNone/>
                </a:pPr>
                <a14:m>
                  <m:oMathPara xmlns:m="http://schemas.openxmlformats.org/officeDocument/2006/math">
                    <m:oMathParaPr>
                      <m:jc m:val="centerGroup"/>
                    </m:oMathParaPr>
                    <m:oMath xmlns:m="http://schemas.openxmlformats.org/officeDocument/2006/math">
                      <m:r>
                        <a:rPr lang="sr-Latn-CS" sz="2000" i="1">
                          <a:latin typeface="Cambria Math" panose="02040503050406030204" pitchFamily="18" charset="0"/>
                        </a:rPr>
                        <m:t>𝑆𝑡𝑜𝑝𝑎</m:t>
                      </m:r>
                      <m:r>
                        <a:rPr lang="sr-Latn-CS" sz="2000" i="1">
                          <a:latin typeface="Cambria Math" panose="02040503050406030204" pitchFamily="18" charset="0"/>
                        </a:rPr>
                        <m:t> </m:t>
                      </m:r>
                      <m:r>
                        <a:rPr lang="sr-Latn-CS" sz="2000" i="1">
                          <a:latin typeface="Cambria Math" panose="02040503050406030204" pitchFamily="18" charset="0"/>
                        </a:rPr>
                        <m:t>𝑛𝑒𝑡𝑜</m:t>
                      </m:r>
                      <m:r>
                        <a:rPr lang="sr-Latn-CS" sz="2000" i="1">
                          <a:latin typeface="Cambria Math" panose="02040503050406030204" pitchFamily="18" charset="0"/>
                        </a:rPr>
                        <m:t> </m:t>
                      </m:r>
                      <m:r>
                        <a:rPr lang="sr-Latn-CS" sz="2000" i="1">
                          <a:latin typeface="Cambria Math" panose="02040503050406030204" pitchFamily="18" charset="0"/>
                        </a:rPr>
                        <m:t>𝑑𝑜𝑏𝑖𝑡𝑘𝑎</m:t>
                      </m:r>
                      <m:r>
                        <a:rPr lang="sr-Latn-CS" sz="2000" i="1">
                          <a:latin typeface="Cambria Math" panose="02040503050406030204" pitchFamily="18" charset="0"/>
                        </a:rPr>
                        <m:t>=</m:t>
                      </m:r>
                      <m:f>
                        <m:fPr>
                          <m:ctrlPr>
                            <a:rPr lang="en-US" sz="2000" i="1">
                              <a:latin typeface="Cambria Math" panose="02040503050406030204" pitchFamily="18" charset="0"/>
                            </a:rPr>
                          </m:ctrlPr>
                        </m:fPr>
                        <m:num>
                          <m:m>
                            <m:mPr>
                              <m:mcs>
                                <m:mc>
                                  <m:mcPr>
                                    <m:count m:val="1"/>
                                    <m:mcJc m:val="center"/>
                                  </m:mcPr>
                                </m:mc>
                              </m:mcs>
                              <m:ctrlPr>
                                <a:rPr lang="en-US" sz="2000" i="1">
                                  <a:latin typeface="Cambria Math" panose="02040503050406030204" pitchFamily="18" charset="0"/>
                                </a:rPr>
                              </m:ctrlPr>
                            </m:mPr>
                            <m:mr>
                              <m:e>
                                <m:r>
                                  <a:rPr lang="sr-Latn-CS" sz="2000" i="1">
                                    <a:latin typeface="Cambria Math" panose="02040503050406030204" pitchFamily="18" charset="0"/>
                                  </a:rPr>
                                  <m:t>𝑁𝑒𝑡𝑜</m:t>
                                </m:r>
                                <m:r>
                                  <a:rPr lang="sr-Latn-CS" sz="2000" i="1">
                                    <a:latin typeface="Cambria Math" panose="02040503050406030204" pitchFamily="18" charset="0"/>
                                  </a:rPr>
                                  <m:t> </m:t>
                                </m:r>
                                <m:r>
                                  <a:rPr lang="sr-Latn-CS" sz="2000" i="1">
                                    <a:latin typeface="Cambria Math" panose="02040503050406030204" pitchFamily="18" charset="0"/>
                                  </a:rPr>
                                  <m:t>𝑑𝑜𝑏𝑖𝑡𝑎𝑘</m:t>
                                </m:r>
                                <m:r>
                                  <a:rPr lang="sr-Latn-CS" sz="2000" i="1">
                                    <a:latin typeface="Cambria Math" panose="02040503050406030204" pitchFamily="18" charset="0"/>
                                  </a:rPr>
                                  <m:t> </m:t>
                                </m:r>
                                <m:r>
                                  <a:rPr lang="sr-Latn-CS" sz="2000" i="1">
                                    <a:latin typeface="Cambria Math" panose="02040503050406030204" pitchFamily="18" charset="0"/>
                                  </a:rPr>
                                  <m:t>𝑛𝑎𝑘𝑜𝑛</m:t>
                                </m:r>
                                <m:r>
                                  <a:rPr lang="sr-Latn-CS" sz="2000" i="1">
                                    <a:latin typeface="Cambria Math" panose="02040503050406030204" pitchFamily="18" charset="0"/>
                                  </a:rPr>
                                  <m:t> </m:t>
                                </m:r>
                              </m:e>
                            </m:mr>
                            <m:mr>
                              <m:e>
                                <m:r>
                                  <a:rPr lang="sr-Latn-CS" sz="2000" i="1">
                                    <a:latin typeface="Cambria Math" panose="02040503050406030204" pitchFamily="18" charset="0"/>
                                  </a:rPr>
                                  <m:t>𝑝𝑟𝑒𝑓𝑒𝑟𝑒𝑛𝑐𝑖𝑗𝑎𝑙𝑛𝑖h</m:t>
                                </m:r>
                                <m:r>
                                  <a:rPr lang="sr-Latn-CS" sz="2000" i="1">
                                    <a:latin typeface="Cambria Math" panose="02040503050406030204" pitchFamily="18" charset="0"/>
                                  </a:rPr>
                                  <m:t> </m:t>
                                </m:r>
                                <m:r>
                                  <a:rPr lang="sr-Latn-CS" sz="2000" i="1">
                                    <a:latin typeface="Cambria Math" panose="02040503050406030204" pitchFamily="18" charset="0"/>
                                  </a:rPr>
                                  <m:t>𝑑𝑖𝑣𝑖𝑑𝑒𝑛𝑑𝑖</m:t>
                                </m:r>
                              </m:e>
                            </m:mr>
                          </m:m>
                        </m:num>
                        <m:den>
                          <m:r>
                            <a:rPr lang="sr-Latn-CS" sz="2000" i="1">
                              <a:latin typeface="Cambria Math" panose="02040503050406030204" pitchFamily="18" charset="0"/>
                            </a:rPr>
                            <m:t>𝑃𝑟𝑖h𝑜𝑑𝑖</m:t>
                          </m:r>
                          <m:r>
                            <a:rPr lang="sr-Latn-CS" sz="2000" i="1">
                              <a:latin typeface="Cambria Math" panose="02040503050406030204" pitchFamily="18" charset="0"/>
                            </a:rPr>
                            <m:t> </m:t>
                          </m:r>
                          <m:r>
                            <a:rPr lang="sr-Latn-CS" sz="2000" i="1">
                              <a:latin typeface="Cambria Math" panose="02040503050406030204" pitchFamily="18" charset="0"/>
                            </a:rPr>
                            <m:t>𝑜𝑑</m:t>
                          </m:r>
                          <m:r>
                            <a:rPr lang="sr-Latn-CS" sz="2000" i="1">
                              <a:latin typeface="Cambria Math" panose="02040503050406030204" pitchFamily="18" charset="0"/>
                            </a:rPr>
                            <m:t> </m:t>
                          </m:r>
                          <m:r>
                            <a:rPr lang="sr-Latn-CS" sz="2000" i="1">
                              <a:latin typeface="Cambria Math" panose="02040503050406030204" pitchFamily="18" charset="0"/>
                            </a:rPr>
                            <m:t>𝑝𝑟𝑜𝑑𝑎𝑗𝑒</m:t>
                          </m:r>
                        </m:den>
                      </m:f>
                    </m:oMath>
                  </m:oMathPara>
                </a14:m>
                <a:endParaRPr lang="en-US" sz="2000" dirty="0"/>
              </a:p>
              <a:p>
                <a:pPr marL="0" indent="0">
                  <a:buNone/>
                </a:pPr>
                <a:endParaRPr lang="sr-Latn-BA"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989215" y="1354975"/>
                <a:ext cx="10515397" cy="5261955"/>
              </a:xfrm>
              <a:blipFill rotWithShape="0">
                <a:blip r:embed="rId2"/>
                <a:stretch>
                  <a:fillRect l="-522"/>
                </a:stretch>
              </a:blipFill>
            </p:spPr>
            <p:txBody>
              <a:bodyPr/>
              <a:lstStyle/>
              <a:p>
                <a:r>
                  <a:rPr lang="sr-Latn-BA">
                    <a:noFill/>
                  </a:rPr>
                  <a:t> </a:t>
                </a:r>
              </a:p>
            </p:txBody>
          </p:sp>
        </mc:Fallback>
      </mc:AlternateContent>
    </p:spTree>
    <p:extLst>
      <p:ext uri="{BB962C8B-B14F-4D97-AF65-F5344CB8AC3E}">
        <p14:creationId xmlns:p14="http://schemas.microsoft.com/office/powerpoint/2010/main" val="421909507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2454" y="624110"/>
            <a:ext cx="9272159" cy="916366"/>
          </a:xfrm>
        </p:spPr>
        <p:txBody>
          <a:bodyPr>
            <a:normAutofit/>
          </a:bodyPr>
          <a:lstStyle/>
          <a:p>
            <a:r>
              <a:rPr lang="en-US" sz="3200" b="1" dirty="0"/>
              <a:t>5.2. </a:t>
            </a:r>
            <a:r>
              <a:rPr lang="sr-Latn-BA" sz="3200" b="1" dirty="0" smtClean="0"/>
              <a:t>Racija</a:t>
            </a:r>
            <a:r>
              <a:rPr lang="en-US" sz="3200" b="1" dirty="0" smtClean="0"/>
              <a:t> </a:t>
            </a:r>
            <a:r>
              <a:rPr lang="en-US" sz="3200" b="1" dirty="0"/>
              <a:t>aktivnosti</a:t>
            </a:r>
            <a:endParaRPr lang="sr-Latn-BA" sz="3200"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654233" y="1770611"/>
                <a:ext cx="9850379" cy="4140611"/>
              </a:xfrm>
            </p:spPr>
            <p:txBody>
              <a:bodyPr>
                <a:normAutofit/>
              </a:bodyPr>
              <a:lstStyle/>
              <a:p>
                <a:r>
                  <a:rPr lang="en-US" sz="2000" dirty="0" smtClean="0"/>
                  <a:t>Racij</a:t>
                </a:r>
                <a:r>
                  <a:rPr lang="sr-Latn-BA" sz="2000" dirty="0" smtClean="0"/>
                  <a:t>a</a:t>
                </a:r>
                <a:r>
                  <a:rPr lang="en-US" sz="2000" dirty="0" smtClean="0"/>
                  <a:t> </a:t>
                </a:r>
                <a:r>
                  <a:rPr lang="en-US" sz="2000" dirty="0"/>
                  <a:t>aktivnosti se koriste za ocjenu efikasnosti upravljanja imovinom. Neefikasno upravljanje imovinom nameće dodatne finansijske troškove, što negativno utiče na njihovu profitabilnost.</a:t>
                </a:r>
              </a:p>
              <a:p>
                <a:r>
                  <a:rPr lang="en-US" sz="2000" b="1" dirty="0" smtClean="0"/>
                  <a:t>Koeficijent </a:t>
                </a:r>
                <a:r>
                  <a:rPr lang="en-US" sz="2000" b="1" dirty="0"/>
                  <a:t>obrta ukupne </a:t>
                </a:r>
                <a:r>
                  <a:rPr lang="en-US" sz="2000" b="1" dirty="0" smtClean="0"/>
                  <a:t>imovine</a:t>
                </a:r>
                <a:endParaRPr lang="sr-Latn-BA" sz="2000" b="1" dirty="0" smtClean="0"/>
              </a:p>
              <a:p>
                <a:pPr marL="0" indent="0">
                  <a:buNone/>
                </a:pPr>
                <a:endParaRPr lang="sr-Latn-BA" sz="2000" i="1" dirty="0" smtClean="0"/>
              </a:p>
              <a:p>
                <a:pPr marL="0" indent="0">
                  <a:buNone/>
                </a:pPr>
                <a14:m>
                  <m:oMathPara xmlns:m="http://schemas.openxmlformats.org/officeDocument/2006/math">
                    <m:oMathParaPr>
                      <m:jc m:val="centerGroup"/>
                    </m:oMathParaPr>
                    <m:oMath xmlns:m="http://schemas.openxmlformats.org/officeDocument/2006/math">
                      <m:m>
                        <m:mPr>
                          <m:mcs>
                            <m:mc>
                              <m:mcPr>
                                <m:count m:val="1"/>
                                <m:mcJc m:val="center"/>
                              </m:mcPr>
                            </m:mc>
                          </m:mcs>
                          <m:ctrlPr>
                            <a:rPr lang="en-US" sz="2000" i="1">
                              <a:latin typeface="Cambria Math" panose="02040503050406030204" pitchFamily="18" charset="0"/>
                            </a:rPr>
                          </m:ctrlPr>
                        </m:mPr>
                        <m:mr>
                          <m:e>
                            <m:r>
                              <a:rPr lang="sr-Latn-CS" sz="2000" i="1">
                                <a:latin typeface="Cambria Math" panose="02040503050406030204" pitchFamily="18" charset="0"/>
                              </a:rPr>
                              <m:t>𝐾𝑜𝑒𝑓𝑖𝑐𝑖𝑗𝑒𝑛𝑡</m:t>
                            </m:r>
                            <m:r>
                              <a:rPr lang="sr-Latn-CS" sz="2000" i="1">
                                <a:latin typeface="Cambria Math" panose="02040503050406030204" pitchFamily="18" charset="0"/>
                              </a:rPr>
                              <m:t> </m:t>
                            </m:r>
                            <m:r>
                              <a:rPr lang="sr-Latn-CS" sz="2000" i="1">
                                <a:latin typeface="Cambria Math" panose="02040503050406030204" pitchFamily="18" charset="0"/>
                              </a:rPr>
                              <m:t>𝑜𝑏𝑟𝑡𝑎</m:t>
                            </m:r>
                          </m:e>
                        </m:mr>
                        <m:mr>
                          <m:e>
                            <m:r>
                              <a:rPr lang="sr-Latn-CS" sz="2000" i="1">
                                <a:latin typeface="Cambria Math" panose="02040503050406030204" pitchFamily="18" charset="0"/>
                              </a:rPr>
                              <m:t>𝑢𝑘𝑢𝑝𝑛𝑒</m:t>
                            </m:r>
                            <m:r>
                              <a:rPr lang="sr-Latn-CS" sz="2000" i="1">
                                <a:latin typeface="Cambria Math" panose="02040503050406030204" pitchFamily="18" charset="0"/>
                              </a:rPr>
                              <m:t> </m:t>
                            </m:r>
                            <m:r>
                              <a:rPr lang="sr-Latn-CS" sz="2000" i="1">
                                <a:latin typeface="Cambria Math" panose="02040503050406030204" pitchFamily="18" charset="0"/>
                              </a:rPr>
                              <m:t>𝑖𝑚𝑜𝑣𝑖𝑛𝑒</m:t>
                            </m:r>
                          </m:e>
                        </m:mr>
                      </m:m>
                      <m:r>
                        <a:rPr lang="sr-Latn-CS" sz="2000" i="1">
                          <a:latin typeface="Cambria Math" panose="02040503050406030204" pitchFamily="18" charset="0"/>
                        </a:rPr>
                        <m:t>=</m:t>
                      </m:r>
                      <m:f>
                        <m:fPr>
                          <m:ctrlPr>
                            <a:rPr lang="en-US" sz="2000" i="1">
                              <a:latin typeface="Cambria Math" panose="02040503050406030204" pitchFamily="18" charset="0"/>
                            </a:rPr>
                          </m:ctrlPr>
                        </m:fPr>
                        <m:num>
                          <m:r>
                            <a:rPr lang="sr-Latn-CS" sz="2000" i="1">
                              <a:latin typeface="Cambria Math" panose="02040503050406030204" pitchFamily="18" charset="0"/>
                            </a:rPr>
                            <m:t>𝑃𝑟𝑖h𝑜𝑑𝑖</m:t>
                          </m:r>
                          <m:r>
                            <a:rPr lang="sr-Latn-CS" sz="2000" i="1">
                              <a:latin typeface="Cambria Math" panose="02040503050406030204" pitchFamily="18" charset="0"/>
                            </a:rPr>
                            <m:t> </m:t>
                          </m:r>
                          <m:r>
                            <a:rPr lang="sr-Latn-CS" sz="2000" i="1">
                              <a:latin typeface="Cambria Math" panose="02040503050406030204" pitchFamily="18" charset="0"/>
                            </a:rPr>
                            <m:t>𝑜𝑑</m:t>
                          </m:r>
                          <m:r>
                            <a:rPr lang="sr-Latn-CS" sz="2000" i="1">
                              <a:latin typeface="Cambria Math" panose="02040503050406030204" pitchFamily="18" charset="0"/>
                            </a:rPr>
                            <m:t> </m:t>
                          </m:r>
                          <m:r>
                            <a:rPr lang="sr-Latn-CS" sz="2000" i="1">
                              <a:latin typeface="Cambria Math" panose="02040503050406030204" pitchFamily="18" charset="0"/>
                            </a:rPr>
                            <m:t>𝑝𝑟𝑜𝑑𝑎𝑗𝑒</m:t>
                          </m:r>
                        </m:num>
                        <m:den>
                          <m:m>
                            <m:mPr>
                              <m:mcs>
                                <m:mc>
                                  <m:mcPr>
                                    <m:count m:val="1"/>
                                    <m:mcJc m:val="center"/>
                                  </m:mcPr>
                                </m:mc>
                              </m:mcs>
                              <m:ctrlPr>
                                <a:rPr lang="en-US" sz="2000" i="1">
                                  <a:latin typeface="Cambria Math" panose="02040503050406030204" pitchFamily="18" charset="0"/>
                                </a:rPr>
                              </m:ctrlPr>
                            </m:mPr>
                            <m:mr>
                              <m:e>
                                <m:r>
                                  <a:rPr lang="sr-Latn-CS" sz="2000" i="1">
                                    <a:latin typeface="Cambria Math" panose="02040503050406030204" pitchFamily="18" charset="0"/>
                                  </a:rPr>
                                  <m:t>𝑃𝑟𝑜𝑠𝑗𝑒</m:t>
                                </m:r>
                                <m:r>
                                  <a:rPr lang="sr-Latn-CS" sz="2000" i="1">
                                    <a:latin typeface="Cambria Math" panose="02040503050406030204" pitchFamily="18" charset="0"/>
                                  </a:rPr>
                                  <m:t>č</m:t>
                                </m:r>
                                <m:r>
                                  <a:rPr lang="sr-Latn-CS" sz="2000" i="1">
                                    <a:latin typeface="Cambria Math" panose="02040503050406030204" pitchFamily="18" charset="0"/>
                                  </a:rPr>
                                  <m:t>𝑛𝑖</m:t>
                                </m:r>
                                <m:r>
                                  <a:rPr lang="sr-Latn-CS" sz="2000" i="1">
                                    <a:latin typeface="Cambria Math" panose="02040503050406030204" pitchFamily="18" charset="0"/>
                                  </a:rPr>
                                  <m:t> </m:t>
                                </m:r>
                                <m:r>
                                  <a:rPr lang="sr-Latn-CS" sz="2000" i="1">
                                    <a:latin typeface="Cambria Math" panose="02040503050406030204" pitchFamily="18" charset="0"/>
                                  </a:rPr>
                                  <m:t>𝑠𝑎𝑙𝑑𝑜</m:t>
                                </m:r>
                                <m:r>
                                  <a:rPr lang="sr-Latn-CS" sz="2000" i="1">
                                    <a:latin typeface="Cambria Math" panose="02040503050406030204" pitchFamily="18" charset="0"/>
                                  </a:rPr>
                                  <m:t> </m:t>
                                </m:r>
                                <m:r>
                                  <a:rPr lang="sr-Latn-CS" sz="2000" i="1">
                                    <a:latin typeface="Cambria Math" panose="02040503050406030204" pitchFamily="18" charset="0"/>
                                  </a:rPr>
                                  <m:t>𝑢𝑘𝑢𝑝𝑛𝑒</m:t>
                                </m:r>
                              </m:e>
                            </m:mr>
                            <m:mr>
                              <m:e>
                                <m:r>
                                  <a:rPr lang="sr-Latn-CS" sz="2000" i="1">
                                    <a:latin typeface="Cambria Math" panose="02040503050406030204" pitchFamily="18" charset="0"/>
                                  </a:rPr>
                                  <m:t> </m:t>
                                </m:r>
                                <m:r>
                                  <a:rPr lang="sr-Latn-CS" sz="2000" i="1">
                                    <a:latin typeface="Cambria Math" panose="02040503050406030204" pitchFamily="18" charset="0"/>
                                  </a:rPr>
                                  <m:t>𝑝𝑜𝑠𝑙𝑜𝑣𝑛𝑒</m:t>
                                </m:r>
                                <m:r>
                                  <a:rPr lang="sr-Latn-CS" sz="2000" i="1">
                                    <a:latin typeface="Cambria Math" panose="02040503050406030204" pitchFamily="18" charset="0"/>
                                  </a:rPr>
                                  <m:t> </m:t>
                                </m:r>
                                <m:r>
                                  <a:rPr lang="sr-Latn-CS" sz="2000" i="1">
                                    <a:latin typeface="Cambria Math" panose="02040503050406030204" pitchFamily="18" charset="0"/>
                                  </a:rPr>
                                  <m:t>𝑖𝑚𝑜𝑣𝑖𝑛𝑒</m:t>
                                </m:r>
                              </m:e>
                            </m:mr>
                          </m:m>
                        </m:den>
                      </m:f>
                    </m:oMath>
                  </m:oMathPara>
                </a14:m>
                <a:endParaRPr lang="en-US" sz="2000" b="1" dirty="0"/>
              </a:p>
              <a:p>
                <a:endParaRPr lang="sr-Latn-BA"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654233" y="1770611"/>
                <a:ext cx="9850379" cy="4140611"/>
              </a:xfrm>
              <a:blipFill rotWithShape="0">
                <a:blip r:embed="rId2"/>
                <a:stretch>
                  <a:fillRect l="-557" t="-735"/>
                </a:stretch>
              </a:blipFill>
            </p:spPr>
            <p:txBody>
              <a:bodyPr/>
              <a:lstStyle/>
              <a:p>
                <a:r>
                  <a:rPr lang="sr-Latn-BA">
                    <a:noFill/>
                  </a:rPr>
                  <a:t> </a:t>
                </a:r>
              </a:p>
            </p:txBody>
          </p:sp>
        </mc:Fallback>
      </mc:AlternateContent>
    </p:spTree>
    <p:extLst>
      <p:ext uri="{BB962C8B-B14F-4D97-AF65-F5344CB8AC3E}">
        <p14:creationId xmlns:p14="http://schemas.microsoft.com/office/powerpoint/2010/main" val="20357011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b="1" dirty="0"/>
              <a:t>2. Značaj i uloga finansijskih izvještaja</a:t>
            </a:r>
          </a:p>
        </p:txBody>
      </p:sp>
      <p:sp>
        <p:nvSpPr>
          <p:cNvPr id="6" name="Content Placeholder 5"/>
          <p:cNvSpPr>
            <a:spLocks noGrp="1"/>
          </p:cNvSpPr>
          <p:nvPr>
            <p:ph idx="1"/>
          </p:nvPr>
        </p:nvSpPr>
        <p:spPr>
          <a:xfrm>
            <a:off x="947351" y="1301578"/>
            <a:ext cx="10615653" cy="5273789"/>
          </a:xfrm>
        </p:spPr>
        <p:txBody>
          <a:bodyPr/>
          <a:lstStyle/>
          <a:p>
            <a:pPr marL="0" indent="0">
              <a:buNone/>
            </a:pPr>
            <a:r>
              <a:rPr lang="sr-Latn-BA" sz="2000" b="1" dirty="0" smtClean="0"/>
              <a:t>Osnovne </a:t>
            </a:r>
            <a:r>
              <a:rPr lang="sr-Latn-BA" sz="2000" dirty="0" smtClean="0"/>
              <a:t>i </a:t>
            </a:r>
            <a:r>
              <a:rPr lang="sr-Latn-BA" sz="2000" b="1" dirty="0"/>
              <a:t>unapređujuće </a:t>
            </a:r>
            <a:r>
              <a:rPr lang="sr-Latn-BA" sz="2000" dirty="0"/>
              <a:t>karakteristike finansijskih izvještaja mogu se grafički predstaviti na sljedeći način:</a:t>
            </a:r>
            <a:endParaRPr lang="en-US" sz="2000" dirty="0"/>
          </a:p>
          <a:p>
            <a:pPr marL="0" indent="0">
              <a:buNone/>
            </a:pPr>
            <a:r>
              <a:rPr lang="en-US" sz="2000" i="1" dirty="0" smtClean="0"/>
              <a:t>Kvalitativne </a:t>
            </a:r>
            <a:r>
              <a:rPr lang="en-US" sz="2000" i="1" dirty="0"/>
              <a:t>karakteristike finansijskih izvještaja Konceptualnog okvira iz 2010. godine</a:t>
            </a:r>
            <a:endParaRPr lang="sr-Latn-BA" sz="2000" dirty="0" smtClean="0"/>
          </a:p>
          <a:p>
            <a:endParaRPr lang="sr-Latn-BA" dirty="0"/>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2026" y="3165794"/>
            <a:ext cx="7780952" cy="3209524"/>
          </a:xfrm>
          <a:prstGeom prst="rect">
            <a:avLst/>
          </a:prstGeom>
        </p:spPr>
      </p:pic>
    </p:spTree>
    <p:extLst>
      <p:ext uri="{BB962C8B-B14F-4D97-AF65-F5344CB8AC3E}">
        <p14:creationId xmlns:p14="http://schemas.microsoft.com/office/powerpoint/2010/main" val="16200812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5.2. </a:t>
            </a:r>
            <a:r>
              <a:rPr lang="en-US" sz="3200" b="1" dirty="0" smtClean="0"/>
              <a:t>Racij</a:t>
            </a:r>
            <a:r>
              <a:rPr lang="sr-Latn-BA" sz="3200" b="1" dirty="0" smtClean="0"/>
              <a:t>a</a:t>
            </a:r>
            <a:r>
              <a:rPr lang="en-US" sz="3200" b="1" dirty="0" smtClean="0"/>
              <a:t> </a:t>
            </a:r>
            <a:r>
              <a:rPr lang="en-US" sz="3200" b="1" dirty="0"/>
              <a:t>aktivnosti</a:t>
            </a:r>
            <a:endParaRPr lang="sr-Latn-BA" sz="3200"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122219" y="1654233"/>
                <a:ext cx="10382394" cy="4256989"/>
              </a:xfrm>
            </p:spPr>
            <p:txBody>
              <a:bodyPr>
                <a:normAutofit/>
              </a:bodyPr>
              <a:lstStyle/>
              <a:p>
                <a:r>
                  <a:rPr lang="en-US" sz="2000" b="1" dirty="0" smtClean="0"/>
                  <a:t>Koeficijent </a:t>
                </a:r>
                <a:r>
                  <a:rPr lang="en-US" sz="2000" b="1" dirty="0"/>
                  <a:t>obrta stalne imovine </a:t>
                </a:r>
                <a:r>
                  <a:rPr lang="en-US" sz="2000" dirty="0"/>
                  <a:t>mjeri efikasnost upravljanja dugoročno vezanom imovinom. </a:t>
                </a:r>
                <a:endParaRPr lang="sr-Latn-BA" sz="2000" dirty="0" smtClean="0"/>
              </a:p>
              <a:p>
                <a:r>
                  <a:rPr lang="en-US" sz="2000" dirty="0" smtClean="0"/>
                  <a:t>Viši </a:t>
                </a:r>
                <a:r>
                  <a:rPr lang="en-US" sz="2000" dirty="0"/>
                  <a:t>pokazatelj je poželjniji, dok niži upućuje na moguće probleme u marketingu ili pak da preduzeće ima novija postrojenja i opremu ili neiskorišćene kapacitete, i slično. </a:t>
                </a:r>
                <a:endParaRPr lang="sr-Latn-BA" sz="2000" dirty="0" smtClean="0"/>
              </a:p>
              <a:p>
                <a:pPr marL="0" indent="0">
                  <a:buNone/>
                </a:pPr>
                <a:endParaRPr lang="sr-Latn-BA" sz="2000" dirty="0" smtClean="0"/>
              </a:p>
              <a:p>
                <a:pPr marL="0" indent="0">
                  <a:buNone/>
                </a:pPr>
                <a14:m>
                  <m:oMathPara xmlns:m="http://schemas.openxmlformats.org/officeDocument/2006/math">
                    <m:oMathParaPr>
                      <m:jc m:val="centerGroup"/>
                    </m:oMathParaPr>
                    <m:oMath xmlns:m="http://schemas.openxmlformats.org/officeDocument/2006/math">
                      <m:m>
                        <m:mPr>
                          <m:mcs>
                            <m:mc>
                              <m:mcPr>
                                <m:count m:val="1"/>
                                <m:mcJc m:val="center"/>
                              </m:mcPr>
                            </m:mc>
                          </m:mcs>
                          <m:ctrlPr>
                            <a:rPr lang="en-US" sz="2000" i="1">
                              <a:latin typeface="Cambria Math" panose="02040503050406030204" pitchFamily="18" charset="0"/>
                            </a:rPr>
                          </m:ctrlPr>
                        </m:mPr>
                        <m:mr>
                          <m:e>
                            <m:r>
                              <a:rPr lang="sr-Latn-CS" sz="2000" i="1">
                                <a:latin typeface="Cambria Math" panose="02040503050406030204" pitchFamily="18" charset="0"/>
                              </a:rPr>
                              <m:t>𝐾𝑜𝑒𝑓𝑖𝑐𝑖𝑗𝑒𝑛𝑡</m:t>
                            </m:r>
                            <m:r>
                              <a:rPr lang="sr-Latn-CS" sz="2000" i="1">
                                <a:latin typeface="Cambria Math" panose="02040503050406030204" pitchFamily="18" charset="0"/>
                              </a:rPr>
                              <m:t> </m:t>
                            </m:r>
                            <m:r>
                              <a:rPr lang="sr-Latn-CS" sz="2000" i="1">
                                <a:latin typeface="Cambria Math" panose="02040503050406030204" pitchFamily="18" charset="0"/>
                              </a:rPr>
                              <m:t>𝑜𝑏𝑟𝑡𝑎</m:t>
                            </m:r>
                          </m:e>
                        </m:mr>
                        <m:mr>
                          <m:e>
                            <m:r>
                              <a:rPr lang="sr-Latn-CS" sz="2000" i="1">
                                <a:latin typeface="Cambria Math" panose="02040503050406030204" pitchFamily="18" charset="0"/>
                              </a:rPr>
                              <m:t>𝑠𝑡𝑎𝑙𝑛𝑒</m:t>
                            </m:r>
                            <m:r>
                              <a:rPr lang="sr-Latn-CS" sz="2000" i="1">
                                <a:latin typeface="Cambria Math" panose="02040503050406030204" pitchFamily="18" charset="0"/>
                              </a:rPr>
                              <m:t> </m:t>
                            </m:r>
                            <m:r>
                              <a:rPr lang="sr-Latn-CS" sz="2000" i="1">
                                <a:latin typeface="Cambria Math" panose="02040503050406030204" pitchFamily="18" charset="0"/>
                              </a:rPr>
                              <m:t>𝑖𝑚𝑜𝑣𝑖𝑛𝑒</m:t>
                            </m:r>
                          </m:e>
                        </m:mr>
                      </m:m>
                      <m:r>
                        <a:rPr lang="sr-Latn-CS" sz="2000" i="1">
                          <a:latin typeface="Cambria Math" panose="02040503050406030204" pitchFamily="18" charset="0"/>
                        </a:rPr>
                        <m:t>=</m:t>
                      </m:r>
                      <m:f>
                        <m:fPr>
                          <m:ctrlPr>
                            <a:rPr lang="en-US" sz="2000" i="1">
                              <a:latin typeface="Cambria Math" panose="02040503050406030204" pitchFamily="18" charset="0"/>
                            </a:rPr>
                          </m:ctrlPr>
                        </m:fPr>
                        <m:num>
                          <m:r>
                            <a:rPr lang="sr-Latn-CS" sz="2000" i="1">
                              <a:latin typeface="Cambria Math" panose="02040503050406030204" pitchFamily="18" charset="0"/>
                            </a:rPr>
                            <m:t>𝑃𝑟𝑖h𝑜𝑑𝑖</m:t>
                          </m:r>
                          <m:r>
                            <a:rPr lang="sr-Latn-CS" sz="2000" i="1">
                              <a:latin typeface="Cambria Math" panose="02040503050406030204" pitchFamily="18" charset="0"/>
                            </a:rPr>
                            <m:t> </m:t>
                          </m:r>
                          <m:r>
                            <a:rPr lang="sr-Latn-CS" sz="2000" i="1">
                              <a:latin typeface="Cambria Math" panose="02040503050406030204" pitchFamily="18" charset="0"/>
                            </a:rPr>
                            <m:t>𝑜𝑑</m:t>
                          </m:r>
                          <m:r>
                            <a:rPr lang="sr-Latn-CS" sz="2000" i="1">
                              <a:latin typeface="Cambria Math" panose="02040503050406030204" pitchFamily="18" charset="0"/>
                            </a:rPr>
                            <m:t> </m:t>
                          </m:r>
                          <m:r>
                            <a:rPr lang="sr-Latn-CS" sz="2000" i="1">
                              <a:latin typeface="Cambria Math" panose="02040503050406030204" pitchFamily="18" charset="0"/>
                            </a:rPr>
                            <m:t>𝑝𝑟𝑜𝑑𝑎𝑗𝑒</m:t>
                          </m:r>
                        </m:num>
                        <m:den>
                          <m:m>
                            <m:mPr>
                              <m:mcs>
                                <m:mc>
                                  <m:mcPr>
                                    <m:count m:val="1"/>
                                    <m:mcJc m:val="center"/>
                                  </m:mcPr>
                                </m:mc>
                              </m:mcs>
                              <m:ctrlPr>
                                <a:rPr lang="en-US" sz="2000" i="1">
                                  <a:latin typeface="Cambria Math" panose="02040503050406030204" pitchFamily="18" charset="0"/>
                                </a:rPr>
                              </m:ctrlPr>
                            </m:mPr>
                            <m:mr>
                              <m:e>
                                <m:r>
                                  <a:rPr lang="sr-Latn-CS" sz="2000" i="1">
                                    <a:latin typeface="Cambria Math" panose="02040503050406030204" pitchFamily="18" charset="0"/>
                                  </a:rPr>
                                  <m:t>𝑃𝑟𝑜𝑠𝑗𝑒</m:t>
                                </m:r>
                                <m:r>
                                  <a:rPr lang="sr-Latn-CS" sz="2000" i="1">
                                    <a:latin typeface="Cambria Math" panose="02040503050406030204" pitchFamily="18" charset="0"/>
                                  </a:rPr>
                                  <m:t>č</m:t>
                                </m:r>
                                <m:r>
                                  <a:rPr lang="sr-Latn-CS" sz="2000" i="1">
                                    <a:latin typeface="Cambria Math" panose="02040503050406030204" pitchFamily="18" charset="0"/>
                                  </a:rPr>
                                  <m:t>𝑛𝑖</m:t>
                                </m:r>
                                <m:r>
                                  <a:rPr lang="sr-Latn-CS" sz="2000" i="1">
                                    <a:latin typeface="Cambria Math" panose="02040503050406030204" pitchFamily="18" charset="0"/>
                                  </a:rPr>
                                  <m:t> </m:t>
                                </m:r>
                                <m:r>
                                  <a:rPr lang="sr-Latn-CS" sz="2000" i="1">
                                    <a:latin typeface="Cambria Math" panose="02040503050406030204" pitchFamily="18" charset="0"/>
                                  </a:rPr>
                                  <m:t>𝑛𝑎𝑏𝑎𝑣𝑛𝑎</m:t>
                                </m:r>
                                <m:r>
                                  <a:rPr lang="sr-Latn-CS" sz="2000" i="1">
                                    <a:latin typeface="Cambria Math" panose="02040503050406030204" pitchFamily="18" charset="0"/>
                                  </a:rPr>
                                  <m:t> </m:t>
                                </m:r>
                                <m:r>
                                  <a:rPr lang="sr-Latn-CS" sz="2000" i="1">
                                    <a:latin typeface="Cambria Math" panose="02040503050406030204" pitchFamily="18" charset="0"/>
                                  </a:rPr>
                                  <m:t>𝑣𝑟𝑖𝑗𝑒𝑑𝑛𝑜𝑠𝑡</m:t>
                                </m:r>
                              </m:e>
                            </m:mr>
                            <m:mr>
                              <m:e>
                                <m:r>
                                  <a:rPr lang="sr-Latn-CS" sz="2000" i="1">
                                    <a:latin typeface="Cambria Math" panose="02040503050406030204" pitchFamily="18" charset="0"/>
                                  </a:rPr>
                                  <m:t>𝑠𝑡𝑎𝑙𝑛𝑒</m:t>
                                </m:r>
                                <m:r>
                                  <a:rPr lang="sr-Latn-CS" sz="2000" i="1">
                                    <a:latin typeface="Cambria Math" panose="02040503050406030204" pitchFamily="18" charset="0"/>
                                  </a:rPr>
                                  <m:t> </m:t>
                                </m:r>
                                <m:r>
                                  <a:rPr lang="sr-Latn-CS" sz="2000" i="1">
                                    <a:latin typeface="Cambria Math" panose="02040503050406030204" pitchFamily="18" charset="0"/>
                                  </a:rPr>
                                  <m:t>𝑖𝑚𝑜𝑣𝑖𝑛𝑒</m:t>
                                </m:r>
                              </m:e>
                            </m:mr>
                          </m:m>
                        </m:den>
                      </m:f>
                    </m:oMath>
                  </m:oMathPara>
                </a14:m>
                <a:endParaRPr lang="en-US" sz="2000" b="1" dirty="0"/>
              </a:p>
              <a:p>
                <a:pPr marL="0" indent="0">
                  <a:buNone/>
                </a:pPr>
                <a:endParaRPr lang="sr-Latn-BA"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122219" y="1654233"/>
                <a:ext cx="10382394" cy="4256989"/>
              </a:xfrm>
              <a:blipFill rotWithShape="0">
                <a:blip r:embed="rId2"/>
                <a:stretch>
                  <a:fillRect l="-528" t="-715"/>
                </a:stretch>
              </a:blipFill>
            </p:spPr>
            <p:txBody>
              <a:bodyPr/>
              <a:lstStyle/>
              <a:p>
                <a:r>
                  <a:rPr lang="sr-Latn-BA">
                    <a:noFill/>
                  </a:rPr>
                  <a:t> </a:t>
                </a:r>
              </a:p>
            </p:txBody>
          </p:sp>
        </mc:Fallback>
      </mc:AlternateContent>
    </p:spTree>
    <p:extLst>
      <p:ext uri="{BB962C8B-B14F-4D97-AF65-F5344CB8AC3E}">
        <p14:creationId xmlns:p14="http://schemas.microsoft.com/office/powerpoint/2010/main" val="377066547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7069" y="624110"/>
            <a:ext cx="8977543" cy="656050"/>
          </a:xfrm>
        </p:spPr>
        <p:txBody>
          <a:bodyPr>
            <a:normAutofit/>
          </a:bodyPr>
          <a:lstStyle/>
          <a:p>
            <a:r>
              <a:rPr lang="en-US" sz="3200" b="1" dirty="0"/>
              <a:t>5.2. </a:t>
            </a:r>
            <a:r>
              <a:rPr lang="en-US" sz="3200" b="1" dirty="0" smtClean="0"/>
              <a:t>Racij</a:t>
            </a:r>
            <a:r>
              <a:rPr lang="sr-Latn-BA" sz="3200" b="1" dirty="0" smtClean="0"/>
              <a:t>a</a:t>
            </a:r>
            <a:r>
              <a:rPr lang="en-US" sz="3200" b="1" dirty="0" smtClean="0"/>
              <a:t> </a:t>
            </a:r>
            <a:r>
              <a:rPr lang="en-US" sz="3200" b="1" dirty="0"/>
              <a:t>aktivnosti</a:t>
            </a:r>
            <a:endParaRPr lang="sr-Latn-BA" sz="3200"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980902" y="1280160"/>
                <a:ext cx="10523711" cy="5419897"/>
              </a:xfrm>
            </p:spPr>
            <p:txBody>
              <a:bodyPr>
                <a:normAutofit/>
              </a:bodyPr>
              <a:lstStyle/>
              <a:p>
                <a:endParaRPr lang="sr-Latn-CS" dirty="0" smtClean="0"/>
              </a:p>
              <a:p>
                <a:r>
                  <a:rPr lang="en-US" b="1" dirty="0"/>
                  <a:t>Koeficijent obrta zaliha </a:t>
                </a:r>
                <a:r>
                  <a:rPr lang="en-US" dirty="0"/>
                  <a:t>pokazuje koliko se efikasno upravlja ukupnim zalihama preduzeća. Riječ je o tome da on pokazuje koliko se puta godišnje obrnu prosječne zalihe. </a:t>
                </a:r>
                <a:endParaRPr lang="sr-Latn-BA" dirty="0" smtClean="0"/>
              </a:p>
              <a:p>
                <a:pPr marL="0" indent="0">
                  <a:buNone/>
                </a:pPr>
                <a:endParaRPr lang="sr-Latn-BA" dirty="0"/>
              </a:p>
              <a:p>
                <a:pPr marL="0" indent="0">
                  <a:buNone/>
                </a:pPr>
                <a14:m>
                  <m:oMathPara xmlns:m="http://schemas.openxmlformats.org/officeDocument/2006/math">
                    <m:oMathParaPr>
                      <m:jc m:val="centerGroup"/>
                    </m:oMathParaPr>
                    <m:oMath xmlns:m="http://schemas.openxmlformats.org/officeDocument/2006/math">
                      <m:m>
                        <m:mPr>
                          <m:mcs>
                            <m:mc>
                              <m:mcPr>
                                <m:count m:val="1"/>
                                <m:mcJc m:val="center"/>
                              </m:mcPr>
                            </m:mc>
                          </m:mcs>
                          <m:ctrlPr>
                            <a:rPr lang="en-US" i="1">
                              <a:latin typeface="Cambria Math" panose="02040503050406030204" pitchFamily="18" charset="0"/>
                            </a:rPr>
                          </m:ctrlPr>
                        </m:mPr>
                        <m:mr>
                          <m:e>
                            <m:r>
                              <a:rPr lang="sr-Latn-CS" i="1">
                                <a:latin typeface="Cambria Math" panose="02040503050406030204" pitchFamily="18" charset="0"/>
                              </a:rPr>
                              <m:t>𝐾𝑜𝑒𝑓𝑖𝑐𝑖𝑗𝑒𝑛𝑡</m:t>
                            </m:r>
                            <m:r>
                              <a:rPr lang="sr-Latn-CS" i="1">
                                <a:latin typeface="Cambria Math" panose="02040503050406030204" pitchFamily="18" charset="0"/>
                              </a:rPr>
                              <m:t> </m:t>
                            </m:r>
                            <m:r>
                              <a:rPr lang="sr-Latn-CS" i="1">
                                <a:latin typeface="Cambria Math" panose="02040503050406030204" pitchFamily="18" charset="0"/>
                              </a:rPr>
                              <m:t>𝑜𝑏𝑟𝑡𝑎</m:t>
                            </m:r>
                          </m:e>
                        </m:mr>
                        <m:mr>
                          <m:e>
                            <m:r>
                              <a:rPr lang="sr-Latn-CS" i="1">
                                <a:latin typeface="Cambria Math" panose="02040503050406030204" pitchFamily="18" charset="0"/>
                              </a:rPr>
                              <m:t>𝑧𝑎𝑙𝑖h𝑎</m:t>
                            </m:r>
                          </m:e>
                        </m:mr>
                      </m:m>
                      <m:r>
                        <a:rPr lang="sr-Latn-CS" i="1">
                          <a:latin typeface="Cambria Math" panose="02040503050406030204" pitchFamily="18" charset="0"/>
                        </a:rPr>
                        <m:t>=</m:t>
                      </m:r>
                      <m:f>
                        <m:fPr>
                          <m:ctrlPr>
                            <a:rPr lang="en-US" i="1">
                              <a:latin typeface="Cambria Math" panose="02040503050406030204" pitchFamily="18" charset="0"/>
                            </a:rPr>
                          </m:ctrlPr>
                        </m:fPr>
                        <m:num>
                          <m:r>
                            <a:rPr lang="sr-Latn-CS" i="1">
                              <a:latin typeface="Cambria Math" panose="02040503050406030204" pitchFamily="18" charset="0"/>
                            </a:rPr>
                            <m:t>𝑇𝑟𝑜</m:t>
                          </m:r>
                          <m:r>
                            <a:rPr lang="sr-Latn-CS" i="1">
                              <a:latin typeface="Cambria Math" panose="02040503050406030204" pitchFamily="18" charset="0"/>
                            </a:rPr>
                            <m:t>š</m:t>
                          </m:r>
                          <m:r>
                            <a:rPr lang="sr-Latn-CS" i="1">
                              <a:latin typeface="Cambria Math" panose="02040503050406030204" pitchFamily="18" charset="0"/>
                            </a:rPr>
                            <m:t>𝑘𝑜𝑣𝑖</m:t>
                          </m:r>
                          <m:r>
                            <a:rPr lang="sr-Latn-CS" i="1">
                              <a:latin typeface="Cambria Math" panose="02040503050406030204" pitchFamily="18" charset="0"/>
                            </a:rPr>
                            <m:t> </m:t>
                          </m:r>
                          <m:r>
                            <a:rPr lang="sr-Latn-CS" i="1">
                              <a:latin typeface="Cambria Math" panose="02040503050406030204" pitchFamily="18" charset="0"/>
                            </a:rPr>
                            <m:t>𝑝𝑟𝑜𝑑𝑎𝑡𝑖h</m:t>
                          </m:r>
                          <m:r>
                            <a:rPr lang="sr-Latn-CS" i="1">
                              <a:latin typeface="Cambria Math" panose="02040503050406030204" pitchFamily="18" charset="0"/>
                            </a:rPr>
                            <m:t> </m:t>
                          </m:r>
                          <m:r>
                            <a:rPr lang="sr-Latn-CS" i="1">
                              <a:latin typeface="Cambria Math" panose="02040503050406030204" pitchFamily="18" charset="0"/>
                            </a:rPr>
                            <m:t>𝑢</m:t>
                          </m:r>
                          <m:r>
                            <a:rPr lang="sr-Latn-CS" i="1">
                              <a:latin typeface="Cambria Math" panose="02040503050406030204" pitchFamily="18" charset="0"/>
                            </a:rPr>
                            <m:t>č</m:t>
                          </m:r>
                          <m:r>
                            <a:rPr lang="sr-Latn-CS" i="1">
                              <a:latin typeface="Cambria Math" panose="02040503050406030204" pitchFamily="18" charset="0"/>
                            </a:rPr>
                            <m:t>𝑖𝑛𝑎𝑘𝑎</m:t>
                          </m:r>
                        </m:num>
                        <m:den>
                          <m:r>
                            <a:rPr lang="sr-Latn-CS" i="1">
                              <a:latin typeface="Cambria Math" panose="02040503050406030204" pitchFamily="18" charset="0"/>
                            </a:rPr>
                            <m:t>𝑃𝑟𝑜𝑠𝑗𝑒</m:t>
                          </m:r>
                          <m:r>
                            <a:rPr lang="sr-Latn-CS" i="1">
                              <a:latin typeface="Cambria Math" panose="02040503050406030204" pitchFamily="18" charset="0"/>
                            </a:rPr>
                            <m:t>č</m:t>
                          </m:r>
                          <m:r>
                            <a:rPr lang="sr-Latn-CS" i="1">
                              <a:latin typeface="Cambria Math" panose="02040503050406030204" pitchFamily="18" charset="0"/>
                            </a:rPr>
                            <m:t>𝑛𝑖</m:t>
                          </m:r>
                          <m:r>
                            <a:rPr lang="sr-Latn-CS" i="1">
                              <a:latin typeface="Cambria Math" panose="02040503050406030204" pitchFamily="18" charset="0"/>
                            </a:rPr>
                            <m:t> </m:t>
                          </m:r>
                          <m:r>
                            <a:rPr lang="sr-Latn-CS" i="1">
                              <a:latin typeface="Cambria Math" panose="02040503050406030204" pitchFamily="18" charset="0"/>
                            </a:rPr>
                            <m:t>𝑠𝑎𝑙𝑑𝑜</m:t>
                          </m:r>
                          <m:r>
                            <a:rPr lang="sr-Latn-CS" i="1">
                              <a:latin typeface="Cambria Math" panose="02040503050406030204" pitchFamily="18" charset="0"/>
                            </a:rPr>
                            <m:t> </m:t>
                          </m:r>
                          <m:r>
                            <a:rPr lang="sr-Latn-CS" i="1">
                              <a:latin typeface="Cambria Math" panose="02040503050406030204" pitchFamily="18" charset="0"/>
                            </a:rPr>
                            <m:t>𝑧𝑎𝑙𝑖h𝑎</m:t>
                          </m:r>
                        </m:den>
                      </m:f>
                    </m:oMath>
                  </m:oMathPara>
                </a14:m>
                <a:endParaRPr lang="sr-Latn-CS" dirty="0"/>
              </a:p>
              <a:p>
                <a:r>
                  <a:rPr lang="sr-Latn-CS" dirty="0" smtClean="0"/>
                  <a:t>Na </a:t>
                </a:r>
                <a:r>
                  <a:rPr lang="sr-Latn-CS" dirty="0"/>
                  <a:t>osnovu prethodnog, prosječno vrijeme trajanja jednog obrta zaliha (prodaje ili starosti zaliha) dobije se na sljedeći način:</a:t>
                </a:r>
                <a:endParaRPr lang="en-US" dirty="0"/>
              </a:p>
              <a:p>
                <a:pPr marL="0" indent="0">
                  <a:buNone/>
                </a:pPr>
                <a:endParaRPr lang="sr-Latn-BA" i="1" dirty="0" smtClean="0"/>
              </a:p>
              <a:p>
                <a:pPr marL="0" indent="0">
                  <a:buNone/>
                </a:pPr>
                <a14:m>
                  <m:oMathPara xmlns:m="http://schemas.openxmlformats.org/officeDocument/2006/math">
                    <m:oMathParaPr>
                      <m:jc m:val="centerGroup"/>
                    </m:oMathParaPr>
                    <m:oMath xmlns:m="http://schemas.openxmlformats.org/officeDocument/2006/math">
                      <m:m>
                        <m:mPr>
                          <m:mcs>
                            <m:mc>
                              <m:mcPr>
                                <m:count m:val="1"/>
                                <m:mcJc m:val="center"/>
                              </m:mcPr>
                            </m:mc>
                          </m:mcs>
                          <m:ctrlPr>
                            <a:rPr lang="en-US" i="1">
                              <a:latin typeface="Cambria Math" panose="02040503050406030204" pitchFamily="18" charset="0"/>
                            </a:rPr>
                          </m:ctrlPr>
                        </m:mPr>
                        <m:mr>
                          <m:e>
                            <m:r>
                              <a:rPr lang="sr-Latn-CS" i="1">
                                <a:latin typeface="Cambria Math" panose="02040503050406030204" pitchFamily="18" charset="0"/>
                              </a:rPr>
                              <m:t>𝑃𝑟𝑜𝑠𝑗𝑒</m:t>
                            </m:r>
                            <m:r>
                              <a:rPr lang="sr-Latn-CS" i="1">
                                <a:latin typeface="Cambria Math" panose="02040503050406030204" pitchFamily="18" charset="0"/>
                              </a:rPr>
                              <m:t>č</m:t>
                            </m:r>
                            <m:r>
                              <a:rPr lang="sr-Latn-CS" i="1">
                                <a:latin typeface="Cambria Math" panose="02040503050406030204" pitchFamily="18" charset="0"/>
                              </a:rPr>
                              <m:t>𝑛𝑜</m:t>
                            </m:r>
                            <m:r>
                              <a:rPr lang="sr-Latn-CS" i="1">
                                <a:latin typeface="Cambria Math" panose="02040503050406030204" pitchFamily="18" charset="0"/>
                              </a:rPr>
                              <m:t> </m:t>
                            </m:r>
                            <m:r>
                              <a:rPr lang="sr-Latn-CS" i="1">
                                <a:latin typeface="Cambria Math" panose="02040503050406030204" pitchFamily="18" charset="0"/>
                              </a:rPr>
                              <m:t>𝑣𝑟𝑖𝑗𝑒𝑚𝑒</m:t>
                            </m:r>
                            <m:r>
                              <a:rPr lang="sr-Latn-CS" i="1">
                                <a:latin typeface="Cambria Math" panose="02040503050406030204" pitchFamily="18" charset="0"/>
                              </a:rPr>
                              <m:t> </m:t>
                            </m:r>
                            <m:r>
                              <a:rPr lang="sr-Latn-CS" i="1">
                                <a:latin typeface="Cambria Math" panose="02040503050406030204" pitchFamily="18" charset="0"/>
                              </a:rPr>
                              <m:t>𝑡𝑟𝑎𝑗𝑎𝑛𝑗𝑎</m:t>
                            </m:r>
                          </m:e>
                        </m:mr>
                        <m:mr>
                          <m:e>
                            <m:r>
                              <a:rPr lang="sr-Latn-CS" i="1">
                                <a:latin typeface="Cambria Math" panose="02040503050406030204" pitchFamily="18" charset="0"/>
                              </a:rPr>
                              <m:t>𝑗𝑒𝑑𝑛𝑜𝑔</m:t>
                            </m:r>
                            <m:r>
                              <a:rPr lang="sr-Latn-CS" i="1">
                                <a:latin typeface="Cambria Math" panose="02040503050406030204" pitchFamily="18" charset="0"/>
                              </a:rPr>
                              <m:t> </m:t>
                            </m:r>
                            <m:r>
                              <a:rPr lang="sr-Latn-CS" i="1">
                                <a:latin typeface="Cambria Math" panose="02040503050406030204" pitchFamily="18" charset="0"/>
                              </a:rPr>
                              <m:t>𝑜𝑏𝑟𝑡𝑎</m:t>
                            </m:r>
                            <m:r>
                              <a:rPr lang="sr-Latn-CS" i="1">
                                <a:latin typeface="Cambria Math" panose="02040503050406030204" pitchFamily="18" charset="0"/>
                              </a:rPr>
                              <m:t> </m:t>
                            </m:r>
                            <m:r>
                              <a:rPr lang="sr-Latn-CS" i="1">
                                <a:latin typeface="Cambria Math" panose="02040503050406030204" pitchFamily="18" charset="0"/>
                              </a:rPr>
                              <m:t>𝑧𝑎𝑙𝑖h𝑎</m:t>
                            </m:r>
                          </m:e>
                        </m:mr>
                      </m:m>
                      <m:r>
                        <a:rPr lang="sr-Latn-CS" i="1">
                          <a:latin typeface="Cambria Math" panose="02040503050406030204" pitchFamily="18" charset="0"/>
                        </a:rPr>
                        <m:t>=</m:t>
                      </m:r>
                      <m:f>
                        <m:fPr>
                          <m:ctrlPr>
                            <a:rPr lang="en-US" i="1">
                              <a:latin typeface="Cambria Math" panose="02040503050406030204" pitchFamily="18" charset="0"/>
                            </a:rPr>
                          </m:ctrlPr>
                        </m:fPr>
                        <m:num>
                          <m:r>
                            <a:rPr lang="sr-Latn-CS" i="1">
                              <a:latin typeface="Cambria Math" panose="02040503050406030204" pitchFamily="18" charset="0"/>
                            </a:rPr>
                            <m:t>𝐵𝑟𝑜𝑗</m:t>
                          </m:r>
                          <m:r>
                            <a:rPr lang="sr-Latn-CS" i="1">
                              <a:latin typeface="Cambria Math" panose="02040503050406030204" pitchFamily="18" charset="0"/>
                            </a:rPr>
                            <m:t> </m:t>
                          </m:r>
                          <m:r>
                            <a:rPr lang="sr-Latn-CS" i="1">
                              <a:latin typeface="Cambria Math" panose="02040503050406030204" pitchFamily="18" charset="0"/>
                            </a:rPr>
                            <m:t>𝑑𝑎𝑛𝑎</m:t>
                          </m:r>
                          <m:r>
                            <a:rPr lang="sr-Latn-CS" i="1">
                              <a:latin typeface="Cambria Math" panose="02040503050406030204" pitchFamily="18" charset="0"/>
                            </a:rPr>
                            <m:t> </m:t>
                          </m:r>
                          <m:r>
                            <a:rPr lang="sr-Latn-CS" i="1">
                              <a:latin typeface="Cambria Math" panose="02040503050406030204" pitchFamily="18" charset="0"/>
                            </a:rPr>
                            <m:t>𝑢</m:t>
                          </m:r>
                          <m:r>
                            <a:rPr lang="sr-Latn-CS" i="1">
                              <a:latin typeface="Cambria Math" panose="02040503050406030204" pitchFamily="18" charset="0"/>
                            </a:rPr>
                            <m:t> </m:t>
                          </m:r>
                          <m:r>
                            <a:rPr lang="sr-Latn-CS" i="1">
                              <a:latin typeface="Cambria Math" panose="02040503050406030204" pitchFamily="18" charset="0"/>
                            </a:rPr>
                            <m:t>𝑔𝑜𝑑𝑖𝑛𝑖</m:t>
                          </m:r>
                        </m:num>
                        <m:den>
                          <m:r>
                            <a:rPr lang="sr-Latn-CS" i="1">
                              <a:latin typeface="Cambria Math" panose="02040503050406030204" pitchFamily="18" charset="0"/>
                            </a:rPr>
                            <m:t>𝐾𝑜𝑒𝑓𝑖𝑐𝑖𝑗𝑒𝑛𝑡</m:t>
                          </m:r>
                          <m:r>
                            <a:rPr lang="sr-Latn-CS" i="1">
                              <a:latin typeface="Cambria Math" panose="02040503050406030204" pitchFamily="18" charset="0"/>
                            </a:rPr>
                            <m:t> </m:t>
                          </m:r>
                          <m:r>
                            <a:rPr lang="sr-Latn-CS" i="1">
                              <a:latin typeface="Cambria Math" panose="02040503050406030204" pitchFamily="18" charset="0"/>
                            </a:rPr>
                            <m:t>𝑜𝑏𝑟𝑡𝑎</m:t>
                          </m:r>
                          <m:r>
                            <a:rPr lang="sr-Latn-CS" i="1">
                              <a:latin typeface="Cambria Math" panose="02040503050406030204" pitchFamily="18" charset="0"/>
                            </a:rPr>
                            <m:t> </m:t>
                          </m:r>
                          <m:r>
                            <a:rPr lang="sr-Latn-CS" i="1">
                              <a:latin typeface="Cambria Math" panose="02040503050406030204" pitchFamily="18" charset="0"/>
                            </a:rPr>
                            <m:t>𝑧𝑎𝑙𝑖h𝑎</m:t>
                          </m:r>
                        </m:den>
                      </m:f>
                    </m:oMath>
                  </m:oMathPara>
                </a14:m>
                <a:endParaRPr lang="sr-Latn-BA" dirty="0" smtClean="0"/>
              </a:p>
              <a:p>
                <a:pPr marL="0" indent="0">
                  <a:buNone/>
                </a:pPr>
                <a:r>
                  <a:rPr lang="sr-Latn-CS" dirty="0"/>
                  <a:t>Međutim, u literaturi se, iako u manjem obimu, koristi i sljedeća formula:</a:t>
                </a:r>
                <a:endParaRPr lang="en-US" dirty="0"/>
              </a:p>
              <a:p>
                <a:pPr marL="0" indent="0">
                  <a:buNone/>
                </a:pPr>
                <a:endParaRPr lang="sr-Latn-BA" i="1" dirty="0" smtClean="0"/>
              </a:p>
              <a:p>
                <a:pPr marL="0" indent="0">
                  <a:buNone/>
                </a:pPr>
                <a14:m>
                  <m:oMathPara xmlns:m="http://schemas.openxmlformats.org/officeDocument/2006/math">
                    <m:oMathParaPr>
                      <m:jc m:val="centerGroup"/>
                    </m:oMathParaPr>
                    <m:oMath xmlns:m="http://schemas.openxmlformats.org/officeDocument/2006/math">
                      <m:m>
                        <m:mPr>
                          <m:mcs>
                            <m:mc>
                              <m:mcPr>
                                <m:count m:val="1"/>
                                <m:mcJc m:val="center"/>
                              </m:mcPr>
                            </m:mc>
                          </m:mcs>
                          <m:ctrlPr>
                            <a:rPr lang="en-US" i="1">
                              <a:latin typeface="Cambria Math" panose="02040503050406030204" pitchFamily="18" charset="0"/>
                            </a:rPr>
                          </m:ctrlPr>
                        </m:mPr>
                        <m:mr>
                          <m:e>
                            <m:r>
                              <a:rPr lang="sr-Latn-CS" i="1">
                                <a:latin typeface="Cambria Math" panose="02040503050406030204" pitchFamily="18" charset="0"/>
                              </a:rPr>
                              <m:t>𝐾𝑜𝑒𝑓𝑖𝑐𝑖𝑗𝑒𝑛𝑡</m:t>
                            </m:r>
                            <m:r>
                              <a:rPr lang="sr-Latn-CS" i="1">
                                <a:latin typeface="Cambria Math" panose="02040503050406030204" pitchFamily="18" charset="0"/>
                              </a:rPr>
                              <m:t> </m:t>
                            </m:r>
                            <m:r>
                              <a:rPr lang="sr-Latn-CS" i="1">
                                <a:latin typeface="Cambria Math" panose="02040503050406030204" pitchFamily="18" charset="0"/>
                              </a:rPr>
                              <m:t>𝑜𝑏𝑟𝑡𝑎</m:t>
                            </m:r>
                          </m:e>
                        </m:mr>
                        <m:mr>
                          <m:e>
                            <m:r>
                              <a:rPr lang="sr-Latn-CS" i="1">
                                <a:latin typeface="Cambria Math" panose="02040503050406030204" pitchFamily="18" charset="0"/>
                              </a:rPr>
                              <m:t>𝑧𝑎𝑙𝑖h𝑎</m:t>
                            </m:r>
                          </m:e>
                        </m:mr>
                      </m:m>
                      <m:r>
                        <a:rPr lang="sr-Latn-CS" i="1">
                          <a:latin typeface="Cambria Math" panose="02040503050406030204" pitchFamily="18" charset="0"/>
                        </a:rPr>
                        <m:t>=</m:t>
                      </m:r>
                      <m:f>
                        <m:fPr>
                          <m:ctrlPr>
                            <a:rPr lang="en-US" i="1">
                              <a:latin typeface="Cambria Math" panose="02040503050406030204" pitchFamily="18" charset="0"/>
                            </a:rPr>
                          </m:ctrlPr>
                        </m:fPr>
                        <m:num>
                          <m:r>
                            <a:rPr lang="sr-Latn-CS" i="1">
                              <a:latin typeface="Cambria Math" panose="02040503050406030204" pitchFamily="18" charset="0"/>
                            </a:rPr>
                            <m:t>𝑃𝑟𝑖h𝑜𝑑𝑖</m:t>
                          </m:r>
                          <m:r>
                            <a:rPr lang="sr-Latn-CS" i="1">
                              <a:latin typeface="Cambria Math" panose="02040503050406030204" pitchFamily="18" charset="0"/>
                            </a:rPr>
                            <m:t> </m:t>
                          </m:r>
                          <m:r>
                            <a:rPr lang="sr-Latn-CS" i="1">
                              <a:latin typeface="Cambria Math" panose="02040503050406030204" pitchFamily="18" charset="0"/>
                            </a:rPr>
                            <m:t>𝑜𝑑</m:t>
                          </m:r>
                          <m:r>
                            <a:rPr lang="sr-Latn-CS" i="1">
                              <a:latin typeface="Cambria Math" panose="02040503050406030204" pitchFamily="18" charset="0"/>
                            </a:rPr>
                            <m:t> </m:t>
                          </m:r>
                          <m:r>
                            <a:rPr lang="sr-Latn-CS" i="1">
                              <a:latin typeface="Cambria Math" panose="02040503050406030204" pitchFamily="18" charset="0"/>
                            </a:rPr>
                            <m:t>𝑝𝑟𝑜𝑑𝑎𝑗𝑒</m:t>
                          </m:r>
                        </m:num>
                        <m:den>
                          <m:r>
                            <a:rPr lang="sr-Latn-CS" i="1">
                              <a:latin typeface="Cambria Math" panose="02040503050406030204" pitchFamily="18" charset="0"/>
                            </a:rPr>
                            <m:t>𝑃𝑟𝑜𝑠𝑗𝑒</m:t>
                          </m:r>
                          <m:r>
                            <a:rPr lang="sr-Latn-CS" i="1">
                              <a:latin typeface="Cambria Math" panose="02040503050406030204" pitchFamily="18" charset="0"/>
                            </a:rPr>
                            <m:t>č</m:t>
                          </m:r>
                          <m:r>
                            <a:rPr lang="sr-Latn-CS" i="1">
                              <a:latin typeface="Cambria Math" panose="02040503050406030204" pitchFamily="18" charset="0"/>
                            </a:rPr>
                            <m:t>𝑛𝑖</m:t>
                          </m:r>
                          <m:r>
                            <a:rPr lang="sr-Latn-CS" i="1">
                              <a:latin typeface="Cambria Math" panose="02040503050406030204" pitchFamily="18" charset="0"/>
                            </a:rPr>
                            <m:t> </m:t>
                          </m:r>
                          <m:r>
                            <a:rPr lang="sr-Latn-CS" i="1">
                              <a:latin typeface="Cambria Math" panose="02040503050406030204" pitchFamily="18" charset="0"/>
                            </a:rPr>
                            <m:t>𝑠𝑎𝑙𝑑𝑜</m:t>
                          </m:r>
                          <m:r>
                            <a:rPr lang="sr-Latn-CS" i="1">
                              <a:latin typeface="Cambria Math" panose="02040503050406030204" pitchFamily="18" charset="0"/>
                            </a:rPr>
                            <m:t> </m:t>
                          </m:r>
                          <m:r>
                            <a:rPr lang="sr-Latn-CS" i="1">
                              <a:latin typeface="Cambria Math" panose="02040503050406030204" pitchFamily="18" charset="0"/>
                            </a:rPr>
                            <m:t>𝑧𝑎𝑙𝑖h𝑎</m:t>
                          </m:r>
                        </m:den>
                      </m:f>
                    </m:oMath>
                  </m:oMathPara>
                </a14:m>
                <a:endParaRPr lang="sr-Latn-BA"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980902" y="1280160"/>
                <a:ext cx="10523711" cy="5419897"/>
              </a:xfrm>
              <a:blipFill rotWithShape="0">
                <a:blip r:embed="rId2"/>
                <a:stretch>
                  <a:fillRect l="-521" r="-637"/>
                </a:stretch>
              </a:blipFill>
            </p:spPr>
            <p:txBody>
              <a:bodyPr/>
              <a:lstStyle/>
              <a:p>
                <a:r>
                  <a:rPr lang="sr-Latn-BA">
                    <a:noFill/>
                  </a:rPr>
                  <a:t> </a:t>
                </a:r>
              </a:p>
            </p:txBody>
          </p:sp>
        </mc:Fallback>
      </mc:AlternateContent>
    </p:spTree>
    <p:extLst>
      <p:ext uri="{BB962C8B-B14F-4D97-AF65-F5344CB8AC3E}">
        <p14:creationId xmlns:p14="http://schemas.microsoft.com/office/powerpoint/2010/main" val="301212124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4259" y="624110"/>
            <a:ext cx="9140353" cy="660993"/>
          </a:xfrm>
        </p:spPr>
        <p:txBody>
          <a:bodyPr>
            <a:normAutofit/>
          </a:bodyPr>
          <a:lstStyle/>
          <a:p>
            <a:r>
              <a:rPr lang="en-US" sz="3200" b="1" dirty="0"/>
              <a:t>5.2. </a:t>
            </a:r>
            <a:r>
              <a:rPr lang="en-US" sz="3200" b="1" dirty="0" smtClean="0"/>
              <a:t>Racij</a:t>
            </a:r>
            <a:r>
              <a:rPr lang="sr-Latn-BA" sz="3200" b="1" dirty="0" smtClean="0"/>
              <a:t>a</a:t>
            </a:r>
            <a:r>
              <a:rPr lang="en-US" sz="3200" b="1" dirty="0" smtClean="0"/>
              <a:t> </a:t>
            </a:r>
            <a:r>
              <a:rPr lang="en-US" sz="3200" b="1" dirty="0"/>
              <a:t>aktivnosti</a:t>
            </a:r>
            <a:endParaRPr lang="sr-Latn-BA" sz="3200"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120347" y="1408671"/>
                <a:ext cx="10384266" cy="5224886"/>
              </a:xfrm>
            </p:spPr>
            <p:txBody>
              <a:bodyPr>
                <a:normAutofit/>
              </a:bodyPr>
              <a:lstStyle/>
              <a:p>
                <a:r>
                  <a:rPr lang="en-US" dirty="0" smtClean="0"/>
                  <a:t> </a:t>
                </a:r>
                <a:r>
                  <a:rPr lang="sr-Latn-BA" sz="2000" dirty="0"/>
                  <a:t>O</a:t>
                </a:r>
                <a:r>
                  <a:rPr lang="sr-Latn-CS" sz="2000" dirty="0" smtClean="0"/>
                  <a:t>bračun </a:t>
                </a:r>
                <a:r>
                  <a:rPr lang="sr-Latn-CS" sz="2000" dirty="0"/>
                  <a:t>i objašnjenje kretanja pojedinih vrsta zaliha</a:t>
                </a:r>
                <a:r>
                  <a:rPr lang="sr-Latn-CS" sz="2000" dirty="0" smtClean="0"/>
                  <a:t>:</a:t>
                </a:r>
              </a:p>
              <a:p>
                <a:pPr marL="0" indent="0" algn="ctr">
                  <a:buNone/>
                </a:pPr>
                <a14:m>
                  <m:oMathPara xmlns:m="http://schemas.openxmlformats.org/officeDocument/2006/math">
                    <m:oMathParaPr>
                      <m:jc m:val="centerGroup"/>
                    </m:oMathParaPr>
                    <m:oMath xmlns:m="http://schemas.openxmlformats.org/officeDocument/2006/math">
                      <m:r>
                        <a:rPr lang="sr-Latn-CS" sz="2000" i="1">
                          <a:latin typeface="Cambria Math" panose="02040503050406030204" pitchFamily="18" charset="0"/>
                        </a:rPr>
                        <m:t>𝑅𝑎𝑐𝑖𝑜</m:t>
                      </m:r>
                      <m:r>
                        <a:rPr lang="sr-Latn-CS" sz="2000" i="1">
                          <a:latin typeface="Cambria Math" panose="02040503050406030204" pitchFamily="18" charset="0"/>
                        </a:rPr>
                        <m:t> </m:t>
                      </m:r>
                      <m:r>
                        <a:rPr lang="sr-Latn-CS" sz="2000" i="1">
                          <a:latin typeface="Cambria Math" panose="02040503050406030204" pitchFamily="18" charset="0"/>
                        </a:rPr>
                        <m:t>𝑜𝑏𝑟𝑡𝑎</m:t>
                      </m:r>
                      <m:r>
                        <a:rPr lang="sr-Latn-CS" sz="2000" i="1">
                          <a:latin typeface="Cambria Math" panose="02040503050406030204" pitchFamily="18" charset="0"/>
                        </a:rPr>
                        <m:t> </m:t>
                      </m:r>
                      <m:r>
                        <a:rPr lang="sr-Latn-CS" sz="2000" i="1">
                          <a:latin typeface="Cambria Math" panose="02040503050406030204" pitchFamily="18" charset="0"/>
                        </a:rPr>
                        <m:t>𝑚𝑎𝑡𝑒𝑟𝑖𝑗𝑎𝑙𝑎</m:t>
                      </m:r>
                      <m:r>
                        <a:rPr lang="sr-Latn-CS" sz="2000" i="1">
                          <a:latin typeface="Cambria Math" panose="02040503050406030204" pitchFamily="18" charset="0"/>
                        </a:rPr>
                        <m:t>=</m:t>
                      </m:r>
                      <m:f>
                        <m:fPr>
                          <m:ctrlPr>
                            <a:rPr lang="en-US" sz="2000" i="1">
                              <a:latin typeface="Cambria Math" panose="02040503050406030204" pitchFamily="18" charset="0"/>
                            </a:rPr>
                          </m:ctrlPr>
                        </m:fPr>
                        <m:num>
                          <m:r>
                            <a:rPr lang="sr-Latn-CS" sz="2000" i="1">
                              <a:latin typeface="Cambria Math" panose="02040503050406030204" pitchFamily="18" charset="0"/>
                            </a:rPr>
                            <m:t>𝑇𝑟𝑜</m:t>
                          </m:r>
                          <m:r>
                            <a:rPr lang="sr-Latn-CS" sz="2000" i="1">
                              <a:latin typeface="Cambria Math" panose="02040503050406030204" pitchFamily="18" charset="0"/>
                            </a:rPr>
                            <m:t>š</m:t>
                          </m:r>
                          <m:r>
                            <a:rPr lang="sr-Latn-CS" sz="2000" i="1">
                              <a:latin typeface="Cambria Math" panose="02040503050406030204" pitchFamily="18" charset="0"/>
                            </a:rPr>
                            <m:t>𝑘𝑜𝑣𝑖</m:t>
                          </m:r>
                          <m:r>
                            <a:rPr lang="sr-Latn-CS" sz="2000" i="1">
                              <a:latin typeface="Cambria Math" panose="02040503050406030204" pitchFamily="18" charset="0"/>
                            </a:rPr>
                            <m:t> </m:t>
                          </m:r>
                          <m:r>
                            <a:rPr lang="sr-Latn-CS" sz="2000" i="1">
                              <a:latin typeface="Cambria Math" panose="02040503050406030204" pitchFamily="18" charset="0"/>
                            </a:rPr>
                            <m:t>𝑢𝑡𝑟𝑜</m:t>
                          </m:r>
                          <m:r>
                            <a:rPr lang="sr-Latn-CS" sz="2000" i="1">
                              <a:latin typeface="Cambria Math" panose="02040503050406030204" pitchFamily="18" charset="0"/>
                            </a:rPr>
                            <m:t>š</m:t>
                          </m:r>
                          <m:r>
                            <a:rPr lang="sr-Latn-CS" sz="2000" i="1">
                              <a:latin typeface="Cambria Math" panose="02040503050406030204" pitchFamily="18" charset="0"/>
                            </a:rPr>
                            <m:t>𝑒𝑛𝑜𝑔</m:t>
                          </m:r>
                          <m:r>
                            <a:rPr lang="sr-Latn-CS" sz="2000" i="1">
                              <a:latin typeface="Cambria Math" panose="02040503050406030204" pitchFamily="18" charset="0"/>
                            </a:rPr>
                            <m:t> </m:t>
                          </m:r>
                          <m:r>
                            <a:rPr lang="sr-Latn-CS" sz="2000" i="1">
                              <a:latin typeface="Cambria Math" panose="02040503050406030204" pitchFamily="18" charset="0"/>
                            </a:rPr>
                            <m:t>𝑚𝑎𝑡𝑒𝑟𝑖𝑗𝑎𝑙𝑎</m:t>
                          </m:r>
                        </m:num>
                        <m:den>
                          <m:r>
                            <a:rPr lang="sr-Latn-CS" sz="2000" i="1">
                              <a:latin typeface="Cambria Math" panose="02040503050406030204" pitchFamily="18" charset="0"/>
                            </a:rPr>
                            <m:t>𝑃𝑟𝑜𝑠𝑗𝑒</m:t>
                          </m:r>
                          <m:r>
                            <a:rPr lang="sr-Latn-CS" sz="2000" i="1">
                              <a:latin typeface="Cambria Math" panose="02040503050406030204" pitchFamily="18" charset="0"/>
                            </a:rPr>
                            <m:t>č</m:t>
                          </m:r>
                          <m:r>
                            <a:rPr lang="sr-Latn-CS" sz="2000" i="1">
                              <a:latin typeface="Cambria Math" panose="02040503050406030204" pitchFamily="18" charset="0"/>
                            </a:rPr>
                            <m:t>𝑛𝑎</m:t>
                          </m:r>
                          <m:r>
                            <a:rPr lang="sr-Latn-CS" sz="2000" i="1">
                              <a:latin typeface="Cambria Math" panose="02040503050406030204" pitchFamily="18" charset="0"/>
                            </a:rPr>
                            <m:t> </m:t>
                          </m:r>
                          <m:r>
                            <a:rPr lang="sr-Latn-CS" sz="2000" i="1">
                              <a:latin typeface="Cambria Math" panose="02040503050406030204" pitchFamily="18" charset="0"/>
                            </a:rPr>
                            <m:t>𝑣𝑟𝑖𝑗𝑒𝑑𝑛𝑜𝑠𝑡</m:t>
                          </m:r>
                          <m:r>
                            <a:rPr lang="sr-Latn-CS" sz="2000" i="1">
                              <a:latin typeface="Cambria Math" panose="02040503050406030204" pitchFamily="18" charset="0"/>
                            </a:rPr>
                            <m:t> </m:t>
                          </m:r>
                          <m:r>
                            <a:rPr lang="sr-Latn-CS" sz="2000" i="1">
                              <a:latin typeface="Cambria Math" panose="02040503050406030204" pitchFamily="18" charset="0"/>
                            </a:rPr>
                            <m:t>𝑧𝑎𝑙𝑖h𝑎</m:t>
                          </m:r>
                          <m:r>
                            <a:rPr lang="sr-Latn-CS" sz="2000" i="1">
                              <a:latin typeface="Cambria Math" panose="02040503050406030204" pitchFamily="18" charset="0"/>
                            </a:rPr>
                            <m:t> </m:t>
                          </m:r>
                          <m:r>
                            <a:rPr lang="sr-Latn-CS" sz="2000" i="1">
                              <a:latin typeface="Cambria Math" panose="02040503050406030204" pitchFamily="18" charset="0"/>
                            </a:rPr>
                            <m:t>𝑚𝑎𝑡𝑒𝑟𝑖𝑗𝑎𝑙𝑎</m:t>
                          </m:r>
                        </m:den>
                      </m:f>
                      <m:r>
                        <a:rPr lang="sr-Latn-CS" sz="2000" i="1">
                          <a:latin typeface="Cambria Math" panose="02040503050406030204" pitchFamily="18" charset="0"/>
                        </a:rPr>
                        <m:t>,</m:t>
                      </m:r>
                    </m:oMath>
                  </m:oMathPara>
                </a14:m>
                <a:endParaRPr lang="sr-Latn-BA" sz="2000" dirty="0" smtClean="0"/>
              </a:p>
              <a:p>
                <a:pPr marL="0" indent="0" algn="ctr">
                  <a:buNone/>
                </a:pPr>
                <a:endParaRPr lang="en-US" sz="2000" dirty="0"/>
              </a:p>
              <a:p>
                <a:pPr marL="0" indent="0" algn="ctr">
                  <a:buNone/>
                </a:pPr>
                <a14:m>
                  <m:oMathPara xmlns:m="http://schemas.openxmlformats.org/officeDocument/2006/math">
                    <m:oMathParaPr>
                      <m:jc m:val="centerGroup"/>
                    </m:oMathParaPr>
                    <m:oMath xmlns:m="http://schemas.openxmlformats.org/officeDocument/2006/math">
                      <m:r>
                        <a:rPr lang="sr-Latn-CS" sz="2000" i="1">
                          <a:latin typeface="Cambria Math" panose="02040503050406030204" pitchFamily="18" charset="0"/>
                        </a:rPr>
                        <m:t>𝑅𝑎𝑐𝑖𝑜</m:t>
                      </m:r>
                      <m:r>
                        <a:rPr lang="sr-Latn-CS" sz="2000" i="1">
                          <a:latin typeface="Cambria Math" panose="02040503050406030204" pitchFamily="18" charset="0"/>
                        </a:rPr>
                        <m:t> </m:t>
                      </m:r>
                      <m:r>
                        <a:rPr lang="sr-Latn-CS" sz="2000" i="1">
                          <a:latin typeface="Cambria Math" panose="02040503050406030204" pitchFamily="18" charset="0"/>
                        </a:rPr>
                        <m:t>𝑜𝑏𝑟𝑡𝑎</m:t>
                      </m:r>
                      <m:r>
                        <a:rPr lang="sr-Latn-CS" sz="2000" i="1">
                          <a:latin typeface="Cambria Math" panose="02040503050406030204" pitchFamily="18" charset="0"/>
                        </a:rPr>
                        <m:t> </m:t>
                      </m:r>
                      <m:r>
                        <a:rPr lang="sr-Latn-CS" sz="2000" i="1">
                          <a:latin typeface="Cambria Math" panose="02040503050406030204" pitchFamily="18" charset="0"/>
                        </a:rPr>
                        <m:t>𝑛𝑒𝑑𝑜𝑣𝑟</m:t>
                      </m:r>
                      <m:r>
                        <a:rPr lang="sr-Latn-CS" sz="2000" i="1">
                          <a:latin typeface="Cambria Math" panose="02040503050406030204" pitchFamily="18" charset="0"/>
                        </a:rPr>
                        <m:t>š</m:t>
                      </m:r>
                      <m:r>
                        <a:rPr lang="sr-Latn-CS" sz="2000" i="1">
                          <a:latin typeface="Cambria Math" panose="02040503050406030204" pitchFamily="18" charset="0"/>
                        </a:rPr>
                        <m:t>𝑒𝑛𝑒</m:t>
                      </m:r>
                      <m:r>
                        <a:rPr lang="sr-Latn-CS" sz="2000" i="1">
                          <a:latin typeface="Cambria Math" panose="02040503050406030204" pitchFamily="18" charset="0"/>
                        </a:rPr>
                        <m:t> </m:t>
                      </m:r>
                      <m:r>
                        <a:rPr lang="sr-Latn-CS" sz="2000" i="1">
                          <a:latin typeface="Cambria Math" panose="02040503050406030204" pitchFamily="18" charset="0"/>
                        </a:rPr>
                        <m:t>𝑝𝑟𝑜𝑖𝑧𝑣𝑜𝑑𝑛𝑗𝑒</m:t>
                      </m:r>
                      <m:r>
                        <a:rPr lang="sr-Latn-CS" sz="2000" i="1">
                          <a:latin typeface="Cambria Math" panose="02040503050406030204" pitchFamily="18" charset="0"/>
                        </a:rPr>
                        <m:t>=</m:t>
                      </m:r>
                      <m:f>
                        <m:fPr>
                          <m:ctrlPr>
                            <a:rPr lang="en-US" sz="2000" i="1">
                              <a:latin typeface="Cambria Math" panose="02040503050406030204" pitchFamily="18" charset="0"/>
                            </a:rPr>
                          </m:ctrlPr>
                        </m:fPr>
                        <m:num>
                          <m:r>
                            <a:rPr lang="sr-Latn-CS" sz="2000" i="1">
                              <a:latin typeface="Cambria Math" panose="02040503050406030204" pitchFamily="18" charset="0"/>
                            </a:rPr>
                            <m:t>𝑇𝑟𝑜</m:t>
                          </m:r>
                          <m:r>
                            <a:rPr lang="sr-Latn-CS" sz="2000" i="1">
                              <a:latin typeface="Cambria Math" panose="02040503050406030204" pitchFamily="18" charset="0"/>
                            </a:rPr>
                            <m:t>š</m:t>
                          </m:r>
                          <m:r>
                            <a:rPr lang="sr-Latn-CS" sz="2000" i="1">
                              <a:latin typeface="Cambria Math" panose="02040503050406030204" pitchFamily="18" charset="0"/>
                            </a:rPr>
                            <m:t>𝑘𝑜𝑣𝑖</m:t>
                          </m:r>
                          <m:r>
                            <a:rPr lang="sr-Latn-CS" sz="2000" i="1">
                              <a:latin typeface="Cambria Math" panose="02040503050406030204" pitchFamily="18" charset="0"/>
                            </a:rPr>
                            <m:t> </m:t>
                          </m:r>
                          <m:r>
                            <a:rPr lang="sr-Latn-CS" sz="2000" i="1">
                              <a:latin typeface="Cambria Math" panose="02040503050406030204" pitchFamily="18" charset="0"/>
                            </a:rPr>
                            <m:t>𝑝𝑟𝑜𝑑𝑎𝑡𝑖h</m:t>
                          </m:r>
                          <m:r>
                            <a:rPr lang="sr-Latn-CS" sz="2000" i="1">
                              <a:latin typeface="Cambria Math" panose="02040503050406030204" pitchFamily="18" charset="0"/>
                            </a:rPr>
                            <m:t> </m:t>
                          </m:r>
                          <m:r>
                            <a:rPr lang="sr-Latn-CS" sz="2000" i="1">
                              <a:latin typeface="Cambria Math" panose="02040503050406030204" pitchFamily="18" charset="0"/>
                            </a:rPr>
                            <m:t>𝑝𝑟𝑜𝑖𝑧𝑣𝑜𝑑𝑎</m:t>
                          </m:r>
                        </m:num>
                        <m:den>
                          <m:m>
                            <m:mPr>
                              <m:mcs>
                                <m:mc>
                                  <m:mcPr>
                                    <m:count m:val="1"/>
                                    <m:mcJc m:val="center"/>
                                  </m:mcPr>
                                </m:mc>
                              </m:mcs>
                              <m:ctrlPr>
                                <a:rPr lang="en-US" sz="2000" i="1">
                                  <a:latin typeface="Cambria Math" panose="02040503050406030204" pitchFamily="18" charset="0"/>
                                </a:rPr>
                              </m:ctrlPr>
                            </m:mPr>
                            <m:mr>
                              <m:e>
                                <m:r>
                                  <a:rPr lang="sr-Latn-CS" sz="2000" i="1">
                                    <a:latin typeface="Cambria Math" panose="02040503050406030204" pitchFamily="18" charset="0"/>
                                  </a:rPr>
                                  <m:t>𝑃𝑟𝑜𝑠𝑗𝑒</m:t>
                                </m:r>
                                <m:r>
                                  <a:rPr lang="sr-Latn-CS" sz="2000" i="1">
                                    <a:latin typeface="Cambria Math" panose="02040503050406030204" pitchFamily="18" charset="0"/>
                                  </a:rPr>
                                  <m:t>č</m:t>
                                </m:r>
                                <m:r>
                                  <a:rPr lang="sr-Latn-CS" sz="2000" i="1">
                                    <a:latin typeface="Cambria Math" panose="02040503050406030204" pitchFamily="18" charset="0"/>
                                  </a:rPr>
                                  <m:t>𝑛𝑎</m:t>
                                </m:r>
                                <m:r>
                                  <a:rPr lang="sr-Latn-CS" sz="2000" i="1">
                                    <a:latin typeface="Cambria Math" panose="02040503050406030204" pitchFamily="18" charset="0"/>
                                  </a:rPr>
                                  <m:t> </m:t>
                                </m:r>
                                <m:r>
                                  <a:rPr lang="sr-Latn-CS" sz="2000" i="1">
                                    <a:latin typeface="Cambria Math" panose="02040503050406030204" pitchFamily="18" charset="0"/>
                                  </a:rPr>
                                  <m:t>𝑣𝑟𝑖𝑗𝑒𝑑𝑛𝑜𝑠𝑡</m:t>
                                </m:r>
                                <m:r>
                                  <a:rPr lang="sr-Latn-CS" sz="2000" i="1">
                                    <a:latin typeface="Cambria Math" panose="02040503050406030204" pitchFamily="18" charset="0"/>
                                  </a:rPr>
                                  <m:t> </m:t>
                                </m:r>
                                <m:r>
                                  <a:rPr lang="sr-Latn-CS" sz="2000" i="1">
                                    <a:latin typeface="Cambria Math" panose="02040503050406030204" pitchFamily="18" charset="0"/>
                                  </a:rPr>
                                  <m:t>𝑧𝑎𝑙𝑖h𝑎</m:t>
                                </m:r>
                                <m:r>
                                  <a:rPr lang="sr-Latn-CS" sz="2000" i="1">
                                    <a:latin typeface="Cambria Math" panose="02040503050406030204" pitchFamily="18" charset="0"/>
                                  </a:rPr>
                                  <m:t> </m:t>
                                </m:r>
                              </m:e>
                            </m:mr>
                            <m:mr>
                              <m:e>
                                <m:r>
                                  <a:rPr lang="sr-Latn-CS" sz="2000" i="1">
                                    <a:latin typeface="Cambria Math" panose="02040503050406030204" pitchFamily="18" charset="0"/>
                                  </a:rPr>
                                  <m:t>𝑛𝑒𝑑𝑜𝑣𝑟</m:t>
                                </m:r>
                                <m:r>
                                  <a:rPr lang="sr-Latn-CS" sz="2000" i="1">
                                    <a:latin typeface="Cambria Math" panose="02040503050406030204" pitchFamily="18" charset="0"/>
                                  </a:rPr>
                                  <m:t>š</m:t>
                                </m:r>
                                <m:r>
                                  <a:rPr lang="sr-Latn-CS" sz="2000" i="1">
                                    <a:latin typeface="Cambria Math" panose="02040503050406030204" pitchFamily="18" charset="0"/>
                                  </a:rPr>
                                  <m:t>𝑒𝑛𝑒</m:t>
                                </m:r>
                                <m:r>
                                  <a:rPr lang="sr-Latn-CS" sz="2000" i="1">
                                    <a:latin typeface="Cambria Math" panose="02040503050406030204" pitchFamily="18" charset="0"/>
                                  </a:rPr>
                                  <m:t> </m:t>
                                </m:r>
                                <m:r>
                                  <a:rPr lang="sr-Latn-CS" sz="2000" i="1">
                                    <a:latin typeface="Cambria Math" panose="02040503050406030204" pitchFamily="18" charset="0"/>
                                  </a:rPr>
                                  <m:t>𝑝𝑟𝑜𝑖𝑧𝑣𝑜𝑑𝑛𝑗𝑒</m:t>
                                </m:r>
                              </m:e>
                            </m:mr>
                          </m:m>
                        </m:den>
                      </m:f>
                      <m:r>
                        <a:rPr lang="sr-Latn-CS" sz="2000" i="1">
                          <a:latin typeface="Cambria Math" panose="02040503050406030204" pitchFamily="18" charset="0"/>
                        </a:rPr>
                        <m:t>,</m:t>
                      </m:r>
                    </m:oMath>
                  </m:oMathPara>
                </a14:m>
                <a:endParaRPr lang="sr-Latn-BA" sz="2000" dirty="0" smtClean="0"/>
              </a:p>
              <a:p>
                <a:pPr marL="0" indent="0" algn="ctr">
                  <a:buNone/>
                </a:pPr>
                <a:endParaRPr lang="en-US" sz="2000" dirty="0"/>
              </a:p>
              <a:p>
                <a:pPr marL="0" indent="0" algn="ctr">
                  <a:buNone/>
                </a:pPr>
                <a14:m>
                  <m:oMathPara xmlns:m="http://schemas.openxmlformats.org/officeDocument/2006/math">
                    <m:oMathParaPr>
                      <m:jc m:val="centerGroup"/>
                    </m:oMathParaPr>
                    <m:oMath xmlns:m="http://schemas.openxmlformats.org/officeDocument/2006/math">
                      <m:r>
                        <a:rPr lang="sr-Latn-CS" sz="2000" i="1">
                          <a:latin typeface="Cambria Math" panose="02040503050406030204" pitchFamily="18" charset="0"/>
                        </a:rPr>
                        <m:t>𝑅𝑎𝑐𝑖𝑜</m:t>
                      </m:r>
                      <m:r>
                        <a:rPr lang="sr-Latn-CS" sz="2000" i="1">
                          <a:latin typeface="Cambria Math" panose="02040503050406030204" pitchFamily="18" charset="0"/>
                        </a:rPr>
                        <m:t> </m:t>
                      </m:r>
                      <m:r>
                        <a:rPr lang="sr-Latn-CS" sz="2000" i="1">
                          <a:latin typeface="Cambria Math" panose="02040503050406030204" pitchFamily="18" charset="0"/>
                        </a:rPr>
                        <m:t>𝑜𝑏𝑟𝑡𝑎</m:t>
                      </m:r>
                      <m:r>
                        <a:rPr lang="sr-Latn-CS" sz="2000" i="1">
                          <a:latin typeface="Cambria Math" panose="02040503050406030204" pitchFamily="18" charset="0"/>
                        </a:rPr>
                        <m:t> </m:t>
                      </m:r>
                      <m:r>
                        <a:rPr lang="sr-Latn-CS" sz="2000" i="1">
                          <a:latin typeface="Cambria Math" panose="02040503050406030204" pitchFamily="18" charset="0"/>
                        </a:rPr>
                        <m:t>𝑔𝑜𝑡𝑜𝑣𝑖h</m:t>
                      </m:r>
                      <m:r>
                        <a:rPr lang="sr-Latn-CS" sz="2000" i="1">
                          <a:latin typeface="Cambria Math" panose="02040503050406030204" pitchFamily="18" charset="0"/>
                        </a:rPr>
                        <m:t> </m:t>
                      </m:r>
                      <m:r>
                        <a:rPr lang="sr-Latn-CS" sz="2000" i="1">
                          <a:latin typeface="Cambria Math" panose="02040503050406030204" pitchFamily="18" charset="0"/>
                        </a:rPr>
                        <m:t>𝑝𝑟𝑜𝑖𝑧𝑣𝑜𝑑𝑎</m:t>
                      </m:r>
                      <m:r>
                        <a:rPr lang="sr-Latn-CS" sz="2000" i="1">
                          <a:latin typeface="Cambria Math" panose="02040503050406030204" pitchFamily="18" charset="0"/>
                        </a:rPr>
                        <m:t>=</m:t>
                      </m:r>
                      <m:f>
                        <m:fPr>
                          <m:ctrlPr>
                            <a:rPr lang="en-US" sz="2000" i="1">
                              <a:latin typeface="Cambria Math" panose="02040503050406030204" pitchFamily="18" charset="0"/>
                            </a:rPr>
                          </m:ctrlPr>
                        </m:fPr>
                        <m:num>
                          <m:r>
                            <a:rPr lang="sr-Latn-CS" sz="2000" i="1">
                              <a:latin typeface="Cambria Math" panose="02040503050406030204" pitchFamily="18" charset="0"/>
                            </a:rPr>
                            <m:t>𝑇𝑟𝑜</m:t>
                          </m:r>
                          <m:r>
                            <a:rPr lang="sr-Latn-CS" sz="2000" i="1">
                              <a:latin typeface="Cambria Math" panose="02040503050406030204" pitchFamily="18" charset="0"/>
                            </a:rPr>
                            <m:t>š</m:t>
                          </m:r>
                          <m:r>
                            <a:rPr lang="sr-Latn-CS" sz="2000" i="1">
                              <a:latin typeface="Cambria Math" panose="02040503050406030204" pitchFamily="18" charset="0"/>
                            </a:rPr>
                            <m:t>𝑘𝑜𝑣𝑖</m:t>
                          </m:r>
                          <m:r>
                            <a:rPr lang="sr-Latn-CS" sz="2000" i="1">
                              <a:latin typeface="Cambria Math" panose="02040503050406030204" pitchFamily="18" charset="0"/>
                            </a:rPr>
                            <m:t> </m:t>
                          </m:r>
                          <m:r>
                            <a:rPr lang="sr-Latn-CS" sz="2000" i="1">
                              <a:latin typeface="Cambria Math" panose="02040503050406030204" pitchFamily="18" charset="0"/>
                            </a:rPr>
                            <m:t>𝑝𝑟𝑜𝑑𝑎𝑡𝑖h</m:t>
                          </m:r>
                          <m:r>
                            <a:rPr lang="sr-Latn-CS" sz="2000" i="1">
                              <a:latin typeface="Cambria Math" panose="02040503050406030204" pitchFamily="18" charset="0"/>
                            </a:rPr>
                            <m:t> </m:t>
                          </m:r>
                          <m:r>
                            <a:rPr lang="sr-Latn-CS" sz="2000" i="1">
                              <a:latin typeface="Cambria Math" panose="02040503050406030204" pitchFamily="18" charset="0"/>
                            </a:rPr>
                            <m:t>𝑝𝑟𝑜𝑖𝑧𝑣𝑜𝑑𝑎</m:t>
                          </m:r>
                        </m:num>
                        <m:den>
                          <m:m>
                            <m:mPr>
                              <m:mcs>
                                <m:mc>
                                  <m:mcPr>
                                    <m:count m:val="1"/>
                                    <m:mcJc m:val="center"/>
                                  </m:mcPr>
                                </m:mc>
                              </m:mcs>
                              <m:ctrlPr>
                                <a:rPr lang="en-US" sz="2000" i="1">
                                  <a:latin typeface="Cambria Math" panose="02040503050406030204" pitchFamily="18" charset="0"/>
                                </a:rPr>
                              </m:ctrlPr>
                            </m:mPr>
                            <m:mr>
                              <m:e>
                                <m:r>
                                  <a:rPr lang="sr-Latn-CS" sz="2000" i="1">
                                    <a:latin typeface="Cambria Math" panose="02040503050406030204" pitchFamily="18" charset="0"/>
                                  </a:rPr>
                                  <m:t>𝑃𝑟𝑜𝑠𝑗𝑒</m:t>
                                </m:r>
                                <m:r>
                                  <a:rPr lang="sr-Latn-CS" sz="2000" i="1">
                                    <a:latin typeface="Cambria Math" panose="02040503050406030204" pitchFamily="18" charset="0"/>
                                  </a:rPr>
                                  <m:t>č</m:t>
                                </m:r>
                                <m:r>
                                  <a:rPr lang="sr-Latn-CS" sz="2000" i="1">
                                    <a:latin typeface="Cambria Math" panose="02040503050406030204" pitchFamily="18" charset="0"/>
                                  </a:rPr>
                                  <m:t>𝑛𝑎</m:t>
                                </m:r>
                                <m:r>
                                  <a:rPr lang="sr-Latn-CS" sz="2000" i="1">
                                    <a:latin typeface="Cambria Math" panose="02040503050406030204" pitchFamily="18" charset="0"/>
                                  </a:rPr>
                                  <m:t> </m:t>
                                </m:r>
                                <m:r>
                                  <a:rPr lang="sr-Latn-CS" sz="2000" i="1">
                                    <a:latin typeface="Cambria Math" panose="02040503050406030204" pitchFamily="18" charset="0"/>
                                  </a:rPr>
                                  <m:t>𝑣𝑟𝑖𝑗𝑒𝑑𝑛𝑜𝑠𝑡</m:t>
                                </m:r>
                                <m:r>
                                  <a:rPr lang="sr-Latn-CS" sz="2000" i="1">
                                    <a:latin typeface="Cambria Math" panose="02040503050406030204" pitchFamily="18" charset="0"/>
                                  </a:rPr>
                                  <m:t> </m:t>
                                </m:r>
                                <m:r>
                                  <a:rPr lang="sr-Latn-CS" sz="2000" i="1">
                                    <a:latin typeface="Cambria Math" panose="02040503050406030204" pitchFamily="18" charset="0"/>
                                  </a:rPr>
                                  <m:t>𝑧𝑎𝑙𝑖h𝑎</m:t>
                                </m:r>
                                <m:r>
                                  <a:rPr lang="sr-Latn-CS" sz="2000" i="1">
                                    <a:latin typeface="Cambria Math" panose="02040503050406030204" pitchFamily="18" charset="0"/>
                                  </a:rPr>
                                  <m:t> </m:t>
                                </m:r>
                              </m:e>
                            </m:mr>
                            <m:mr>
                              <m:e>
                                <m:r>
                                  <a:rPr lang="sr-Latn-CS" sz="2000" i="1">
                                    <a:latin typeface="Cambria Math" panose="02040503050406030204" pitchFamily="18" charset="0"/>
                                  </a:rPr>
                                  <m:t>𝑔𝑜𝑡𝑜𝑣𝑖h</m:t>
                                </m:r>
                                <m:r>
                                  <a:rPr lang="sr-Latn-CS" sz="2000" i="1">
                                    <a:latin typeface="Cambria Math" panose="02040503050406030204" pitchFamily="18" charset="0"/>
                                  </a:rPr>
                                  <m:t> </m:t>
                                </m:r>
                                <m:r>
                                  <a:rPr lang="sr-Latn-CS" sz="2000" i="1">
                                    <a:latin typeface="Cambria Math" panose="02040503050406030204" pitchFamily="18" charset="0"/>
                                  </a:rPr>
                                  <m:t>𝑝𝑟𝑜𝑖𝑧𝑣𝑜𝑑𝑎</m:t>
                                </m:r>
                              </m:e>
                            </m:mr>
                          </m:m>
                        </m:den>
                      </m:f>
                      <m:r>
                        <a:rPr lang="sr-Latn-CS" sz="2000" i="1">
                          <a:latin typeface="Cambria Math" panose="02040503050406030204" pitchFamily="18" charset="0"/>
                        </a:rPr>
                        <m:t>,</m:t>
                      </m:r>
                    </m:oMath>
                  </m:oMathPara>
                </a14:m>
                <a:endParaRPr lang="sr-Latn-BA" sz="2000" dirty="0" smtClean="0"/>
              </a:p>
              <a:p>
                <a:pPr marL="0" indent="0" algn="ctr">
                  <a:buNone/>
                </a:pPr>
                <a:endParaRPr lang="en-US" sz="2000" dirty="0"/>
              </a:p>
              <a:p>
                <a:pPr marL="0" indent="0" algn="ctr">
                  <a:buNone/>
                </a:pPr>
                <a14:m>
                  <m:oMathPara xmlns:m="http://schemas.openxmlformats.org/officeDocument/2006/math">
                    <m:oMathParaPr>
                      <m:jc m:val="centerGroup"/>
                    </m:oMathParaPr>
                    <m:oMath xmlns:m="http://schemas.openxmlformats.org/officeDocument/2006/math">
                      <m:r>
                        <a:rPr lang="sr-Latn-CS" sz="2000" i="1">
                          <a:latin typeface="Cambria Math" panose="02040503050406030204" pitchFamily="18" charset="0"/>
                        </a:rPr>
                        <m:t>𝑅𝑎𝑐𝑖𝑜</m:t>
                      </m:r>
                      <m:r>
                        <a:rPr lang="sr-Latn-CS" sz="2000" i="1">
                          <a:latin typeface="Cambria Math" panose="02040503050406030204" pitchFamily="18" charset="0"/>
                        </a:rPr>
                        <m:t> </m:t>
                      </m:r>
                      <m:r>
                        <a:rPr lang="sr-Latn-CS" sz="2000" i="1">
                          <a:latin typeface="Cambria Math" panose="02040503050406030204" pitchFamily="18" charset="0"/>
                        </a:rPr>
                        <m:t>𝑜𝑏𝑟𝑡𝑎</m:t>
                      </m:r>
                      <m:r>
                        <a:rPr lang="sr-Latn-CS" sz="2000" i="1">
                          <a:latin typeface="Cambria Math" panose="02040503050406030204" pitchFamily="18" charset="0"/>
                        </a:rPr>
                        <m:t> </m:t>
                      </m:r>
                      <m:r>
                        <a:rPr lang="sr-Latn-CS" sz="2000" i="1">
                          <a:latin typeface="Cambria Math" panose="02040503050406030204" pitchFamily="18" charset="0"/>
                        </a:rPr>
                        <m:t>𝑟𝑜𝑏𝑒</m:t>
                      </m:r>
                      <m:r>
                        <a:rPr lang="sr-Latn-CS" sz="2000" i="1">
                          <a:latin typeface="Cambria Math" panose="02040503050406030204" pitchFamily="18" charset="0"/>
                        </a:rPr>
                        <m:t>=</m:t>
                      </m:r>
                      <m:f>
                        <m:fPr>
                          <m:ctrlPr>
                            <a:rPr lang="en-US" sz="2000" i="1">
                              <a:latin typeface="Cambria Math" panose="02040503050406030204" pitchFamily="18" charset="0"/>
                            </a:rPr>
                          </m:ctrlPr>
                        </m:fPr>
                        <m:num>
                          <m:r>
                            <a:rPr lang="sr-Latn-CS" sz="2000" i="1">
                              <a:latin typeface="Cambria Math" panose="02040503050406030204" pitchFamily="18" charset="0"/>
                            </a:rPr>
                            <m:t>𝑃𝑟𝑖h𝑜𝑑𝑖</m:t>
                          </m:r>
                          <m:r>
                            <a:rPr lang="sr-Latn-CS" sz="2000" i="1">
                              <a:latin typeface="Cambria Math" panose="02040503050406030204" pitchFamily="18" charset="0"/>
                            </a:rPr>
                            <m:t> </m:t>
                          </m:r>
                          <m:r>
                            <a:rPr lang="sr-Latn-CS" sz="2000" i="1">
                              <a:latin typeface="Cambria Math" panose="02040503050406030204" pitchFamily="18" charset="0"/>
                            </a:rPr>
                            <m:t>𝑜𝑑</m:t>
                          </m:r>
                          <m:r>
                            <a:rPr lang="sr-Latn-CS" sz="2000" i="1">
                              <a:latin typeface="Cambria Math" panose="02040503050406030204" pitchFamily="18" charset="0"/>
                            </a:rPr>
                            <m:t> </m:t>
                          </m:r>
                          <m:r>
                            <a:rPr lang="sr-Latn-CS" sz="2000" i="1">
                              <a:latin typeface="Cambria Math" panose="02040503050406030204" pitchFamily="18" charset="0"/>
                            </a:rPr>
                            <m:t>𝑝𝑟𝑜𝑑𝑎𝑗𝑒</m:t>
                          </m:r>
                          <m:r>
                            <a:rPr lang="sr-Latn-CS" sz="2000" i="1">
                              <a:latin typeface="Cambria Math" panose="02040503050406030204" pitchFamily="18" charset="0"/>
                            </a:rPr>
                            <m:t> </m:t>
                          </m:r>
                          <m:r>
                            <a:rPr lang="sr-Latn-CS" sz="2000" i="1">
                              <a:latin typeface="Cambria Math" panose="02040503050406030204" pitchFamily="18" charset="0"/>
                            </a:rPr>
                            <m:t>𝑟𝑜𝑏𝑒</m:t>
                          </m:r>
                        </m:num>
                        <m:den>
                          <m:r>
                            <a:rPr lang="sr-Latn-CS" sz="2000" i="1">
                              <a:latin typeface="Cambria Math" panose="02040503050406030204" pitchFamily="18" charset="0"/>
                            </a:rPr>
                            <m:t>𝑃𝑟𝑜𝑠𝑗𝑒</m:t>
                          </m:r>
                          <m:r>
                            <a:rPr lang="sr-Latn-CS" sz="2000" i="1">
                              <a:latin typeface="Cambria Math" panose="02040503050406030204" pitchFamily="18" charset="0"/>
                            </a:rPr>
                            <m:t>č</m:t>
                          </m:r>
                          <m:r>
                            <a:rPr lang="sr-Latn-CS" sz="2000" i="1">
                              <a:latin typeface="Cambria Math" panose="02040503050406030204" pitchFamily="18" charset="0"/>
                            </a:rPr>
                            <m:t>𝑛𝑎</m:t>
                          </m:r>
                          <m:r>
                            <a:rPr lang="sr-Latn-CS" sz="2000" i="1">
                              <a:latin typeface="Cambria Math" panose="02040503050406030204" pitchFamily="18" charset="0"/>
                            </a:rPr>
                            <m:t> </m:t>
                          </m:r>
                          <m:r>
                            <a:rPr lang="sr-Latn-CS" sz="2000" i="1">
                              <a:latin typeface="Cambria Math" panose="02040503050406030204" pitchFamily="18" charset="0"/>
                            </a:rPr>
                            <m:t>𝑣𝑟𝑖𝑗𝑒𝑑𝑛𝑜𝑠𝑡</m:t>
                          </m:r>
                          <m:r>
                            <a:rPr lang="sr-Latn-CS" sz="2000" i="1">
                              <a:latin typeface="Cambria Math" panose="02040503050406030204" pitchFamily="18" charset="0"/>
                            </a:rPr>
                            <m:t> </m:t>
                          </m:r>
                          <m:r>
                            <a:rPr lang="sr-Latn-CS" sz="2000" i="1">
                              <a:latin typeface="Cambria Math" panose="02040503050406030204" pitchFamily="18" charset="0"/>
                            </a:rPr>
                            <m:t>𝑧𝑎𝑙𝑖h𝑎</m:t>
                          </m:r>
                          <m:r>
                            <a:rPr lang="sr-Latn-CS" sz="2000" i="1">
                              <a:latin typeface="Cambria Math" panose="02040503050406030204" pitchFamily="18" charset="0"/>
                            </a:rPr>
                            <m:t> </m:t>
                          </m:r>
                          <m:r>
                            <a:rPr lang="sr-Latn-CS" sz="2000" i="1">
                              <a:latin typeface="Cambria Math" panose="02040503050406030204" pitchFamily="18" charset="0"/>
                            </a:rPr>
                            <m:t>𝑟𝑜𝑏𝑒</m:t>
                          </m:r>
                        </m:den>
                      </m:f>
                      <m:r>
                        <a:rPr lang="sr-Latn-CS" sz="2000" i="1">
                          <a:latin typeface="Cambria Math" panose="02040503050406030204" pitchFamily="18" charset="0"/>
                        </a:rPr>
                        <m:t>.</m:t>
                      </m:r>
                    </m:oMath>
                  </m:oMathPara>
                </a14:m>
                <a:endParaRPr lang="en-US" dirty="0"/>
              </a:p>
              <a:p>
                <a:endParaRPr lang="en-US" dirty="0"/>
              </a:p>
              <a:p>
                <a:endParaRPr lang="sr-Latn-BA"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120347" y="1408671"/>
                <a:ext cx="10384266" cy="5224886"/>
              </a:xfrm>
              <a:blipFill rotWithShape="0">
                <a:blip r:embed="rId2"/>
                <a:stretch>
                  <a:fillRect l="-411" t="-583"/>
                </a:stretch>
              </a:blipFill>
            </p:spPr>
            <p:txBody>
              <a:bodyPr/>
              <a:lstStyle/>
              <a:p>
                <a:r>
                  <a:rPr lang="sr-Latn-BA">
                    <a:noFill/>
                  </a:rPr>
                  <a:t> </a:t>
                </a:r>
              </a:p>
            </p:txBody>
          </p:sp>
        </mc:Fallback>
      </mc:AlternateContent>
    </p:spTree>
    <p:extLst>
      <p:ext uri="{BB962C8B-B14F-4D97-AF65-F5344CB8AC3E}">
        <p14:creationId xmlns:p14="http://schemas.microsoft.com/office/powerpoint/2010/main" val="264200370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4086" y="195743"/>
            <a:ext cx="8893218" cy="916365"/>
          </a:xfrm>
        </p:spPr>
        <p:txBody>
          <a:bodyPr>
            <a:normAutofit/>
          </a:bodyPr>
          <a:lstStyle/>
          <a:p>
            <a:r>
              <a:rPr lang="en-US" sz="3200" b="1" dirty="0"/>
              <a:t>5.2. </a:t>
            </a:r>
            <a:r>
              <a:rPr lang="en-US" sz="3200" b="1" dirty="0" smtClean="0"/>
              <a:t>Racij</a:t>
            </a:r>
            <a:r>
              <a:rPr lang="sr-Latn-BA" sz="3200" b="1" dirty="0" smtClean="0"/>
              <a:t>a</a:t>
            </a:r>
            <a:r>
              <a:rPr lang="en-US" sz="3200" b="1" dirty="0" smtClean="0"/>
              <a:t> </a:t>
            </a:r>
            <a:r>
              <a:rPr lang="en-US" sz="3200" b="1" dirty="0"/>
              <a:t>aktivnosti</a:t>
            </a:r>
            <a:endParaRPr lang="sr-Latn-BA" sz="3200"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112108" y="1276865"/>
                <a:ext cx="10392505" cy="4634357"/>
              </a:xfrm>
            </p:spPr>
            <p:txBody>
              <a:bodyPr/>
              <a:lstStyle/>
              <a:p>
                <a:r>
                  <a:rPr lang="en-US" sz="2400" b="1" dirty="0" smtClean="0"/>
                  <a:t>Prosječan </a:t>
                </a:r>
                <a:r>
                  <a:rPr lang="en-US" sz="2400" b="1" dirty="0"/>
                  <a:t>period naplate </a:t>
                </a:r>
                <a:r>
                  <a:rPr lang="en-US" sz="2400" b="1" dirty="0" smtClean="0"/>
                  <a:t>potraživanja</a:t>
                </a:r>
                <a:r>
                  <a:rPr lang="sr-Latn-BA" sz="2400" b="1" dirty="0" smtClean="0"/>
                  <a:t> </a:t>
                </a:r>
                <a:r>
                  <a:rPr lang="en-US" sz="2400" dirty="0" smtClean="0"/>
                  <a:t>koristi </a:t>
                </a:r>
                <a:r>
                  <a:rPr lang="en-US" sz="2400" dirty="0"/>
                  <a:t>se za procjenu broja dana koje preduzeće mora čekati prije nego što ostvari gotovinu od prodaje na kredit</a:t>
                </a:r>
                <a:r>
                  <a:rPr lang="en-US" sz="2400" dirty="0" smtClean="0"/>
                  <a:t>.</a:t>
                </a:r>
                <a:endParaRPr lang="sr-Latn-BA" sz="2400" dirty="0" smtClean="0"/>
              </a:p>
              <a:p>
                <a:pPr marL="0" indent="0">
                  <a:buNone/>
                </a:pPr>
                <a:endParaRPr lang="sr-Latn-BA" sz="2400" i="1" dirty="0" smtClean="0"/>
              </a:p>
              <a:p>
                <a:pPr marL="0" indent="0">
                  <a:buNone/>
                </a:pPr>
                <a14:m>
                  <m:oMathPara xmlns:m="http://schemas.openxmlformats.org/officeDocument/2006/math">
                    <m:oMathParaPr>
                      <m:jc m:val="centerGroup"/>
                    </m:oMathParaPr>
                    <m:oMath xmlns:m="http://schemas.openxmlformats.org/officeDocument/2006/math">
                      <m:m>
                        <m:mPr>
                          <m:mcs>
                            <m:mc>
                              <m:mcPr>
                                <m:count m:val="1"/>
                                <m:mcJc m:val="center"/>
                              </m:mcPr>
                            </m:mc>
                          </m:mcs>
                          <m:ctrlPr>
                            <a:rPr lang="en-US" sz="2000" i="1">
                              <a:latin typeface="Cambria Math" panose="02040503050406030204" pitchFamily="18" charset="0"/>
                            </a:rPr>
                          </m:ctrlPr>
                        </m:mPr>
                        <m:mr>
                          <m:e>
                            <m:r>
                              <a:rPr lang="sr-Latn-CS" sz="2000" i="1">
                                <a:latin typeface="Cambria Math" panose="02040503050406030204" pitchFamily="18" charset="0"/>
                              </a:rPr>
                              <m:t>𝑃𝑟𝑜𝑠𝑗𝑒</m:t>
                            </m:r>
                            <m:r>
                              <a:rPr lang="sr-Latn-CS" sz="2000" i="1">
                                <a:latin typeface="Cambria Math" panose="02040503050406030204" pitchFamily="18" charset="0"/>
                              </a:rPr>
                              <m:t>č</m:t>
                            </m:r>
                            <m:r>
                              <a:rPr lang="sr-Latn-CS" sz="2000" i="1">
                                <a:latin typeface="Cambria Math" panose="02040503050406030204" pitchFamily="18" charset="0"/>
                              </a:rPr>
                              <m:t>𝑎𝑛</m:t>
                            </m:r>
                            <m:r>
                              <a:rPr lang="sr-Latn-CS" sz="2000" i="1">
                                <a:latin typeface="Cambria Math" panose="02040503050406030204" pitchFamily="18" charset="0"/>
                              </a:rPr>
                              <m:t> </m:t>
                            </m:r>
                            <m:r>
                              <a:rPr lang="sr-Latn-CS" sz="2000" i="1">
                                <a:latin typeface="Cambria Math" panose="02040503050406030204" pitchFamily="18" charset="0"/>
                              </a:rPr>
                              <m:t>𝑝𝑒𝑟𝑖𝑜𝑑</m:t>
                            </m:r>
                          </m:e>
                        </m:mr>
                        <m:mr>
                          <m:e>
                            <m:r>
                              <a:rPr lang="sr-Latn-CS" sz="2000" i="1">
                                <a:latin typeface="Cambria Math" panose="02040503050406030204" pitchFamily="18" charset="0"/>
                              </a:rPr>
                              <m:t>𝑛𝑎𝑝𝑙𝑎𝑡𝑒</m:t>
                            </m:r>
                            <m:r>
                              <a:rPr lang="sr-Latn-CS" sz="2000" i="1">
                                <a:latin typeface="Cambria Math" panose="02040503050406030204" pitchFamily="18" charset="0"/>
                              </a:rPr>
                              <m:t> </m:t>
                            </m:r>
                            <m:r>
                              <a:rPr lang="sr-Latn-CS" sz="2000" i="1">
                                <a:latin typeface="Cambria Math" panose="02040503050406030204" pitchFamily="18" charset="0"/>
                              </a:rPr>
                              <m:t>𝑝𝑜𝑡𝑟𝑎</m:t>
                            </m:r>
                            <m:r>
                              <a:rPr lang="sr-Latn-CS" sz="2000" i="1">
                                <a:latin typeface="Cambria Math" panose="02040503050406030204" pitchFamily="18" charset="0"/>
                              </a:rPr>
                              <m:t>ž</m:t>
                            </m:r>
                            <m:r>
                              <a:rPr lang="sr-Latn-CS" sz="2000" i="1">
                                <a:latin typeface="Cambria Math" panose="02040503050406030204" pitchFamily="18" charset="0"/>
                              </a:rPr>
                              <m:t>𝑖𝑣𝑎𝑛𝑗𝑎</m:t>
                            </m:r>
                          </m:e>
                        </m:mr>
                      </m:m>
                      <m:r>
                        <a:rPr lang="sr-Latn-CS" sz="2000" i="1">
                          <a:latin typeface="Cambria Math" panose="02040503050406030204" pitchFamily="18" charset="0"/>
                        </a:rPr>
                        <m:t>=</m:t>
                      </m:r>
                      <m:f>
                        <m:fPr>
                          <m:ctrlPr>
                            <a:rPr lang="en-US" sz="2000" i="1">
                              <a:latin typeface="Cambria Math" panose="02040503050406030204" pitchFamily="18" charset="0"/>
                            </a:rPr>
                          </m:ctrlPr>
                        </m:fPr>
                        <m:num>
                          <m:r>
                            <a:rPr lang="sr-Latn-CS" sz="2000" i="1">
                              <a:latin typeface="Cambria Math" panose="02040503050406030204" pitchFamily="18" charset="0"/>
                            </a:rPr>
                            <m:t>𝑃𝑜𝑡𝑟𝑎</m:t>
                          </m:r>
                          <m:r>
                            <a:rPr lang="sr-Latn-CS" sz="2000" i="1">
                              <a:latin typeface="Cambria Math" panose="02040503050406030204" pitchFamily="18" charset="0"/>
                            </a:rPr>
                            <m:t>ž</m:t>
                          </m:r>
                          <m:r>
                            <a:rPr lang="sr-Latn-CS" sz="2000" i="1">
                              <a:latin typeface="Cambria Math" panose="02040503050406030204" pitchFamily="18" charset="0"/>
                            </a:rPr>
                            <m:t>𝑖𝑣𝑎𝑛𝑗𝑎</m:t>
                          </m:r>
                        </m:num>
                        <m:den>
                          <m:m>
                            <m:mPr>
                              <m:mcs>
                                <m:mc>
                                  <m:mcPr>
                                    <m:count m:val="1"/>
                                    <m:mcJc m:val="center"/>
                                  </m:mcPr>
                                </m:mc>
                              </m:mcs>
                              <m:ctrlPr>
                                <a:rPr lang="en-US" sz="2000" i="1">
                                  <a:latin typeface="Cambria Math" panose="02040503050406030204" pitchFamily="18" charset="0"/>
                                </a:rPr>
                              </m:ctrlPr>
                            </m:mPr>
                            <m:mr>
                              <m:e>
                                <m:r>
                                  <a:rPr lang="sr-Latn-CS" sz="2000" i="1">
                                    <a:latin typeface="Cambria Math" panose="02040503050406030204" pitchFamily="18" charset="0"/>
                                  </a:rPr>
                                  <m:t>𝑃𝑟𝑜𝑠𝑗𝑒</m:t>
                                </m:r>
                                <m:r>
                                  <a:rPr lang="sr-Latn-CS" sz="2000" i="1">
                                    <a:latin typeface="Cambria Math" panose="02040503050406030204" pitchFamily="18" charset="0"/>
                                  </a:rPr>
                                  <m:t>č</m:t>
                                </m:r>
                                <m:r>
                                  <a:rPr lang="sr-Latn-CS" sz="2000" i="1">
                                    <a:latin typeface="Cambria Math" panose="02040503050406030204" pitchFamily="18" charset="0"/>
                                  </a:rPr>
                                  <m:t>𝑛𝑎</m:t>
                                </m:r>
                                <m:r>
                                  <a:rPr lang="sr-Latn-CS" sz="2000" i="1">
                                    <a:latin typeface="Cambria Math" panose="02040503050406030204" pitchFamily="18" charset="0"/>
                                  </a:rPr>
                                  <m:t> </m:t>
                                </m:r>
                                <m:r>
                                  <a:rPr lang="sr-Latn-CS" sz="2000" i="1">
                                    <a:latin typeface="Cambria Math" panose="02040503050406030204" pitchFamily="18" charset="0"/>
                                  </a:rPr>
                                  <m:t>𝑑𝑛𝑒𝑣𝑛𝑎</m:t>
                                </m:r>
                                <m:r>
                                  <a:rPr lang="sr-Latn-CS" sz="2000" i="1">
                                    <a:latin typeface="Cambria Math" panose="02040503050406030204" pitchFamily="18" charset="0"/>
                                  </a:rPr>
                                  <m:t> </m:t>
                                </m:r>
                              </m:e>
                            </m:mr>
                            <m:mr>
                              <m:e>
                                <m:d>
                                  <m:dPr>
                                    <m:ctrlPr>
                                      <a:rPr lang="en-US" sz="2000" i="1">
                                        <a:latin typeface="Cambria Math" panose="02040503050406030204" pitchFamily="18" charset="0"/>
                                      </a:rPr>
                                    </m:ctrlPr>
                                  </m:dPr>
                                  <m:e>
                                    <m:r>
                                      <a:rPr lang="sr-Latn-CS" sz="2000" i="1">
                                        <a:latin typeface="Cambria Math" panose="02040503050406030204" pitchFamily="18" charset="0"/>
                                      </a:rPr>
                                      <m:t>𝑘𝑟𝑒𝑑𝑖𝑡𝑛𝑎</m:t>
                                    </m:r>
                                  </m:e>
                                </m:d>
                                <m:r>
                                  <a:rPr lang="sr-Latn-CS" sz="2000" i="1">
                                    <a:latin typeface="Cambria Math" panose="02040503050406030204" pitchFamily="18" charset="0"/>
                                  </a:rPr>
                                  <m:t> </m:t>
                                </m:r>
                                <m:r>
                                  <a:rPr lang="sr-Latn-CS" sz="2000" i="1">
                                    <a:latin typeface="Cambria Math" panose="02040503050406030204" pitchFamily="18" charset="0"/>
                                  </a:rPr>
                                  <m:t>𝑝𝑟𝑜𝑑𝑎𝑗𝑎</m:t>
                                </m:r>
                              </m:e>
                            </m:mr>
                          </m:m>
                        </m:den>
                      </m:f>
                    </m:oMath>
                  </m:oMathPara>
                </a14:m>
                <a:endParaRPr lang="sr-Latn-BA" sz="2000" b="1" dirty="0" smtClean="0"/>
              </a:p>
              <a:p>
                <a:pPr marL="0" indent="0">
                  <a:buNone/>
                </a:pPr>
                <a:endParaRPr lang="sr-Latn-CS" sz="2000" i="1" dirty="0" smtClean="0"/>
              </a:p>
              <a:p>
                <a:pPr marL="0" indent="0">
                  <a:buNone/>
                </a:pPr>
                <a14:m>
                  <m:oMathPara xmlns:m="http://schemas.openxmlformats.org/officeDocument/2006/math">
                    <m:oMathParaPr>
                      <m:jc m:val="centerGroup"/>
                    </m:oMathParaPr>
                    <m:oMath xmlns:m="http://schemas.openxmlformats.org/officeDocument/2006/math">
                      <m:r>
                        <a:rPr lang="sr-Latn-CS" sz="2000" i="1">
                          <a:latin typeface="Cambria Math" panose="02040503050406030204" pitchFamily="18" charset="0"/>
                        </a:rPr>
                        <m:t>𝐾𝑜𝑒𝑓𝑖𝑐𝑖𝑗𝑒𝑛𝑡</m:t>
                      </m:r>
                      <m:r>
                        <a:rPr lang="sr-Latn-CS" sz="2000" i="1">
                          <a:latin typeface="Cambria Math" panose="02040503050406030204" pitchFamily="18" charset="0"/>
                        </a:rPr>
                        <m:t> </m:t>
                      </m:r>
                      <m:r>
                        <a:rPr lang="sr-Latn-CS" sz="2000" i="1">
                          <a:latin typeface="Cambria Math" panose="02040503050406030204" pitchFamily="18" charset="0"/>
                        </a:rPr>
                        <m:t>𝑜𝑏𝑟𝑡𝑎</m:t>
                      </m:r>
                      <m:r>
                        <a:rPr lang="sr-Latn-CS" sz="2000" i="1">
                          <a:latin typeface="Cambria Math" panose="02040503050406030204" pitchFamily="18" charset="0"/>
                        </a:rPr>
                        <m:t> </m:t>
                      </m:r>
                      <m:r>
                        <a:rPr lang="sr-Latn-CS" sz="2000" i="1">
                          <a:latin typeface="Cambria Math" panose="02040503050406030204" pitchFamily="18" charset="0"/>
                        </a:rPr>
                        <m:t>𝑝𝑜𝑡𝑟𝑎</m:t>
                      </m:r>
                      <m:r>
                        <a:rPr lang="sr-Latn-CS" sz="2000" i="1">
                          <a:latin typeface="Cambria Math" panose="02040503050406030204" pitchFamily="18" charset="0"/>
                        </a:rPr>
                        <m:t>ž</m:t>
                      </m:r>
                      <m:r>
                        <a:rPr lang="sr-Latn-CS" sz="2000" i="1">
                          <a:latin typeface="Cambria Math" panose="02040503050406030204" pitchFamily="18" charset="0"/>
                        </a:rPr>
                        <m:t>𝑖𝑣𝑎𝑛𝑗𝑎</m:t>
                      </m:r>
                      <m:r>
                        <a:rPr lang="sr-Latn-CS" sz="2000" i="1">
                          <a:latin typeface="Cambria Math" panose="02040503050406030204" pitchFamily="18" charset="0"/>
                        </a:rPr>
                        <m:t>=</m:t>
                      </m:r>
                      <m:f>
                        <m:fPr>
                          <m:ctrlPr>
                            <a:rPr lang="en-US" sz="2000" i="1">
                              <a:latin typeface="Cambria Math" panose="02040503050406030204" pitchFamily="18" charset="0"/>
                            </a:rPr>
                          </m:ctrlPr>
                        </m:fPr>
                        <m:num>
                          <m:r>
                            <a:rPr lang="sr-Latn-CS" sz="2000" i="1">
                              <a:latin typeface="Cambria Math" panose="02040503050406030204" pitchFamily="18" charset="0"/>
                            </a:rPr>
                            <m:t>𝑃𝑟𝑖h𝑜𝑑𝑖</m:t>
                          </m:r>
                          <m:r>
                            <a:rPr lang="sr-Latn-CS" sz="2000" i="1">
                              <a:latin typeface="Cambria Math" panose="02040503050406030204" pitchFamily="18" charset="0"/>
                            </a:rPr>
                            <m:t> </m:t>
                          </m:r>
                          <m:r>
                            <a:rPr lang="sr-Latn-CS" sz="2000" i="1">
                              <a:latin typeface="Cambria Math" panose="02040503050406030204" pitchFamily="18" charset="0"/>
                            </a:rPr>
                            <m:t>𝑜𝑑</m:t>
                          </m:r>
                          <m:r>
                            <a:rPr lang="sr-Latn-CS" sz="2000" i="1">
                              <a:latin typeface="Cambria Math" panose="02040503050406030204" pitchFamily="18" charset="0"/>
                            </a:rPr>
                            <m:t> </m:t>
                          </m:r>
                          <m:r>
                            <a:rPr lang="sr-Latn-CS" sz="2000" i="1">
                              <a:latin typeface="Cambria Math" panose="02040503050406030204" pitchFamily="18" charset="0"/>
                            </a:rPr>
                            <m:t>𝑝𝑟𝑜𝑑𝑎𝑗𝑒</m:t>
                          </m:r>
                        </m:num>
                        <m:den>
                          <m:r>
                            <a:rPr lang="sr-Latn-CS" sz="2000" i="1">
                              <a:latin typeface="Cambria Math" panose="02040503050406030204" pitchFamily="18" charset="0"/>
                            </a:rPr>
                            <m:t>𝑃𝑟𝑜𝑠𝑗𝑒</m:t>
                          </m:r>
                          <m:r>
                            <a:rPr lang="sr-Latn-CS" sz="2000" i="1">
                              <a:latin typeface="Cambria Math" panose="02040503050406030204" pitchFamily="18" charset="0"/>
                            </a:rPr>
                            <m:t>č</m:t>
                          </m:r>
                          <m:r>
                            <a:rPr lang="sr-Latn-CS" sz="2000" i="1">
                              <a:latin typeface="Cambria Math" panose="02040503050406030204" pitchFamily="18" charset="0"/>
                            </a:rPr>
                            <m:t>𝑛𝑖</m:t>
                          </m:r>
                          <m:r>
                            <a:rPr lang="sr-Latn-CS" sz="2000" i="1">
                              <a:latin typeface="Cambria Math" panose="02040503050406030204" pitchFamily="18" charset="0"/>
                            </a:rPr>
                            <m:t> </m:t>
                          </m:r>
                          <m:r>
                            <a:rPr lang="sr-Latn-CS" sz="2000" i="1">
                              <a:latin typeface="Cambria Math" panose="02040503050406030204" pitchFamily="18" charset="0"/>
                            </a:rPr>
                            <m:t>𝑠𝑎𝑙𝑑𝑜</m:t>
                          </m:r>
                          <m:r>
                            <a:rPr lang="sr-Latn-CS" sz="2000" i="1">
                              <a:latin typeface="Cambria Math" panose="02040503050406030204" pitchFamily="18" charset="0"/>
                            </a:rPr>
                            <m:t> </m:t>
                          </m:r>
                          <m:r>
                            <a:rPr lang="sr-Latn-CS" sz="2000" i="1">
                              <a:latin typeface="Cambria Math" panose="02040503050406030204" pitchFamily="18" charset="0"/>
                            </a:rPr>
                            <m:t>𝑝𝑜𝑡𝑟𝑎</m:t>
                          </m:r>
                          <m:r>
                            <a:rPr lang="sr-Latn-CS" sz="2000" i="1">
                              <a:latin typeface="Cambria Math" panose="02040503050406030204" pitchFamily="18" charset="0"/>
                            </a:rPr>
                            <m:t>ž</m:t>
                          </m:r>
                          <m:r>
                            <a:rPr lang="sr-Latn-CS" sz="2000" i="1">
                              <a:latin typeface="Cambria Math" panose="02040503050406030204" pitchFamily="18" charset="0"/>
                            </a:rPr>
                            <m:t>𝑖𝑣𝑎𝑛𝑗𝑎</m:t>
                          </m:r>
                        </m:den>
                      </m:f>
                    </m:oMath>
                  </m:oMathPara>
                </a14:m>
                <a:endParaRPr lang="en-US" sz="2000" b="1" dirty="0"/>
              </a:p>
              <a:p>
                <a:endParaRPr lang="sr-Latn-BA"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112108" y="1276865"/>
                <a:ext cx="10392505" cy="4634357"/>
              </a:xfrm>
              <a:blipFill rotWithShape="0">
                <a:blip r:embed="rId2"/>
                <a:stretch>
                  <a:fillRect l="-821" t="-1051"/>
                </a:stretch>
              </a:blipFill>
            </p:spPr>
            <p:txBody>
              <a:bodyPr/>
              <a:lstStyle/>
              <a:p>
                <a:r>
                  <a:rPr lang="sr-Latn-BA">
                    <a:noFill/>
                  </a:rPr>
                  <a:t> </a:t>
                </a:r>
              </a:p>
            </p:txBody>
          </p:sp>
        </mc:Fallback>
      </mc:AlternateContent>
    </p:spTree>
    <p:extLst>
      <p:ext uri="{BB962C8B-B14F-4D97-AF65-F5344CB8AC3E}">
        <p14:creationId xmlns:p14="http://schemas.microsoft.com/office/powerpoint/2010/main" val="255089329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2622" y="373343"/>
            <a:ext cx="8911687" cy="1280890"/>
          </a:xfrm>
        </p:spPr>
        <p:txBody>
          <a:bodyPr>
            <a:normAutofit/>
          </a:bodyPr>
          <a:lstStyle/>
          <a:p>
            <a:r>
              <a:rPr lang="en-US" sz="3200" b="1" dirty="0"/>
              <a:t>5.2. </a:t>
            </a:r>
            <a:r>
              <a:rPr lang="en-US" sz="3200" b="1" dirty="0" smtClean="0"/>
              <a:t>Racij</a:t>
            </a:r>
            <a:r>
              <a:rPr lang="sr-Latn-BA" sz="3200" b="1" dirty="0" smtClean="0"/>
              <a:t>a</a:t>
            </a:r>
            <a:r>
              <a:rPr lang="en-US" sz="3200" b="1" dirty="0" smtClean="0"/>
              <a:t> </a:t>
            </a:r>
            <a:r>
              <a:rPr lang="en-US" sz="3200" b="1" dirty="0"/>
              <a:t>aktivnosti</a:t>
            </a:r>
            <a:endParaRPr lang="sr-Latn-BA" sz="3200"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122219" y="1654233"/>
                <a:ext cx="10382394" cy="4256989"/>
              </a:xfrm>
            </p:spPr>
            <p:txBody>
              <a:bodyPr/>
              <a:lstStyle/>
              <a:p>
                <a:r>
                  <a:rPr lang="sr-Latn-BA" sz="2800" dirty="0"/>
                  <a:t>I</a:t>
                </a:r>
                <a:r>
                  <a:rPr lang="en-US" sz="2400" dirty="0" smtClean="0"/>
                  <a:t>ako </a:t>
                </a:r>
                <a:r>
                  <a:rPr lang="en-US" sz="2400" dirty="0"/>
                  <a:t>je najčešća praksa da se prodaja obavlja uglavnom na kredit, sporadično se pojavljuje i praksa prodaje za gotovo ili pak plaćanjem unaprijed (avansom):</a:t>
                </a:r>
              </a:p>
              <a:p>
                <a:endParaRPr lang="sr-Latn-BA" sz="2400" i="1" dirty="0" smtClean="0"/>
              </a:p>
              <a:p>
                <a:pPr marL="0" indent="0">
                  <a:buNone/>
                </a:pPr>
                <a14:m>
                  <m:oMathPara xmlns:m="http://schemas.openxmlformats.org/officeDocument/2006/math">
                    <m:oMathParaPr>
                      <m:jc m:val="centerGroup"/>
                    </m:oMathParaPr>
                    <m:oMath xmlns:m="http://schemas.openxmlformats.org/officeDocument/2006/math">
                      <m:m>
                        <m:mPr>
                          <m:mcs>
                            <m:mc>
                              <m:mcPr>
                                <m:count m:val="1"/>
                                <m:mcJc m:val="center"/>
                              </m:mcPr>
                            </m:mc>
                          </m:mcs>
                          <m:ctrlPr>
                            <a:rPr lang="en-US" sz="2400" i="1">
                              <a:latin typeface="Cambria Math" panose="02040503050406030204" pitchFamily="18" charset="0"/>
                            </a:rPr>
                          </m:ctrlPr>
                        </m:mPr>
                        <m:mr>
                          <m:e>
                            <m:r>
                              <a:rPr lang="en-US" sz="2400" i="1">
                                <a:latin typeface="Cambria Math" panose="02040503050406030204" pitchFamily="18" charset="0"/>
                              </a:rPr>
                              <m:t>𝐷𝑛𝑒𝑣𝑛𝑎</m:t>
                            </m:r>
                            <m:r>
                              <a:rPr lang="en-US" sz="2400" i="1">
                                <a:latin typeface="Cambria Math" panose="02040503050406030204" pitchFamily="18" charset="0"/>
                              </a:rPr>
                              <m:t> </m:t>
                            </m:r>
                            <m:r>
                              <a:rPr lang="en-US" sz="2400" i="1">
                                <a:latin typeface="Cambria Math" panose="02040503050406030204" pitchFamily="18" charset="0"/>
                              </a:rPr>
                              <m:t>𝑝𝑟𝑜𝑑𝑎𝑗𝑎</m:t>
                            </m:r>
                          </m:e>
                        </m:mr>
                        <m:mr>
                          <m:e>
                            <m:r>
                              <a:rPr lang="en-US" sz="2400" i="1">
                                <a:latin typeface="Cambria Math" panose="02040503050406030204" pitchFamily="18" charset="0"/>
                              </a:rPr>
                              <m:t>𝑢</m:t>
                            </m:r>
                            <m:r>
                              <a:rPr lang="en-US" sz="2400" i="1">
                                <a:latin typeface="Cambria Math" panose="02040503050406030204" pitchFamily="18" charset="0"/>
                              </a:rPr>
                              <m:t> </m:t>
                            </m:r>
                            <m:r>
                              <a:rPr lang="en-US" sz="2400" i="1">
                                <a:latin typeface="Cambria Math" panose="02040503050406030204" pitchFamily="18" charset="0"/>
                              </a:rPr>
                              <m:t>𝑔𝑜𝑡𝑜𝑣𝑖𝑛𝑖</m:t>
                            </m:r>
                            <m:r>
                              <a:rPr lang="en-US" sz="2400" i="1">
                                <a:latin typeface="Cambria Math" panose="02040503050406030204" pitchFamily="18" charset="0"/>
                              </a:rPr>
                              <m:t> (</m:t>
                            </m:r>
                            <m:r>
                              <a:rPr lang="en-US" sz="2400" i="1">
                                <a:latin typeface="Cambria Math" panose="02040503050406030204" pitchFamily="18" charset="0"/>
                              </a:rPr>
                              <m:t>𝑑𝑎𝑛𝑎</m:t>
                            </m:r>
                            <m:r>
                              <a:rPr lang="en-US" sz="2400" i="1">
                                <a:latin typeface="Cambria Math" panose="02040503050406030204" pitchFamily="18" charset="0"/>
                              </a:rPr>
                              <m:t>)</m:t>
                            </m:r>
                          </m:e>
                        </m:mr>
                      </m:m>
                      <m:r>
                        <a:rPr lang="en-US" sz="2400" i="1">
                          <a:latin typeface="Cambria Math" panose="02040503050406030204" pitchFamily="18" charset="0"/>
                        </a:rPr>
                        <m:t>=</m:t>
                      </m:r>
                      <m:f>
                        <m:fPr>
                          <m:ctrlPr>
                            <a:rPr lang="en-US" sz="2400" i="1">
                              <a:latin typeface="Cambria Math" panose="02040503050406030204" pitchFamily="18" charset="0"/>
                            </a:rPr>
                          </m:ctrlPr>
                        </m:fPr>
                        <m:num>
                          <m:r>
                            <a:rPr lang="en-US" sz="2400" i="1">
                              <a:latin typeface="Cambria Math" panose="02040503050406030204" pitchFamily="18" charset="0"/>
                            </a:rPr>
                            <m:t>𝐺𝑜𝑡𝑜𝑣𝑖𝑛𝑎</m:t>
                          </m:r>
                          <m:r>
                            <a:rPr lang="en-US" sz="2400" i="1">
                              <a:latin typeface="Cambria Math" panose="02040503050406030204" pitchFamily="18" charset="0"/>
                            </a:rPr>
                            <m:t>+</m:t>
                          </m:r>
                          <m:r>
                            <a:rPr lang="en-US" sz="2400" i="1">
                              <a:latin typeface="Cambria Math" panose="02040503050406030204" pitchFamily="18" charset="0"/>
                            </a:rPr>
                            <m:t>𝐻𝑂𝑉</m:t>
                          </m:r>
                        </m:num>
                        <m:den>
                          <m:r>
                            <a:rPr lang="en-US" sz="2400" i="1">
                              <a:latin typeface="Cambria Math" panose="02040503050406030204" pitchFamily="18" charset="0"/>
                            </a:rPr>
                            <m:t>𝑃𝑟𝑖h𝑜𝑑𝑖</m:t>
                          </m:r>
                          <m:r>
                            <a:rPr lang="en-US" sz="2400" i="1">
                              <a:latin typeface="Cambria Math" panose="02040503050406030204" pitchFamily="18" charset="0"/>
                            </a:rPr>
                            <m:t> </m:t>
                          </m:r>
                          <m:r>
                            <a:rPr lang="en-US" sz="2400" i="1">
                              <a:latin typeface="Cambria Math" panose="02040503050406030204" pitchFamily="18" charset="0"/>
                            </a:rPr>
                            <m:t>𝑜𝑑</m:t>
                          </m:r>
                          <m:r>
                            <a:rPr lang="en-US" sz="2400" i="1">
                              <a:latin typeface="Cambria Math" panose="02040503050406030204" pitchFamily="18" charset="0"/>
                            </a:rPr>
                            <m:t> </m:t>
                          </m:r>
                          <m:r>
                            <a:rPr lang="en-US" sz="2400" i="1">
                              <a:latin typeface="Cambria Math" panose="02040503050406030204" pitchFamily="18" charset="0"/>
                            </a:rPr>
                            <m:t>𝑝𝑟𝑜𝑑𝑎𝑗𝑒</m:t>
                          </m:r>
                          <m:r>
                            <a:rPr lang="en-US" sz="2400" i="1">
                              <a:latin typeface="Cambria Math" panose="02040503050406030204" pitchFamily="18" charset="0"/>
                            </a:rPr>
                            <m:t> </m:t>
                          </m:r>
                          <m:r>
                            <a:rPr lang="en-US" sz="2400" i="1">
                              <a:latin typeface="Cambria Math" panose="02040503050406030204" pitchFamily="18" charset="0"/>
                            </a:rPr>
                            <m:t>𝑝𝑜</m:t>
                          </m:r>
                          <m:r>
                            <a:rPr lang="en-US" sz="2400" i="1">
                              <a:latin typeface="Cambria Math" panose="02040503050406030204" pitchFamily="18" charset="0"/>
                            </a:rPr>
                            <m:t> </m:t>
                          </m:r>
                          <m:r>
                            <a:rPr lang="en-US" sz="2400" i="1">
                              <a:latin typeface="Cambria Math" panose="02040503050406030204" pitchFamily="18" charset="0"/>
                            </a:rPr>
                            <m:t>𝑑𝑎𝑛𝑢</m:t>
                          </m:r>
                        </m:den>
                      </m:f>
                    </m:oMath>
                  </m:oMathPara>
                </a14:m>
                <a:endParaRPr lang="sr-Latn-BA"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122219" y="1654233"/>
                <a:ext cx="10382394" cy="4256989"/>
              </a:xfrm>
              <a:blipFill rotWithShape="0">
                <a:blip r:embed="rId2"/>
                <a:stretch>
                  <a:fillRect l="-1057" t="-1431"/>
                </a:stretch>
              </a:blipFill>
            </p:spPr>
            <p:txBody>
              <a:bodyPr/>
              <a:lstStyle/>
              <a:p>
                <a:r>
                  <a:rPr lang="sr-Latn-BA">
                    <a:noFill/>
                  </a:rPr>
                  <a:t> </a:t>
                </a:r>
              </a:p>
            </p:txBody>
          </p:sp>
        </mc:Fallback>
      </mc:AlternateContent>
    </p:spTree>
    <p:extLst>
      <p:ext uri="{BB962C8B-B14F-4D97-AF65-F5344CB8AC3E}">
        <p14:creationId xmlns:p14="http://schemas.microsoft.com/office/powerpoint/2010/main" val="109735981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4659" y="624110"/>
            <a:ext cx="9749954" cy="801036"/>
          </a:xfrm>
        </p:spPr>
        <p:txBody>
          <a:bodyPr>
            <a:normAutofit/>
          </a:bodyPr>
          <a:lstStyle/>
          <a:p>
            <a:r>
              <a:rPr lang="en-US" sz="3200" b="1" dirty="0"/>
              <a:t>5.2. </a:t>
            </a:r>
            <a:r>
              <a:rPr lang="en-US" sz="3200" b="1" dirty="0" smtClean="0"/>
              <a:t>Racij</a:t>
            </a:r>
            <a:r>
              <a:rPr lang="sr-Latn-BA" sz="3200" b="1" dirty="0" smtClean="0"/>
              <a:t>a</a:t>
            </a:r>
            <a:r>
              <a:rPr lang="en-US" sz="3200" b="1" dirty="0" smtClean="0"/>
              <a:t> </a:t>
            </a:r>
            <a:r>
              <a:rPr lang="en-US" sz="3200" b="1" dirty="0"/>
              <a:t>aktivnosti</a:t>
            </a:r>
            <a:endParaRPr lang="sr-Latn-BA" sz="3200"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122219" y="1654233"/>
                <a:ext cx="10382394" cy="4256989"/>
              </a:xfrm>
            </p:spPr>
            <p:txBody>
              <a:bodyPr/>
              <a:lstStyle/>
              <a:p>
                <a:r>
                  <a:rPr lang="sr-Latn-BA" sz="2400" b="1" dirty="0"/>
                  <a:t>Prosječan period plaćanja, odnosno izmirenja obaveza prema dobavljačima</a:t>
                </a:r>
                <a:r>
                  <a:rPr lang="sr-Latn-BA" sz="2400" dirty="0"/>
                  <a:t> pokazuje u kome </a:t>
                </a:r>
                <a:r>
                  <a:rPr lang="sr-Latn-BA" sz="2400" dirty="0" smtClean="0"/>
                  <a:t>vremenskom </a:t>
                </a:r>
                <a:r>
                  <a:rPr lang="sr-Latn-BA" sz="2400" dirty="0"/>
                  <a:t>roku preduzeće prosječno plaća svoje obaveze. </a:t>
                </a:r>
                <a:endParaRPr lang="sr-Latn-BA" sz="2400" dirty="0" smtClean="0"/>
              </a:p>
              <a:p>
                <a:pPr marL="0" indent="0">
                  <a:buNone/>
                </a:pPr>
                <a:r>
                  <a:rPr lang="sr-Latn-BA" sz="2400" dirty="0"/>
                  <a:t> </a:t>
                </a:r>
                <a:endParaRPr lang="en-US" sz="2400" dirty="0"/>
              </a:p>
              <a:p>
                <a:endParaRPr lang="sr-Latn-BA" sz="2400" i="1" dirty="0" smtClean="0"/>
              </a:p>
              <a:p>
                <a:pPr marL="0" indent="0">
                  <a:buNone/>
                </a:pPr>
                <a14:m>
                  <m:oMathPara xmlns:m="http://schemas.openxmlformats.org/officeDocument/2006/math">
                    <m:oMathParaPr>
                      <m:jc m:val="centerGroup"/>
                    </m:oMathParaPr>
                    <m:oMath xmlns:m="http://schemas.openxmlformats.org/officeDocument/2006/math">
                      <m:m>
                        <m:mPr>
                          <m:mcs>
                            <m:mc>
                              <m:mcPr>
                                <m:count m:val="1"/>
                                <m:mcJc m:val="center"/>
                              </m:mcPr>
                            </m:mc>
                          </m:mcs>
                          <m:ctrlPr>
                            <a:rPr lang="en-US" sz="2400" i="1">
                              <a:latin typeface="Cambria Math" panose="02040503050406030204" pitchFamily="18" charset="0"/>
                            </a:rPr>
                          </m:ctrlPr>
                        </m:mPr>
                        <m:mr>
                          <m:e>
                            <m:r>
                              <a:rPr lang="sr-Latn-BA" sz="2400" i="1">
                                <a:latin typeface="Cambria Math" panose="02040503050406030204" pitchFamily="18" charset="0"/>
                              </a:rPr>
                              <m:t>𝑃𝑟𝑜𝑠𝑗𝑒</m:t>
                            </m:r>
                            <m:r>
                              <a:rPr lang="sr-Latn-BA" sz="2400" i="1">
                                <a:latin typeface="Cambria Math" panose="02040503050406030204" pitchFamily="18" charset="0"/>
                              </a:rPr>
                              <m:t>č</m:t>
                            </m:r>
                            <m:r>
                              <a:rPr lang="sr-Latn-BA" sz="2400" i="1">
                                <a:latin typeface="Cambria Math" panose="02040503050406030204" pitchFamily="18" charset="0"/>
                              </a:rPr>
                              <m:t>𝑎𝑛</m:t>
                            </m:r>
                            <m:r>
                              <a:rPr lang="sr-Latn-BA" sz="2400" i="1">
                                <a:latin typeface="Cambria Math" panose="02040503050406030204" pitchFamily="18" charset="0"/>
                              </a:rPr>
                              <m:t> </m:t>
                            </m:r>
                            <m:r>
                              <a:rPr lang="sr-Latn-BA" sz="2400" i="1">
                                <a:latin typeface="Cambria Math" panose="02040503050406030204" pitchFamily="18" charset="0"/>
                              </a:rPr>
                              <m:t>𝑝𝑒𝑟𝑖𝑜𝑑</m:t>
                            </m:r>
                          </m:e>
                        </m:mr>
                        <m:mr>
                          <m:e>
                            <m:r>
                              <a:rPr lang="sr-Latn-BA" sz="2400" i="1">
                                <a:latin typeface="Cambria Math" panose="02040503050406030204" pitchFamily="18" charset="0"/>
                              </a:rPr>
                              <m:t>𝑝𝑙𝑎</m:t>
                            </m:r>
                            <m:r>
                              <a:rPr lang="sr-Latn-BA" sz="2400" i="1">
                                <a:latin typeface="Cambria Math" panose="02040503050406030204" pitchFamily="18" charset="0"/>
                              </a:rPr>
                              <m:t>ć</m:t>
                            </m:r>
                            <m:r>
                              <a:rPr lang="sr-Latn-BA" sz="2400" i="1">
                                <a:latin typeface="Cambria Math" panose="02040503050406030204" pitchFamily="18" charset="0"/>
                              </a:rPr>
                              <m:t>𝑎𝑛𝑗𝑎</m:t>
                            </m:r>
                            <m:r>
                              <a:rPr lang="sr-Latn-BA" sz="2400" i="1">
                                <a:latin typeface="Cambria Math" panose="02040503050406030204" pitchFamily="18" charset="0"/>
                              </a:rPr>
                              <m:t> </m:t>
                            </m:r>
                            <m:r>
                              <a:rPr lang="sr-Latn-BA" sz="2400" i="1">
                                <a:latin typeface="Cambria Math" panose="02040503050406030204" pitchFamily="18" charset="0"/>
                              </a:rPr>
                              <m:t>𝑜𝑏𝑎𝑣𝑒𝑧𝑎</m:t>
                            </m:r>
                          </m:e>
                        </m:mr>
                      </m:m>
                      <m:r>
                        <a:rPr lang="sr-Latn-BA" sz="2400" i="1">
                          <a:latin typeface="Cambria Math" panose="02040503050406030204" pitchFamily="18" charset="0"/>
                        </a:rPr>
                        <m:t>=</m:t>
                      </m:r>
                      <m:f>
                        <m:fPr>
                          <m:ctrlPr>
                            <a:rPr lang="en-US" sz="2400" i="1">
                              <a:latin typeface="Cambria Math" panose="02040503050406030204" pitchFamily="18" charset="0"/>
                            </a:rPr>
                          </m:ctrlPr>
                        </m:fPr>
                        <m:num>
                          <m:r>
                            <a:rPr lang="sr-Latn-BA" sz="2400" i="1">
                              <a:latin typeface="Cambria Math" panose="02040503050406030204" pitchFamily="18" charset="0"/>
                            </a:rPr>
                            <m:t>𝑜𝑏𝑎𝑣𝑒𝑧𝑒</m:t>
                          </m:r>
                        </m:num>
                        <m:den>
                          <m:r>
                            <a:rPr lang="sr-Latn-BA" sz="2400" i="1">
                              <a:latin typeface="Cambria Math" panose="02040503050406030204" pitchFamily="18" charset="0"/>
                            </a:rPr>
                            <m:t>𝑇𝑟𝑜</m:t>
                          </m:r>
                          <m:r>
                            <a:rPr lang="sr-Latn-BA" sz="2400" i="1">
                              <a:latin typeface="Cambria Math" panose="02040503050406030204" pitchFamily="18" charset="0"/>
                            </a:rPr>
                            <m:t>š</m:t>
                          </m:r>
                          <m:r>
                            <a:rPr lang="sr-Latn-BA" sz="2400" i="1">
                              <a:latin typeface="Cambria Math" panose="02040503050406030204" pitchFamily="18" charset="0"/>
                            </a:rPr>
                            <m:t>𝑘𝑜𝑣𝑖</m:t>
                          </m:r>
                          <m:r>
                            <a:rPr lang="sr-Latn-BA" sz="2400" i="1">
                              <a:latin typeface="Cambria Math" panose="02040503050406030204" pitchFamily="18" charset="0"/>
                            </a:rPr>
                            <m:t> </m:t>
                          </m:r>
                          <m:r>
                            <a:rPr lang="sr-Latn-BA" sz="2400" i="1">
                              <a:latin typeface="Cambria Math" panose="02040503050406030204" pitchFamily="18" charset="0"/>
                            </a:rPr>
                            <m:t>𝑝𝑟𝑜𝑑𝑎𝑡𝑖h</m:t>
                          </m:r>
                          <m:r>
                            <a:rPr lang="sr-Latn-BA" sz="2400" i="1">
                              <a:latin typeface="Cambria Math" panose="02040503050406030204" pitchFamily="18" charset="0"/>
                            </a:rPr>
                            <m:t> </m:t>
                          </m:r>
                          <m:r>
                            <a:rPr lang="sr-Latn-BA" sz="2400" i="1">
                              <a:latin typeface="Cambria Math" panose="02040503050406030204" pitchFamily="18" charset="0"/>
                            </a:rPr>
                            <m:t>𝑢</m:t>
                          </m:r>
                          <m:r>
                            <a:rPr lang="sr-Latn-BA" sz="2400" i="1">
                              <a:latin typeface="Cambria Math" panose="02040503050406030204" pitchFamily="18" charset="0"/>
                            </a:rPr>
                            <m:t>č</m:t>
                          </m:r>
                          <m:r>
                            <a:rPr lang="sr-Latn-BA" sz="2400" i="1">
                              <a:latin typeface="Cambria Math" panose="02040503050406030204" pitchFamily="18" charset="0"/>
                            </a:rPr>
                            <m:t>𝑖𝑛𝑎𝑘𝑎</m:t>
                          </m:r>
                          <m:r>
                            <a:rPr lang="sr-Latn-BA" sz="2400" i="1">
                              <a:latin typeface="Cambria Math" panose="02040503050406030204" pitchFamily="18" charset="0"/>
                            </a:rPr>
                            <m:t> /365</m:t>
                          </m:r>
                        </m:den>
                      </m:f>
                    </m:oMath>
                  </m:oMathPara>
                </a14:m>
                <a:endParaRPr lang="sr-Latn-BA"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122219" y="1654233"/>
                <a:ext cx="10382394" cy="4256989"/>
              </a:xfrm>
              <a:blipFill rotWithShape="0">
                <a:blip r:embed="rId2"/>
                <a:stretch>
                  <a:fillRect l="-822" t="-1144"/>
                </a:stretch>
              </a:blipFill>
            </p:spPr>
            <p:txBody>
              <a:bodyPr/>
              <a:lstStyle/>
              <a:p>
                <a:r>
                  <a:rPr lang="sr-Latn-BA">
                    <a:noFill/>
                  </a:rPr>
                  <a:t> </a:t>
                </a:r>
              </a:p>
            </p:txBody>
          </p:sp>
        </mc:Fallback>
      </mc:AlternateContent>
    </p:spTree>
    <p:extLst>
      <p:ext uri="{BB962C8B-B14F-4D97-AF65-F5344CB8AC3E}">
        <p14:creationId xmlns:p14="http://schemas.microsoft.com/office/powerpoint/2010/main" val="271046331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8185" y="624110"/>
            <a:ext cx="9766428" cy="619804"/>
          </a:xfrm>
        </p:spPr>
        <p:txBody>
          <a:bodyPr>
            <a:normAutofit fontScale="90000"/>
          </a:bodyPr>
          <a:lstStyle/>
          <a:p>
            <a:r>
              <a:rPr lang="sr-Latn-BA" b="1" dirty="0"/>
              <a:t>5.3. </a:t>
            </a:r>
            <a:r>
              <a:rPr lang="sr-Latn-BA" b="1" dirty="0" smtClean="0"/>
              <a:t>Racija </a:t>
            </a:r>
            <a:r>
              <a:rPr lang="sr-Latn-BA" b="1" dirty="0"/>
              <a:t>likvidnosti</a:t>
            </a:r>
          </a:p>
        </p:txBody>
      </p:sp>
      <p:sp>
        <p:nvSpPr>
          <p:cNvPr id="3" name="Content Placeholder 2"/>
          <p:cNvSpPr>
            <a:spLocks noGrp="1"/>
          </p:cNvSpPr>
          <p:nvPr>
            <p:ph idx="1"/>
          </p:nvPr>
        </p:nvSpPr>
        <p:spPr>
          <a:xfrm>
            <a:off x="1136822" y="1548714"/>
            <a:ext cx="9827740" cy="4735708"/>
          </a:xfrm>
        </p:spPr>
        <p:txBody>
          <a:bodyPr/>
          <a:lstStyle/>
          <a:p>
            <a:r>
              <a:rPr lang="sr-Latn-BA" sz="2000" dirty="0" smtClean="0"/>
              <a:t>Racija </a:t>
            </a:r>
            <a:r>
              <a:rPr lang="sr-Latn-BA" sz="2000" dirty="0"/>
              <a:t>likvidnosti se koristi za procjenu sposobnosti preduzeća da o roku dospijeća izmiri dospjele obaveze</a:t>
            </a:r>
            <a:endParaRPr lang="en-US" sz="2000" dirty="0"/>
          </a:p>
          <a:p>
            <a:r>
              <a:rPr lang="sr-Latn-BA" sz="2000" dirty="0"/>
              <a:t>Likvidnost ukazuje i na kvalitet upravljanja  potraživanjima i zalihama u preduzeću i u tom smislu rizik preduzeća se povećava kada obaveze dospijevaju prije nego što se generiše potrebna gotovina u aktivi </a:t>
            </a:r>
            <a:r>
              <a:rPr lang="sr-Latn-BA" sz="2000" dirty="0" smtClean="0"/>
              <a:t>bilansa.</a:t>
            </a:r>
            <a:endParaRPr lang="en-US" sz="2000" dirty="0"/>
          </a:p>
          <a:p>
            <a:r>
              <a:rPr lang="sr-Latn-BA" sz="2000" dirty="0"/>
              <a:t>Za analizu sposobnosti izmirenja obaveza o roku dospijeća najčešće se koriste četiri pokazatelja:</a:t>
            </a:r>
            <a:endParaRPr lang="en-US" sz="2000" dirty="0"/>
          </a:p>
          <a:p>
            <a:pPr lvl="0">
              <a:buFont typeface="Arial" panose="020B0604020202020204" pitchFamily="34" charset="0"/>
              <a:buChar char="•"/>
            </a:pPr>
            <a:r>
              <a:rPr lang="sr-Latn-BA" sz="2000" b="1" dirty="0">
                <a:solidFill>
                  <a:schemeClr val="accent2">
                    <a:lumMod val="50000"/>
                  </a:schemeClr>
                </a:solidFill>
              </a:rPr>
              <a:t>tekuća likvidnost,</a:t>
            </a:r>
            <a:endParaRPr lang="en-US" sz="2000" b="1" dirty="0">
              <a:solidFill>
                <a:schemeClr val="accent2">
                  <a:lumMod val="50000"/>
                </a:schemeClr>
              </a:solidFill>
            </a:endParaRPr>
          </a:p>
          <a:p>
            <a:pPr lvl="0">
              <a:buFont typeface="Arial" panose="020B0604020202020204" pitchFamily="34" charset="0"/>
              <a:buChar char="•"/>
            </a:pPr>
            <a:r>
              <a:rPr lang="sr-Latn-BA" sz="2000" b="1" dirty="0">
                <a:solidFill>
                  <a:schemeClr val="accent2">
                    <a:lumMod val="50000"/>
                  </a:schemeClr>
                </a:solidFill>
              </a:rPr>
              <a:t>ubrzana likvidnost,</a:t>
            </a:r>
            <a:endParaRPr lang="en-US" sz="2000" b="1" dirty="0">
              <a:solidFill>
                <a:schemeClr val="accent2">
                  <a:lumMod val="50000"/>
                </a:schemeClr>
              </a:solidFill>
            </a:endParaRPr>
          </a:p>
          <a:p>
            <a:pPr lvl="0">
              <a:buFont typeface="Arial" panose="020B0604020202020204" pitchFamily="34" charset="0"/>
              <a:buChar char="•"/>
            </a:pPr>
            <a:r>
              <a:rPr lang="sr-Latn-BA" sz="2000" b="1" dirty="0" smtClean="0">
                <a:solidFill>
                  <a:schemeClr val="accent2">
                    <a:lumMod val="50000"/>
                  </a:schemeClr>
                </a:solidFill>
              </a:rPr>
              <a:t>trenutna likvidnost,</a:t>
            </a:r>
          </a:p>
          <a:p>
            <a:pPr>
              <a:buFont typeface="Arial" panose="020B0604020202020204" pitchFamily="34" charset="0"/>
              <a:buChar char="•"/>
            </a:pPr>
            <a:r>
              <a:rPr lang="sr-Latn-BA" sz="2000" b="1" dirty="0">
                <a:solidFill>
                  <a:schemeClr val="accent2">
                    <a:lumMod val="50000"/>
                  </a:schemeClr>
                </a:solidFill>
              </a:rPr>
              <a:t>neto obrtna </a:t>
            </a:r>
            <a:r>
              <a:rPr lang="sr-Latn-BA" sz="2000" b="1" dirty="0" smtClean="0">
                <a:solidFill>
                  <a:schemeClr val="accent2">
                    <a:lumMod val="50000"/>
                  </a:schemeClr>
                </a:solidFill>
              </a:rPr>
              <a:t>imovina.</a:t>
            </a:r>
            <a:endParaRPr lang="en-US" sz="2000" b="1" dirty="0">
              <a:solidFill>
                <a:schemeClr val="accent2">
                  <a:lumMod val="50000"/>
                </a:schemeClr>
              </a:solidFill>
            </a:endParaRPr>
          </a:p>
          <a:p>
            <a:pPr lvl="0">
              <a:buFont typeface="Arial" panose="020B0604020202020204" pitchFamily="34" charset="0"/>
              <a:buChar char="•"/>
            </a:pPr>
            <a:endParaRPr lang="en-US" sz="2000" dirty="0"/>
          </a:p>
          <a:p>
            <a:pPr>
              <a:buFont typeface="Arial" panose="020B0604020202020204" pitchFamily="34" charset="0"/>
              <a:buChar char="•"/>
            </a:pPr>
            <a:endParaRPr lang="sr-Latn-BA" dirty="0"/>
          </a:p>
        </p:txBody>
      </p:sp>
    </p:spTree>
    <p:extLst>
      <p:ext uri="{BB962C8B-B14F-4D97-AF65-F5344CB8AC3E}">
        <p14:creationId xmlns:p14="http://schemas.microsoft.com/office/powerpoint/2010/main" val="162833235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3643" y="624110"/>
            <a:ext cx="9230969" cy="520949"/>
          </a:xfrm>
        </p:spPr>
        <p:txBody>
          <a:bodyPr>
            <a:normAutofit fontScale="90000"/>
          </a:bodyPr>
          <a:lstStyle/>
          <a:p>
            <a:r>
              <a:rPr lang="sr-Latn-BA" b="1" dirty="0"/>
              <a:t>5.3. Racija likvidnosti</a:t>
            </a:r>
            <a:endParaRPr lang="sr-Latn-BA"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575059" y="1418706"/>
                <a:ext cx="9751968" cy="4865716"/>
              </a:xfrm>
            </p:spPr>
            <p:txBody>
              <a:bodyPr>
                <a:normAutofit/>
              </a:bodyPr>
              <a:lstStyle/>
              <a:p>
                <a:r>
                  <a:rPr lang="sr-Latn-BA" sz="2000" b="1" dirty="0"/>
                  <a:t>Racio tekuće likvidnosti </a:t>
                </a:r>
                <a:r>
                  <a:rPr lang="sr-Latn-BA" sz="2000" dirty="0"/>
                  <a:t>pokazuje sposobnost preduzeća da sa ukupno raspoložive obrtne imovine izvrši svoje kratkoročne obaveze. </a:t>
                </a:r>
                <a:endParaRPr lang="en-US" sz="2000" dirty="0"/>
              </a:p>
              <a:p>
                <a:r>
                  <a:rPr lang="sr-Latn-BA" sz="2000" dirty="0"/>
                  <a:t>Iako ne postoje opšteprihvaćeni standardi ovih pokazatelja, u literaturi se nerijetko ističe da ovaj pokazatelj treba da bude najmanje dva (2) da preduzeće ne bi dospjelo u probleme </a:t>
                </a:r>
                <a:r>
                  <a:rPr lang="sr-Latn-BA" sz="2000" dirty="0" smtClean="0"/>
                  <a:t>nelikvidnosti.</a:t>
                </a:r>
                <a:endParaRPr lang="en-US" sz="2000" dirty="0"/>
              </a:p>
              <a:p>
                <a:r>
                  <a:rPr lang="sr-Latn-BA" sz="2000" dirty="0"/>
                  <a:t>Međutim, ni pokazatelj jedan (1) ne mora biti zabrinjavajući ukoliko u preduzeću posvećuju dovoljnu pažnju upravljanju potraživanjima i zalihama, te ukoliko ima otvorenu kreditnu liniju sa </a:t>
                </a:r>
                <a:r>
                  <a:rPr lang="sr-Latn-BA" sz="2000" dirty="0" smtClean="0"/>
                  <a:t>bankom.</a:t>
                </a:r>
              </a:p>
              <a:p>
                <a:endParaRPr lang="sr-Latn-BA" sz="2000" dirty="0" smtClean="0"/>
              </a:p>
              <a:p>
                <a:pPr marL="0" indent="0">
                  <a:buNone/>
                </a:pPr>
                <a:r>
                  <a:rPr lang="sr-Latn-BA" sz="2400" i="1" dirty="0" smtClean="0"/>
                  <a:t>Racio </a:t>
                </a:r>
                <a:r>
                  <a:rPr lang="sr-Latn-BA" sz="2400" i="1" dirty="0"/>
                  <a:t>tekuće likvidnosti </a:t>
                </a:r>
                <a:r>
                  <a:rPr lang="sr-Latn-BA" sz="2400" dirty="0"/>
                  <a:t>= </a:t>
                </a:r>
                <a14:m>
                  <m:oMath xmlns:m="http://schemas.openxmlformats.org/officeDocument/2006/math">
                    <m:r>
                      <a:rPr lang="sr-Latn-BA" sz="2400" i="1">
                        <a:latin typeface="Cambria Math" panose="02040503050406030204" pitchFamily="18" charset="0"/>
                      </a:rPr>
                      <m:t> </m:t>
                    </m:r>
                    <m:f>
                      <m:fPr>
                        <m:ctrlPr>
                          <a:rPr lang="en-US" sz="2400" i="1">
                            <a:latin typeface="Cambria Math" panose="02040503050406030204" pitchFamily="18" charset="0"/>
                          </a:rPr>
                        </m:ctrlPr>
                      </m:fPr>
                      <m:num>
                        <m:r>
                          <a:rPr lang="sr-Latn-BA" sz="2400" i="1">
                            <a:latin typeface="Cambria Math" panose="02040503050406030204" pitchFamily="18" charset="0"/>
                          </a:rPr>
                          <m:t>𝑜𝑏𝑟𝑡𝑛𝑎</m:t>
                        </m:r>
                        <m:r>
                          <a:rPr lang="sr-Latn-BA" sz="2400" i="1">
                            <a:latin typeface="Cambria Math" panose="02040503050406030204" pitchFamily="18" charset="0"/>
                          </a:rPr>
                          <m:t> </m:t>
                        </m:r>
                        <m:r>
                          <a:rPr lang="sr-Latn-BA" sz="2400" i="1">
                            <a:latin typeface="Cambria Math" panose="02040503050406030204" pitchFamily="18" charset="0"/>
                          </a:rPr>
                          <m:t>𝑖𝑚𝑣𝑜𝑖𝑛𝑎</m:t>
                        </m:r>
                      </m:num>
                      <m:den>
                        <m:r>
                          <a:rPr lang="sr-Latn-BA" sz="2400" i="1">
                            <a:latin typeface="Cambria Math" panose="02040503050406030204" pitchFamily="18" charset="0"/>
                          </a:rPr>
                          <m:t>𝑘𝑟𝑎𝑡𝑘𝑜𝑟𝑜</m:t>
                        </m:r>
                        <m:r>
                          <a:rPr lang="sr-Latn-BA" sz="2400" i="1">
                            <a:latin typeface="Cambria Math" panose="02040503050406030204" pitchFamily="18" charset="0"/>
                          </a:rPr>
                          <m:t>č</m:t>
                        </m:r>
                        <m:r>
                          <a:rPr lang="sr-Latn-BA" sz="2400" i="1">
                            <a:latin typeface="Cambria Math" panose="02040503050406030204" pitchFamily="18" charset="0"/>
                          </a:rPr>
                          <m:t>𝑛𝑒</m:t>
                        </m:r>
                        <m:r>
                          <a:rPr lang="sr-Latn-BA" sz="2400" i="1">
                            <a:latin typeface="Cambria Math" panose="02040503050406030204" pitchFamily="18" charset="0"/>
                          </a:rPr>
                          <m:t> </m:t>
                        </m:r>
                        <m:r>
                          <a:rPr lang="sr-Latn-BA" sz="2400" i="1">
                            <a:latin typeface="Cambria Math" panose="02040503050406030204" pitchFamily="18" charset="0"/>
                          </a:rPr>
                          <m:t>𝑜𝑏𝑎𝑣𝑧𝑒</m:t>
                        </m:r>
                      </m:den>
                    </m:f>
                  </m:oMath>
                </a14:m>
                <a:endParaRPr lang="sr-Latn-BA"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575059" y="1418706"/>
                <a:ext cx="9751968" cy="4865716"/>
              </a:xfrm>
              <a:blipFill rotWithShape="0">
                <a:blip r:embed="rId2"/>
                <a:stretch>
                  <a:fillRect l="-938" t="-752"/>
                </a:stretch>
              </a:blipFill>
            </p:spPr>
            <p:txBody>
              <a:bodyPr/>
              <a:lstStyle/>
              <a:p>
                <a:r>
                  <a:rPr lang="sr-Latn-BA">
                    <a:noFill/>
                  </a:rPr>
                  <a:t> </a:t>
                </a:r>
              </a:p>
            </p:txBody>
          </p:sp>
        </mc:Fallback>
      </mc:AlternateContent>
    </p:spTree>
    <p:extLst>
      <p:ext uri="{BB962C8B-B14F-4D97-AF65-F5344CB8AC3E}">
        <p14:creationId xmlns:p14="http://schemas.microsoft.com/office/powerpoint/2010/main" val="175358650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3558" y="508781"/>
            <a:ext cx="9494580" cy="628041"/>
          </a:xfrm>
        </p:spPr>
        <p:txBody>
          <a:bodyPr>
            <a:normAutofit fontScale="90000"/>
          </a:bodyPr>
          <a:lstStyle/>
          <a:p>
            <a:r>
              <a:rPr lang="sr-Latn-BA" b="1" dirty="0"/>
              <a:t>5.3. Racija likvidnosti</a:t>
            </a:r>
            <a:endParaRPr lang="sr-Latn-BA"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1575059" y="1418706"/>
                <a:ext cx="8915400" cy="4865716"/>
              </a:xfrm>
            </p:spPr>
            <p:txBody>
              <a:bodyPr>
                <a:normAutofit/>
              </a:bodyPr>
              <a:lstStyle/>
              <a:p>
                <a:r>
                  <a:rPr lang="en-US" sz="2000" b="1" dirty="0"/>
                  <a:t>Racio </a:t>
                </a:r>
                <a:r>
                  <a:rPr lang="en-US" sz="2000" b="1" dirty="0" smtClean="0"/>
                  <a:t>ubrzane(rigorozne</a:t>
                </a:r>
                <a:r>
                  <a:rPr lang="en-US" sz="2000" b="1" dirty="0"/>
                  <a:t>) </a:t>
                </a:r>
                <a:r>
                  <a:rPr lang="en-US" sz="2000" b="1" dirty="0" smtClean="0"/>
                  <a:t>likvidnosti</a:t>
                </a:r>
                <a:r>
                  <a:rPr lang="sr-Latn-BA" sz="2000" dirty="0"/>
                  <a:t> </a:t>
                </a:r>
                <a:r>
                  <a:rPr lang="sr-Latn-BA" sz="2000" dirty="0" smtClean="0"/>
                  <a:t>je </a:t>
                </a:r>
                <a:r>
                  <a:rPr lang="sr-Latn-BA" sz="2000" dirty="0"/>
                  <a:t>mnogo stroži, te se u njegovom brojiocu </a:t>
                </a:r>
                <a:r>
                  <a:rPr lang="sr-Latn-BA" sz="2000" dirty="0" smtClean="0"/>
                  <a:t>oduzimaju </a:t>
                </a:r>
                <a:r>
                  <a:rPr lang="sr-Latn-BA" sz="2000" dirty="0"/>
                  <a:t>zalihe kao nelikvidniji dio obrtne </a:t>
                </a:r>
                <a:r>
                  <a:rPr lang="sr-Latn-BA" sz="2000" dirty="0" smtClean="0"/>
                  <a:t>imovine.</a:t>
                </a:r>
              </a:p>
              <a:p>
                <a:pPr marL="0" indent="0">
                  <a:buNone/>
                </a:pPr>
                <a:endParaRPr lang="sr-Latn-BA" sz="2000" dirty="0" smtClean="0"/>
              </a:p>
              <a:p>
                <a:pPr marL="0" indent="0">
                  <a:buNone/>
                </a:pPr>
                <a:r>
                  <a:rPr lang="en-US" sz="2400" i="1" dirty="0" smtClean="0"/>
                  <a:t>Racio ubrzane </a:t>
                </a:r>
                <a:r>
                  <a:rPr lang="en-US" sz="2400" i="1" dirty="0"/>
                  <a:t>likvidnosti= </a:t>
                </a:r>
                <a14:m>
                  <m:oMath xmlns:m="http://schemas.openxmlformats.org/officeDocument/2006/math">
                    <m:f>
                      <m:fPr>
                        <m:ctrlPr>
                          <a:rPr lang="en-US" sz="2400" i="1">
                            <a:latin typeface="Cambria Math" panose="02040503050406030204" pitchFamily="18" charset="0"/>
                          </a:rPr>
                        </m:ctrlPr>
                      </m:fPr>
                      <m:num>
                        <m:r>
                          <a:rPr lang="en-US" sz="2400" b="0" i="1">
                            <a:latin typeface="Cambria Math" panose="02040503050406030204" pitchFamily="18" charset="0"/>
                          </a:rPr>
                          <m:t>𝑜𝑏𝑟𝑡𝑛𝑎</m:t>
                        </m:r>
                        <m:r>
                          <a:rPr lang="en-US" sz="2400" b="0" i="1">
                            <a:latin typeface="Cambria Math" panose="02040503050406030204" pitchFamily="18" charset="0"/>
                          </a:rPr>
                          <m:t> </m:t>
                        </m:r>
                        <m:r>
                          <a:rPr lang="en-US" sz="2400" b="0" i="1">
                            <a:latin typeface="Cambria Math" panose="02040503050406030204" pitchFamily="18" charset="0"/>
                          </a:rPr>
                          <m:t>𝑖𝑚𝑜𝑣𝑖𝑛𝑎</m:t>
                        </m:r>
                        <m:r>
                          <a:rPr lang="en-US" sz="2400" b="0" i="1">
                            <a:latin typeface="Cambria Math" panose="02040503050406030204" pitchFamily="18" charset="0"/>
                          </a:rPr>
                          <m:t> − </m:t>
                        </m:r>
                        <m:r>
                          <a:rPr lang="en-US" sz="2400" b="0" i="1">
                            <a:latin typeface="Cambria Math" panose="02040503050406030204" pitchFamily="18" charset="0"/>
                          </a:rPr>
                          <m:t>𝑧𝑎𝑙𝑖h𝑒</m:t>
                        </m:r>
                      </m:num>
                      <m:den>
                        <m:r>
                          <a:rPr lang="en-US" sz="2400" b="0" i="1">
                            <a:latin typeface="Cambria Math" panose="02040503050406030204" pitchFamily="18" charset="0"/>
                          </a:rPr>
                          <m:t>𝑘𝑟𝑎𝑡𝑘𝑜𝑟𝑜</m:t>
                        </m:r>
                        <m:r>
                          <a:rPr lang="en-US" sz="2400" b="0" i="1">
                            <a:latin typeface="Cambria Math" panose="02040503050406030204" pitchFamily="18" charset="0"/>
                          </a:rPr>
                          <m:t>č</m:t>
                        </m:r>
                        <m:r>
                          <a:rPr lang="en-US" sz="2400" b="0" i="1">
                            <a:latin typeface="Cambria Math" panose="02040503050406030204" pitchFamily="18" charset="0"/>
                          </a:rPr>
                          <m:t>𝑛𝑎</m:t>
                        </m:r>
                        <m:r>
                          <a:rPr lang="en-US" sz="2400" b="0" i="1">
                            <a:latin typeface="Cambria Math" panose="02040503050406030204" pitchFamily="18" charset="0"/>
                          </a:rPr>
                          <m:t> </m:t>
                        </m:r>
                        <m:r>
                          <a:rPr lang="en-US" sz="2400" b="0" i="1">
                            <a:latin typeface="Cambria Math" panose="02040503050406030204" pitchFamily="18" charset="0"/>
                          </a:rPr>
                          <m:t>𝑜𝑏𝑎𝑣𝑒𝑧𝑎</m:t>
                        </m:r>
                      </m:den>
                    </m:f>
                  </m:oMath>
                </a14:m>
                <a:r>
                  <a:rPr lang="en-US" sz="2400" i="1" dirty="0"/>
                  <a:t> </a:t>
                </a:r>
                <a:endParaRPr lang="sr-Latn-BA" sz="2400" i="1" dirty="0" smtClean="0"/>
              </a:p>
              <a:p>
                <a:pPr marL="0" indent="0">
                  <a:buNone/>
                </a:pPr>
                <a:endParaRPr lang="sr-Latn-BA" sz="2000" dirty="0"/>
              </a:p>
              <a:p>
                <a:r>
                  <a:rPr lang="sr-Latn-BA" sz="2000" dirty="0"/>
                  <a:t>U uslovima kada je ovaj pokazatelj visok, to podrazumijeva da preduzeće treba poboljšati upravljanje gotovinom radi smanjenja viška gotovine, pooštriti kreditnu politiku ili pak smanjiti kratkoročno vezanu u korist dugoročno vezane imovine. </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1575059" y="1418706"/>
                <a:ext cx="8915400" cy="4865716"/>
              </a:xfrm>
              <a:blipFill rotWithShape="0">
                <a:blip r:embed="rId2"/>
                <a:stretch>
                  <a:fillRect l="-1025" t="-752"/>
                </a:stretch>
              </a:blipFill>
            </p:spPr>
            <p:txBody>
              <a:bodyPr/>
              <a:lstStyle/>
              <a:p>
                <a:r>
                  <a:rPr lang="sr-Latn-BA">
                    <a:noFill/>
                  </a:rPr>
                  <a:t> </a:t>
                </a:r>
              </a:p>
            </p:txBody>
          </p:sp>
        </mc:Fallback>
      </mc:AlternateContent>
    </p:spTree>
    <p:extLst>
      <p:ext uri="{BB962C8B-B14F-4D97-AF65-F5344CB8AC3E}">
        <p14:creationId xmlns:p14="http://schemas.microsoft.com/office/powerpoint/2010/main" val="259525434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9417" y="624110"/>
            <a:ext cx="9585196" cy="595090"/>
          </a:xfrm>
        </p:spPr>
        <p:txBody>
          <a:bodyPr>
            <a:normAutofit fontScale="90000"/>
          </a:bodyPr>
          <a:lstStyle/>
          <a:p>
            <a:r>
              <a:rPr lang="sr-Latn-BA" b="1" dirty="0"/>
              <a:t>5.3. Racija likvidnosti</a:t>
            </a:r>
            <a:endParaRPr lang="sr-Latn-BA" dirty="0"/>
          </a:p>
        </p:txBody>
      </p:sp>
      <p:sp>
        <p:nvSpPr>
          <p:cNvPr id="3" name="Content Placeholder 2"/>
          <p:cNvSpPr>
            <a:spLocks noGrp="1"/>
          </p:cNvSpPr>
          <p:nvPr>
            <p:ph idx="1"/>
          </p:nvPr>
        </p:nvSpPr>
        <p:spPr>
          <a:xfrm>
            <a:off x="1575059" y="1418706"/>
            <a:ext cx="8915400" cy="4865716"/>
          </a:xfrm>
        </p:spPr>
        <p:txBody>
          <a:bodyPr>
            <a:normAutofit/>
          </a:bodyPr>
          <a:lstStyle/>
          <a:p>
            <a:r>
              <a:rPr lang="sr-Latn-BA" sz="2000" dirty="0"/>
              <a:t>Pokazatelj </a:t>
            </a:r>
            <a:r>
              <a:rPr lang="sr-Latn-BA" sz="2000" b="1" dirty="0"/>
              <a:t>neto obrtne imovine</a:t>
            </a:r>
            <a:r>
              <a:rPr lang="sr-Latn-BA" sz="2000" dirty="0"/>
              <a:t>, u osnovi, naznačava koji je dio obrtne imovine pribavljen iz dugoročnih izvora finansiranja, tj. sopstvenog i dugoročnog pozajmljenog kapitala (dugoročnih rezervisanja i dugoročnih obaveza). </a:t>
            </a:r>
            <a:endParaRPr lang="sr-Latn-BA" sz="2000" dirty="0" smtClean="0"/>
          </a:p>
          <a:p>
            <a:r>
              <a:rPr lang="sr-Latn-BA" sz="2000" dirty="0" smtClean="0"/>
              <a:t>Vrijednost </a:t>
            </a:r>
            <a:r>
              <a:rPr lang="sr-Latn-BA" sz="2000" dirty="0"/>
              <a:t>neto obrtne imovine izračunava se oduzimanjem kratkoročnih obaveza od stanja obrtne imovine na određeni dan. </a:t>
            </a:r>
            <a:endParaRPr lang="sr-Latn-BA" sz="2000" dirty="0" smtClean="0"/>
          </a:p>
          <a:p>
            <a:pPr marL="0" indent="0">
              <a:buNone/>
            </a:pPr>
            <a:endParaRPr lang="sr-Latn-BA" sz="2000" dirty="0" smtClean="0"/>
          </a:p>
          <a:p>
            <a:pPr marL="0" indent="0" algn="ctr">
              <a:buNone/>
            </a:pPr>
            <a:r>
              <a:rPr lang="sr-Latn-BA" sz="2200" i="1" dirty="0" smtClean="0"/>
              <a:t>Neto obrtna imovina = obrtna imovina – kratkoročne obaveze</a:t>
            </a:r>
            <a:endParaRPr lang="sr-Latn-BA" sz="2200" i="1" dirty="0"/>
          </a:p>
        </p:txBody>
      </p:sp>
    </p:spTree>
    <p:extLst>
      <p:ext uri="{BB962C8B-B14F-4D97-AF65-F5344CB8AC3E}">
        <p14:creationId xmlns:p14="http://schemas.microsoft.com/office/powerpoint/2010/main" val="36633832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4975" y="624110"/>
            <a:ext cx="10149637" cy="946995"/>
          </a:xfrm>
        </p:spPr>
        <p:txBody>
          <a:bodyPr>
            <a:normAutofit fontScale="90000"/>
          </a:bodyPr>
          <a:lstStyle/>
          <a:p>
            <a:r>
              <a:rPr lang="sr-Latn-BA" b="1" dirty="0" smtClean="0"/>
              <a:t>2.1</a:t>
            </a:r>
            <a:r>
              <a:rPr lang="sr-Latn-BA" b="1" dirty="0"/>
              <a:t>. Metode utvrđivanja poslovnog dobitka i neto novčanog toka iz poslovne aktivnosti</a:t>
            </a:r>
          </a:p>
        </p:txBody>
      </p:sp>
      <p:sp>
        <p:nvSpPr>
          <p:cNvPr id="6" name="Content Placeholder 5"/>
          <p:cNvSpPr>
            <a:spLocks noGrp="1"/>
          </p:cNvSpPr>
          <p:nvPr>
            <p:ph idx="1"/>
          </p:nvPr>
        </p:nvSpPr>
        <p:spPr>
          <a:xfrm>
            <a:off x="997527" y="1837112"/>
            <a:ext cx="10532023" cy="4580313"/>
          </a:xfrm>
        </p:spPr>
        <p:txBody>
          <a:bodyPr/>
          <a:lstStyle/>
          <a:p>
            <a:pPr marL="0" indent="0">
              <a:buNone/>
            </a:pPr>
            <a:r>
              <a:rPr lang="en-US" sz="2400" b="1" dirty="0" smtClean="0"/>
              <a:t>Metode </a:t>
            </a:r>
            <a:r>
              <a:rPr lang="en-US" sz="2400" b="1" dirty="0"/>
              <a:t>utvrđivanja poslovnog dobitka</a:t>
            </a:r>
          </a:p>
          <a:p>
            <a:endParaRPr lang="sr-Latn-BA" sz="2400" dirty="0"/>
          </a:p>
          <a:p>
            <a:r>
              <a:rPr lang="en-US" sz="2400" dirty="0" smtClean="0"/>
              <a:t>Za </a:t>
            </a:r>
            <a:r>
              <a:rPr lang="en-US" sz="2400" dirty="0"/>
              <a:t>utvrđivanje poslovnog rezultata koriste se metode</a:t>
            </a:r>
            <a:r>
              <a:rPr lang="en-US" sz="2400" dirty="0" smtClean="0"/>
              <a:t>:</a:t>
            </a:r>
            <a:endParaRPr lang="en-US" sz="2400" dirty="0"/>
          </a:p>
          <a:p>
            <a:pPr lvl="0"/>
            <a:r>
              <a:rPr lang="en-US" sz="2400" b="1" dirty="0"/>
              <a:t>troškova prodatih učinaka,</a:t>
            </a:r>
            <a:endParaRPr lang="en-US" sz="2400" dirty="0"/>
          </a:p>
          <a:p>
            <a:pPr lvl="0"/>
            <a:r>
              <a:rPr lang="en-US" sz="2400" b="1" dirty="0"/>
              <a:t>ukupnih troškova.</a:t>
            </a:r>
            <a:endParaRPr lang="en-US" sz="2400" dirty="0"/>
          </a:p>
          <a:p>
            <a:endParaRPr lang="sr-Latn-BA" dirty="0" smtClean="0"/>
          </a:p>
        </p:txBody>
      </p:sp>
    </p:spTree>
    <p:extLst>
      <p:ext uri="{BB962C8B-B14F-4D97-AF65-F5344CB8AC3E}">
        <p14:creationId xmlns:p14="http://schemas.microsoft.com/office/powerpoint/2010/main" val="180047944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3027" y="624110"/>
            <a:ext cx="9321585" cy="595090"/>
          </a:xfrm>
        </p:spPr>
        <p:txBody>
          <a:bodyPr>
            <a:normAutofit fontScale="90000"/>
          </a:bodyPr>
          <a:lstStyle/>
          <a:p>
            <a:r>
              <a:rPr lang="sr-Latn-BA" b="1" dirty="0"/>
              <a:t>5.3. Racija likvidnosti</a:t>
            </a:r>
            <a:endParaRPr lang="sr-Latn-BA"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575059" y="1418706"/>
                <a:ext cx="8915400" cy="4865716"/>
              </a:xfrm>
            </p:spPr>
            <p:txBody>
              <a:bodyPr>
                <a:normAutofit/>
              </a:bodyPr>
              <a:lstStyle/>
              <a:p>
                <a:r>
                  <a:rPr lang="sr-Latn-BA" sz="2400" b="1" dirty="0"/>
                  <a:t>Racio trenutne likvidnosti </a:t>
                </a:r>
                <a:r>
                  <a:rPr lang="sr-Latn-BA" sz="2400" dirty="0"/>
                  <a:t>je jedan od često korišćenih pokazatelja sposobnosti preduzeća da svoje obaveze prema dobavljačima izmiri o roku dospijeća</a:t>
                </a:r>
                <a:endParaRPr lang="en-US" sz="2400" dirty="0"/>
              </a:p>
              <a:p>
                <a:r>
                  <a:rPr lang="en-US" sz="2400" dirty="0"/>
                  <a:t>Ukoliko je racio trenutne likvidnosti jedan ili viši od jedan, preduzeće je trenutno likvidno i može platiti dospjele obaveze o roku dospijeća. </a:t>
                </a:r>
              </a:p>
              <a:p>
                <a:endParaRPr lang="sr-Latn-BA" sz="2000" i="1" dirty="0" smtClean="0"/>
              </a:p>
              <a:p>
                <a:pPr marL="0" indent="0">
                  <a:buNone/>
                </a:pPr>
                <a14:m>
                  <m:oMathPara xmlns:m="http://schemas.openxmlformats.org/officeDocument/2006/math">
                    <m:oMathParaPr>
                      <m:jc m:val="centerGroup"/>
                    </m:oMathParaPr>
                    <m:oMath xmlns:m="http://schemas.openxmlformats.org/officeDocument/2006/math">
                      <m:m>
                        <m:mPr>
                          <m:mcs>
                            <m:mc>
                              <m:mcPr>
                                <m:count m:val="1"/>
                                <m:mcJc m:val="center"/>
                              </m:mcPr>
                            </m:mc>
                          </m:mcs>
                          <m:ctrlPr>
                            <a:rPr lang="en-US" sz="2000" i="1">
                              <a:latin typeface="Cambria Math" panose="02040503050406030204" pitchFamily="18" charset="0"/>
                            </a:rPr>
                          </m:ctrlPr>
                        </m:mPr>
                        <m:mr>
                          <m:e>
                            <m:r>
                              <a:rPr lang="sr-Latn-BA" sz="2000" i="1">
                                <a:latin typeface="Cambria Math" panose="02040503050406030204" pitchFamily="18" charset="0"/>
                              </a:rPr>
                              <m:t>𝐾𝑜𝑒𝑓𝑖𝑐𝑖𝑗𝑒𝑛𝑡</m:t>
                            </m:r>
                            <m:r>
                              <a:rPr lang="sr-Latn-BA" sz="2000" i="1">
                                <a:latin typeface="Cambria Math" panose="02040503050406030204" pitchFamily="18" charset="0"/>
                              </a:rPr>
                              <m:t> </m:t>
                            </m:r>
                            <m:r>
                              <a:rPr lang="sr-Latn-BA" sz="2000" i="1">
                                <a:latin typeface="Cambria Math" panose="02040503050406030204" pitchFamily="18" charset="0"/>
                              </a:rPr>
                              <m:t>𝑡𝑟𝑒𝑛𝑢𝑡𝑛𝑒</m:t>
                            </m:r>
                          </m:e>
                        </m:mr>
                        <m:mr>
                          <m:e>
                            <m:r>
                              <a:rPr lang="sr-Latn-BA" sz="2000" i="1">
                                <a:latin typeface="Cambria Math" panose="02040503050406030204" pitchFamily="18" charset="0"/>
                              </a:rPr>
                              <m:t>𝑙𝑖𝑘𝑣𝑖𝑑𝑛𝑜𝑠𝑡𝑖</m:t>
                            </m:r>
                          </m:e>
                        </m:mr>
                      </m:m>
                      <m:r>
                        <a:rPr lang="sr-Latn-BA" sz="2000" i="1">
                          <a:latin typeface="Cambria Math" panose="02040503050406030204" pitchFamily="18" charset="0"/>
                        </a:rPr>
                        <m:t>=</m:t>
                      </m:r>
                      <m:f>
                        <m:fPr>
                          <m:ctrlPr>
                            <a:rPr lang="en-US" sz="2000" i="1">
                              <a:latin typeface="Cambria Math" panose="02040503050406030204" pitchFamily="18" charset="0"/>
                            </a:rPr>
                          </m:ctrlPr>
                        </m:fPr>
                        <m:num>
                          <m:r>
                            <a:rPr lang="sr-Latn-BA" sz="2000" i="1">
                              <a:latin typeface="Cambria Math" panose="02040503050406030204" pitchFamily="18" charset="0"/>
                            </a:rPr>
                            <m:t>𝑅𝑎𝑠𝑝𝑜𝑙𝑜</m:t>
                          </m:r>
                          <m:r>
                            <a:rPr lang="sr-Latn-BA" sz="2000" i="1">
                              <a:latin typeface="Cambria Math" panose="02040503050406030204" pitchFamily="18" charset="0"/>
                            </a:rPr>
                            <m:t>ž</m:t>
                          </m:r>
                          <m:r>
                            <a:rPr lang="sr-Latn-BA" sz="2000" i="1">
                              <a:latin typeface="Cambria Math" panose="02040503050406030204" pitchFamily="18" charset="0"/>
                            </a:rPr>
                            <m:t>𝑖𝑣𝑎</m:t>
                          </m:r>
                          <m:r>
                            <a:rPr lang="sr-Latn-BA" sz="2000" i="1">
                              <a:latin typeface="Cambria Math" panose="02040503050406030204" pitchFamily="18" charset="0"/>
                            </a:rPr>
                            <m:t> </m:t>
                          </m:r>
                          <m:r>
                            <a:rPr lang="sr-Latn-BA" sz="2000" i="1">
                              <a:latin typeface="Cambria Math" panose="02040503050406030204" pitchFamily="18" charset="0"/>
                            </a:rPr>
                            <m:t>𝑔𝑜𝑡𝑜𝑣𝑖𝑛𝑎</m:t>
                          </m:r>
                          <m:r>
                            <a:rPr lang="sr-Latn-BA" sz="2000" i="1">
                              <a:latin typeface="Cambria Math" panose="02040503050406030204" pitchFamily="18" charset="0"/>
                            </a:rPr>
                            <m:t> </m:t>
                          </m:r>
                          <m:r>
                            <a:rPr lang="sr-Latn-BA" sz="2000" i="1">
                              <a:latin typeface="Cambria Math" panose="02040503050406030204" pitchFamily="18" charset="0"/>
                            </a:rPr>
                            <m:t>𝑖</m:t>
                          </m:r>
                          <m:r>
                            <a:rPr lang="sr-Latn-BA" sz="2000" i="1">
                              <a:latin typeface="Cambria Math" panose="02040503050406030204" pitchFamily="18" charset="0"/>
                            </a:rPr>
                            <m:t> </m:t>
                          </m:r>
                          <m:r>
                            <a:rPr lang="sr-Latn-BA" sz="2000" i="1">
                              <a:latin typeface="Cambria Math" panose="02040503050406030204" pitchFamily="18" charset="0"/>
                            </a:rPr>
                            <m:t>𝑒𝑘𝑣𝑖𝑣𝑎𝑙𝑒𝑛𝑡𝑖</m:t>
                          </m:r>
                          <m:r>
                            <a:rPr lang="sr-Latn-BA" sz="2000" i="1">
                              <a:latin typeface="Cambria Math" panose="02040503050406030204" pitchFamily="18" charset="0"/>
                            </a:rPr>
                            <m:t> </m:t>
                          </m:r>
                          <m:r>
                            <a:rPr lang="sr-Latn-BA" sz="2000" i="1">
                              <a:latin typeface="Cambria Math" panose="02040503050406030204" pitchFamily="18" charset="0"/>
                            </a:rPr>
                            <m:t>𝑔𝑜𝑡𝑜𝑣𝑖𝑛𝑒</m:t>
                          </m:r>
                        </m:num>
                        <m:den>
                          <m:r>
                            <a:rPr lang="sr-Latn-BA" sz="2000" i="1">
                              <a:latin typeface="Cambria Math" panose="02040503050406030204" pitchFamily="18" charset="0"/>
                            </a:rPr>
                            <m:t>𝐾𝑟𝑎𝑡𝑘𝑜𝑟𝑜</m:t>
                          </m:r>
                          <m:r>
                            <a:rPr lang="sr-Latn-BA" sz="2000" i="1">
                              <a:latin typeface="Cambria Math" panose="02040503050406030204" pitchFamily="18" charset="0"/>
                            </a:rPr>
                            <m:t>č</m:t>
                          </m:r>
                          <m:r>
                            <a:rPr lang="sr-Latn-BA" sz="2000" i="1">
                              <a:latin typeface="Cambria Math" panose="02040503050406030204" pitchFamily="18" charset="0"/>
                            </a:rPr>
                            <m:t>𝑛𝑒</m:t>
                          </m:r>
                          <m:r>
                            <a:rPr lang="sr-Latn-BA" sz="2000" i="1">
                              <a:latin typeface="Cambria Math" panose="02040503050406030204" pitchFamily="18" charset="0"/>
                            </a:rPr>
                            <m:t> </m:t>
                          </m:r>
                          <m:r>
                            <a:rPr lang="sr-Latn-BA" sz="2000" i="1">
                              <a:latin typeface="Cambria Math" panose="02040503050406030204" pitchFamily="18" charset="0"/>
                            </a:rPr>
                            <m:t>𝑜𝑏𝑎𝑣𝑒𝑧𝑒</m:t>
                          </m:r>
                        </m:den>
                      </m:f>
                    </m:oMath>
                  </m:oMathPara>
                </a14:m>
                <a:endParaRPr lang="sr-Latn-BA" sz="2000" b="1"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575059" y="1418706"/>
                <a:ext cx="8915400" cy="4865716"/>
              </a:xfrm>
              <a:blipFill rotWithShape="0">
                <a:blip r:embed="rId2"/>
                <a:stretch>
                  <a:fillRect l="-957" t="-1003" r="-342"/>
                </a:stretch>
              </a:blipFill>
            </p:spPr>
            <p:txBody>
              <a:bodyPr/>
              <a:lstStyle/>
              <a:p>
                <a:r>
                  <a:rPr lang="sr-Latn-BA">
                    <a:noFill/>
                  </a:rPr>
                  <a:t> </a:t>
                </a:r>
              </a:p>
            </p:txBody>
          </p:sp>
        </mc:Fallback>
      </mc:AlternateContent>
    </p:spTree>
    <p:extLst>
      <p:ext uri="{BB962C8B-B14F-4D97-AF65-F5344CB8AC3E}">
        <p14:creationId xmlns:p14="http://schemas.microsoft.com/office/powerpoint/2010/main" val="427549263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7568" y="624110"/>
            <a:ext cx="9857045" cy="562139"/>
          </a:xfrm>
        </p:spPr>
        <p:txBody>
          <a:bodyPr>
            <a:normAutofit fontScale="90000"/>
          </a:bodyPr>
          <a:lstStyle/>
          <a:p>
            <a:r>
              <a:rPr lang="sr-Latn-BA" b="1" dirty="0" smtClean="0"/>
              <a:t>5.4. Racija finansiranja</a:t>
            </a:r>
            <a:endParaRPr lang="sr-Latn-BA" b="1" dirty="0"/>
          </a:p>
        </p:txBody>
      </p:sp>
      <p:sp>
        <p:nvSpPr>
          <p:cNvPr id="3" name="Content Placeholder 2"/>
          <p:cNvSpPr>
            <a:spLocks noGrp="1"/>
          </p:cNvSpPr>
          <p:nvPr>
            <p:ph idx="1"/>
          </p:nvPr>
        </p:nvSpPr>
        <p:spPr>
          <a:xfrm>
            <a:off x="847898" y="1496290"/>
            <a:ext cx="10166091" cy="4788131"/>
          </a:xfrm>
        </p:spPr>
        <p:txBody>
          <a:bodyPr>
            <a:normAutofit/>
          </a:bodyPr>
          <a:lstStyle/>
          <a:p>
            <a:r>
              <a:rPr lang="sr-Latn-BA" sz="2000" dirty="0"/>
              <a:t>Preduzeća se finansiraju iz sopstvenih izvora i iz dugova, kako kratkoročnih tako i dugoročnih. </a:t>
            </a:r>
            <a:endParaRPr lang="sr-Latn-BA" sz="2000" dirty="0" smtClean="0"/>
          </a:p>
          <a:p>
            <a:r>
              <a:rPr lang="sr-Latn-BA" sz="2000" dirty="0" smtClean="0"/>
              <a:t>Upotrebom </a:t>
            </a:r>
            <a:r>
              <a:rPr lang="sr-Latn-BA" sz="2000" dirty="0"/>
              <a:t>duga u finansiranju preduzeća izlažu se finansijskom riziku zbog obaveze plaćanja kamate kreditoru kao i obaveze vraćanja glavnice duga u roku dospijeća. </a:t>
            </a:r>
            <a:endParaRPr lang="sr-Latn-BA" sz="2000" dirty="0" smtClean="0"/>
          </a:p>
          <a:p>
            <a:r>
              <a:rPr lang="sr-Latn-BA" sz="2000" dirty="0" smtClean="0"/>
              <a:t>Racija finansiranja su:</a:t>
            </a:r>
            <a:endParaRPr lang="en-US" sz="2000" dirty="0"/>
          </a:p>
          <a:p>
            <a:pPr lvl="0">
              <a:buFont typeface="Arial" panose="020B0604020202020204" pitchFamily="34" charset="0"/>
              <a:buChar char="•"/>
            </a:pPr>
            <a:r>
              <a:rPr lang="sr-Latn-BA" sz="2000" b="1" dirty="0">
                <a:solidFill>
                  <a:schemeClr val="accent2">
                    <a:lumMod val="50000"/>
                  </a:schemeClr>
                </a:solidFill>
              </a:rPr>
              <a:t>racio ukupnog duga prema ukupnoj imovini,</a:t>
            </a:r>
            <a:endParaRPr lang="en-US" sz="2000" b="1" dirty="0">
              <a:solidFill>
                <a:schemeClr val="accent2">
                  <a:lumMod val="50000"/>
                </a:schemeClr>
              </a:solidFill>
            </a:endParaRPr>
          </a:p>
          <a:p>
            <a:pPr lvl="0">
              <a:buFont typeface="Arial" panose="020B0604020202020204" pitchFamily="34" charset="0"/>
              <a:buChar char="•"/>
            </a:pPr>
            <a:r>
              <a:rPr lang="sr-Latn-BA" sz="2000" b="1" dirty="0">
                <a:solidFill>
                  <a:schemeClr val="accent2">
                    <a:lumMod val="50000"/>
                  </a:schemeClr>
                </a:solidFill>
              </a:rPr>
              <a:t>racio dugoročnog duga prema ukupnoj imovini,</a:t>
            </a:r>
            <a:endParaRPr lang="en-US" sz="2000" b="1" dirty="0">
              <a:solidFill>
                <a:schemeClr val="accent2">
                  <a:lumMod val="50000"/>
                </a:schemeClr>
              </a:solidFill>
            </a:endParaRPr>
          </a:p>
          <a:p>
            <a:pPr lvl="0">
              <a:buFont typeface="Arial" panose="020B0604020202020204" pitchFamily="34" charset="0"/>
              <a:buChar char="•"/>
            </a:pPr>
            <a:r>
              <a:rPr lang="sr-Latn-BA" sz="2000" b="1" dirty="0">
                <a:solidFill>
                  <a:schemeClr val="accent2">
                    <a:lumMod val="50000"/>
                  </a:schemeClr>
                </a:solidFill>
              </a:rPr>
              <a:t>racio dugoročnog duga prema sopstvenim izvorima (kapitalu),</a:t>
            </a:r>
            <a:endParaRPr lang="en-US" sz="2000" b="1" dirty="0">
              <a:solidFill>
                <a:schemeClr val="accent2">
                  <a:lumMod val="50000"/>
                </a:schemeClr>
              </a:solidFill>
            </a:endParaRPr>
          </a:p>
          <a:p>
            <a:pPr lvl="0">
              <a:buFont typeface="Arial" panose="020B0604020202020204" pitchFamily="34" charset="0"/>
              <a:buChar char="•"/>
            </a:pPr>
            <a:r>
              <a:rPr lang="sr-Latn-BA" sz="2000" b="1" dirty="0">
                <a:solidFill>
                  <a:schemeClr val="accent2">
                    <a:lumMod val="50000"/>
                  </a:schemeClr>
                </a:solidFill>
              </a:rPr>
              <a:t>koeficijent pokrića kamata, </a:t>
            </a:r>
            <a:endParaRPr lang="en-US" sz="2000" b="1" dirty="0">
              <a:solidFill>
                <a:schemeClr val="accent2">
                  <a:lumMod val="50000"/>
                </a:schemeClr>
              </a:solidFill>
            </a:endParaRPr>
          </a:p>
          <a:p>
            <a:pPr>
              <a:buFont typeface="Arial" panose="020B0604020202020204" pitchFamily="34" charset="0"/>
              <a:buChar char="•"/>
            </a:pPr>
            <a:r>
              <a:rPr lang="sr-Latn-BA" sz="2000" b="1" dirty="0">
                <a:solidFill>
                  <a:schemeClr val="accent2">
                    <a:lumMod val="50000"/>
                  </a:schemeClr>
                </a:solidFill>
              </a:rPr>
              <a:t>koeficijent pokrića ukupnih fiksnih </a:t>
            </a:r>
            <a:r>
              <a:rPr lang="sr-Latn-BA" sz="2000" b="1" dirty="0" smtClean="0">
                <a:solidFill>
                  <a:schemeClr val="accent2">
                    <a:lumMod val="50000"/>
                  </a:schemeClr>
                </a:solidFill>
              </a:rPr>
              <a:t>zaduženja</a:t>
            </a:r>
            <a:r>
              <a:rPr lang="sr-Latn-BA" sz="2000" b="1" dirty="0" smtClean="0"/>
              <a:t>.</a:t>
            </a:r>
            <a:endParaRPr lang="sr-Latn-BA" sz="2000" b="1" dirty="0"/>
          </a:p>
        </p:txBody>
      </p:sp>
    </p:spTree>
    <p:extLst>
      <p:ext uri="{BB962C8B-B14F-4D97-AF65-F5344CB8AC3E}">
        <p14:creationId xmlns:p14="http://schemas.microsoft.com/office/powerpoint/2010/main" val="150330274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6995" y="624110"/>
            <a:ext cx="9807618" cy="463285"/>
          </a:xfrm>
        </p:spPr>
        <p:txBody>
          <a:bodyPr>
            <a:normAutofit fontScale="90000"/>
          </a:bodyPr>
          <a:lstStyle/>
          <a:p>
            <a:r>
              <a:rPr lang="sr-Latn-BA" b="1" dirty="0"/>
              <a:t>5.4. Racija finansiranja</a:t>
            </a:r>
            <a:endParaRPr lang="sr-Latn-BA"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47898" y="1496290"/>
                <a:ext cx="9642561" cy="4788131"/>
              </a:xfrm>
            </p:spPr>
            <p:txBody>
              <a:bodyPr>
                <a:normAutofit/>
              </a:bodyPr>
              <a:lstStyle/>
              <a:p>
                <a:r>
                  <a:rPr lang="sr-Latn-BA" sz="2000" b="1" dirty="0"/>
                  <a:t>Racio ukupnog duga prema ukupnoj </a:t>
                </a:r>
                <a:r>
                  <a:rPr lang="sr-Latn-BA" sz="2000" b="1" dirty="0" smtClean="0"/>
                  <a:t>imovini</a:t>
                </a:r>
                <a:r>
                  <a:rPr lang="sr-Latn-BA" sz="2000" b="1" dirty="0"/>
                  <a:t> </a:t>
                </a:r>
                <a:r>
                  <a:rPr lang="sr-Latn-BA" sz="2000" dirty="0" smtClean="0"/>
                  <a:t>je </a:t>
                </a:r>
                <a:r>
                  <a:rPr lang="sr-Latn-BA" sz="2000" dirty="0"/>
                  <a:t>zapravo pokazatelj zaduženosti preduzeća i ukazuje na to da li preduzeće upravlja i kontroliše svoje dugove (obaveze</a:t>
                </a:r>
                <a:r>
                  <a:rPr lang="sr-Latn-BA" sz="2000" dirty="0" smtClean="0"/>
                  <a:t>)</a:t>
                </a:r>
              </a:p>
              <a:p>
                <a:pPr marL="0" indent="0">
                  <a:buNone/>
                </a:pPr>
                <a:endParaRPr lang="sr-Latn-BA" sz="2000" dirty="0" smtClean="0"/>
              </a:p>
              <a:p>
                <a:pPr marL="0" indent="0" algn="ctr">
                  <a:buNone/>
                </a:pPr>
                <a:r>
                  <a:rPr lang="sr-Latn-BA" sz="2000" i="1" dirty="0" smtClean="0"/>
                  <a:t>Racio ukupnog </a:t>
                </a:r>
                <a:r>
                  <a:rPr lang="sr-Latn-BA" sz="2000" i="1" dirty="0"/>
                  <a:t>duga </a:t>
                </a:r>
                <a:r>
                  <a:rPr lang="sr-Latn-BA" sz="2000" i="1" dirty="0" smtClean="0"/>
                  <a:t>prema ukupnoj imovini   </a:t>
                </a:r>
                <a:r>
                  <a:rPr lang="sr-Latn-BA" sz="2000" i="1" dirty="0"/>
                  <a:t>= </a:t>
                </a:r>
                <a14:m>
                  <m:oMath xmlns:m="http://schemas.openxmlformats.org/officeDocument/2006/math">
                    <m:f>
                      <m:fPr>
                        <m:ctrlPr>
                          <a:rPr lang="en-US" sz="2000" i="1">
                            <a:latin typeface="Cambria Math" panose="02040503050406030204" pitchFamily="18" charset="0"/>
                          </a:rPr>
                        </m:ctrlPr>
                      </m:fPr>
                      <m:num>
                        <m:r>
                          <a:rPr lang="sr-Latn-BA" sz="2000" i="1">
                            <a:latin typeface="Cambria Math" panose="02040503050406030204" pitchFamily="18" charset="0"/>
                          </a:rPr>
                          <m:t>𝑢𝑘𝑢𝑝𝑛𝑒</m:t>
                        </m:r>
                        <m:r>
                          <a:rPr lang="sr-Latn-BA" sz="2000" i="1">
                            <a:latin typeface="Cambria Math" panose="02040503050406030204" pitchFamily="18" charset="0"/>
                          </a:rPr>
                          <m:t> </m:t>
                        </m:r>
                        <m:r>
                          <a:rPr lang="sr-Latn-BA" sz="2000" i="1">
                            <a:latin typeface="Cambria Math" panose="02040503050406030204" pitchFamily="18" charset="0"/>
                          </a:rPr>
                          <m:t>𝑜𝑏𝑎𝑣𝑒𝑧𝑒</m:t>
                        </m:r>
                      </m:num>
                      <m:den>
                        <m:r>
                          <a:rPr lang="sr-Latn-BA" sz="2000" i="1">
                            <a:latin typeface="Cambria Math" panose="02040503050406030204" pitchFamily="18" charset="0"/>
                          </a:rPr>
                          <m:t>𝑢𝑘𝑢𝑝𝑛𝑎</m:t>
                        </m:r>
                        <m:r>
                          <a:rPr lang="sr-Latn-BA" sz="2000" i="1">
                            <a:latin typeface="Cambria Math" panose="02040503050406030204" pitchFamily="18" charset="0"/>
                          </a:rPr>
                          <m:t> </m:t>
                        </m:r>
                        <m:r>
                          <a:rPr lang="sr-Latn-BA" sz="2000" i="1">
                            <a:latin typeface="Cambria Math" panose="02040503050406030204" pitchFamily="18" charset="0"/>
                          </a:rPr>
                          <m:t>𝑖𝑚𝑜𝑣𝑖𝑛𝑎</m:t>
                        </m:r>
                      </m:den>
                    </m:f>
                  </m:oMath>
                </a14:m>
                <a:endParaRPr lang="sr-Latn-BA" sz="2000" b="1" i="1" dirty="0" smtClean="0"/>
              </a:p>
              <a:p>
                <a:r>
                  <a:rPr lang="en-US" sz="2000" b="1" dirty="0"/>
                  <a:t>Racio dugoročnog duga prema ukupnoj </a:t>
                </a:r>
                <a:r>
                  <a:rPr lang="en-US" sz="2000" b="1" dirty="0" smtClean="0"/>
                  <a:t>imovini</a:t>
                </a:r>
                <a:r>
                  <a:rPr lang="sr-Latn-BA" sz="2000" b="1" dirty="0"/>
                  <a:t> </a:t>
                </a:r>
                <a:r>
                  <a:rPr lang="sr-Latn-BA" sz="2000" b="1" dirty="0" smtClean="0"/>
                  <a:t>je </a:t>
                </a:r>
                <a:r>
                  <a:rPr lang="sr-Latn-BA" sz="2000" dirty="0" smtClean="0"/>
                  <a:t>pokazatelj </a:t>
                </a:r>
                <a:r>
                  <a:rPr lang="sr-Latn-BA" sz="2000" dirty="0"/>
                  <a:t>ročne </a:t>
                </a:r>
                <a:r>
                  <a:rPr lang="sr-Latn-BA" sz="2000" dirty="0" smtClean="0"/>
                  <a:t>finansijske </a:t>
                </a:r>
                <a:r>
                  <a:rPr lang="sr-Latn-BA" sz="2000" dirty="0"/>
                  <a:t>strukture </a:t>
                </a:r>
                <a:r>
                  <a:rPr lang="sr-Latn-BA" sz="2000" dirty="0" smtClean="0"/>
                  <a:t>preduzeća</a:t>
                </a:r>
              </a:p>
              <a:p>
                <a:pPr marL="0" indent="0">
                  <a:buNone/>
                </a:pPr>
                <a:endParaRPr lang="sr-Latn-BA" sz="2000" i="1" dirty="0" smtClean="0"/>
              </a:p>
              <a:p>
                <a:pPr marL="0" indent="0">
                  <a:buNone/>
                </a:pPr>
                <a14:m>
                  <m:oMathPara xmlns:m="http://schemas.openxmlformats.org/officeDocument/2006/math">
                    <m:oMathParaPr>
                      <m:jc m:val="centerGroup"/>
                    </m:oMathParaPr>
                    <m:oMath xmlns:m="http://schemas.openxmlformats.org/officeDocument/2006/math">
                      <m:m>
                        <m:mPr>
                          <m:mcs>
                            <m:mc>
                              <m:mcPr>
                                <m:count m:val="1"/>
                                <m:mcJc m:val="center"/>
                              </m:mcPr>
                            </m:mc>
                          </m:mcs>
                          <m:ctrlPr>
                            <a:rPr lang="en-US" sz="2000" i="1">
                              <a:latin typeface="Cambria Math" panose="02040503050406030204" pitchFamily="18" charset="0"/>
                            </a:rPr>
                          </m:ctrlPr>
                        </m:mPr>
                        <m:mr>
                          <m:e>
                            <m:r>
                              <a:rPr lang="sr-Latn-BA" sz="2000" i="1">
                                <a:latin typeface="Cambria Math" panose="02040503050406030204" pitchFamily="18" charset="0"/>
                              </a:rPr>
                              <m:t>𝑅𝑎𝑐𝑖𝑜</m:t>
                            </m:r>
                            <m:r>
                              <a:rPr lang="sr-Latn-BA" sz="2000" i="1">
                                <a:latin typeface="Cambria Math" panose="02040503050406030204" pitchFamily="18" charset="0"/>
                              </a:rPr>
                              <m:t> </m:t>
                            </m:r>
                            <m:r>
                              <a:rPr lang="sr-Latn-BA" sz="2000" i="1">
                                <a:latin typeface="Cambria Math" panose="02040503050406030204" pitchFamily="18" charset="0"/>
                              </a:rPr>
                              <m:t>𝑑𝑢𝑔𝑜𝑟𝑜</m:t>
                            </m:r>
                            <m:r>
                              <a:rPr lang="sr-Latn-BA" sz="2000" i="1">
                                <a:latin typeface="Cambria Math" panose="02040503050406030204" pitchFamily="18" charset="0"/>
                              </a:rPr>
                              <m:t>č</m:t>
                            </m:r>
                            <m:r>
                              <a:rPr lang="sr-Latn-BA" sz="2000" i="1">
                                <a:latin typeface="Cambria Math" panose="02040503050406030204" pitchFamily="18" charset="0"/>
                              </a:rPr>
                              <m:t>𝑛𝑜𝑔</m:t>
                            </m:r>
                            <m:r>
                              <a:rPr lang="sr-Latn-BA" sz="2000" i="1">
                                <a:latin typeface="Cambria Math" panose="02040503050406030204" pitchFamily="18" charset="0"/>
                              </a:rPr>
                              <m:t> </m:t>
                            </m:r>
                            <m:r>
                              <a:rPr lang="sr-Latn-BA" sz="2000" i="1">
                                <a:latin typeface="Cambria Math" panose="02040503050406030204" pitchFamily="18" charset="0"/>
                              </a:rPr>
                              <m:t>𝑑𝑢𝑔𝑎</m:t>
                            </m:r>
                          </m:e>
                        </m:mr>
                        <m:mr>
                          <m:e>
                            <m:r>
                              <a:rPr lang="sr-Latn-BA" sz="2000" i="1">
                                <a:latin typeface="Cambria Math" panose="02040503050406030204" pitchFamily="18" charset="0"/>
                              </a:rPr>
                              <m:t>𝑝𝑟𝑒𝑚𝑎</m:t>
                            </m:r>
                            <m:r>
                              <a:rPr lang="sr-Latn-BA" sz="2000" i="1">
                                <a:latin typeface="Cambria Math" panose="02040503050406030204" pitchFamily="18" charset="0"/>
                              </a:rPr>
                              <m:t> </m:t>
                            </m:r>
                            <m:r>
                              <a:rPr lang="sr-Latn-BA" sz="2000" i="1">
                                <a:latin typeface="Cambria Math" panose="02040503050406030204" pitchFamily="18" charset="0"/>
                              </a:rPr>
                              <m:t>𝑢𝑘𝑢𝑝𝑛𝑜𝑗</m:t>
                            </m:r>
                            <m:r>
                              <a:rPr lang="sr-Latn-BA" sz="2000" i="1">
                                <a:latin typeface="Cambria Math" panose="02040503050406030204" pitchFamily="18" charset="0"/>
                              </a:rPr>
                              <m:t> </m:t>
                            </m:r>
                            <m:r>
                              <a:rPr lang="sr-Latn-BA" sz="2000" i="1">
                                <a:latin typeface="Cambria Math" panose="02040503050406030204" pitchFamily="18" charset="0"/>
                              </a:rPr>
                              <m:t>𝑖𝑚𝑜𝑣𝑖𝑛𝑖</m:t>
                            </m:r>
                          </m:e>
                        </m:mr>
                      </m:m>
                      <m:r>
                        <a:rPr lang="sr-Latn-BA" sz="2000" i="1">
                          <a:latin typeface="Cambria Math" panose="02040503050406030204" pitchFamily="18" charset="0"/>
                        </a:rPr>
                        <m:t>=</m:t>
                      </m:r>
                      <m:f>
                        <m:fPr>
                          <m:ctrlPr>
                            <a:rPr lang="en-US" sz="2000" i="1">
                              <a:latin typeface="Cambria Math" panose="02040503050406030204" pitchFamily="18" charset="0"/>
                            </a:rPr>
                          </m:ctrlPr>
                        </m:fPr>
                        <m:num>
                          <m:r>
                            <a:rPr lang="sr-Latn-BA" sz="2000" i="1">
                              <a:latin typeface="Cambria Math" panose="02040503050406030204" pitchFamily="18" charset="0"/>
                            </a:rPr>
                            <m:t>𝐷𝑢𝑔𝑜𝑟𝑜</m:t>
                          </m:r>
                          <m:r>
                            <a:rPr lang="sr-Latn-BA" sz="2000" i="1">
                              <a:latin typeface="Cambria Math" panose="02040503050406030204" pitchFamily="18" charset="0"/>
                            </a:rPr>
                            <m:t>č</m:t>
                          </m:r>
                          <m:r>
                            <a:rPr lang="sr-Latn-BA" sz="2000" i="1">
                              <a:latin typeface="Cambria Math" panose="02040503050406030204" pitchFamily="18" charset="0"/>
                            </a:rPr>
                            <m:t>𝑛𝑖</m:t>
                          </m:r>
                          <m:r>
                            <a:rPr lang="sr-Latn-BA" sz="2000" i="1">
                              <a:latin typeface="Cambria Math" panose="02040503050406030204" pitchFamily="18" charset="0"/>
                            </a:rPr>
                            <m:t> </m:t>
                          </m:r>
                          <m:r>
                            <a:rPr lang="sr-Latn-BA" sz="2000" i="1">
                              <a:latin typeface="Cambria Math" panose="02040503050406030204" pitchFamily="18" charset="0"/>
                            </a:rPr>
                            <m:t>𝑑𝑢𝑔𝑜𝑣𝑖</m:t>
                          </m:r>
                        </m:num>
                        <m:den>
                          <m:r>
                            <a:rPr lang="sr-Latn-BA" sz="2000" i="1">
                              <a:latin typeface="Cambria Math" panose="02040503050406030204" pitchFamily="18" charset="0"/>
                            </a:rPr>
                            <m:t>𝑈𝑘𝑢𝑝𝑛𝑎</m:t>
                          </m:r>
                          <m:r>
                            <a:rPr lang="sr-Latn-BA" sz="2000" i="1">
                              <a:latin typeface="Cambria Math" panose="02040503050406030204" pitchFamily="18" charset="0"/>
                            </a:rPr>
                            <m:t> </m:t>
                          </m:r>
                          <m:r>
                            <a:rPr lang="sr-Latn-BA" sz="2000" i="1">
                              <a:latin typeface="Cambria Math" panose="02040503050406030204" pitchFamily="18" charset="0"/>
                            </a:rPr>
                            <m:t>𝑖𝑚𝑜𝑣𝑖𝑛𝑎</m:t>
                          </m:r>
                        </m:den>
                      </m:f>
                    </m:oMath>
                  </m:oMathPara>
                </a14:m>
                <a:endParaRPr lang="sr-Latn-BA" sz="2000" b="1"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47898" y="1496290"/>
                <a:ext cx="9642561" cy="4788131"/>
              </a:xfrm>
              <a:blipFill rotWithShape="0">
                <a:blip r:embed="rId2"/>
                <a:stretch>
                  <a:fillRect l="-569" t="-636" r="-1264"/>
                </a:stretch>
              </a:blipFill>
            </p:spPr>
            <p:txBody>
              <a:bodyPr/>
              <a:lstStyle/>
              <a:p>
                <a:r>
                  <a:rPr lang="sr-Latn-BA">
                    <a:noFill/>
                  </a:rPr>
                  <a:t> </a:t>
                </a:r>
              </a:p>
            </p:txBody>
          </p:sp>
        </mc:Fallback>
      </mc:AlternateContent>
    </p:spTree>
    <p:extLst>
      <p:ext uri="{BB962C8B-B14F-4D97-AF65-F5344CB8AC3E}">
        <p14:creationId xmlns:p14="http://schemas.microsoft.com/office/powerpoint/2010/main" val="6844833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8357" y="624110"/>
            <a:ext cx="9206256" cy="422095"/>
          </a:xfrm>
        </p:spPr>
        <p:txBody>
          <a:bodyPr>
            <a:normAutofit fontScale="90000"/>
          </a:bodyPr>
          <a:lstStyle/>
          <a:p>
            <a:r>
              <a:rPr lang="sr-Latn-BA" b="1" dirty="0"/>
              <a:t>5.4. Racija finansiranja</a:t>
            </a:r>
            <a:endParaRPr lang="sr-Latn-BA"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47898" y="1496290"/>
                <a:ext cx="9642561" cy="4788131"/>
              </a:xfrm>
            </p:spPr>
            <p:txBody>
              <a:bodyPr>
                <a:normAutofit/>
              </a:bodyPr>
              <a:lstStyle/>
              <a:p>
                <a:r>
                  <a:rPr lang="sr-Latn-BA" sz="2400" b="1" dirty="0" smtClean="0"/>
                  <a:t>R</a:t>
                </a:r>
                <a:r>
                  <a:rPr lang="en-US" sz="2400" b="1" dirty="0" smtClean="0"/>
                  <a:t>acio </a:t>
                </a:r>
                <a:r>
                  <a:rPr lang="en-US" sz="2400" b="1" dirty="0"/>
                  <a:t>dugoročnog duga prema sopstvenim izvorima (</a:t>
                </a:r>
                <a:r>
                  <a:rPr lang="en-US" sz="2400" b="1" dirty="0" smtClean="0"/>
                  <a:t>kapitalu)</a:t>
                </a:r>
                <a:r>
                  <a:rPr lang="sr-Latn-BA" sz="2400" b="1" dirty="0" smtClean="0"/>
                  <a:t> se </a:t>
                </a:r>
                <a:r>
                  <a:rPr lang="sr-Latn-BA" sz="2400" dirty="0" smtClean="0"/>
                  <a:t>odnosi </a:t>
                </a:r>
                <a:r>
                  <a:rPr lang="sr-Latn-BA" sz="2400" dirty="0"/>
                  <a:t>na </a:t>
                </a:r>
                <a:r>
                  <a:rPr lang="sr-Latn-BA" sz="2400" dirty="0" smtClean="0"/>
                  <a:t>strukturu kapitala:</a:t>
                </a:r>
              </a:p>
              <a:p>
                <a:pPr marL="0" indent="0">
                  <a:buNone/>
                </a:pPr>
                <a:endParaRPr lang="sr-Latn-BA" sz="2400" dirty="0" smtClean="0"/>
              </a:p>
              <a:p>
                <a:pPr marL="0" indent="0">
                  <a:buNone/>
                </a:pPr>
                <a14:m>
                  <m:oMathPara xmlns:m="http://schemas.openxmlformats.org/officeDocument/2006/math">
                    <m:oMathParaPr>
                      <m:jc m:val="centerGroup"/>
                    </m:oMathParaPr>
                    <m:oMath xmlns:m="http://schemas.openxmlformats.org/officeDocument/2006/math">
                      <m:m>
                        <m:mPr>
                          <m:mcs>
                            <m:mc>
                              <m:mcPr>
                                <m:count m:val="1"/>
                                <m:mcJc m:val="center"/>
                              </m:mcPr>
                            </m:mc>
                          </m:mcs>
                          <m:ctrlPr>
                            <a:rPr lang="en-US" sz="2400" i="1" smtClean="0">
                              <a:latin typeface="Cambria Math" panose="02040503050406030204" pitchFamily="18" charset="0"/>
                            </a:rPr>
                          </m:ctrlPr>
                        </m:mPr>
                        <m:mr>
                          <m:e>
                            <m:r>
                              <a:rPr lang="sr-Latn-BA" sz="2400" i="1">
                                <a:latin typeface="Cambria Math" panose="02040503050406030204" pitchFamily="18" charset="0"/>
                              </a:rPr>
                              <m:t>𝑅𝑎𝑐𝑖𝑜</m:t>
                            </m:r>
                            <m:r>
                              <a:rPr lang="sr-Latn-BA" sz="2400" i="1">
                                <a:latin typeface="Cambria Math" panose="02040503050406030204" pitchFamily="18" charset="0"/>
                              </a:rPr>
                              <m:t> </m:t>
                            </m:r>
                            <m:r>
                              <a:rPr lang="sr-Latn-BA" sz="2400" i="1">
                                <a:latin typeface="Cambria Math" panose="02040503050406030204" pitchFamily="18" charset="0"/>
                              </a:rPr>
                              <m:t>𝑑𝑢𝑔𝑜𝑟𝑜</m:t>
                            </m:r>
                            <m:r>
                              <a:rPr lang="sr-Latn-BA" sz="2400" i="1">
                                <a:latin typeface="Cambria Math" panose="02040503050406030204" pitchFamily="18" charset="0"/>
                              </a:rPr>
                              <m:t>č</m:t>
                            </m:r>
                            <m:r>
                              <a:rPr lang="sr-Latn-BA" sz="2400" i="1">
                                <a:latin typeface="Cambria Math" panose="02040503050406030204" pitchFamily="18" charset="0"/>
                              </a:rPr>
                              <m:t>𝑛𝑜𝑔</m:t>
                            </m:r>
                            <m:r>
                              <a:rPr lang="sr-Latn-BA" sz="2400" i="1">
                                <a:latin typeface="Cambria Math" panose="02040503050406030204" pitchFamily="18" charset="0"/>
                              </a:rPr>
                              <m:t> </m:t>
                            </m:r>
                            <m:r>
                              <a:rPr lang="sr-Latn-BA" sz="2400" i="1">
                                <a:latin typeface="Cambria Math" panose="02040503050406030204" pitchFamily="18" charset="0"/>
                              </a:rPr>
                              <m:t>𝑑𝑢𝑔𝑎</m:t>
                            </m:r>
                          </m:e>
                        </m:mr>
                        <m:mr>
                          <m:e>
                            <m:m>
                              <m:mPr>
                                <m:mcs>
                                  <m:mc>
                                    <m:mcPr>
                                      <m:count m:val="1"/>
                                      <m:mcJc m:val="center"/>
                                    </m:mcPr>
                                  </m:mc>
                                </m:mcs>
                                <m:ctrlPr>
                                  <a:rPr lang="en-US" sz="2400" i="1">
                                    <a:latin typeface="Cambria Math" panose="02040503050406030204" pitchFamily="18" charset="0"/>
                                  </a:rPr>
                                </m:ctrlPr>
                              </m:mPr>
                              <m:mr>
                                <m:e>
                                  <m:r>
                                    <a:rPr lang="sr-Latn-BA" sz="2400" i="1">
                                      <a:latin typeface="Cambria Math" panose="02040503050406030204" pitchFamily="18" charset="0"/>
                                    </a:rPr>
                                    <m:t>𝑝𝑟𝑒𝑚𝑎</m:t>
                                  </m:r>
                                  <m:r>
                                    <a:rPr lang="sr-Latn-BA" sz="2400" i="1">
                                      <a:latin typeface="Cambria Math" panose="02040503050406030204" pitchFamily="18" charset="0"/>
                                    </a:rPr>
                                    <m:t> </m:t>
                                  </m:r>
                                  <m:r>
                                    <a:rPr lang="sr-Latn-BA" sz="2400" i="1">
                                      <a:latin typeface="Cambria Math" panose="02040503050406030204" pitchFamily="18" charset="0"/>
                                    </a:rPr>
                                    <m:t>𝑠𝑜𝑝𝑠𝑡𝑣𝑒𝑛𝑜𝑚</m:t>
                                  </m:r>
                                  <m:r>
                                    <a:rPr lang="sr-Latn-BA" sz="2400" i="1">
                                      <a:latin typeface="Cambria Math" panose="02040503050406030204" pitchFamily="18" charset="0"/>
                                    </a:rPr>
                                    <m:t> </m:t>
                                  </m:r>
                                </m:e>
                              </m:mr>
                              <m:mr>
                                <m:e>
                                  <m:r>
                                    <a:rPr lang="sr-Latn-BA" sz="2400" i="1">
                                      <a:latin typeface="Cambria Math" panose="02040503050406030204" pitchFamily="18" charset="0"/>
                                    </a:rPr>
                                    <m:t>𝑘𝑎𝑝𝑖𝑡𝑎𝑙𝑢</m:t>
                                  </m:r>
                                </m:e>
                              </m:mr>
                            </m:m>
                          </m:e>
                        </m:mr>
                      </m:m>
                      <m:r>
                        <a:rPr lang="sr-Latn-BA" sz="2400" i="1">
                          <a:latin typeface="Cambria Math" panose="02040503050406030204" pitchFamily="18" charset="0"/>
                        </a:rPr>
                        <m:t>=</m:t>
                      </m:r>
                      <m:f>
                        <m:fPr>
                          <m:ctrlPr>
                            <a:rPr lang="en-US" sz="2400" i="1">
                              <a:latin typeface="Cambria Math" panose="02040503050406030204" pitchFamily="18" charset="0"/>
                            </a:rPr>
                          </m:ctrlPr>
                        </m:fPr>
                        <m:num>
                          <m:r>
                            <a:rPr lang="sr-Latn-BA" sz="2400" i="1">
                              <a:latin typeface="Cambria Math" panose="02040503050406030204" pitchFamily="18" charset="0"/>
                            </a:rPr>
                            <m:t>𝐷𝑢𝑔𝑜𝑟𝑜</m:t>
                          </m:r>
                          <m:r>
                            <a:rPr lang="sr-Latn-BA" sz="2400" i="1">
                              <a:latin typeface="Cambria Math" panose="02040503050406030204" pitchFamily="18" charset="0"/>
                            </a:rPr>
                            <m:t>č</m:t>
                          </m:r>
                          <m:r>
                            <a:rPr lang="sr-Latn-BA" sz="2400" i="1">
                              <a:latin typeface="Cambria Math" panose="02040503050406030204" pitchFamily="18" charset="0"/>
                            </a:rPr>
                            <m:t>𝑛𝑒</m:t>
                          </m:r>
                          <m:r>
                            <a:rPr lang="sr-Latn-BA" sz="2400" i="1">
                              <a:latin typeface="Cambria Math" panose="02040503050406030204" pitchFamily="18" charset="0"/>
                            </a:rPr>
                            <m:t> </m:t>
                          </m:r>
                          <m:r>
                            <a:rPr lang="sr-Latn-BA" sz="2400" i="1">
                              <a:latin typeface="Cambria Math" panose="02040503050406030204" pitchFamily="18" charset="0"/>
                            </a:rPr>
                            <m:t>𝑜𝑏𝑎𝑣𝑒𝑧𝑒</m:t>
                          </m:r>
                        </m:num>
                        <m:den>
                          <m:r>
                            <a:rPr lang="sr-Latn-BA" sz="2400" i="1">
                              <a:latin typeface="Cambria Math" panose="02040503050406030204" pitchFamily="18" charset="0"/>
                            </a:rPr>
                            <m:t>𝐾𝑎𝑝𝑖𝑡𝑎𝑙</m:t>
                          </m:r>
                        </m:den>
                      </m:f>
                    </m:oMath>
                  </m:oMathPara>
                </a14:m>
                <a:endParaRPr lang="sr-Latn-BA" sz="2000" b="1"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47898" y="1496290"/>
                <a:ext cx="9642561" cy="4788131"/>
              </a:xfrm>
              <a:blipFill rotWithShape="0">
                <a:blip r:embed="rId2"/>
                <a:stretch>
                  <a:fillRect l="-885" t="-1018"/>
                </a:stretch>
              </a:blipFill>
            </p:spPr>
            <p:txBody>
              <a:bodyPr/>
              <a:lstStyle/>
              <a:p>
                <a:r>
                  <a:rPr lang="sr-Latn-BA">
                    <a:noFill/>
                  </a:rPr>
                  <a:t> </a:t>
                </a:r>
              </a:p>
            </p:txBody>
          </p:sp>
        </mc:Fallback>
      </mc:AlternateContent>
    </p:spTree>
    <p:extLst>
      <p:ext uri="{BB962C8B-B14F-4D97-AF65-F5344CB8AC3E}">
        <p14:creationId xmlns:p14="http://schemas.microsoft.com/office/powerpoint/2010/main" val="243010799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9816" y="535460"/>
            <a:ext cx="10194797" cy="761326"/>
          </a:xfrm>
        </p:spPr>
        <p:txBody>
          <a:bodyPr>
            <a:normAutofit/>
          </a:bodyPr>
          <a:lstStyle/>
          <a:p>
            <a:r>
              <a:rPr lang="sr-Latn-BA" sz="3200" b="1" dirty="0"/>
              <a:t>5.4. Racija finansiranja</a:t>
            </a:r>
            <a:endParaRPr lang="sr-Latn-BA" sz="32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47898" y="1496290"/>
                <a:ext cx="9642561" cy="4788131"/>
              </a:xfrm>
            </p:spPr>
            <p:txBody>
              <a:bodyPr>
                <a:normAutofit/>
              </a:bodyPr>
              <a:lstStyle/>
              <a:p>
                <a:r>
                  <a:rPr lang="en-US" sz="2000" b="1" dirty="0"/>
                  <a:t>Racio pokrića </a:t>
                </a:r>
                <a:r>
                  <a:rPr lang="en-US" sz="2000" b="1" dirty="0" smtClean="0"/>
                  <a:t>kamata</a:t>
                </a:r>
                <a:r>
                  <a:rPr lang="sr-Latn-BA" sz="2000" b="1" dirty="0"/>
                  <a:t> </a:t>
                </a:r>
                <a:r>
                  <a:rPr lang="sr-Latn-BA" sz="2000" dirty="0" smtClean="0"/>
                  <a:t>pokazuje </a:t>
                </a:r>
                <a:r>
                  <a:rPr lang="sr-Latn-BA" sz="2000" dirty="0"/>
                  <a:t>stepen opterećenja poslovnog dobitka (EBIT) kao prinosa na ukupno uloženi kapital (</a:t>
                </a:r>
                <a:r>
                  <a:rPr lang="sr-Latn-BA" sz="2000" dirty="0" smtClean="0"/>
                  <a:t>sopstveni </a:t>
                </a:r>
                <a:r>
                  <a:rPr lang="sr-Latn-BA" sz="2000" dirty="0"/>
                  <a:t>i pozajmljeni) rashodima i izdacima za kamate. Veći stepen pokrića rashoda za kamate poslovnim dobitkom podrazumijeva veću zaštitu interesa povjerilaca, odnosno kreditnu sposobnost </a:t>
                </a:r>
                <a:r>
                  <a:rPr lang="sr-Latn-BA" sz="2000" dirty="0" smtClean="0"/>
                  <a:t>preduzeća.</a:t>
                </a:r>
              </a:p>
              <a:p>
                <a:pPr marL="0" indent="0">
                  <a:buNone/>
                </a:pPr>
                <a:endParaRPr lang="sr-Latn-BA" sz="2000" dirty="0" smtClean="0"/>
              </a:p>
              <a:p>
                <a:pPr marL="0" indent="0">
                  <a:buNone/>
                </a:pPr>
                <a14:m>
                  <m:oMathPara xmlns:m="http://schemas.openxmlformats.org/officeDocument/2006/math">
                    <m:oMathParaPr>
                      <m:jc m:val="centerGroup"/>
                    </m:oMathParaPr>
                    <m:oMath xmlns:m="http://schemas.openxmlformats.org/officeDocument/2006/math">
                      <m:r>
                        <a:rPr lang="sr-Latn-BA" sz="2000" i="1">
                          <a:latin typeface="Cambria Math" panose="02040503050406030204" pitchFamily="18" charset="0"/>
                        </a:rPr>
                        <m:t>𝑅𝑎𝑐𝑖𝑜</m:t>
                      </m:r>
                      <m:r>
                        <a:rPr lang="sr-Latn-BA" sz="2000" i="1">
                          <a:latin typeface="Cambria Math" panose="02040503050406030204" pitchFamily="18" charset="0"/>
                        </a:rPr>
                        <m:t> </m:t>
                      </m:r>
                      <m:r>
                        <a:rPr lang="sr-Latn-BA" sz="2000" i="1">
                          <a:latin typeface="Cambria Math" panose="02040503050406030204" pitchFamily="18" charset="0"/>
                        </a:rPr>
                        <m:t>𝑝𝑜𝑘𝑟𝑖</m:t>
                      </m:r>
                      <m:r>
                        <a:rPr lang="sr-Latn-BA" sz="2000" i="1">
                          <a:latin typeface="Cambria Math" panose="02040503050406030204" pitchFamily="18" charset="0"/>
                        </a:rPr>
                        <m:t>ć</m:t>
                      </m:r>
                      <m:r>
                        <a:rPr lang="sr-Latn-BA" sz="2000" i="1">
                          <a:latin typeface="Cambria Math" panose="02040503050406030204" pitchFamily="18" charset="0"/>
                        </a:rPr>
                        <m:t>𝑎</m:t>
                      </m:r>
                      <m:r>
                        <a:rPr lang="sr-Latn-BA" sz="2000" i="1">
                          <a:latin typeface="Cambria Math" panose="02040503050406030204" pitchFamily="18" charset="0"/>
                        </a:rPr>
                        <m:t> </m:t>
                      </m:r>
                      <m:r>
                        <a:rPr lang="sr-Latn-BA" sz="2000" i="1">
                          <a:latin typeface="Cambria Math" panose="02040503050406030204" pitchFamily="18" charset="0"/>
                        </a:rPr>
                        <m:t>𝑘𝑎𝑚𝑎𝑡𝑎</m:t>
                      </m:r>
                      <m:r>
                        <a:rPr lang="sr-Latn-BA" sz="2000" i="1">
                          <a:latin typeface="Cambria Math" panose="02040503050406030204" pitchFamily="18" charset="0"/>
                        </a:rPr>
                        <m:t>=</m:t>
                      </m:r>
                      <m:f>
                        <m:fPr>
                          <m:ctrlPr>
                            <a:rPr lang="en-US" sz="2000" i="1">
                              <a:latin typeface="Cambria Math" panose="02040503050406030204" pitchFamily="18" charset="0"/>
                            </a:rPr>
                          </m:ctrlPr>
                        </m:fPr>
                        <m:num>
                          <m:r>
                            <a:rPr lang="sr-Latn-BA" sz="2000" i="1">
                              <a:latin typeface="Cambria Math" panose="02040503050406030204" pitchFamily="18" charset="0"/>
                            </a:rPr>
                            <m:t>𝑃𝑜𝑠𝑙𝑜𝑣𝑛𝑖</m:t>
                          </m:r>
                          <m:r>
                            <a:rPr lang="sr-Latn-BA" sz="2000" i="1">
                              <a:latin typeface="Cambria Math" panose="02040503050406030204" pitchFamily="18" charset="0"/>
                            </a:rPr>
                            <m:t> </m:t>
                          </m:r>
                          <m:r>
                            <a:rPr lang="sr-Latn-BA" sz="2000" i="1">
                              <a:latin typeface="Cambria Math" panose="02040503050406030204" pitchFamily="18" charset="0"/>
                            </a:rPr>
                            <m:t>𝑑𝑜𝑏𝑖𝑡𝑎𝑘</m:t>
                          </m:r>
                          <m:r>
                            <a:rPr lang="sr-Latn-BA" sz="2000" i="1">
                              <a:latin typeface="Cambria Math" panose="02040503050406030204" pitchFamily="18" charset="0"/>
                            </a:rPr>
                            <m:t> (</m:t>
                          </m:r>
                          <m:r>
                            <a:rPr lang="sr-Latn-BA" sz="2000" i="1">
                              <a:latin typeface="Cambria Math" panose="02040503050406030204" pitchFamily="18" charset="0"/>
                            </a:rPr>
                            <m:t>𝐸𝐵𝐼𝑇</m:t>
                          </m:r>
                          <m:r>
                            <a:rPr lang="sr-Latn-BA" sz="2000" i="1">
                              <a:latin typeface="Cambria Math" panose="02040503050406030204" pitchFamily="18" charset="0"/>
                            </a:rPr>
                            <m:t>)</m:t>
                          </m:r>
                        </m:num>
                        <m:den>
                          <m:r>
                            <a:rPr lang="sr-Latn-BA" sz="2000" i="1">
                              <a:latin typeface="Cambria Math" panose="02040503050406030204" pitchFamily="18" charset="0"/>
                            </a:rPr>
                            <m:t>𝑅𝑎𝑠h𝑜𝑑</m:t>
                          </m:r>
                          <m:r>
                            <a:rPr lang="sr-Latn-BA" sz="2000" i="1">
                              <a:latin typeface="Cambria Math" panose="02040503050406030204" pitchFamily="18" charset="0"/>
                            </a:rPr>
                            <m:t> </m:t>
                          </m:r>
                          <m:r>
                            <a:rPr lang="sr-Latn-BA" sz="2000" i="1">
                              <a:latin typeface="Cambria Math" panose="02040503050406030204" pitchFamily="18" charset="0"/>
                            </a:rPr>
                            <m:t>𝑘𝑎𝑚𝑎𝑡𝑒</m:t>
                          </m:r>
                        </m:den>
                      </m:f>
                    </m:oMath>
                  </m:oMathPara>
                </a14:m>
                <a:endParaRPr lang="sr-Latn-BA" sz="2000" b="1" dirty="0" smtClean="0"/>
              </a:p>
              <a:p>
                <a:endParaRPr lang="sr-Latn-BA" sz="2000" dirty="0" smtClean="0"/>
              </a:p>
              <a:p>
                <a:r>
                  <a:rPr lang="sr-Latn-BA" sz="2000" dirty="0" smtClean="0"/>
                  <a:t>Što </a:t>
                </a:r>
                <a:r>
                  <a:rPr lang="sr-Latn-BA" sz="2000" dirty="0"/>
                  <a:t>je ovaj racio viši od jedan, manji je rizik da </a:t>
                </a:r>
                <a:r>
                  <a:rPr lang="sr-Latn-BA" sz="2000" dirty="0" smtClean="0"/>
                  <a:t>preduzeće </a:t>
                </a:r>
                <a:r>
                  <a:rPr lang="sr-Latn-BA" sz="2000" dirty="0"/>
                  <a:t>neće moći da plati svoje obaveze po osnovu kamata, tj. manja je mogućnost da uđe u finansijske neprilike. Međutim, viši pokazatelj može značiti da preduzeće nije dovoljno iskoristilo finansijski leveridž.</a:t>
                </a:r>
                <a:endParaRPr lang="sr-Latn-BA" sz="2000" b="1"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47898" y="1496290"/>
                <a:ext cx="9642561" cy="4788131"/>
              </a:xfrm>
              <a:blipFill rotWithShape="0">
                <a:blip r:embed="rId2"/>
                <a:stretch>
                  <a:fillRect l="-569" t="-636" r="-1201"/>
                </a:stretch>
              </a:blipFill>
            </p:spPr>
            <p:txBody>
              <a:bodyPr/>
              <a:lstStyle/>
              <a:p>
                <a:r>
                  <a:rPr lang="sr-Latn-BA">
                    <a:noFill/>
                  </a:rPr>
                  <a:t> </a:t>
                </a:r>
              </a:p>
            </p:txBody>
          </p:sp>
        </mc:Fallback>
      </mc:AlternateContent>
    </p:spTree>
    <p:extLst>
      <p:ext uri="{BB962C8B-B14F-4D97-AF65-F5344CB8AC3E}">
        <p14:creationId xmlns:p14="http://schemas.microsoft.com/office/powerpoint/2010/main" val="130266365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81" y="624110"/>
            <a:ext cx="9035732" cy="672675"/>
          </a:xfrm>
        </p:spPr>
        <p:txBody>
          <a:bodyPr>
            <a:normAutofit/>
          </a:bodyPr>
          <a:lstStyle/>
          <a:p>
            <a:r>
              <a:rPr lang="sr-Latn-BA" sz="3200" b="1" dirty="0"/>
              <a:t>5.4. Racija finansiranja</a:t>
            </a:r>
            <a:endParaRPr lang="sr-Latn-BA" sz="32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47898" y="1496290"/>
                <a:ext cx="10372037" cy="5112328"/>
              </a:xfrm>
            </p:spPr>
            <p:txBody>
              <a:bodyPr>
                <a:normAutofit/>
              </a:bodyPr>
              <a:lstStyle/>
              <a:p>
                <a:r>
                  <a:rPr lang="en-US" sz="2000" b="1" dirty="0"/>
                  <a:t>Racio pokrića ukupnih fiksnih finansijskih </a:t>
                </a:r>
                <a:r>
                  <a:rPr lang="en-US" sz="2000" b="1" dirty="0" smtClean="0"/>
                  <a:t>zaduženja</a:t>
                </a:r>
                <a:endParaRPr lang="en-US" sz="2000" dirty="0" smtClean="0"/>
              </a:p>
              <a:p>
                <a:pPr marL="0" indent="0">
                  <a:buNone/>
                </a:pPr>
                <a:endParaRPr lang="en-US" sz="2000" dirty="0"/>
              </a:p>
              <a:p>
                <a:pPr marL="0" indent="0">
                  <a:buNone/>
                </a:pPr>
                <a:r>
                  <a:rPr lang="sr-Latn-BA" sz="2000" i="1" dirty="0" smtClean="0"/>
                  <a:t>Racio pokrivenosti fiksnih obaveza</a:t>
                </a:r>
                <a:r>
                  <a:rPr lang="sr-Latn-BA" sz="2000" dirty="0" smtClean="0"/>
                  <a:t>= </a:t>
                </a:r>
                <a14:m>
                  <m:oMath xmlns:m="http://schemas.openxmlformats.org/officeDocument/2006/math">
                    <m:f>
                      <m:fPr>
                        <m:ctrlPr>
                          <a:rPr lang="en-US" sz="2000" i="1">
                            <a:latin typeface="Cambria Math" panose="02040503050406030204" pitchFamily="18" charset="0"/>
                          </a:rPr>
                        </m:ctrlPr>
                      </m:fPr>
                      <m:num>
                        <m:r>
                          <a:rPr lang="en-US" sz="2000" i="1">
                            <a:latin typeface="Cambria Math" panose="02040503050406030204" pitchFamily="18" charset="0"/>
                          </a:rPr>
                          <m:t>𝑃𝑜𝑠𝑙𝑜𝑣𝑛𝑖</m:t>
                        </m:r>
                        <m:r>
                          <a:rPr lang="en-US" sz="2000" i="1">
                            <a:latin typeface="Cambria Math" panose="02040503050406030204" pitchFamily="18" charset="0"/>
                          </a:rPr>
                          <m:t> </m:t>
                        </m:r>
                        <m:r>
                          <a:rPr lang="en-US" sz="2000" i="1">
                            <a:latin typeface="Cambria Math" panose="02040503050406030204" pitchFamily="18" charset="0"/>
                          </a:rPr>
                          <m:t>𝑑𝑜𝑏𝑖𝑡𝑎𝑘</m:t>
                        </m:r>
                        <m:r>
                          <a:rPr lang="en-US" sz="2000" i="1">
                            <a:latin typeface="Cambria Math" panose="02040503050406030204" pitchFamily="18" charset="0"/>
                          </a:rPr>
                          <m:t>+</m:t>
                        </m:r>
                        <m:r>
                          <a:rPr lang="en-US" sz="2000" i="1">
                            <a:latin typeface="Cambria Math" panose="02040503050406030204" pitchFamily="18" charset="0"/>
                          </a:rPr>
                          <m:t>𝑇𝑟𝑜</m:t>
                        </m:r>
                        <m:r>
                          <a:rPr lang="en-US" sz="2000" i="1">
                            <a:latin typeface="Cambria Math" panose="02040503050406030204" pitchFamily="18" charset="0"/>
                          </a:rPr>
                          <m:t>š</m:t>
                        </m:r>
                        <m:r>
                          <a:rPr lang="en-US" sz="2000" i="1">
                            <a:latin typeface="Cambria Math" panose="02040503050406030204" pitchFamily="18" charset="0"/>
                          </a:rPr>
                          <m:t>𝑘𝑜𝑣𝑖</m:t>
                        </m:r>
                        <m:r>
                          <a:rPr lang="en-US" sz="2000" i="1">
                            <a:latin typeface="Cambria Math" panose="02040503050406030204" pitchFamily="18" charset="0"/>
                          </a:rPr>
                          <m:t> </m:t>
                        </m:r>
                        <m:r>
                          <a:rPr lang="en-US" sz="2000" i="1">
                            <a:latin typeface="Cambria Math" panose="02040503050406030204" pitchFamily="18" charset="0"/>
                          </a:rPr>
                          <m:t>𝑧𝑎𝑘𝑢𝑝𝑎</m:t>
                        </m:r>
                      </m:num>
                      <m:den>
                        <m:m>
                          <m:mPr>
                            <m:mcs>
                              <m:mc>
                                <m:mcPr>
                                  <m:count m:val="1"/>
                                  <m:mcJc m:val="center"/>
                                </m:mcPr>
                              </m:mc>
                            </m:mcs>
                            <m:ctrlPr>
                              <a:rPr lang="en-US" sz="2000" i="1">
                                <a:latin typeface="Cambria Math" panose="02040503050406030204" pitchFamily="18" charset="0"/>
                              </a:rPr>
                            </m:ctrlPr>
                          </m:mPr>
                          <m:mr>
                            <m:e>
                              <m:r>
                                <a:rPr lang="en-US" sz="2000" i="1">
                                  <a:latin typeface="Cambria Math" panose="02040503050406030204" pitchFamily="18" charset="0"/>
                                </a:rPr>
                                <m:t>𝑇𝑟𝑜</m:t>
                              </m:r>
                              <m:r>
                                <a:rPr lang="en-US" sz="2000" i="1">
                                  <a:latin typeface="Cambria Math" panose="02040503050406030204" pitchFamily="18" charset="0"/>
                                </a:rPr>
                                <m:t>š</m:t>
                              </m:r>
                              <m:r>
                                <a:rPr lang="en-US" sz="2000" i="1">
                                  <a:latin typeface="Cambria Math" panose="02040503050406030204" pitchFamily="18" charset="0"/>
                                </a:rPr>
                                <m:t>𝑘𝑜𝑣𝑖</m:t>
                              </m:r>
                            </m:e>
                          </m:mr>
                          <m:mr>
                            <m:e>
                              <m:r>
                                <a:rPr lang="en-US" sz="2000" i="1">
                                  <a:latin typeface="Cambria Math" panose="02040503050406030204" pitchFamily="18" charset="0"/>
                                </a:rPr>
                                <m:t>𝑘𝑎𝑚𝑎𝑡𝑎</m:t>
                              </m:r>
                            </m:e>
                          </m:mr>
                        </m:m>
                        <m:r>
                          <a:rPr lang="en-US" sz="2000" i="1">
                            <a:latin typeface="Cambria Math" panose="02040503050406030204" pitchFamily="18" charset="0"/>
                          </a:rPr>
                          <m:t>+</m:t>
                        </m:r>
                        <m:m>
                          <m:mPr>
                            <m:mcs>
                              <m:mc>
                                <m:mcPr>
                                  <m:count m:val="1"/>
                                  <m:mcJc m:val="center"/>
                                </m:mcPr>
                              </m:mc>
                            </m:mcs>
                            <m:ctrlPr>
                              <a:rPr lang="en-US" sz="2000" i="1">
                                <a:latin typeface="Cambria Math" panose="02040503050406030204" pitchFamily="18" charset="0"/>
                              </a:rPr>
                            </m:ctrlPr>
                          </m:mPr>
                          <m:mr>
                            <m:e>
                              <m:r>
                                <a:rPr lang="en-US" sz="2000" i="1">
                                  <a:latin typeface="Cambria Math" panose="02040503050406030204" pitchFamily="18" charset="0"/>
                                </a:rPr>
                                <m:t>𝑇𝑟𝑜</m:t>
                              </m:r>
                              <m:r>
                                <a:rPr lang="en-US" sz="2000" i="1">
                                  <a:latin typeface="Cambria Math" panose="02040503050406030204" pitchFamily="18" charset="0"/>
                                </a:rPr>
                                <m:t>š</m:t>
                              </m:r>
                              <m:r>
                                <a:rPr lang="en-US" sz="2000" i="1">
                                  <a:latin typeface="Cambria Math" panose="02040503050406030204" pitchFamily="18" charset="0"/>
                                </a:rPr>
                                <m:t>𝑘𝑜𝑣𝑖</m:t>
                              </m:r>
                            </m:e>
                          </m:mr>
                          <m:mr>
                            <m:e>
                              <m:r>
                                <a:rPr lang="en-US" sz="2000" i="1">
                                  <a:latin typeface="Cambria Math" panose="02040503050406030204" pitchFamily="18" charset="0"/>
                                </a:rPr>
                                <m:t>𝑧𝑎𝑘𝑢𝑝𝑎</m:t>
                              </m:r>
                            </m:e>
                          </m:mr>
                        </m:m>
                        <m:r>
                          <a:rPr lang="en-US" sz="2000" i="1">
                            <a:latin typeface="Cambria Math" panose="02040503050406030204" pitchFamily="18" charset="0"/>
                          </a:rPr>
                          <m:t>+</m:t>
                        </m:r>
                        <m:m>
                          <m:mPr>
                            <m:mcs>
                              <m:mc>
                                <m:mcPr>
                                  <m:count m:val="1"/>
                                  <m:mcJc m:val="center"/>
                                </m:mcPr>
                              </m:mc>
                            </m:mcs>
                            <m:ctrlPr>
                              <a:rPr lang="en-US" sz="2000" i="1">
                                <a:latin typeface="Cambria Math" panose="02040503050406030204" pitchFamily="18" charset="0"/>
                              </a:rPr>
                            </m:ctrlPr>
                          </m:mPr>
                          <m:mr>
                            <m:e>
                              <m:r>
                                <a:rPr lang="en-US" sz="2000" i="1">
                                  <a:latin typeface="Cambria Math" panose="02040503050406030204" pitchFamily="18" charset="0"/>
                                </a:rPr>
                                <m:t>𝐷𝑜𝑠𝑝𝑗𝑒𝑙𝑎</m:t>
                              </m:r>
                            </m:e>
                          </m:mr>
                          <m:mr>
                            <m:e>
                              <m:r>
                                <a:rPr lang="en-US" sz="2000" i="1">
                                  <a:latin typeface="Cambria Math" panose="02040503050406030204" pitchFamily="18" charset="0"/>
                                </a:rPr>
                                <m:t>𝑔𝑙𝑎𝑣𝑛𝑖𝑐𝑎</m:t>
                              </m:r>
                            </m:e>
                          </m:mr>
                          <m:mr>
                            <m:e>
                              <m:m>
                                <m:mPr>
                                  <m:mcs>
                                    <m:mc>
                                      <m:mcPr>
                                        <m:count m:val="1"/>
                                        <m:mcJc m:val="center"/>
                                      </m:mcPr>
                                    </m:mc>
                                  </m:mcs>
                                  <m:ctrlPr>
                                    <a:rPr lang="en-US" sz="2000" i="1">
                                      <a:latin typeface="Cambria Math" panose="02040503050406030204" pitchFamily="18" charset="0"/>
                                    </a:rPr>
                                  </m:ctrlPr>
                                </m:mPr>
                                <m:mr>
                                  <m:e>
                                    <m:r>
                                      <a:rPr lang="en-US" sz="2000" i="1">
                                        <a:latin typeface="Cambria Math" panose="02040503050406030204" pitchFamily="18" charset="0"/>
                                      </a:rPr>
                                      <m:t>𝑑𝑢𝑔𝑜𝑟𝑜</m:t>
                                    </m:r>
                                    <m:r>
                                      <a:rPr lang="en-US" sz="2000" i="1">
                                        <a:latin typeface="Cambria Math" panose="02040503050406030204" pitchFamily="18" charset="0"/>
                                      </a:rPr>
                                      <m:t>č</m:t>
                                    </m:r>
                                    <m:r>
                                      <a:rPr lang="en-US" sz="2000" i="1">
                                        <a:latin typeface="Cambria Math" panose="02040503050406030204" pitchFamily="18" charset="0"/>
                                      </a:rPr>
                                      <m:t>𝑛𝑖h</m:t>
                                    </m:r>
                                  </m:e>
                                </m:mr>
                                <m:mr>
                                  <m:e>
                                    <m:r>
                                      <a:rPr lang="en-US" sz="2000" i="1">
                                        <a:latin typeface="Cambria Math" panose="02040503050406030204" pitchFamily="18" charset="0"/>
                                      </a:rPr>
                                      <m:t>𝑜𝑏𝑎𝑣𝑒𝑧𝑎</m:t>
                                    </m:r>
                                  </m:e>
                                </m:mr>
                              </m:m>
                            </m:e>
                          </m:mr>
                        </m:m>
                        <m:r>
                          <a:rPr lang="en-US" sz="2000" i="1">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1</m:t>
                            </m:r>
                          </m:num>
                          <m:den>
                            <m:r>
                              <a:rPr lang="en-US" sz="2000" i="1">
                                <a:latin typeface="Cambria Math" panose="02040503050406030204" pitchFamily="18" charset="0"/>
                              </a:rPr>
                              <m:t>1−</m:t>
                            </m:r>
                            <m:r>
                              <a:rPr lang="en-US" sz="2000" i="1">
                                <a:latin typeface="Cambria Math" panose="02040503050406030204" pitchFamily="18" charset="0"/>
                              </a:rPr>
                              <m:t>𝑃𝑜𝑟𝑒𝑠𝑘𝑎</m:t>
                            </m:r>
                            <m:r>
                              <a:rPr lang="en-US" sz="2000" i="1">
                                <a:latin typeface="Cambria Math" panose="02040503050406030204" pitchFamily="18" charset="0"/>
                              </a:rPr>
                              <m:t> </m:t>
                            </m:r>
                            <m:r>
                              <a:rPr lang="en-US" sz="2000" i="1">
                                <a:latin typeface="Cambria Math" panose="02040503050406030204" pitchFamily="18" charset="0"/>
                              </a:rPr>
                              <m:t>𝑠𝑡𝑜𝑝𝑎</m:t>
                            </m:r>
                          </m:den>
                        </m:f>
                      </m:den>
                    </m:f>
                  </m:oMath>
                </a14:m>
                <a:endParaRPr lang="sr-Latn-BA" sz="2000" dirty="0" smtClean="0"/>
              </a:p>
              <a:p>
                <a:r>
                  <a:rPr lang="en-US" sz="2000" dirty="0" smtClean="0"/>
                  <a:t>Ako </a:t>
                </a:r>
                <a:r>
                  <a:rPr lang="en-US" sz="2000" dirty="0"/>
                  <a:t>je ovaj racio viši od jedan, fiksne obaveze uključujući i kamate su pokrivene. Suprotno, ako je racio niži od jedan, fiksne obaveze su nepokrivene. </a:t>
                </a:r>
                <a:endParaRPr lang="sr-Latn-BA" sz="2000" dirty="0" smtClean="0"/>
              </a:p>
              <a:p>
                <a:r>
                  <a:rPr lang="sr-Latn-BA" sz="2000" dirty="0" smtClean="0"/>
                  <a:t>Međutim</a:t>
                </a:r>
                <a:r>
                  <a:rPr lang="sr-Latn-BA" sz="2000" dirty="0"/>
                  <a:t>, sama činjenica da je ovaj racio, recimo, manji od jedan, ne znači da je po tome preduzeće nelikvidno, pogotovo ukoliko ima mogućnost dodatnog zaduživanja do roka dospijeća duga. </a:t>
                </a:r>
                <a:endParaRPr lang="sr-Latn-BA" sz="2000" dirty="0" smtClean="0"/>
              </a:p>
              <a:p>
                <a:r>
                  <a:rPr lang="sr-Latn-BA" sz="2000" dirty="0"/>
                  <a:t>B</a:t>
                </a:r>
                <a:r>
                  <a:rPr lang="sr-Latn-BA" sz="2000" dirty="0" smtClean="0"/>
                  <a:t>itna </a:t>
                </a:r>
                <a:r>
                  <a:rPr lang="sr-Latn-BA" sz="2000" dirty="0"/>
                  <a:t>procjena vjerovatnoće dospijevanja preduzeća u stanje insolventnosti što se testira procjenom: raspoložive gotovine, očekivanog bruto dobitka, mogućnosti dodatnog zaduživanja, eventualne prodaje imovine i slično</a:t>
                </a:r>
                <a:endParaRPr lang="en-US" sz="2000" dirty="0"/>
              </a:p>
              <a:p>
                <a:endParaRPr lang="sr-Latn-BA" sz="2000" b="1"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47898" y="1496290"/>
                <a:ext cx="10372037" cy="5112328"/>
              </a:xfrm>
              <a:blipFill rotWithShape="0">
                <a:blip r:embed="rId2"/>
                <a:stretch>
                  <a:fillRect l="-588" t="-596" r="-353"/>
                </a:stretch>
              </a:blipFill>
            </p:spPr>
            <p:txBody>
              <a:bodyPr/>
              <a:lstStyle/>
              <a:p>
                <a:r>
                  <a:rPr lang="sr-Latn-BA">
                    <a:noFill/>
                  </a:rPr>
                  <a:t> </a:t>
                </a:r>
              </a:p>
            </p:txBody>
          </p:sp>
        </mc:Fallback>
      </mc:AlternateContent>
    </p:spTree>
    <p:extLst>
      <p:ext uri="{BB962C8B-B14F-4D97-AF65-F5344CB8AC3E}">
        <p14:creationId xmlns:p14="http://schemas.microsoft.com/office/powerpoint/2010/main" val="415324097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81" y="624110"/>
            <a:ext cx="9035732" cy="672675"/>
          </a:xfrm>
        </p:spPr>
        <p:txBody>
          <a:bodyPr>
            <a:normAutofit/>
          </a:bodyPr>
          <a:lstStyle/>
          <a:p>
            <a:r>
              <a:rPr lang="sr-Latn-BA" sz="3200" b="1" dirty="0" smtClean="0"/>
              <a:t>5.4. Racio finansiranja</a:t>
            </a:r>
            <a:endParaRPr lang="sr-Latn-BA" sz="3200" b="1"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47898" y="1496290"/>
                <a:ext cx="9642561" cy="5112328"/>
              </a:xfrm>
            </p:spPr>
            <p:txBody>
              <a:bodyPr>
                <a:normAutofit/>
              </a:bodyPr>
              <a:lstStyle/>
              <a:p>
                <a:r>
                  <a:rPr lang="sr-Latn-BA" sz="2000" b="1" dirty="0"/>
                  <a:t>R</a:t>
                </a:r>
                <a:r>
                  <a:rPr lang="en-US" sz="2000" b="1" dirty="0" smtClean="0"/>
                  <a:t>acio </a:t>
                </a:r>
                <a:r>
                  <a:rPr lang="en-US" sz="2000" b="1" dirty="0"/>
                  <a:t>pokrića kamate, troškova zakupa, dospjele glavnice dugoročnih </a:t>
                </a:r>
                <a:r>
                  <a:rPr lang="en-US" sz="2000" b="1" dirty="0" smtClean="0"/>
                  <a:t>obaveza </a:t>
                </a:r>
                <a:r>
                  <a:rPr lang="en-US" sz="2000" b="1" dirty="0"/>
                  <a:t>i fiksne </a:t>
                </a:r>
                <a:r>
                  <a:rPr lang="en-US" sz="2000" b="1" dirty="0" smtClean="0"/>
                  <a:t>dividend</a:t>
                </a:r>
                <a:r>
                  <a:rPr lang="sr-Latn-BA" sz="2000" b="1" dirty="0" smtClean="0"/>
                  <a:t>e</a:t>
                </a:r>
              </a:p>
              <a:p>
                <a:pPr marL="0" indent="0">
                  <a:buNone/>
                </a:pPr>
                <a:r>
                  <a:rPr lang="sr-Latn-BA" sz="2000" i="1" dirty="0"/>
                  <a:t>R</a:t>
                </a:r>
                <a:r>
                  <a:rPr lang="en-US" sz="2000" i="1" dirty="0" smtClean="0"/>
                  <a:t>acio </a:t>
                </a:r>
                <a:r>
                  <a:rPr lang="en-US" sz="2000" i="1" dirty="0"/>
                  <a:t>pokrića kamate, troškova zakupa, dospjele glavnice dugoročnih obaveza i fiksne </a:t>
                </a:r>
                <a:r>
                  <a:rPr lang="sr-Latn-BA" sz="2000" i="1" dirty="0" smtClean="0"/>
                  <a:t>dividende</a:t>
                </a:r>
                <a:r>
                  <a:rPr lang="sr-Latn-BA" sz="2000" dirty="0" smtClean="0"/>
                  <a:t>=</a:t>
                </a:r>
                <a:endParaRPr lang="sr-Latn-BA" sz="2000" dirty="0"/>
              </a:p>
              <a:p>
                <a:pPr marL="0" indent="0">
                  <a:buNone/>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rPr>
                          </m:ctrlPr>
                        </m:fPr>
                        <m:num>
                          <m:r>
                            <a:rPr lang="en-US" sz="2000" i="1">
                              <a:latin typeface="Cambria Math" panose="02040503050406030204" pitchFamily="18" charset="0"/>
                            </a:rPr>
                            <m:t>𝑃𝑜𝑠𝑙𝑜𝑣𝑛𝑖</m:t>
                          </m:r>
                          <m:r>
                            <a:rPr lang="en-US" sz="2000" i="1">
                              <a:latin typeface="Cambria Math" panose="02040503050406030204" pitchFamily="18" charset="0"/>
                            </a:rPr>
                            <m:t> </m:t>
                          </m:r>
                          <m:r>
                            <a:rPr lang="en-US" sz="2000" i="1">
                              <a:latin typeface="Cambria Math" panose="02040503050406030204" pitchFamily="18" charset="0"/>
                            </a:rPr>
                            <m:t>𝑑𝑜𝑏𝑖𝑡𝑎𝑘</m:t>
                          </m:r>
                          <m:r>
                            <a:rPr lang="en-US" sz="2000" i="1">
                              <a:latin typeface="Cambria Math" panose="02040503050406030204" pitchFamily="18" charset="0"/>
                            </a:rPr>
                            <m:t>+</m:t>
                          </m:r>
                          <m:r>
                            <a:rPr lang="en-US" sz="2000" i="1">
                              <a:latin typeface="Cambria Math" panose="02040503050406030204" pitchFamily="18" charset="0"/>
                            </a:rPr>
                            <m:t>𝑇𝑟𝑜</m:t>
                          </m:r>
                          <m:r>
                            <a:rPr lang="en-US" sz="2000" i="1">
                              <a:latin typeface="Cambria Math" panose="02040503050406030204" pitchFamily="18" charset="0"/>
                            </a:rPr>
                            <m:t>š</m:t>
                          </m:r>
                          <m:r>
                            <a:rPr lang="en-US" sz="2000" i="1">
                              <a:latin typeface="Cambria Math" panose="02040503050406030204" pitchFamily="18" charset="0"/>
                            </a:rPr>
                            <m:t>𝑘𝑜𝑣𝑖</m:t>
                          </m:r>
                          <m:r>
                            <a:rPr lang="en-US" sz="2000" i="1">
                              <a:latin typeface="Cambria Math" panose="02040503050406030204" pitchFamily="18" charset="0"/>
                            </a:rPr>
                            <m:t> </m:t>
                          </m:r>
                          <m:r>
                            <a:rPr lang="en-US" sz="2000" i="1">
                              <a:latin typeface="Cambria Math" panose="02040503050406030204" pitchFamily="18" charset="0"/>
                            </a:rPr>
                            <m:t>𝑧𝑎𝑘𝑢𝑝𝑎</m:t>
                          </m:r>
                        </m:num>
                        <m:den>
                          <m:m>
                            <m:mPr>
                              <m:mcs>
                                <m:mc>
                                  <m:mcPr>
                                    <m:count m:val="1"/>
                                    <m:mcJc m:val="center"/>
                                  </m:mcPr>
                                </m:mc>
                              </m:mcs>
                              <m:ctrlPr>
                                <a:rPr lang="en-US" sz="2000" i="1">
                                  <a:latin typeface="Cambria Math" panose="02040503050406030204" pitchFamily="18" charset="0"/>
                                </a:rPr>
                              </m:ctrlPr>
                            </m:mPr>
                            <m:mr>
                              <m:e>
                                <m:r>
                                  <a:rPr lang="en-US" sz="2000" i="1">
                                    <a:latin typeface="Cambria Math" panose="02040503050406030204" pitchFamily="18" charset="0"/>
                                  </a:rPr>
                                  <m:t>𝑇𝑟𝑜</m:t>
                                </m:r>
                                <m:r>
                                  <a:rPr lang="en-US" sz="2000" i="1">
                                    <a:latin typeface="Cambria Math" panose="02040503050406030204" pitchFamily="18" charset="0"/>
                                  </a:rPr>
                                  <m:t>š</m:t>
                                </m:r>
                                <m:r>
                                  <a:rPr lang="en-US" sz="2000" i="1">
                                    <a:latin typeface="Cambria Math" panose="02040503050406030204" pitchFamily="18" charset="0"/>
                                  </a:rPr>
                                  <m:t>𝑘𝑜𝑣𝑖</m:t>
                                </m:r>
                              </m:e>
                            </m:mr>
                            <m:mr>
                              <m:e>
                                <m:r>
                                  <a:rPr lang="en-US" sz="2000" i="1">
                                    <a:latin typeface="Cambria Math" panose="02040503050406030204" pitchFamily="18" charset="0"/>
                                  </a:rPr>
                                  <m:t>𝑘𝑎𝑚𝑎𝑡𝑎</m:t>
                                </m:r>
                              </m:e>
                            </m:mr>
                          </m:m>
                          <m:r>
                            <a:rPr lang="en-US" sz="2000" i="1">
                              <a:latin typeface="Cambria Math" panose="02040503050406030204" pitchFamily="18" charset="0"/>
                            </a:rPr>
                            <m:t>+</m:t>
                          </m:r>
                          <m:m>
                            <m:mPr>
                              <m:mcs>
                                <m:mc>
                                  <m:mcPr>
                                    <m:count m:val="1"/>
                                    <m:mcJc m:val="center"/>
                                  </m:mcPr>
                                </m:mc>
                              </m:mcs>
                              <m:ctrlPr>
                                <a:rPr lang="en-US" sz="2000" i="1">
                                  <a:latin typeface="Cambria Math" panose="02040503050406030204" pitchFamily="18" charset="0"/>
                                </a:rPr>
                              </m:ctrlPr>
                            </m:mPr>
                            <m:mr>
                              <m:e>
                                <m:r>
                                  <a:rPr lang="en-US" sz="2000" i="1">
                                    <a:latin typeface="Cambria Math" panose="02040503050406030204" pitchFamily="18" charset="0"/>
                                  </a:rPr>
                                  <m:t>𝑇𝑟𝑜</m:t>
                                </m:r>
                                <m:r>
                                  <a:rPr lang="en-US" sz="2000" i="1">
                                    <a:latin typeface="Cambria Math" panose="02040503050406030204" pitchFamily="18" charset="0"/>
                                  </a:rPr>
                                  <m:t>š</m:t>
                                </m:r>
                                <m:r>
                                  <a:rPr lang="en-US" sz="2000" i="1">
                                    <a:latin typeface="Cambria Math" panose="02040503050406030204" pitchFamily="18" charset="0"/>
                                  </a:rPr>
                                  <m:t>𝑘𝑜𝑣𝑖</m:t>
                                </m:r>
                              </m:e>
                            </m:mr>
                            <m:mr>
                              <m:e>
                                <m:r>
                                  <a:rPr lang="en-US" sz="2000" i="1">
                                    <a:latin typeface="Cambria Math" panose="02040503050406030204" pitchFamily="18" charset="0"/>
                                  </a:rPr>
                                  <m:t>𝑧𝑎𝑘𝑢𝑝𝑎</m:t>
                                </m:r>
                              </m:e>
                            </m:mr>
                          </m:m>
                          <m:r>
                            <a:rPr lang="en-US" sz="2000" i="1">
                              <a:latin typeface="Cambria Math" panose="02040503050406030204" pitchFamily="18" charset="0"/>
                            </a:rPr>
                            <m:t>+</m:t>
                          </m:r>
                          <m:d>
                            <m:dPr>
                              <m:ctrlPr>
                                <a:rPr lang="en-US" sz="2000" i="1">
                                  <a:latin typeface="Cambria Math" panose="02040503050406030204" pitchFamily="18" charset="0"/>
                                </a:rPr>
                              </m:ctrlPr>
                            </m:dPr>
                            <m:e>
                              <m:m>
                                <m:mPr>
                                  <m:mcs>
                                    <m:mc>
                                      <m:mcPr>
                                        <m:count m:val="1"/>
                                        <m:mcJc m:val="center"/>
                                      </m:mcPr>
                                    </m:mc>
                                  </m:mcs>
                                  <m:ctrlPr>
                                    <a:rPr lang="en-US" sz="2000" i="1">
                                      <a:latin typeface="Cambria Math" panose="02040503050406030204" pitchFamily="18" charset="0"/>
                                    </a:rPr>
                                  </m:ctrlPr>
                                </m:mPr>
                                <m:mr>
                                  <m:e>
                                    <m:r>
                                      <a:rPr lang="en-US" sz="2000" i="1">
                                        <a:latin typeface="Cambria Math" panose="02040503050406030204" pitchFamily="18" charset="0"/>
                                      </a:rPr>
                                      <m:t>𝐷𝑜𝑠𝑝𝑗𝑒𝑙𝑎</m:t>
                                    </m:r>
                                    <m:r>
                                      <a:rPr lang="en-US" sz="2000" i="1">
                                        <a:latin typeface="Cambria Math" panose="02040503050406030204" pitchFamily="18" charset="0"/>
                                      </a:rPr>
                                      <m:t> </m:t>
                                    </m:r>
                                  </m:e>
                                </m:mr>
                                <m:mr>
                                  <m:e>
                                    <m:r>
                                      <a:rPr lang="en-US" sz="2000" i="1">
                                        <a:latin typeface="Cambria Math" panose="02040503050406030204" pitchFamily="18" charset="0"/>
                                      </a:rPr>
                                      <m:t>𝑔𝑙𝑎𝑣𝑛𝑖𝑐𝑎</m:t>
                                    </m:r>
                                  </m:e>
                                </m:mr>
                                <m:mr>
                                  <m:e>
                                    <m:r>
                                      <a:rPr lang="en-US" sz="2000" i="1">
                                        <a:latin typeface="Cambria Math" panose="02040503050406030204" pitchFamily="18" charset="0"/>
                                      </a:rPr>
                                      <m:t>𝑑𝑢𝑔𝑜𝑟𝑜</m:t>
                                    </m:r>
                                    <m:r>
                                      <a:rPr lang="en-US" sz="2000" i="1">
                                        <a:latin typeface="Cambria Math" panose="02040503050406030204" pitchFamily="18" charset="0"/>
                                      </a:rPr>
                                      <m:t>č</m:t>
                                    </m:r>
                                    <m:r>
                                      <a:rPr lang="en-US" sz="2000" i="1">
                                        <a:latin typeface="Cambria Math" panose="02040503050406030204" pitchFamily="18" charset="0"/>
                                      </a:rPr>
                                      <m:t>𝑛𝑖h</m:t>
                                    </m:r>
                                    <m:r>
                                      <a:rPr lang="en-US" sz="2000" i="1">
                                        <a:latin typeface="Cambria Math" panose="02040503050406030204" pitchFamily="18" charset="0"/>
                                      </a:rPr>
                                      <m:t> </m:t>
                                    </m:r>
                                    <m:r>
                                      <a:rPr lang="en-US" sz="2000" i="1">
                                        <a:latin typeface="Cambria Math" panose="02040503050406030204" pitchFamily="18" charset="0"/>
                                      </a:rPr>
                                      <m:t>𝑜𝑏𝑎𝑣𝑒𝑧𝑎</m:t>
                                    </m:r>
                                  </m:e>
                                </m:mr>
                              </m:m>
                              <m:r>
                                <a:rPr lang="en-US" sz="2000" i="1">
                                  <a:latin typeface="Cambria Math" panose="02040503050406030204" pitchFamily="18" charset="0"/>
                                </a:rPr>
                                <m:t>+</m:t>
                              </m:r>
                              <m:m>
                                <m:mPr>
                                  <m:mcs>
                                    <m:mc>
                                      <m:mcPr>
                                        <m:count m:val="1"/>
                                        <m:mcJc m:val="center"/>
                                      </m:mcPr>
                                    </m:mc>
                                  </m:mcs>
                                  <m:ctrlPr>
                                    <a:rPr lang="en-US" sz="2000" i="1">
                                      <a:latin typeface="Cambria Math" panose="02040503050406030204" pitchFamily="18" charset="0"/>
                                    </a:rPr>
                                  </m:ctrlPr>
                                </m:mPr>
                                <m:mr>
                                  <m:e>
                                    <m:r>
                                      <a:rPr lang="en-US" sz="2000" i="1">
                                        <a:latin typeface="Cambria Math" panose="02040503050406030204" pitchFamily="18" charset="0"/>
                                      </a:rPr>
                                      <m:t>𝐹𝑖𝑘𝑠𝑛𝑎</m:t>
                                    </m:r>
                                  </m:e>
                                </m:mr>
                                <m:mr>
                                  <m:e>
                                    <m:r>
                                      <a:rPr lang="en-US" sz="2000" i="1">
                                        <a:latin typeface="Cambria Math" panose="02040503050406030204" pitchFamily="18" charset="0"/>
                                      </a:rPr>
                                      <m:t>𝑑𝑖𝑣𝑖𝑑𝑒𝑛𝑑𝑎</m:t>
                                    </m:r>
                                  </m:e>
                                </m:mr>
                              </m:m>
                            </m:e>
                          </m:d>
                          <m:r>
                            <a:rPr lang="en-US" sz="2000" i="1">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1</m:t>
                              </m:r>
                            </m:num>
                            <m:den>
                              <m:r>
                                <a:rPr lang="en-US" sz="2000" i="1">
                                  <a:latin typeface="Cambria Math" panose="02040503050406030204" pitchFamily="18" charset="0"/>
                                </a:rPr>
                                <m:t>1−</m:t>
                              </m:r>
                              <m:r>
                                <a:rPr lang="en-US" sz="2000" i="1">
                                  <a:latin typeface="Cambria Math" panose="02040503050406030204" pitchFamily="18" charset="0"/>
                                </a:rPr>
                                <m:t>𝑃𝑜𝑟𝑒𝑠𝑘𝑎</m:t>
                              </m:r>
                              <m:r>
                                <a:rPr lang="en-US" sz="2000" i="1">
                                  <a:latin typeface="Cambria Math" panose="02040503050406030204" pitchFamily="18" charset="0"/>
                                </a:rPr>
                                <m:t> </m:t>
                              </m:r>
                              <m:r>
                                <a:rPr lang="en-US" sz="2000" i="1">
                                  <a:latin typeface="Cambria Math" panose="02040503050406030204" pitchFamily="18" charset="0"/>
                                </a:rPr>
                                <m:t>𝑠𝑡𝑜𝑝𝑎</m:t>
                              </m:r>
                            </m:den>
                          </m:f>
                        </m:den>
                      </m:f>
                    </m:oMath>
                  </m:oMathPara>
                </a14:m>
                <a:endParaRPr lang="en-US" sz="2000" dirty="0"/>
              </a:p>
              <a:p>
                <a:endParaRPr lang="sr-Latn-BA" sz="2000" dirty="0" smtClean="0"/>
              </a:p>
              <a:p>
                <a:r>
                  <a:rPr lang="en-US" sz="2000" dirty="0" smtClean="0"/>
                  <a:t>Ako </a:t>
                </a:r>
                <a:r>
                  <a:rPr lang="en-US" sz="2000" dirty="0"/>
                  <a:t>je ovaj racio viši od jedan, pokriveni su troškovi kamata, troškovi zakupa, dospjela glavnica dugoročnih obaveza i fiksna dividenda, i što je racio veći od jedan, i finansijska moć je </a:t>
                </a:r>
                <a:r>
                  <a:rPr lang="en-US" sz="2000" dirty="0" smtClean="0"/>
                  <a:t>veća</a:t>
                </a:r>
                <a:r>
                  <a:rPr lang="sr-Latn-BA" sz="2000" dirty="0" smtClean="0"/>
                  <a:t>, i obrnuto.</a:t>
                </a:r>
                <a:r>
                  <a:rPr lang="en-US" sz="2000" dirty="0" smtClean="0"/>
                  <a:t> </a:t>
                </a:r>
                <a:endParaRPr lang="sr-Latn-BA" sz="2000" dirty="0" smtClean="0"/>
              </a:p>
              <a:p>
                <a:r>
                  <a:rPr lang="sr-Latn-BA" sz="2000" dirty="0" smtClean="0"/>
                  <a:t>Š</a:t>
                </a:r>
                <a:r>
                  <a:rPr lang="en-US" sz="2000" dirty="0" smtClean="0"/>
                  <a:t>to </a:t>
                </a:r>
                <a:r>
                  <a:rPr lang="en-US" sz="2000" dirty="0"/>
                  <a:t>se racio više približava nuli, finansijska moć je sve manja.</a:t>
                </a:r>
              </a:p>
              <a:p>
                <a:endParaRPr lang="sr-Latn-BA" sz="2000" b="1"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47898" y="1496290"/>
                <a:ext cx="9642561" cy="5112328"/>
              </a:xfrm>
              <a:blipFill rotWithShape="0">
                <a:blip r:embed="rId2"/>
                <a:stretch>
                  <a:fillRect l="-632" t="-596" r="-506"/>
                </a:stretch>
              </a:blipFill>
            </p:spPr>
            <p:txBody>
              <a:bodyPr/>
              <a:lstStyle/>
              <a:p>
                <a:r>
                  <a:rPr lang="sr-Latn-BA">
                    <a:noFill/>
                  </a:rPr>
                  <a:t> </a:t>
                </a:r>
              </a:p>
            </p:txBody>
          </p:sp>
        </mc:Fallback>
      </mc:AlternateContent>
    </p:spTree>
    <p:extLst>
      <p:ext uri="{BB962C8B-B14F-4D97-AF65-F5344CB8AC3E}">
        <p14:creationId xmlns:p14="http://schemas.microsoft.com/office/powerpoint/2010/main" val="187738364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81" y="624110"/>
            <a:ext cx="9035732" cy="672675"/>
          </a:xfrm>
        </p:spPr>
        <p:txBody>
          <a:bodyPr>
            <a:normAutofit/>
          </a:bodyPr>
          <a:lstStyle/>
          <a:p>
            <a:r>
              <a:rPr lang="sr-Latn-BA" sz="3200" b="1" dirty="0" smtClean="0"/>
              <a:t>5.4. Racio finansiranja</a:t>
            </a:r>
            <a:endParaRPr lang="sr-Latn-BA" sz="3200"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47898" y="1496289"/>
                <a:ext cx="10545032" cy="5253645"/>
              </a:xfrm>
            </p:spPr>
            <p:txBody>
              <a:bodyPr>
                <a:normAutofit/>
              </a:bodyPr>
              <a:lstStyle/>
              <a:p>
                <a:r>
                  <a:rPr lang="sr-Latn-BA" sz="2400" b="1" dirty="0" smtClean="0"/>
                  <a:t>Racio pokrića </a:t>
                </a:r>
                <a:r>
                  <a:rPr lang="sr-Latn-BA" sz="2400" b="1" dirty="0"/>
                  <a:t>ukupnih fiksnih i finansijskih zaduženja </a:t>
                </a:r>
                <a:endParaRPr lang="sr-Latn-BA" sz="2400" b="1" dirty="0" smtClean="0"/>
              </a:p>
              <a:p>
                <a:endParaRPr lang="sr-Latn-BA" sz="2400" dirty="0" smtClean="0"/>
              </a:p>
              <a:p>
                <a:r>
                  <a:rPr lang="sr-Latn-BA" sz="2400" dirty="0" smtClean="0"/>
                  <a:t>Viši </a:t>
                </a:r>
                <a:r>
                  <a:rPr lang="sr-Latn-BA" sz="2400" dirty="0"/>
                  <a:t>koeficijent znači veću sigurnost za povjerioce da će naplatiti kamatu i glavnicu duga, da će lizing kompanije naplatiti zakupninu, a preferencijalni akcionari ugovoreni iznos dividende.</a:t>
                </a:r>
                <a:endParaRPr lang="en-US" sz="2400" dirty="0"/>
              </a:p>
              <a:p>
                <a:pPr marL="0" indent="0">
                  <a:buNone/>
                </a:pPr>
                <a:endParaRPr lang="sr-Latn-BA" sz="2400" dirty="0" smtClean="0"/>
              </a:p>
              <a:p>
                <a:pPr marL="0" indent="0">
                  <a:buNone/>
                </a:pPr>
                <a:r>
                  <a:rPr lang="sr-Latn-BA" sz="2000" i="1" dirty="0" smtClean="0"/>
                  <a:t>Racio </a:t>
                </a:r>
                <a:r>
                  <a:rPr lang="sr-Latn-BA" sz="2000" i="1" dirty="0"/>
                  <a:t>pokrića ukupnih fiksnih i finansijskih zaduženja </a:t>
                </a:r>
                <a:r>
                  <a:rPr lang="sr-Latn-BA" sz="2000" dirty="0" smtClean="0"/>
                  <a:t>=</a:t>
                </a:r>
                <a14:m>
                  <m:oMath xmlns:m="http://schemas.openxmlformats.org/officeDocument/2006/math">
                    <m:f>
                      <m:fPr>
                        <m:ctrlPr>
                          <a:rPr lang="en-US" sz="2000" i="1">
                            <a:latin typeface="Cambria Math" panose="02040503050406030204" pitchFamily="18" charset="0"/>
                          </a:rPr>
                        </m:ctrlPr>
                      </m:fPr>
                      <m:num>
                        <m:r>
                          <a:rPr lang="sr-Latn-BA" sz="2000" i="1">
                            <a:latin typeface="Cambria Math" panose="02040503050406030204" pitchFamily="18" charset="0"/>
                          </a:rPr>
                          <m:t>𝑃𝑜𝑠𝑙𝑜𝑣𝑛𝑖</m:t>
                        </m:r>
                        <m:r>
                          <a:rPr lang="sr-Latn-BA" sz="2000" i="1">
                            <a:latin typeface="Cambria Math" panose="02040503050406030204" pitchFamily="18" charset="0"/>
                          </a:rPr>
                          <m:t> </m:t>
                        </m:r>
                        <m:r>
                          <a:rPr lang="sr-Latn-BA" sz="2000" i="1">
                            <a:latin typeface="Cambria Math" panose="02040503050406030204" pitchFamily="18" charset="0"/>
                          </a:rPr>
                          <m:t>𝑑𝑜𝑏𝑖𝑡𝑎𝑘</m:t>
                        </m:r>
                      </m:num>
                      <m:den>
                        <m:r>
                          <a:rPr lang="sr-Latn-BA" sz="2000" i="1">
                            <a:latin typeface="Cambria Math" panose="02040503050406030204" pitchFamily="18" charset="0"/>
                          </a:rPr>
                          <m:t>𝐾𝑎𝑚𝑎𝑡𝑎</m:t>
                        </m:r>
                        <m:r>
                          <a:rPr lang="sr-Latn-BA" sz="2000" i="1">
                            <a:latin typeface="Cambria Math" panose="02040503050406030204" pitchFamily="18" charset="0"/>
                          </a:rPr>
                          <m:t>+ </m:t>
                        </m:r>
                        <m:f>
                          <m:fPr>
                            <m:ctrlPr>
                              <a:rPr lang="en-US" sz="2000" i="1">
                                <a:latin typeface="Cambria Math" panose="02040503050406030204" pitchFamily="18" charset="0"/>
                              </a:rPr>
                            </m:ctrlPr>
                          </m:fPr>
                          <m:num>
                            <m:r>
                              <a:rPr lang="sr-Latn-BA" sz="2000" i="1">
                                <a:latin typeface="Cambria Math" panose="02040503050406030204" pitchFamily="18" charset="0"/>
                              </a:rPr>
                              <m:t>𝑂𝑡𝑝𝑙𝑎𝑡𝑎</m:t>
                            </m:r>
                            <m:r>
                              <a:rPr lang="sr-Latn-BA" sz="2000" i="1">
                                <a:latin typeface="Cambria Math" panose="02040503050406030204" pitchFamily="18" charset="0"/>
                              </a:rPr>
                              <m:t> </m:t>
                            </m:r>
                            <m:r>
                              <a:rPr lang="sr-Latn-BA" sz="2000" i="1">
                                <a:latin typeface="Cambria Math" panose="02040503050406030204" pitchFamily="18" charset="0"/>
                              </a:rPr>
                              <m:t>𝑔𝑙𝑎𝑣𝑛𝑖𝑐𝑒</m:t>
                            </m:r>
                            <m:r>
                              <a:rPr lang="sr-Latn-BA" sz="2000" i="1">
                                <a:latin typeface="Cambria Math" panose="02040503050406030204" pitchFamily="18" charset="0"/>
                              </a:rPr>
                              <m:t> </m:t>
                            </m:r>
                            <m:r>
                              <a:rPr lang="sr-Latn-BA" sz="2000" i="1">
                                <a:latin typeface="Cambria Math" panose="02040503050406030204" pitchFamily="18" charset="0"/>
                              </a:rPr>
                              <m:t>𝑑𝑢𝑔𝑎</m:t>
                            </m:r>
                          </m:num>
                          <m:den>
                            <m:r>
                              <a:rPr lang="sr-Latn-BA" sz="2000" i="1">
                                <a:latin typeface="Cambria Math" panose="02040503050406030204" pitchFamily="18" charset="0"/>
                              </a:rPr>
                              <m:t>1−</m:t>
                            </m:r>
                            <m:r>
                              <a:rPr lang="sr-Latn-BA" sz="2000" i="1">
                                <a:latin typeface="Cambria Math" panose="02040503050406030204" pitchFamily="18" charset="0"/>
                              </a:rPr>
                              <m:t>𝑆𝑡𝑜𝑝𝑎</m:t>
                            </m:r>
                            <m:r>
                              <a:rPr lang="sr-Latn-BA" sz="2000" i="1">
                                <a:latin typeface="Cambria Math" panose="02040503050406030204" pitchFamily="18" charset="0"/>
                              </a:rPr>
                              <m:t> </m:t>
                            </m:r>
                            <m:r>
                              <a:rPr lang="sr-Latn-BA" sz="2000" i="1">
                                <a:latin typeface="Cambria Math" panose="02040503050406030204" pitchFamily="18" charset="0"/>
                              </a:rPr>
                              <m:t>𝑝𝑜𝑟𝑒𝑧𝑎</m:t>
                            </m:r>
                            <m:r>
                              <a:rPr lang="sr-Latn-BA" sz="2000" i="1">
                                <a:latin typeface="Cambria Math" panose="02040503050406030204" pitchFamily="18" charset="0"/>
                              </a:rPr>
                              <m:t> </m:t>
                            </m:r>
                            <m:r>
                              <a:rPr lang="sr-Latn-BA" sz="2000" i="1">
                                <a:latin typeface="Cambria Math" panose="02040503050406030204" pitchFamily="18" charset="0"/>
                              </a:rPr>
                              <m:t>𝑛𝑎</m:t>
                            </m:r>
                            <m:r>
                              <a:rPr lang="sr-Latn-BA" sz="2000" i="1">
                                <a:latin typeface="Cambria Math" panose="02040503050406030204" pitchFamily="18" charset="0"/>
                              </a:rPr>
                              <m:t> </m:t>
                            </m:r>
                            <m:r>
                              <a:rPr lang="sr-Latn-BA" sz="2000" i="1">
                                <a:latin typeface="Cambria Math" panose="02040503050406030204" pitchFamily="18" charset="0"/>
                              </a:rPr>
                              <m:t>𝑑𝑜𝑏𝑖𝑡</m:t>
                            </m:r>
                          </m:den>
                        </m:f>
                      </m:den>
                    </m:f>
                  </m:oMath>
                </a14:m>
                <a:endParaRPr lang="sr-Latn-BA" sz="2000" b="1"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47898" y="1496289"/>
                <a:ext cx="10545032" cy="5253645"/>
              </a:xfrm>
              <a:blipFill rotWithShape="0">
                <a:blip r:embed="rId2"/>
                <a:stretch>
                  <a:fillRect l="-809" t="-928" r="-1329"/>
                </a:stretch>
              </a:blipFill>
            </p:spPr>
            <p:txBody>
              <a:bodyPr/>
              <a:lstStyle/>
              <a:p>
                <a:r>
                  <a:rPr lang="sr-Latn-BA">
                    <a:noFill/>
                  </a:rPr>
                  <a:t> </a:t>
                </a:r>
              </a:p>
            </p:txBody>
          </p:sp>
        </mc:Fallback>
      </mc:AlternateContent>
    </p:spTree>
    <p:extLst>
      <p:ext uri="{BB962C8B-B14F-4D97-AF65-F5344CB8AC3E}">
        <p14:creationId xmlns:p14="http://schemas.microsoft.com/office/powerpoint/2010/main" val="169180543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81" y="624110"/>
            <a:ext cx="9035732" cy="672675"/>
          </a:xfrm>
        </p:spPr>
        <p:txBody>
          <a:bodyPr>
            <a:normAutofit/>
          </a:bodyPr>
          <a:lstStyle/>
          <a:p>
            <a:r>
              <a:rPr lang="sr-Latn-BA" sz="3200" b="1" dirty="0" smtClean="0"/>
              <a:t>5.4. Racio finansiranja</a:t>
            </a:r>
            <a:endParaRPr lang="sr-Latn-BA" sz="3200"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47898" y="1496289"/>
                <a:ext cx="9642561" cy="5253645"/>
              </a:xfrm>
            </p:spPr>
            <p:txBody>
              <a:bodyPr>
                <a:normAutofit/>
              </a:bodyPr>
              <a:lstStyle/>
              <a:p>
                <a:pPr marL="0" indent="0">
                  <a:buNone/>
                </a:pPr>
                <a:endParaRPr lang="sr-Latn-BA" sz="2000" b="1" dirty="0" smtClean="0"/>
              </a:p>
              <a:p>
                <a:pPr marL="0" indent="0">
                  <a:buNone/>
                </a:pPr>
                <a:r>
                  <a:rPr lang="sr-Latn-BA" sz="2000" b="1" dirty="0" smtClean="0"/>
                  <a:t>Dodatni pokazatelji:</a:t>
                </a:r>
              </a:p>
              <a:p>
                <a:pPr marL="0" indent="0">
                  <a:buNone/>
                </a:pPr>
                <a:endParaRPr lang="sr-Latn-BA" sz="2000" i="1" dirty="0" smtClean="0"/>
              </a:p>
              <a:p>
                <a14:m>
                  <m:oMath xmlns:m="http://schemas.openxmlformats.org/officeDocument/2006/math">
                    <m:r>
                      <a:rPr lang="sr-Cyrl-BA" sz="2000" i="1">
                        <a:latin typeface="Cambria Math" panose="02040503050406030204" pitchFamily="18" charset="0"/>
                      </a:rPr>
                      <m:t>𝑅𝑎𝑐𝑖𝑜</m:t>
                    </m:r>
                    <m:r>
                      <a:rPr lang="sr-Cyrl-BA" sz="2000" i="1">
                        <a:latin typeface="Cambria Math" panose="02040503050406030204" pitchFamily="18" charset="0"/>
                      </a:rPr>
                      <m:t> </m:t>
                    </m:r>
                    <m:r>
                      <a:rPr lang="sr-Cyrl-BA" sz="2000" i="1">
                        <a:latin typeface="Cambria Math" panose="02040503050406030204" pitchFamily="18" charset="0"/>
                      </a:rPr>
                      <m:t>𝑙𝑒𝑣𝑒𝑟𝑖𝑑</m:t>
                    </m:r>
                    <m:r>
                      <a:rPr lang="sr-Cyrl-BA" sz="2000" i="1">
                        <a:latin typeface="Cambria Math" panose="02040503050406030204" pitchFamily="18" charset="0"/>
                      </a:rPr>
                      <m:t>ž</m:t>
                    </m:r>
                    <m:r>
                      <a:rPr lang="sr-Cyrl-BA" sz="2000" i="1">
                        <a:latin typeface="Cambria Math" panose="02040503050406030204" pitchFamily="18" charset="0"/>
                      </a:rPr>
                      <m:t>𝑎</m:t>
                    </m:r>
                    <m:r>
                      <a:rPr lang="sr-Cyrl-BA" sz="2000" i="1">
                        <a:latin typeface="Cambria Math" panose="02040503050406030204" pitchFamily="18" charset="0"/>
                      </a:rPr>
                      <m:t>=</m:t>
                    </m:r>
                    <m:f>
                      <m:fPr>
                        <m:ctrlPr>
                          <a:rPr lang="en-US" sz="2000" i="1">
                            <a:latin typeface="Cambria Math" panose="02040503050406030204" pitchFamily="18" charset="0"/>
                          </a:rPr>
                        </m:ctrlPr>
                      </m:fPr>
                      <m:num>
                        <m:r>
                          <a:rPr lang="sr-Cyrl-BA" sz="2000" i="1">
                            <a:latin typeface="Cambria Math" panose="02040503050406030204" pitchFamily="18" charset="0"/>
                          </a:rPr>
                          <m:t>𝑃𝑜𝑠𝑙𝑜𝑣𝑛𝑎</m:t>
                        </m:r>
                        <m:r>
                          <a:rPr lang="sr-Cyrl-BA" sz="2000" i="1">
                            <a:latin typeface="Cambria Math" panose="02040503050406030204" pitchFamily="18" charset="0"/>
                          </a:rPr>
                          <m:t> </m:t>
                        </m:r>
                        <m:r>
                          <a:rPr lang="sr-Cyrl-BA" sz="2000" i="1">
                            <a:latin typeface="Cambria Math" panose="02040503050406030204" pitchFamily="18" charset="0"/>
                          </a:rPr>
                          <m:t>𝑖𝑚𝑜𝑣𝑖𝑛𝑎</m:t>
                        </m:r>
                      </m:num>
                      <m:den>
                        <m:r>
                          <a:rPr lang="sr-Cyrl-BA" sz="2000" i="1">
                            <a:latin typeface="Cambria Math" panose="02040503050406030204" pitchFamily="18" charset="0"/>
                          </a:rPr>
                          <m:t>𝐾𝑎𝑝𝑖𝑡𝑎𝑙</m:t>
                        </m:r>
                      </m:den>
                    </m:f>
                  </m:oMath>
                </a14:m>
                <a:endParaRPr lang="sr-Latn-BA" sz="2000" b="1" dirty="0" smtClean="0"/>
              </a:p>
              <a:p>
                <a:pPr marL="0" indent="0">
                  <a:buNone/>
                </a:pPr>
                <a:endParaRPr lang="sr-Latn-BA" sz="2000" b="1" dirty="0" smtClean="0"/>
              </a:p>
              <a:p>
                <a14:m>
                  <m:oMath xmlns:m="http://schemas.openxmlformats.org/officeDocument/2006/math">
                    <m:r>
                      <a:rPr lang="sr-Cyrl-BA" sz="2000" i="1">
                        <a:latin typeface="Cambria Math" panose="02040503050406030204" pitchFamily="18" charset="0"/>
                      </a:rPr>
                      <m:t>𝑅𝑎𝑐𝑖𝑜</m:t>
                    </m:r>
                    <m:f>
                      <m:fPr>
                        <m:ctrlPr>
                          <a:rPr lang="en-US" sz="2000" i="1">
                            <a:latin typeface="Cambria Math" panose="02040503050406030204" pitchFamily="18" charset="0"/>
                          </a:rPr>
                        </m:ctrlPr>
                      </m:fPr>
                      <m:num>
                        <m:r>
                          <a:rPr lang="sr-Cyrl-BA" sz="2000" i="1">
                            <a:latin typeface="Cambria Math" panose="02040503050406030204" pitchFamily="18" charset="0"/>
                          </a:rPr>
                          <m:t>𝑑𝑢𝑔</m:t>
                        </m:r>
                      </m:num>
                      <m:den>
                        <m:r>
                          <a:rPr lang="sr-Cyrl-BA" sz="2000" i="1">
                            <a:latin typeface="Cambria Math" panose="02040503050406030204" pitchFamily="18" charset="0"/>
                          </a:rPr>
                          <m:t>𝑖𝑚𝑜𝑣𝑖𝑛𝑎</m:t>
                        </m:r>
                      </m:den>
                    </m:f>
                    <m:r>
                      <a:rPr lang="sr-Cyrl-BA" sz="2000" i="1">
                        <a:latin typeface="Cambria Math" panose="02040503050406030204" pitchFamily="18" charset="0"/>
                      </a:rPr>
                      <m:t>𝑝𝑜</m:t>
                    </m:r>
                    <m:r>
                      <a:rPr lang="sr-Cyrl-BA" sz="2000" i="1">
                        <a:latin typeface="Cambria Math" panose="02040503050406030204" pitchFamily="18" charset="0"/>
                      </a:rPr>
                      <m:t> </m:t>
                    </m:r>
                    <m:r>
                      <a:rPr lang="sr-Cyrl-BA" sz="2000" i="1">
                        <a:latin typeface="Cambria Math" panose="02040503050406030204" pitchFamily="18" charset="0"/>
                      </a:rPr>
                      <m:t>𝑡𝑟</m:t>
                    </m:r>
                    <m:r>
                      <a:rPr lang="sr-Cyrl-BA" sz="2000" i="1">
                        <a:latin typeface="Cambria Math" panose="02040503050406030204" pitchFamily="18" charset="0"/>
                      </a:rPr>
                      <m:t>ž</m:t>
                    </m:r>
                    <m:r>
                      <a:rPr lang="sr-Cyrl-BA" sz="2000" i="1">
                        <a:latin typeface="Cambria Math" panose="02040503050406030204" pitchFamily="18" charset="0"/>
                      </a:rPr>
                      <m:t>𝑖</m:t>
                    </m:r>
                    <m:r>
                      <a:rPr lang="sr-Cyrl-BA" sz="2000" i="1">
                        <a:latin typeface="Cambria Math" panose="02040503050406030204" pitchFamily="18" charset="0"/>
                      </a:rPr>
                      <m:t>š</m:t>
                    </m:r>
                    <m:r>
                      <a:rPr lang="sr-Cyrl-BA" sz="2000" i="1">
                        <a:latin typeface="Cambria Math" panose="02040503050406030204" pitchFamily="18" charset="0"/>
                      </a:rPr>
                      <m:t>𝑛𝑖𝑚</m:t>
                    </m:r>
                    <m:r>
                      <a:rPr lang="sr-Cyrl-BA" sz="2000" i="1">
                        <a:latin typeface="Cambria Math" panose="02040503050406030204" pitchFamily="18" charset="0"/>
                      </a:rPr>
                      <m:t> </m:t>
                    </m:r>
                    <m:r>
                      <a:rPr lang="sr-Cyrl-BA" sz="2000" i="1">
                        <a:latin typeface="Cambria Math" panose="02040503050406030204" pitchFamily="18" charset="0"/>
                      </a:rPr>
                      <m:t>𝑣𝑟𝑖𝑗𝑒𝑑𝑛𝑜𝑠𝑡𝑖𝑚𝑎</m:t>
                    </m:r>
                    <m:r>
                      <a:rPr lang="sr-Cyrl-BA" sz="2000" i="1">
                        <a:latin typeface="Cambria Math" panose="02040503050406030204" pitchFamily="18" charset="0"/>
                      </a:rPr>
                      <m:t>=</m:t>
                    </m:r>
                    <m:f>
                      <m:fPr>
                        <m:ctrlPr>
                          <a:rPr lang="en-US" sz="2000" i="1">
                            <a:latin typeface="Cambria Math" panose="02040503050406030204" pitchFamily="18" charset="0"/>
                          </a:rPr>
                        </m:ctrlPr>
                      </m:fPr>
                      <m:num>
                        <m:r>
                          <a:rPr lang="sr-Cyrl-BA" sz="2000" i="1">
                            <a:latin typeface="Cambria Math" panose="02040503050406030204" pitchFamily="18" charset="0"/>
                          </a:rPr>
                          <m:t>𝑇𝑟</m:t>
                        </m:r>
                        <m:r>
                          <a:rPr lang="sr-Cyrl-BA" sz="2000" i="1">
                            <a:latin typeface="Cambria Math" panose="02040503050406030204" pitchFamily="18" charset="0"/>
                          </a:rPr>
                          <m:t>ž</m:t>
                        </m:r>
                        <m:r>
                          <a:rPr lang="sr-Cyrl-BA" sz="2000" i="1">
                            <a:latin typeface="Cambria Math" panose="02040503050406030204" pitchFamily="18" charset="0"/>
                          </a:rPr>
                          <m:t>𝑖</m:t>
                        </m:r>
                        <m:r>
                          <a:rPr lang="sr-Cyrl-BA" sz="2000" i="1">
                            <a:latin typeface="Cambria Math" panose="02040503050406030204" pitchFamily="18" charset="0"/>
                          </a:rPr>
                          <m:t>š</m:t>
                        </m:r>
                        <m:r>
                          <a:rPr lang="sr-Cyrl-BA" sz="2000" i="1">
                            <a:latin typeface="Cambria Math" panose="02040503050406030204" pitchFamily="18" charset="0"/>
                          </a:rPr>
                          <m:t>𝑛𝑎</m:t>
                        </m:r>
                        <m:r>
                          <a:rPr lang="sr-Cyrl-BA" sz="2000" i="1">
                            <a:latin typeface="Cambria Math" panose="02040503050406030204" pitchFamily="18" charset="0"/>
                          </a:rPr>
                          <m:t> </m:t>
                        </m:r>
                        <m:r>
                          <a:rPr lang="sr-Cyrl-BA" sz="2000" i="1">
                            <a:latin typeface="Cambria Math" panose="02040503050406030204" pitchFamily="18" charset="0"/>
                          </a:rPr>
                          <m:t>𝑣𝑟𝑖𝑗𝑒𝑑𝑛𝑜𝑠𝑡</m:t>
                        </m:r>
                        <m:r>
                          <a:rPr lang="sr-Cyrl-BA" sz="2000" i="1">
                            <a:latin typeface="Cambria Math" panose="02040503050406030204" pitchFamily="18" charset="0"/>
                          </a:rPr>
                          <m:t> </m:t>
                        </m:r>
                        <m:r>
                          <a:rPr lang="sr-Cyrl-BA" sz="2000" i="1">
                            <a:latin typeface="Cambria Math" panose="02040503050406030204" pitchFamily="18" charset="0"/>
                          </a:rPr>
                          <m:t>𝑑𝑢𝑔𝑎</m:t>
                        </m:r>
                      </m:num>
                      <m:den>
                        <m:r>
                          <a:rPr lang="sr-Cyrl-BA" sz="2000" i="1">
                            <a:latin typeface="Cambria Math" panose="02040503050406030204" pitchFamily="18" charset="0"/>
                          </a:rPr>
                          <m:t>𝑇𝑟</m:t>
                        </m:r>
                        <m:r>
                          <a:rPr lang="sr-Cyrl-BA" sz="2000" i="1">
                            <a:latin typeface="Cambria Math" panose="02040503050406030204" pitchFamily="18" charset="0"/>
                          </a:rPr>
                          <m:t>ž</m:t>
                        </m:r>
                        <m:r>
                          <a:rPr lang="sr-Cyrl-BA" sz="2000" i="1">
                            <a:latin typeface="Cambria Math" panose="02040503050406030204" pitchFamily="18" charset="0"/>
                          </a:rPr>
                          <m:t>𝑖</m:t>
                        </m:r>
                        <m:r>
                          <a:rPr lang="sr-Cyrl-BA" sz="2000" i="1">
                            <a:latin typeface="Cambria Math" panose="02040503050406030204" pitchFamily="18" charset="0"/>
                          </a:rPr>
                          <m:t>š</m:t>
                        </m:r>
                        <m:r>
                          <a:rPr lang="sr-Cyrl-BA" sz="2000" i="1">
                            <a:latin typeface="Cambria Math" panose="02040503050406030204" pitchFamily="18" charset="0"/>
                          </a:rPr>
                          <m:t>𝑛𝑎</m:t>
                        </m:r>
                        <m:r>
                          <a:rPr lang="sr-Cyrl-BA" sz="2000" i="1">
                            <a:latin typeface="Cambria Math" panose="02040503050406030204" pitchFamily="18" charset="0"/>
                          </a:rPr>
                          <m:t> </m:t>
                        </m:r>
                        <m:r>
                          <a:rPr lang="sr-Cyrl-BA" sz="2000" i="1">
                            <a:latin typeface="Cambria Math" panose="02040503050406030204" pitchFamily="18" charset="0"/>
                          </a:rPr>
                          <m:t>𝑣𝑟𝑖𝑗𝑒𝑑𝑛𝑜𝑠𝑡</m:t>
                        </m:r>
                        <m:r>
                          <a:rPr lang="sr-Cyrl-BA" sz="2000" i="1">
                            <a:latin typeface="Cambria Math" panose="02040503050406030204" pitchFamily="18" charset="0"/>
                          </a:rPr>
                          <m:t> </m:t>
                        </m:r>
                        <m:r>
                          <a:rPr lang="sr-Cyrl-BA" sz="2000" i="1">
                            <a:latin typeface="Cambria Math" panose="02040503050406030204" pitchFamily="18" charset="0"/>
                          </a:rPr>
                          <m:t>𝑑𝑢𝑔𝑎</m:t>
                        </m:r>
                        <m:r>
                          <a:rPr lang="sr-Cyrl-BA" sz="2000" i="1">
                            <a:latin typeface="Cambria Math" panose="02040503050406030204" pitchFamily="18" charset="0"/>
                          </a:rPr>
                          <m:t> </m:t>
                        </m:r>
                        <m:r>
                          <a:rPr lang="sr-Cyrl-BA" sz="2000" i="1">
                            <a:latin typeface="Cambria Math" panose="02040503050406030204" pitchFamily="18" charset="0"/>
                          </a:rPr>
                          <m:t>𝑖</m:t>
                        </m:r>
                        <m:r>
                          <a:rPr lang="sr-Cyrl-BA" sz="2000" i="1">
                            <a:latin typeface="Cambria Math" panose="02040503050406030204" pitchFamily="18" charset="0"/>
                          </a:rPr>
                          <m:t> </m:t>
                        </m:r>
                        <m:r>
                          <a:rPr lang="sr-Cyrl-BA" sz="2000" i="1">
                            <a:latin typeface="Cambria Math" panose="02040503050406030204" pitchFamily="18" charset="0"/>
                          </a:rPr>
                          <m:t>𝑘𝑎𝑝𝑖𝑡𝑎𝑙𝑎</m:t>
                        </m:r>
                      </m:den>
                    </m:f>
                  </m:oMath>
                </a14:m>
                <a:endParaRPr lang="sr-Latn-BA" sz="2000" b="1" dirty="0" smtClean="0"/>
              </a:p>
              <a:p>
                <a:pPr marL="0" indent="0">
                  <a:buNone/>
                </a:pPr>
                <a:endParaRPr lang="sr-Latn-BA" sz="2000" b="1" dirty="0" smtClean="0"/>
              </a:p>
              <a:p>
                <a14:m>
                  <m:oMath xmlns:m="http://schemas.openxmlformats.org/officeDocument/2006/math">
                    <m:r>
                      <a:rPr lang="sr-Cyrl-BA" sz="2000" i="1">
                        <a:latin typeface="Cambria Math" panose="02040503050406030204" pitchFamily="18" charset="0"/>
                      </a:rPr>
                      <m:t>𝑅𝑎𝑐𝑖𝑜</m:t>
                    </m:r>
                    <m:f>
                      <m:fPr>
                        <m:ctrlPr>
                          <a:rPr lang="en-US" sz="2000" i="1">
                            <a:latin typeface="Cambria Math" panose="02040503050406030204" pitchFamily="18" charset="0"/>
                          </a:rPr>
                        </m:ctrlPr>
                      </m:fPr>
                      <m:num>
                        <m:r>
                          <a:rPr lang="sr-Cyrl-BA" sz="2000" i="1">
                            <a:latin typeface="Cambria Math" panose="02040503050406030204" pitchFamily="18" charset="0"/>
                          </a:rPr>
                          <m:t>𝑑𝑢𝑔</m:t>
                        </m:r>
                      </m:num>
                      <m:den>
                        <m:r>
                          <a:rPr lang="sr-Cyrl-BA" sz="2000" i="1">
                            <a:latin typeface="Cambria Math" panose="02040503050406030204" pitchFamily="18" charset="0"/>
                          </a:rPr>
                          <m:t>𝑘𝑎𝑝𝑖𝑡𝑎𝑙</m:t>
                        </m:r>
                      </m:den>
                    </m:f>
                    <m:r>
                      <a:rPr lang="sr-Cyrl-BA" sz="2000" i="1">
                        <a:latin typeface="Cambria Math" panose="02040503050406030204" pitchFamily="18" charset="0"/>
                      </a:rPr>
                      <m:t>=</m:t>
                    </m:r>
                    <m:f>
                      <m:fPr>
                        <m:ctrlPr>
                          <a:rPr lang="en-US" sz="2000" i="1">
                            <a:latin typeface="Cambria Math" panose="02040503050406030204" pitchFamily="18" charset="0"/>
                          </a:rPr>
                        </m:ctrlPr>
                      </m:fPr>
                      <m:num>
                        <m:r>
                          <a:rPr lang="sr-Cyrl-BA" sz="2000" i="1">
                            <a:latin typeface="Cambria Math" panose="02040503050406030204" pitchFamily="18" charset="0"/>
                          </a:rPr>
                          <m:t>𝑇𝑟</m:t>
                        </m:r>
                        <m:r>
                          <a:rPr lang="sr-Cyrl-BA" sz="2000" i="1">
                            <a:latin typeface="Cambria Math" panose="02040503050406030204" pitchFamily="18" charset="0"/>
                          </a:rPr>
                          <m:t>ž</m:t>
                        </m:r>
                        <m:r>
                          <a:rPr lang="sr-Cyrl-BA" sz="2000" i="1">
                            <a:latin typeface="Cambria Math" panose="02040503050406030204" pitchFamily="18" charset="0"/>
                          </a:rPr>
                          <m:t>𝑖</m:t>
                        </m:r>
                        <m:r>
                          <a:rPr lang="sr-Cyrl-BA" sz="2000" i="1">
                            <a:latin typeface="Cambria Math" panose="02040503050406030204" pitchFamily="18" charset="0"/>
                          </a:rPr>
                          <m:t>š</m:t>
                        </m:r>
                        <m:r>
                          <a:rPr lang="sr-Cyrl-BA" sz="2000" i="1">
                            <a:latin typeface="Cambria Math" panose="02040503050406030204" pitchFamily="18" charset="0"/>
                          </a:rPr>
                          <m:t>𝑛𝑎</m:t>
                        </m:r>
                        <m:r>
                          <a:rPr lang="sr-Cyrl-BA" sz="2000" i="1">
                            <a:latin typeface="Cambria Math" panose="02040503050406030204" pitchFamily="18" charset="0"/>
                          </a:rPr>
                          <m:t> </m:t>
                        </m:r>
                        <m:r>
                          <a:rPr lang="sr-Cyrl-BA" sz="2000" i="1">
                            <a:latin typeface="Cambria Math" panose="02040503050406030204" pitchFamily="18" charset="0"/>
                          </a:rPr>
                          <m:t>𝑣𝑟𝑖𝑗𝑒𝑑𝑛𝑜𝑠𝑡</m:t>
                        </m:r>
                        <m:r>
                          <a:rPr lang="sr-Cyrl-BA" sz="2000" i="1">
                            <a:latin typeface="Cambria Math" panose="02040503050406030204" pitchFamily="18" charset="0"/>
                          </a:rPr>
                          <m:t> </m:t>
                        </m:r>
                        <m:r>
                          <a:rPr lang="sr-Cyrl-BA" sz="2000" i="1">
                            <a:latin typeface="Cambria Math" panose="02040503050406030204" pitchFamily="18" charset="0"/>
                          </a:rPr>
                          <m:t>𝑑𝑢𝑔𝑎</m:t>
                        </m:r>
                      </m:num>
                      <m:den>
                        <m:r>
                          <a:rPr lang="sr-Cyrl-BA" sz="2000" i="1">
                            <a:latin typeface="Cambria Math" panose="02040503050406030204" pitchFamily="18" charset="0"/>
                          </a:rPr>
                          <m:t>𝐵𝑟𝑜𝑗</m:t>
                        </m:r>
                        <m:r>
                          <a:rPr lang="sr-Cyrl-BA" sz="2000" i="1">
                            <a:latin typeface="Cambria Math" panose="02040503050406030204" pitchFamily="18" charset="0"/>
                          </a:rPr>
                          <m:t> </m:t>
                        </m:r>
                        <m:r>
                          <a:rPr lang="sr-Cyrl-BA" sz="2000" i="1">
                            <a:latin typeface="Cambria Math" panose="02040503050406030204" pitchFamily="18" charset="0"/>
                          </a:rPr>
                          <m:t>𝑎𝑘𝑐𝑖𝑗𝑎</m:t>
                        </m:r>
                        <m:r>
                          <a:rPr lang="sr-Cyrl-BA" sz="2000" i="1">
                            <a:latin typeface="Cambria Math" panose="02040503050406030204" pitchFamily="18" charset="0"/>
                          </a:rPr>
                          <m:t> ∗ </m:t>
                        </m:r>
                        <m:r>
                          <a:rPr lang="sr-Cyrl-BA" sz="2000" i="1">
                            <a:latin typeface="Cambria Math" panose="02040503050406030204" pitchFamily="18" charset="0"/>
                          </a:rPr>
                          <m:t>𝐶𝑖𝑗𝑒𝑛𝑎</m:t>
                        </m:r>
                        <m:r>
                          <a:rPr lang="sr-Cyrl-BA" sz="2000" i="1">
                            <a:latin typeface="Cambria Math" panose="02040503050406030204" pitchFamily="18" charset="0"/>
                          </a:rPr>
                          <m:t> </m:t>
                        </m:r>
                        <m:r>
                          <a:rPr lang="sr-Cyrl-BA" sz="2000" i="1">
                            <a:latin typeface="Cambria Math" panose="02040503050406030204" pitchFamily="18" charset="0"/>
                          </a:rPr>
                          <m:t>𝑝𝑜</m:t>
                        </m:r>
                        <m:r>
                          <a:rPr lang="sr-Cyrl-BA" sz="2000" i="1">
                            <a:latin typeface="Cambria Math" panose="02040503050406030204" pitchFamily="18" charset="0"/>
                          </a:rPr>
                          <m:t> </m:t>
                        </m:r>
                        <m:r>
                          <a:rPr lang="sr-Cyrl-BA" sz="2000" i="1">
                            <a:latin typeface="Cambria Math" panose="02040503050406030204" pitchFamily="18" charset="0"/>
                          </a:rPr>
                          <m:t>𝑎𝑘𝑐𝑖𝑗𝑖</m:t>
                        </m:r>
                      </m:den>
                    </m:f>
                  </m:oMath>
                </a14:m>
                <a:endParaRPr lang="sr-Latn-BA" sz="2000" b="1"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47898" y="1496289"/>
                <a:ext cx="9642561" cy="5253645"/>
              </a:xfrm>
              <a:blipFill rotWithShape="0">
                <a:blip r:embed="rId2"/>
                <a:stretch>
                  <a:fillRect l="-632"/>
                </a:stretch>
              </a:blipFill>
            </p:spPr>
            <p:txBody>
              <a:bodyPr/>
              <a:lstStyle/>
              <a:p>
                <a:r>
                  <a:rPr lang="sr-Latn-BA">
                    <a:noFill/>
                  </a:rPr>
                  <a:t> </a:t>
                </a:r>
              </a:p>
            </p:txBody>
          </p:sp>
        </mc:Fallback>
      </mc:AlternateContent>
    </p:spTree>
    <p:extLst>
      <p:ext uri="{BB962C8B-B14F-4D97-AF65-F5344CB8AC3E}">
        <p14:creationId xmlns:p14="http://schemas.microsoft.com/office/powerpoint/2010/main" val="157884784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81" y="624110"/>
            <a:ext cx="9035732" cy="672675"/>
          </a:xfrm>
        </p:spPr>
        <p:txBody>
          <a:bodyPr>
            <a:normAutofit/>
          </a:bodyPr>
          <a:lstStyle/>
          <a:p>
            <a:r>
              <a:rPr lang="sr-Latn-BA" sz="3200" b="1" dirty="0" smtClean="0"/>
              <a:t>5.4. Tržišna racija</a:t>
            </a:r>
            <a:endParaRPr lang="sr-Latn-BA" sz="3200" b="1" dirty="0"/>
          </a:p>
        </p:txBody>
      </p:sp>
      <p:sp>
        <p:nvSpPr>
          <p:cNvPr id="3" name="Content Placeholder 2"/>
          <p:cNvSpPr>
            <a:spLocks noGrp="1"/>
          </p:cNvSpPr>
          <p:nvPr>
            <p:ph idx="1"/>
          </p:nvPr>
        </p:nvSpPr>
        <p:spPr>
          <a:xfrm>
            <a:off x="847898" y="1496289"/>
            <a:ext cx="10577983" cy="5253645"/>
          </a:xfrm>
        </p:spPr>
        <p:txBody>
          <a:bodyPr>
            <a:normAutofit lnSpcReduction="10000"/>
          </a:bodyPr>
          <a:lstStyle/>
          <a:p>
            <a:r>
              <a:rPr lang="sr-Latn-BA" sz="2000" dirty="0" smtClean="0"/>
              <a:t>Za </a:t>
            </a:r>
            <a:r>
              <a:rPr lang="sr-Latn-BA" sz="2000" dirty="0"/>
              <a:t>razliku od dosadašnjih pokazatelja koji su uglavnom pod kontrolom menadžmenta preduzeća, tržišni racio je odraz stavova investitora o performansama i perspektivi </a:t>
            </a:r>
            <a:r>
              <a:rPr lang="sr-Latn-BA" sz="2000" dirty="0" smtClean="0"/>
              <a:t>preduzeća.</a:t>
            </a:r>
          </a:p>
          <a:p>
            <a:r>
              <a:rPr lang="sr-Latn-BA" sz="2000" dirty="0" smtClean="0"/>
              <a:t>Ovi </a:t>
            </a:r>
            <a:r>
              <a:rPr lang="sr-Latn-BA" sz="2000" dirty="0"/>
              <a:t>pokazatelji se izračunavaju na osnovu podataka iz finansijskih izvještaja i kretanja vrijednosti akcija na tržištu kapitala. </a:t>
            </a:r>
            <a:endParaRPr lang="sr-Latn-BA" sz="2000" dirty="0" smtClean="0"/>
          </a:p>
          <a:p>
            <a:r>
              <a:rPr lang="sr-Latn-BA" sz="2000" dirty="0" smtClean="0"/>
              <a:t>Nema </a:t>
            </a:r>
            <a:r>
              <a:rPr lang="sr-Latn-BA" sz="2000" dirty="0"/>
              <a:t>sumnje da, ukoliko su prethodni pokazatelji preduzeća na potrebnom i zadovoljavajućem nivou, u uslovima efikasnih finansijskih tržišta i cijena akcija, odnosno vrijednost preduzeća će biti na zadovoljavajućem nivou, i obrnuto. </a:t>
            </a:r>
            <a:endParaRPr lang="sr-Latn-BA" sz="2000" dirty="0" smtClean="0"/>
          </a:p>
          <a:p>
            <a:r>
              <a:rPr lang="sr-Latn-BA" sz="2000" dirty="0" smtClean="0"/>
              <a:t>U </a:t>
            </a:r>
            <a:r>
              <a:rPr lang="sr-Latn-BA" sz="2000" dirty="0"/>
              <a:t>nastavku ćemo razmotriti sljedeće tržišne pokazatelje: </a:t>
            </a:r>
            <a:endParaRPr lang="en-US" sz="2000" dirty="0"/>
          </a:p>
          <a:p>
            <a:pPr lvl="0">
              <a:buFont typeface="Arial" panose="020B0604020202020204" pitchFamily="34" charset="0"/>
              <a:buChar char="•"/>
            </a:pPr>
            <a:r>
              <a:rPr lang="sr-Latn-BA" sz="2000" b="1" dirty="0">
                <a:solidFill>
                  <a:schemeClr val="accent2">
                    <a:lumMod val="50000"/>
                  </a:schemeClr>
                </a:solidFill>
              </a:rPr>
              <a:t>neto dobitak (zarada) po akciji,</a:t>
            </a:r>
            <a:endParaRPr lang="en-US" sz="2000" b="1" dirty="0">
              <a:solidFill>
                <a:schemeClr val="accent2">
                  <a:lumMod val="50000"/>
                </a:schemeClr>
              </a:solidFill>
            </a:endParaRPr>
          </a:p>
          <a:p>
            <a:pPr lvl="0">
              <a:buFont typeface="Arial" panose="020B0604020202020204" pitchFamily="34" charset="0"/>
              <a:buChar char="•"/>
            </a:pPr>
            <a:r>
              <a:rPr lang="sr-Latn-BA" sz="2000" b="1" dirty="0">
                <a:solidFill>
                  <a:schemeClr val="accent2">
                    <a:lumMod val="50000"/>
                  </a:schemeClr>
                </a:solidFill>
              </a:rPr>
              <a:t>racio plaćanja dividende,</a:t>
            </a:r>
            <a:endParaRPr lang="en-US" sz="2000" b="1" dirty="0">
              <a:solidFill>
                <a:schemeClr val="accent2">
                  <a:lumMod val="50000"/>
                </a:schemeClr>
              </a:solidFill>
            </a:endParaRPr>
          </a:p>
          <a:p>
            <a:pPr lvl="0">
              <a:buFont typeface="Arial" panose="020B0604020202020204" pitchFamily="34" charset="0"/>
              <a:buChar char="•"/>
            </a:pPr>
            <a:r>
              <a:rPr lang="sr-Latn-BA" sz="2000" b="1" dirty="0">
                <a:solidFill>
                  <a:schemeClr val="accent2">
                    <a:lumMod val="50000"/>
                  </a:schemeClr>
                </a:solidFill>
              </a:rPr>
              <a:t>dividendna stopa,</a:t>
            </a:r>
            <a:endParaRPr lang="en-US" sz="2000" b="1" dirty="0">
              <a:solidFill>
                <a:schemeClr val="accent2">
                  <a:lumMod val="50000"/>
                </a:schemeClr>
              </a:solidFill>
            </a:endParaRPr>
          </a:p>
          <a:p>
            <a:pPr lvl="0">
              <a:buFont typeface="Arial" panose="020B0604020202020204" pitchFamily="34" charset="0"/>
              <a:buChar char="•"/>
            </a:pPr>
            <a:r>
              <a:rPr lang="sr-Latn-BA" sz="2000" b="1" dirty="0">
                <a:solidFill>
                  <a:schemeClr val="accent2">
                    <a:lumMod val="50000"/>
                  </a:schemeClr>
                </a:solidFill>
              </a:rPr>
              <a:t>racio cijena /zarada,</a:t>
            </a:r>
            <a:endParaRPr lang="en-US" sz="2000" b="1" dirty="0">
              <a:solidFill>
                <a:schemeClr val="accent2">
                  <a:lumMod val="50000"/>
                </a:schemeClr>
              </a:solidFill>
            </a:endParaRPr>
          </a:p>
          <a:p>
            <a:pPr lvl="0">
              <a:buFont typeface="Arial" panose="020B0604020202020204" pitchFamily="34" charset="0"/>
              <a:buChar char="•"/>
            </a:pPr>
            <a:r>
              <a:rPr lang="sr-Latn-BA" sz="2000" b="1" dirty="0">
                <a:solidFill>
                  <a:schemeClr val="accent2">
                    <a:lumMod val="50000"/>
                  </a:schemeClr>
                </a:solidFill>
              </a:rPr>
              <a:t>racio tržišna/knjigovodstvena vrijednost.</a:t>
            </a:r>
            <a:endParaRPr lang="en-US" sz="2000" b="1" dirty="0">
              <a:solidFill>
                <a:schemeClr val="accent2">
                  <a:lumMod val="50000"/>
                </a:schemeClr>
              </a:solidFill>
            </a:endParaRPr>
          </a:p>
          <a:p>
            <a:pPr marL="0" indent="0">
              <a:buNone/>
            </a:pPr>
            <a:endParaRPr lang="sr-Latn-BA" sz="2000" b="1" dirty="0"/>
          </a:p>
        </p:txBody>
      </p:sp>
    </p:spTree>
    <p:extLst>
      <p:ext uri="{BB962C8B-B14F-4D97-AF65-F5344CB8AC3E}">
        <p14:creationId xmlns:p14="http://schemas.microsoft.com/office/powerpoint/2010/main" val="32364326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4975" y="624110"/>
            <a:ext cx="10149637" cy="946995"/>
          </a:xfrm>
        </p:spPr>
        <p:txBody>
          <a:bodyPr>
            <a:normAutofit fontScale="90000"/>
          </a:bodyPr>
          <a:lstStyle/>
          <a:p>
            <a:r>
              <a:rPr lang="sr-Latn-BA" b="1" dirty="0" smtClean="0"/>
              <a:t>2.1</a:t>
            </a:r>
            <a:r>
              <a:rPr lang="sr-Latn-BA" b="1" dirty="0"/>
              <a:t>. Metode utvrđivanja poslovnog dobitka i neto novčanog toka iz poslovne aktivnosti</a:t>
            </a:r>
          </a:p>
        </p:txBody>
      </p:sp>
      <p:sp>
        <p:nvSpPr>
          <p:cNvPr id="6" name="Content Placeholder 5"/>
          <p:cNvSpPr>
            <a:spLocks noGrp="1"/>
          </p:cNvSpPr>
          <p:nvPr>
            <p:ph idx="1"/>
          </p:nvPr>
        </p:nvSpPr>
        <p:spPr>
          <a:xfrm>
            <a:off x="773085" y="1720736"/>
            <a:ext cx="10756466" cy="4696690"/>
          </a:xfrm>
        </p:spPr>
        <p:txBody>
          <a:bodyPr>
            <a:normAutofit/>
          </a:bodyPr>
          <a:lstStyle/>
          <a:p>
            <a:pPr marL="0" indent="0">
              <a:buNone/>
            </a:pPr>
            <a:r>
              <a:rPr lang="en-US" sz="2400" b="1" dirty="0" smtClean="0"/>
              <a:t>Metode </a:t>
            </a:r>
            <a:r>
              <a:rPr lang="en-US" sz="2400" b="1" dirty="0"/>
              <a:t>utvrđivanja poslovnog </a:t>
            </a:r>
            <a:r>
              <a:rPr lang="en-US" sz="2400" b="1" dirty="0" smtClean="0"/>
              <a:t>dobitka</a:t>
            </a:r>
            <a:r>
              <a:rPr lang="sr-Latn-BA" sz="2400" b="1" dirty="0"/>
              <a:t> </a:t>
            </a:r>
            <a:r>
              <a:rPr lang="sr-Latn-BA" sz="2400" b="1" dirty="0" smtClean="0"/>
              <a:t>- </a:t>
            </a:r>
            <a:r>
              <a:rPr lang="en-US" sz="2400" b="1" dirty="0" smtClean="0"/>
              <a:t>Metoda </a:t>
            </a:r>
            <a:r>
              <a:rPr lang="en-US" sz="2400" b="1" dirty="0"/>
              <a:t>troškova prodatih </a:t>
            </a:r>
            <a:r>
              <a:rPr lang="en-US" sz="2400" b="1" dirty="0" smtClean="0"/>
              <a:t>učinaka</a:t>
            </a:r>
            <a:endParaRPr lang="sr-Latn-BA" sz="2400" b="1" dirty="0" smtClean="0"/>
          </a:p>
          <a:p>
            <a:pPr marL="0" indent="0">
              <a:buNone/>
            </a:pPr>
            <a:endParaRPr lang="sr-Latn-BA" sz="2400" b="1" dirty="0"/>
          </a:p>
          <a:p>
            <a:pPr marL="0" indent="0">
              <a:buNone/>
            </a:pPr>
            <a:r>
              <a:rPr lang="en-US" sz="2400" b="1" dirty="0" smtClean="0">
                <a:solidFill>
                  <a:schemeClr val="accent2">
                    <a:lumMod val="50000"/>
                  </a:schemeClr>
                </a:solidFill>
              </a:rPr>
              <a:t>Struktura </a:t>
            </a:r>
            <a:r>
              <a:rPr lang="en-US" sz="2400" b="1" dirty="0">
                <a:solidFill>
                  <a:schemeClr val="accent2">
                    <a:lumMod val="50000"/>
                  </a:schemeClr>
                </a:solidFill>
              </a:rPr>
              <a:t>prihoda i rashoda poslovnog rezultata, prema ovoj metodi je: </a:t>
            </a:r>
          </a:p>
          <a:p>
            <a:pPr>
              <a:buAutoNum type="arabicPeriod"/>
            </a:pPr>
            <a:r>
              <a:rPr lang="en-US" sz="2400" b="1" dirty="0" smtClean="0">
                <a:solidFill>
                  <a:schemeClr val="accent2">
                    <a:lumMod val="50000"/>
                  </a:schemeClr>
                </a:solidFill>
              </a:rPr>
              <a:t>Poslovni </a:t>
            </a:r>
            <a:r>
              <a:rPr lang="en-US" sz="2400" b="1" dirty="0">
                <a:solidFill>
                  <a:schemeClr val="accent2">
                    <a:lumMod val="50000"/>
                  </a:schemeClr>
                </a:solidFill>
              </a:rPr>
              <a:t>prihodi </a:t>
            </a:r>
            <a:endParaRPr lang="sr-Latn-BA" sz="2400" b="1" dirty="0">
              <a:solidFill>
                <a:schemeClr val="accent2">
                  <a:lumMod val="50000"/>
                </a:schemeClr>
              </a:solidFill>
            </a:endParaRPr>
          </a:p>
          <a:p>
            <a:pPr>
              <a:buAutoNum type="arabicPeriod"/>
            </a:pPr>
            <a:r>
              <a:rPr lang="en-US" sz="2400" b="1" dirty="0" smtClean="0">
                <a:solidFill>
                  <a:schemeClr val="accent2">
                    <a:lumMod val="50000"/>
                  </a:schemeClr>
                </a:solidFill>
              </a:rPr>
              <a:t>Poslovni </a:t>
            </a:r>
            <a:r>
              <a:rPr lang="en-US" sz="2400" b="1" dirty="0">
                <a:solidFill>
                  <a:schemeClr val="accent2">
                    <a:lumMod val="50000"/>
                  </a:schemeClr>
                </a:solidFill>
              </a:rPr>
              <a:t>rashodi </a:t>
            </a:r>
            <a:endParaRPr lang="sr-Latn-BA" sz="2400" b="1" dirty="0" smtClean="0">
              <a:solidFill>
                <a:schemeClr val="accent2">
                  <a:lumMod val="50000"/>
                </a:schemeClr>
              </a:solidFill>
            </a:endParaRPr>
          </a:p>
          <a:p>
            <a:pPr>
              <a:buAutoNum type="arabicPeriod"/>
            </a:pPr>
            <a:r>
              <a:rPr lang="en-US" sz="2400" b="1" dirty="0" smtClean="0">
                <a:solidFill>
                  <a:schemeClr val="accent2">
                    <a:lumMod val="50000"/>
                  </a:schemeClr>
                </a:solidFill>
              </a:rPr>
              <a:t>Viškovi </a:t>
            </a:r>
            <a:r>
              <a:rPr lang="en-US" sz="2400" b="1" dirty="0">
                <a:solidFill>
                  <a:schemeClr val="accent2">
                    <a:lumMod val="50000"/>
                  </a:schemeClr>
                </a:solidFill>
              </a:rPr>
              <a:t>zaliha i prihod od ukidanja dugoročnog rezervisanja </a:t>
            </a:r>
            <a:endParaRPr lang="sr-Latn-BA" sz="2400" b="1" dirty="0">
              <a:solidFill>
                <a:schemeClr val="accent2">
                  <a:lumMod val="50000"/>
                </a:schemeClr>
              </a:solidFill>
            </a:endParaRPr>
          </a:p>
          <a:p>
            <a:pPr>
              <a:buAutoNum type="arabicPeriod"/>
            </a:pPr>
            <a:r>
              <a:rPr lang="en-US" sz="2400" b="1" dirty="0" smtClean="0">
                <a:solidFill>
                  <a:schemeClr val="accent2">
                    <a:lumMod val="50000"/>
                  </a:schemeClr>
                </a:solidFill>
              </a:rPr>
              <a:t>Otpis </a:t>
            </a:r>
            <a:r>
              <a:rPr lang="en-US" sz="2400" b="1" dirty="0">
                <a:solidFill>
                  <a:schemeClr val="accent2">
                    <a:lumMod val="50000"/>
                  </a:schemeClr>
                </a:solidFill>
              </a:rPr>
              <a:t>i manjkovi zaliha </a:t>
            </a:r>
            <a:endParaRPr lang="sr-Latn-BA" sz="2400" b="1" dirty="0" smtClean="0">
              <a:solidFill>
                <a:schemeClr val="accent2">
                  <a:lumMod val="50000"/>
                </a:schemeClr>
              </a:solidFill>
            </a:endParaRPr>
          </a:p>
          <a:p>
            <a:pPr>
              <a:buAutoNum type="arabicPeriod"/>
            </a:pPr>
            <a:r>
              <a:rPr lang="en-US" sz="2400" b="1" dirty="0" smtClean="0">
                <a:solidFill>
                  <a:schemeClr val="accent2">
                    <a:lumMod val="50000"/>
                  </a:schemeClr>
                </a:solidFill>
              </a:rPr>
              <a:t>Poslovni </a:t>
            </a:r>
            <a:r>
              <a:rPr lang="en-US" sz="2400" b="1" dirty="0">
                <a:solidFill>
                  <a:schemeClr val="accent2">
                    <a:lumMod val="50000"/>
                  </a:schemeClr>
                </a:solidFill>
              </a:rPr>
              <a:t>rezultat – poslovni dobitak /poslovni gubitak (1 + 3 – 2 – 4</a:t>
            </a:r>
            <a:r>
              <a:rPr lang="en-US" sz="2400" b="1" dirty="0" smtClean="0">
                <a:solidFill>
                  <a:schemeClr val="accent2">
                    <a:lumMod val="50000"/>
                  </a:schemeClr>
                </a:solidFill>
              </a:rPr>
              <a:t>).</a:t>
            </a:r>
            <a:endParaRPr lang="en-US" sz="2400" b="1" dirty="0">
              <a:solidFill>
                <a:schemeClr val="accent2">
                  <a:lumMod val="50000"/>
                </a:schemeClr>
              </a:solidFill>
            </a:endParaRPr>
          </a:p>
        </p:txBody>
      </p:sp>
    </p:spTree>
    <p:extLst>
      <p:ext uri="{BB962C8B-B14F-4D97-AF65-F5344CB8AC3E}">
        <p14:creationId xmlns:p14="http://schemas.microsoft.com/office/powerpoint/2010/main" val="169942207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81" y="624110"/>
            <a:ext cx="9035732" cy="672675"/>
          </a:xfrm>
        </p:spPr>
        <p:txBody>
          <a:bodyPr>
            <a:normAutofit/>
          </a:bodyPr>
          <a:lstStyle/>
          <a:p>
            <a:r>
              <a:rPr lang="sr-Latn-BA" sz="3200" b="1" dirty="0" smtClean="0"/>
              <a:t>5.4. Tržišna racija</a:t>
            </a:r>
            <a:endParaRPr lang="sr-Latn-BA" sz="3200"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47898" y="1496289"/>
                <a:ext cx="9642561" cy="5253645"/>
              </a:xfrm>
            </p:spPr>
            <p:txBody>
              <a:bodyPr>
                <a:normAutofit/>
              </a:bodyPr>
              <a:lstStyle/>
              <a:p>
                <a:r>
                  <a:rPr lang="sr-Latn-BA" sz="2000" b="1" dirty="0"/>
                  <a:t>Zarada po akciji (EPS-earning per share) </a:t>
                </a:r>
                <a:r>
                  <a:rPr lang="sr-Latn-BA" sz="2000" dirty="0"/>
                  <a:t>odražava prevođenje ostvarenog neto dobitka preduzeća u zaradu (neto dobitak) po akciji kao mjeru stvorenog dobitka dostupnog običnim akcionarima po osnovu posjedovanja jedne akcije. </a:t>
                </a:r>
                <a:endParaRPr lang="sr-Latn-BA" sz="2000" dirty="0" smtClean="0"/>
              </a:p>
              <a:p>
                <a:r>
                  <a:rPr lang="sr-Latn-BA" sz="2000" dirty="0" smtClean="0"/>
                  <a:t>Ovaj </a:t>
                </a:r>
                <a:r>
                  <a:rPr lang="sr-Latn-BA" sz="2000" dirty="0"/>
                  <a:t>pokazatelj predstavlja mjeru stvaranja bogatstva investitora u obične akcije, te zbog povezanosti s kretanjem tržišne cijene akcija predstavlja dobru osnovu za projektovanje budućih </a:t>
                </a:r>
                <a:r>
                  <a:rPr lang="sr-Latn-BA" sz="2000" dirty="0" smtClean="0"/>
                  <a:t>profitnih </a:t>
                </a:r>
                <a:r>
                  <a:rPr lang="sr-Latn-BA" sz="2000" dirty="0"/>
                  <a:t>ostvarenja preduzeća i potencijalnih prinosa akcionara</a:t>
                </a:r>
                <a:r>
                  <a:rPr lang="sr-Latn-BA" sz="2000" dirty="0" smtClean="0"/>
                  <a:t>.</a:t>
                </a:r>
              </a:p>
              <a:p>
                <a:endParaRPr lang="sr-Latn-BA" sz="2000" i="1" dirty="0" smtClean="0"/>
              </a:p>
              <a:p>
                <a:pPr marL="0" indent="0">
                  <a:buNone/>
                </a:pPr>
                <a14:m>
                  <m:oMathPara xmlns:m="http://schemas.openxmlformats.org/officeDocument/2006/math">
                    <m:oMathParaPr>
                      <m:jc m:val="centerGroup"/>
                    </m:oMathParaPr>
                    <m:oMath xmlns:m="http://schemas.openxmlformats.org/officeDocument/2006/math">
                      <m:m>
                        <m:mPr>
                          <m:mcs>
                            <m:mc>
                              <m:mcPr>
                                <m:count m:val="1"/>
                                <m:mcJc m:val="center"/>
                              </m:mcPr>
                            </m:mc>
                          </m:mcs>
                          <m:ctrlPr>
                            <a:rPr lang="en-US" sz="2000" i="1">
                              <a:latin typeface="Cambria Math" panose="02040503050406030204" pitchFamily="18" charset="0"/>
                            </a:rPr>
                          </m:ctrlPr>
                        </m:mPr>
                        <m:mr>
                          <m:e>
                            <m:r>
                              <a:rPr lang="sr-Latn-BA" sz="2000" i="1">
                                <a:latin typeface="Cambria Math" panose="02040503050406030204" pitchFamily="18" charset="0"/>
                              </a:rPr>
                              <m:t>𝑁𝑒𝑡𝑜</m:t>
                            </m:r>
                            <m:r>
                              <a:rPr lang="sr-Latn-BA" sz="2000" i="1">
                                <a:latin typeface="Cambria Math" panose="02040503050406030204" pitchFamily="18" charset="0"/>
                              </a:rPr>
                              <m:t> </m:t>
                            </m:r>
                            <m:r>
                              <a:rPr lang="sr-Latn-BA" sz="2000" i="1">
                                <a:latin typeface="Cambria Math" panose="02040503050406030204" pitchFamily="18" charset="0"/>
                              </a:rPr>
                              <m:t>𝑑𝑜𝑏𝑖𝑡𝑎𝑘</m:t>
                            </m:r>
                          </m:e>
                        </m:mr>
                        <m:mr>
                          <m:e>
                            <m:r>
                              <a:rPr lang="sr-Latn-BA" sz="2000" i="1">
                                <a:latin typeface="Cambria Math" panose="02040503050406030204" pitchFamily="18" charset="0"/>
                              </a:rPr>
                              <m:t>𝑝𝑜</m:t>
                            </m:r>
                            <m:r>
                              <a:rPr lang="sr-Latn-BA" sz="2000" i="1">
                                <a:latin typeface="Cambria Math" panose="02040503050406030204" pitchFamily="18" charset="0"/>
                              </a:rPr>
                              <m:t> </m:t>
                            </m:r>
                            <m:r>
                              <a:rPr lang="sr-Latn-BA" sz="2000" i="1">
                                <a:latin typeface="Cambria Math" panose="02040503050406030204" pitchFamily="18" charset="0"/>
                              </a:rPr>
                              <m:t>𝑎𝑘𝑐𝑖𝑗𝑖</m:t>
                            </m:r>
                          </m:e>
                        </m:mr>
                      </m:m>
                      <m:r>
                        <a:rPr lang="sr-Latn-BA" sz="2000" i="1">
                          <a:latin typeface="Cambria Math" panose="02040503050406030204" pitchFamily="18" charset="0"/>
                        </a:rPr>
                        <m:t>=</m:t>
                      </m:r>
                      <m:f>
                        <m:fPr>
                          <m:ctrlPr>
                            <a:rPr lang="en-US" sz="2000" i="1">
                              <a:latin typeface="Cambria Math" panose="02040503050406030204" pitchFamily="18" charset="0"/>
                            </a:rPr>
                          </m:ctrlPr>
                        </m:fPr>
                        <m:num>
                          <m:m>
                            <m:mPr>
                              <m:mcs>
                                <m:mc>
                                  <m:mcPr>
                                    <m:count m:val="1"/>
                                    <m:mcJc m:val="center"/>
                                  </m:mcPr>
                                </m:mc>
                              </m:mcs>
                              <m:ctrlPr>
                                <a:rPr lang="en-US" sz="2000" i="1">
                                  <a:latin typeface="Cambria Math" panose="02040503050406030204" pitchFamily="18" charset="0"/>
                                </a:rPr>
                              </m:ctrlPr>
                            </m:mPr>
                            <m:mr>
                              <m:e>
                                <m:r>
                                  <a:rPr lang="sr-Latn-BA" sz="2000" i="1">
                                    <a:latin typeface="Cambria Math" panose="02040503050406030204" pitchFamily="18" charset="0"/>
                                  </a:rPr>
                                  <m:t>𝐷𝑜𝑏𝑖𝑡𝑎𝑘</m:t>
                                </m:r>
                                <m:r>
                                  <a:rPr lang="sr-Latn-BA" sz="2000" i="1">
                                    <a:latin typeface="Cambria Math" panose="02040503050406030204" pitchFamily="18" charset="0"/>
                                  </a:rPr>
                                  <m:t> </m:t>
                                </m:r>
                                <m:r>
                                  <a:rPr lang="sr-Latn-BA" sz="2000" i="1">
                                    <a:latin typeface="Cambria Math" panose="02040503050406030204" pitchFamily="18" charset="0"/>
                                  </a:rPr>
                                  <m:t>𝑑𝑜𝑠𝑡𝑢𝑝𝑎𝑛</m:t>
                                </m:r>
                                <m:r>
                                  <a:rPr lang="sr-Latn-BA" sz="2000" i="1">
                                    <a:latin typeface="Cambria Math" panose="02040503050406030204" pitchFamily="18" charset="0"/>
                                  </a:rPr>
                                  <m:t> </m:t>
                                </m:r>
                              </m:e>
                            </m:mr>
                            <m:mr>
                              <m:e>
                                <m:r>
                                  <a:rPr lang="sr-Latn-BA" sz="2000" i="1">
                                    <a:latin typeface="Cambria Math" panose="02040503050406030204" pitchFamily="18" charset="0"/>
                                  </a:rPr>
                                  <m:t>𝑣𝑙𝑎𝑠𝑛𝑖𝑐𝑖𝑚𝑎</m:t>
                                </m:r>
                                <m:r>
                                  <a:rPr lang="sr-Latn-BA" sz="2000" i="1">
                                    <a:latin typeface="Cambria Math" panose="02040503050406030204" pitchFamily="18" charset="0"/>
                                  </a:rPr>
                                  <m:t> </m:t>
                                </m:r>
                                <m:r>
                                  <a:rPr lang="sr-Latn-BA" sz="2000" i="1">
                                    <a:latin typeface="Cambria Math" panose="02040503050406030204" pitchFamily="18" charset="0"/>
                                  </a:rPr>
                                  <m:t>𝑜𝑏𝑖</m:t>
                                </m:r>
                                <m:r>
                                  <a:rPr lang="sr-Latn-BA" sz="2000" i="1">
                                    <a:latin typeface="Cambria Math" panose="02040503050406030204" pitchFamily="18" charset="0"/>
                                  </a:rPr>
                                  <m:t>č</m:t>
                                </m:r>
                                <m:r>
                                  <a:rPr lang="sr-Latn-BA" sz="2000" i="1">
                                    <a:latin typeface="Cambria Math" panose="02040503050406030204" pitchFamily="18" charset="0"/>
                                  </a:rPr>
                                  <m:t>𝑛𝑖h</m:t>
                                </m:r>
                                <m:r>
                                  <a:rPr lang="sr-Latn-BA" sz="2000" i="1">
                                    <a:latin typeface="Cambria Math" panose="02040503050406030204" pitchFamily="18" charset="0"/>
                                  </a:rPr>
                                  <m:t> </m:t>
                                </m:r>
                                <m:r>
                                  <a:rPr lang="sr-Latn-BA" sz="2000" i="1">
                                    <a:latin typeface="Cambria Math" panose="02040503050406030204" pitchFamily="18" charset="0"/>
                                  </a:rPr>
                                  <m:t>𝑎𝑘𝑐𝑖𝑗𝑎</m:t>
                                </m:r>
                              </m:e>
                            </m:mr>
                          </m:m>
                          <m:r>
                            <a:rPr lang="sr-Latn-BA" sz="2000" i="1">
                              <a:latin typeface="Cambria Math" panose="02040503050406030204" pitchFamily="18" charset="0"/>
                            </a:rPr>
                            <m:t> </m:t>
                          </m:r>
                        </m:num>
                        <m:den>
                          <m:m>
                            <m:mPr>
                              <m:mcs>
                                <m:mc>
                                  <m:mcPr>
                                    <m:count m:val="1"/>
                                    <m:mcJc m:val="center"/>
                                  </m:mcPr>
                                </m:mc>
                              </m:mcs>
                              <m:ctrlPr>
                                <a:rPr lang="en-US" sz="2000" i="1">
                                  <a:latin typeface="Cambria Math" panose="02040503050406030204" pitchFamily="18" charset="0"/>
                                </a:rPr>
                              </m:ctrlPr>
                            </m:mPr>
                            <m:mr>
                              <m:e>
                                <m:r>
                                  <a:rPr lang="sr-Latn-BA" sz="2000" i="1">
                                    <a:latin typeface="Cambria Math" panose="02040503050406030204" pitchFamily="18" charset="0"/>
                                  </a:rPr>
                                  <m:t>𝑃𝑜𝑛𝑑𝑒𝑟𝑖𝑠𝑎𝑛𝑖</m:t>
                                </m:r>
                                <m:r>
                                  <a:rPr lang="sr-Latn-BA" sz="2000" i="1">
                                    <a:latin typeface="Cambria Math" panose="02040503050406030204" pitchFamily="18" charset="0"/>
                                  </a:rPr>
                                  <m:t> </m:t>
                                </m:r>
                                <m:r>
                                  <a:rPr lang="sr-Latn-BA" sz="2000" i="1">
                                    <a:latin typeface="Cambria Math" panose="02040503050406030204" pitchFamily="18" charset="0"/>
                                  </a:rPr>
                                  <m:t>𝑝𝑟𝑜𝑠𝑗𝑒</m:t>
                                </m:r>
                                <m:r>
                                  <a:rPr lang="sr-Latn-BA" sz="2000" i="1">
                                    <a:latin typeface="Cambria Math" panose="02040503050406030204" pitchFamily="18" charset="0"/>
                                  </a:rPr>
                                  <m:t>č</m:t>
                                </m:r>
                                <m:r>
                                  <a:rPr lang="sr-Latn-BA" sz="2000" i="1">
                                    <a:latin typeface="Cambria Math" panose="02040503050406030204" pitchFamily="18" charset="0"/>
                                  </a:rPr>
                                  <m:t>𝑛𝑖</m:t>
                                </m:r>
                                <m:r>
                                  <a:rPr lang="sr-Latn-BA" sz="2000" i="1">
                                    <a:latin typeface="Cambria Math" panose="02040503050406030204" pitchFamily="18" charset="0"/>
                                  </a:rPr>
                                  <m:t> </m:t>
                                </m:r>
                              </m:e>
                            </m:mr>
                            <m:mr>
                              <m:e>
                                <m:r>
                                  <a:rPr lang="sr-Latn-BA" sz="2000" i="1">
                                    <a:latin typeface="Cambria Math" panose="02040503050406030204" pitchFamily="18" charset="0"/>
                                  </a:rPr>
                                  <m:t>𝑏𝑟𝑜𝑗</m:t>
                                </m:r>
                                <m:r>
                                  <a:rPr lang="sr-Latn-BA" sz="2000" i="1">
                                    <a:latin typeface="Cambria Math" panose="02040503050406030204" pitchFamily="18" charset="0"/>
                                  </a:rPr>
                                  <m:t> </m:t>
                                </m:r>
                                <m:r>
                                  <a:rPr lang="sr-Latn-BA" sz="2000" i="1">
                                    <a:latin typeface="Cambria Math" panose="02040503050406030204" pitchFamily="18" charset="0"/>
                                  </a:rPr>
                                  <m:t>𝑎𝑘𝑐𝑖𝑗𝑎</m:t>
                                </m:r>
                              </m:e>
                            </m:mr>
                          </m:m>
                        </m:den>
                      </m:f>
                      <m:r>
                        <a:rPr lang="sr-Latn-BA" sz="2000" i="1">
                          <a:latin typeface="Cambria Math" panose="02040503050406030204" pitchFamily="18" charset="0"/>
                        </a:rPr>
                        <m:t>=</m:t>
                      </m:r>
                      <m:f>
                        <m:fPr>
                          <m:ctrlPr>
                            <a:rPr lang="en-US" sz="2000" i="1">
                              <a:latin typeface="Cambria Math" panose="02040503050406030204" pitchFamily="18" charset="0"/>
                            </a:rPr>
                          </m:ctrlPr>
                        </m:fPr>
                        <m:num>
                          <m:m>
                            <m:mPr>
                              <m:mcs>
                                <m:mc>
                                  <m:mcPr>
                                    <m:count m:val="1"/>
                                    <m:mcJc m:val="center"/>
                                  </m:mcPr>
                                </m:mc>
                              </m:mcs>
                              <m:ctrlPr>
                                <a:rPr lang="en-US" sz="2000" i="1">
                                  <a:latin typeface="Cambria Math" panose="02040503050406030204" pitchFamily="18" charset="0"/>
                                </a:rPr>
                              </m:ctrlPr>
                            </m:mPr>
                            <m:mr>
                              <m:e>
                                <m:r>
                                  <a:rPr lang="sr-Latn-BA" sz="2000" i="1">
                                    <a:latin typeface="Cambria Math" panose="02040503050406030204" pitchFamily="18" charset="0"/>
                                  </a:rPr>
                                  <m:t>𝑁𝑒𝑡𝑜</m:t>
                                </m:r>
                                <m:r>
                                  <a:rPr lang="sr-Latn-BA" sz="2000" i="1">
                                    <a:latin typeface="Cambria Math" panose="02040503050406030204" pitchFamily="18" charset="0"/>
                                  </a:rPr>
                                  <m:t> </m:t>
                                </m:r>
                                <m:r>
                                  <a:rPr lang="sr-Latn-BA" sz="2000" i="1">
                                    <a:latin typeface="Cambria Math" panose="02040503050406030204" pitchFamily="18" charset="0"/>
                                  </a:rPr>
                                  <m:t>𝑑𝑜𝑏𝑖𝑡𝑎𝑘</m:t>
                                </m:r>
                                <m:r>
                                  <a:rPr lang="sr-Latn-BA" sz="2000" i="1">
                                    <a:latin typeface="Cambria Math" panose="02040503050406030204" pitchFamily="18" charset="0"/>
                                  </a:rPr>
                                  <m:t> </m:t>
                                </m:r>
                              </m:e>
                            </m:mr>
                            <m:mr>
                              <m:e>
                                <m:r>
                                  <a:rPr lang="sr-Latn-BA" sz="2000" i="1">
                                    <a:latin typeface="Cambria Math" panose="02040503050406030204" pitchFamily="18" charset="0"/>
                                  </a:rPr>
                                  <m:t>𝑝𝑜𝑠𝑙𝑖𝑗𝑒</m:t>
                                </m:r>
                                <m:r>
                                  <a:rPr lang="sr-Latn-BA" sz="2000" i="1">
                                    <a:latin typeface="Cambria Math" panose="02040503050406030204" pitchFamily="18" charset="0"/>
                                  </a:rPr>
                                  <m:t> </m:t>
                                </m:r>
                                <m:r>
                                  <a:rPr lang="sr-Latn-BA" sz="2000" i="1">
                                    <a:latin typeface="Cambria Math" panose="02040503050406030204" pitchFamily="18" charset="0"/>
                                  </a:rPr>
                                  <m:t>𝑝𝑜𝑟𝑒𝑧𝑎</m:t>
                                </m:r>
                              </m:e>
                            </m:mr>
                          </m:m>
                          <m:r>
                            <a:rPr lang="sr-Latn-BA" sz="2000" i="1">
                              <a:latin typeface="Cambria Math" panose="02040503050406030204" pitchFamily="18" charset="0"/>
                            </a:rPr>
                            <m:t>−</m:t>
                          </m:r>
                          <m:m>
                            <m:mPr>
                              <m:mcs>
                                <m:mc>
                                  <m:mcPr>
                                    <m:count m:val="1"/>
                                    <m:mcJc m:val="center"/>
                                  </m:mcPr>
                                </m:mc>
                              </m:mcs>
                              <m:ctrlPr>
                                <a:rPr lang="en-US" sz="2000" i="1">
                                  <a:latin typeface="Cambria Math" panose="02040503050406030204" pitchFamily="18" charset="0"/>
                                </a:rPr>
                              </m:ctrlPr>
                            </m:mPr>
                            <m:mr>
                              <m:e>
                                <m:r>
                                  <a:rPr lang="sr-Latn-BA" sz="2000" i="1">
                                    <a:latin typeface="Cambria Math" panose="02040503050406030204" pitchFamily="18" charset="0"/>
                                  </a:rPr>
                                  <m:t>𝑃𝑟𝑒𝑓𝑒𝑟𝑒𝑛𝑐𝑖𝑗𝑎𝑙𝑛𝑒</m:t>
                                </m:r>
                                <m:r>
                                  <a:rPr lang="sr-Latn-BA" sz="2000" i="1">
                                    <a:latin typeface="Cambria Math" panose="02040503050406030204" pitchFamily="18" charset="0"/>
                                  </a:rPr>
                                  <m:t> </m:t>
                                </m:r>
                              </m:e>
                            </m:mr>
                            <m:mr>
                              <m:e>
                                <m:r>
                                  <a:rPr lang="sr-Latn-BA" sz="2000" i="1">
                                    <a:latin typeface="Cambria Math" panose="02040503050406030204" pitchFamily="18" charset="0"/>
                                  </a:rPr>
                                  <m:t>𝑑𝑖𝑣𝑖𝑑𝑒𝑛𝑑𝑒</m:t>
                                </m:r>
                              </m:e>
                            </m:mr>
                          </m:m>
                        </m:num>
                        <m:den>
                          <m:r>
                            <a:rPr lang="sr-Latn-BA" sz="2000" i="1">
                              <a:latin typeface="Cambria Math" panose="02040503050406030204" pitchFamily="18" charset="0"/>
                            </a:rPr>
                            <m:t>𝑃𝑜𝑛𝑑𝑒𝑟𝑖𝑠𝑎𝑛𝑖</m:t>
                          </m:r>
                          <m:r>
                            <a:rPr lang="sr-Latn-BA" sz="2000" i="1">
                              <a:latin typeface="Cambria Math" panose="02040503050406030204" pitchFamily="18" charset="0"/>
                            </a:rPr>
                            <m:t> </m:t>
                          </m:r>
                          <m:r>
                            <a:rPr lang="sr-Latn-BA" sz="2000" i="1">
                              <a:latin typeface="Cambria Math" panose="02040503050406030204" pitchFamily="18" charset="0"/>
                            </a:rPr>
                            <m:t>𝑝𝑟𝑜𝑠𝑗𝑒</m:t>
                          </m:r>
                          <m:r>
                            <a:rPr lang="sr-Latn-BA" sz="2000" i="1">
                              <a:latin typeface="Cambria Math" panose="02040503050406030204" pitchFamily="18" charset="0"/>
                            </a:rPr>
                            <m:t>č</m:t>
                          </m:r>
                          <m:r>
                            <a:rPr lang="sr-Latn-BA" sz="2000" i="1">
                              <a:latin typeface="Cambria Math" panose="02040503050406030204" pitchFamily="18" charset="0"/>
                            </a:rPr>
                            <m:t>𝑛𝑖</m:t>
                          </m:r>
                          <m:r>
                            <a:rPr lang="sr-Latn-BA" sz="2000" i="1">
                              <a:latin typeface="Cambria Math" panose="02040503050406030204" pitchFamily="18" charset="0"/>
                            </a:rPr>
                            <m:t> </m:t>
                          </m:r>
                          <m:r>
                            <a:rPr lang="sr-Latn-BA" sz="2000" i="1">
                              <a:latin typeface="Cambria Math" panose="02040503050406030204" pitchFamily="18" charset="0"/>
                            </a:rPr>
                            <m:t>𝑏𝑟𝑜𝑗</m:t>
                          </m:r>
                          <m:r>
                            <a:rPr lang="sr-Latn-BA" sz="2000" i="1">
                              <a:latin typeface="Cambria Math" panose="02040503050406030204" pitchFamily="18" charset="0"/>
                            </a:rPr>
                            <m:t> </m:t>
                          </m:r>
                          <m:r>
                            <a:rPr lang="sr-Latn-BA" sz="2000" i="1">
                              <a:latin typeface="Cambria Math" panose="02040503050406030204" pitchFamily="18" charset="0"/>
                            </a:rPr>
                            <m:t>𝑎𝑘𝑐𝑖𝑗𝑎</m:t>
                          </m:r>
                        </m:den>
                      </m:f>
                    </m:oMath>
                  </m:oMathPara>
                </a14:m>
                <a:endParaRPr lang="en-US" sz="2000" dirty="0"/>
              </a:p>
              <a:p>
                <a:endParaRPr lang="sr-Latn-BA" sz="2000" b="1"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47898" y="1496289"/>
                <a:ext cx="9642561" cy="5253645"/>
              </a:xfrm>
              <a:blipFill rotWithShape="0">
                <a:blip r:embed="rId2"/>
                <a:stretch>
                  <a:fillRect l="-569" t="-580" r="-253"/>
                </a:stretch>
              </a:blipFill>
            </p:spPr>
            <p:txBody>
              <a:bodyPr/>
              <a:lstStyle/>
              <a:p>
                <a:r>
                  <a:rPr lang="sr-Latn-BA">
                    <a:noFill/>
                  </a:rPr>
                  <a:t> </a:t>
                </a:r>
              </a:p>
            </p:txBody>
          </p:sp>
        </mc:Fallback>
      </mc:AlternateContent>
    </p:spTree>
    <p:extLst>
      <p:ext uri="{BB962C8B-B14F-4D97-AF65-F5344CB8AC3E}">
        <p14:creationId xmlns:p14="http://schemas.microsoft.com/office/powerpoint/2010/main" val="116121187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81" y="624110"/>
            <a:ext cx="9035732" cy="672675"/>
          </a:xfrm>
        </p:spPr>
        <p:txBody>
          <a:bodyPr>
            <a:normAutofit/>
          </a:bodyPr>
          <a:lstStyle/>
          <a:p>
            <a:r>
              <a:rPr lang="sr-Latn-BA" sz="3200" b="1" dirty="0" smtClean="0"/>
              <a:t>5.4. Tržišna racija</a:t>
            </a:r>
            <a:endParaRPr lang="sr-Latn-BA" sz="3200"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47898" y="1496289"/>
                <a:ext cx="9642561" cy="5253645"/>
              </a:xfrm>
            </p:spPr>
            <p:txBody>
              <a:bodyPr>
                <a:normAutofit/>
              </a:bodyPr>
              <a:lstStyle/>
              <a:p>
                <a:r>
                  <a:rPr lang="sr-Latn-BA" sz="2000" dirty="0"/>
                  <a:t>Iako se </a:t>
                </a:r>
                <a:r>
                  <a:rPr lang="sr-Latn-BA" sz="2000" b="1" dirty="0"/>
                  <a:t>neto dobitak (zarada) po akciji </a:t>
                </a:r>
                <a:r>
                  <a:rPr lang="sr-Latn-BA" sz="2000" dirty="0"/>
                  <a:t>pretežno koristi kao mjera profitabilnosti, ona se koristi i za izračunavanje koeficijenta </a:t>
                </a:r>
                <a:r>
                  <a:rPr lang="sr-Latn-BA" sz="2000" i="1" dirty="0"/>
                  <a:t>cijena / </a:t>
                </a:r>
                <a:r>
                  <a:rPr lang="sr-Latn-BA" sz="2000" i="1" dirty="0" smtClean="0"/>
                  <a:t>zarada</a:t>
                </a:r>
              </a:p>
              <a:p>
                <a:pPr marL="0" indent="0">
                  <a:buNone/>
                </a:pPr>
                <a:endParaRPr lang="sr-Latn-BA" sz="2400" dirty="0" smtClean="0"/>
              </a:p>
              <a:p>
                <a:pPr marL="0" indent="0">
                  <a:buNone/>
                </a:pPr>
                <a:r>
                  <a:rPr lang="sr-Latn-BA" sz="2400" i="1" dirty="0" smtClean="0"/>
                  <a:t>Dobitak </a:t>
                </a:r>
                <a:r>
                  <a:rPr lang="sr-Latn-BA" sz="2400" i="1" dirty="0"/>
                  <a:t>po akciji (zarada po akciji) </a:t>
                </a:r>
                <a:r>
                  <a:rPr lang="sr-Latn-BA" sz="2400" dirty="0"/>
                  <a:t>= </a:t>
                </a:r>
                <a14:m>
                  <m:oMath xmlns:m="http://schemas.openxmlformats.org/officeDocument/2006/math">
                    <m:f>
                      <m:fPr>
                        <m:ctrlPr>
                          <a:rPr lang="en-US" sz="2400" i="1">
                            <a:latin typeface="Cambria Math" panose="02040503050406030204" pitchFamily="18" charset="0"/>
                          </a:rPr>
                        </m:ctrlPr>
                      </m:fPr>
                      <m:num>
                        <m:r>
                          <a:rPr lang="sr-Latn-BA" sz="2400" i="1">
                            <a:latin typeface="Cambria Math" panose="02040503050406030204" pitchFamily="18" charset="0"/>
                          </a:rPr>
                          <m:t>𝑁𝑒𝑡𝑜</m:t>
                        </m:r>
                        <m:r>
                          <a:rPr lang="sr-Latn-BA" sz="2400" i="1">
                            <a:latin typeface="Cambria Math" panose="02040503050406030204" pitchFamily="18" charset="0"/>
                          </a:rPr>
                          <m:t> </m:t>
                        </m:r>
                        <m:r>
                          <a:rPr lang="sr-Latn-BA" sz="2400" i="1">
                            <a:latin typeface="Cambria Math" panose="02040503050406030204" pitchFamily="18" charset="0"/>
                          </a:rPr>
                          <m:t>𝑑𝑜𝑏𝑖𝑡𝑎𝑘</m:t>
                        </m:r>
                      </m:num>
                      <m:den>
                        <m:r>
                          <a:rPr lang="sr-Latn-BA" sz="2400" i="1">
                            <a:latin typeface="Cambria Math" panose="02040503050406030204" pitchFamily="18" charset="0"/>
                          </a:rPr>
                          <m:t>𝐵𝑟𝑜𝑗</m:t>
                        </m:r>
                        <m:r>
                          <a:rPr lang="sr-Latn-BA" sz="2400" i="1">
                            <a:latin typeface="Cambria Math" panose="02040503050406030204" pitchFamily="18" charset="0"/>
                          </a:rPr>
                          <m:t> </m:t>
                        </m:r>
                        <m:r>
                          <a:rPr lang="sr-Latn-BA" sz="2400" i="1">
                            <a:latin typeface="Cambria Math" panose="02040503050406030204" pitchFamily="18" charset="0"/>
                          </a:rPr>
                          <m:t>𝑜𝑏𝑖</m:t>
                        </m:r>
                        <m:r>
                          <a:rPr lang="sr-Latn-BA" sz="2400" i="1">
                            <a:latin typeface="Cambria Math" panose="02040503050406030204" pitchFamily="18" charset="0"/>
                          </a:rPr>
                          <m:t>č</m:t>
                        </m:r>
                        <m:r>
                          <a:rPr lang="sr-Latn-BA" sz="2400" i="1">
                            <a:latin typeface="Cambria Math" panose="02040503050406030204" pitchFamily="18" charset="0"/>
                          </a:rPr>
                          <m:t>𝑛𝑖h</m:t>
                        </m:r>
                        <m:r>
                          <a:rPr lang="sr-Latn-BA" sz="2400" i="1">
                            <a:latin typeface="Cambria Math" panose="02040503050406030204" pitchFamily="18" charset="0"/>
                          </a:rPr>
                          <m:t> </m:t>
                        </m:r>
                        <m:r>
                          <a:rPr lang="sr-Latn-BA" sz="2400" i="1">
                            <a:latin typeface="Cambria Math" panose="02040503050406030204" pitchFamily="18" charset="0"/>
                          </a:rPr>
                          <m:t>𝑎𝑘𝑐𝑖𝑗𝑎</m:t>
                        </m:r>
                      </m:den>
                    </m:f>
                  </m:oMath>
                </a14:m>
                <a:endParaRPr lang="en-US" sz="2400" dirty="0"/>
              </a:p>
              <a:p>
                <a:endParaRPr lang="sr-Latn-BA" sz="2400" b="1"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47898" y="1496289"/>
                <a:ext cx="9642561" cy="5253645"/>
              </a:xfrm>
              <a:blipFill rotWithShape="0">
                <a:blip r:embed="rId2"/>
                <a:stretch>
                  <a:fillRect l="-948" t="-580" r="-506"/>
                </a:stretch>
              </a:blipFill>
            </p:spPr>
            <p:txBody>
              <a:bodyPr/>
              <a:lstStyle/>
              <a:p>
                <a:r>
                  <a:rPr lang="sr-Latn-BA">
                    <a:noFill/>
                  </a:rPr>
                  <a:t> </a:t>
                </a:r>
              </a:p>
            </p:txBody>
          </p:sp>
        </mc:Fallback>
      </mc:AlternateContent>
    </p:spTree>
    <p:extLst>
      <p:ext uri="{BB962C8B-B14F-4D97-AF65-F5344CB8AC3E}">
        <p14:creationId xmlns:p14="http://schemas.microsoft.com/office/powerpoint/2010/main" val="170270880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81" y="624110"/>
            <a:ext cx="9035732" cy="672675"/>
          </a:xfrm>
        </p:spPr>
        <p:txBody>
          <a:bodyPr>
            <a:normAutofit/>
          </a:bodyPr>
          <a:lstStyle/>
          <a:p>
            <a:r>
              <a:rPr lang="sr-Latn-BA" sz="3200" b="1" dirty="0" smtClean="0"/>
              <a:t>5.4. Tržišna racija</a:t>
            </a:r>
            <a:endParaRPr lang="sr-Latn-BA" sz="3200"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47898" y="1496289"/>
                <a:ext cx="9642561" cy="5253645"/>
              </a:xfrm>
            </p:spPr>
            <p:txBody>
              <a:bodyPr>
                <a:normAutofit/>
              </a:bodyPr>
              <a:lstStyle/>
              <a:p>
                <a:r>
                  <a:rPr lang="sr-Latn-BA" sz="2000" b="1" dirty="0"/>
                  <a:t>Umanjeni dobitak po akciji</a:t>
                </a:r>
                <a:r>
                  <a:rPr lang="sr-Latn-BA" sz="2000" dirty="0"/>
                  <a:t> utvrđuje se u uslovima kad preduzeće ima složenu (kompleksnu) strukturu kapitala, tj. kada pored običnih i nekonvertibilnih preferencijalnih akcija u svojim izvorima finansiranja ima finansijske instrumente koji se mogu konvertovati u obične akcije (preferencijalne akcije s pravom zamjene u obične akcije, konvertibilne obveznice, opcije na akcije i varanti</a:t>
                </a:r>
                <a:r>
                  <a:rPr lang="sr-Latn-BA" sz="2000" dirty="0" smtClean="0"/>
                  <a:t>).</a:t>
                </a:r>
              </a:p>
              <a:p>
                <a:pPr marL="0" indent="0">
                  <a:buNone/>
                </a:pPr>
                <a:endParaRPr lang="sr-Latn-BA" sz="2000" b="1" dirty="0" smtClean="0"/>
              </a:p>
              <a:p>
                <a:pPr marL="0" indent="0">
                  <a:buNone/>
                </a:pPr>
                <a14:m>
                  <m:oMathPara xmlns:m="http://schemas.openxmlformats.org/officeDocument/2006/math">
                    <m:oMathParaPr>
                      <m:jc m:val="centerGroup"/>
                    </m:oMathParaPr>
                    <m:oMath xmlns:m="http://schemas.openxmlformats.org/officeDocument/2006/math">
                      <m:m>
                        <m:mPr>
                          <m:mcs>
                            <m:mc>
                              <m:mcPr>
                                <m:count m:val="1"/>
                                <m:mcJc m:val="center"/>
                              </m:mcPr>
                            </m:mc>
                          </m:mcs>
                          <m:ctrlPr>
                            <a:rPr lang="en-US" sz="2000" b="1" i="1">
                              <a:latin typeface="Cambria Math" panose="02040503050406030204" pitchFamily="18" charset="0"/>
                            </a:rPr>
                          </m:ctrlPr>
                        </m:mPr>
                        <m:mr>
                          <m:e>
                            <m:m>
                              <m:mPr>
                                <m:mcs>
                                  <m:mc>
                                    <m:mcPr>
                                      <m:count m:val="1"/>
                                      <m:mcJc m:val="center"/>
                                    </m:mcPr>
                                  </m:mc>
                                </m:mcs>
                                <m:ctrlPr>
                                  <a:rPr lang="en-US" sz="2000" b="1" i="1">
                                    <a:latin typeface="Cambria Math" panose="02040503050406030204" pitchFamily="18" charset="0"/>
                                  </a:rPr>
                                </m:ctrlPr>
                              </m:mPr>
                              <m:mr>
                                <m:e>
                                  <m:r>
                                    <a:rPr lang="sr-Latn-BA" sz="2000" b="1" i="0">
                                      <a:latin typeface="Cambria Math" panose="02040503050406030204" pitchFamily="18" charset="0"/>
                                    </a:rPr>
                                    <m:t>𝐔𝐦𝐚𝐧𝐣𝐞𝐧𝐢</m:t>
                                  </m:r>
                                  <m:r>
                                    <a:rPr lang="sr-Latn-BA" sz="2000" b="1" i="0">
                                      <a:latin typeface="Cambria Math" panose="02040503050406030204" pitchFamily="18" charset="0"/>
                                    </a:rPr>
                                    <m:t> </m:t>
                                  </m:r>
                                </m:e>
                              </m:mr>
                              <m:mr>
                                <m:e>
                                  <m:r>
                                    <a:rPr lang="sr-Latn-BA" sz="2000" b="1" i="0">
                                      <a:latin typeface="Cambria Math" panose="02040503050406030204" pitchFamily="18" charset="0"/>
                                    </a:rPr>
                                    <m:t>𝐝𝐨𝐛𝐢𝐭𝐚𝐤</m:t>
                                  </m:r>
                                </m:e>
                              </m:mr>
                            </m:m>
                          </m:e>
                        </m:mr>
                        <m:mr>
                          <m:e>
                            <m:r>
                              <a:rPr lang="sr-Latn-BA" sz="2000" b="1" i="0">
                                <a:latin typeface="Cambria Math" panose="02040503050406030204" pitchFamily="18" charset="0"/>
                              </a:rPr>
                              <m:t>𝐩𝐨</m:t>
                            </m:r>
                            <m:r>
                              <a:rPr lang="sr-Latn-BA" sz="2000" b="1" i="0">
                                <a:latin typeface="Cambria Math" panose="02040503050406030204" pitchFamily="18" charset="0"/>
                              </a:rPr>
                              <m:t> </m:t>
                            </m:r>
                            <m:r>
                              <a:rPr lang="sr-Latn-BA" sz="2000" b="1" i="0">
                                <a:latin typeface="Cambria Math" panose="02040503050406030204" pitchFamily="18" charset="0"/>
                              </a:rPr>
                              <m:t>𝐚𝐤𝐜𝐢𝐣𝐢</m:t>
                            </m:r>
                          </m:e>
                        </m:mr>
                      </m:m>
                      <m:r>
                        <a:rPr lang="sr-Latn-BA" sz="2000" b="1" i="0">
                          <a:latin typeface="Cambria Math" panose="02040503050406030204" pitchFamily="18" charset="0"/>
                        </a:rPr>
                        <m:t>=</m:t>
                      </m:r>
                      <m:f>
                        <m:fPr>
                          <m:ctrlPr>
                            <a:rPr lang="en-US" sz="2000" b="1" i="1">
                              <a:latin typeface="Cambria Math" panose="02040503050406030204" pitchFamily="18" charset="0"/>
                            </a:rPr>
                          </m:ctrlPr>
                        </m:fPr>
                        <m:num>
                          <m:eqArr>
                            <m:eqArrPr>
                              <m:ctrlPr>
                                <a:rPr lang="en-US" sz="2000" i="1">
                                  <a:latin typeface="Cambria Math" panose="02040503050406030204" pitchFamily="18" charset="0"/>
                                </a:rPr>
                              </m:ctrlPr>
                            </m:eqArrPr>
                            <m:e>
                              <m:r>
                                <m:rPr>
                                  <m:sty m:val="p"/>
                                </m:rPr>
                                <a:rPr lang="sr-Latn-BA" sz="2000" i="0">
                                  <a:latin typeface="Cambria Math" panose="02040503050406030204" pitchFamily="18" charset="0"/>
                                </a:rPr>
                                <m:t>Dobitak</m:t>
                              </m:r>
                              <m:r>
                                <a:rPr lang="sr-Latn-BA" sz="2000" i="0">
                                  <a:latin typeface="Cambria Math" panose="02040503050406030204" pitchFamily="18" charset="0"/>
                                </a:rPr>
                                <m:t> </m:t>
                              </m:r>
                              <m:r>
                                <m:rPr>
                                  <m:sty m:val="p"/>
                                </m:rPr>
                                <a:rPr lang="sr-Latn-BA" sz="2000" i="0">
                                  <a:latin typeface="Cambria Math" panose="02040503050406030204" pitchFamily="18" charset="0"/>
                                </a:rPr>
                                <m:t>dostupan</m:t>
                              </m:r>
                            </m:e>
                            <m:e>
                              <m:r>
                                <m:rPr>
                                  <m:sty m:val="p"/>
                                </m:rPr>
                                <a:rPr lang="sr-Latn-BA" sz="2000" i="0">
                                  <a:latin typeface="Cambria Math" panose="02040503050406030204" pitchFamily="18" charset="0"/>
                                </a:rPr>
                                <m:t>postoje</m:t>
                              </m:r>
                              <m:r>
                                <a:rPr lang="sr-Latn-BA" sz="2000" i="0">
                                  <a:latin typeface="Cambria Math" panose="02040503050406030204" pitchFamily="18" charset="0"/>
                                </a:rPr>
                                <m:t>ć</m:t>
                              </m:r>
                              <m:r>
                                <m:rPr>
                                  <m:sty m:val="p"/>
                                </m:rPr>
                                <a:rPr lang="sr-Latn-BA" sz="2000" i="0">
                                  <a:latin typeface="Cambria Math" panose="02040503050406030204" pitchFamily="18" charset="0"/>
                                </a:rPr>
                                <m:t>im</m:t>
                              </m:r>
                              <m:r>
                                <a:rPr lang="sr-Latn-BA" sz="2000" i="0">
                                  <a:latin typeface="Cambria Math" panose="02040503050406030204" pitchFamily="18" charset="0"/>
                                </a:rPr>
                                <m:t> </m:t>
                              </m:r>
                              <m:r>
                                <m:rPr>
                                  <m:sty m:val="p"/>
                                </m:rPr>
                                <a:rPr lang="sr-Latn-BA" sz="2000" i="0">
                                  <a:latin typeface="Cambria Math" panose="02040503050406030204" pitchFamily="18" charset="0"/>
                                </a:rPr>
                                <m:t>obi</m:t>
                              </m:r>
                              <m:r>
                                <a:rPr lang="sr-Latn-BA" sz="2000" i="0">
                                  <a:latin typeface="Cambria Math" panose="02040503050406030204" pitchFamily="18" charset="0"/>
                                </a:rPr>
                                <m:t>č</m:t>
                              </m:r>
                              <m:r>
                                <m:rPr>
                                  <m:sty m:val="p"/>
                                </m:rPr>
                                <a:rPr lang="sr-Latn-BA" sz="2000" i="0">
                                  <a:latin typeface="Cambria Math" panose="02040503050406030204" pitchFamily="18" charset="0"/>
                                </a:rPr>
                                <m:t>nim</m:t>
                              </m:r>
                              <m:r>
                                <a:rPr lang="sr-Latn-BA" sz="2000" i="0">
                                  <a:latin typeface="Cambria Math" panose="02040503050406030204" pitchFamily="18" charset="0"/>
                                </a:rPr>
                                <m:t> </m:t>
                              </m:r>
                            </m:e>
                            <m:e>
                              <m:r>
                                <m:rPr>
                                  <m:sty m:val="p"/>
                                </m:rPr>
                                <a:rPr lang="sr-Latn-BA" sz="2000" i="0">
                                  <a:latin typeface="Cambria Math" panose="02040503050406030204" pitchFamily="18" charset="0"/>
                                </a:rPr>
                                <m:t>akcionarima</m:t>
                              </m:r>
                            </m:e>
                          </m:eqArr>
                          <m:r>
                            <a:rPr lang="sr-Latn-BA" sz="2000" i="0">
                              <a:latin typeface="Cambria Math" panose="02040503050406030204" pitchFamily="18" charset="0"/>
                            </a:rPr>
                            <m:t>+</m:t>
                          </m:r>
                          <m:m>
                            <m:mPr>
                              <m:mcs>
                                <m:mc>
                                  <m:mcPr>
                                    <m:count m:val="1"/>
                                    <m:mcJc m:val="center"/>
                                  </m:mcPr>
                                </m:mc>
                              </m:mcs>
                              <m:ctrlPr>
                                <a:rPr lang="en-US" sz="2000" i="1">
                                  <a:latin typeface="Cambria Math" panose="02040503050406030204" pitchFamily="18" charset="0"/>
                                </a:rPr>
                              </m:ctrlPr>
                            </m:mPr>
                            <m:mr>
                              <m:e>
                                <m:r>
                                  <m:rPr>
                                    <m:sty m:val="p"/>
                                  </m:rPr>
                                  <a:rPr lang="sr-Latn-BA" sz="2000" i="0">
                                    <a:latin typeface="Cambria Math" panose="02040503050406030204" pitchFamily="18" charset="0"/>
                                  </a:rPr>
                                  <m:t>Preferencijalne</m:t>
                                </m:r>
                              </m:e>
                            </m:mr>
                            <m:mr>
                              <m:e>
                                <m:r>
                                  <m:rPr>
                                    <m:sty m:val="p"/>
                                  </m:rPr>
                                  <a:rPr lang="sr-Latn-BA" sz="2000" i="0">
                                    <a:latin typeface="Cambria Math" panose="02040503050406030204" pitchFamily="18" charset="0"/>
                                  </a:rPr>
                                  <m:t>dividende</m:t>
                                </m:r>
                              </m:e>
                            </m:mr>
                          </m:m>
                          <m:r>
                            <a:rPr lang="sr-Latn-BA" sz="2000" i="0">
                              <a:latin typeface="Cambria Math" panose="02040503050406030204" pitchFamily="18" charset="0"/>
                            </a:rPr>
                            <m:t>+</m:t>
                          </m:r>
                          <m:m>
                            <m:mPr>
                              <m:mcs>
                                <m:mc>
                                  <m:mcPr>
                                    <m:count m:val="1"/>
                                    <m:mcJc m:val="center"/>
                                  </m:mcPr>
                                </m:mc>
                              </m:mcs>
                              <m:ctrlPr>
                                <a:rPr lang="en-US" sz="2000" i="1">
                                  <a:latin typeface="Cambria Math" panose="02040503050406030204" pitchFamily="18" charset="0"/>
                                </a:rPr>
                              </m:ctrlPr>
                            </m:mPr>
                            <m:mr>
                              <m:e>
                                <m:r>
                                  <m:rPr>
                                    <m:sty m:val="p"/>
                                  </m:rPr>
                                  <a:rPr lang="sr-Latn-BA" sz="2000" i="0">
                                    <a:latin typeface="Cambria Math" panose="02040503050406030204" pitchFamily="18" charset="0"/>
                                  </a:rPr>
                                  <m:t>Rashodi</m:t>
                                </m:r>
                                <m:r>
                                  <a:rPr lang="sr-Latn-BA" sz="2000" i="0">
                                    <a:latin typeface="Cambria Math" panose="02040503050406030204" pitchFamily="18" charset="0"/>
                                  </a:rPr>
                                  <m:t> </m:t>
                                </m:r>
                                <m:r>
                                  <m:rPr>
                                    <m:sty m:val="p"/>
                                  </m:rPr>
                                  <a:rPr lang="sr-Latn-BA" sz="2000" i="0">
                                    <a:latin typeface="Cambria Math" panose="02040503050406030204" pitchFamily="18" charset="0"/>
                                  </a:rPr>
                                  <m:t>kamata</m:t>
                                </m:r>
                                <m:r>
                                  <a:rPr lang="sr-Latn-BA" sz="2000" i="0">
                                    <a:latin typeface="Cambria Math" panose="02040503050406030204" pitchFamily="18" charset="0"/>
                                  </a:rPr>
                                  <m:t> </m:t>
                                </m:r>
                                <m:r>
                                  <m:rPr>
                                    <m:sty m:val="p"/>
                                  </m:rPr>
                                  <a:rPr lang="sr-Latn-BA" sz="2000" i="0">
                                    <a:latin typeface="Cambria Math" panose="02040503050406030204" pitchFamily="18" charset="0"/>
                                  </a:rPr>
                                  <m:t>na</m:t>
                                </m:r>
                              </m:e>
                            </m:mr>
                            <m:mr>
                              <m:e>
                                <m:r>
                                  <m:rPr>
                                    <m:sty m:val="p"/>
                                  </m:rPr>
                                  <a:rPr lang="sr-Latn-BA" sz="2000" i="0">
                                    <a:latin typeface="Cambria Math" panose="02040503050406030204" pitchFamily="18" charset="0"/>
                                  </a:rPr>
                                  <m:t>obveznice</m:t>
                                </m:r>
                                <m:r>
                                  <a:rPr lang="sr-Latn-BA" sz="2000" i="0">
                                    <a:latin typeface="Cambria Math" panose="02040503050406030204" pitchFamily="18" charset="0"/>
                                  </a:rPr>
                                  <m:t> </m:t>
                                </m:r>
                                <m:r>
                                  <m:rPr>
                                    <m:sty m:val="p"/>
                                  </m:rPr>
                                  <a:rPr lang="sr-Latn-BA" sz="2000" i="0">
                                    <a:latin typeface="Cambria Math" panose="02040503050406030204" pitchFamily="18" charset="0"/>
                                  </a:rPr>
                                  <m:t>umanjeni</m:t>
                                </m:r>
                                <m:r>
                                  <a:rPr lang="sr-Latn-BA" sz="2000" i="0">
                                    <a:latin typeface="Cambria Math" panose="02040503050406030204" pitchFamily="18" charset="0"/>
                                  </a:rPr>
                                  <m:t> </m:t>
                                </m:r>
                              </m:e>
                            </m:mr>
                            <m:mr>
                              <m:e>
                                <m:r>
                                  <a:rPr lang="sr-Latn-BA" sz="2000" i="0">
                                    <a:latin typeface="Cambria Math" panose="02040503050406030204" pitchFamily="18" charset="0"/>
                                  </a:rPr>
                                  <m:t>   </m:t>
                                </m:r>
                                <m:r>
                                  <m:rPr>
                                    <m:sty m:val="p"/>
                                  </m:rPr>
                                  <a:rPr lang="sr-Latn-BA" sz="2000" i="0">
                                    <a:latin typeface="Cambria Math" panose="02040503050406030204" pitchFamily="18" charset="0"/>
                                  </a:rPr>
                                  <m:t>za</m:t>
                                </m:r>
                                <m:r>
                                  <a:rPr lang="sr-Latn-BA" sz="2000" i="0">
                                    <a:latin typeface="Cambria Math" panose="02040503050406030204" pitchFamily="18" charset="0"/>
                                  </a:rPr>
                                  <m:t> </m:t>
                                </m:r>
                                <m:r>
                                  <m:rPr>
                                    <m:sty m:val="p"/>
                                  </m:rPr>
                                  <a:rPr lang="sr-Latn-BA" sz="2000" i="0">
                                    <a:latin typeface="Cambria Math" panose="02040503050406030204" pitchFamily="18" charset="0"/>
                                  </a:rPr>
                                  <m:t>poreske</m:t>
                                </m:r>
                                <m:r>
                                  <a:rPr lang="sr-Latn-BA" sz="2000" i="0">
                                    <a:latin typeface="Cambria Math" panose="02040503050406030204" pitchFamily="18" charset="0"/>
                                  </a:rPr>
                                  <m:t> </m:t>
                                </m:r>
                                <m:r>
                                  <m:rPr>
                                    <m:sty m:val="p"/>
                                  </m:rPr>
                                  <a:rPr lang="sr-Latn-BA" sz="2000" i="0">
                                    <a:latin typeface="Cambria Math" panose="02040503050406030204" pitchFamily="18" charset="0"/>
                                  </a:rPr>
                                  <m:t>u</m:t>
                                </m:r>
                                <m:r>
                                  <a:rPr lang="sr-Latn-BA" sz="2000" i="0">
                                    <a:latin typeface="Cambria Math" panose="02040503050406030204" pitchFamily="18" charset="0"/>
                                  </a:rPr>
                                  <m:t>š</m:t>
                                </m:r>
                                <m:r>
                                  <m:rPr>
                                    <m:sty m:val="p"/>
                                  </m:rPr>
                                  <a:rPr lang="sr-Latn-BA" sz="2000" i="0">
                                    <a:latin typeface="Cambria Math" panose="02040503050406030204" pitchFamily="18" charset="0"/>
                                  </a:rPr>
                                  <m:t>tede</m:t>
                                </m:r>
                              </m:e>
                            </m:mr>
                          </m:m>
                        </m:num>
                        <m:den>
                          <m:m>
                            <m:mPr>
                              <m:mcs>
                                <m:mc>
                                  <m:mcPr>
                                    <m:count m:val="1"/>
                                    <m:mcJc m:val="center"/>
                                  </m:mcPr>
                                </m:mc>
                              </m:mcs>
                              <m:ctrlPr>
                                <a:rPr lang="en-US" sz="2000" b="1" i="1">
                                  <a:latin typeface="Cambria Math" panose="02040503050406030204" pitchFamily="18" charset="0"/>
                                </a:rPr>
                              </m:ctrlPr>
                            </m:mPr>
                            <m:mr>
                              <m:e>
                                <m:r>
                                  <m:rPr>
                                    <m:sty m:val="p"/>
                                  </m:rPr>
                                  <a:rPr lang="sr-Latn-BA" sz="2000" i="0">
                                    <a:latin typeface="Cambria Math" panose="02040503050406030204" pitchFamily="18" charset="0"/>
                                  </a:rPr>
                                  <m:t>Ponderisani</m:t>
                                </m:r>
                                <m:r>
                                  <a:rPr lang="sr-Latn-BA" sz="2000" i="0">
                                    <a:latin typeface="Cambria Math" panose="02040503050406030204" pitchFamily="18" charset="0"/>
                                  </a:rPr>
                                  <m:t> </m:t>
                                </m:r>
                                <m:r>
                                  <m:rPr>
                                    <m:sty m:val="p"/>
                                  </m:rPr>
                                  <a:rPr lang="sr-Latn-BA" sz="2000" i="0">
                                    <a:latin typeface="Cambria Math" panose="02040503050406030204" pitchFamily="18" charset="0"/>
                                  </a:rPr>
                                  <m:t>prosje</m:t>
                                </m:r>
                                <m:r>
                                  <a:rPr lang="sr-Latn-BA" sz="2000" i="0">
                                    <a:latin typeface="Cambria Math" panose="02040503050406030204" pitchFamily="18" charset="0"/>
                                  </a:rPr>
                                  <m:t>č</m:t>
                                </m:r>
                                <m:r>
                                  <m:rPr>
                                    <m:sty m:val="p"/>
                                  </m:rPr>
                                  <a:rPr lang="sr-Latn-BA" sz="2000" i="0">
                                    <a:latin typeface="Cambria Math" panose="02040503050406030204" pitchFamily="18" charset="0"/>
                                  </a:rPr>
                                  <m:t>ni</m:t>
                                </m:r>
                              </m:e>
                            </m:mr>
                            <m:mr>
                              <m:e>
                                <m:r>
                                  <m:rPr>
                                    <m:sty m:val="p"/>
                                  </m:rPr>
                                  <a:rPr lang="sr-Latn-BA" sz="2000" i="0">
                                    <a:latin typeface="Cambria Math" panose="02040503050406030204" pitchFamily="18" charset="0"/>
                                  </a:rPr>
                                  <m:t>broj</m:t>
                                </m:r>
                                <m:r>
                                  <a:rPr lang="sr-Latn-BA" sz="2000" i="0">
                                    <a:latin typeface="Cambria Math" panose="02040503050406030204" pitchFamily="18" charset="0"/>
                                  </a:rPr>
                                  <m:t> </m:t>
                                </m:r>
                                <m:r>
                                  <m:rPr>
                                    <m:sty m:val="p"/>
                                  </m:rPr>
                                  <a:rPr lang="sr-Latn-BA" sz="2000" i="0">
                                    <a:latin typeface="Cambria Math" panose="02040503050406030204" pitchFamily="18" charset="0"/>
                                  </a:rPr>
                                  <m:t>postoje</m:t>
                                </m:r>
                                <m:r>
                                  <a:rPr lang="sr-Latn-BA" sz="2000" i="0">
                                    <a:latin typeface="Cambria Math" panose="02040503050406030204" pitchFamily="18" charset="0"/>
                                  </a:rPr>
                                  <m:t>ć</m:t>
                                </m:r>
                                <m:r>
                                  <m:rPr>
                                    <m:sty m:val="p"/>
                                  </m:rPr>
                                  <a:rPr lang="sr-Latn-BA" sz="2000" i="0">
                                    <a:latin typeface="Cambria Math" panose="02040503050406030204" pitchFamily="18" charset="0"/>
                                  </a:rPr>
                                  <m:t>ih</m:t>
                                </m:r>
                              </m:e>
                            </m:mr>
                            <m:mr>
                              <m:e>
                                <m:r>
                                  <m:rPr>
                                    <m:sty m:val="p"/>
                                  </m:rPr>
                                  <a:rPr lang="sr-Latn-BA" sz="2000" i="0">
                                    <a:latin typeface="Cambria Math" panose="02040503050406030204" pitchFamily="18" charset="0"/>
                                  </a:rPr>
                                  <m:t>obi</m:t>
                                </m:r>
                                <m:r>
                                  <a:rPr lang="sr-Latn-BA" sz="2000" i="0">
                                    <a:latin typeface="Cambria Math" panose="02040503050406030204" pitchFamily="18" charset="0"/>
                                  </a:rPr>
                                  <m:t>č</m:t>
                                </m:r>
                                <m:r>
                                  <m:rPr>
                                    <m:sty m:val="p"/>
                                  </m:rPr>
                                  <a:rPr lang="sr-Latn-BA" sz="2000" i="0">
                                    <a:latin typeface="Cambria Math" panose="02040503050406030204" pitchFamily="18" charset="0"/>
                                  </a:rPr>
                                  <m:t>nih</m:t>
                                </m:r>
                                <m:r>
                                  <a:rPr lang="sr-Latn-BA" sz="2000" i="0">
                                    <a:latin typeface="Cambria Math" panose="02040503050406030204" pitchFamily="18" charset="0"/>
                                  </a:rPr>
                                  <m:t> </m:t>
                                </m:r>
                                <m:r>
                                  <m:rPr>
                                    <m:sty m:val="p"/>
                                  </m:rPr>
                                  <a:rPr lang="sr-Latn-BA" sz="2000" i="0">
                                    <a:latin typeface="Cambria Math" panose="02040503050406030204" pitchFamily="18" charset="0"/>
                                  </a:rPr>
                                  <m:t>akcija</m:t>
                                </m:r>
                              </m:e>
                            </m:mr>
                          </m:m>
                          <m:r>
                            <a:rPr lang="sr-Latn-BA" sz="2000" b="1" i="0">
                              <a:latin typeface="Cambria Math" panose="02040503050406030204" pitchFamily="18" charset="0"/>
                            </a:rPr>
                            <m:t>+</m:t>
                          </m:r>
                          <m:m>
                            <m:mPr>
                              <m:mcs>
                                <m:mc>
                                  <m:mcPr>
                                    <m:count m:val="1"/>
                                    <m:mcJc m:val="center"/>
                                  </m:mcPr>
                                </m:mc>
                              </m:mcs>
                              <m:ctrlPr>
                                <a:rPr lang="en-US" sz="2000" b="1" i="1">
                                  <a:latin typeface="Cambria Math" panose="02040503050406030204" pitchFamily="18" charset="0"/>
                                </a:rPr>
                              </m:ctrlPr>
                            </m:mPr>
                            <m:mr>
                              <m:e>
                                <m:m>
                                  <m:mPr>
                                    <m:mcs>
                                      <m:mc>
                                        <m:mcPr>
                                          <m:count m:val="1"/>
                                          <m:mcJc m:val="center"/>
                                        </m:mcPr>
                                      </m:mc>
                                    </m:mcs>
                                    <m:ctrlPr>
                                      <a:rPr lang="en-US" sz="2000" b="1" i="1">
                                        <a:latin typeface="Cambria Math" panose="02040503050406030204" pitchFamily="18" charset="0"/>
                                      </a:rPr>
                                    </m:ctrlPr>
                                  </m:mPr>
                                  <m:mr>
                                    <m:e>
                                      <m:m>
                                        <m:mPr>
                                          <m:mcs>
                                            <m:mc>
                                              <m:mcPr>
                                                <m:count m:val="1"/>
                                                <m:mcJc m:val="center"/>
                                              </m:mcPr>
                                            </m:mc>
                                          </m:mcs>
                                          <m:ctrlPr>
                                            <a:rPr lang="en-US" sz="2000" b="1" i="1">
                                              <a:latin typeface="Cambria Math" panose="02040503050406030204" pitchFamily="18" charset="0"/>
                                            </a:rPr>
                                          </m:ctrlPr>
                                        </m:mPr>
                                        <m:mr>
                                          <m:e>
                                            <m:r>
                                              <m:rPr>
                                                <m:sty m:val="p"/>
                                              </m:rPr>
                                              <a:rPr lang="sr-Latn-BA" sz="2000" i="0">
                                                <a:latin typeface="Cambria Math" panose="02040503050406030204" pitchFamily="18" charset="0"/>
                                              </a:rPr>
                                              <m:t>Ponderisani</m:t>
                                            </m:r>
                                            <m:r>
                                              <a:rPr lang="sr-Latn-BA" sz="2000" i="0">
                                                <a:latin typeface="Cambria Math" panose="02040503050406030204" pitchFamily="18" charset="0"/>
                                              </a:rPr>
                                              <m:t> </m:t>
                                            </m:r>
                                            <m:r>
                                              <m:rPr>
                                                <m:sty m:val="p"/>
                                              </m:rPr>
                                              <a:rPr lang="sr-Latn-BA" sz="2000" i="0">
                                                <a:latin typeface="Cambria Math" panose="02040503050406030204" pitchFamily="18" charset="0"/>
                                              </a:rPr>
                                              <m:t>prosje</m:t>
                                            </m:r>
                                            <m:r>
                                              <a:rPr lang="sr-Latn-BA" sz="2000" i="0">
                                                <a:latin typeface="Cambria Math" panose="02040503050406030204" pitchFamily="18" charset="0"/>
                                              </a:rPr>
                                              <m:t>č</m:t>
                                            </m:r>
                                            <m:r>
                                              <m:rPr>
                                                <m:sty m:val="p"/>
                                              </m:rPr>
                                              <a:rPr lang="sr-Latn-BA" sz="2000" i="0">
                                                <a:latin typeface="Cambria Math" panose="02040503050406030204" pitchFamily="18" charset="0"/>
                                              </a:rPr>
                                              <m:t>ni</m:t>
                                            </m:r>
                                          </m:e>
                                        </m:mr>
                                        <m:mr>
                                          <m:e>
                                            <m:r>
                                              <m:rPr>
                                                <m:sty m:val="p"/>
                                              </m:rPr>
                                              <a:rPr lang="sr-Latn-BA" sz="2000" i="0">
                                                <a:latin typeface="Cambria Math" panose="02040503050406030204" pitchFamily="18" charset="0"/>
                                              </a:rPr>
                                              <m:t>broj</m:t>
                                            </m:r>
                                            <m:r>
                                              <a:rPr lang="sr-Latn-BA" sz="2000" i="0">
                                                <a:latin typeface="Cambria Math" panose="02040503050406030204" pitchFamily="18" charset="0"/>
                                              </a:rPr>
                                              <m:t> </m:t>
                                            </m:r>
                                            <m:r>
                                              <m:rPr>
                                                <m:sty m:val="p"/>
                                              </m:rPr>
                                              <a:rPr lang="sr-Latn-BA" sz="2000" i="0">
                                                <a:latin typeface="Cambria Math" panose="02040503050406030204" pitchFamily="18" charset="0"/>
                                              </a:rPr>
                                              <m:t>obi</m:t>
                                            </m:r>
                                            <m:r>
                                              <a:rPr lang="sr-Latn-BA" sz="2000" i="0">
                                                <a:latin typeface="Cambria Math" panose="02040503050406030204" pitchFamily="18" charset="0"/>
                                              </a:rPr>
                                              <m:t>č</m:t>
                                            </m:r>
                                            <m:r>
                                              <m:rPr>
                                                <m:sty m:val="p"/>
                                              </m:rPr>
                                              <a:rPr lang="sr-Latn-BA" sz="2000" i="0">
                                                <a:latin typeface="Cambria Math" panose="02040503050406030204" pitchFamily="18" charset="0"/>
                                              </a:rPr>
                                              <m:t>nih</m:t>
                                            </m:r>
                                            <m:r>
                                              <a:rPr lang="sr-Latn-BA" sz="2000" i="0">
                                                <a:latin typeface="Cambria Math" panose="02040503050406030204" pitchFamily="18" charset="0"/>
                                              </a:rPr>
                                              <m:t> </m:t>
                                            </m:r>
                                            <m:r>
                                              <m:rPr>
                                                <m:sty m:val="p"/>
                                              </m:rPr>
                                              <a:rPr lang="sr-Latn-BA" sz="2000" i="0">
                                                <a:latin typeface="Cambria Math" panose="02040503050406030204" pitchFamily="18" charset="0"/>
                                              </a:rPr>
                                              <m:t>akcija</m:t>
                                            </m:r>
                                          </m:e>
                                        </m:mr>
                                        <m:mr>
                                          <m:e>
                                            <m:r>
                                              <m:rPr>
                                                <m:sty m:val="p"/>
                                              </m:rPr>
                                              <a:rPr lang="sr-Latn-BA" sz="2000" i="0">
                                                <a:latin typeface="Cambria Math" panose="02040503050406030204" pitchFamily="18" charset="0"/>
                                              </a:rPr>
                                              <m:t>po</m:t>
                                            </m:r>
                                            <m:r>
                                              <a:rPr lang="sr-Latn-BA" sz="2000" i="0">
                                                <a:latin typeface="Cambria Math" panose="02040503050406030204" pitchFamily="18" charset="0"/>
                                              </a:rPr>
                                              <m:t> </m:t>
                                            </m:r>
                                            <m:r>
                                              <m:rPr>
                                                <m:sty m:val="p"/>
                                              </m:rPr>
                                              <a:rPr lang="sr-Latn-BA" sz="2000" i="0">
                                                <a:latin typeface="Cambria Math" panose="02040503050406030204" pitchFamily="18" charset="0"/>
                                              </a:rPr>
                                              <m:t>osnovu</m:t>
                                            </m:r>
                                            <m:r>
                                              <a:rPr lang="sr-Latn-BA" sz="2000" i="0">
                                                <a:latin typeface="Cambria Math" panose="02040503050406030204" pitchFamily="18" charset="0"/>
                                              </a:rPr>
                                              <m:t> </m:t>
                                            </m:r>
                                            <m:r>
                                              <m:rPr>
                                                <m:sty m:val="p"/>
                                              </m:rPr>
                                              <a:rPr lang="sr-Latn-BA" sz="2000" i="0">
                                                <a:latin typeface="Cambria Math" panose="02040503050406030204" pitchFamily="18" charset="0"/>
                                              </a:rPr>
                                              <m:t>mogu</m:t>
                                            </m:r>
                                            <m:r>
                                              <a:rPr lang="sr-Latn-BA" sz="2000" i="0">
                                                <a:latin typeface="Cambria Math" panose="02040503050406030204" pitchFamily="18" charset="0"/>
                                              </a:rPr>
                                              <m:t>ć</m:t>
                                            </m:r>
                                            <m:r>
                                              <m:rPr>
                                                <m:sty m:val="p"/>
                                              </m:rPr>
                                              <a:rPr lang="sr-Latn-BA" sz="2000" i="0">
                                                <a:latin typeface="Cambria Math" panose="02040503050406030204" pitchFamily="18" charset="0"/>
                                              </a:rPr>
                                              <m:t>e</m:t>
                                            </m:r>
                                          </m:e>
                                        </m:mr>
                                      </m:m>
                                    </m:e>
                                  </m:mr>
                                  <m:mr>
                                    <m:e>
                                      <m:r>
                                        <m:rPr>
                                          <m:sty m:val="p"/>
                                        </m:rPr>
                                        <a:rPr lang="sr-Latn-BA" sz="2000" i="0">
                                          <a:latin typeface="Cambria Math" panose="02040503050406030204" pitchFamily="18" charset="0"/>
                                        </a:rPr>
                                        <m:t>konverzije</m:t>
                                      </m:r>
                                      <m:r>
                                        <a:rPr lang="sr-Latn-BA" sz="2000" i="0">
                                          <a:latin typeface="Cambria Math" panose="02040503050406030204" pitchFamily="18" charset="0"/>
                                        </a:rPr>
                                        <m:t> </m:t>
                                      </m:r>
                                    </m:e>
                                  </m:mr>
                                </m:m>
                              </m:e>
                            </m:mr>
                            <m:mr>
                              <m:e>
                                <m:r>
                                  <m:rPr>
                                    <m:sty m:val="p"/>
                                  </m:rPr>
                                  <a:rPr lang="sr-Latn-BA" sz="2000" i="0">
                                    <a:latin typeface="Cambria Math" panose="02040503050406030204" pitchFamily="18" charset="0"/>
                                  </a:rPr>
                                  <m:t>preferencijalnih</m:t>
                                </m:r>
                                <m:r>
                                  <a:rPr lang="sr-Latn-BA" sz="2000" i="0">
                                    <a:latin typeface="Cambria Math" panose="02040503050406030204" pitchFamily="18" charset="0"/>
                                  </a:rPr>
                                  <m:t> </m:t>
                                </m:r>
                                <m:r>
                                  <m:rPr>
                                    <m:sty m:val="p"/>
                                  </m:rPr>
                                  <a:rPr lang="sr-Latn-BA" sz="2000" i="0">
                                    <a:latin typeface="Cambria Math" panose="02040503050406030204" pitchFamily="18" charset="0"/>
                                  </a:rPr>
                                  <m:t>akcija</m:t>
                                </m:r>
                              </m:e>
                            </m:mr>
                          </m:m>
                          <m:r>
                            <a:rPr lang="sr-Latn-BA" sz="2000" b="1" i="0">
                              <a:latin typeface="Cambria Math" panose="02040503050406030204" pitchFamily="18" charset="0"/>
                            </a:rPr>
                            <m:t>+</m:t>
                          </m:r>
                          <m:m>
                            <m:mPr>
                              <m:mcs>
                                <m:mc>
                                  <m:mcPr>
                                    <m:count m:val="1"/>
                                    <m:mcJc m:val="center"/>
                                  </m:mcPr>
                                </m:mc>
                              </m:mcs>
                              <m:ctrlPr>
                                <a:rPr lang="en-US" sz="2000" i="1">
                                  <a:latin typeface="Cambria Math" panose="02040503050406030204" pitchFamily="18" charset="0"/>
                                </a:rPr>
                              </m:ctrlPr>
                            </m:mPr>
                            <m:mr>
                              <m:e>
                                <m:m>
                                  <m:mPr>
                                    <m:mcs>
                                      <m:mc>
                                        <m:mcPr>
                                          <m:count m:val="1"/>
                                          <m:mcJc m:val="center"/>
                                        </m:mcPr>
                                      </m:mc>
                                    </m:mcs>
                                    <m:ctrlPr>
                                      <a:rPr lang="en-US" sz="2000" i="1">
                                        <a:latin typeface="Cambria Math" panose="02040503050406030204" pitchFamily="18" charset="0"/>
                                      </a:rPr>
                                    </m:ctrlPr>
                                  </m:mPr>
                                  <m:mr>
                                    <m:e>
                                      <m:r>
                                        <m:rPr>
                                          <m:sty m:val="p"/>
                                        </m:rPr>
                                        <a:rPr lang="sr-Latn-BA" sz="2000" i="0">
                                          <a:latin typeface="Cambria Math" panose="02040503050406030204" pitchFamily="18" charset="0"/>
                                        </a:rPr>
                                        <m:t>Ponderisani</m:t>
                                      </m:r>
                                      <m:r>
                                        <a:rPr lang="sr-Latn-BA" sz="2000" i="0">
                                          <a:latin typeface="Cambria Math" panose="02040503050406030204" pitchFamily="18" charset="0"/>
                                        </a:rPr>
                                        <m:t> </m:t>
                                      </m:r>
                                      <m:r>
                                        <m:rPr>
                                          <m:sty m:val="p"/>
                                        </m:rPr>
                                        <a:rPr lang="sr-Latn-BA" sz="2000" i="0">
                                          <a:latin typeface="Cambria Math" panose="02040503050406030204" pitchFamily="18" charset="0"/>
                                        </a:rPr>
                                        <m:t>prosje</m:t>
                                      </m:r>
                                      <m:r>
                                        <a:rPr lang="sr-Latn-BA" sz="2000" i="0">
                                          <a:latin typeface="Cambria Math" panose="02040503050406030204" pitchFamily="18" charset="0"/>
                                        </a:rPr>
                                        <m:t>č</m:t>
                                      </m:r>
                                      <m:r>
                                        <m:rPr>
                                          <m:sty m:val="p"/>
                                        </m:rPr>
                                        <a:rPr lang="sr-Latn-BA" sz="2000" i="0">
                                          <a:latin typeface="Cambria Math" panose="02040503050406030204" pitchFamily="18" charset="0"/>
                                        </a:rPr>
                                        <m:t>ni</m:t>
                                      </m:r>
                                    </m:e>
                                  </m:mr>
                                  <m:mr>
                                    <m:e>
                                      <m:r>
                                        <m:rPr>
                                          <m:sty m:val="p"/>
                                        </m:rPr>
                                        <a:rPr lang="sr-Latn-BA" sz="2000" i="0">
                                          <a:latin typeface="Cambria Math" panose="02040503050406030204" pitchFamily="18" charset="0"/>
                                        </a:rPr>
                                        <m:t>broj</m:t>
                                      </m:r>
                                      <m:r>
                                        <a:rPr lang="sr-Latn-BA" sz="2000" i="0">
                                          <a:latin typeface="Cambria Math" panose="02040503050406030204" pitchFamily="18" charset="0"/>
                                        </a:rPr>
                                        <m:t> </m:t>
                                      </m:r>
                                      <m:r>
                                        <m:rPr>
                                          <m:sty m:val="p"/>
                                        </m:rPr>
                                        <a:rPr lang="sr-Latn-BA" sz="2000" i="0">
                                          <a:latin typeface="Cambria Math" panose="02040503050406030204" pitchFamily="18" charset="0"/>
                                        </a:rPr>
                                        <m:t>obi</m:t>
                                      </m:r>
                                      <m:r>
                                        <a:rPr lang="sr-Latn-BA" sz="2000" i="0">
                                          <a:latin typeface="Cambria Math" panose="02040503050406030204" pitchFamily="18" charset="0"/>
                                        </a:rPr>
                                        <m:t>č</m:t>
                                      </m:r>
                                      <m:r>
                                        <m:rPr>
                                          <m:sty m:val="p"/>
                                        </m:rPr>
                                        <a:rPr lang="sr-Latn-BA" sz="2000" i="0">
                                          <a:latin typeface="Cambria Math" panose="02040503050406030204" pitchFamily="18" charset="0"/>
                                        </a:rPr>
                                        <m:t>nih</m:t>
                                      </m:r>
                                      <m:r>
                                        <a:rPr lang="sr-Latn-BA" sz="2000" i="0">
                                          <a:latin typeface="Cambria Math" panose="02040503050406030204" pitchFamily="18" charset="0"/>
                                        </a:rPr>
                                        <m:t> </m:t>
                                      </m:r>
                                      <m:r>
                                        <m:rPr>
                                          <m:sty m:val="p"/>
                                        </m:rPr>
                                        <a:rPr lang="sr-Latn-BA" sz="2000" i="0">
                                          <a:latin typeface="Cambria Math" panose="02040503050406030204" pitchFamily="18" charset="0"/>
                                        </a:rPr>
                                        <m:t>akcija</m:t>
                                      </m:r>
                                    </m:e>
                                  </m:mr>
                                  <m:mr>
                                    <m:e>
                                      <m:r>
                                        <m:rPr>
                                          <m:sty m:val="p"/>
                                        </m:rPr>
                                        <a:rPr lang="sr-Latn-BA" sz="2000" i="0">
                                          <a:latin typeface="Cambria Math" panose="02040503050406030204" pitchFamily="18" charset="0"/>
                                        </a:rPr>
                                        <m:t>po</m:t>
                                      </m:r>
                                      <m:r>
                                        <a:rPr lang="sr-Latn-BA" sz="2000" i="0">
                                          <a:latin typeface="Cambria Math" panose="02040503050406030204" pitchFamily="18" charset="0"/>
                                        </a:rPr>
                                        <m:t> </m:t>
                                      </m:r>
                                      <m:r>
                                        <m:rPr>
                                          <m:sty m:val="p"/>
                                        </m:rPr>
                                        <a:rPr lang="sr-Latn-BA" sz="2000" i="0">
                                          <a:latin typeface="Cambria Math" panose="02040503050406030204" pitchFamily="18" charset="0"/>
                                        </a:rPr>
                                        <m:t>osnovu</m:t>
                                      </m:r>
                                      <m:r>
                                        <a:rPr lang="sr-Latn-BA" sz="2000" i="0">
                                          <a:latin typeface="Cambria Math" panose="02040503050406030204" pitchFamily="18" charset="0"/>
                                        </a:rPr>
                                        <m:t> </m:t>
                                      </m:r>
                                      <m:r>
                                        <m:rPr>
                                          <m:sty m:val="p"/>
                                        </m:rPr>
                                        <a:rPr lang="sr-Latn-BA" sz="2000" i="0">
                                          <a:latin typeface="Cambria Math" panose="02040503050406030204" pitchFamily="18" charset="0"/>
                                        </a:rPr>
                                        <m:t>mogu</m:t>
                                      </m:r>
                                      <m:r>
                                        <a:rPr lang="sr-Latn-BA" sz="2000" i="0">
                                          <a:latin typeface="Cambria Math" panose="02040503050406030204" pitchFamily="18" charset="0"/>
                                        </a:rPr>
                                        <m:t>ć</m:t>
                                      </m:r>
                                      <m:r>
                                        <m:rPr>
                                          <m:sty m:val="p"/>
                                        </m:rPr>
                                        <a:rPr lang="sr-Latn-BA" sz="2000" i="0">
                                          <a:latin typeface="Cambria Math" panose="02040503050406030204" pitchFamily="18" charset="0"/>
                                        </a:rPr>
                                        <m:t>e</m:t>
                                      </m:r>
                                    </m:e>
                                  </m:mr>
                                </m:m>
                              </m:e>
                            </m:mr>
                            <m:mr>
                              <m:e>
                                <m:r>
                                  <m:rPr>
                                    <m:sty m:val="p"/>
                                  </m:rPr>
                                  <a:rPr lang="sr-Latn-BA" sz="2000" i="0">
                                    <a:latin typeface="Cambria Math" panose="02040503050406030204" pitchFamily="18" charset="0"/>
                                  </a:rPr>
                                  <m:t>konverzije</m:t>
                                </m:r>
                                <m:r>
                                  <a:rPr lang="sr-Latn-BA" sz="2000" i="0">
                                    <a:latin typeface="Cambria Math" panose="02040503050406030204" pitchFamily="18" charset="0"/>
                                  </a:rPr>
                                  <m:t> </m:t>
                                </m:r>
                                <m:r>
                                  <m:rPr>
                                    <m:sty m:val="p"/>
                                  </m:rPr>
                                  <a:rPr lang="sr-Latn-BA" sz="2000" i="0">
                                    <a:latin typeface="Cambria Math" panose="02040503050406030204" pitchFamily="18" charset="0"/>
                                  </a:rPr>
                                  <m:t>obveznica</m:t>
                                </m:r>
                              </m:e>
                            </m:mr>
                          </m:m>
                        </m:den>
                      </m:f>
                    </m:oMath>
                  </m:oMathPara>
                </a14:m>
                <a:endParaRPr lang="en-US" sz="2000" dirty="0"/>
              </a:p>
              <a:p>
                <a:endParaRPr lang="sr-Latn-BA" sz="2000" b="1"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47898" y="1496289"/>
                <a:ext cx="9642561" cy="5253645"/>
              </a:xfrm>
              <a:blipFill rotWithShape="0">
                <a:blip r:embed="rId2"/>
                <a:stretch>
                  <a:fillRect l="-569" t="-580"/>
                </a:stretch>
              </a:blipFill>
            </p:spPr>
            <p:txBody>
              <a:bodyPr/>
              <a:lstStyle/>
              <a:p>
                <a:r>
                  <a:rPr lang="sr-Latn-BA">
                    <a:noFill/>
                  </a:rPr>
                  <a:t> </a:t>
                </a:r>
              </a:p>
            </p:txBody>
          </p:sp>
        </mc:Fallback>
      </mc:AlternateContent>
    </p:spTree>
    <p:extLst>
      <p:ext uri="{BB962C8B-B14F-4D97-AF65-F5344CB8AC3E}">
        <p14:creationId xmlns:p14="http://schemas.microsoft.com/office/powerpoint/2010/main" val="427855511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81" y="624110"/>
            <a:ext cx="9035732" cy="672675"/>
          </a:xfrm>
        </p:spPr>
        <p:txBody>
          <a:bodyPr>
            <a:normAutofit/>
          </a:bodyPr>
          <a:lstStyle/>
          <a:p>
            <a:r>
              <a:rPr lang="sr-Latn-BA" sz="3200" b="1" dirty="0" smtClean="0"/>
              <a:t>5.4. Tržišna racija</a:t>
            </a:r>
            <a:endParaRPr lang="sr-Latn-BA" sz="3200"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47898" y="1496289"/>
                <a:ext cx="9642561" cy="5253645"/>
              </a:xfrm>
            </p:spPr>
            <p:txBody>
              <a:bodyPr>
                <a:normAutofit/>
              </a:bodyPr>
              <a:lstStyle/>
              <a:p>
                <a:r>
                  <a:rPr lang="sr-Latn-BA" sz="2000" b="1" dirty="0"/>
                  <a:t>Racio plaćanja dividendi i stopa akumuliranog (zadržanog) dobitka </a:t>
                </a:r>
                <a:r>
                  <a:rPr lang="sr-Latn-BA" sz="2000" dirty="0"/>
                  <a:t>u osnovi pokazuje politiku raspodjele dobitka u </a:t>
                </a:r>
                <a:r>
                  <a:rPr lang="sr-Latn-BA" sz="2000" dirty="0" smtClean="0"/>
                  <a:t>preduzeću</a:t>
                </a:r>
              </a:p>
              <a:p>
                <a:r>
                  <a:rPr lang="sr-Latn-BA" sz="2000" dirty="0"/>
                  <a:t>Isplata većih dividendi se na tržištu nerijetko razumije kao informacioni signal menadžmenta o dobrim perspektivama preduzeća, što može pozitivno uticati na tržišnu vrijednost </a:t>
                </a:r>
                <a:r>
                  <a:rPr lang="sr-Latn-BA" sz="2000" dirty="0" smtClean="0"/>
                  <a:t>preduzeća</a:t>
                </a:r>
              </a:p>
              <a:p>
                <a:endParaRPr lang="sr-Latn-BA" sz="2000" dirty="0" smtClean="0"/>
              </a:p>
              <a:p>
                <a:pPr marL="0" indent="0">
                  <a:buNone/>
                </a:pPr>
                <a14:m>
                  <m:oMathPara xmlns:m="http://schemas.openxmlformats.org/officeDocument/2006/math">
                    <m:oMathParaPr>
                      <m:jc m:val="centerGroup"/>
                    </m:oMathParaPr>
                    <m:oMath xmlns:m="http://schemas.openxmlformats.org/officeDocument/2006/math">
                      <m:r>
                        <a:rPr lang="sr-Latn-BA" sz="2000" i="1">
                          <a:latin typeface="Cambria Math" panose="02040503050406030204" pitchFamily="18" charset="0"/>
                        </a:rPr>
                        <m:t>𝑅𝑎𝑐𝑖𝑜</m:t>
                      </m:r>
                      <m:r>
                        <a:rPr lang="sr-Latn-BA" sz="2000" i="1">
                          <a:latin typeface="Cambria Math" panose="02040503050406030204" pitchFamily="18" charset="0"/>
                        </a:rPr>
                        <m:t> </m:t>
                      </m:r>
                      <m:r>
                        <a:rPr lang="sr-Latn-BA" sz="2000" i="1">
                          <a:latin typeface="Cambria Math" panose="02040503050406030204" pitchFamily="18" charset="0"/>
                        </a:rPr>
                        <m:t>𝑝𝑙𝑎</m:t>
                      </m:r>
                      <m:r>
                        <a:rPr lang="sr-Latn-BA" sz="2000" i="1">
                          <a:latin typeface="Cambria Math" panose="02040503050406030204" pitchFamily="18" charset="0"/>
                        </a:rPr>
                        <m:t>ć</m:t>
                      </m:r>
                      <m:r>
                        <a:rPr lang="sr-Latn-BA" sz="2000" i="1">
                          <a:latin typeface="Cambria Math" panose="02040503050406030204" pitchFamily="18" charset="0"/>
                        </a:rPr>
                        <m:t>𝑎𝑛𝑗𝑎</m:t>
                      </m:r>
                      <m:r>
                        <a:rPr lang="sr-Latn-BA" sz="2000" i="1">
                          <a:latin typeface="Cambria Math" panose="02040503050406030204" pitchFamily="18" charset="0"/>
                        </a:rPr>
                        <m:t> </m:t>
                      </m:r>
                      <m:r>
                        <a:rPr lang="sr-Latn-BA" sz="2000" i="1">
                          <a:latin typeface="Cambria Math" panose="02040503050406030204" pitchFamily="18" charset="0"/>
                        </a:rPr>
                        <m:t>𝑑𝑖𝑣𝑖𝑑𝑒𝑛𝑑𝑒</m:t>
                      </m:r>
                      <m:r>
                        <a:rPr lang="sr-Latn-BA" sz="2000" i="1">
                          <a:latin typeface="Cambria Math" panose="02040503050406030204" pitchFamily="18" charset="0"/>
                        </a:rPr>
                        <m:t>=</m:t>
                      </m:r>
                      <m:f>
                        <m:fPr>
                          <m:ctrlPr>
                            <a:rPr lang="en-US" sz="2000" i="1">
                              <a:latin typeface="Cambria Math" panose="02040503050406030204" pitchFamily="18" charset="0"/>
                            </a:rPr>
                          </m:ctrlPr>
                        </m:fPr>
                        <m:num>
                          <m:r>
                            <a:rPr lang="sr-Latn-BA" sz="2000" i="1">
                              <a:latin typeface="Cambria Math" panose="02040503050406030204" pitchFamily="18" charset="0"/>
                            </a:rPr>
                            <m:t>𝐷𝑖𝑣𝑖𝑑𝑒𝑛𝑑𝑒</m:t>
                          </m:r>
                          <m:r>
                            <a:rPr lang="sr-Latn-BA" sz="2000" i="1">
                              <a:latin typeface="Cambria Math" panose="02040503050406030204" pitchFamily="18" charset="0"/>
                            </a:rPr>
                            <m:t> </m:t>
                          </m:r>
                          <m:r>
                            <a:rPr lang="sr-Latn-BA" sz="2000" i="1">
                              <a:latin typeface="Cambria Math" panose="02040503050406030204" pitchFamily="18" charset="0"/>
                            </a:rPr>
                            <m:t>𝑜𝑏𝑖</m:t>
                          </m:r>
                          <m:r>
                            <a:rPr lang="sr-Latn-BA" sz="2000" i="1">
                              <a:latin typeface="Cambria Math" panose="02040503050406030204" pitchFamily="18" charset="0"/>
                            </a:rPr>
                            <m:t>č</m:t>
                          </m:r>
                          <m:r>
                            <a:rPr lang="sr-Latn-BA" sz="2000" i="1">
                              <a:latin typeface="Cambria Math" panose="02040503050406030204" pitchFamily="18" charset="0"/>
                            </a:rPr>
                            <m:t>𝑛𝑖𝑚</m:t>
                          </m:r>
                          <m:r>
                            <a:rPr lang="sr-Latn-BA" sz="2000" i="1">
                              <a:latin typeface="Cambria Math" panose="02040503050406030204" pitchFamily="18" charset="0"/>
                            </a:rPr>
                            <m:t> </m:t>
                          </m:r>
                          <m:r>
                            <a:rPr lang="sr-Latn-BA" sz="2000" i="1">
                              <a:latin typeface="Cambria Math" panose="02040503050406030204" pitchFamily="18" charset="0"/>
                            </a:rPr>
                            <m:t>𝑎𝑘𝑐𝑖𝑜𝑛𝑎𝑟𝑖𝑚𝑎</m:t>
                          </m:r>
                        </m:num>
                        <m:den>
                          <m:r>
                            <a:rPr lang="sr-Latn-BA" sz="2000" i="1">
                              <a:latin typeface="Cambria Math" panose="02040503050406030204" pitchFamily="18" charset="0"/>
                            </a:rPr>
                            <m:t>𝑁𝑒𝑡𝑜</m:t>
                          </m:r>
                          <m:r>
                            <a:rPr lang="sr-Latn-BA" sz="2000" i="1">
                              <a:latin typeface="Cambria Math" panose="02040503050406030204" pitchFamily="18" charset="0"/>
                            </a:rPr>
                            <m:t> </m:t>
                          </m:r>
                          <m:r>
                            <a:rPr lang="sr-Latn-BA" sz="2000" i="1">
                              <a:latin typeface="Cambria Math" panose="02040503050406030204" pitchFamily="18" charset="0"/>
                            </a:rPr>
                            <m:t>𝑑𝑜𝑏𝑖𝑡𝑎𝑘</m:t>
                          </m:r>
                          <m:r>
                            <a:rPr lang="sr-Latn-BA" sz="2000" i="1">
                              <a:latin typeface="Cambria Math" panose="02040503050406030204" pitchFamily="18" charset="0"/>
                            </a:rPr>
                            <m:t>−</m:t>
                          </m:r>
                          <m:r>
                            <a:rPr lang="sr-Latn-BA" sz="2000" i="1">
                              <a:latin typeface="Cambria Math" panose="02040503050406030204" pitchFamily="18" charset="0"/>
                            </a:rPr>
                            <m:t>𝑃𝑟𝑒𝑓𝑒𝑟𝑒𝑛𝑐𝑖𝑗𝑎𝑙𝑛𝑒</m:t>
                          </m:r>
                          <m:r>
                            <a:rPr lang="sr-Latn-BA" sz="2000" i="1">
                              <a:latin typeface="Cambria Math" panose="02040503050406030204" pitchFamily="18" charset="0"/>
                            </a:rPr>
                            <m:t> </m:t>
                          </m:r>
                          <m:r>
                            <a:rPr lang="sr-Latn-BA" sz="2000" i="1">
                              <a:latin typeface="Cambria Math" panose="02040503050406030204" pitchFamily="18" charset="0"/>
                            </a:rPr>
                            <m:t>𝑑𝑖𝑣𝑖𝑑𝑒𝑛𝑑𝑒</m:t>
                          </m:r>
                        </m:den>
                      </m:f>
                    </m:oMath>
                  </m:oMathPara>
                </a14:m>
                <a:endParaRPr lang="sr-Latn-BA" sz="2000" b="1" dirty="0" smtClean="0"/>
              </a:p>
              <a:p>
                <a:pPr marL="0" indent="0">
                  <a:buNone/>
                </a:pPr>
                <a:endParaRPr lang="sr-Latn-BA" sz="2000" b="1" dirty="0"/>
              </a:p>
              <a:p>
                <a:pPr marL="0" indent="0">
                  <a:buNone/>
                </a:pPr>
                <a:r>
                  <a:rPr lang="sr-Latn-BA" sz="2000" dirty="0" smtClean="0"/>
                  <a:t>	</a:t>
                </a:r>
                <a:r>
                  <a:rPr lang="sr-Latn-BA" sz="2000" i="1" dirty="0" smtClean="0"/>
                  <a:t>Racio </a:t>
                </a:r>
                <a:r>
                  <a:rPr lang="sr-Latn-BA" sz="2000" i="1" dirty="0"/>
                  <a:t>plaćanja dividende </a:t>
                </a:r>
                <a:r>
                  <a:rPr lang="sr-Latn-BA" sz="2000" dirty="0"/>
                  <a:t>= </a:t>
                </a:r>
                <a14:m>
                  <m:oMath xmlns:m="http://schemas.openxmlformats.org/officeDocument/2006/math">
                    <m:f>
                      <m:fPr>
                        <m:ctrlPr>
                          <a:rPr lang="en-US" sz="2000" i="1">
                            <a:latin typeface="Cambria Math" panose="02040503050406030204" pitchFamily="18" charset="0"/>
                          </a:rPr>
                        </m:ctrlPr>
                      </m:fPr>
                      <m:num>
                        <m:r>
                          <a:rPr lang="sr-Latn-BA" sz="2000" i="1">
                            <a:latin typeface="Cambria Math" panose="02040503050406030204" pitchFamily="18" charset="0"/>
                          </a:rPr>
                          <m:t>𝑖𝑠𝑝𝑙𝑎</m:t>
                        </m:r>
                        <m:r>
                          <a:rPr lang="sr-Latn-BA" sz="2000" i="1">
                            <a:latin typeface="Cambria Math" panose="02040503050406030204" pitchFamily="18" charset="0"/>
                          </a:rPr>
                          <m:t>ć</m:t>
                        </m:r>
                        <m:r>
                          <a:rPr lang="sr-Latn-BA" sz="2000" i="1">
                            <a:latin typeface="Cambria Math" panose="02040503050406030204" pitchFamily="18" charset="0"/>
                          </a:rPr>
                          <m:t>𝑒𝑛𝑒</m:t>
                        </m:r>
                        <m:r>
                          <a:rPr lang="sr-Latn-BA" sz="2000" i="1">
                            <a:latin typeface="Cambria Math" panose="02040503050406030204" pitchFamily="18" charset="0"/>
                          </a:rPr>
                          <m:t> </m:t>
                        </m:r>
                        <m:r>
                          <a:rPr lang="sr-Latn-BA" sz="2000" i="1">
                            <a:latin typeface="Cambria Math" panose="02040503050406030204" pitchFamily="18" charset="0"/>
                          </a:rPr>
                          <m:t>𝑑𝑖𝑣𝑖𝑑𝑒𝑛𝑑𝑒</m:t>
                        </m:r>
                        <m:r>
                          <a:rPr lang="sr-Latn-BA" sz="2000" i="1">
                            <a:latin typeface="Cambria Math" panose="02040503050406030204" pitchFamily="18" charset="0"/>
                          </a:rPr>
                          <m:t> </m:t>
                        </m:r>
                        <m:r>
                          <a:rPr lang="sr-Latn-BA" sz="2000" i="1">
                            <a:latin typeface="Cambria Math" panose="02040503050406030204" pitchFamily="18" charset="0"/>
                          </a:rPr>
                          <m:t>𝑝𝑜</m:t>
                        </m:r>
                        <m:r>
                          <a:rPr lang="sr-Latn-BA" sz="2000" i="1">
                            <a:latin typeface="Cambria Math" panose="02040503050406030204" pitchFamily="18" charset="0"/>
                          </a:rPr>
                          <m:t> </m:t>
                        </m:r>
                        <m:r>
                          <a:rPr lang="sr-Latn-BA" sz="2000" i="1">
                            <a:latin typeface="Cambria Math" panose="02040503050406030204" pitchFamily="18" charset="0"/>
                          </a:rPr>
                          <m:t>𝑎𝑘𝑐𝑖𝑗𝑖</m:t>
                        </m:r>
                      </m:num>
                      <m:den>
                        <m:r>
                          <a:rPr lang="sr-Latn-BA" sz="2000" i="1">
                            <a:latin typeface="Cambria Math" panose="02040503050406030204" pitchFamily="18" charset="0"/>
                          </a:rPr>
                          <m:t>𝑛𝑒𝑡𝑜</m:t>
                        </m:r>
                        <m:r>
                          <a:rPr lang="sr-Latn-BA" sz="2000" i="1">
                            <a:latin typeface="Cambria Math" panose="02040503050406030204" pitchFamily="18" charset="0"/>
                          </a:rPr>
                          <m:t> </m:t>
                        </m:r>
                        <m:r>
                          <a:rPr lang="sr-Latn-BA" sz="2000" i="1">
                            <a:latin typeface="Cambria Math" panose="02040503050406030204" pitchFamily="18" charset="0"/>
                          </a:rPr>
                          <m:t>𝑑𝑜𝑏𝑖𝑡𝑎𝑘</m:t>
                        </m:r>
                        <m:r>
                          <a:rPr lang="sr-Latn-BA" sz="2000" i="1">
                            <a:latin typeface="Cambria Math" panose="02040503050406030204" pitchFamily="18" charset="0"/>
                          </a:rPr>
                          <m:t> </m:t>
                        </m:r>
                        <m:r>
                          <a:rPr lang="sr-Latn-BA" sz="2000" i="1">
                            <a:latin typeface="Cambria Math" panose="02040503050406030204" pitchFamily="18" charset="0"/>
                          </a:rPr>
                          <m:t>𝑝𝑜</m:t>
                        </m:r>
                        <m:r>
                          <a:rPr lang="sr-Latn-BA" sz="2000" i="1">
                            <a:latin typeface="Cambria Math" panose="02040503050406030204" pitchFamily="18" charset="0"/>
                          </a:rPr>
                          <m:t> </m:t>
                        </m:r>
                        <m:r>
                          <a:rPr lang="sr-Latn-BA" sz="2000" i="1">
                            <a:latin typeface="Cambria Math" panose="02040503050406030204" pitchFamily="18" charset="0"/>
                          </a:rPr>
                          <m:t>𝑎𝑘𝑐𝑖𝑗𝑖</m:t>
                        </m:r>
                      </m:den>
                    </m:f>
                  </m:oMath>
                </a14:m>
                <a:endParaRPr lang="sr-Latn-BA" sz="2000" b="1" dirty="0" smtClean="0"/>
              </a:p>
              <a:p>
                <a:endParaRPr lang="sr-Latn-BA" sz="2000" b="1"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47898" y="1496289"/>
                <a:ext cx="9642561" cy="5253645"/>
              </a:xfrm>
              <a:blipFill rotWithShape="0">
                <a:blip r:embed="rId2"/>
                <a:stretch>
                  <a:fillRect l="-569" t="-580"/>
                </a:stretch>
              </a:blipFill>
            </p:spPr>
            <p:txBody>
              <a:bodyPr/>
              <a:lstStyle/>
              <a:p>
                <a:r>
                  <a:rPr lang="sr-Latn-BA">
                    <a:noFill/>
                  </a:rPr>
                  <a:t> </a:t>
                </a:r>
              </a:p>
            </p:txBody>
          </p:sp>
        </mc:Fallback>
      </mc:AlternateContent>
    </p:spTree>
    <p:extLst>
      <p:ext uri="{BB962C8B-B14F-4D97-AF65-F5344CB8AC3E}">
        <p14:creationId xmlns:p14="http://schemas.microsoft.com/office/powerpoint/2010/main" val="103573376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81" y="624110"/>
            <a:ext cx="9035732" cy="672675"/>
          </a:xfrm>
        </p:spPr>
        <p:txBody>
          <a:bodyPr>
            <a:normAutofit/>
          </a:bodyPr>
          <a:lstStyle/>
          <a:p>
            <a:r>
              <a:rPr lang="sr-Latn-BA" sz="3200" b="1" dirty="0" smtClean="0"/>
              <a:t>5.4. Tržišna racija</a:t>
            </a:r>
            <a:endParaRPr lang="sr-Latn-BA" sz="3200"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47898" y="1496289"/>
                <a:ext cx="9642561" cy="5253645"/>
              </a:xfrm>
            </p:spPr>
            <p:txBody>
              <a:bodyPr>
                <a:normAutofit/>
              </a:bodyPr>
              <a:lstStyle/>
              <a:p>
                <a:r>
                  <a:rPr lang="sr-Latn-BA" sz="2200" dirty="0"/>
                  <a:t>Pored racija plaćanja dividende, važna informacija za investitore je i dividendna stopa. </a:t>
                </a:r>
                <a:endParaRPr lang="sr-Latn-BA" sz="2200" dirty="0" smtClean="0"/>
              </a:p>
              <a:p>
                <a:r>
                  <a:rPr lang="sr-Latn-BA" sz="2200" dirty="0" smtClean="0"/>
                  <a:t>Naime</a:t>
                </a:r>
                <a:r>
                  <a:rPr lang="sr-Latn-BA" sz="2200" dirty="0"/>
                  <a:t>, osnovni motiv ulaganja investitora u akcije je ostvarenje odgovarajućeg prinosa u odnosu na prisutni rizik. </a:t>
                </a:r>
                <a:endParaRPr lang="sr-Latn-BA" sz="2200" dirty="0" smtClean="0"/>
              </a:p>
              <a:p>
                <a:r>
                  <a:rPr lang="sr-Latn-BA" sz="2200" dirty="0" smtClean="0"/>
                  <a:t>Pri </a:t>
                </a:r>
                <a:r>
                  <a:rPr lang="sr-Latn-BA" sz="2200" dirty="0"/>
                  <a:t>tome se ukupni prinosi akcionara sastoje iz prinosa po osnovu novčanih dividendi i prinosa po osnovu kapitalnih dobitaka</a:t>
                </a:r>
                <a:r>
                  <a:rPr lang="sr-Latn-BA" sz="2200" dirty="0" smtClean="0"/>
                  <a:t>.</a:t>
                </a:r>
              </a:p>
              <a:p>
                <a:endParaRPr lang="sr-Latn-BA" sz="2200" b="1" dirty="0"/>
              </a:p>
              <a:p>
                <a:pPr marL="0" indent="0">
                  <a:buNone/>
                </a:pPr>
                <a14:m>
                  <m:oMathPara xmlns:m="http://schemas.openxmlformats.org/officeDocument/2006/math">
                    <m:oMathParaPr>
                      <m:jc m:val="centerGroup"/>
                    </m:oMathParaPr>
                    <m:oMath xmlns:m="http://schemas.openxmlformats.org/officeDocument/2006/math">
                      <m:r>
                        <a:rPr lang="sr-Latn-BA" sz="2200" i="1">
                          <a:latin typeface="Cambria Math" panose="02040503050406030204" pitchFamily="18" charset="0"/>
                        </a:rPr>
                        <m:t>𝐷𝑖𝑣𝑖𝑑𝑒𝑛𝑑𝑛𝑎</m:t>
                      </m:r>
                      <m:r>
                        <a:rPr lang="sr-Latn-BA" sz="2200" i="1">
                          <a:latin typeface="Cambria Math" panose="02040503050406030204" pitchFamily="18" charset="0"/>
                        </a:rPr>
                        <m:t> </m:t>
                      </m:r>
                      <m:r>
                        <a:rPr lang="sr-Latn-BA" sz="2200" i="1">
                          <a:latin typeface="Cambria Math" panose="02040503050406030204" pitchFamily="18" charset="0"/>
                        </a:rPr>
                        <m:t>𝑠𝑡𝑜𝑝𝑎</m:t>
                      </m:r>
                      <m:r>
                        <a:rPr lang="sr-Latn-BA" sz="2200" i="1">
                          <a:latin typeface="Cambria Math" panose="02040503050406030204" pitchFamily="18" charset="0"/>
                        </a:rPr>
                        <m:t>=</m:t>
                      </m:r>
                      <m:f>
                        <m:fPr>
                          <m:ctrlPr>
                            <a:rPr lang="en-US" sz="2200" i="1">
                              <a:latin typeface="Cambria Math" panose="02040503050406030204" pitchFamily="18" charset="0"/>
                            </a:rPr>
                          </m:ctrlPr>
                        </m:fPr>
                        <m:num>
                          <m:r>
                            <a:rPr lang="sr-Latn-BA" sz="2200" i="1">
                              <a:latin typeface="Cambria Math" panose="02040503050406030204" pitchFamily="18" charset="0"/>
                            </a:rPr>
                            <m:t>𝐷𝑖𝑣𝑖𝑑𝑒𝑛𝑑𝑎</m:t>
                          </m:r>
                          <m:r>
                            <a:rPr lang="sr-Latn-BA" sz="2200" i="1">
                              <a:latin typeface="Cambria Math" panose="02040503050406030204" pitchFamily="18" charset="0"/>
                            </a:rPr>
                            <m:t> </m:t>
                          </m:r>
                          <m:r>
                            <a:rPr lang="sr-Latn-BA" sz="2200" i="1">
                              <a:latin typeface="Cambria Math" panose="02040503050406030204" pitchFamily="18" charset="0"/>
                            </a:rPr>
                            <m:t>𝑝𝑜</m:t>
                          </m:r>
                          <m:r>
                            <a:rPr lang="sr-Latn-BA" sz="2200" i="1">
                              <a:latin typeface="Cambria Math" panose="02040503050406030204" pitchFamily="18" charset="0"/>
                            </a:rPr>
                            <m:t> </m:t>
                          </m:r>
                          <m:r>
                            <a:rPr lang="sr-Latn-BA" sz="2200" i="1">
                              <a:latin typeface="Cambria Math" panose="02040503050406030204" pitchFamily="18" charset="0"/>
                            </a:rPr>
                            <m:t>𝑜𝑏𝑖</m:t>
                          </m:r>
                          <m:r>
                            <a:rPr lang="sr-Latn-BA" sz="2200" i="1">
                              <a:latin typeface="Cambria Math" panose="02040503050406030204" pitchFamily="18" charset="0"/>
                            </a:rPr>
                            <m:t>č</m:t>
                          </m:r>
                          <m:r>
                            <a:rPr lang="sr-Latn-BA" sz="2200" i="1">
                              <a:latin typeface="Cambria Math" panose="02040503050406030204" pitchFamily="18" charset="0"/>
                            </a:rPr>
                            <m:t>𝑛𝑜𝑗</m:t>
                          </m:r>
                          <m:r>
                            <a:rPr lang="sr-Latn-BA" sz="2200" i="1">
                              <a:latin typeface="Cambria Math" panose="02040503050406030204" pitchFamily="18" charset="0"/>
                            </a:rPr>
                            <m:t> </m:t>
                          </m:r>
                          <m:r>
                            <a:rPr lang="sr-Latn-BA" sz="2200" i="1">
                              <a:latin typeface="Cambria Math" panose="02040503050406030204" pitchFamily="18" charset="0"/>
                            </a:rPr>
                            <m:t>𝑎𝑘𝑐𝑖𝑗𝑖</m:t>
                          </m:r>
                        </m:num>
                        <m:den>
                          <m:r>
                            <a:rPr lang="sr-Latn-BA" sz="2200" i="1">
                              <a:latin typeface="Cambria Math" panose="02040503050406030204" pitchFamily="18" charset="0"/>
                            </a:rPr>
                            <m:t>𝑇𝑟</m:t>
                          </m:r>
                          <m:r>
                            <a:rPr lang="sr-Latn-BA" sz="2200" i="1">
                              <a:latin typeface="Cambria Math" panose="02040503050406030204" pitchFamily="18" charset="0"/>
                            </a:rPr>
                            <m:t>ž</m:t>
                          </m:r>
                          <m:r>
                            <a:rPr lang="sr-Latn-BA" sz="2200" i="1">
                              <a:latin typeface="Cambria Math" panose="02040503050406030204" pitchFamily="18" charset="0"/>
                            </a:rPr>
                            <m:t>𝑖</m:t>
                          </m:r>
                          <m:r>
                            <a:rPr lang="sr-Latn-BA" sz="2200" i="1">
                              <a:latin typeface="Cambria Math" panose="02040503050406030204" pitchFamily="18" charset="0"/>
                            </a:rPr>
                            <m:t>š</m:t>
                          </m:r>
                          <m:r>
                            <a:rPr lang="sr-Latn-BA" sz="2200" i="1">
                              <a:latin typeface="Cambria Math" panose="02040503050406030204" pitchFamily="18" charset="0"/>
                            </a:rPr>
                            <m:t>𝑛𝑎</m:t>
                          </m:r>
                          <m:r>
                            <a:rPr lang="sr-Latn-BA" sz="2200" i="1">
                              <a:latin typeface="Cambria Math" panose="02040503050406030204" pitchFamily="18" charset="0"/>
                            </a:rPr>
                            <m:t> </m:t>
                          </m:r>
                          <m:r>
                            <a:rPr lang="sr-Latn-BA" sz="2200" i="1">
                              <a:latin typeface="Cambria Math" panose="02040503050406030204" pitchFamily="18" charset="0"/>
                            </a:rPr>
                            <m:t>𝑐𝑖𝑗𝑒𝑛𝑎</m:t>
                          </m:r>
                          <m:r>
                            <a:rPr lang="sr-Latn-BA" sz="2200" i="1">
                              <a:latin typeface="Cambria Math" panose="02040503050406030204" pitchFamily="18" charset="0"/>
                            </a:rPr>
                            <m:t> </m:t>
                          </m:r>
                          <m:r>
                            <a:rPr lang="sr-Latn-BA" sz="2200" i="1">
                              <a:latin typeface="Cambria Math" panose="02040503050406030204" pitchFamily="18" charset="0"/>
                            </a:rPr>
                            <m:t>𝑝𝑜</m:t>
                          </m:r>
                          <m:r>
                            <a:rPr lang="sr-Latn-BA" sz="2200" i="1">
                              <a:latin typeface="Cambria Math" panose="02040503050406030204" pitchFamily="18" charset="0"/>
                            </a:rPr>
                            <m:t> </m:t>
                          </m:r>
                          <m:r>
                            <a:rPr lang="sr-Latn-BA" sz="2200" i="1">
                              <a:latin typeface="Cambria Math" panose="02040503050406030204" pitchFamily="18" charset="0"/>
                            </a:rPr>
                            <m:t>𝑎𝑘𝑐𝑖𝑗𝑖</m:t>
                          </m:r>
                        </m:den>
                      </m:f>
                      <m:r>
                        <a:rPr lang="sr-Latn-BA" sz="2200" i="1">
                          <a:latin typeface="Cambria Math" panose="02040503050406030204" pitchFamily="18" charset="0"/>
                        </a:rPr>
                        <m:t>∗100</m:t>
                      </m:r>
                    </m:oMath>
                  </m:oMathPara>
                </a14:m>
                <a:endParaRPr lang="sr-Latn-BA" sz="2200" b="1"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47898" y="1496289"/>
                <a:ext cx="9642561" cy="5253645"/>
              </a:xfrm>
              <a:blipFill rotWithShape="0">
                <a:blip r:embed="rId2"/>
                <a:stretch>
                  <a:fillRect l="-759" t="-696"/>
                </a:stretch>
              </a:blipFill>
            </p:spPr>
            <p:txBody>
              <a:bodyPr/>
              <a:lstStyle/>
              <a:p>
                <a:r>
                  <a:rPr lang="sr-Latn-BA">
                    <a:noFill/>
                  </a:rPr>
                  <a:t> </a:t>
                </a:r>
              </a:p>
            </p:txBody>
          </p:sp>
        </mc:Fallback>
      </mc:AlternateContent>
    </p:spTree>
    <p:extLst>
      <p:ext uri="{BB962C8B-B14F-4D97-AF65-F5344CB8AC3E}">
        <p14:creationId xmlns:p14="http://schemas.microsoft.com/office/powerpoint/2010/main" val="415221101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81" y="624110"/>
            <a:ext cx="9035732" cy="672675"/>
          </a:xfrm>
        </p:spPr>
        <p:txBody>
          <a:bodyPr>
            <a:normAutofit/>
          </a:bodyPr>
          <a:lstStyle/>
          <a:p>
            <a:r>
              <a:rPr lang="sr-Latn-BA" sz="3200" b="1" dirty="0" smtClean="0"/>
              <a:t>5.4. Tržišna racija</a:t>
            </a:r>
            <a:endParaRPr lang="sr-Latn-BA" sz="3200" b="1"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47898" y="1496289"/>
                <a:ext cx="9642561" cy="5253645"/>
              </a:xfrm>
            </p:spPr>
            <p:txBody>
              <a:bodyPr>
                <a:normAutofit/>
              </a:bodyPr>
              <a:lstStyle/>
              <a:p>
                <a14:m>
                  <m:oMath xmlns:m="http://schemas.openxmlformats.org/officeDocument/2006/math">
                    <m:r>
                      <m:rPr>
                        <m:nor/>
                      </m:rPr>
                      <a:rPr lang="sr-Latn-BA" sz="2000" b="1"/>
                      <m:t>Pokazatelj</m:t>
                    </m:r>
                    <m:r>
                      <m:rPr>
                        <m:nor/>
                      </m:rPr>
                      <a:rPr lang="sr-Latn-BA" sz="2000" b="1"/>
                      <m:t> </m:t>
                    </m:r>
                    <m:r>
                      <m:rPr>
                        <m:nor/>
                      </m:rPr>
                      <a:rPr lang="sr-Latn-BA" sz="2000" b="1"/>
                      <m:t>P</m:t>
                    </m:r>
                    <m:r>
                      <m:rPr>
                        <m:nor/>
                      </m:rPr>
                      <a:rPr lang="sr-Latn-BA" sz="2000" b="1"/>
                      <m:t>/</m:t>
                    </m:r>
                    <m:r>
                      <m:rPr>
                        <m:nor/>
                      </m:rPr>
                      <a:rPr lang="sr-Latn-BA" sz="2000" b="1"/>
                      <m:t>E</m:t>
                    </m:r>
                    <m:r>
                      <m:rPr>
                        <m:nor/>
                      </m:rPr>
                      <a:rPr lang="sr-Latn-BA" sz="2000" b="1"/>
                      <m:t> (</m:t>
                    </m:r>
                    <m:r>
                      <m:rPr>
                        <m:nor/>
                      </m:rPr>
                      <a:rPr lang="sr-Latn-BA" sz="2000" b="1"/>
                      <m:t>Price</m:t>
                    </m:r>
                    <m:r>
                      <m:rPr>
                        <m:nor/>
                      </m:rPr>
                      <a:rPr lang="sr-Latn-BA" sz="2000" b="1"/>
                      <m:t>/</m:t>
                    </m:r>
                    <m:r>
                      <m:rPr>
                        <m:nor/>
                      </m:rPr>
                      <a:rPr lang="sr-Latn-BA" sz="2000" b="1"/>
                      <m:t>Earning</m:t>
                    </m:r>
                    <m:r>
                      <m:rPr>
                        <m:nor/>
                      </m:rPr>
                      <a:rPr lang="sr-Latn-BA" sz="2000" b="1"/>
                      <m:t> </m:t>
                    </m:r>
                    <m:r>
                      <m:rPr>
                        <m:nor/>
                      </m:rPr>
                      <a:rPr lang="sr-Latn-BA" sz="2000" b="1"/>
                      <m:t>ratio</m:t>
                    </m:r>
                    <m:r>
                      <m:rPr>
                        <m:nor/>
                      </m:rPr>
                      <a:rPr lang="sr-Latn-BA" sz="2000"/>
                      <m:t>), </m:t>
                    </m:r>
                    <m:r>
                      <m:rPr>
                        <m:nor/>
                      </m:rPr>
                      <a:rPr lang="sr-Latn-BA" sz="2000"/>
                      <m:t>kao</m:t>
                    </m:r>
                    <m:r>
                      <m:rPr>
                        <m:nor/>
                      </m:rPr>
                      <a:rPr lang="sr-Latn-BA" sz="2000"/>
                      <m:t> </m:t>
                    </m:r>
                    <m:r>
                      <m:rPr>
                        <m:nor/>
                      </m:rPr>
                      <a:rPr lang="sr-Latn-BA" sz="2000"/>
                      <m:t>jedan</m:t>
                    </m:r>
                    <m:r>
                      <m:rPr>
                        <m:nor/>
                      </m:rPr>
                      <a:rPr lang="sr-Latn-BA" sz="2000"/>
                      <m:t> </m:t>
                    </m:r>
                    <m:r>
                      <m:rPr>
                        <m:nor/>
                      </m:rPr>
                      <a:rPr lang="sr-Latn-BA" sz="2000"/>
                      <m:t>od</m:t>
                    </m:r>
                    <m:r>
                      <m:rPr>
                        <m:nor/>
                      </m:rPr>
                      <a:rPr lang="sr-Latn-BA" sz="2000"/>
                      <m:t> </m:t>
                    </m:r>
                    <m:r>
                      <m:rPr>
                        <m:nor/>
                      </m:rPr>
                      <a:rPr lang="sr-Latn-BA" sz="2000"/>
                      <m:t>pokazatelja</m:t>
                    </m:r>
                    <m:r>
                      <m:rPr>
                        <m:nor/>
                      </m:rPr>
                      <a:rPr lang="sr-Latn-BA" sz="2000"/>
                      <m:t> </m:t>
                    </m:r>
                    <m:r>
                      <m:rPr>
                        <m:nor/>
                      </m:rPr>
                      <a:rPr lang="sr-Latn-BA" sz="2000"/>
                      <m:t>tr</m:t>
                    </m:r>
                    <m:r>
                      <m:rPr>
                        <m:nor/>
                      </m:rPr>
                      <a:rPr lang="sr-Latn-BA" sz="2000"/>
                      <m:t>ž</m:t>
                    </m:r>
                    <m:r>
                      <m:rPr>
                        <m:nor/>
                      </m:rPr>
                      <a:rPr lang="sr-Latn-BA" sz="2000"/>
                      <m:t>i</m:t>
                    </m:r>
                    <m:r>
                      <m:rPr>
                        <m:nor/>
                      </m:rPr>
                      <a:rPr lang="sr-Latn-BA" sz="2000"/>
                      <m:t>š</m:t>
                    </m:r>
                    <m:r>
                      <m:rPr>
                        <m:nor/>
                      </m:rPr>
                      <a:rPr lang="sr-Latn-BA" sz="2000"/>
                      <m:t>ne</m:t>
                    </m:r>
                    <m:r>
                      <m:rPr>
                        <m:nor/>
                      </m:rPr>
                      <a:rPr lang="sr-Latn-BA" sz="2000"/>
                      <m:t> </m:t>
                    </m:r>
                    <m:r>
                      <m:rPr>
                        <m:nor/>
                      </m:rPr>
                      <a:rPr lang="sr-Latn-BA" sz="2000"/>
                      <m:t>vrijednosti</m:t>
                    </m:r>
                    <m:r>
                      <m:rPr>
                        <m:nor/>
                      </m:rPr>
                      <a:rPr lang="sr-Latn-BA" sz="2000"/>
                      <m:t> </m:t>
                    </m:r>
                    <m:r>
                      <m:rPr>
                        <m:nor/>
                      </m:rPr>
                      <a:rPr lang="sr-Latn-BA" sz="2000"/>
                      <m:t>preduze</m:t>
                    </m:r>
                    <m:r>
                      <m:rPr>
                        <m:nor/>
                      </m:rPr>
                      <a:rPr lang="sr-Latn-BA" sz="2000"/>
                      <m:t>ć</m:t>
                    </m:r>
                    <m:r>
                      <m:rPr>
                        <m:nor/>
                      </m:rPr>
                      <a:rPr lang="sr-Latn-BA" sz="2000"/>
                      <m:t>a</m:t>
                    </m:r>
                    <m:r>
                      <m:rPr>
                        <m:nor/>
                      </m:rPr>
                      <a:rPr lang="sr-Latn-BA" sz="2000"/>
                      <m:t>, </m:t>
                    </m:r>
                    <m:r>
                      <m:rPr>
                        <m:nor/>
                      </m:rPr>
                      <a:rPr lang="sr-Latn-BA" sz="2000"/>
                      <m:t>pokazuje</m:t>
                    </m:r>
                    <m:r>
                      <m:rPr>
                        <m:nor/>
                      </m:rPr>
                      <a:rPr lang="sr-Latn-BA" sz="2000"/>
                      <m:t> </m:t>
                    </m:r>
                    <m:r>
                      <m:rPr>
                        <m:nor/>
                      </m:rPr>
                      <a:rPr lang="sr-Latn-BA" sz="2000"/>
                      <m:t>koliko</m:t>
                    </m:r>
                    <m:r>
                      <m:rPr>
                        <m:nor/>
                      </m:rPr>
                      <a:rPr lang="sr-Latn-BA" sz="2000"/>
                      <m:t> </m:t>
                    </m:r>
                    <m:r>
                      <m:rPr>
                        <m:nor/>
                      </m:rPr>
                      <a:rPr lang="sr-Latn-BA" sz="2000"/>
                      <m:t>su</m:t>
                    </m:r>
                    <m:r>
                      <m:rPr>
                        <m:nor/>
                      </m:rPr>
                      <a:rPr lang="sr-Latn-BA" sz="2000"/>
                      <m:t> </m:t>
                    </m:r>
                    <m:r>
                      <m:rPr>
                        <m:nor/>
                      </m:rPr>
                      <a:rPr lang="sr-Latn-BA" sz="2000"/>
                      <m:t>investitori</m:t>
                    </m:r>
                    <m:r>
                      <m:rPr>
                        <m:nor/>
                      </m:rPr>
                      <a:rPr lang="sr-Latn-BA" sz="2000"/>
                      <m:t> </m:t>
                    </m:r>
                    <m:r>
                      <m:rPr>
                        <m:nor/>
                      </m:rPr>
                      <a:rPr lang="sr-Latn-BA" sz="2000"/>
                      <m:t>voljni</m:t>
                    </m:r>
                    <m:r>
                      <m:rPr>
                        <m:nor/>
                      </m:rPr>
                      <a:rPr lang="sr-Latn-BA" sz="2000"/>
                      <m:t> </m:t>
                    </m:r>
                    <m:r>
                      <m:rPr>
                        <m:nor/>
                      </m:rPr>
                      <a:rPr lang="sr-Latn-BA" sz="2000"/>
                      <m:t>platiti</m:t>
                    </m:r>
                    <m:r>
                      <m:rPr>
                        <m:nor/>
                      </m:rPr>
                      <a:rPr lang="sr-Latn-BA" sz="2000"/>
                      <m:t> </m:t>
                    </m:r>
                    <m:r>
                      <m:rPr>
                        <m:nor/>
                      </m:rPr>
                      <a:rPr lang="sr-Latn-BA" sz="2000"/>
                      <m:t>za</m:t>
                    </m:r>
                    <m:r>
                      <m:rPr>
                        <m:nor/>
                      </m:rPr>
                      <a:rPr lang="sr-Latn-BA" sz="2000"/>
                      <m:t> </m:t>
                    </m:r>
                    <m:r>
                      <m:rPr>
                        <m:nor/>
                      </m:rPr>
                      <a:rPr lang="sr-Latn-BA" sz="2000"/>
                      <m:t>jednu</m:t>
                    </m:r>
                    <m:r>
                      <m:rPr>
                        <m:nor/>
                      </m:rPr>
                      <a:rPr lang="sr-Latn-BA" sz="2000"/>
                      <m:t> </m:t>
                    </m:r>
                    <m:r>
                      <m:rPr>
                        <m:nor/>
                      </m:rPr>
                      <a:rPr lang="sr-Latn-BA" sz="2000"/>
                      <m:t>n</m:t>
                    </m:r>
                    <m:r>
                      <m:rPr>
                        <m:nor/>
                      </m:rPr>
                      <a:rPr lang="sr-Latn-BA" sz="2000"/>
                      <m:t>. </m:t>
                    </m:r>
                    <m:r>
                      <m:rPr>
                        <m:nor/>
                      </m:rPr>
                      <a:rPr lang="sr-Latn-BA" sz="2000"/>
                      <m:t>j</m:t>
                    </m:r>
                    <m:r>
                      <m:rPr>
                        <m:nor/>
                      </m:rPr>
                      <a:rPr lang="sr-Latn-BA" sz="2000"/>
                      <m:t>. </m:t>
                    </m:r>
                    <m:r>
                      <m:rPr>
                        <m:nor/>
                      </m:rPr>
                      <a:rPr lang="sr-Latn-BA" sz="2000"/>
                      <m:t>neto</m:t>
                    </m:r>
                    <m:r>
                      <m:rPr>
                        <m:nor/>
                      </m:rPr>
                      <a:rPr lang="sr-Latn-BA" sz="2000"/>
                      <m:t> </m:t>
                    </m:r>
                    <m:r>
                      <m:rPr>
                        <m:nor/>
                      </m:rPr>
                      <a:rPr lang="sr-Latn-BA" sz="2000"/>
                      <m:t>dobitka</m:t>
                    </m:r>
                    <m:r>
                      <m:rPr>
                        <m:nor/>
                      </m:rPr>
                      <a:rPr lang="sr-Latn-BA" sz="2000"/>
                      <m:t> </m:t>
                    </m:r>
                    <m:r>
                      <m:rPr>
                        <m:nor/>
                      </m:rPr>
                      <a:rPr lang="sr-Latn-BA" sz="2000"/>
                      <m:t>preduze</m:t>
                    </m:r>
                    <m:r>
                      <m:rPr>
                        <m:nor/>
                      </m:rPr>
                      <a:rPr lang="sr-Latn-BA" sz="2000"/>
                      <m:t>ć</m:t>
                    </m:r>
                    <m:r>
                      <m:rPr>
                        <m:nor/>
                      </m:rPr>
                      <a:rPr lang="sr-Latn-BA" sz="2000"/>
                      <m:t>a</m:t>
                    </m:r>
                    <m:r>
                      <m:rPr>
                        <m:nor/>
                      </m:rPr>
                      <a:rPr lang="sr-Latn-BA" sz="2000"/>
                      <m:t>, </m:t>
                    </m:r>
                    <m:r>
                      <m:rPr>
                        <m:nor/>
                      </m:rPr>
                      <a:rPr lang="sr-Latn-BA" sz="2000"/>
                      <m:t>jer</m:t>
                    </m:r>
                    <m:r>
                      <m:rPr>
                        <m:nor/>
                      </m:rPr>
                      <a:rPr lang="sr-Latn-BA" sz="2000"/>
                      <m:t> </m:t>
                    </m:r>
                    <m:r>
                      <m:rPr>
                        <m:nor/>
                      </m:rPr>
                      <a:rPr lang="sr-Latn-BA" sz="2000"/>
                      <m:t>on</m:t>
                    </m:r>
                    <m:r>
                      <m:rPr>
                        <m:nor/>
                      </m:rPr>
                      <a:rPr lang="sr-Latn-BA" sz="2000"/>
                      <m:t> </m:t>
                    </m:r>
                    <m:r>
                      <m:rPr>
                        <m:nor/>
                      </m:rPr>
                      <a:rPr lang="sr-Latn-BA" sz="2000"/>
                      <m:t>na</m:t>
                    </m:r>
                    <m:r>
                      <m:rPr>
                        <m:nor/>
                      </m:rPr>
                      <a:rPr lang="sr-Latn-BA" sz="2000"/>
                      <m:t> </m:t>
                    </m:r>
                    <m:r>
                      <m:rPr>
                        <m:nor/>
                      </m:rPr>
                      <a:rPr lang="sr-Latn-BA" sz="2000"/>
                      <m:t>najbolji</m:t>
                    </m:r>
                    <m:r>
                      <m:rPr>
                        <m:nor/>
                      </m:rPr>
                      <a:rPr lang="sr-Latn-BA" sz="2000"/>
                      <m:t> </m:t>
                    </m:r>
                    <m:r>
                      <m:rPr>
                        <m:nor/>
                      </m:rPr>
                      <a:rPr lang="sr-Latn-BA" sz="2000"/>
                      <m:t>na</m:t>
                    </m:r>
                    <m:r>
                      <m:rPr>
                        <m:nor/>
                      </m:rPr>
                      <a:rPr lang="sr-Latn-BA" sz="2000"/>
                      <m:t>č</m:t>
                    </m:r>
                    <m:r>
                      <m:rPr>
                        <m:nor/>
                      </m:rPr>
                      <a:rPr lang="sr-Latn-BA" sz="2000"/>
                      <m:t>in</m:t>
                    </m:r>
                    <m:r>
                      <m:rPr>
                        <m:nor/>
                      </m:rPr>
                      <a:rPr lang="sr-Latn-BA" sz="2000"/>
                      <m:t> </m:t>
                    </m:r>
                    <m:r>
                      <m:rPr>
                        <m:nor/>
                      </m:rPr>
                      <a:rPr lang="sr-Latn-BA" sz="2000"/>
                      <m:t>pokazuje</m:t>
                    </m:r>
                    <m:r>
                      <m:rPr>
                        <m:nor/>
                      </m:rPr>
                      <a:rPr lang="sr-Latn-BA" sz="2000"/>
                      <m:t> </m:t>
                    </m:r>
                    <m:r>
                      <m:rPr>
                        <m:nor/>
                      </m:rPr>
                      <a:rPr lang="sr-Latn-BA" sz="2000"/>
                      <m:t>kako</m:t>
                    </m:r>
                    <m:r>
                      <m:rPr>
                        <m:nor/>
                      </m:rPr>
                      <a:rPr lang="sr-Latn-BA" sz="2000"/>
                      <m:t> </m:t>
                    </m:r>
                    <m:r>
                      <m:rPr>
                        <m:nor/>
                      </m:rPr>
                      <a:rPr lang="sr-Latn-BA" sz="2000"/>
                      <m:t>investitori</m:t>
                    </m:r>
                    <m:r>
                      <m:rPr>
                        <m:nor/>
                      </m:rPr>
                      <a:rPr lang="sr-Latn-BA" sz="2000"/>
                      <m:t> </m:t>
                    </m:r>
                    <m:r>
                      <m:rPr>
                        <m:nor/>
                      </m:rPr>
                      <a:rPr lang="sr-Latn-BA" sz="2000"/>
                      <m:t>ocjenjuju</m:t>
                    </m:r>
                    <m:r>
                      <m:rPr>
                        <m:nor/>
                      </m:rPr>
                      <a:rPr lang="sr-Latn-BA" sz="2000"/>
                      <m:t> </m:t>
                    </m:r>
                    <m:r>
                      <m:rPr>
                        <m:nor/>
                      </m:rPr>
                      <a:rPr lang="sr-Latn-BA" sz="2000"/>
                      <m:t>njegovu</m:t>
                    </m:r>
                    <m:r>
                      <m:rPr>
                        <m:nor/>
                      </m:rPr>
                      <a:rPr lang="sr-Latn-BA" sz="2000"/>
                      <m:t> </m:t>
                    </m:r>
                    <m:r>
                      <m:rPr>
                        <m:nor/>
                      </m:rPr>
                      <a:rPr lang="sr-Latn-BA" sz="2000"/>
                      <m:t>budu</m:t>
                    </m:r>
                    <m:r>
                      <m:rPr>
                        <m:nor/>
                      </m:rPr>
                      <a:rPr lang="sr-Latn-BA" sz="2000"/>
                      <m:t>ć</m:t>
                    </m:r>
                    <m:r>
                      <m:rPr>
                        <m:nor/>
                      </m:rPr>
                      <a:rPr lang="sr-Latn-BA" sz="2000"/>
                      <m:t>u</m:t>
                    </m:r>
                    <m:r>
                      <m:rPr>
                        <m:nor/>
                      </m:rPr>
                      <a:rPr lang="sr-Latn-BA" sz="2000"/>
                      <m:t> </m:t>
                    </m:r>
                    <m:r>
                      <m:rPr>
                        <m:nor/>
                      </m:rPr>
                      <a:rPr lang="sr-Latn-BA" sz="2000"/>
                      <m:t>uspje</m:t>
                    </m:r>
                    <m:r>
                      <m:rPr>
                        <m:nor/>
                      </m:rPr>
                      <a:rPr lang="sr-Latn-BA" sz="2000"/>
                      <m:t>š</m:t>
                    </m:r>
                    <m:r>
                      <m:rPr>
                        <m:nor/>
                      </m:rPr>
                      <a:rPr lang="sr-Latn-BA" sz="2000"/>
                      <m:t>nost</m:t>
                    </m:r>
                  </m:oMath>
                </a14:m>
                <a:r>
                  <a:rPr lang="sr-Latn-BA" sz="2000" b="1" dirty="0" smtClean="0"/>
                  <a:t>.</a:t>
                </a:r>
              </a:p>
              <a:p>
                <a:pPr marL="0" indent="0">
                  <a:buNone/>
                </a:pPr>
                <a:endParaRPr lang="sr-Latn-BA" sz="2000" i="1" dirty="0" smtClean="0"/>
              </a:p>
              <a:p>
                <a:pPr marL="0" indent="0">
                  <a:buNone/>
                </a:pPr>
                <a14:m>
                  <m:oMathPara xmlns:m="http://schemas.openxmlformats.org/officeDocument/2006/math">
                    <m:oMathParaPr>
                      <m:jc m:val="centerGroup"/>
                    </m:oMathParaPr>
                    <m:oMath xmlns:m="http://schemas.openxmlformats.org/officeDocument/2006/math">
                      <m:r>
                        <a:rPr lang="sr-Latn-BA" sz="2000" i="1">
                          <a:latin typeface="Cambria Math" panose="02040503050406030204" pitchFamily="18" charset="0"/>
                        </a:rPr>
                        <m:t>𝑃𝑜𝑘𝑎𝑧𝑎𝑡𝑒𝑙𝑗</m:t>
                      </m:r>
                      <m:r>
                        <a:rPr lang="sr-Latn-BA" sz="2000" i="1">
                          <a:latin typeface="Cambria Math" panose="02040503050406030204" pitchFamily="18" charset="0"/>
                        </a:rPr>
                        <m:t> </m:t>
                      </m:r>
                      <m:r>
                        <a:rPr lang="sr-Latn-BA" sz="2000" i="1">
                          <a:latin typeface="Cambria Math" panose="02040503050406030204" pitchFamily="18" charset="0"/>
                        </a:rPr>
                        <m:t>𝑃</m:t>
                      </m:r>
                      <m:r>
                        <a:rPr lang="sr-Latn-BA" sz="2000" i="1">
                          <a:latin typeface="Cambria Math" panose="02040503050406030204" pitchFamily="18" charset="0"/>
                        </a:rPr>
                        <m:t>/</m:t>
                      </m:r>
                      <m:r>
                        <a:rPr lang="sr-Latn-BA" sz="2000" i="1">
                          <a:latin typeface="Cambria Math" panose="02040503050406030204" pitchFamily="18" charset="0"/>
                        </a:rPr>
                        <m:t>𝐸</m:t>
                      </m:r>
                      <m:r>
                        <a:rPr lang="sr-Latn-BA" sz="2000" i="1">
                          <a:latin typeface="Cambria Math" panose="02040503050406030204" pitchFamily="18" charset="0"/>
                        </a:rPr>
                        <m:t>=</m:t>
                      </m:r>
                      <m:f>
                        <m:fPr>
                          <m:ctrlPr>
                            <a:rPr lang="en-US" sz="2000" i="1">
                              <a:latin typeface="Cambria Math" panose="02040503050406030204" pitchFamily="18" charset="0"/>
                            </a:rPr>
                          </m:ctrlPr>
                        </m:fPr>
                        <m:num>
                          <m:r>
                            <a:rPr lang="sr-Latn-BA" sz="2000" i="1">
                              <a:latin typeface="Cambria Math" panose="02040503050406030204" pitchFamily="18" charset="0"/>
                            </a:rPr>
                            <m:t>𝑇𝑟</m:t>
                          </m:r>
                          <m:r>
                            <a:rPr lang="sr-Latn-BA" sz="2000" i="1">
                              <a:latin typeface="Cambria Math" panose="02040503050406030204" pitchFamily="18" charset="0"/>
                            </a:rPr>
                            <m:t>ž</m:t>
                          </m:r>
                          <m:r>
                            <a:rPr lang="sr-Latn-BA" sz="2000" i="1">
                              <a:latin typeface="Cambria Math" panose="02040503050406030204" pitchFamily="18" charset="0"/>
                            </a:rPr>
                            <m:t>𝑖</m:t>
                          </m:r>
                          <m:r>
                            <a:rPr lang="sr-Latn-BA" sz="2000" i="1">
                              <a:latin typeface="Cambria Math" panose="02040503050406030204" pitchFamily="18" charset="0"/>
                            </a:rPr>
                            <m:t>š</m:t>
                          </m:r>
                          <m:r>
                            <a:rPr lang="sr-Latn-BA" sz="2000" i="1">
                              <a:latin typeface="Cambria Math" panose="02040503050406030204" pitchFamily="18" charset="0"/>
                            </a:rPr>
                            <m:t>𝑛𝑎</m:t>
                          </m:r>
                          <m:r>
                            <a:rPr lang="sr-Latn-BA" sz="2000" i="1">
                              <a:latin typeface="Cambria Math" panose="02040503050406030204" pitchFamily="18" charset="0"/>
                            </a:rPr>
                            <m:t> </m:t>
                          </m:r>
                          <m:r>
                            <a:rPr lang="sr-Latn-BA" sz="2000" i="1">
                              <a:latin typeface="Cambria Math" panose="02040503050406030204" pitchFamily="18" charset="0"/>
                            </a:rPr>
                            <m:t>𝑐𝑖𝑗𝑒𝑛𝑎</m:t>
                          </m:r>
                          <m:r>
                            <a:rPr lang="sr-Latn-BA" sz="2000" i="1">
                              <a:latin typeface="Cambria Math" panose="02040503050406030204" pitchFamily="18" charset="0"/>
                            </a:rPr>
                            <m:t> </m:t>
                          </m:r>
                          <m:r>
                            <a:rPr lang="sr-Latn-BA" sz="2000" i="1">
                              <a:latin typeface="Cambria Math" panose="02040503050406030204" pitchFamily="18" charset="0"/>
                            </a:rPr>
                            <m:t>𝑎𝑘𝑐𝑖𝑗𝑎</m:t>
                          </m:r>
                        </m:num>
                        <m:den>
                          <m:m>
                            <m:mPr>
                              <m:mcs>
                                <m:mc>
                                  <m:mcPr>
                                    <m:count m:val="1"/>
                                    <m:mcJc m:val="center"/>
                                  </m:mcPr>
                                </m:mc>
                              </m:mcs>
                              <m:ctrlPr>
                                <a:rPr lang="en-US" sz="2000" i="1">
                                  <a:latin typeface="Cambria Math" panose="02040503050406030204" pitchFamily="18" charset="0"/>
                                </a:rPr>
                              </m:ctrlPr>
                            </m:mPr>
                            <m:mr>
                              <m:e>
                                <m:r>
                                  <a:rPr lang="sr-Latn-BA" sz="2000" i="1">
                                    <a:latin typeface="Cambria Math" panose="02040503050406030204" pitchFamily="18" charset="0"/>
                                  </a:rPr>
                                  <m:t>𝑁𝑒𝑡𝑜</m:t>
                                </m:r>
                                <m:r>
                                  <a:rPr lang="sr-Latn-BA" sz="2000" i="1">
                                    <a:latin typeface="Cambria Math" panose="02040503050406030204" pitchFamily="18" charset="0"/>
                                  </a:rPr>
                                  <m:t> </m:t>
                                </m:r>
                                <m:r>
                                  <a:rPr lang="sr-Latn-BA" sz="2000" i="1">
                                    <a:latin typeface="Cambria Math" panose="02040503050406030204" pitchFamily="18" charset="0"/>
                                  </a:rPr>
                                  <m:t>𝑑𝑜𝑏𝑖𝑡𝑎𝑘</m:t>
                                </m:r>
                                <m:r>
                                  <a:rPr lang="sr-Latn-BA" sz="2000" i="1">
                                    <a:latin typeface="Cambria Math" panose="02040503050406030204" pitchFamily="18" charset="0"/>
                                  </a:rPr>
                                  <m:t> </m:t>
                                </m:r>
                                <m:r>
                                  <a:rPr lang="sr-Latn-BA" sz="2000" i="1">
                                    <a:latin typeface="Cambria Math" panose="02040503050406030204" pitchFamily="18" charset="0"/>
                                  </a:rPr>
                                  <m:t>𝑛𝑎𝑘𝑜𝑛</m:t>
                                </m:r>
                                <m:r>
                                  <a:rPr lang="sr-Latn-BA" sz="2000" i="1">
                                    <a:latin typeface="Cambria Math" panose="02040503050406030204" pitchFamily="18" charset="0"/>
                                  </a:rPr>
                                  <m:t> </m:t>
                                </m:r>
                                <m:r>
                                  <a:rPr lang="sr-Latn-BA" sz="2000" i="1">
                                    <a:latin typeface="Cambria Math" panose="02040503050406030204" pitchFamily="18" charset="0"/>
                                  </a:rPr>
                                  <m:t>𝑑𝑖𝑣𝑖𝑑𝑒𝑛𝑑𝑖</m:t>
                                </m:r>
                                <m:r>
                                  <a:rPr lang="sr-Latn-BA" sz="2000" i="1">
                                    <a:latin typeface="Cambria Math" panose="02040503050406030204" pitchFamily="18" charset="0"/>
                                  </a:rPr>
                                  <m:t> </m:t>
                                </m:r>
                              </m:e>
                            </m:mr>
                            <m:mr>
                              <m:e>
                                <m:r>
                                  <a:rPr lang="sr-Latn-BA" sz="2000" i="1">
                                    <a:latin typeface="Cambria Math" panose="02040503050406030204" pitchFamily="18" charset="0"/>
                                  </a:rPr>
                                  <m:t>𝑛𝑎</m:t>
                                </m:r>
                                <m:r>
                                  <a:rPr lang="sr-Latn-BA" sz="2000" i="1">
                                    <a:latin typeface="Cambria Math" panose="02040503050406030204" pitchFamily="18" charset="0"/>
                                  </a:rPr>
                                  <m:t> </m:t>
                                </m:r>
                                <m:r>
                                  <a:rPr lang="sr-Latn-BA" sz="2000" i="1">
                                    <a:latin typeface="Cambria Math" panose="02040503050406030204" pitchFamily="18" charset="0"/>
                                  </a:rPr>
                                  <m:t>𝑝𝑟𝑒𝑓𝑒𝑟𝑒𝑛𝑐𝑖𝑗𝑎𝑙𝑛𝑒</m:t>
                                </m:r>
                                <m:r>
                                  <a:rPr lang="sr-Latn-BA" sz="2000" i="1">
                                    <a:latin typeface="Cambria Math" panose="02040503050406030204" pitchFamily="18" charset="0"/>
                                  </a:rPr>
                                  <m:t> </m:t>
                                </m:r>
                                <m:r>
                                  <a:rPr lang="sr-Latn-BA" sz="2000" i="1">
                                    <a:latin typeface="Cambria Math" panose="02040503050406030204" pitchFamily="18" charset="0"/>
                                  </a:rPr>
                                  <m:t>𝑎𝑘𝑐𝑖𝑗𝑒</m:t>
                                </m:r>
                              </m:e>
                            </m:mr>
                          </m:m>
                        </m:den>
                      </m:f>
                    </m:oMath>
                  </m:oMathPara>
                </a14:m>
                <a:endParaRPr lang="sr-Latn-BA" sz="2000" b="1" dirty="0" smtClean="0"/>
              </a:p>
              <a:p>
                <a:r>
                  <a:rPr lang="sr-Latn-BA" sz="2000" dirty="0"/>
                  <a:t>Budući da se lako obračunava i da dobitak po akciji predstavlja mjeru stvorenog prinosa za vlasnike, P/E racio se koristi veoma često u procesu vrednovanja kapitala </a:t>
                </a:r>
                <a:r>
                  <a:rPr lang="sr-Latn-BA" sz="2000" dirty="0" smtClean="0"/>
                  <a:t>preduzeća:</a:t>
                </a:r>
                <a:endParaRPr lang="sr-Latn-BA" sz="2000" dirty="0" smtClean="0"/>
              </a:p>
              <a:p>
                <a:r>
                  <a:rPr lang="sr-Latn-BA" sz="2000" dirty="0" smtClean="0"/>
                  <a:t>Očekivana </a:t>
                </a:r>
                <a:r>
                  <a:rPr lang="sr-Latn-BA" sz="2000" dirty="0"/>
                  <a:t>tržišna vrijednost akcija predstavlja proizvod između P/E racija i projektovanog dobitka po </a:t>
                </a:r>
                <a:r>
                  <a:rPr lang="sr-Latn-BA" sz="2000" dirty="0" smtClean="0"/>
                  <a:t>akciji.</a:t>
                </a:r>
                <a:endParaRPr lang="sr-Latn-BA" sz="2000" dirty="0" smtClean="0"/>
              </a:p>
              <a:p>
                <a:endParaRPr lang="sr-Latn-BA" sz="2000" b="1"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47898" y="1496289"/>
                <a:ext cx="9642561" cy="5253645"/>
              </a:xfrm>
              <a:blipFill rotWithShape="0">
                <a:blip r:embed="rId2"/>
                <a:stretch>
                  <a:fillRect l="-569" t="-464" r="-1264"/>
                </a:stretch>
              </a:blipFill>
            </p:spPr>
            <p:txBody>
              <a:bodyPr/>
              <a:lstStyle/>
              <a:p>
                <a:r>
                  <a:rPr lang="sr-Latn-BA">
                    <a:noFill/>
                  </a:rPr>
                  <a:t> </a:t>
                </a:r>
              </a:p>
            </p:txBody>
          </p:sp>
        </mc:Fallback>
      </mc:AlternateContent>
    </p:spTree>
    <p:extLst>
      <p:ext uri="{BB962C8B-B14F-4D97-AF65-F5344CB8AC3E}">
        <p14:creationId xmlns:p14="http://schemas.microsoft.com/office/powerpoint/2010/main" val="23697118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81" y="624110"/>
            <a:ext cx="9035732" cy="672675"/>
          </a:xfrm>
        </p:spPr>
        <p:txBody>
          <a:bodyPr>
            <a:normAutofit/>
          </a:bodyPr>
          <a:lstStyle/>
          <a:p>
            <a:r>
              <a:rPr lang="sr-Latn-BA" sz="3200" b="1" dirty="0" smtClean="0"/>
              <a:t>5.4. Tržišna racija</a:t>
            </a:r>
            <a:endParaRPr lang="sr-Latn-BA" sz="3200"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47898" y="1496289"/>
                <a:ext cx="9642561" cy="5253645"/>
              </a:xfrm>
            </p:spPr>
            <p:txBody>
              <a:bodyPr>
                <a:normAutofit/>
              </a:bodyPr>
              <a:lstStyle/>
              <a:p>
                <a:r>
                  <a:rPr lang="sr-Latn-BA" sz="2200" b="1" dirty="0"/>
                  <a:t>Racio tržišna/knjigovodstvena vrijednost (P/B</a:t>
                </a:r>
                <a:r>
                  <a:rPr lang="sr-Latn-BA" sz="2200" b="1" dirty="0" smtClean="0"/>
                  <a:t>)</a:t>
                </a:r>
                <a:r>
                  <a:rPr lang="sr-Latn-BA" sz="2200" dirty="0"/>
                  <a:t> </a:t>
                </a:r>
                <a:r>
                  <a:rPr lang="sr-Latn-BA" sz="2200" dirty="0" smtClean="0"/>
                  <a:t>govori </a:t>
                </a:r>
                <a:r>
                  <a:rPr lang="sr-Latn-BA" sz="2200" dirty="0"/>
                  <a:t>o tome kako investitori procjenjuju preduzeće, odnosno njegove akcije</a:t>
                </a:r>
                <a:endParaRPr lang="en-US" sz="2200" b="1" dirty="0"/>
              </a:p>
              <a:p>
                <a:pPr marL="0" indent="0">
                  <a:buNone/>
                </a:pPr>
                <a:r>
                  <a:rPr lang="sr-Latn-BA" sz="2200" dirty="0"/>
                  <a:t> </a:t>
                </a:r>
                <a:endParaRPr lang="en-US" sz="2200" dirty="0"/>
              </a:p>
              <a:p>
                <a:pPr marL="0" indent="0">
                  <a:buNone/>
                </a:pPr>
                <a14:m>
                  <m:oMathPara xmlns:m="http://schemas.openxmlformats.org/officeDocument/2006/math">
                    <m:oMathParaPr>
                      <m:jc m:val="centerGroup"/>
                    </m:oMathParaPr>
                    <m:oMath xmlns:m="http://schemas.openxmlformats.org/officeDocument/2006/math">
                      <m:m>
                        <m:mPr>
                          <m:mcs>
                            <m:mc>
                              <m:mcPr>
                                <m:count m:val="1"/>
                                <m:mcJc m:val="center"/>
                              </m:mcPr>
                            </m:mc>
                          </m:mcs>
                          <m:ctrlPr>
                            <a:rPr lang="en-US" sz="2200" i="1">
                              <a:latin typeface="Cambria Math" panose="02040503050406030204" pitchFamily="18" charset="0"/>
                            </a:rPr>
                          </m:ctrlPr>
                        </m:mPr>
                        <m:mr>
                          <m:e>
                            <m:r>
                              <a:rPr lang="sr-Latn-BA" sz="2200" i="1">
                                <a:latin typeface="Cambria Math" panose="02040503050406030204" pitchFamily="18" charset="0"/>
                              </a:rPr>
                              <m:t>𝑅𝑎𝑐𝑖𝑜</m:t>
                            </m:r>
                            <m:r>
                              <a:rPr lang="sr-Latn-BA" sz="2200" i="1">
                                <a:latin typeface="Cambria Math" panose="02040503050406030204" pitchFamily="18" charset="0"/>
                              </a:rPr>
                              <m:t> </m:t>
                            </m:r>
                            <m:r>
                              <a:rPr lang="sr-Latn-BA" sz="2200" i="1">
                                <a:latin typeface="Cambria Math" panose="02040503050406030204" pitchFamily="18" charset="0"/>
                              </a:rPr>
                              <m:t>𝑡𝑟</m:t>
                            </m:r>
                            <m:r>
                              <a:rPr lang="sr-Latn-BA" sz="2200" i="1">
                                <a:latin typeface="Cambria Math" panose="02040503050406030204" pitchFamily="18" charset="0"/>
                              </a:rPr>
                              <m:t>ž</m:t>
                            </m:r>
                            <m:r>
                              <a:rPr lang="sr-Latn-BA" sz="2200" i="1">
                                <a:latin typeface="Cambria Math" panose="02040503050406030204" pitchFamily="18" charset="0"/>
                              </a:rPr>
                              <m:t>𝑖</m:t>
                            </m:r>
                            <m:r>
                              <a:rPr lang="sr-Latn-BA" sz="2200" i="1">
                                <a:latin typeface="Cambria Math" panose="02040503050406030204" pitchFamily="18" charset="0"/>
                              </a:rPr>
                              <m:t>š</m:t>
                            </m:r>
                            <m:r>
                              <a:rPr lang="sr-Latn-BA" sz="2200" i="1">
                                <a:latin typeface="Cambria Math" panose="02040503050406030204" pitchFamily="18" charset="0"/>
                              </a:rPr>
                              <m:t>𝑛𝑎</m:t>
                            </m:r>
                            <m:r>
                              <a:rPr lang="sr-Latn-BA" sz="2200" i="1">
                                <a:latin typeface="Cambria Math" panose="02040503050406030204" pitchFamily="18" charset="0"/>
                              </a:rPr>
                              <m:t> /</m:t>
                            </m:r>
                          </m:e>
                        </m:mr>
                        <m:mr>
                          <m:e>
                            <m:m>
                              <m:mPr>
                                <m:mcs>
                                  <m:mc>
                                    <m:mcPr>
                                      <m:count m:val="1"/>
                                      <m:mcJc m:val="center"/>
                                    </m:mcPr>
                                  </m:mc>
                                </m:mcs>
                                <m:ctrlPr>
                                  <a:rPr lang="en-US" sz="2200" i="1">
                                    <a:latin typeface="Cambria Math" panose="02040503050406030204" pitchFamily="18" charset="0"/>
                                  </a:rPr>
                                </m:ctrlPr>
                              </m:mPr>
                              <m:mr>
                                <m:e>
                                  <m:r>
                                    <a:rPr lang="sr-Latn-BA" sz="2200" i="1">
                                      <a:latin typeface="Cambria Math" panose="02040503050406030204" pitchFamily="18" charset="0"/>
                                    </a:rPr>
                                    <m:t>𝑘𝑛𝑗𝑖𝑔𝑜𝑣𝑜𝑠𝑡𝑣𝑒𝑛𝑎</m:t>
                                  </m:r>
                                  <m:r>
                                    <a:rPr lang="sr-Latn-BA" sz="2200" i="1">
                                      <a:latin typeface="Cambria Math" panose="02040503050406030204" pitchFamily="18" charset="0"/>
                                    </a:rPr>
                                    <m:t> </m:t>
                                  </m:r>
                                  <m:r>
                                    <a:rPr lang="sr-Latn-BA" sz="2200" i="1">
                                      <a:latin typeface="Cambria Math" panose="02040503050406030204" pitchFamily="18" charset="0"/>
                                    </a:rPr>
                                    <m:t>𝑣𝑟𝑖𝑗𝑒𝑑𝑛𝑜𝑠𝑡</m:t>
                                  </m:r>
                                </m:e>
                              </m:mr>
                              <m:mr>
                                <m:e>
                                  <m:r>
                                    <a:rPr lang="sr-Latn-BA" sz="2200" i="1">
                                      <a:latin typeface="Cambria Math" panose="02040503050406030204" pitchFamily="18" charset="0"/>
                                    </a:rPr>
                                    <m:t>(</m:t>
                                  </m:r>
                                  <m:r>
                                    <a:rPr lang="sr-Latn-BA" sz="2200" i="1">
                                      <a:latin typeface="Cambria Math" panose="02040503050406030204" pitchFamily="18" charset="0"/>
                                    </a:rPr>
                                    <m:t>𝑃</m:t>
                                  </m:r>
                                  <m:r>
                                    <a:rPr lang="sr-Latn-BA" sz="2200" i="1">
                                      <a:latin typeface="Cambria Math" panose="02040503050406030204" pitchFamily="18" charset="0"/>
                                    </a:rPr>
                                    <m:t>/</m:t>
                                  </m:r>
                                  <m:r>
                                    <a:rPr lang="sr-Latn-BA" sz="2200" i="1">
                                      <a:latin typeface="Cambria Math" panose="02040503050406030204" pitchFamily="18" charset="0"/>
                                    </a:rPr>
                                    <m:t>𝐵</m:t>
                                  </m:r>
                                  <m:r>
                                    <a:rPr lang="sr-Latn-BA" sz="2200" i="1">
                                      <a:latin typeface="Cambria Math" panose="02040503050406030204" pitchFamily="18" charset="0"/>
                                    </a:rPr>
                                    <m:t>)</m:t>
                                  </m:r>
                                </m:e>
                              </m:mr>
                            </m:m>
                            <m:r>
                              <a:rPr lang="sr-Latn-BA" sz="2200" i="1">
                                <a:latin typeface="Cambria Math" panose="02040503050406030204" pitchFamily="18" charset="0"/>
                              </a:rPr>
                              <m:t> </m:t>
                            </m:r>
                          </m:e>
                        </m:mr>
                      </m:m>
                      <m:r>
                        <a:rPr lang="sr-Latn-BA" sz="2200" i="1">
                          <a:latin typeface="Cambria Math" panose="02040503050406030204" pitchFamily="18" charset="0"/>
                        </a:rPr>
                        <m:t>=</m:t>
                      </m:r>
                      <m:f>
                        <m:fPr>
                          <m:ctrlPr>
                            <a:rPr lang="en-US" sz="2200" i="1">
                              <a:latin typeface="Cambria Math" panose="02040503050406030204" pitchFamily="18" charset="0"/>
                            </a:rPr>
                          </m:ctrlPr>
                        </m:fPr>
                        <m:num>
                          <m:r>
                            <a:rPr lang="sr-Latn-BA" sz="2200" i="1">
                              <a:latin typeface="Cambria Math" panose="02040503050406030204" pitchFamily="18" charset="0"/>
                            </a:rPr>
                            <m:t>𝑇𝑟</m:t>
                          </m:r>
                          <m:r>
                            <a:rPr lang="sr-Latn-BA" sz="2200" i="1">
                              <a:latin typeface="Cambria Math" panose="02040503050406030204" pitchFamily="18" charset="0"/>
                            </a:rPr>
                            <m:t>ž</m:t>
                          </m:r>
                          <m:r>
                            <a:rPr lang="sr-Latn-BA" sz="2200" i="1">
                              <a:latin typeface="Cambria Math" panose="02040503050406030204" pitchFamily="18" charset="0"/>
                            </a:rPr>
                            <m:t>𝑖</m:t>
                          </m:r>
                          <m:r>
                            <a:rPr lang="sr-Latn-BA" sz="2200" i="1">
                              <a:latin typeface="Cambria Math" panose="02040503050406030204" pitchFamily="18" charset="0"/>
                            </a:rPr>
                            <m:t>š</m:t>
                          </m:r>
                          <m:r>
                            <a:rPr lang="sr-Latn-BA" sz="2200" i="1">
                              <a:latin typeface="Cambria Math" panose="02040503050406030204" pitchFamily="18" charset="0"/>
                            </a:rPr>
                            <m:t>𝑛𝑎</m:t>
                          </m:r>
                          <m:r>
                            <a:rPr lang="sr-Latn-BA" sz="2200" i="1">
                              <a:latin typeface="Cambria Math" panose="02040503050406030204" pitchFamily="18" charset="0"/>
                            </a:rPr>
                            <m:t> </m:t>
                          </m:r>
                          <m:r>
                            <a:rPr lang="sr-Latn-BA" sz="2200" i="1">
                              <a:latin typeface="Cambria Math" panose="02040503050406030204" pitchFamily="18" charset="0"/>
                            </a:rPr>
                            <m:t>𝑐𝑖𝑗𝑒𝑛𝑎</m:t>
                          </m:r>
                          <m:r>
                            <a:rPr lang="sr-Latn-BA" sz="2200" i="1">
                              <a:latin typeface="Cambria Math" panose="02040503050406030204" pitchFamily="18" charset="0"/>
                            </a:rPr>
                            <m:t> </m:t>
                          </m:r>
                          <m:r>
                            <a:rPr lang="sr-Latn-BA" sz="2200" i="1">
                              <a:latin typeface="Cambria Math" panose="02040503050406030204" pitchFamily="18" charset="0"/>
                            </a:rPr>
                            <m:t>𝑝𝑜</m:t>
                          </m:r>
                          <m:r>
                            <a:rPr lang="sr-Latn-BA" sz="2200" i="1">
                              <a:latin typeface="Cambria Math" panose="02040503050406030204" pitchFamily="18" charset="0"/>
                            </a:rPr>
                            <m:t> </m:t>
                          </m:r>
                          <m:r>
                            <a:rPr lang="sr-Latn-BA" sz="2200" i="1">
                              <a:latin typeface="Cambria Math" panose="02040503050406030204" pitchFamily="18" charset="0"/>
                            </a:rPr>
                            <m:t>𝑎𝑘𝑐𝑖𝑗𝑖</m:t>
                          </m:r>
                        </m:num>
                        <m:den>
                          <m:r>
                            <a:rPr lang="sr-Latn-BA" sz="2200" i="1">
                              <a:latin typeface="Cambria Math" panose="02040503050406030204" pitchFamily="18" charset="0"/>
                            </a:rPr>
                            <m:t>𝐾𝑛𝑗𝑖𝑔𝑜𝑣𝑜𝑑𝑠𝑡𝑣𝑒𝑛𝑎</m:t>
                          </m:r>
                          <m:r>
                            <a:rPr lang="sr-Latn-BA" sz="2200" i="1">
                              <a:latin typeface="Cambria Math" panose="02040503050406030204" pitchFamily="18" charset="0"/>
                            </a:rPr>
                            <m:t> </m:t>
                          </m:r>
                          <m:r>
                            <a:rPr lang="sr-Latn-BA" sz="2200" i="1">
                              <a:latin typeface="Cambria Math" panose="02040503050406030204" pitchFamily="18" charset="0"/>
                            </a:rPr>
                            <m:t>𝑣𝑟𝑖𝑗𝑒𝑑𝑛𝑜𝑠𝑡</m:t>
                          </m:r>
                          <m:r>
                            <a:rPr lang="sr-Latn-BA" sz="2200" i="1">
                              <a:latin typeface="Cambria Math" panose="02040503050406030204" pitchFamily="18" charset="0"/>
                            </a:rPr>
                            <m:t> </m:t>
                          </m:r>
                          <m:r>
                            <a:rPr lang="sr-Latn-BA" sz="2200" i="1">
                              <a:latin typeface="Cambria Math" panose="02040503050406030204" pitchFamily="18" charset="0"/>
                            </a:rPr>
                            <m:t>𝑝𝑜</m:t>
                          </m:r>
                          <m:r>
                            <a:rPr lang="sr-Latn-BA" sz="2200" i="1">
                              <a:latin typeface="Cambria Math" panose="02040503050406030204" pitchFamily="18" charset="0"/>
                            </a:rPr>
                            <m:t> </m:t>
                          </m:r>
                          <m:r>
                            <a:rPr lang="sr-Latn-BA" sz="2200" i="1">
                              <a:latin typeface="Cambria Math" panose="02040503050406030204" pitchFamily="18" charset="0"/>
                            </a:rPr>
                            <m:t>𝑎𝑘𝑐𝑖𝑗𝑖</m:t>
                          </m:r>
                        </m:den>
                      </m:f>
                    </m:oMath>
                  </m:oMathPara>
                </a14:m>
                <a:endParaRPr lang="sr-Latn-BA" sz="2200" b="1" dirty="0" smtClean="0"/>
              </a:p>
              <a:p>
                <a:pPr marL="0" indent="0">
                  <a:buNone/>
                </a:pPr>
                <a:endParaRPr lang="sr-Latn-BA" sz="2200" b="1" dirty="0"/>
              </a:p>
              <a:p>
                <a:pPr marL="0" indent="0">
                  <a:buNone/>
                </a:pPr>
                <a14:m>
                  <m:oMathPara xmlns:m="http://schemas.openxmlformats.org/officeDocument/2006/math">
                    <m:oMathParaPr>
                      <m:jc m:val="centerGroup"/>
                    </m:oMathParaPr>
                    <m:oMath xmlns:m="http://schemas.openxmlformats.org/officeDocument/2006/math">
                      <m:m>
                        <m:mPr>
                          <m:mcs>
                            <m:mc>
                              <m:mcPr>
                                <m:count m:val="1"/>
                                <m:mcJc m:val="center"/>
                              </m:mcPr>
                            </m:mc>
                          </m:mcs>
                          <m:ctrlPr>
                            <a:rPr lang="en-US" sz="2200" i="1">
                              <a:latin typeface="Cambria Math" panose="02040503050406030204" pitchFamily="18" charset="0"/>
                            </a:rPr>
                          </m:ctrlPr>
                        </m:mPr>
                        <m:mr>
                          <m:e>
                            <m:r>
                              <a:rPr lang="sr-Latn-BA" sz="2200" i="1">
                                <a:latin typeface="Cambria Math" panose="02040503050406030204" pitchFamily="18" charset="0"/>
                              </a:rPr>
                              <m:t>𝐾𝑛𝑗𝑖𝑔𝑜𝑣𝑜𝑑𝑠𝑡𝑣𝑒𝑛𝑎</m:t>
                            </m:r>
                          </m:e>
                        </m:mr>
                        <m:mr>
                          <m:e>
                            <m:r>
                              <a:rPr lang="sr-Latn-BA" sz="2200" i="1">
                                <a:latin typeface="Cambria Math" panose="02040503050406030204" pitchFamily="18" charset="0"/>
                              </a:rPr>
                              <m:t>𝑣𝑟𝑖𝑗𝑒𝑑𝑛𝑜𝑠𝑡</m:t>
                            </m:r>
                            <m:r>
                              <a:rPr lang="sr-Latn-BA" sz="2200" i="1">
                                <a:latin typeface="Cambria Math" panose="02040503050406030204" pitchFamily="18" charset="0"/>
                              </a:rPr>
                              <m:t> </m:t>
                            </m:r>
                            <m:r>
                              <a:rPr lang="sr-Latn-BA" sz="2200" i="1">
                                <a:latin typeface="Cambria Math" panose="02040503050406030204" pitchFamily="18" charset="0"/>
                              </a:rPr>
                              <m:t>𝑝𝑜</m:t>
                            </m:r>
                            <m:r>
                              <a:rPr lang="sr-Latn-BA" sz="2200" i="1">
                                <a:latin typeface="Cambria Math" panose="02040503050406030204" pitchFamily="18" charset="0"/>
                              </a:rPr>
                              <m:t> </m:t>
                            </m:r>
                            <m:r>
                              <a:rPr lang="sr-Latn-BA" sz="2200" i="1">
                                <a:latin typeface="Cambria Math" panose="02040503050406030204" pitchFamily="18" charset="0"/>
                              </a:rPr>
                              <m:t>𝑎𝑘𝑐𝑖𝑗𝑖</m:t>
                            </m:r>
                            <m:r>
                              <a:rPr lang="sr-Latn-BA" sz="2200" i="1">
                                <a:latin typeface="Cambria Math" panose="02040503050406030204" pitchFamily="18" charset="0"/>
                              </a:rPr>
                              <m:t> </m:t>
                            </m:r>
                          </m:e>
                        </m:mr>
                      </m:m>
                      <m:r>
                        <a:rPr lang="sr-Latn-BA" sz="2200" i="1">
                          <a:latin typeface="Cambria Math" panose="02040503050406030204" pitchFamily="18" charset="0"/>
                        </a:rPr>
                        <m:t>=</m:t>
                      </m:r>
                      <m:f>
                        <m:fPr>
                          <m:ctrlPr>
                            <a:rPr lang="en-US" sz="2200" i="1">
                              <a:latin typeface="Cambria Math" panose="02040503050406030204" pitchFamily="18" charset="0"/>
                            </a:rPr>
                          </m:ctrlPr>
                        </m:fPr>
                        <m:num>
                          <m:r>
                            <a:rPr lang="sr-Latn-BA" sz="2200" i="1">
                              <a:latin typeface="Cambria Math" panose="02040503050406030204" pitchFamily="18" charset="0"/>
                            </a:rPr>
                            <m:t>𝑆𝑜𝑝𝑠𝑡𝑣𝑒𝑛𝑖</m:t>
                          </m:r>
                          <m:r>
                            <a:rPr lang="sr-Latn-BA" sz="2200" i="1">
                              <a:latin typeface="Cambria Math" panose="02040503050406030204" pitchFamily="18" charset="0"/>
                            </a:rPr>
                            <m:t> </m:t>
                          </m:r>
                          <m:r>
                            <a:rPr lang="sr-Latn-BA" sz="2200" i="1">
                              <a:latin typeface="Cambria Math" panose="02040503050406030204" pitchFamily="18" charset="0"/>
                            </a:rPr>
                            <m:t>𝑘𝑎𝑝𝑖𝑡𝑎𝑙</m:t>
                          </m:r>
                        </m:num>
                        <m:den>
                          <m:r>
                            <a:rPr lang="sr-Latn-BA" sz="2200" i="1">
                              <a:latin typeface="Cambria Math" panose="02040503050406030204" pitchFamily="18" charset="0"/>
                            </a:rPr>
                            <m:t>𝐵𝑟𝑜𝑗</m:t>
                          </m:r>
                          <m:r>
                            <a:rPr lang="sr-Latn-BA" sz="2200" i="1">
                              <a:latin typeface="Cambria Math" panose="02040503050406030204" pitchFamily="18" charset="0"/>
                            </a:rPr>
                            <m:t> </m:t>
                          </m:r>
                          <m:r>
                            <a:rPr lang="sr-Latn-BA" sz="2200" i="1">
                              <a:latin typeface="Cambria Math" panose="02040503050406030204" pitchFamily="18" charset="0"/>
                            </a:rPr>
                            <m:t>𝑜𝑏𝑖</m:t>
                          </m:r>
                          <m:r>
                            <a:rPr lang="sr-Latn-BA" sz="2200" i="1">
                              <a:latin typeface="Cambria Math" panose="02040503050406030204" pitchFamily="18" charset="0"/>
                            </a:rPr>
                            <m:t>č</m:t>
                          </m:r>
                          <m:r>
                            <a:rPr lang="sr-Latn-BA" sz="2200" i="1">
                              <a:latin typeface="Cambria Math" panose="02040503050406030204" pitchFamily="18" charset="0"/>
                            </a:rPr>
                            <m:t>𝑛𝑖h</m:t>
                          </m:r>
                          <m:r>
                            <a:rPr lang="sr-Latn-BA" sz="2200" i="1">
                              <a:latin typeface="Cambria Math" panose="02040503050406030204" pitchFamily="18" charset="0"/>
                            </a:rPr>
                            <m:t> </m:t>
                          </m:r>
                          <m:r>
                            <a:rPr lang="sr-Latn-BA" sz="2200" i="1">
                              <a:latin typeface="Cambria Math" panose="02040503050406030204" pitchFamily="18" charset="0"/>
                            </a:rPr>
                            <m:t>𝑎𝑘𝑐𝑖𝑗𝑎</m:t>
                          </m:r>
                          <m:r>
                            <a:rPr lang="sr-Latn-BA" sz="2200" i="1">
                              <a:latin typeface="Cambria Math" panose="02040503050406030204" pitchFamily="18" charset="0"/>
                            </a:rPr>
                            <m:t> </m:t>
                          </m:r>
                          <m:r>
                            <a:rPr lang="sr-Latn-BA" sz="2200" i="1">
                              <a:latin typeface="Cambria Math" panose="02040503050406030204" pitchFamily="18" charset="0"/>
                            </a:rPr>
                            <m:t>𝑢</m:t>
                          </m:r>
                          <m:r>
                            <a:rPr lang="sr-Latn-BA" sz="2200" i="1">
                              <a:latin typeface="Cambria Math" panose="02040503050406030204" pitchFamily="18" charset="0"/>
                            </a:rPr>
                            <m:t> </m:t>
                          </m:r>
                          <m:r>
                            <a:rPr lang="sr-Latn-BA" sz="2200" i="1">
                              <a:latin typeface="Cambria Math" panose="02040503050406030204" pitchFamily="18" charset="0"/>
                            </a:rPr>
                            <m:t>𝑝𝑟𝑜𝑚𝑒𝑡𝑢</m:t>
                          </m:r>
                        </m:den>
                      </m:f>
                    </m:oMath>
                  </m:oMathPara>
                </a14:m>
                <a:endParaRPr lang="sr-Latn-BA" sz="2200" b="1"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47898" y="1496289"/>
                <a:ext cx="9642561" cy="5253645"/>
              </a:xfrm>
              <a:blipFill rotWithShape="0">
                <a:blip r:embed="rId2"/>
                <a:stretch>
                  <a:fillRect l="-759" t="-696"/>
                </a:stretch>
              </a:blipFill>
            </p:spPr>
            <p:txBody>
              <a:bodyPr/>
              <a:lstStyle/>
              <a:p>
                <a:r>
                  <a:rPr lang="sr-Latn-BA">
                    <a:noFill/>
                  </a:rPr>
                  <a:t> </a:t>
                </a:r>
              </a:p>
            </p:txBody>
          </p:sp>
        </mc:Fallback>
      </mc:AlternateContent>
    </p:spTree>
    <p:extLst>
      <p:ext uri="{BB962C8B-B14F-4D97-AF65-F5344CB8AC3E}">
        <p14:creationId xmlns:p14="http://schemas.microsoft.com/office/powerpoint/2010/main" val="15771204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1" y="624110"/>
            <a:ext cx="9371012" cy="751609"/>
          </a:xfrm>
        </p:spPr>
        <p:txBody>
          <a:bodyPr/>
          <a:lstStyle/>
          <a:p>
            <a:pPr algn="ctr"/>
            <a:r>
              <a:rPr lang="sr-Latn-BA" b="1" dirty="0" smtClean="0"/>
              <a:t>6. DU Pont sistem analize</a:t>
            </a:r>
            <a:endParaRPr lang="sr-Latn-BA" b="1" dirty="0"/>
          </a:p>
        </p:txBody>
      </p:sp>
      <p:sp>
        <p:nvSpPr>
          <p:cNvPr id="3" name="Content Placeholder 2"/>
          <p:cNvSpPr>
            <a:spLocks noGrp="1"/>
          </p:cNvSpPr>
          <p:nvPr>
            <p:ph idx="1"/>
          </p:nvPr>
        </p:nvSpPr>
        <p:spPr>
          <a:xfrm>
            <a:off x="1408670" y="1655805"/>
            <a:ext cx="10095942" cy="4255417"/>
          </a:xfrm>
        </p:spPr>
        <p:txBody>
          <a:bodyPr>
            <a:noAutofit/>
          </a:bodyPr>
          <a:lstStyle/>
          <a:p>
            <a:r>
              <a:rPr lang="sr-Latn-CS" sz="2200" b="1" dirty="0"/>
              <a:t>Du Pont analiza</a:t>
            </a:r>
            <a:r>
              <a:rPr lang="sr-Latn-CS" sz="2200" dirty="0"/>
              <a:t>, odnosno sistem pokazatelja omogućava finansijskim menadžerima ocjenu performansi preduzeća u momentu povrata na ulaganja. </a:t>
            </a:r>
            <a:r>
              <a:rPr lang="sr-Latn-CS" sz="2200" dirty="0" smtClean="0"/>
              <a:t>Ako je </a:t>
            </a:r>
            <a:r>
              <a:rPr lang="sr-Latn-CS" sz="2200" dirty="0"/>
              <a:t>povrat na kapital u posljednjih nekoliko godina porastao, osnovano je pitanje čime se to objašnjava.  </a:t>
            </a:r>
            <a:endParaRPr lang="sr-Latn-CS" sz="2200" dirty="0" smtClean="0"/>
          </a:p>
          <a:p>
            <a:r>
              <a:rPr lang="sr-Latn-CS" sz="2200" dirty="0" smtClean="0"/>
              <a:t>Odgovori </a:t>
            </a:r>
            <a:r>
              <a:rPr lang="sr-Latn-CS" sz="2200" dirty="0"/>
              <a:t>mogu da budu da je došlo do efikasnijeg iskorišćenja imovine, povećanja finansijskog leveridža i slično. </a:t>
            </a:r>
            <a:endParaRPr lang="sr-Latn-CS" sz="2200" dirty="0" smtClean="0"/>
          </a:p>
          <a:p>
            <a:r>
              <a:rPr lang="sr-Latn-CS" sz="2200" dirty="0" smtClean="0"/>
              <a:t>Da </a:t>
            </a:r>
            <a:r>
              <a:rPr lang="sr-Latn-CS" sz="2200" dirty="0"/>
              <a:t>bi se to razjasnilo, ostvareni povrati se mogu razdvojiti na:</a:t>
            </a:r>
            <a:endParaRPr lang="en-US" sz="2200" dirty="0"/>
          </a:p>
          <a:p>
            <a:pPr lvl="0">
              <a:buFont typeface="Arial" panose="020B0604020202020204" pitchFamily="34" charset="0"/>
              <a:buChar char="•"/>
            </a:pPr>
            <a:r>
              <a:rPr lang="sr-Latn-CS" sz="2200" b="1" i="1" dirty="0"/>
              <a:t>povrate na imovinu (ROA – Return on Assets), kao osnovnu Du Pont relaciju;</a:t>
            </a:r>
            <a:endParaRPr lang="en-US" sz="2200" b="1" i="1" dirty="0"/>
          </a:p>
          <a:p>
            <a:pPr lvl="0">
              <a:buFont typeface="Arial" panose="020B0604020202020204" pitchFamily="34" charset="0"/>
              <a:buChar char="•"/>
            </a:pPr>
            <a:r>
              <a:rPr lang="sr-Latn-CS" sz="2200" b="1" i="1" dirty="0"/>
              <a:t>povrate na kapital (ROE – Return on Equity), kao proširenu Du Pont relaciju</a:t>
            </a:r>
            <a:r>
              <a:rPr lang="sr-Latn-CS" sz="2200" dirty="0"/>
              <a:t>.</a:t>
            </a:r>
            <a:endParaRPr lang="en-US" sz="2200" dirty="0"/>
          </a:p>
          <a:p>
            <a:endParaRPr lang="sr-Latn-BA" sz="2200" dirty="0"/>
          </a:p>
        </p:txBody>
      </p:sp>
    </p:spTree>
    <p:extLst>
      <p:ext uri="{BB962C8B-B14F-4D97-AF65-F5344CB8AC3E}">
        <p14:creationId xmlns:p14="http://schemas.microsoft.com/office/powerpoint/2010/main" val="1453204386"/>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669231"/>
          </a:xfrm>
        </p:spPr>
        <p:txBody>
          <a:bodyPr/>
          <a:lstStyle/>
          <a:p>
            <a:r>
              <a:rPr lang="sr-Latn-BA" b="1" dirty="0" smtClean="0"/>
              <a:t>6. DU Pont sistem analize</a:t>
            </a:r>
            <a:endParaRPr lang="sr-Latn-BA"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392194" y="1367405"/>
                <a:ext cx="10112417" cy="5272291"/>
              </a:xfrm>
            </p:spPr>
            <p:txBody>
              <a:bodyPr>
                <a:normAutofit/>
              </a:bodyPr>
              <a:lstStyle/>
              <a:p>
                <a:r>
                  <a:rPr lang="sr-Latn-CS" sz="2000" b="1" dirty="0"/>
                  <a:t>Prvi odnos,</a:t>
                </a:r>
                <a:r>
                  <a:rPr lang="sr-Latn-CS" sz="2000" dirty="0"/>
                  <a:t> koji povezuje povrat na imovinu (ROA) s koeficijentom obrta ukupne imovine čini </a:t>
                </a:r>
                <a:r>
                  <a:rPr lang="sr-Latn-CS" sz="2000" b="1" dirty="0"/>
                  <a:t>osnovu Du Pont jednačine</a:t>
                </a:r>
                <a:r>
                  <a:rPr lang="sr-Latn-CS" sz="2000" b="1" dirty="0" smtClean="0"/>
                  <a:t>:</a:t>
                </a:r>
              </a:p>
              <a:p>
                <a:endParaRPr lang="sr-Latn-CS" sz="2000" b="1" dirty="0" smtClean="0"/>
              </a:p>
              <a:p>
                <a:endParaRPr lang="sr-Latn-BA" dirty="0" smtClean="0"/>
              </a:p>
              <a:p>
                <a:endParaRPr lang="sr-Latn-BA" dirty="0"/>
              </a:p>
              <a:p>
                <a:endParaRPr lang="sr-Latn-BA" dirty="0" smtClean="0"/>
              </a:p>
              <a:p>
                <a:endParaRPr lang="sr-Latn-BA" dirty="0"/>
              </a:p>
              <a:p>
                <a:pPr marL="0" indent="0">
                  <a:buNone/>
                </a:pPr>
                <a:endParaRPr lang="sr-Latn-BA" dirty="0"/>
              </a:p>
              <a:p>
                <a:r>
                  <a:rPr lang="sr-Latn-CS" sz="2000" dirty="0"/>
                  <a:t>Ukoliko se izvrši skraćivanje u brojiocu i imeniocu, dobija se sljedeća relacija</a:t>
                </a:r>
                <a:r>
                  <a:rPr lang="sr-Latn-CS" sz="2000" dirty="0" smtClean="0"/>
                  <a:t>:</a:t>
                </a:r>
              </a:p>
              <a:p>
                <a:endParaRPr lang="en-US" sz="2000" dirty="0"/>
              </a:p>
              <a:p>
                <a:pPr marL="0" indent="0">
                  <a:buNone/>
                </a:pPr>
                <a14:m>
                  <m:oMathPara xmlns:m="http://schemas.openxmlformats.org/officeDocument/2006/math">
                    <m:oMathParaPr>
                      <m:jc m:val="centerGroup"/>
                    </m:oMathParaPr>
                    <m:oMath xmlns:m="http://schemas.openxmlformats.org/officeDocument/2006/math">
                      <m:m>
                        <m:mPr>
                          <m:mcs>
                            <m:mc>
                              <m:mcPr>
                                <m:count m:val="1"/>
                                <m:mcJc m:val="center"/>
                              </m:mcPr>
                            </m:mc>
                          </m:mcs>
                          <m:ctrlPr>
                            <a:rPr lang="en-US" sz="2000" i="1">
                              <a:latin typeface="Cambria Math" panose="02040503050406030204" pitchFamily="18" charset="0"/>
                            </a:rPr>
                          </m:ctrlPr>
                        </m:mPr>
                        <m:mr>
                          <m:e>
                            <m:r>
                              <a:rPr lang="sr-Latn-CS" sz="2000" i="1">
                                <a:latin typeface="Cambria Math" panose="02040503050406030204" pitchFamily="18" charset="0"/>
                              </a:rPr>
                              <m:t>𝑆𝑡𝑜𝑝𝑎</m:t>
                            </m:r>
                            <m:r>
                              <a:rPr lang="sr-Latn-CS" sz="2000" i="1">
                                <a:latin typeface="Cambria Math" panose="02040503050406030204" pitchFamily="18" charset="0"/>
                              </a:rPr>
                              <m:t> </m:t>
                            </m:r>
                            <m:r>
                              <a:rPr lang="sr-Latn-CS" sz="2000" i="1">
                                <a:latin typeface="Cambria Math" panose="02040503050406030204" pitchFamily="18" charset="0"/>
                              </a:rPr>
                              <m:t>𝑛𝑒𝑡𝑜</m:t>
                            </m:r>
                            <m:r>
                              <a:rPr lang="sr-Latn-CS" sz="2000" i="1">
                                <a:latin typeface="Cambria Math" panose="02040503050406030204" pitchFamily="18" charset="0"/>
                              </a:rPr>
                              <m:t> </m:t>
                            </m:r>
                            <m:r>
                              <a:rPr lang="sr-Latn-CS" sz="2000" i="1">
                                <a:latin typeface="Cambria Math" panose="02040503050406030204" pitchFamily="18" charset="0"/>
                              </a:rPr>
                              <m:t>𝑝𝑟𝑖𝑛𝑜𝑠𝑎</m:t>
                            </m:r>
                          </m:e>
                        </m:mr>
                        <m:mr>
                          <m:e>
                            <m:r>
                              <a:rPr lang="sr-Latn-CS" sz="2000" i="1">
                                <a:latin typeface="Cambria Math" panose="02040503050406030204" pitchFamily="18" charset="0"/>
                              </a:rPr>
                              <m:t>𝑛𝑎</m:t>
                            </m:r>
                            <m:r>
                              <a:rPr lang="sr-Latn-CS" sz="2000" i="1">
                                <a:latin typeface="Cambria Math" panose="02040503050406030204" pitchFamily="18" charset="0"/>
                              </a:rPr>
                              <m:t> </m:t>
                            </m:r>
                            <m:r>
                              <a:rPr lang="sr-Latn-CS" sz="2000" i="1">
                                <a:latin typeface="Cambria Math" panose="02040503050406030204" pitchFamily="18" charset="0"/>
                              </a:rPr>
                              <m:t>𝑢𝑘𝑢𝑝𝑛𝑢</m:t>
                            </m:r>
                            <m:r>
                              <a:rPr lang="sr-Latn-CS" sz="2000" i="1">
                                <a:latin typeface="Cambria Math" panose="02040503050406030204" pitchFamily="18" charset="0"/>
                              </a:rPr>
                              <m:t> </m:t>
                            </m:r>
                            <m:r>
                              <a:rPr lang="sr-Latn-CS" sz="2000" i="1">
                                <a:latin typeface="Cambria Math" panose="02040503050406030204" pitchFamily="18" charset="0"/>
                              </a:rPr>
                              <m:t>𝑖𝑚𝑜𝑣𝑖𝑛𝑢</m:t>
                            </m:r>
                            <m:r>
                              <a:rPr lang="sr-Latn-CS" sz="2000" i="1">
                                <a:latin typeface="Cambria Math" panose="02040503050406030204" pitchFamily="18" charset="0"/>
                              </a:rPr>
                              <m:t> (</m:t>
                            </m:r>
                            <m:r>
                              <a:rPr lang="sr-Latn-CS" sz="2000" i="1">
                                <a:latin typeface="Cambria Math" panose="02040503050406030204" pitchFamily="18" charset="0"/>
                              </a:rPr>
                              <m:t>𝑅𝑂𝐴</m:t>
                            </m:r>
                            <m:r>
                              <a:rPr lang="sr-Latn-CS" sz="2000" i="1">
                                <a:latin typeface="Cambria Math" panose="02040503050406030204" pitchFamily="18" charset="0"/>
                              </a:rPr>
                              <m:t>)</m:t>
                            </m:r>
                          </m:e>
                        </m:mr>
                      </m:m>
                      <m:r>
                        <a:rPr lang="sr-Latn-CS" sz="2000" i="1">
                          <a:latin typeface="Cambria Math" panose="02040503050406030204" pitchFamily="18" charset="0"/>
                        </a:rPr>
                        <m:t>=</m:t>
                      </m:r>
                      <m:f>
                        <m:fPr>
                          <m:ctrlPr>
                            <a:rPr lang="en-US" sz="2000" i="1">
                              <a:latin typeface="Cambria Math" panose="02040503050406030204" pitchFamily="18" charset="0"/>
                            </a:rPr>
                          </m:ctrlPr>
                        </m:fPr>
                        <m:num>
                          <m:r>
                            <a:rPr lang="sr-Latn-CS" sz="2000" i="1">
                              <a:latin typeface="Cambria Math" panose="02040503050406030204" pitchFamily="18" charset="0"/>
                            </a:rPr>
                            <m:t>𝑁𝑒𝑡𝑜</m:t>
                          </m:r>
                          <m:r>
                            <a:rPr lang="sr-Latn-CS" sz="2000" i="1">
                              <a:latin typeface="Cambria Math" panose="02040503050406030204" pitchFamily="18" charset="0"/>
                            </a:rPr>
                            <m:t> </m:t>
                          </m:r>
                          <m:r>
                            <a:rPr lang="sr-Latn-CS" sz="2000" i="1">
                              <a:latin typeface="Cambria Math" panose="02040503050406030204" pitchFamily="18" charset="0"/>
                            </a:rPr>
                            <m:t>𝑑𝑜𝑏𝑖𝑡𝑎𝑘</m:t>
                          </m:r>
                        </m:num>
                        <m:den>
                          <m:r>
                            <a:rPr lang="sr-Latn-CS" sz="2000" i="1">
                              <a:latin typeface="Cambria Math" panose="02040503050406030204" pitchFamily="18" charset="0"/>
                            </a:rPr>
                            <m:t>𝑃𝑟𝑜𝑠𝑗𝑒</m:t>
                          </m:r>
                          <m:r>
                            <a:rPr lang="sr-Latn-CS" sz="2000" i="1">
                              <a:latin typeface="Cambria Math" panose="02040503050406030204" pitchFamily="18" charset="0"/>
                            </a:rPr>
                            <m:t>č</m:t>
                          </m:r>
                          <m:r>
                            <a:rPr lang="sr-Latn-CS" sz="2000" i="1">
                              <a:latin typeface="Cambria Math" panose="02040503050406030204" pitchFamily="18" charset="0"/>
                            </a:rPr>
                            <m:t>𝑛𝑎</m:t>
                          </m:r>
                          <m:r>
                            <a:rPr lang="sr-Latn-CS" sz="2000" i="1">
                              <a:latin typeface="Cambria Math" panose="02040503050406030204" pitchFamily="18" charset="0"/>
                            </a:rPr>
                            <m:t> </m:t>
                          </m:r>
                          <m:r>
                            <a:rPr lang="sr-Latn-CS" sz="2000" i="1">
                              <a:latin typeface="Cambria Math" panose="02040503050406030204" pitchFamily="18" charset="0"/>
                            </a:rPr>
                            <m:t>𝑝𝑜𝑠𝑙𝑜𝑣𝑛𝑎</m:t>
                          </m:r>
                          <m:r>
                            <a:rPr lang="sr-Latn-CS" sz="2000" i="1">
                              <a:latin typeface="Cambria Math" panose="02040503050406030204" pitchFamily="18" charset="0"/>
                            </a:rPr>
                            <m:t> </m:t>
                          </m:r>
                          <m:r>
                            <a:rPr lang="sr-Latn-CS" sz="2000" i="1">
                              <a:latin typeface="Cambria Math" panose="02040503050406030204" pitchFamily="18" charset="0"/>
                            </a:rPr>
                            <m:t>𝑖𝑚𝑜𝑣𝑖𝑛𝑎</m:t>
                          </m:r>
                        </m:den>
                      </m:f>
                    </m:oMath>
                  </m:oMathPara>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392194" y="1367405"/>
                <a:ext cx="10112417" cy="5272291"/>
              </a:xfrm>
              <a:blipFill rotWithShape="0">
                <a:blip r:embed="rId3"/>
                <a:stretch>
                  <a:fillRect l="-542" t="-578"/>
                </a:stretch>
              </a:blipFill>
            </p:spPr>
            <p:txBody>
              <a:bodyPr/>
              <a:lstStyle/>
              <a:p>
                <a:r>
                  <a:rPr lang="sr-Latn-BA">
                    <a:noFill/>
                  </a:rPr>
                  <a:t> </a:t>
                </a:r>
              </a:p>
            </p:txBody>
          </p:sp>
        </mc:Fallback>
      </mc:AlternateContent>
      <p:graphicFrame>
        <p:nvGraphicFramePr>
          <p:cNvPr id="9" name="Object 8"/>
          <p:cNvGraphicFramePr>
            <a:graphicFrameLocks noChangeAspect="1"/>
          </p:cNvGraphicFramePr>
          <p:nvPr>
            <p:extLst>
              <p:ext uri="{D42A27DB-BD31-4B8C-83A1-F6EECF244321}">
                <p14:modId xmlns:p14="http://schemas.microsoft.com/office/powerpoint/2010/main" val="1136245768"/>
              </p:ext>
            </p:extLst>
          </p:nvPr>
        </p:nvGraphicFramePr>
        <p:xfrm>
          <a:off x="3214688" y="2686050"/>
          <a:ext cx="5761037" cy="1484313"/>
        </p:xfrm>
        <a:graphic>
          <a:graphicData uri="http://schemas.openxmlformats.org/presentationml/2006/ole">
            <mc:AlternateContent xmlns:mc="http://schemas.openxmlformats.org/markup-compatibility/2006">
              <mc:Choice xmlns:v="urn:schemas-microsoft-com:vml" Requires="v">
                <p:oleObj spid="_x0000_s20497" r:id="rId4" imgW="5760497" imgH="1484786" progId="">
                  <p:embed/>
                </p:oleObj>
              </mc:Choice>
              <mc:Fallback>
                <p:oleObj r:id="rId4" imgW="5760497" imgH="1484786" progId="">
                  <p:embed/>
                  <p:pic>
                    <p:nvPicPr>
                      <p:cNvPr id="0" name=""/>
                      <p:cNvPicPr/>
                      <p:nvPr/>
                    </p:nvPicPr>
                    <p:blipFill>
                      <a:blip r:embed="rId5"/>
                      <a:stretch>
                        <a:fillRect/>
                      </a:stretch>
                    </p:blipFill>
                    <p:spPr>
                      <a:xfrm>
                        <a:off x="3214688" y="2686050"/>
                        <a:ext cx="5761037" cy="1484313"/>
                      </a:xfrm>
                      <a:prstGeom prst="rect">
                        <a:avLst/>
                      </a:prstGeom>
                    </p:spPr>
                  </p:pic>
                </p:oleObj>
              </mc:Fallback>
            </mc:AlternateContent>
          </a:graphicData>
        </a:graphic>
      </p:graphicFrame>
    </p:spTree>
    <p:extLst>
      <p:ext uri="{BB962C8B-B14F-4D97-AF65-F5344CB8AC3E}">
        <p14:creationId xmlns:p14="http://schemas.microsoft.com/office/powerpoint/2010/main" val="8799516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b="1" dirty="0" smtClean="0"/>
              <a:t>6. DU Pont sistem analize</a:t>
            </a:r>
            <a:endParaRPr lang="sr-Latn-BA"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367406" y="1367406"/>
                <a:ext cx="10137206" cy="5008680"/>
              </a:xfrm>
            </p:spPr>
            <p:txBody>
              <a:bodyPr/>
              <a:lstStyle/>
              <a:p>
                <a:r>
                  <a:rPr lang="sr-Latn-CS" b="1" dirty="0"/>
                  <a:t>Drugi odnos </a:t>
                </a:r>
                <a:r>
                  <a:rPr lang="sr-Latn-CS" dirty="0"/>
                  <a:t>predstavlja proširenu relaciju koja pokazuje kako kombinacija stope neto prinosa, obrta imovine i finansijski leveridž determinišu s</a:t>
                </a:r>
                <a:r>
                  <a:rPr lang="sr-Latn-CS" i="1" dirty="0"/>
                  <a:t>topu neto prinosa na sopstveni kapital (ROE).</a:t>
                </a:r>
                <a:r>
                  <a:rPr lang="sr-Latn-CS" dirty="0"/>
                  <a:t> </a:t>
                </a:r>
                <a:endParaRPr lang="sr-Latn-CS" dirty="0" smtClean="0"/>
              </a:p>
              <a:p>
                <a:r>
                  <a:rPr lang="sr-Latn-CS" dirty="0" smtClean="0"/>
                  <a:t>Ova </a:t>
                </a:r>
                <a:r>
                  <a:rPr lang="sr-Latn-CS" dirty="0"/>
                  <a:t>relacija predstavlja važan istrument analize za menadžere jer pokazuje da se prinos na sopsteveni kapital (ROE) može povećati povećanjem prinosa na imovinu (povećanjem stope neto prinosa i smanjenjem imovine u odnosu na prodaju) i povećanjem finansijskog leveridža, što se može prikazati sljedećim setom </a:t>
                </a:r>
                <a:r>
                  <a:rPr lang="sr-Latn-CS" dirty="0" smtClean="0"/>
                  <a:t>formula:</a:t>
                </a:r>
              </a:p>
              <a:p>
                <a14:m>
                  <m:oMath xmlns:m="http://schemas.openxmlformats.org/officeDocument/2006/math">
                    <m:r>
                      <a:rPr lang="sr-Latn-CS" i="1">
                        <a:latin typeface="Cambria Math" panose="02040503050406030204" pitchFamily="18" charset="0"/>
                      </a:rPr>
                      <m:t>𝑅𝑂𝐸</m:t>
                    </m:r>
                    <m:r>
                      <a:rPr lang="sr-Latn-CS" i="1">
                        <a:latin typeface="Cambria Math" panose="02040503050406030204" pitchFamily="18" charset="0"/>
                      </a:rPr>
                      <m:t>=</m:t>
                    </m:r>
                    <m:f>
                      <m:fPr>
                        <m:ctrlPr>
                          <a:rPr lang="en-US" i="1">
                            <a:latin typeface="Cambria Math" panose="02040503050406030204" pitchFamily="18" charset="0"/>
                          </a:rPr>
                        </m:ctrlPr>
                      </m:fPr>
                      <m:num>
                        <m:r>
                          <a:rPr lang="sr-Latn-CS" i="1">
                            <a:latin typeface="Cambria Math" panose="02040503050406030204" pitchFamily="18" charset="0"/>
                          </a:rPr>
                          <m:t>𝑁𝑒𝑡𝑜</m:t>
                        </m:r>
                        <m:r>
                          <a:rPr lang="sr-Latn-CS" i="1">
                            <a:latin typeface="Cambria Math" panose="02040503050406030204" pitchFamily="18" charset="0"/>
                          </a:rPr>
                          <m:t> </m:t>
                        </m:r>
                        <m:r>
                          <a:rPr lang="sr-Latn-CS" i="1">
                            <a:latin typeface="Cambria Math" panose="02040503050406030204" pitchFamily="18" charset="0"/>
                          </a:rPr>
                          <m:t>𝑑𝑜𝑏𝑖𝑡𝑎𝑘</m:t>
                        </m:r>
                      </m:num>
                      <m:den>
                        <m:r>
                          <a:rPr lang="sr-Latn-CS" i="1">
                            <a:latin typeface="Cambria Math" panose="02040503050406030204" pitchFamily="18" charset="0"/>
                          </a:rPr>
                          <m:t>𝑃𝑟𝑖h𝑜𝑑𝑖</m:t>
                        </m:r>
                        <m:r>
                          <a:rPr lang="sr-Latn-CS" i="1">
                            <a:latin typeface="Cambria Math" panose="02040503050406030204" pitchFamily="18" charset="0"/>
                          </a:rPr>
                          <m:t> </m:t>
                        </m:r>
                        <m:r>
                          <a:rPr lang="sr-Latn-CS" i="1">
                            <a:latin typeface="Cambria Math" panose="02040503050406030204" pitchFamily="18" charset="0"/>
                          </a:rPr>
                          <m:t>𝑜𝑑</m:t>
                        </m:r>
                        <m:r>
                          <a:rPr lang="sr-Latn-CS" i="1">
                            <a:latin typeface="Cambria Math" panose="02040503050406030204" pitchFamily="18" charset="0"/>
                          </a:rPr>
                          <m:t> </m:t>
                        </m:r>
                        <m:r>
                          <a:rPr lang="sr-Latn-CS" i="1">
                            <a:latin typeface="Cambria Math" panose="02040503050406030204" pitchFamily="18" charset="0"/>
                          </a:rPr>
                          <m:t>𝑝𝑟𝑜𝑑𝑎𝑗𝑒</m:t>
                        </m:r>
                      </m:den>
                    </m:f>
                    <m:r>
                      <a:rPr lang="sr-Latn-CS" i="1">
                        <a:latin typeface="Cambria Math" panose="02040503050406030204" pitchFamily="18" charset="0"/>
                      </a:rPr>
                      <m:t>∗</m:t>
                    </m:r>
                    <m:f>
                      <m:fPr>
                        <m:ctrlPr>
                          <a:rPr lang="en-US" i="1">
                            <a:latin typeface="Cambria Math" panose="02040503050406030204" pitchFamily="18" charset="0"/>
                          </a:rPr>
                        </m:ctrlPr>
                      </m:fPr>
                      <m:num>
                        <m:r>
                          <a:rPr lang="sr-Latn-CS" i="1">
                            <a:latin typeface="Cambria Math" panose="02040503050406030204" pitchFamily="18" charset="0"/>
                          </a:rPr>
                          <m:t>𝑃𝑟𝑖h𝑜𝑑𝑖</m:t>
                        </m:r>
                        <m:r>
                          <a:rPr lang="sr-Latn-CS" i="1">
                            <a:latin typeface="Cambria Math" panose="02040503050406030204" pitchFamily="18" charset="0"/>
                          </a:rPr>
                          <m:t> </m:t>
                        </m:r>
                        <m:r>
                          <a:rPr lang="sr-Latn-CS" i="1">
                            <a:latin typeface="Cambria Math" panose="02040503050406030204" pitchFamily="18" charset="0"/>
                          </a:rPr>
                          <m:t>𝑜𝑑</m:t>
                        </m:r>
                        <m:r>
                          <a:rPr lang="sr-Latn-CS" i="1">
                            <a:latin typeface="Cambria Math" panose="02040503050406030204" pitchFamily="18" charset="0"/>
                          </a:rPr>
                          <m:t> </m:t>
                        </m:r>
                        <m:r>
                          <a:rPr lang="sr-Latn-CS" i="1">
                            <a:latin typeface="Cambria Math" panose="02040503050406030204" pitchFamily="18" charset="0"/>
                          </a:rPr>
                          <m:t>𝑝𝑟𝑜𝑑𝑎𝑗𝑒</m:t>
                        </m:r>
                      </m:num>
                      <m:den>
                        <m:r>
                          <a:rPr lang="sr-Latn-CS" i="1">
                            <a:latin typeface="Cambria Math" panose="02040503050406030204" pitchFamily="18" charset="0"/>
                          </a:rPr>
                          <m:t> </m:t>
                        </m:r>
                        <m:m>
                          <m:mPr>
                            <m:mcs>
                              <m:mc>
                                <m:mcPr>
                                  <m:count m:val="1"/>
                                  <m:mcJc m:val="center"/>
                                </m:mcPr>
                              </m:mc>
                            </m:mcs>
                            <m:ctrlPr>
                              <a:rPr lang="en-US" i="1">
                                <a:latin typeface="Cambria Math" panose="02040503050406030204" pitchFamily="18" charset="0"/>
                              </a:rPr>
                            </m:ctrlPr>
                          </m:mPr>
                          <m:mr>
                            <m:e>
                              <m:r>
                                <a:rPr lang="sr-Latn-CS" i="1">
                                  <a:latin typeface="Cambria Math" panose="02040503050406030204" pitchFamily="18" charset="0"/>
                                </a:rPr>
                                <m:t>𝑃𝑟𝑜𝑠𝑗𝑒</m:t>
                              </m:r>
                              <m:r>
                                <a:rPr lang="sr-Latn-CS" i="1">
                                  <a:latin typeface="Cambria Math" panose="02040503050406030204" pitchFamily="18" charset="0"/>
                                </a:rPr>
                                <m:t>č</m:t>
                              </m:r>
                              <m:r>
                                <a:rPr lang="sr-Latn-CS" i="1">
                                  <a:latin typeface="Cambria Math" panose="02040503050406030204" pitchFamily="18" charset="0"/>
                                </a:rPr>
                                <m:t>𝑛𝑎</m:t>
                              </m:r>
                            </m:e>
                          </m:mr>
                          <m:mr>
                            <m:e>
                              <m:r>
                                <a:rPr lang="sr-Latn-CS" i="1">
                                  <a:latin typeface="Cambria Math" panose="02040503050406030204" pitchFamily="18" charset="0"/>
                                </a:rPr>
                                <m:t>𝑝𝑜𝑠𝑙𝑜𝑣𝑛𝑎</m:t>
                              </m:r>
                              <m:r>
                                <a:rPr lang="sr-Latn-CS" i="1">
                                  <a:latin typeface="Cambria Math" panose="02040503050406030204" pitchFamily="18" charset="0"/>
                                </a:rPr>
                                <m:t> </m:t>
                              </m:r>
                              <m:r>
                                <a:rPr lang="sr-Latn-CS" i="1">
                                  <a:latin typeface="Cambria Math" panose="02040503050406030204" pitchFamily="18" charset="0"/>
                                </a:rPr>
                                <m:t>𝑖𝑚𝑜𝑣𝑖𝑛𝑎</m:t>
                              </m:r>
                            </m:e>
                          </m:mr>
                        </m:m>
                      </m:den>
                    </m:f>
                    <m:r>
                      <a:rPr lang="sr-Latn-CS" i="1">
                        <a:latin typeface="Cambria Math" panose="02040503050406030204" pitchFamily="18" charset="0"/>
                      </a:rPr>
                      <m:t>∗</m:t>
                    </m:r>
                    <m:f>
                      <m:fPr>
                        <m:ctrlPr>
                          <a:rPr lang="en-US" i="1">
                            <a:latin typeface="Cambria Math" panose="02040503050406030204" pitchFamily="18" charset="0"/>
                          </a:rPr>
                        </m:ctrlPr>
                      </m:fPr>
                      <m:num>
                        <m:m>
                          <m:mPr>
                            <m:mcs>
                              <m:mc>
                                <m:mcPr>
                                  <m:count m:val="1"/>
                                  <m:mcJc m:val="center"/>
                                </m:mcPr>
                              </m:mc>
                            </m:mcs>
                            <m:ctrlPr>
                              <a:rPr lang="en-US" i="1">
                                <a:latin typeface="Cambria Math" panose="02040503050406030204" pitchFamily="18" charset="0"/>
                              </a:rPr>
                            </m:ctrlPr>
                          </m:mPr>
                          <m:mr>
                            <m:e>
                              <m:r>
                                <a:rPr lang="sr-Latn-CS" i="1">
                                  <a:latin typeface="Cambria Math" panose="02040503050406030204" pitchFamily="18" charset="0"/>
                                </a:rPr>
                                <m:t>𝑃𝑟𝑜𝑠𝑗𝑒</m:t>
                              </m:r>
                              <m:r>
                                <a:rPr lang="sr-Latn-CS" i="1">
                                  <a:latin typeface="Cambria Math" panose="02040503050406030204" pitchFamily="18" charset="0"/>
                                </a:rPr>
                                <m:t>č</m:t>
                              </m:r>
                              <m:r>
                                <a:rPr lang="sr-Latn-CS" i="1">
                                  <a:latin typeface="Cambria Math" panose="02040503050406030204" pitchFamily="18" charset="0"/>
                                </a:rPr>
                                <m:t>𝑛𝑎</m:t>
                              </m:r>
                            </m:e>
                          </m:mr>
                          <m:mr>
                            <m:e>
                              <m:r>
                                <a:rPr lang="sr-Latn-CS" i="1">
                                  <a:latin typeface="Cambria Math" panose="02040503050406030204" pitchFamily="18" charset="0"/>
                                </a:rPr>
                                <m:t>𝑝𝑜𝑠𝑙𝑜𝑣𝑛𝑎</m:t>
                              </m:r>
                              <m:r>
                                <a:rPr lang="sr-Latn-CS" i="1">
                                  <a:latin typeface="Cambria Math" panose="02040503050406030204" pitchFamily="18" charset="0"/>
                                </a:rPr>
                                <m:t> </m:t>
                              </m:r>
                              <m:r>
                                <a:rPr lang="sr-Latn-CS" i="1">
                                  <a:latin typeface="Cambria Math" panose="02040503050406030204" pitchFamily="18" charset="0"/>
                                </a:rPr>
                                <m:t>𝑖𝑚𝑜𝑣𝑖𝑛𝑎</m:t>
                              </m:r>
                            </m:e>
                          </m:mr>
                        </m:m>
                      </m:num>
                      <m:den>
                        <m:r>
                          <a:rPr lang="sr-Latn-CS" i="1">
                            <a:latin typeface="Cambria Math" panose="02040503050406030204" pitchFamily="18" charset="0"/>
                          </a:rPr>
                          <m:t>𝐾𝑎𝑝𝑖𝑡𝑎𝑙</m:t>
                        </m:r>
                      </m:den>
                    </m:f>
                  </m:oMath>
                </a14:m>
                <a:endParaRPr lang="sr-Latn-BA" dirty="0" smtClean="0"/>
              </a:p>
              <a:p>
                <a14:m>
                  <m:oMath xmlns:m="http://schemas.openxmlformats.org/officeDocument/2006/math">
                    <m:r>
                      <a:rPr lang="sr-Latn-CS" i="1">
                        <a:latin typeface="Cambria Math" panose="02040503050406030204" pitchFamily="18" charset="0"/>
                      </a:rPr>
                      <m:t>𝑅𝑂𝐸</m:t>
                    </m:r>
                    <m:r>
                      <a:rPr lang="sr-Latn-CS" i="1">
                        <a:latin typeface="Cambria Math" panose="02040503050406030204" pitchFamily="18" charset="0"/>
                      </a:rPr>
                      <m:t>=</m:t>
                    </m:r>
                    <m:r>
                      <a:rPr lang="sr-Latn-CS" i="1">
                        <a:latin typeface="Cambria Math" panose="02040503050406030204" pitchFamily="18" charset="0"/>
                      </a:rPr>
                      <m:t>𝑆𝑡𝑜𝑝𝑎</m:t>
                    </m:r>
                    <m:r>
                      <a:rPr lang="sr-Latn-CS" i="1">
                        <a:latin typeface="Cambria Math" panose="02040503050406030204" pitchFamily="18" charset="0"/>
                      </a:rPr>
                      <m:t> </m:t>
                    </m:r>
                    <m:r>
                      <a:rPr lang="sr-Latn-CS" i="1">
                        <a:latin typeface="Cambria Math" panose="02040503050406030204" pitchFamily="18" charset="0"/>
                      </a:rPr>
                      <m:t>𝑛𝑒𝑡𝑜</m:t>
                    </m:r>
                    <m:r>
                      <a:rPr lang="sr-Latn-CS" i="1">
                        <a:latin typeface="Cambria Math" panose="02040503050406030204" pitchFamily="18" charset="0"/>
                      </a:rPr>
                      <m:t> </m:t>
                    </m:r>
                    <m:r>
                      <a:rPr lang="sr-Latn-CS" i="1">
                        <a:latin typeface="Cambria Math" panose="02040503050406030204" pitchFamily="18" charset="0"/>
                      </a:rPr>
                      <m:t>𝑝𝑟𝑖𝑛𝑜𝑠𝑎</m:t>
                    </m:r>
                    <m:r>
                      <a:rPr lang="sr-Latn-CS" i="1">
                        <a:latin typeface="Cambria Math" panose="02040503050406030204" pitchFamily="18" charset="0"/>
                      </a:rPr>
                      <m:t>∗ </m:t>
                    </m:r>
                    <m:m>
                      <m:mPr>
                        <m:mcs>
                          <m:mc>
                            <m:mcPr>
                              <m:count m:val="1"/>
                              <m:mcJc m:val="center"/>
                            </m:mcPr>
                          </m:mc>
                        </m:mcs>
                        <m:ctrlPr>
                          <a:rPr lang="en-US" i="1">
                            <a:latin typeface="Cambria Math" panose="02040503050406030204" pitchFamily="18" charset="0"/>
                          </a:rPr>
                        </m:ctrlPr>
                      </m:mPr>
                      <m:mr>
                        <m:e>
                          <m:r>
                            <a:rPr lang="sr-Latn-CS" i="1">
                              <a:latin typeface="Cambria Math" panose="02040503050406030204" pitchFamily="18" charset="0"/>
                            </a:rPr>
                            <m:t>𝐾𝑜𝑒𝑓𝑖𝑐𝑖𝑗𝑒𝑛𝑡</m:t>
                          </m:r>
                          <m:r>
                            <a:rPr lang="sr-Latn-CS" i="1">
                              <a:latin typeface="Cambria Math" panose="02040503050406030204" pitchFamily="18" charset="0"/>
                            </a:rPr>
                            <m:t> </m:t>
                          </m:r>
                          <m:r>
                            <a:rPr lang="sr-Latn-CS" i="1">
                              <a:latin typeface="Cambria Math" panose="02040503050406030204" pitchFamily="18" charset="0"/>
                            </a:rPr>
                            <m:t>𝑜𝑏𝑟𝑡𝑎</m:t>
                          </m:r>
                        </m:e>
                      </m:mr>
                      <m:mr>
                        <m:e>
                          <m:r>
                            <a:rPr lang="sr-Latn-CS" i="1">
                              <a:latin typeface="Cambria Math" panose="02040503050406030204" pitchFamily="18" charset="0"/>
                            </a:rPr>
                            <m:t>𝑝𝑟𝑜𝑠𝑗𝑒</m:t>
                          </m:r>
                          <m:r>
                            <a:rPr lang="sr-Latn-CS" i="1">
                              <a:latin typeface="Cambria Math" panose="02040503050406030204" pitchFamily="18" charset="0"/>
                            </a:rPr>
                            <m:t>č</m:t>
                          </m:r>
                          <m:r>
                            <a:rPr lang="sr-Latn-CS" i="1">
                              <a:latin typeface="Cambria Math" panose="02040503050406030204" pitchFamily="18" charset="0"/>
                            </a:rPr>
                            <m:t>𝑛𝑒</m:t>
                          </m:r>
                          <m:r>
                            <a:rPr lang="sr-Latn-CS" i="1">
                              <a:latin typeface="Cambria Math" panose="02040503050406030204" pitchFamily="18" charset="0"/>
                            </a:rPr>
                            <m:t> </m:t>
                          </m:r>
                          <m:r>
                            <a:rPr lang="sr-Latn-CS" i="1">
                              <a:latin typeface="Cambria Math" panose="02040503050406030204" pitchFamily="18" charset="0"/>
                            </a:rPr>
                            <m:t>𝑝𝑜𝑠𝑙𝑜𝑣𝑛𝑒</m:t>
                          </m:r>
                          <m:r>
                            <a:rPr lang="sr-Latn-CS" i="1">
                              <a:latin typeface="Cambria Math" panose="02040503050406030204" pitchFamily="18" charset="0"/>
                            </a:rPr>
                            <m:t> </m:t>
                          </m:r>
                          <m:r>
                            <a:rPr lang="sr-Latn-CS" i="1">
                              <a:latin typeface="Cambria Math" panose="02040503050406030204" pitchFamily="18" charset="0"/>
                            </a:rPr>
                            <m:t>𝑖𝑚𝑜𝑣𝑖𝑛𝑒</m:t>
                          </m:r>
                        </m:e>
                      </m:mr>
                    </m:m>
                    <m:r>
                      <a:rPr lang="sr-Latn-CS" i="1">
                        <a:latin typeface="Cambria Math" panose="02040503050406030204" pitchFamily="18" charset="0"/>
                      </a:rPr>
                      <m:t>∗</m:t>
                    </m:r>
                    <m:r>
                      <a:rPr lang="sr-Latn-CS" i="1">
                        <a:latin typeface="Cambria Math" panose="02040503050406030204" pitchFamily="18" charset="0"/>
                      </a:rPr>
                      <m:t>𝑚𝑢𝑙𝑡𝑖𝑝𝑙𝑖𝑘𝑎𝑡𝑜𝑟</m:t>
                    </m:r>
                    <m:r>
                      <a:rPr lang="sr-Latn-CS" i="1">
                        <a:latin typeface="Cambria Math" panose="02040503050406030204" pitchFamily="18" charset="0"/>
                      </a:rPr>
                      <m:t> </m:t>
                    </m:r>
                    <m:r>
                      <a:rPr lang="sr-Latn-CS" i="1">
                        <a:latin typeface="Cambria Math" panose="02040503050406030204" pitchFamily="18" charset="0"/>
                      </a:rPr>
                      <m:t>𝑘𝑎𝑝𝑖𝑡𝑎𝑙𝑎</m:t>
                    </m:r>
                  </m:oMath>
                </a14:m>
                <a:endParaRPr lang="sr-Latn-BA" dirty="0" smtClean="0"/>
              </a:p>
              <a:p>
                <a14:m>
                  <m:oMath xmlns:m="http://schemas.openxmlformats.org/officeDocument/2006/math">
                    <m:r>
                      <a:rPr lang="sr-Latn-CS" i="1">
                        <a:latin typeface="Cambria Math" panose="02040503050406030204" pitchFamily="18" charset="0"/>
                      </a:rPr>
                      <m:t>𝑅𝑂𝐸</m:t>
                    </m:r>
                    <m:r>
                      <a:rPr lang="sr-Latn-CS" i="1">
                        <a:latin typeface="Cambria Math" panose="02040503050406030204" pitchFamily="18" charset="0"/>
                      </a:rPr>
                      <m:t>=</m:t>
                    </m:r>
                    <m:r>
                      <a:rPr lang="sr-Latn-CS" i="1">
                        <a:latin typeface="Cambria Math" panose="02040503050406030204" pitchFamily="18" charset="0"/>
                      </a:rPr>
                      <m:t>𝑅𝑂𝐴</m:t>
                    </m:r>
                    <m:r>
                      <a:rPr lang="sr-Latn-CS" i="1">
                        <a:latin typeface="Cambria Math" panose="02040503050406030204" pitchFamily="18" charset="0"/>
                      </a:rPr>
                      <m:t>∗</m:t>
                    </m:r>
                    <m:r>
                      <a:rPr lang="sr-Latn-CS" i="1">
                        <a:latin typeface="Cambria Math" panose="02040503050406030204" pitchFamily="18" charset="0"/>
                      </a:rPr>
                      <m:t>𝑚𝑢𝑙𝑡𝑖𝑝𝑙𝑖𝑘𝑎𝑡𝑜𝑟</m:t>
                    </m:r>
                    <m:r>
                      <a:rPr lang="sr-Latn-CS" i="1">
                        <a:latin typeface="Cambria Math" panose="02040503050406030204" pitchFamily="18" charset="0"/>
                      </a:rPr>
                      <m:t> </m:t>
                    </m:r>
                    <m:r>
                      <a:rPr lang="sr-Latn-CS" i="1">
                        <a:latin typeface="Cambria Math" panose="02040503050406030204" pitchFamily="18" charset="0"/>
                      </a:rPr>
                      <m:t>𝑘𝑎𝑝𝑖𝑡𝑎𝑙𝑎</m:t>
                    </m:r>
                  </m:oMath>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367406" y="1367406"/>
                <a:ext cx="10137206" cy="5008680"/>
              </a:xfrm>
              <a:blipFill rotWithShape="0">
                <a:blip r:embed="rId2"/>
                <a:stretch>
                  <a:fillRect l="-421" t="-608"/>
                </a:stretch>
              </a:blipFill>
            </p:spPr>
            <p:txBody>
              <a:bodyPr/>
              <a:lstStyle/>
              <a:p>
                <a:r>
                  <a:rPr lang="sr-Latn-BA">
                    <a:noFill/>
                  </a:rPr>
                  <a:t> </a:t>
                </a:r>
              </a:p>
            </p:txBody>
          </p:sp>
        </mc:Fallback>
      </mc:AlternateContent>
    </p:spTree>
    <p:extLst>
      <p:ext uri="{BB962C8B-B14F-4D97-AF65-F5344CB8AC3E}">
        <p14:creationId xmlns:p14="http://schemas.microsoft.com/office/powerpoint/2010/main" val="29294959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4975" y="624110"/>
            <a:ext cx="10149637" cy="946995"/>
          </a:xfrm>
        </p:spPr>
        <p:txBody>
          <a:bodyPr>
            <a:normAutofit fontScale="90000"/>
          </a:bodyPr>
          <a:lstStyle/>
          <a:p>
            <a:r>
              <a:rPr lang="sr-Latn-BA" b="1" dirty="0" smtClean="0"/>
              <a:t>2.1</a:t>
            </a:r>
            <a:r>
              <a:rPr lang="sr-Latn-BA" b="1" dirty="0"/>
              <a:t>. Metode utvrđivanja poslovnog dobitka i neto novčanog toka iz poslovne aktivnosti</a:t>
            </a:r>
          </a:p>
        </p:txBody>
      </p:sp>
      <p:sp>
        <p:nvSpPr>
          <p:cNvPr id="6" name="Content Placeholder 5"/>
          <p:cNvSpPr>
            <a:spLocks noGrp="1"/>
          </p:cNvSpPr>
          <p:nvPr>
            <p:ph idx="1"/>
          </p:nvPr>
        </p:nvSpPr>
        <p:spPr>
          <a:xfrm>
            <a:off x="773084" y="1720736"/>
            <a:ext cx="11013531" cy="4696690"/>
          </a:xfrm>
        </p:spPr>
        <p:txBody>
          <a:bodyPr>
            <a:normAutofit/>
          </a:bodyPr>
          <a:lstStyle/>
          <a:p>
            <a:pPr marL="0" indent="0">
              <a:buNone/>
            </a:pPr>
            <a:r>
              <a:rPr lang="en-US" sz="2400" b="1" dirty="0" smtClean="0"/>
              <a:t>Metode </a:t>
            </a:r>
            <a:r>
              <a:rPr lang="en-US" sz="2400" b="1" dirty="0"/>
              <a:t>utvrđivanja poslovnog </a:t>
            </a:r>
            <a:r>
              <a:rPr lang="en-US" sz="2400" b="1" dirty="0" smtClean="0"/>
              <a:t>dobitka</a:t>
            </a:r>
            <a:r>
              <a:rPr lang="sr-Latn-BA" sz="2400" b="1" dirty="0" smtClean="0"/>
              <a:t> - </a:t>
            </a:r>
            <a:r>
              <a:rPr lang="en-US" sz="2400" b="1" dirty="0" smtClean="0"/>
              <a:t>Metoda </a:t>
            </a:r>
            <a:r>
              <a:rPr lang="en-US" sz="2400" b="1" dirty="0"/>
              <a:t>ukupnih troškova </a:t>
            </a:r>
            <a:endParaRPr lang="sr-Latn-BA" sz="2400" b="1" dirty="0" smtClean="0"/>
          </a:p>
          <a:p>
            <a:pPr marL="0" indent="0">
              <a:buNone/>
            </a:pPr>
            <a:endParaRPr lang="en-US" sz="2400" b="1" dirty="0"/>
          </a:p>
          <a:p>
            <a:r>
              <a:rPr lang="en-US" sz="2000" dirty="0"/>
              <a:t>Suštinska razlika između metoda prodatih učinaka i metoda ukupnih troškova je u tome </a:t>
            </a:r>
            <a:r>
              <a:rPr lang="hr-HR" sz="2000" b="1" dirty="0">
                <a:solidFill>
                  <a:schemeClr val="accent2">
                    <a:lumMod val="50000"/>
                  </a:schemeClr>
                </a:solidFill>
              </a:rPr>
              <a:t>što metoda ukupnih troškova pri utvrđivanju poslovnog rezultata uzima u obzir</a:t>
            </a:r>
            <a:r>
              <a:rPr lang="en-US" sz="2000" b="1" dirty="0">
                <a:solidFill>
                  <a:schemeClr val="accent2">
                    <a:lumMod val="50000"/>
                  </a:schemeClr>
                </a:solidFill>
              </a:rPr>
              <a:t> ukupna ulaganja izvršena u datom obračunskom periodu iskazana kao troškovi po vrstama i njima suprotstavlja efekte koji su iz njih nastali.  </a:t>
            </a:r>
            <a:endParaRPr lang="sr-Latn-BA" sz="2000" b="1" dirty="0" smtClean="0">
              <a:solidFill>
                <a:schemeClr val="accent2">
                  <a:lumMod val="50000"/>
                </a:schemeClr>
              </a:solidFill>
            </a:endParaRPr>
          </a:p>
          <a:p>
            <a:r>
              <a:rPr lang="en-US" sz="2000" dirty="0" smtClean="0"/>
              <a:t>Efekti </a:t>
            </a:r>
            <a:r>
              <a:rPr lang="en-US" sz="2000" dirty="0"/>
              <a:t>ulaganja kod proizvodnih preduzeća zavise od odnosa proizvodnje i prodaje. </a:t>
            </a:r>
            <a:endParaRPr lang="sr-Latn-BA" sz="2000" dirty="0" smtClean="0"/>
          </a:p>
          <a:p>
            <a:r>
              <a:rPr lang="sr-Latn-BA" sz="2000" dirty="0"/>
              <a:t>P</a:t>
            </a:r>
            <a:r>
              <a:rPr lang="en-US" sz="2000" dirty="0" smtClean="0"/>
              <a:t>ostoje </a:t>
            </a:r>
            <a:r>
              <a:rPr lang="en-US" sz="2000" dirty="0"/>
              <a:t>dvije varijante bilansiranja poslovnog rezultata metodom ukupnih troškova:</a:t>
            </a:r>
          </a:p>
          <a:p>
            <a:pPr lvl="1"/>
            <a:r>
              <a:rPr lang="hr-HR" sz="1800" b="1" dirty="0"/>
              <a:t>Varijanta 1 </a:t>
            </a:r>
            <a:r>
              <a:rPr lang="en-US" sz="1800" b="1" dirty="0"/>
              <a:t>– korekcija prihoda sa povećanjem odnosno smanjenjem zaliha učinaka; </a:t>
            </a:r>
          </a:p>
          <a:p>
            <a:pPr lvl="1"/>
            <a:r>
              <a:rPr lang="hr-HR" sz="1800" b="1" dirty="0"/>
              <a:t>Varijanta </a:t>
            </a:r>
            <a:r>
              <a:rPr lang="en-US" sz="1800" b="1" dirty="0"/>
              <a:t>2 – korekcija rashoda sa povećanjem odnosno smanjenjem zaliha učinaka</a:t>
            </a:r>
            <a:r>
              <a:rPr lang="en-US" b="1" dirty="0"/>
              <a:t>.</a:t>
            </a:r>
          </a:p>
          <a:p>
            <a:endParaRPr lang="sr-Latn-BA" sz="2400" dirty="0" smtClean="0"/>
          </a:p>
        </p:txBody>
      </p:sp>
    </p:spTree>
    <p:extLst>
      <p:ext uri="{BB962C8B-B14F-4D97-AF65-F5344CB8AC3E}">
        <p14:creationId xmlns:p14="http://schemas.microsoft.com/office/powerpoint/2010/main" val="222972859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b="1" dirty="0" smtClean="0"/>
              <a:t>6. DU Pont sistem analize</a:t>
            </a:r>
            <a:endParaRPr lang="sr-Latn-BA" b="1" dirty="0"/>
          </a:p>
        </p:txBody>
      </p:sp>
      <p:sp>
        <p:nvSpPr>
          <p:cNvPr id="3" name="Content Placeholder 2"/>
          <p:cNvSpPr>
            <a:spLocks noGrp="1"/>
          </p:cNvSpPr>
          <p:nvPr>
            <p:ph idx="1"/>
          </p:nvPr>
        </p:nvSpPr>
        <p:spPr>
          <a:xfrm>
            <a:off x="1178011" y="1367405"/>
            <a:ext cx="10326601" cy="4876875"/>
          </a:xfrm>
        </p:spPr>
        <p:txBody>
          <a:bodyPr/>
          <a:lstStyle/>
          <a:p>
            <a:r>
              <a:rPr lang="sr-Latn-CS" sz="2000" dirty="0"/>
              <a:t>Multiplikator sopstvenog kapitala u posljednjoj relaciji množi se sa ROA odakle proizlazi pokazatelj ROE (prinos na sopstveni kapital</a:t>
            </a:r>
            <a:r>
              <a:rPr lang="sr-Latn-CS" sz="2000"/>
              <a:t>). </a:t>
            </a:r>
            <a:endParaRPr lang="sr-Latn-CS" sz="2000" smtClean="0"/>
          </a:p>
          <a:p>
            <a:r>
              <a:rPr lang="sr-Latn-CS" sz="2000" smtClean="0"/>
              <a:t>Navedeni </a:t>
            </a:r>
            <a:r>
              <a:rPr lang="sr-Latn-CS" sz="2000" dirty="0"/>
              <a:t>multiplikator kapitala odražava stepen korišćenja finansijskog leveridža, odnosno reflektuje finansijsku strukturu, tj. odnos duga i sopstvenog </a:t>
            </a:r>
            <a:r>
              <a:rPr lang="sr-Latn-CS" sz="2000" dirty="0" smtClean="0"/>
              <a:t>kapitala.</a:t>
            </a:r>
          </a:p>
          <a:p>
            <a:r>
              <a:rPr lang="sr-Latn-CS" sz="2000" dirty="0" smtClean="0"/>
              <a:t>Naravno</a:t>
            </a:r>
            <a:r>
              <a:rPr lang="sr-Latn-CS" sz="2000" dirty="0"/>
              <a:t>, povećanjem učešća duga u ukupnim izvorima finansiranja povećava se mulitiplikator sopstvenog kapitala i pod ostalim nepromijenjenim elementima formule utiče na povećanje stope prinosa na sopstveni kapital uz nešto povećan finansijski rizik. </a:t>
            </a:r>
            <a:endParaRPr lang="sr-Latn-CS" sz="2000" dirty="0" smtClean="0"/>
          </a:p>
          <a:p>
            <a:r>
              <a:rPr lang="sr-Latn-CS" sz="2000" dirty="0" smtClean="0"/>
              <a:t>Pozitivno </a:t>
            </a:r>
            <a:r>
              <a:rPr lang="sr-Latn-CS" sz="2000" dirty="0"/>
              <a:t>dejstvo finansijskog leveridža je moguće očekivati sve dok je stopa prinosa na ukupna poslovna sredstva viša od prosječne cijene pozajmljenog kapitala.  Ukoliko je situacija obrnuta, efekat finansijskog leveridža bio bi negativan, a to bi snizilo stopu prinosa na sopstveni kapital.</a:t>
            </a:r>
            <a:endParaRPr lang="en-US" sz="2000" dirty="0"/>
          </a:p>
          <a:p>
            <a:pPr marL="0" indent="0">
              <a:buNone/>
            </a:pPr>
            <a:endParaRPr lang="en-US" sz="2400" dirty="0"/>
          </a:p>
          <a:p>
            <a:endParaRPr lang="en-US" dirty="0"/>
          </a:p>
        </p:txBody>
      </p:sp>
    </p:spTree>
    <p:extLst>
      <p:ext uri="{BB962C8B-B14F-4D97-AF65-F5344CB8AC3E}">
        <p14:creationId xmlns:p14="http://schemas.microsoft.com/office/powerpoint/2010/main" val="401095057"/>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285</TotalTime>
  <Words>5846</Words>
  <Application>Microsoft Office PowerPoint</Application>
  <PresentationFormat>Widescreen</PresentationFormat>
  <Paragraphs>904</Paragraphs>
  <Slides>90</Slides>
  <Notes>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2</vt:i4>
      </vt:variant>
      <vt:variant>
        <vt:lpstr>Slide Titles</vt:lpstr>
      </vt:variant>
      <vt:variant>
        <vt:i4>90</vt:i4>
      </vt:variant>
    </vt:vector>
  </HeadingPairs>
  <TitlesOfParts>
    <vt:vector size="101" baseType="lpstr">
      <vt:lpstr>Arial</vt:lpstr>
      <vt:lpstr>Calibri</vt:lpstr>
      <vt:lpstr>Cambria Math</vt:lpstr>
      <vt:lpstr>Century Gothic</vt:lpstr>
      <vt:lpstr>Myriad Pro Cond</vt:lpstr>
      <vt:lpstr>Myriad Pro SemiCond</vt:lpstr>
      <vt:lpstr>Times New Roman</vt:lpstr>
      <vt:lpstr>Wingdings 3</vt:lpstr>
      <vt:lpstr>Wisp</vt:lpstr>
      <vt:lpstr>Document</vt:lpstr>
      <vt:lpstr>Visio.Drawing.11</vt:lpstr>
      <vt:lpstr>II  FINANSIJSKO IZVJEŠTAVANJE KAO KATALIZATOR RASTA</vt:lpstr>
      <vt:lpstr>1. Računovodstveni okviri za finansijsko izvještavanje</vt:lpstr>
      <vt:lpstr>2. Značaj i uloga finansijskih izvještaja</vt:lpstr>
      <vt:lpstr>2. Značaj i uloga finansijskih izvještaja</vt:lpstr>
      <vt:lpstr>2. Značaj i uloga finansijskih izvještaja</vt:lpstr>
      <vt:lpstr>2. Značaj i uloga finansijskih izvještaja</vt:lpstr>
      <vt:lpstr>2.1. Metode utvrđivanja poslovnog dobitka i neto novčanog toka iz poslovne aktivnosti</vt:lpstr>
      <vt:lpstr>2.1. Metode utvrđivanja poslovnog dobitka i neto novčanog toka iz poslovne aktivnosti</vt:lpstr>
      <vt:lpstr>2.1. Metode utvrđivanja poslovnog dobitka i neto novčanog toka iz poslovne aktivnosti</vt:lpstr>
      <vt:lpstr>2.1. Metode utvrđivanja poslovnog dobitka i neto novčanog toka iz poslovne aktivnosti</vt:lpstr>
      <vt:lpstr>2.1. Metode utvrđivanja poslovnog dobitka i neto novčanog toka iz poslovne aktivnosti</vt:lpstr>
      <vt:lpstr>2.2. Mjera kvaliteta poslovnog dobitka</vt:lpstr>
      <vt:lpstr>2.2. Mjera kvaliteta poslovnog dobitka</vt:lpstr>
      <vt:lpstr>2.2. Mjera kvaliteta poslovnog dobitka</vt:lpstr>
      <vt:lpstr>3. Konvertovanje bilansa sa US GAAP-a na MRS/MSFI </vt:lpstr>
      <vt:lpstr>Bilans stanja prema konceptu US GAAP-a </vt:lpstr>
      <vt:lpstr>Bilans stanja prema konceptu US GAAP-a </vt:lpstr>
      <vt:lpstr>Bilans stanja prema konceptu MSFI </vt:lpstr>
      <vt:lpstr>Bilans stanja prema konceptu MSFI</vt:lpstr>
      <vt:lpstr>Bilans uspjeha prema konceptu US GAAP-a</vt:lpstr>
      <vt:lpstr>Bilans uspjeha prema konceptu US GAAP-a</vt:lpstr>
      <vt:lpstr>Bilans uspjeha prema konceptu MSFI</vt:lpstr>
      <vt:lpstr>Bilans uspjeha prema konceptu MSFI</vt:lpstr>
      <vt:lpstr>3.2. Konvertovanje bilansa sa US GAAP-a na MRS/MSFI</vt:lpstr>
      <vt:lpstr>3.3. Konvertovanje bilansa sa MRS/MSFI na US GAAP </vt:lpstr>
      <vt:lpstr>3.3. Konvertovanje bilansa sa MRS/MSFI na US GAAP </vt:lpstr>
      <vt:lpstr>4. Finansijski izvještaji u funkciji ostvarivanja vrhunskog cilja preduzeća</vt:lpstr>
      <vt:lpstr>4.1. Kružni tok gotovine</vt:lpstr>
      <vt:lpstr>4.1. Kružni tok gotovine</vt:lpstr>
      <vt:lpstr>4.1. Kružni tok gotovine</vt:lpstr>
      <vt:lpstr>4.2. Vrste finansijskih izvještaja   </vt:lpstr>
      <vt:lpstr>4.2.1. Bilans stanja (izvještaj o finansijskom položaju na kraju perioda)  </vt:lpstr>
      <vt:lpstr>4.2.1. Bilans stanja (izvještaj o finansijskom položaju na kraju perioda)  </vt:lpstr>
      <vt:lpstr>4.2.1. Bilans stanja (izvještaj o finansijskom položaju na kraju perioda)  </vt:lpstr>
      <vt:lpstr>4.2.2. Bilans uspjeha (izvještaj o ukupnom rezultatu u određenom periodu)</vt:lpstr>
      <vt:lpstr>4.2.2. Bilans uspjeha (izvještaj o ukupnom rezultatu u određenom periodu)</vt:lpstr>
      <vt:lpstr>4.2.2. Bilans uspjeha (izvještaj o ukupnom rezultatu u određenom periodu)</vt:lpstr>
      <vt:lpstr>4.2.2. Bilans uspjeha (izvještaj o ukupnom rezultatu u određenom periodu)</vt:lpstr>
      <vt:lpstr>4.2.3. Izvori i upotreba gotovine</vt:lpstr>
      <vt:lpstr>4.2.3. Izvori i upotreba gotovine</vt:lpstr>
      <vt:lpstr>4.2.4. Izvještaj o tokovima gotovine </vt:lpstr>
      <vt:lpstr>4.2.4. Izvještaj o tokovima gotovine </vt:lpstr>
      <vt:lpstr>4.2.4. Izvještaj o tokovima gotovine </vt:lpstr>
      <vt:lpstr>Šta je novčani tok?</vt:lpstr>
      <vt:lpstr>4.4. Finansijski izvještaji i problem vrijednosti</vt:lpstr>
      <vt:lpstr>4.4.1. Obračunsko naspram gotovinskog računovodstva</vt:lpstr>
      <vt:lpstr>4.4.2. Tržišna naspram knjigovodstvene vrijednosti</vt:lpstr>
      <vt:lpstr>4.4.2. Tržišna naspram knjigovodstvene vrijednosti</vt:lpstr>
      <vt:lpstr>4.4.2. Tržišna naspram knjigovodstvene vrijednosti</vt:lpstr>
      <vt:lpstr>4.4.3. Ekonomska naspram računovodstvene dobiti  </vt:lpstr>
      <vt:lpstr>4.4.3. Ekonomska naspram računovodstvene dobiti  </vt:lpstr>
      <vt:lpstr>5. Finansijska analiza</vt:lpstr>
      <vt:lpstr>5. Finansijska analiza</vt:lpstr>
      <vt:lpstr>5.1. Racija profitabilnosti (rentabilnosti)</vt:lpstr>
      <vt:lpstr>5.1. Racija profitabilnosti (rentabilnosti)</vt:lpstr>
      <vt:lpstr>5.1. Racija profitabilnosti (rentabilnosti)</vt:lpstr>
      <vt:lpstr>5.1. Racija profitabilnosti (rentabilnosti)</vt:lpstr>
      <vt:lpstr>5.1. Racija profitabilnosti (rentabilnosti)</vt:lpstr>
      <vt:lpstr>5.2. Racija aktivnosti</vt:lpstr>
      <vt:lpstr>5.2. Racija aktivnosti</vt:lpstr>
      <vt:lpstr>5.2. Racija aktivnosti</vt:lpstr>
      <vt:lpstr>5.2. Racija aktivnosti</vt:lpstr>
      <vt:lpstr>5.2. Racija aktivnosti</vt:lpstr>
      <vt:lpstr>5.2. Racija aktivnosti</vt:lpstr>
      <vt:lpstr>5.2. Racija aktivnosti</vt:lpstr>
      <vt:lpstr>5.3. Racija likvidnosti</vt:lpstr>
      <vt:lpstr>5.3. Racija likvidnosti</vt:lpstr>
      <vt:lpstr>5.3. Racija likvidnosti</vt:lpstr>
      <vt:lpstr>5.3. Racija likvidnosti</vt:lpstr>
      <vt:lpstr>5.3. Racija likvidnosti</vt:lpstr>
      <vt:lpstr>5.4. Racija finansiranja</vt:lpstr>
      <vt:lpstr>5.4. Racija finansiranja</vt:lpstr>
      <vt:lpstr>5.4. Racija finansiranja</vt:lpstr>
      <vt:lpstr>5.4. Racija finansiranja</vt:lpstr>
      <vt:lpstr>5.4. Racija finansiranja</vt:lpstr>
      <vt:lpstr>5.4. Racio finansiranja</vt:lpstr>
      <vt:lpstr>5.4. Racio finansiranja</vt:lpstr>
      <vt:lpstr>5.4. Racio finansiranja</vt:lpstr>
      <vt:lpstr>5.4. Tržišna racija</vt:lpstr>
      <vt:lpstr>5.4. Tržišna racija</vt:lpstr>
      <vt:lpstr>5.4. Tržišna racija</vt:lpstr>
      <vt:lpstr>5.4. Tržišna racija</vt:lpstr>
      <vt:lpstr>5.4. Tržišna racija</vt:lpstr>
      <vt:lpstr>5.4. Tržišna racija</vt:lpstr>
      <vt:lpstr>5.4. Tržišna racija</vt:lpstr>
      <vt:lpstr>5.4. Tržišna racija</vt:lpstr>
      <vt:lpstr>6. DU Pont sistem analize</vt:lpstr>
      <vt:lpstr>6. DU Pont sistem analize</vt:lpstr>
      <vt:lpstr>6. DU Pont sistem analize</vt:lpstr>
      <vt:lpstr>6. DU Pont sistem analize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FINANSIJSKO IZVJEŠTAVANJE KAO KATALIZATOR RASTA</dc:title>
  <dc:creator>Tajana</dc:creator>
  <cp:lastModifiedBy>Tajana</cp:lastModifiedBy>
  <cp:revision>56</cp:revision>
  <dcterms:created xsi:type="dcterms:W3CDTF">2023-12-01T10:10:40Z</dcterms:created>
  <dcterms:modified xsi:type="dcterms:W3CDTF">2023-12-04T13:12:05Z</dcterms:modified>
</cp:coreProperties>
</file>