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97" r:id="rId3"/>
    <p:sldId id="298" r:id="rId4"/>
    <p:sldId id="299" r:id="rId5"/>
    <p:sldId id="300" r:id="rId6"/>
    <p:sldId id="302" r:id="rId7"/>
    <p:sldId id="303" r:id="rId8"/>
    <p:sldId id="262" r:id="rId9"/>
    <p:sldId id="263" r:id="rId10"/>
    <p:sldId id="264" r:id="rId11"/>
    <p:sldId id="304" r:id="rId12"/>
    <p:sldId id="265" r:id="rId13"/>
    <p:sldId id="305" r:id="rId14"/>
    <p:sldId id="269" r:id="rId15"/>
    <p:sldId id="270"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306" r:id="rId37"/>
    <p:sldId id="307" r:id="rId38"/>
    <p:sldId id="271" r:id="rId39"/>
    <p:sldId id="272" r:id="rId40"/>
    <p:sldId id="273" r:id="rId41"/>
    <p:sldId id="274" r:id="rId42"/>
    <p:sldId id="310" r:id="rId43"/>
    <p:sldId id="308" r:id="rId44"/>
    <p:sldId id="309"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2DF5096-5AE4-47A4-95C7-561A75A7E797}" type="datetimeFigureOut">
              <a:rPr lang="en-US" smtClean="0"/>
              <a:t>08-Nov-18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55904F-3521-480C-93C4-F782CD988888}"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DF5096-5AE4-47A4-95C7-561A75A7E797}" type="datetimeFigureOut">
              <a:rPr lang="en-US" smtClean="0"/>
              <a:t>08-Nov-18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55904F-3521-480C-93C4-F782CD98888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DF5096-5AE4-47A4-95C7-561A75A7E797}" type="datetimeFigureOut">
              <a:rPr lang="en-US" smtClean="0"/>
              <a:t>08-Nov-18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55904F-3521-480C-93C4-F782CD98888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DF5096-5AE4-47A4-95C7-561A75A7E797}" type="datetimeFigureOut">
              <a:rPr lang="en-US" smtClean="0"/>
              <a:t>08-Nov-18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55904F-3521-480C-93C4-F782CD98888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DF5096-5AE4-47A4-95C7-561A75A7E797}" type="datetimeFigureOut">
              <a:rPr lang="en-US" smtClean="0"/>
              <a:t>08-Nov-18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55904F-3521-480C-93C4-F782CD988888}"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2DF5096-5AE4-47A4-95C7-561A75A7E797}" type="datetimeFigureOut">
              <a:rPr lang="en-US" smtClean="0"/>
              <a:t>08-Nov-18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55904F-3521-480C-93C4-F782CD98888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2DF5096-5AE4-47A4-95C7-561A75A7E797}" type="datetimeFigureOut">
              <a:rPr lang="en-US" smtClean="0"/>
              <a:t>08-Nov-18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55904F-3521-480C-93C4-F782CD988888}"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2DF5096-5AE4-47A4-95C7-561A75A7E797}" type="datetimeFigureOut">
              <a:rPr lang="en-US" smtClean="0"/>
              <a:t>08-Nov-18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55904F-3521-480C-93C4-F782CD98888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DF5096-5AE4-47A4-95C7-561A75A7E797}" type="datetimeFigureOut">
              <a:rPr lang="en-US" smtClean="0"/>
              <a:t>08-Nov-18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55904F-3521-480C-93C4-F782CD98888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DF5096-5AE4-47A4-95C7-561A75A7E797}" type="datetimeFigureOut">
              <a:rPr lang="en-US" smtClean="0"/>
              <a:t>08-Nov-18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55904F-3521-480C-93C4-F782CD988888}"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DF5096-5AE4-47A4-95C7-561A75A7E797}" type="datetimeFigureOut">
              <a:rPr lang="en-US" smtClean="0"/>
              <a:t>08-Nov-18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55904F-3521-480C-93C4-F782CD98888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52DF5096-5AE4-47A4-95C7-561A75A7E797}" type="datetimeFigureOut">
              <a:rPr lang="en-US" smtClean="0"/>
              <a:t>08-Nov-18</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B455904F-3521-480C-93C4-F782CD98888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Stalna</a:t>
            </a:r>
            <a:r>
              <a:rPr lang="en-US" dirty="0" smtClean="0"/>
              <a:t> </a:t>
            </a:r>
            <a:r>
              <a:rPr lang="en-US" dirty="0" err="1" smtClean="0"/>
              <a:t>materijalna</a:t>
            </a:r>
            <a:r>
              <a:rPr lang="en-US" dirty="0" smtClean="0"/>
              <a:t> </a:t>
            </a:r>
            <a:r>
              <a:rPr lang="en-US" dirty="0" err="1" smtClean="0"/>
              <a:t>sredstva</a:t>
            </a:r>
            <a:endParaRPr lang="en-US" dirty="0"/>
          </a:p>
        </p:txBody>
      </p:sp>
      <p:sp>
        <p:nvSpPr>
          <p:cNvPr id="3" name="Subtitle 2"/>
          <p:cNvSpPr>
            <a:spLocks noGrp="1"/>
          </p:cNvSpPr>
          <p:nvPr>
            <p:ph type="subTitle" idx="1"/>
          </p:nvPr>
        </p:nvSpPr>
        <p:spPr/>
        <p:txBody>
          <a:bodyPr/>
          <a:lstStyle/>
          <a:p>
            <a:pPr algn="r"/>
            <a:r>
              <a:rPr lang="en-US" dirty="0" err="1" smtClean="0"/>
              <a:t>Prof.dr</a:t>
            </a:r>
            <a:r>
              <a:rPr lang="en-US" dirty="0" smtClean="0"/>
              <a:t> </a:t>
            </a:r>
            <a:r>
              <a:rPr lang="en-US" dirty="0" err="1" smtClean="0"/>
              <a:t>Jelena</a:t>
            </a:r>
            <a:r>
              <a:rPr lang="en-US" dirty="0" smtClean="0"/>
              <a:t> </a:t>
            </a:r>
            <a:r>
              <a:rPr lang="en-US" dirty="0" err="1" smtClean="0"/>
              <a:t>Polja</a:t>
            </a:r>
            <a:r>
              <a:rPr lang="sr-Latn-RS" dirty="0" smtClean="0"/>
              <a:t>šević</a:t>
            </a:r>
            <a:endParaRPr lang="en-US" dirty="0"/>
          </a:p>
        </p:txBody>
      </p:sp>
    </p:spTree>
    <p:extLst>
      <p:ext uri="{BB962C8B-B14F-4D97-AF65-F5344CB8AC3E}">
        <p14:creationId xmlns:p14="http://schemas.microsoft.com/office/powerpoint/2010/main" val="4122767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pPr eaLnBrk="1" hangingPunct="1">
              <a:defRPr/>
            </a:pPr>
            <a:endParaRPr lang="sr-Cyrl-CS" smtClean="0"/>
          </a:p>
        </p:txBody>
      </p:sp>
      <p:sp>
        <p:nvSpPr>
          <p:cNvPr id="152579" name="Rectangle 3"/>
          <p:cNvSpPr>
            <a:spLocks noGrp="1" noChangeArrowheads="1"/>
          </p:cNvSpPr>
          <p:nvPr>
            <p:ph idx="1"/>
          </p:nvPr>
        </p:nvSpPr>
        <p:spPr/>
        <p:txBody>
          <a:bodyPr/>
          <a:lstStyle/>
          <a:p>
            <a:pPr eaLnBrk="1" hangingPunct="1">
              <a:defRPr/>
            </a:pPr>
            <a:r>
              <a:rPr lang="sr-Cyrl-CS" smtClean="0"/>
              <a:t>Пример:</a:t>
            </a:r>
          </a:p>
          <a:p>
            <a:pPr eaLnBrk="1" hangingPunct="1">
              <a:defRPr/>
            </a:pPr>
            <a:r>
              <a:rPr lang="sr-Cyrl-CS" smtClean="0"/>
              <a:t>Набавна вредност линије за производњу пецива, коју чине три машине изоси 60.000.</a:t>
            </a:r>
          </a:p>
          <a:p>
            <a:pPr eaLnBrk="1" hangingPunct="1">
              <a:defRPr/>
            </a:pPr>
            <a:r>
              <a:rPr lang="sr-Cyrl-CS" smtClean="0"/>
              <a:t>Фер вредност нове линије је 100.000, са састоји се из:</a:t>
            </a:r>
          </a:p>
          <a:p>
            <a:pPr eaLnBrk="1" hangingPunct="1">
              <a:defRPr/>
            </a:pPr>
            <a:r>
              <a:rPr lang="sr-Cyrl-CS" smtClean="0"/>
              <a:t>Вредност прве машине 28.000</a:t>
            </a:r>
          </a:p>
          <a:p>
            <a:pPr eaLnBrk="1" hangingPunct="1">
              <a:defRPr/>
            </a:pPr>
            <a:r>
              <a:rPr lang="sr-Cyrl-CS" smtClean="0"/>
              <a:t>Вредност друге машине 30.000</a:t>
            </a:r>
          </a:p>
          <a:p>
            <a:pPr eaLnBrk="1" hangingPunct="1">
              <a:defRPr/>
            </a:pPr>
            <a:r>
              <a:rPr lang="sr-Cyrl-CS" smtClean="0"/>
              <a:t>Вредност треће машине 42.000</a:t>
            </a:r>
          </a:p>
          <a:p>
            <a:pPr eaLnBrk="1" hangingPunct="1">
              <a:defRPr/>
            </a:pPr>
            <a:endParaRPr lang="sr-Cyrl-CS" smtClean="0"/>
          </a:p>
        </p:txBody>
      </p:sp>
    </p:spTree>
    <p:extLst>
      <p:ext uri="{BB962C8B-B14F-4D97-AF65-F5344CB8AC3E}">
        <p14:creationId xmlns:p14="http://schemas.microsoft.com/office/powerpoint/2010/main" val="4220249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Sredstva dobijena napoklon</a:t>
            </a:r>
            <a:endParaRPr lang="en-US" dirty="0"/>
          </a:p>
        </p:txBody>
      </p:sp>
      <p:sp>
        <p:nvSpPr>
          <p:cNvPr id="3" name="Content Placeholder 2"/>
          <p:cNvSpPr>
            <a:spLocks noGrp="1"/>
          </p:cNvSpPr>
          <p:nvPr>
            <p:ph idx="1"/>
          </p:nvPr>
        </p:nvSpPr>
        <p:spPr/>
        <p:txBody>
          <a:bodyPr/>
          <a:lstStyle/>
          <a:p>
            <a:r>
              <a:rPr lang="sr-Latn-RS" dirty="0" smtClean="0"/>
              <a:t>Sredstva dobijena na poklon se vrednuju po fer vrijednost</a:t>
            </a:r>
          </a:p>
          <a:p>
            <a:r>
              <a:rPr lang="sr-Latn-RS" dirty="0" smtClean="0"/>
              <a:t>Za dobijenu donaciju po fer vrijednsoti ili fer vrijednosti umanjenu za donaciju</a:t>
            </a:r>
            <a:endParaRPr lang="en-US" dirty="0"/>
          </a:p>
        </p:txBody>
      </p:sp>
    </p:spTree>
    <p:extLst>
      <p:ext uri="{BB962C8B-B14F-4D97-AF65-F5344CB8AC3E}">
        <p14:creationId xmlns:p14="http://schemas.microsoft.com/office/powerpoint/2010/main" val="132653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normAutofit fontScale="90000"/>
          </a:bodyPr>
          <a:lstStyle/>
          <a:p>
            <a:pPr eaLnBrk="1" hangingPunct="1">
              <a:defRPr/>
            </a:pPr>
            <a:r>
              <a:rPr lang="sr-Cyrl-CS" sz="4000" smtClean="0"/>
              <a:t>Какав третман имају трошкови који настану након стицања?</a:t>
            </a:r>
            <a:endParaRPr lang="en-US" sz="4000" smtClean="0"/>
          </a:p>
        </p:txBody>
      </p:sp>
      <p:sp>
        <p:nvSpPr>
          <p:cNvPr id="56323" name="Rectangle 3"/>
          <p:cNvSpPr>
            <a:spLocks noGrp="1" noChangeArrowheads="1"/>
          </p:cNvSpPr>
          <p:nvPr>
            <p:ph idx="1"/>
          </p:nvPr>
        </p:nvSpPr>
        <p:spPr/>
        <p:txBody>
          <a:bodyPr/>
          <a:lstStyle/>
          <a:p>
            <a:pPr eaLnBrk="1" hangingPunct="1">
              <a:defRPr/>
            </a:pPr>
            <a:r>
              <a:rPr lang="sr-Cyrl-CS" smtClean="0"/>
              <a:t>Ако ови трошкови имају за последицу:</a:t>
            </a:r>
          </a:p>
          <a:p>
            <a:pPr eaLnBrk="1" hangingPunct="1">
              <a:defRPr/>
            </a:pPr>
            <a:r>
              <a:rPr lang="sr-Cyrl-CS" smtClean="0"/>
              <a:t>- продужење века трајања</a:t>
            </a:r>
          </a:p>
          <a:p>
            <a:pPr eaLnBrk="1" hangingPunct="1">
              <a:defRPr/>
            </a:pPr>
            <a:r>
              <a:rPr lang="sr-Cyrl-CS" smtClean="0"/>
              <a:t>- снижење трошкова </a:t>
            </a:r>
          </a:p>
          <a:p>
            <a:pPr eaLnBrk="1" hangingPunct="1">
              <a:defRPr/>
            </a:pPr>
            <a:r>
              <a:rPr lang="sr-Cyrl-CS" smtClean="0"/>
              <a:t>- или повећање квалитета производа за чију се производњу средство користи,</a:t>
            </a:r>
          </a:p>
          <a:p>
            <a:pPr eaLnBrk="1" hangingPunct="1">
              <a:buFont typeface="Wingdings" pitchFamily="2" charset="2"/>
              <a:buNone/>
              <a:defRPr/>
            </a:pPr>
            <a:r>
              <a:rPr lang="sr-Cyrl-CS" smtClean="0"/>
              <a:t>треба их третирати као повећање вредности средства.</a:t>
            </a:r>
            <a:endParaRPr lang="en-US" smtClean="0"/>
          </a:p>
        </p:txBody>
      </p:sp>
    </p:spTree>
    <p:extLst>
      <p:ext uri="{BB962C8B-B14F-4D97-AF65-F5344CB8AC3E}">
        <p14:creationId xmlns:p14="http://schemas.microsoft.com/office/powerpoint/2010/main" val="966383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77962"/>
          </a:xfrm>
        </p:spPr>
        <p:txBody>
          <a:bodyPr>
            <a:normAutofit fontScale="90000"/>
          </a:bodyPr>
          <a:lstStyle/>
          <a:p>
            <a:r>
              <a:rPr lang="vi-VN" dirty="0" smtClean="0"/>
              <a:t>Stalna sredstva materijalno beznačajne vrijednosti</a:t>
            </a:r>
            <a:br>
              <a:rPr lang="vi-VN" dirty="0" smtClean="0"/>
            </a:br>
            <a:endParaRPr lang="en-US" dirty="0"/>
          </a:p>
        </p:txBody>
      </p:sp>
      <p:sp>
        <p:nvSpPr>
          <p:cNvPr id="3" name="Content Placeholder 2"/>
          <p:cNvSpPr>
            <a:spLocks noGrp="1"/>
          </p:cNvSpPr>
          <p:nvPr>
            <p:ph idx="1"/>
          </p:nvPr>
        </p:nvSpPr>
        <p:spPr/>
        <p:txBody>
          <a:bodyPr>
            <a:normAutofit/>
          </a:bodyPr>
          <a:lstStyle/>
          <a:p>
            <a:r>
              <a:rPr lang="vi-VN" dirty="0" smtClean="0"/>
              <a:t>Iako je uobičajeno da dugoročna materijalna sredstva imaju značajnu vrijednost, određene vrste sredstava kao što su inventar, alat, kancela</a:t>
            </a:r>
            <a:r>
              <a:rPr lang="sr-Latn-RS" dirty="0" smtClean="0"/>
              <a:t>r</a:t>
            </a:r>
            <a:r>
              <a:rPr lang="vi-VN" dirty="0" smtClean="0"/>
              <a:t>i</a:t>
            </a:r>
            <a:r>
              <a:rPr lang="sr-Latn-RS" dirty="0" smtClean="0"/>
              <a:t>js</a:t>
            </a:r>
            <a:r>
              <a:rPr lang="vi-VN" dirty="0" smtClean="0"/>
              <a:t>ka oprema i slično, imaju vijek upotrebe duži od jedne godine, odnosno jednog poslovnog ciklusa, ali im je pojedinačna vrijednost mala. </a:t>
            </a:r>
            <a:endParaRPr lang="en-US" dirty="0"/>
          </a:p>
        </p:txBody>
      </p:sp>
    </p:spTree>
    <p:extLst>
      <p:ext uri="{BB962C8B-B14F-4D97-AF65-F5344CB8AC3E}">
        <p14:creationId xmlns:p14="http://schemas.microsoft.com/office/powerpoint/2010/main" val="2730650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normAutofit fontScale="90000"/>
          </a:bodyPr>
          <a:lstStyle/>
          <a:p>
            <a:pPr eaLnBrk="1" hangingPunct="1">
              <a:defRPr/>
            </a:pPr>
            <a:r>
              <a:rPr lang="sr-Cyrl-CS" sz="4000" smtClean="0"/>
              <a:t>Накнадно процењивање сталне имовине</a:t>
            </a:r>
            <a:endParaRPr lang="en-US" sz="4000" smtClean="0"/>
          </a:p>
        </p:txBody>
      </p:sp>
      <p:sp>
        <p:nvSpPr>
          <p:cNvPr id="119811" name="Rectangle 3"/>
          <p:cNvSpPr>
            <a:spLocks noGrp="1" noChangeArrowheads="1"/>
          </p:cNvSpPr>
          <p:nvPr>
            <p:ph idx="1"/>
          </p:nvPr>
        </p:nvSpPr>
        <p:spPr/>
        <p:txBody>
          <a:bodyPr/>
          <a:lstStyle/>
          <a:p>
            <a:pPr eaLnBrk="1" hangingPunct="1">
              <a:defRPr/>
            </a:pPr>
            <a:endParaRPr lang="sr-Cyrl-CS" smtClean="0"/>
          </a:p>
          <a:p>
            <a:pPr eaLnBrk="1" hangingPunct="1">
              <a:defRPr/>
            </a:pPr>
            <a:r>
              <a:rPr lang="sr-Cyrl-CS" smtClean="0"/>
              <a:t>МРС-16 нуди две могућности:</a:t>
            </a:r>
          </a:p>
          <a:p>
            <a:pPr eaLnBrk="1" hangingPunct="1">
              <a:defRPr/>
            </a:pPr>
            <a:r>
              <a:rPr lang="sr-Cyrl-CS" smtClean="0"/>
              <a:t>1. по историјском трошку – набавна вредност или цена коштања</a:t>
            </a:r>
          </a:p>
          <a:p>
            <a:pPr eaLnBrk="1" hangingPunct="1">
              <a:defRPr/>
            </a:pPr>
            <a:r>
              <a:rPr lang="sr-Cyrl-CS" smtClean="0"/>
              <a:t>2. по фер вредности</a:t>
            </a:r>
          </a:p>
          <a:p>
            <a:pPr eaLnBrk="1" hangingPunct="1">
              <a:defRPr/>
            </a:pPr>
            <a:endParaRPr lang="en-US" smtClean="0"/>
          </a:p>
        </p:txBody>
      </p:sp>
    </p:spTree>
    <p:extLst>
      <p:ext uri="{BB962C8B-B14F-4D97-AF65-F5344CB8AC3E}">
        <p14:creationId xmlns:p14="http://schemas.microsoft.com/office/powerpoint/2010/main" val="32350944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normAutofit fontScale="90000"/>
          </a:bodyPr>
          <a:lstStyle/>
          <a:p>
            <a:pPr eaLnBrk="1" hangingPunct="1">
              <a:defRPr/>
            </a:pPr>
            <a:r>
              <a:rPr lang="sr-Cyrl-CS" sz="4000" smtClean="0"/>
              <a:t>Вредновање по историјском трошку</a:t>
            </a:r>
            <a:endParaRPr lang="en-US" sz="4000" smtClean="0"/>
          </a:p>
        </p:txBody>
      </p:sp>
      <p:sp>
        <p:nvSpPr>
          <p:cNvPr id="120835" name="Rectangle 3"/>
          <p:cNvSpPr>
            <a:spLocks noGrp="1" noChangeArrowheads="1"/>
          </p:cNvSpPr>
          <p:nvPr>
            <p:ph idx="1"/>
          </p:nvPr>
        </p:nvSpPr>
        <p:spPr/>
        <p:txBody>
          <a:bodyPr/>
          <a:lstStyle/>
          <a:p>
            <a:pPr eaLnBrk="1" hangingPunct="1">
              <a:defRPr/>
            </a:pPr>
            <a:endParaRPr lang="sr-Cyrl-CS" smtClean="0"/>
          </a:p>
          <a:p>
            <a:pPr eaLnBrk="1" hangingPunct="1">
              <a:defRPr/>
            </a:pPr>
            <a:r>
              <a:rPr lang="sr-Cyrl-CS" smtClean="0"/>
              <a:t>Вредност сталне имовине једнака је иницијалној вредности умањеној за све систематске отписе и ванредна отписивања предузета због обезвређења имовине </a:t>
            </a:r>
            <a:endParaRPr lang="en-US" smtClean="0"/>
          </a:p>
        </p:txBody>
      </p:sp>
    </p:spTree>
    <p:extLst>
      <p:ext uri="{BB962C8B-B14F-4D97-AF65-F5344CB8AC3E}">
        <p14:creationId xmlns:p14="http://schemas.microsoft.com/office/powerpoint/2010/main" val="38265044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normAutofit/>
          </a:bodyPr>
          <a:lstStyle/>
          <a:p>
            <a:pPr eaLnBrk="1" hangingPunct="1">
              <a:defRPr/>
            </a:pPr>
            <a:r>
              <a:rPr lang="sr-Cyrl-CS" sz="4000" smtClean="0"/>
              <a:t>Аспекти и фактори отписивања</a:t>
            </a:r>
            <a:endParaRPr lang="en-US" sz="4000" smtClean="0"/>
          </a:p>
        </p:txBody>
      </p:sp>
      <p:sp>
        <p:nvSpPr>
          <p:cNvPr id="86019" name="Rectangle 3"/>
          <p:cNvSpPr>
            <a:spLocks noGrp="1" noChangeArrowheads="1"/>
          </p:cNvSpPr>
          <p:nvPr>
            <p:ph idx="1"/>
          </p:nvPr>
        </p:nvSpPr>
        <p:spPr/>
        <p:txBody>
          <a:bodyPr>
            <a:normAutofit/>
          </a:bodyPr>
          <a:lstStyle/>
          <a:p>
            <a:pPr eaLnBrk="1" hangingPunct="1">
              <a:defRPr/>
            </a:pPr>
            <a:r>
              <a:rPr lang="sr-Cyrl-CS" sz="2800" smtClean="0"/>
              <a:t>Отписивање може бити посматрано са гледишта пословног биланса, калкулације и пореског биланса.</a:t>
            </a:r>
          </a:p>
          <a:p>
            <a:pPr eaLnBrk="1" hangingPunct="1">
              <a:defRPr/>
            </a:pPr>
            <a:r>
              <a:rPr lang="sr-Cyrl-CS" sz="2800" smtClean="0"/>
              <a:t>Са аспекта пословног биланса реч је о отписивању које се заснива на рачуноводственим стандардима и законским прописима.</a:t>
            </a:r>
          </a:p>
          <a:p>
            <a:pPr eaLnBrk="1" hangingPunct="1">
              <a:defRPr/>
            </a:pPr>
            <a:r>
              <a:rPr lang="sr-Cyrl-CS" sz="2800" smtClean="0"/>
              <a:t>Калкулативни отписи имају за циљ одржавање супстанце базирају се на дневним вреностима и спроводе се у погонском књиговодству.</a:t>
            </a:r>
            <a:endParaRPr lang="en-US" sz="2800" smtClean="0"/>
          </a:p>
        </p:txBody>
      </p:sp>
    </p:spTree>
    <p:extLst>
      <p:ext uri="{BB962C8B-B14F-4D97-AF65-F5344CB8AC3E}">
        <p14:creationId xmlns:p14="http://schemas.microsoft.com/office/powerpoint/2010/main" val="38745932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defRPr/>
            </a:pPr>
            <a:endParaRPr lang="sr-Cyrl-CS" smtClean="0"/>
          </a:p>
        </p:txBody>
      </p:sp>
      <p:sp>
        <p:nvSpPr>
          <p:cNvPr id="91139" name="Rectangle 3"/>
          <p:cNvSpPr>
            <a:spLocks noGrp="1" noChangeArrowheads="1"/>
          </p:cNvSpPr>
          <p:nvPr>
            <p:ph idx="1"/>
          </p:nvPr>
        </p:nvSpPr>
        <p:spPr/>
        <p:txBody>
          <a:bodyPr/>
          <a:lstStyle/>
          <a:p>
            <a:pPr eaLnBrk="1" hangingPunct="1">
              <a:defRPr/>
            </a:pPr>
            <a:r>
              <a:rPr lang="sr-Cyrl-CS" smtClean="0"/>
              <a:t>Са аспекта пореског биланса отписивање се врши са према пореским прописима, чија примена треба да доведе до утврђивања опорезивог резултата.</a:t>
            </a:r>
            <a:endParaRPr lang="en-US" smtClean="0"/>
          </a:p>
        </p:txBody>
      </p:sp>
    </p:spTree>
    <p:extLst>
      <p:ext uri="{BB962C8B-B14F-4D97-AF65-F5344CB8AC3E}">
        <p14:creationId xmlns:p14="http://schemas.microsoft.com/office/powerpoint/2010/main" val="36711733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pPr eaLnBrk="1" hangingPunct="1">
              <a:defRPr/>
            </a:pPr>
            <a:endParaRPr lang="sr-Cyrl-CS" smtClean="0"/>
          </a:p>
        </p:txBody>
      </p:sp>
      <p:sp>
        <p:nvSpPr>
          <p:cNvPr id="92163" name="Rectangle 3"/>
          <p:cNvSpPr>
            <a:spLocks noGrp="1" noChangeArrowheads="1"/>
          </p:cNvSpPr>
          <p:nvPr>
            <p:ph idx="1"/>
          </p:nvPr>
        </p:nvSpPr>
        <p:spPr/>
        <p:txBody>
          <a:bodyPr>
            <a:normAutofit/>
          </a:bodyPr>
          <a:lstStyle/>
          <a:p>
            <a:pPr eaLnBrk="1" hangingPunct="1">
              <a:defRPr/>
            </a:pPr>
            <a:r>
              <a:rPr lang="sr-Cyrl-CS" sz="2800" smtClean="0"/>
              <a:t>Фактори отписивања – узроци смањења вредности средстава се деле на:</a:t>
            </a:r>
          </a:p>
          <a:p>
            <a:pPr eaLnBrk="1" hangingPunct="1">
              <a:defRPr/>
            </a:pPr>
            <a:r>
              <a:rPr lang="sr-Cyrl-CS" sz="2800" smtClean="0"/>
              <a:t>1. оне који доводе до редовних отписа</a:t>
            </a:r>
          </a:p>
          <a:p>
            <a:pPr eaLnBrk="1" hangingPunct="1">
              <a:defRPr/>
            </a:pPr>
            <a:r>
              <a:rPr lang="sr-Cyrl-CS" sz="2800" smtClean="0"/>
              <a:t>2. оне који доводе до ванредних отписа</a:t>
            </a:r>
          </a:p>
          <a:p>
            <a:pPr eaLnBrk="1" hangingPunct="1">
              <a:defRPr/>
            </a:pPr>
            <a:r>
              <a:rPr lang="sr-Cyrl-CS" sz="2800" smtClean="0"/>
              <a:t>Редовно отписивање се врши због:</a:t>
            </a:r>
          </a:p>
          <a:p>
            <a:pPr eaLnBrk="1" hangingPunct="1">
              <a:defRPr/>
            </a:pPr>
            <a:r>
              <a:rPr lang="sr-Cyrl-CS" sz="2800" smtClean="0"/>
              <a:t>1. физичког рабаћења, протока времена и исцрпљења супстанце</a:t>
            </a:r>
          </a:p>
          <a:p>
            <a:pPr eaLnBrk="1" hangingPunct="1">
              <a:defRPr/>
            </a:pPr>
            <a:r>
              <a:rPr lang="sr-Cyrl-CS" sz="2800" smtClean="0"/>
              <a:t>2. истека уговора</a:t>
            </a:r>
          </a:p>
          <a:p>
            <a:pPr eaLnBrk="1" hangingPunct="1">
              <a:defRPr/>
            </a:pPr>
            <a:r>
              <a:rPr lang="sr-Cyrl-CS" sz="2800" smtClean="0"/>
              <a:t>3. економски – застарелост и неподобност</a:t>
            </a:r>
            <a:endParaRPr lang="en-US" sz="2800" smtClean="0"/>
          </a:p>
        </p:txBody>
      </p:sp>
    </p:spTree>
    <p:extLst>
      <p:ext uri="{BB962C8B-B14F-4D97-AF65-F5344CB8AC3E}">
        <p14:creationId xmlns:p14="http://schemas.microsoft.com/office/powerpoint/2010/main" val="16844949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eaLnBrk="1" hangingPunct="1">
              <a:defRPr/>
            </a:pPr>
            <a:endParaRPr lang="sr-Cyrl-CS" smtClean="0"/>
          </a:p>
        </p:txBody>
      </p:sp>
      <p:sp>
        <p:nvSpPr>
          <p:cNvPr id="97283" name="Rectangle 3"/>
          <p:cNvSpPr>
            <a:spLocks noGrp="1" noChangeArrowheads="1"/>
          </p:cNvSpPr>
          <p:nvPr>
            <p:ph idx="1"/>
          </p:nvPr>
        </p:nvSpPr>
        <p:spPr/>
        <p:txBody>
          <a:bodyPr>
            <a:normAutofit/>
          </a:bodyPr>
          <a:lstStyle/>
          <a:p>
            <a:pPr eaLnBrk="1" hangingPunct="1">
              <a:lnSpc>
                <a:spcPct val="90000"/>
              </a:lnSpc>
              <a:defRPr/>
            </a:pPr>
            <a:r>
              <a:rPr lang="sr-Cyrl-CS" sz="2800" smtClean="0"/>
              <a:t>Ванредни отписи се предузимају када смањење вредности настане због:</a:t>
            </a:r>
          </a:p>
          <a:p>
            <a:pPr eaLnBrk="1" hangingPunct="1">
              <a:lnSpc>
                <a:spcPct val="90000"/>
              </a:lnSpc>
              <a:defRPr/>
            </a:pPr>
            <a:r>
              <a:rPr lang="sr-Cyrl-CS" sz="2800" smtClean="0"/>
              <a:t>Ванредних догађаја као што су пожар, поплава, земљотрес и сл. и ако је то смањење трајне природе.</a:t>
            </a:r>
          </a:p>
          <a:p>
            <a:pPr eaLnBrk="1" hangingPunct="1">
              <a:lnSpc>
                <a:spcPct val="90000"/>
              </a:lnSpc>
              <a:defRPr/>
            </a:pPr>
            <a:r>
              <a:rPr lang="sr-Cyrl-CS" sz="2800" smtClean="0"/>
              <a:t>Обезвређење средстава настало услед погрешних инвестиционих одлука које су довеле до изградње предимензионираних капацитета, употребе неадекватних материјала у градњи, и сл. Узима се у обзир такође путем ванредних отписа.</a:t>
            </a:r>
            <a:endParaRPr lang="en-US" sz="2800" smtClean="0"/>
          </a:p>
        </p:txBody>
      </p:sp>
    </p:spTree>
    <p:extLst>
      <p:ext uri="{BB962C8B-B14F-4D97-AF65-F5344CB8AC3E}">
        <p14:creationId xmlns:p14="http://schemas.microsoft.com/office/powerpoint/2010/main" val="40805795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Vrste materijalnih sredstava</a:t>
            </a:r>
            <a:endParaRPr lang="en-US" dirty="0"/>
          </a:p>
        </p:txBody>
      </p:sp>
      <p:sp>
        <p:nvSpPr>
          <p:cNvPr id="3" name="Content Placeholder 2"/>
          <p:cNvSpPr>
            <a:spLocks noGrp="1"/>
          </p:cNvSpPr>
          <p:nvPr>
            <p:ph idx="1"/>
          </p:nvPr>
        </p:nvSpPr>
        <p:spPr/>
        <p:txBody>
          <a:bodyPr>
            <a:normAutofit/>
          </a:bodyPr>
          <a:lstStyle/>
          <a:p>
            <a:r>
              <a:rPr lang="en-US" dirty="0" err="1" smtClean="0"/>
              <a:t>Dugoročna</a:t>
            </a:r>
            <a:r>
              <a:rPr lang="en-US" dirty="0" smtClean="0"/>
              <a:t> </a:t>
            </a:r>
            <a:r>
              <a:rPr lang="en-US" dirty="0" err="1" smtClean="0"/>
              <a:t>materijalna</a:t>
            </a:r>
            <a:r>
              <a:rPr lang="en-US" dirty="0" smtClean="0"/>
              <a:t> </a:t>
            </a:r>
            <a:r>
              <a:rPr lang="en-US" dirty="0" err="1" smtClean="0"/>
              <a:t>sredstva</a:t>
            </a:r>
            <a:r>
              <a:rPr lang="en-US" dirty="0" smtClean="0"/>
              <a:t> </a:t>
            </a:r>
            <a:r>
              <a:rPr lang="en-US" dirty="0" err="1" smtClean="0"/>
              <a:t>obuhvataju</a:t>
            </a:r>
            <a:r>
              <a:rPr lang="en-US" dirty="0" smtClean="0"/>
              <a:t> </a:t>
            </a:r>
            <a:r>
              <a:rPr lang="en-US" dirty="0" err="1" smtClean="0"/>
              <a:t>ona</a:t>
            </a:r>
            <a:r>
              <a:rPr lang="en-US" dirty="0" smtClean="0"/>
              <a:t> </a:t>
            </a:r>
            <a:r>
              <a:rPr lang="en-US" dirty="0" err="1" smtClean="0"/>
              <a:t>sredstva</a:t>
            </a:r>
            <a:r>
              <a:rPr lang="en-US" dirty="0" smtClean="0"/>
              <a:t> </a:t>
            </a:r>
            <a:r>
              <a:rPr lang="en-US" dirty="0" err="1" smtClean="0"/>
              <a:t>koja</a:t>
            </a:r>
            <a:r>
              <a:rPr lang="en-US" dirty="0" smtClean="0"/>
              <a:t> </a:t>
            </a:r>
            <a:r>
              <a:rPr lang="en-US" dirty="0" err="1" smtClean="0"/>
              <a:t>imaju</a:t>
            </a:r>
            <a:r>
              <a:rPr lang="en-US" dirty="0" smtClean="0"/>
              <a:t> </a:t>
            </a:r>
            <a:r>
              <a:rPr lang="en-US" dirty="0" err="1" smtClean="0"/>
              <a:t>fizičku</a:t>
            </a:r>
            <a:r>
              <a:rPr lang="en-US" dirty="0" smtClean="0"/>
              <a:t> </a:t>
            </a:r>
            <a:r>
              <a:rPr lang="en-US" dirty="0" err="1" smtClean="0"/>
              <a:t>supstancu</a:t>
            </a:r>
            <a:r>
              <a:rPr lang="en-US" dirty="0" smtClean="0"/>
              <a:t> </a:t>
            </a:r>
            <a:r>
              <a:rPr lang="en-US" dirty="0" err="1" smtClean="0"/>
              <a:t>kao</a:t>
            </a:r>
            <a:r>
              <a:rPr lang="en-US" dirty="0" smtClean="0"/>
              <a:t> </a:t>
            </a:r>
            <a:r>
              <a:rPr lang="en-US" dirty="0" err="1" smtClean="0"/>
              <a:t>što</a:t>
            </a:r>
            <a:r>
              <a:rPr lang="en-US" dirty="0" smtClean="0"/>
              <a:t> </a:t>
            </a:r>
            <a:r>
              <a:rPr lang="en-US" dirty="0" err="1" smtClean="0"/>
              <a:t>su</a:t>
            </a:r>
            <a:r>
              <a:rPr lang="en-US" dirty="0" smtClean="0"/>
              <a:t> </a:t>
            </a:r>
            <a:r>
              <a:rPr lang="en-US" dirty="0" err="1" smtClean="0"/>
              <a:t>objekti</a:t>
            </a:r>
            <a:r>
              <a:rPr lang="en-US" dirty="0" smtClean="0"/>
              <a:t>, </a:t>
            </a:r>
            <a:r>
              <a:rPr lang="en-US" dirty="0" err="1" smtClean="0"/>
              <a:t>nekretnine</a:t>
            </a:r>
            <a:r>
              <a:rPr lang="en-US" dirty="0" smtClean="0"/>
              <a:t>, </a:t>
            </a:r>
            <a:r>
              <a:rPr lang="en-US" dirty="0" err="1" smtClean="0"/>
              <a:t>oprema</a:t>
            </a:r>
            <a:r>
              <a:rPr lang="en-US" dirty="0" smtClean="0"/>
              <a:t>, </a:t>
            </a:r>
            <a:r>
              <a:rPr lang="en-US" dirty="0" err="1" smtClean="0"/>
              <a:t>postrojenja</a:t>
            </a:r>
            <a:r>
              <a:rPr lang="en-US" dirty="0" smtClean="0"/>
              <a:t>, </a:t>
            </a:r>
            <a:r>
              <a:rPr lang="en-US" dirty="0" err="1" smtClean="0"/>
              <a:t>alat</a:t>
            </a:r>
            <a:r>
              <a:rPr lang="en-US" dirty="0" smtClean="0"/>
              <a:t>, </a:t>
            </a:r>
            <a:r>
              <a:rPr lang="en-US" dirty="0" err="1" smtClean="0"/>
              <a:t>inventar</a:t>
            </a:r>
            <a:r>
              <a:rPr lang="en-US" dirty="0" smtClean="0"/>
              <a:t>, </a:t>
            </a:r>
            <a:r>
              <a:rPr lang="en-US" dirty="0" err="1" smtClean="0"/>
              <a:t>i</a:t>
            </a:r>
            <a:r>
              <a:rPr lang="en-US" dirty="0" smtClean="0"/>
              <a:t> </a:t>
            </a:r>
            <a:r>
              <a:rPr lang="en-US" dirty="0" err="1" smtClean="0"/>
              <a:t>slično</a:t>
            </a:r>
            <a:r>
              <a:rPr lang="en-US" dirty="0" smtClean="0"/>
              <a:t>. </a:t>
            </a:r>
            <a:endParaRPr lang="sr-Latn-RS" dirty="0" smtClean="0"/>
          </a:p>
          <a:p>
            <a:r>
              <a:rPr lang="en-US" dirty="0" smtClean="0"/>
              <a:t>Da bi </a:t>
            </a:r>
            <a:r>
              <a:rPr lang="en-US" dirty="0" err="1" smtClean="0"/>
              <a:t>navedena</a:t>
            </a:r>
            <a:r>
              <a:rPr lang="en-US" dirty="0" smtClean="0"/>
              <a:t> </a:t>
            </a:r>
            <a:r>
              <a:rPr lang="en-US" dirty="0" err="1" smtClean="0"/>
              <a:t>sredstva</a:t>
            </a:r>
            <a:r>
              <a:rPr lang="en-US" dirty="0" smtClean="0"/>
              <a:t> </a:t>
            </a:r>
            <a:r>
              <a:rPr lang="en-US" dirty="0" err="1" smtClean="0"/>
              <a:t>imala</a:t>
            </a:r>
            <a:r>
              <a:rPr lang="en-US" dirty="0" smtClean="0"/>
              <a:t> </a:t>
            </a:r>
            <a:r>
              <a:rPr lang="en-US" dirty="0" err="1" smtClean="0"/>
              <a:t>karakter</a:t>
            </a:r>
            <a:r>
              <a:rPr lang="en-US" dirty="0" smtClean="0"/>
              <a:t> </a:t>
            </a:r>
            <a:r>
              <a:rPr lang="en-US" dirty="0" err="1" smtClean="0"/>
              <a:t>dugoročnih</a:t>
            </a:r>
            <a:r>
              <a:rPr lang="en-US" dirty="0" smtClean="0"/>
              <a:t> </a:t>
            </a:r>
            <a:r>
              <a:rPr lang="en-US" dirty="0" err="1" smtClean="0"/>
              <a:t>preduzeće</a:t>
            </a:r>
            <a:r>
              <a:rPr lang="en-US" dirty="0" smtClean="0"/>
              <a:t> </a:t>
            </a:r>
            <a:r>
              <a:rPr lang="en-US" dirty="0" err="1" smtClean="0"/>
              <a:t>treba</a:t>
            </a:r>
            <a:r>
              <a:rPr lang="en-US" dirty="0" smtClean="0"/>
              <a:t> da </a:t>
            </a:r>
            <a:r>
              <a:rPr lang="en-US" dirty="0" err="1" smtClean="0"/>
              <a:t>ih</a:t>
            </a:r>
            <a:r>
              <a:rPr lang="en-US" dirty="0" smtClean="0"/>
              <a:t> </a:t>
            </a:r>
            <a:r>
              <a:rPr lang="en-US" dirty="0" err="1" smtClean="0"/>
              <a:t>koristi</a:t>
            </a:r>
            <a:r>
              <a:rPr lang="en-US" dirty="0" smtClean="0"/>
              <a:t> </a:t>
            </a:r>
            <a:r>
              <a:rPr lang="en-US" dirty="0" err="1" smtClean="0"/>
              <a:t>za</a:t>
            </a:r>
            <a:r>
              <a:rPr lang="en-US" dirty="0" smtClean="0"/>
              <a:t> </a:t>
            </a:r>
            <a:r>
              <a:rPr lang="en-US" dirty="0" err="1" smtClean="0"/>
              <a:t>proizvodnju</a:t>
            </a:r>
            <a:r>
              <a:rPr lang="en-US" dirty="0" smtClean="0"/>
              <a:t> </a:t>
            </a:r>
            <a:r>
              <a:rPr lang="en-US" dirty="0" err="1" smtClean="0"/>
              <a:t>ili</a:t>
            </a:r>
            <a:r>
              <a:rPr lang="en-US" dirty="0" smtClean="0"/>
              <a:t> </a:t>
            </a:r>
            <a:r>
              <a:rPr lang="en-US" dirty="0" err="1" smtClean="0"/>
              <a:t>prodaju</a:t>
            </a:r>
            <a:r>
              <a:rPr lang="en-US" dirty="0" smtClean="0"/>
              <a:t> </a:t>
            </a:r>
            <a:r>
              <a:rPr lang="en-US" dirty="0" err="1" smtClean="0"/>
              <a:t>proizvoda</a:t>
            </a:r>
            <a:r>
              <a:rPr lang="en-US" dirty="0" smtClean="0"/>
              <a:t> </a:t>
            </a:r>
            <a:r>
              <a:rPr lang="en-US" dirty="0" err="1" smtClean="0"/>
              <a:t>i</a:t>
            </a:r>
            <a:r>
              <a:rPr lang="en-US" dirty="0" smtClean="0"/>
              <a:t> </a:t>
            </a:r>
            <a:r>
              <a:rPr lang="en-US" dirty="0" err="1" smtClean="0"/>
              <a:t>usluga</a:t>
            </a:r>
            <a:r>
              <a:rPr lang="en-US" dirty="0" smtClean="0"/>
              <a:t>, </a:t>
            </a:r>
            <a:r>
              <a:rPr lang="en-US" dirty="0" err="1" smtClean="0"/>
              <a:t>za</a:t>
            </a:r>
            <a:r>
              <a:rPr lang="en-US" dirty="0" smtClean="0"/>
              <a:t> </a:t>
            </a:r>
            <a:r>
              <a:rPr lang="en-US" dirty="0" err="1" smtClean="0"/>
              <a:t>iznjmljivanje</a:t>
            </a:r>
            <a:r>
              <a:rPr lang="en-US" dirty="0" smtClean="0"/>
              <a:t> </a:t>
            </a:r>
            <a:r>
              <a:rPr lang="en-US" dirty="0" err="1" smtClean="0"/>
              <a:t>ili</a:t>
            </a:r>
            <a:r>
              <a:rPr lang="en-US" dirty="0" smtClean="0"/>
              <a:t> </a:t>
            </a:r>
            <a:r>
              <a:rPr lang="en-US" dirty="0" err="1" smtClean="0"/>
              <a:t>za</a:t>
            </a:r>
            <a:r>
              <a:rPr lang="en-US" dirty="0" smtClean="0"/>
              <a:t> </a:t>
            </a:r>
            <a:r>
              <a:rPr lang="en-US" dirty="0" err="1" smtClean="0"/>
              <a:t>administrativne</a:t>
            </a:r>
            <a:r>
              <a:rPr lang="en-US" dirty="0" smtClean="0"/>
              <a:t> </a:t>
            </a:r>
            <a:r>
              <a:rPr lang="en-US" dirty="0" err="1" smtClean="0"/>
              <a:t>svrhe</a:t>
            </a:r>
            <a:r>
              <a:rPr lang="en-US" dirty="0" smtClean="0"/>
              <a:t> u </a:t>
            </a:r>
            <a:r>
              <a:rPr lang="en-US" dirty="0" err="1" smtClean="0"/>
              <a:t>periodu</a:t>
            </a:r>
            <a:r>
              <a:rPr lang="en-US" dirty="0" smtClean="0"/>
              <a:t> </a:t>
            </a:r>
            <a:r>
              <a:rPr lang="en-US" dirty="0" err="1" smtClean="0"/>
              <a:t>dužem</a:t>
            </a:r>
            <a:r>
              <a:rPr lang="en-US" dirty="0" smtClean="0"/>
              <a:t> od </a:t>
            </a:r>
            <a:r>
              <a:rPr lang="en-US" dirty="0" err="1" smtClean="0"/>
              <a:t>jednog</a:t>
            </a:r>
            <a:r>
              <a:rPr lang="en-US" dirty="0" smtClean="0"/>
              <a:t> </a:t>
            </a:r>
            <a:r>
              <a:rPr lang="en-US" dirty="0" err="1" smtClean="0"/>
              <a:t>perioda</a:t>
            </a:r>
            <a:r>
              <a:rPr lang="en-US" dirty="0" smtClean="0"/>
              <a:t>.</a:t>
            </a:r>
            <a:endParaRPr lang="en-US" dirty="0"/>
          </a:p>
        </p:txBody>
      </p:sp>
    </p:spTree>
    <p:extLst>
      <p:ext uri="{BB962C8B-B14F-4D97-AF65-F5344CB8AC3E}">
        <p14:creationId xmlns:p14="http://schemas.microsoft.com/office/powerpoint/2010/main" val="1402960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eaLnBrk="1" hangingPunct="1">
              <a:defRPr/>
            </a:pPr>
            <a:r>
              <a:rPr lang="sr-Cyrl-CS" smtClean="0"/>
              <a:t>Врсте отписа</a:t>
            </a:r>
            <a:endParaRPr lang="en-US" smtClean="0"/>
          </a:p>
        </p:txBody>
      </p:sp>
      <p:sp>
        <p:nvSpPr>
          <p:cNvPr id="98307" name="Rectangle 3"/>
          <p:cNvSpPr>
            <a:spLocks noGrp="1" noChangeArrowheads="1"/>
          </p:cNvSpPr>
          <p:nvPr>
            <p:ph idx="1"/>
          </p:nvPr>
        </p:nvSpPr>
        <p:spPr/>
        <p:txBody>
          <a:bodyPr/>
          <a:lstStyle/>
          <a:p>
            <a:pPr eaLnBrk="1" hangingPunct="1">
              <a:defRPr/>
            </a:pPr>
            <a:r>
              <a:rPr lang="sr-Cyrl-CS" smtClean="0"/>
              <a:t>Према месту отписивања:</a:t>
            </a:r>
          </a:p>
          <a:p>
            <a:pPr eaLnBrk="1" hangingPunct="1">
              <a:defRPr/>
            </a:pPr>
            <a:r>
              <a:rPr lang="sr-Cyrl-CS" smtClean="0"/>
              <a:t>1. у финансијском књиговодству</a:t>
            </a:r>
          </a:p>
          <a:p>
            <a:pPr eaLnBrk="1" hangingPunct="1">
              <a:defRPr/>
            </a:pPr>
            <a:r>
              <a:rPr lang="sr-Cyrl-CS" smtClean="0"/>
              <a:t>2. у погонском обрачуну</a:t>
            </a:r>
          </a:p>
          <a:p>
            <a:pPr eaLnBrk="1" hangingPunct="1">
              <a:defRPr/>
            </a:pPr>
            <a:r>
              <a:rPr lang="sr-Cyrl-CS" smtClean="0"/>
              <a:t>У финансијском књиговодству за потребе израде биланса на крају године се утврђује коначна висина редовних отписа који се утврђују сагласно МРС и рачуноводственим политикама.</a:t>
            </a:r>
            <a:endParaRPr lang="en-US" smtClean="0"/>
          </a:p>
        </p:txBody>
      </p:sp>
    </p:spTree>
    <p:extLst>
      <p:ext uri="{BB962C8B-B14F-4D97-AF65-F5344CB8AC3E}">
        <p14:creationId xmlns:p14="http://schemas.microsoft.com/office/powerpoint/2010/main" val="3981672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eaLnBrk="1" hangingPunct="1">
              <a:defRPr/>
            </a:pPr>
            <a:endParaRPr lang="sr-Cyrl-CS" smtClean="0"/>
          </a:p>
        </p:txBody>
      </p:sp>
      <p:sp>
        <p:nvSpPr>
          <p:cNvPr id="99331" name="Rectangle 3"/>
          <p:cNvSpPr>
            <a:spLocks noGrp="1" noChangeArrowheads="1"/>
          </p:cNvSpPr>
          <p:nvPr>
            <p:ph idx="1"/>
          </p:nvPr>
        </p:nvSpPr>
        <p:spPr/>
        <p:txBody>
          <a:bodyPr/>
          <a:lstStyle/>
          <a:p>
            <a:pPr eaLnBrk="1" hangingPunct="1">
              <a:defRPr/>
            </a:pPr>
            <a:r>
              <a:rPr lang="sr-Cyrl-CS" sz="2800" smtClean="0"/>
              <a:t>У погонском књиговодству се отписивање врши за потребе калкулације, полази од дневних вредности.</a:t>
            </a:r>
          </a:p>
          <a:p>
            <a:pPr eaLnBrk="1" hangingPunct="1">
              <a:defRPr/>
            </a:pPr>
            <a:r>
              <a:rPr lang="sr-Cyrl-CS" sz="2800" smtClean="0">
                <a:solidFill>
                  <a:schemeClr val="bg1"/>
                </a:solidFill>
              </a:rPr>
              <a:t>Према техници отписивања:</a:t>
            </a:r>
          </a:p>
          <a:p>
            <a:pPr eaLnBrk="1" hangingPunct="1">
              <a:defRPr/>
            </a:pPr>
            <a:r>
              <a:rPr lang="sr-Cyrl-CS" sz="2800" smtClean="0">
                <a:solidFill>
                  <a:schemeClr val="bg1"/>
                </a:solidFill>
              </a:rPr>
              <a:t>1. директно</a:t>
            </a:r>
          </a:p>
          <a:p>
            <a:pPr eaLnBrk="1" hangingPunct="1">
              <a:defRPr/>
            </a:pPr>
            <a:r>
              <a:rPr lang="sr-Cyrl-CS" sz="2800" smtClean="0">
                <a:solidFill>
                  <a:schemeClr val="bg1"/>
                </a:solidFill>
              </a:rPr>
              <a:t>2. индиректно</a:t>
            </a:r>
          </a:p>
          <a:p>
            <a:pPr eaLnBrk="1" hangingPunct="1">
              <a:defRPr/>
            </a:pPr>
            <a:r>
              <a:rPr lang="sr-Cyrl-CS" sz="2800" smtClean="0">
                <a:solidFill>
                  <a:schemeClr val="bg1"/>
                </a:solidFill>
              </a:rPr>
              <a:t>Према политици отписивања</a:t>
            </a:r>
          </a:p>
          <a:p>
            <a:pPr eaLnBrk="1" hangingPunct="1">
              <a:defRPr/>
            </a:pPr>
            <a:r>
              <a:rPr lang="sr-Cyrl-CS" sz="2800" smtClean="0">
                <a:solidFill>
                  <a:schemeClr val="bg1"/>
                </a:solidFill>
              </a:rPr>
              <a:t>1. отписивање са карактером расхода и</a:t>
            </a:r>
          </a:p>
          <a:p>
            <a:pPr eaLnBrk="1" hangingPunct="1">
              <a:defRPr/>
            </a:pPr>
            <a:r>
              <a:rPr lang="sr-Cyrl-CS" sz="2800" smtClean="0">
                <a:solidFill>
                  <a:schemeClr val="bg1"/>
                </a:solidFill>
              </a:rPr>
              <a:t>2. допунско</a:t>
            </a:r>
            <a:endParaRPr lang="en-US" sz="2800" smtClean="0">
              <a:solidFill>
                <a:schemeClr val="bg1"/>
              </a:solidFill>
            </a:endParaRPr>
          </a:p>
        </p:txBody>
      </p:sp>
    </p:spTree>
    <p:extLst>
      <p:ext uri="{BB962C8B-B14F-4D97-AF65-F5344CB8AC3E}">
        <p14:creationId xmlns:p14="http://schemas.microsoft.com/office/powerpoint/2010/main" val="2846598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pPr eaLnBrk="1" hangingPunct="1">
              <a:defRPr/>
            </a:pPr>
            <a:endParaRPr lang="sr-Cyrl-CS" smtClean="0"/>
          </a:p>
        </p:txBody>
      </p:sp>
      <p:sp>
        <p:nvSpPr>
          <p:cNvPr id="100355" name="Rectangle 3"/>
          <p:cNvSpPr>
            <a:spLocks noGrp="1" noChangeArrowheads="1"/>
          </p:cNvSpPr>
          <p:nvPr>
            <p:ph idx="1"/>
          </p:nvPr>
        </p:nvSpPr>
        <p:spPr/>
        <p:txBody>
          <a:bodyPr>
            <a:normAutofit/>
          </a:bodyPr>
          <a:lstStyle/>
          <a:p>
            <a:pPr eaLnBrk="1" hangingPunct="1">
              <a:defRPr/>
            </a:pPr>
            <a:r>
              <a:rPr lang="sr-Cyrl-CS" smtClean="0"/>
              <a:t>Отписивање са карактером расхода:</a:t>
            </a:r>
          </a:p>
          <a:p>
            <a:pPr eaLnBrk="1" hangingPunct="1">
              <a:defRPr/>
            </a:pPr>
            <a:r>
              <a:rPr lang="sr-Cyrl-CS" smtClean="0"/>
              <a:t>- редовно </a:t>
            </a:r>
          </a:p>
          <a:p>
            <a:pPr eaLnBrk="1" hangingPunct="1">
              <a:defRPr/>
            </a:pPr>
            <a:r>
              <a:rPr lang="sr-Cyrl-CS" smtClean="0"/>
              <a:t>- ванредно </a:t>
            </a:r>
          </a:p>
          <a:p>
            <a:pPr eaLnBrk="1" hangingPunct="1">
              <a:defRPr/>
            </a:pPr>
            <a:r>
              <a:rPr lang="sr-Cyrl-CS" smtClean="0"/>
              <a:t>Предмет ванредног отписивања могу бити и добра која имају неограничен век трајања.</a:t>
            </a:r>
          </a:p>
          <a:p>
            <a:pPr eaLnBrk="1" hangingPunct="1">
              <a:defRPr/>
            </a:pPr>
            <a:r>
              <a:rPr lang="sr-Cyrl-CS" smtClean="0"/>
              <a:t>На пример: земљиште које однесе поплава</a:t>
            </a:r>
          </a:p>
          <a:p>
            <a:pPr eaLnBrk="1" hangingPunct="1">
              <a:defRPr/>
            </a:pPr>
            <a:r>
              <a:rPr lang="sr-Cyrl-CS" smtClean="0"/>
              <a:t>Уметнички предмети који се трајно оштете и сл.</a:t>
            </a:r>
            <a:endParaRPr lang="en-US" smtClean="0"/>
          </a:p>
        </p:txBody>
      </p:sp>
    </p:spTree>
    <p:extLst>
      <p:ext uri="{BB962C8B-B14F-4D97-AF65-F5344CB8AC3E}">
        <p14:creationId xmlns:p14="http://schemas.microsoft.com/office/powerpoint/2010/main" val="26254396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eaLnBrk="1" hangingPunct="1">
              <a:defRPr/>
            </a:pPr>
            <a:r>
              <a:rPr lang="sr-Cyrl-CS" smtClean="0"/>
              <a:t>План отписивања</a:t>
            </a:r>
            <a:endParaRPr lang="en-US" smtClean="0"/>
          </a:p>
        </p:txBody>
      </p:sp>
      <p:sp>
        <p:nvSpPr>
          <p:cNvPr id="101379" name="Rectangle 3"/>
          <p:cNvSpPr>
            <a:spLocks noGrp="1" noChangeArrowheads="1"/>
          </p:cNvSpPr>
          <p:nvPr>
            <p:ph idx="1"/>
          </p:nvPr>
        </p:nvSpPr>
        <p:spPr/>
        <p:txBody>
          <a:bodyPr/>
          <a:lstStyle/>
          <a:p>
            <a:pPr eaLnBrk="1" hangingPunct="1">
              <a:defRPr/>
            </a:pPr>
            <a:r>
              <a:rPr lang="sr-Cyrl-CS" sz="2800" smtClean="0"/>
              <a:t>За потребе утврђивања висине редовних отписа.</a:t>
            </a:r>
          </a:p>
          <a:p>
            <a:pPr eaLnBrk="1" hangingPunct="1">
              <a:defRPr/>
            </a:pPr>
            <a:r>
              <a:rPr lang="sr-Cyrl-CS" sz="2800" smtClean="0"/>
              <a:t>Садржај:</a:t>
            </a:r>
          </a:p>
          <a:p>
            <a:pPr eaLnBrk="1" hangingPunct="1">
              <a:defRPr/>
            </a:pPr>
            <a:r>
              <a:rPr lang="sr-Cyrl-CS" sz="2800" smtClean="0"/>
              <a:t>- основица за расподелу,</a:t>
            </a:r>
          </a:p>
          <a:p>
            <a:pPr eaLnBrk="1" hangingPunct="1">
              <a:defRPr/>
            </a:pPr>
            <a:r>
              <a:rPr lang="sr-Cyrl-CS" sz="2800" smtClean="0"/>
              <a:t>- процењени корисни (економски) век трајања,.</a:t>
            </a:r>
          </a:p>
          <a:p>
            <a:pPr eaLnBrk="1" hangingPunct="1">
              <a:defRPr/>
            </a:pPr>
            <a:r>
              <a:rPr lang="sr-Cyrl-CS" sz="2800" smtClean="0"/>
              <a:t>- процењена вредност ликвидационог остатка,</a:t>
            </a:r>
          </a:p>
          <a:p>
            <a:pPr eaLnBrk="1" hangingPunct="1">
              <a:defRPr/>
            </a:pPr>
            <a:r>
              <a:rPr lang="sr-Cyrl-CS" sz="2800" smtClean="0"/>
              <a:t>- одабрана метода отписивања,</a:t>
            </a:r>
          </a:p>
          <a:p>
            <a:pPr eaLnBrk="1" hangingPunct="1">
              <a:defRPr/>
            </a:pPr>
            <a:r>
              <a:rPr lang="sr-Cyrl-CS" sz="2800" smtClean="0"/>
              <a:t>- висина отписа.</a:t>
            </a:r>
          </a:p>
          <a:p>
            <a:pPr eaLnBrk="1" hangingPunct="1">
              <a:defRPr/>
            </a:pPr>
            <a:endParaRPr lang="en-US" sz="2800" smtClean="0"/>
          </a:p>
        </p:txBody>
      </p:sp>
    </p:spTree>
    <p:extLst>
      <p:ext uri="{BB962C8B-B14F-4D97-AF65-F5344CB8AC3E}">
        <p14:creationId xmlns:p14="http://schemas.microsoft.com/office/powerpoint/2010/main" val="26516864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normAutofit fontScale="90000"/>
          </a:bodyPr>
          <a:lstStyle/>
          <a:p>
            <a:pPr eaLnBrk="1" hangingPunct="1">
              <a:defRPr/>
            </a:pPr>
            <a:r>
              <a:rPr lang="sr-Cyrl-CS" sz="4000" smtClean="0"/>
              <a:t>Време коришћења као фактор отписивања</a:t>
            </a:r>
            <a:endParaRPr lang="en-US" sz="4000" smtClean="0"/>
          </a:p>
        </p:txBody>
      </p:sp>
      <p:sp>
        <p:nvSpPr>
          <p:cNvPr id="102403" name="Rectangle 3"/>
          <p:cNvSpPr>
            <a:spLocks noGrp="1" noChangeArrowheads="1"/>
          </p:cNvSpPr>
          <p:nvPr>
            <p:ph idx="1"/>
          </p:nvPr>
        </p:nvSpPr>
        <p:spPr/>
        <p:txBody>
          <a:bodyPr/>
          <a:lstStyle/>
          <a:p>
            <a:pPr eaLnBrk="1" hangingPunct="1">
              <a:defRPr/>
            </a:pPr>
            <a:r>
              <a:rPr lang="sr-Cyrl-CS" smtClean="0"/>
              <a:t>Технички век трајања</a:t>
            </a:r>
          </a:p>
          <a:p>
            <a:pPr eaLnBrk="1" hangingPunct="1">
              <a:defRPr/>
            </a:pPr>
            <a:r>
              <a:rPr lang="sr-Cyrl-CS" smtClean="0"/>
              <a:t>Економски век трајања</a:t>
            </a:r>
          </a:p>
          <a:p>
            <a:pPr eaLnBrk="1" hangingPunct="1">
              <a:defRPr/>
            </a:pPr>
            <a:r>
              <a:rPr lang="sr-Cyrl-CS" smtClean="0"/>
              <a:t>Корисни век трајања</a:t>
            </a:r>
          </a:p>
        </p:txBody>
      </p:sp>
    </p:spTree>
    <p:extLst>
      <p:ext uri="{BB962C8B-B14F-4D97-AF65-F5344CB8AC3E}">
        <p14:creationId xmlns:p14="http://schemas.microsoft.com/office/powerpoint/2010/main" val="35754462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pPr eaLnBrk="1" hangingPunct="1">
              <a:defRPr/>
            </a:pPr>
            <a:endParaRPr lang="sr-Cyrl-CS" smtClean="0"/>
          </a:p>
        </p:txBody>
      </p:sp>
      <p:sp>
        <p:nvSpPr>
          <p:cNvPr id="126979" name="Rectangle 3"/>
          <p:cNvSpPr>
            <a:spLocks noGrp="1" noChangeArrowheads="1"/>
          </p:cNvSpPr>
          <p:nvPr>
            <p:ph idx="1"/>
          </p:nvPr>
        </p:nvSpPr>
        <p:spPr/>
        <p:txBody>
          <a:bodyPr/>
          <a:lstStyle/>
          <a:p>
            <a:pPr eaLnBrk="1" hangingPunct="1">
              <a:defRPr/>
            </a:pPr>
            <a:r>
              <a:rPr lang="sr-Cyrl-CS" smtClean="0"/>
              <a:t>Технички век трајања-период у коме је средство физички спремно да пружа услуге.</a:t>
            </a:r>
          </a:p>
          <a:p>
            <a:pPr eaLnBrk="1" hangingPunct="1">
              <a:defRPr/>
            </a:pPr>
            <a:r>
              <a:rPr lang="sr-Cyrl-CS" smtClean="0"/>
              <a:t>Економски век трајања-период у коме је економски исплативо коришћење средства.</a:t>
            </a:r>
          </a:p>
          <a:p>
            <a:pPr eaLnBrk="1" hangingPunct="1">
              <a:defRPr/>
            </a:pPr>
            <a:r>
              <a:rPr lang="sr-Cyrl-CS" smtClean="0"/>
              <a:t>Корисни век трајања може бити краћи од економског ако је политика предузећа да иде на убрзану замену и да користи средства само до одређеног степена. </a:t>
            </a:r>
            <a:endParaRPr lang="en-US" smtClean="0"/>
          </a:p>
        </p:txBody>
      </p:sp>
    </p:spTree>
    <p:extLst>
      <p:ext uri="{BB962C8B-B14F-4D97-AF65-F5344CB8AC3E}">
        <p14:creationId xmlns:p14="http://schemas.microsoft.com/office/powerpoint/2010/main" val="40469512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eaLnBrk="1" hangingPunct="1">
              <a:defRPr/>
            </a:pPr>
            <a:endParaRPr lang="sr-Cyrl-CS" smtClean="0"/>
          </a:p>
        </p:txBody>
      </p:sp>
      <p:sp>
        <p:nvSpPr>
          <p:cNvPr id="128003" name="Rectangle 3"/>
          <p:cNvSpPr>
            <a:spLocks noGrp="1" noChangeArrowheads="1"/>
          </p:cNvSpPr>
          <p:nvPr>
            <p:ph idx="1"/>
          </p:nvPr>
        </p:nvSpPr>
        <p:spPr/>
        <p:txBody>
          <a:bodyPr/>
          <a:lstStyle/>
          <a:p>
            <a:pPr eaLnBrk="1" hangingPunct="1">
              <a:defRPr/>
            </a:pPr>
            <a:endParaRPr lang="sr-Cyrl-CS" smtClean="0"/>
          </a:p>
          <a:p>
            <a:pPr eaLnBrk="1" hangingPunct="1">
              <a:defRPr/>
            </a:pPr>
            <a:endParaRPr lang="sr-Cyrl-CS" smtClean="0"/>
          </a:p>
          <a:p>
            <a:pPr eaLnBrk="1" hangingPunct="1">
              <a:defRPr/>
            </a:pPr>
            <a:r>
              <a:rPr lang="sr-Cyrl-CS" smtClean="0"/>
              <a:t>На пример, возни парк се замењује сваке три године иако је економски век трајања возила пет година, а технички век трајања 7 година. </a:t>
            </a:r>
          </a:p>
          <a:p>
            <a:pPr eaLnBrk="1" hangingPunct="1">
              <a:defRPr/>
            </a:pPr>
            <a:endParaRPr lang="en-US" smtClean="0"/>
          </a:p>
          <a:p>
            <a:pPr eaLnBrk="1" hangingPunct="1">
              <a:defRPr/>
            </a:pPr>
            <a:endParaRPr lang="en-US" smtClean="0"/>
          </a:p>
        </p:txBody>
      </p:sp>
    </p:spTree>
    <p:extLst>
      <p:ext uri="{BB962C8B-B14F-4D97-AF65-F5344CB8AC3E}">
        <p14:creationId xmlns:p14="http://schemas.microsoft.com/office/powerpoint/2010/main" val="1050543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pPr eaLnBrk="1" hangingPunct="1">
              <a:defRPr/>
            </a:pPr>
            <a:endParaRPr lang="sr-Cyrl-CS" smtClean="0"/>
          </a:p>
        </p:txBody>
      </p:sp>
      <p:sp>
        <p:nvSpPr>
          <p:cNvPr id="104451" name="Rectangle 3"/>
          <p:cNvSpPr>
            <a:spLocks noGrp="1" noChangeArrowheads="1"/>
          </p:cNvSpPr>
          <p:nvPr>
            <p:ph idx="1"/>
          </p:nvPr>
        </p:nvSpPr>
        <p:spPr/>
        <p:txBody>
          <a:bodyPr>
            <a:normAutofit/>
          </a:bodyPr>
          <a:lstStyle/>
          <a:p>
            <a:pPr eaLnBrk="1" hangingPunct="1">
              <a:defRPr/>
            </a:pPr>
            <a:r>
              <a:rPr lang="sr-Cyrl-CS" sz="2800" smtClean="0"/>
              <a:t>Економски век трајања је горња граница периода на који се врши отписивање.</a:t>
            </a:r>
          </a:p>
          <a:p>
            <a:pPr eaLnBrk="1" hangingPunct="1">
              <a:defRPr/>
            </a:pPr>
            <a:r>
              <a:rPr lang="sr-Cyrl-CS" sz="2800" smtClean="0"/>
              <a:t> При утврђивању корисног века трајања средства треба према параграфу 43 МРС-16 узети у обзир следеће:</a:t>
            </a:r>
          </a:p>
          <a:p>
            <a:pPr eaLnBrk="1" hangingPunct="1">
              <a:defRPr/>
            </a:pPr>
            <a:r>
              <a:rPr lang="sr-Cyrl-CS" sz="2800" smtClean="0"/>
              <a:t>1. очекивана употреба утврђена према капацитету,</a:t>
            </a:r>
          </a:p>
          <a:p>
            <a:pPr eaLnBrk="1" hangingPunct="1">
              <a:defRPr/>
            </a:pPr>
            <a:r>
              <a:rPr lang="sr-Cyrl-CS" sz="2800" smtClean="0"/>
              <a:t>2. очекивано физичко рабаћење које зависи од режима коришћења /једна, две или три смене рада/</a:t>
            </a:r>
            <a:endParaRPr lang="en-US" sz="2800" smtClean="0"/>
          </a:p>
          <a:p>
            <a:pPr eaLnBrk="1" hangingPunct="1">
              <a:defRPr/>
            </a:pPr>
            <a:endParaRPr lang="sr-Cyrl-CS" sz="2800" smtClean="0"/>
          </a:p>
          <a:p>
            <a:pPr eaLnBrk="1" hangingPunct="1">
              <a:defRPr/>
            </a:pPr>
            <a:endParaRPr lang="en-US" sz="2800" smtClean="0"/>
          </a:p>
        </p:txBody>
      </p:sp>
    </p:spTree>
    <p:extLst>
      <p:ext uri="{BB962C8B-B14F-4D97-AF65-F5344CB8AC3E}">
        <p14:creationId xmlns:p14="http://schemas.microsoft.com/office/powerpoint/2010/main" val="29095879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eaLnBrk="1" hangingPunct="1">
              <a:defRPr/>
            </a:pPr>
            <a:endParaRPr lang="sr-Cyrl-CS" smtClean="0"/>
          </a:p>
        </p:txBody>
      </p:sp>
      <p:sp>
        <p:nvSpPr>
          <p:cNvPr id="103427" name="Rectangle 3"/>
          <p:cNvSpPr>
            <a:spLocks noGrp="1" noChangeArrowheads="1"/>
          </p:cNvSpPr>
          <p:nvPr>
            <p:ph idx="1"/>
          </p:nvPr>
        </p:nvSpPr>
        <p:spPr/>
        <p:txBody>
          <a:bodyPr/>
          <a:lstStyle/>
          <a:p>
            <a:pPr eaLnBrk="1" hangingPunct="1">
              <a:lnSpc>
                <a:spcPct val="90000"/>
              </a:lnSpc>
              <a:defRPr/>
            </a:pPr>
            <a:r>
              <a:rPr lang="sr-Cyrl-CS" smtClean="0"/>
              <a:t>3. техничка застарелост која настаје услед техничко-технолошких побољшања у производњи, промена у тражњи за производима за чију производњу се то средство користи,</a:t>
            </a:r>
          </a:p>
          <a:p>
            <a:pPr eaLnBrk="1" hangingPunct="1">
              <a:lnSpc>
                <a:spcPct val="90000"/>
              </a:lnSpc>
              <a:defRPr/>
            </a:pPr>
            <a:r>
              <a:rPr lang="sr-Cyrl-CS" smtClean="0"/>
              <a:t>4. законска или слична ограничења која су везана за коришћење датог средства, на пример рок на који гласи уговор о лиценци, закупу или концесији.</a:t>
            </a:r>
            <a:endParaRPr lang="en-US" smtClean="0"/>
          </a:p>
        </p:txBody>
      </p:sp>
    </p:spTree>
    <p:extLst>
      <p:ext uri="{BB962C8B-B14F-4D97-AF65-F5344CB8AC3E}">
        <p14:creationId xmlns:p14="http://schemas.microsoft.com/office/powerpoint/2010/main" val="19840025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eaLnBrk="1" hangingPunct="1">
              <a:defRPr/>
            </a:pPr>
            <a:r>
              <a:rPr lang="sr-Cyrl-CS" smtClean="0"/>
              <a:t>Када почиње отписивање?</a:t>
            </a:r>
            <a:endParaRPr lang="en-US" smtClean="0"/>
          </a:p>
        </p:txBody>
      </p:sp>
      <p:sp>
        <p:nvSpPr>
          <p:cNvPr id="105475" name="Rectangle 3"/>
          <p:cNvSpPr>
            <a:spLocks noGrp="1" noChangeArrowheads="1"/>
          </p:cNvSpPr>
          <p:nvPr>
            <p:ph idx="1"/>
          </p:nvPr>
        </p:nvSpPr>
        <p:spPr/>
        <p:txBody>
          <a:bodyPr/>
          <a:lstStyle/>
          <a:p>
            <a:pPr eaLnBrk="1" hangingPunct="1">
              <a:buFont typeface="Wingdings" pitchFamily="2" charset="2"/>
              <a:buNone/>
              <a:defRPr/>
            </a:pPr>
            <a:r>
              <a:rPr lang="sr-Cyrl-CS" dirty="0" smtClean="0"/>
              <a:t>	Отписивање треба отпочети по набавци, а не по почетку коришћења, због могућности да губитак вредности настане независно од рабаћења</a:t>
            </a:r>
            <a:r>
              <a:rPr lang="sr-Cyrl-CS" dirty="0" smtClean="0"/>
              <a:t>.</a:t>
            </a:r>
            <a:endParaRPr lang="sr-Cyrl-CS" dirty="0" smtClean="0"/>
          </a:p>
        </p:txBody>
      </p:sp>
    </p:spTree>
    <p:extLst>
      <p:ext uri="{BB962C8B-B14F-4D97-AF65-F5344CB8AC3E}">
        <p14:creationId xmlns:p14="http://schemas.microsoft.com/office/powerpoint/2010/main" val="37247489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Inicijalno</a:t>
            </a:r>
            <a:r>
              <a:rPr lang="en-US" dirty="0" smtClean="0"/>
              <a:t> </a:t>
            </a:r>
            <a:r>
              <a:rPr lang="en-US" dirty="0" err="1" smtClean="0"/>
              <a:t>priznavanje</a:t>
            </a:r>
            <a:r>
              <a:rPr lang="en-US" dirty="0" smtClean="0"/>
              <a:t> </a:t>
            </a:r>
            <a:r>
              <a:rPr lang="en-US" dirty="0" err="1" smtClean="0"/>
              <a:t>i</a:t>
            </a:r>
            <a:r>
              <a:rPr lang="en-US" dirty="0" smtClean="0"/>
              <a:t> </a:t>
            </a:r>
            <a:r>
              <a:rPr lang="en-US" dirty="0" err="1" smtClean="0"/>
              <a:t>vrednovanje</a:t>
            </a:r>
            <a:endParaRPr lang="en-US" dirty="0"/>
          </a:p>
        </p:txBody>
      </p:sp>
      <p:sp>
        <p:nvSpPr>
          <p:cNvPr id="3" name="Content Placeholder 2"/>
          <p:cNvSpPr>
            <a:spLocks noGrp="1"/>
          </p:cNvSpPr>
          <p:nvPr>
            <p:ph idx="1"/>
          </p:nvPr>
        </p:nvSpPr>
        <p:spPr/>
        <p:txBody>
          <a:bodyPr>
            <a:normAutofit/>
          </a:bodyPr>
          <a:lstStyle/>
          <a:p>
            <a:r>
              <a:rPr lang="en-US" dirty="0" err="1" smtClean="0"/>
              <a:t>Sredstva</a:t>
            </a:r>
            <a:r>
              <a:rPr lang="en-US" dirty="0" smtClean="0"/>
              <a:t> se </a:t>
            </a:r>
            <a:r>
              <a:rPr lang="en-US" dirty="0" err="1" smtClean="0"/>
              <a:t>mogu</a:t>
            </a:r>
            <a:r>
              <a:rPr lang="en-US" dirty="0" smtClean="0"/>
              <a:t> </a:t>
            </a:r>
            <a:r>
              <a:rPr lang="en-US" dirty="0" err="1" smtClean="0"/>
              <a:t>steći</a:t>
            </a:r>
            <a:r>
              <a:rPr lang="en-US" dirty="0" smtClean="0"/>
              <a:t> </a:t>
            </a:r>
            <a:r>
              <a:rPr lang="en-US" dirty="0" err="1" smtClean="0"/>
              <a:t>kupovinom</a:t>
            </a:r>
            <a:r>
              <a:rPr lang="en-US" dirty="0" smtClean="0"/>
              <a:t>, </a:t>
            </a:r>
            <a:r>
              <a:rPr lang="en-US" dirty="0" err="1" smtClean="0"/>
              <a:t>razmjenom</a:t>
            </a:r>
            <a:r>
              <a:rPr lang="en-US" dirty="0" smtClean="0"/>
              <a:t> </a:t>
            </a:r>
            <a:r>
              <a:rPr lang="en-US" dirty="0" err="1" smtClean="0"/>
              <a:t>za</a:t>
            </a:r>
            <a:r>
              <a:rPr lang="en-US" dirty="0" smtClean="0"/>
              <a:t> </a:t>
            </a:r>
            <a:r>
              <a:rPr lang="en-US" dirty="0" err="1" smtClean="0"/>
              <a:t>druga</a:t>
            </a:r>
            <a:r>
              <a:rPr lang="en-US" dirty="0" smtClean="0"/>
              <a:t> </a:t>
            </a:r>
            <a:r>
              <a:rPr lang="en-US" dirty="0" err="1" smtClean="0"/>
              <a:t>sredstva</a:t>
            </a:r>
            <a:r>
              <a:rPr lang="en-US" dirty="0" smtClean="0"/>
              <a:t>, </a:t>
            </a:r>
            <a:r>
              <a:rPr lang="en-US" dirty="0" err="1" smtClean="0"/>
              <a:t>poklonom</a:t>
            </a:r>
            <a:r>
              <a:rPr lang="en-US" dirty="0" smtClean="0"/>
              <a:t>, </a:t>
            </a:r>
            <a:r>
              <a:rPr lang="en-US" dirty="0" err="1" smtClean="0"/>
              <a:t>kupovinom</a:t>
            </a:r>
            <a:r>
              <a:rPr lang="en-US" dirty="0" smtClean="0"/>
              <a:t> </a:t>
            </a:r>
            <a:r>
              <a:rPr lang="en-US" dirty="0" err="1" smtClean="0"/>
              <a:t>grupe</a:t>
            </a:r>
            <a:r>
              <a:rPr lang="en-US" dirty="0" smtClean="0"/>
              <a:t> </a:t>
            </a:r>
            <a:r>
              <a:rPr lang="en-US" dirty="0" err="1" smtClean="0"/>
              <a:t>sredstava</a:t>
            </a:r>
            <a:r>
              <a:rPr lang="en-US" dirty="0" smtClean="0"/>
              <a:t>, </a:t>
            </a:r>
            <a:r>
              <a:rPr lang="en-US" dirty="0" err="1" smtClean="0"/>
              <a:t>putem</a:t>
            </a:r>
            <a:r>
              <a:rPr lang="en-US" dirty="0" smtClean="0"/>
              <a:t> </a:t>
            </a:r>
            <a:r>
              <a:rPr lang="en-US" dirty="0" err="1" smtClean="0"/>
              <a:t>poslovne</a:t>
            </a:r>
            <a:r>
              <a:rPr lang="en-US" dirty="0" smtClean="0"/>
              <a:t> </a:t>
            </a:r>
            <a:r>
              <a:rPr lang="en-US" dirty="0" err="1" smtClean="0"/>
              <a:t>kombinacije</a:t>
            </a:r>
            <a:r>
              <a:rPr lang="en-US" dirty="0" smtClean="0"/>
              <a:t> </a:t>
            </a:r>
            <a:r>
              <a:rPr lang="en-US" dirty="0" err="1" smtClean="0"/>
              <a:t>i</a:t>
            </a:r>
            <a:r>
              <a:rPr lang="en-US" dirty="0" smtClean="0"/>
              <a:t> </a:t>
            </a:r>
            <a:r>
              <a:rPr lang="en-US" dirty="0" err="1" smtClean="0"/>
              <a:t>izgradnjom</a:t>
            </a:r>
            <a:r>
              <a:rPr lang="en-US" dirty="0" smtClean="0"/>
              <a:t>. </a:t>
            </a:r>
          </a:p>
          <a:p>
            <a:r>
              <a:rPr lang="en-US" dirty="0" smtClean="0"/>
              <a:t>U </a:t>
            </a:r>
            <a:r>
              <a:rPr lang="en-US" dirty="0" err="1" smtClean="0"/>
              <a:t>slučaju</a:t>
            </a:r>
            <a:r>
              <a:rPr lang="en-US" dirty="0" smtClean="0"/>
              <a:t> </a:t>
            </a:r>
            <a:r>
              <a:rPr lang="en-US" dirty="0" err="1" smtClean="0"/>
              <a:t>kupovine</a:t>
            </a:r>
            <a:r>
              <a:rPr lang="en-US" dirty="0" smtClean="0"/>
              <a:t> </a:t>
            </a:r>
            <a:r>
              <a:rPr lang="en-US" dirty="0" err="1" smtClean="0"/>
              <a:t>sredstva</a:t>
            </a:r>
            <a:r>
              <a:rPr lang="en-US" dirty="0" smtClean="0"/>
              <a:t> </a:t>
            </a:r>
            <a:r>
              <a:rPr lang="en-US" dirty="0" err="1" smtClean="0"/>
              <a:t>njegovu</a:t>
            </a:r>
            <a:r>
              <a:rPr lang="en-US" dirty="0" smtClean="0"/>
              <a:t> </a:t>
            </a:r>
            <a:r>
              <a:rPr lang="en-US" dirty="0" err="1" smtClean="0"/>
              <a:t>inicijalnu</a:t>
            </a:r>
            <a:r>
              <a:rPr lang="en-US" dirty="0" smtClean="0"/>
              <a:t> </a:t>
            </a:r>
            <a:r>
              <a:rPr lang="en-US" dirty="0" err="1" smtClean="0"/>
              <a:t>vrijednost</a:t>
            </a:r>
            <a:r>
              <a:rPr lang="en-US" dirty="0" smtClean="0"/>
              <a:t> </a:t>
            </a:r>
            <a:r>
              <a:rPr lang="en-US" dirty="0" err="1" smtClean="0"/>
              <a:t>čini</a:t>
            </a:r>
            <a:r>
              <a:rPr lang="en-US" dirty="0" smtClean="0"/>
              <a:t> </a:t>
            </a:r>
            <a:r>
              <a:rPr lang="en-US" dirty="0" err="1" smtClean="0"/>
              <a:t>nabavna</a:t>
            </a:r>
            <a:r>
              <a:rPr lang="en-US" dirty="0" smtClean="0"/>
              <a:t> </a:t>
            </a:r>
            <a:r>
              <a:rPr lang="en-US" dirty="0" err="1" smtClean="0"/>
              <a:t>vrijednosti</a:t>
            </a:r>
            <a:r>
              <a:rPr lang="en-US" dirty="0" smtClean="0"/>
              <a:t> </a:t>
            </a:r>
            <a:r>
              <a:rPr lang="en-US" dirty="0" err="1" smtClean="0"/>
              <a:t>koja</a:t>
            </a:r>
            <a:r>
              <a:rPr lang="en-US" dirty="0" smtClean="0"/>
              <a:t> </a:t>
            </a:r>
            <a:r>
              <a:rPr lang="en-US" dirty="0" err="1" smtClean="0"/>
              <a:t>predstavlja</a:t>
            </a:r>
            <a:r>
              <a:rPr lang="en-US" dirty="0" smtClean="0"/>
              <a:t> </a:t>
            </a:r>
            <a:r>
              <a:rPr lang="en-US" dirty="0" err="1" smtClean="0"/>
              <a:t>fakturnu</a:t>
            </a:r>
            <a:r>
              <a:rPr lang="en-US" dirty="0" smtClean="0"/>
              <a:t> </a:t>
            </a:r>
            <a:r>
              <a:rPr lang="en-US" dirty="0" err="1" smtClean="0"/>
              <a:t>vrijednost</a:t>
            </a:r>
            <a:r>
              <a:rPr lang="en-US" dirty="0" smtClean="0"/>
              <a:t> </a:t>
            </a:r>
            <a:r>
              <a:rPr lang="en-US" dirty="0" err="1" smtClean="0"/>
              <a:t>uvećanu</a:t>
            </a:r>
            <a:r>
              <a:rPr lang="en-US" dirty="0" smtClean="0"/>
              <a:t> </a:t>
            </a:r>
            <a:r>
              <a:rPr lang="en-US" dirty="0" err="1" smtClean="0"/>
              <a:t>za</a:t>
            </a:r>
            <a:r>
              <a:rPr lang="en-US" dirty="0" smtClean="0"/>
              <a:t> </a:t>
            </a:r>
            <a:r>
              <a:rPr lang="en-US" dirty="0" err="1" smtClean="0"/>
              <a:t>sve</a:t>
            </a:r>
            <a:r>
              <a:rPr lang="en-US" dirty="0" smtClean="0"/>
              <a:t> </a:t>
            </a:r>
            <a:r>
              <a:rPr lang="en-US" dirty="0" err="1" smtClean="0"/>
              <a:t>izdatke</a:t>
            </a:r>
            <a:r>
              <a:rPr lang="en-US" dirty="0" smtClean="0"/>
              <a:t> </a:t>
            </a:r>
            <a:r>
              <a:rPr lang="en-US" dirty="0" err="1" smtClean="0"/>
              <a:t>čiji</a:t>
            </a:r>
            <a:r>
              <a:rPr lang="en-US" dirty="0" smtClean="0"/>
              <a:t> je </a:t>
            </a:r>
            <a:r>
              <a:rPr lang="en-US" dirty="0" err="1" smtClean="0"/>
              <a:t>nastanak</a:t>
            </a:r>
            <a:r>
              <a:rPr lang="en-US" dirty="0" smtClean="0"/>
              <a:t> </a:t>
            </a:r>
            <a:r>
              <a:rPr lang="en-US" dirty="0" err="1" smtClean="0"/>
              <a:t>neophodan</a:t>
            </a:r>
            <a:r>
              <a:rPr lang="en-US" dirty="0" smtClean="0"/>
              <a:t> da bi se </a:t>
            </a:r>
            <a:r>
              <a:rPr lang="en-US" dirty="0" err="1" smtClean="0"/>
              <a:t>sredstvo</a:t>
            </a:r>
            <a:r>
              <a:rPr lang="en-US" dirty="0" smtClean="0"/>
              <a:t> </a:t>
            </a:r>
            <a:r>
              <a:rPr lang="en-US" dirty="0" err="1" smtClean="0"/>
              <a:t>dovelo</a:t>
            </a:r>
            <a:r>
              <a:rPr lang="en-US" dirty="0" smtClean="0"/>
              <a:t> </a:t>
            </a:r>
            <a:r>
              <a:rPr lang="en-US" dirty="0" err="1" smtClean="0"/>
              <a:t>na</a:t>
            </a:r>
            <a:r>
              <a:rPr lang="en-US" dirty="0" smtClean="0"/>
              <a:t> </a:t>
            </a:r>
            <a:r>
              <a:rPr lang="en-US" dirty="0" err="1" smtClean="0"/>
              <a:t>lokaciju</a:t>
            </a:r>
            <a:r>
              <a:rPr lang="en-US" dirty="0" smtClean="0"/>
              <a:t> </a:t>
            </a:r>
            <a:r>
              <a:rPr lang="en-US" dirty="0" err="1" smtClean="0"/>
              <a:t>i</a:t>
            </a:r>
            <a:r>
              <a:rPr lang="en-US" dirty="0" smtClean="0"/>
              <a:t> u </a:t>
            </a:r>
            <a:r>
              <a:rPr lang="en-US" dirty="0" err="1" smtClean="0"/>
              <a:t>stanje</a:t>
            </a:r>
            <a:r>
              <a:rPr lang="en-US" dirty="0" smtClean="0"/>
              <a:t> </a:t>
            </a:r>
            <a:r>
              <a:rPr lang="en-US" dirty="0" err="1" smtClean="0"/>
              <a:t>potrebno</a:t>
            </a:r>
            <a:r>
              <a:rPr lang="en-US" dirty="0" smtClean="0"/>
              <a:t> </a:t>
            </a:r>
            <a:r>
              <a:rPr lang="en-US" dirty="0" err="1" smtClean="0"/>
              <a:t>za</a:t>
            </a:r>
            <a:r>
              <a:rPr lang="en-US" dirty="0" smtClean="0"/>
              <a:t> </a:t>
            </a:r>
            <a:r>
              <a:rPr lang="en-US" dirty="0" err="1" smtClean="0"/>
              <a:t>namjeravanu</a:t>
            </a:r>
            <a:r>
              <a:rPr lang="en-US" dirty="0" smtClean="0"/>
              <a:t> </a:t>
            </a:r>
            <a:r>
              <a:rPr lang="en-US" dirty="0" err="1" smtClean="0"/>
              <a:t>upotrebu</a:t>
            </a:r>
            <a:r>
              <a:rPr lang="en-US" dirty="0" smtClean="0"/>
              <a:t>.</a:t>
            </a:r>
            <a:endParaRPr lang="en-US" dirty="0"/>
          </a:p>
        </p:txBody>
      </p:sp>
    </p:spTree>
    <p:extLst>
      <p:ext uri="{BB962C8B-B14F-4D97-AF65-F5344CB8AC3E}">
        <p14:creationId xmlns:p14="http://schemas.microsoft.com/office/powerpoint/2010/main" val="31882975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pPr eaLnBrk="1" hangingPunct="1">
              <a:defRPr/>
            </a:pPr>
            <a:r>
              <a:rPr lang="sr-Cyrl-CS" smtClean="0"/>
              <a:t>Метод отписивања</a:t>
            </a:r>
            <a:endParaRPr lang="en-US" smtClean="0"/>
          </a:p>
        </p:txBody>
      </p:sp>
      <p:sp>
        <p:nvSpPr>
          <p:cNvPr id="106499" name="Rectangle 3"/>
          <p:cNvSpPr>
            <a:spLocks noGrp="1" noChangeArrowheads="1"/>
          </p:cNvSpPr>
          <p:nvPr>
            <p:ph idx="1"/>
          </p:nvPr>
        </p:nvSpPr>
        <p:spPr/>
        <p:txBody>
          <a:bodyPr/>
          <a:lstStyle/>
          <a:p>
            <a:pPr eaLnBrk="1" hangingPunct="1">
              <a:defRPr/>
            </a:pPr>
            <a:r>
              <a:rPr lang="sr-Cyrl-CS" smtClean="0"/>
              <a:t> У параграфу 46 МРС 16 дефинисана је основица за отписивање:</a:t>
            </a:r>
          </a:p>
          <a:p>
            <a:pPr eaLnBrk="1" hangingPunct="1">
              <a:defRPr/>
            </a:pPr>
            <a:r>
              <a:rPr lang="sr-Cyrl-CS" smtClean="0"/>
              <a:t>- Основицу за отписивање чини набавна вредност или цена коштања умањена за процењени ликвидациони остатак под условом да је вредност ликвидационо остатка заначајна и да се може поуздано проценити.</a:t>
            </a:r>
          </a:p>
          <a:p>
            <a:pPr eaLnBrk="1" hangingPunct="1">
              <a:defRPr/>
            </a:pPr>
            <a:endParaRPr lang="en-US" smtClean="0"/>
          </a:p>
        </p:txBody>
      </p:sp>
    </p:spTree>
    <p:extLst>
      <p:ext uri="{BB962C8B-B14F-4D97-AF65-F5344CB8AC3E}">
        <p14:creationId xmlns:p14="http://schemas.microsoft.com/office/powerpoint/2010/main" val="33879807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pPr eaLnBrk="1" hangingPunct="1">
              <a:defRPr/>
            </a:pPr>
            <a:endParaRPr lang="sr-Cyrl-CS" smtClean="0"/>
          </a:p>
        </p:txBody>
      </p:sp>
      <p:sp>
        <p:nvSpPr>
          <p:cNvPr id="107523" name="Rectangle 3"/>
          <p:cNvSpPr>
            <a:spLocks noGrp="1" noChangeArrowheads="1"/>
          </p:cNvSpPr>
          <p:nvPr>
            <p:ph idx="1"/>
          </p:nvPr>
        </p:nvSpPr>
        <p:spPr/>
        <p:txBody>
          <a:bodyPr/>
          <a:lstStyle/>
          <a:p>
            <a:pPr eaLnBrk="1" hangingPunct="1">
              <a:lnSpc>
                <a:spcPct val="90000"/>
              </a:lnSpc>
              <a:defRPr/>
            </a:pPr>
            <a:r>
              <a:rPr lang="sr-Cyrl-CS" sz="2800" smtClean="0"/>
              <a:t>У параграфу 47 су наведене методе које се могу користити и то:</a:t>
            </a:r>
          </a:p>
          <a:p>
            <a:pPr eaLnBrk="1" hangingPunct="1">
              <a:lnSpc>
                <a:spcPct val="90000"/>
              </a:lnSpc>
              <a:defRPr/>
            </a:pPr>
            <a:r>
              <a:rPr lang="sr-Cyrl-CS" sz="2800" smtClean="0"/>
              <a:t>- временске: метода линеарног отписивања и метода дегресивног отписивања и</a:t>
            </a:r>
          </a:p>
          <a:p>
            <a:pPr eaLnBrk="1" hangingPunct="1">
              <a:lnSpc>
                <a:spcPct val="90000"/>
              </a:lnSpc>
              <a:defRPr/>
            </a:pPr>
            <a:r>
              <a:rPr lang="sr-Cyrl-CS" sz="2800" smtClean="0"/>
              <a:t>- функционална (производна) метода.</a:t>
            </a:r>
          </a:p>
          <a:p>
            <a:pPr eaLnBrk="1" hangingPunct="1">
              <a:lnSpc>
                <a:spcPct val="90000"/>
              </a:lnSpc>
              <a:defRPr/>
            </a:pPr>
            <a:r>
              <a:rPr lang="sr-Cyrl-CS" sz="2800" smtClean="0"/>
              <a:t>Избор методе треба да одсликава на најбољи начин губитак економских користи датог средства. </a:t>
            </a:r>
          </a:p>
          <a:p>
            <a:pPr eaLnBrk="1" hangingPunct="1">
              <a:lnSpc>
                <a:spcPct val="90000"/>
              </a:lnSpc>
              <a:defRPr/>
            </a:pPr>
            <a:r>
              <a:rPr lang="sr-Cyrl-CS" sz="2800" smtClean="0"/>
              <a:t>Изабране методе се морају користити континуирано.</a:t>
            </a:r>
            <a:endParaRPr lang="en-US" sz="2800" smtClean="0"/>
          </a:p>
        </p:txBody>
      </p:sp>
    </p:spTree>
    <p:extLst>
      <p:ext uri="{BB962C8B-B14F-4D97-AF65-F5344CB8AC3E}">
        <p14:creationId xmlns:p14="http://schemas.microsoft.com/office/powerpoint/2010/main" val="9366980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pPr eaLnBrk="1" hangingPunct="1">
              <a:defRPr/>
            </a:pPr>
            <a:r>
              <a:rPr lang="sr-Cyrl-CS" smtClean="0"/>
              <a:t>Методе отписивања</a:t>
            </a:r>
            <a:endParaRPr lang="en-US" smtClean="0"/>
          </a:p>
        </p:txBody>
      </p:sp>
      <p:sp>
        <p:nvSpPr>
          <p:cNvPr id="108547" name="Rectangle 3"/>
          <p:cNvSpPr>
            <a:spLocks noGrp="1" noChangeArrowheads="1"/>
          </p:cNvSpPr>
          <p:nvPr>
            <p:ph idx="1"/>
          </p:nvPr>
        </p:nvSpPr>
        <p:spPr/>
        <p:txBody>
          <a:bodyPr/>
          <a:lstStyle/>
          <a:p>
            <a:pPr eaLnBrk="1" hangingPunct="1">
              <a:defRPr/>
            </a:pPr>
            <a:r>
              <a:rPr lang="sr-Cyrl-CS" smtClean="0"/>
              <a:t>За сваку од метода:</a:t>
            </a:r>
          </a:p>
          <a:p>
            <a:pPr eaLnBrk="1" hangingPunct="1">
              <a:defRPr/>
            </a:pPr>
            <a:r>
              <a:rPr lang="sr-Cyrl-CS" smtClean="0"/>
              <a:t>Подсетите се услова за примену, начина утврђивања висине отписа и  предности и слабости које  методе поседују.</a:t>
            </a:r>
          </a:p>
          <a:p>
            <a:pPr eaLnBrk="1" hangingPunct="1">
              <a:defRPr/>
            </a:pPr>
            <a:r>
              <a:rPr lang="sr-Cyrl-CS" smtClean="0"/>
              <a:t>Процените њихову примењивост у односу на одређене врсте средстава и у односу на околности у којима предузеће послује.</a:t>
            </a:r>
            <a:endParaRPr lang="en-US" smtClean="0"/>
          </a:p>
        </p:txBody>
      </p:sp>
    </p:spTree>
    <p:extLst>
      <p:ext uri="{BB962C8B-B14F-4D97-AF65-F5344CB8AC3E}">
        <p14:creationId xmlns:p14="http://schemas.microsoft.com/office/powerpoint/2010/main" val="40321983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pPr eaLnBrk="1" hangingPunct="1">
              <a:defRPr/>
            </a:pPr>
            <a:endParaRPr lang="sr-Cyrl-CS" smtClean="0"/>
          </a:p>
        </p:txBody>
      </p:sp>
      <p:sp>
        <p:nvSpPr>
          <p:cNvPr id="110595" name="Rectangle 3"/>
          <p:cNvSpPr>
            <a:spLocks noGrp="1" noChangeArrowheads="1"/>
          </p:cNvSpPr>
          <p:nvPr>
            <p:ph idx="1"/>
          </p:nvPr>
        </p:nvSpPr>
        <p:spPr/>
        <p:txBody>
          <a:bodyPr/>
          <a:lstStyle/>
          <a:p>
            <a:pPr eaLnBrk="1" hangingPunct="1">
              <a:defRPr/>
            </a:pPr>
            <a:r>
              <a:rPr lang="sr-Cyrl-CS" sz="2800" smtClean="0"/>
              <a:t>Обрачунати отпис представља расход периода осим ако је садржана у учинцима који нису реализовани или у опреми произведеној за сопствене потребе, јер је у том случају обрачунати отпис укључен у цену коштања.</a:t>
            </a:r>
          </a:p>
          <a:p>
            <a:pPr eaLnBrk="1" hangingPunct="1">
              <a:defRPr/>
            </a:pPr>
            <a:r>
              <a:rPr lang="sr-Cyrl-CS" sz="2800" smtClean="0"/>
              <a:t>У првом случају отпис ће постати расход када залихе буду продате, а у другом у времену коришћења датог средства, путем његовог отписивања.</a:t>
            </a:r>
            <a:endParaRPr lang="en-US" sz="2800" smtClean="0"/>
          </a:p>
        </p:txBody>
      </p:sp>
    </p:spTree>
    <p:extLst>
      <p:ext uri="{BB962C8B-B14F-4D97-AF65-F5344CB8AC3E}">
        <p14:creationId xmlns:p14="http://schemas.microsoft.com/office/powerpoint/2010/main" val="6405043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normAutofit fontScale="90000"/>
          </a:bodyPr>
          <a:lstStyle/>
          <a:p>
            <a:pPr eaLnBrk="1" hangingPunct="1">
              <a:defRPr/>
            </a:pPr>
            <a:r>
              <a:rPr lang="sr-Cyrl-CS" sz="4000" smtClean="0"/>
              <a:t>Преиспитивање корисног века употребе</a:t>
            </a:r>
            <a:endParaRPr lang="en-US" sz="4000" smtClean="0"/>
          </a:p>
        </p:txBody>
      </p:sp>
      <p:sp>
        <p:nvSpPr>
          <p:cNvPr id="109571" name="Rectangle 3"/>
          <p:cNvSpPr>
            <a:spLocks noGrp="1" noChangeArrowheads="1"/>
          </p:cNvSpPr>
          <p:nvPr>
            <p:ph idx="1"/>
          </p:nvPr>
        </p:nvSpPr>
        <p:spPr/>
        <p:txBody>
          <a:bodyPr/>
          <a:lstStyle/>
          <a:p>
            <a:pPr eaLnBrk="1" hangingPunct="1">
              <a:defRPr/>
            </a:pPr>
            <a:r>
              <a:rPr lang="sr-Cyrl-CS" smtClean="0"/>
              <a:t>Процењени корисни век трајања мора се периодично преиспитати.</a:t>
            </a:r>
          </a:p>
          <a:p>
            <a:pPr eaLnBrk="1" hangingPunct="1">
              <a:defRPr/>
            </a:pPr>
            <a:r>
              <a:rPr lang="sr-Cyrl-CS" smtClean="0"/>
              <a:t>Ако се покаже да је очекивани корисни век трајања при тим преиспитивањима краћи од раније процењеног мора се извршити кориговање висине отписа за текући и будуће периоде.</a:t>
            </a:r>
          </a:p>
          <a:p>
            <a:pPr eaLnBrk="1" hangingPunct="1">
              <a:defRPr/>
            </a:pPr>
            <a:r>
              <a:rPr lang="sr-Cyrl-CS" smtClean="0"/>
              <a:t>Параграф 49 МРС-16</a:t>
            </a:r>
            <a:endParaRPr lang="en-US" smtClean="0"/>
          </a:p>
        </p:txBody>
      </p:sp>
    </p:spTree>
    <p:extLst>
      <p:ext uri="{BB962C8B-B14F-4D97-AF65-F5344CB8AC3E}">
        <p14:creationId xmlns:p14="http://schemas.microsoft.com/office/powerpoint/2010/main" val="19093681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normAutofit fontScale="90000"/>
          </a:bodyPr>
          <a:lstStyle/>
          <a:p>
            <a:pPr eaLnBrk="1" hangingPunct="1">
              <a:defRPr/>
            </a:pPr>
            <a:r>
              <a:rPr lang="sr-Cyrl-CS" sz="4000" smtClean="0"/>
              <a:t>Преиспитивање изабраног метода отписивања</a:t>
            </a:r>
            <a:endParaRPr lang="en-US" sz="4000" smtClean="0"/>
          </a:p>
        </p:txBody>
      </p:sp>
      <p:sp>
        <p:nvSpPr>
          <p:cNvPr id="112643" name="Rectangle 3"/>
          <p:cNvSpPr>
            <a:spLocks noGrp="1" noChangeArrowheads="1"/>
          </p:cNvSpPr>
          <p:nvPr>
            <p:ph idx="1"/>
          </p:nvPr>
        </p:nvSpPr>
        <p:spPr/>
        <p:txBody>
          <a:bodyPr/>
          <a:lstStyle/>
          <a:p>
            <a:pPr eaLnBrk="1" hangingPunct="1">
              <a:defRPr/>
            </a:pPr>
            <a:r>
              <a:rPr lang="sr-Cyrl-CS" sz="2800" smtClean="0"/>
              <a:t>Изабрани метод отписивања (амортизације) се мора повремено преиспитати и ако су се околности у којима послује предузеће тако промениле да избрани метод не одражава на прави начин губитак економских користи, метод треба променити и третирати промену као промену рачуноводствене процене.</a:t>
            </a:r>
          </a:p>
          <a:p>
            <a:pPr eaLnBrk="1" hangingPunct="1">
              <a:defRPr/>
            </a:pPr>
            <a:r>
              <a:rPr lang="sr-Cyrl-CS" sz="2800" smtClean="0"/>
              <a:t>Висину отписа за текући и наредне периоде израчунати по новој методи.</a:t>
            </a:r>
            <a:endParaRPr lang="en-US" sz="2800" smtClean="0"/>
          </a:p>
        </p:txBody>
      </p:sp>
    </p:spTree>
    <p:extLst>
      <p:ext uri="{BB962C8B-B14F-4D97-AF65-F5344CB8AC3E}">
        <p14:creationId xmlns:p14="http://schemas.microsoft.com/office/powerpoint/2010/main" val="32252548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Primjer</a:t>
            </a:r>
            <a:endParaRPr lang="en-US" dirty="0"/>
          </a:p>
        </p:txBody>
      </p:sp>
      <p:sp>
        <p:nvSpPr>
          <p:cNvPr id="3" name="Content Placeholder 2"/>
          <p:cNvSpPr>
            <a:spLocks noGrp="1"/>
          </p:cNvSpPr>
          <p:nvPr>
            <p:ph idx="1"/>
          </p:nvPr>
        </p:nvSpPr>
        <p:spPr/>
        <p:txBody>
          <a:bodyPr/>
          <a:lstStyle/>
          <a:p>
            <a:r>
              <a:rPr lang="sr-Cyrl-RS" dirty="0" smtClean="0"/>
              <a:t>Приликом набавке камиона процијењен је његов вијек трајања на десет година. Након седме године употребе утврђено је да ће се камион користити још најмање пет година. Набавна вриједност камиона је 70.000 КМ и усвојена је линеарна метода отписа.</a:t>
            </a:r>
            <a:endParaRPr lang="en-US" dirty="0"/>
          </a:p>
        </p:txBody>
      </p:sp>
    </p:spTree>
    <p:extLst>
      <p:ext uri="{BB962C8B-B14F-4D97-AF65-F5344CB8AC3E}">
        <p14:creationId xmlns:p14="http://schemas.microsoft.com/office/powerpoint/2010/main" val="40378267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Obezvređenje</a:t>
            </a:r>
            <a:endParaRPr lang="en-US" dirty="0"/>
          </a:p>
        </p:txBody>
      </p:sp>
      <p:sp>
        <p:nvSpPr>
          <p:cNvPr id="3" name="Content Placeholder 2"/>
          <p:cNvSpPr>
            <a:spLocks noGrp="1"/>
          </p:cNvSpPr>
          <p:nvPr>
            <p:ph idx="1"/>
          </p:nvPr>
        </p:nvSpPr>
        <p:spPr/>
        <p:txBody>
          <a:bodyPr>
            <a:normAutofit/>
          </a:bodyPr>
          <a:lstStyle/>
          <a:p>
            <a:r>
              <a:rPr lang="vi-VN" dirty="0" smtClean="0"/>
              <a:t>MRS16 definiše obezvređenje, odnosno imapariteni gubitak, kao iznos za koji je knjigovodstvena vrijednost sredstva (neto vrijednost sredstva) veća od njegove nadoknadive vrijednosti. </a:t>
            </a:r>
            <a:endParaRPr lang="sr-Latn-RS" dirty="0" smtClean="0"/>
          </a:p>
          <a:p>
            <a:r>
              <a:rPr lang="vi-VN" dirty="0" smtClean="0"/>
              <a:t>Vrijednost sredstva se može nadoknaditi njegovom prodajom ili daljim korištenjem, te je nadoknadivi iznos veći iznos od neto prodajne cijene sredstva ili sadašnje vrijednosti budućih tokova gotovine</a:t>
            </a:r>
            <a:endParaRPr lang="en-US" dirty="0"/>
          </a:p>
        </p:txBody>
      </p:sp>
    </p:spTree>
    <p:extLst>
      <p:ext uri="{BB962C8B-B14F-4D97-AF65-F5344CB8AC3E}">
        <p14:creationId xmlns:p14="http://schemas.microsoft.com/office/powerpoint/2010/main" val="8193883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normAutofit fontScale="90000"/>
          </a:bodyPr>
          <a:lstStyle/>
          <a:p>
            <a:pPr eaLnBrk="1" hangingPunct="1">
              <a:defRPr/>
            </a:pPr>
            <a:r>
              <a:rPr lang="sr-Cyrl-CS" sz="4000" smtClean="0"/>
              <a:t>Накнадно вредновање по фер вредности</a:t>
            </a:r>
            <a:endParaRPr lang="en-US" sz="4000" smtClean="0"/>
          </a:p>
        </p:txBody>
      </p:sp>
      <p:sp>
        <p:nvSpPr>
          <p:cNvPr id="121859" name="Rectangle 3"/>
          <p:cNvSpPr>
            <a:spLocks noGrp="1" noChangeArrowheads="1"/>
          </p:cNvSpPr>
          <p:nvPr>
            <p:ph idx="1"/>
          </p:nvPr>
        </p:nvSpPr>
        <p:spPr/>
        <p:txBody>
          <a:bodyPr/>
          <a:lstStyle/>
          <a:p>
            <a:pPr eaLnBrk="1" hangingPunct="1">
              <a:defRPr/>
            </a:pPr>
            <a:r>
              <a:rPr lang="sr-Cyrl-CS" smtClean="0"/>
              <a:t>Крајем сваке године одређује се фер вредност која је једнака тржишној вредности, а ако ова није позната онда се као еквивалент може користити вредност поновне набавке која се умањује за извршене отписе и губитке због обезвређења.</a:t>
            </a:r>
            <a:endParaRPr lang="en-US" smtClean="0"/>
          </a:p>
        </p:txBody>
      </p:sp>
    </p:spTree>
    <p:extLst>
      <p:ext uri="{BB962C8B-B14F-4D97-AF65-F5344CB8AC3E}">
        <p14:creationId xmlns:p14="http://schemas.microsoft.com/office/powerpoint/2010/main" val="295499941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pPr eaLnBrk="1" hangingPunct="1">
              <a:defRPr/>
            </a:pPr>
            <a:endParaRPr lang="sr-Cyrl-CS" smtClean="0"/>
          </a:p>
        </p:txBody>
      </p:sp>
      <p:sp>
        <p:nvSpPr>
          <p:cNvPr id="122883" name="Rectangle 3"/>
          <p:cNvSpPr>
            <a:spLocks noGrp="1" noChangeArrowheads="1"/>
          </p:cNvSpPr>
          <p:nvPr>
            <p:ph idx="1"/>
          </p:nvPr>
        </p:nvSpPr>
        <p:spPr/>
        <p:txBody>
          <a:bodyPr>
            <a:normAutofit/>
          </a:bodyPr>
          <a:lstStyle/>
          <a:p>
            <a:pPr eaLnBrk="1" hangingPunct="1">
              <a:defRPr/>
            </a:pPr>
            <a:r>
              <a:rPr lang="sr-Cyrl-CS" smtClean="0"/>
              <a:t>Ако се предузеће одлучи за процењивање по фер вредности тзв. модел ревалоризације тада је дужно да ревалоризацију спроводи:</a:t>
            </a:r>
          </a:p>
          <a:p>
            <a:pPr eaLnBrk="1" hangingPunct="1">
              <a:defRPr/>
            </a:pPr>
            <a:r>
              <a:rPr lang="sr-Cyrl-CS" smtClean="0"/>
              <a:t>- за целу групу којој средство припада а не само за једно средство и</a:t>
            </a:r>
          </a:p>
          <a:p>
            <a:pPr eaLnBrk="1" hangingPunct="1">
              <a:defRPr/>
            </a:pPr>
            <a:r>
              <a:rPr lang="sr-Cyrl-CS" smtClean="0"/>
              <a:t>- ревалоризација треба да омогући да књиговодствене вредности буду врло блиске фер вредности имовине</a:t>
            </a:r>
            <a:endParaRPr lang="en-US" smtClean="0"/>
          </a:p>
        </p:txBody>
      </p:sp>
    </p:spTree>
    <p:extLst>
      <p:ext uri="{BB962C8B-B14F-4D97-AF65-F5344CB8AC3E}">
        <p14:creationId xmlns:p14="http://schemas.microsoft.com/office/powerpoint/2010/main" val="15876458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Nabavna vrijednost</a:t>
            </a:r>
            <a:endParaRPr lang="en-US" dirty="0"/>
          </a:p>
        </p:txBody>
      </p:sp>
      <p:sp>
        <p:nvSpPr>
          <p:cNvPr id="3" name="Content Placeholder 2"/>
          <p:cNvSpPr>
            <a:spLocks noGrp="1"/>
          </p:cNvSpPr>
          <p:nvPr>
            <p:ph idx="1"/>
          </p:nvPr>
        </p:nvSpPr>
        <p:spPr/>
        <p:txBody>
          <a:bodyPr>
            <a:normAutofit lnSpcReduction="10000"/>
          </a:bodyPr>
          <a:lstStyle/>
          <a:p>
            <a:r>
              <a:rPr lang="vi-VN" dirty="0" smtClean="0"/>
              <a:t>nabavnu vrijednost sredstva čine:</a:t>
            </a:r>
          </a:p>
          <a:p>
            <a:r>
              <a:rPr lang="vi-VN" dirty="0" smtClean="0"/>
              <a:t>a) kupovnu cijenu, uključujući uvozne pristojbe i nepovratne poreze nakon odbitka trgovačkih popusta i rabata, </a:t>
            </a:r>
          </a:p>
          <a:p>
            <a:r>
              <a:rPr lang="vi-VN" dirty="0" smtClean="0"/>
              <a:t>b) sve troškove koji se izravno mogu pripisati dovođenju sredstva na mjesto i u radno stanje za namjeravanu upotrebu, </a:t>
            </a:r>
          </a:p>
          <a:p>
            <a:r>
              <a:rPr lang="vi-VN" dirty="0" smtClean="0"/>
              <a:t>c) početno procijenjene troškove demontaže, uklanjanja sredstva i obnavljanja mjesta na kojem je imovina smješteno, za koje obveza za subjekt nastaje kada je imovina nabavljeno ili kao posljedica korištenja sredstva tijekom razdoblja za namjene različite od proizvodnje zaliha tijekom razdoblja. </a:t>
            </a:r>
          </a:p>
          <a:p>
            <a:endParaRPr lang="en-US" dirty="0"/>
          </a:p>
        </p:txBody>
      </p:sp>
    </p:spTree>
    <p:extLst>
      <p:ext uri="{BB962C8B-B14F-4D97-AF65-F5344CB8AC3E}">
        <p14:creationId xmlns:p14="http://schemas.microsoft.com/office/powerpoint/2010/main" val="3131188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normAutofit fontScale="90000"/>
          </a:bodyPr>
          <a:lstStyle/>
          <a:p>
            <a:pPr eaLnBrk="1" hangingPunct="1">
              <a:defRPr/>
            </a:pPr>
            <a:r>
              <a:rPr lang="sr-Cyrl-CS" sz="4000" smtClean="0"/>
              <a:t>Третман добитка и губитака због ревалоризације</a:t>
            </a:r>
            <a:endParaRPr lang="en-US" sz="4000" smtClean="0"/>
          </a:p>
        </p:txBody>
      </p:sp>
      <p:sp>
        <p:nvSpPr>
          <p:cNvPr id="123907" name="Rectangle 3"/>
          <p:cNvSpPr>
            <a:spLocks noGrp="1" noChangeArrowheads="1"/>
          </p:cNvSpPr>
          <p:nvPr>
            <p:ph idx="1"/>
          </p:nvPr>
        </p:nvSpPr>
        <p:spPr/>
        <p:txBody>
          <a:bodyPr/>
          <a:lstStyle/>
          <a:p>
            <a:pPr eaLnBrk="1" hangingPunct="1">
              <a:defRPr/>
            </a:pPr>
            <a:r>
              <a:rPr lang="sr-Cyrl-CS" smtClean="0"/>
              <a:t>Добици – разлика између више фер вредности и ниже књиговодствене вредности сталне имовине исказују се као ревалоризационе резерве које су део сопственог капитала</a:t>
            </a:r>
          </a:p>
        </p:txBody>
      </p:sp>
    </p:spTree>
    <p:extLst>
      <p:ext uri="{BB962C8B-B14F-4D97-AF65-F5344CB8AC3E}">
        <p14:creationId xmlns:p14="http://schemas.microsoft.com/office/powerpoint/2010/main" val="325034055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pPr eaLnBrk="1" hangingPunct="1">
              <a:defRPr/>
            </a:pPr>
            <a:endParaRPr lang="sr-Cyrl-CS" smtClean="0"/>
          </a:p>
        </p:txBody>
      </p:sp>
      <p:sp>
        <p:nvSpPr>
          <p:cNvPr id="125955" name="Rectangle 3"/>
          <p:cNvSpPr>
            <a:spLocks noGrp="1" noChangeArrowheads="1"/>
          </p:cNvSpPr>
          <p:nvPr>
            <p:ph idx="1"/>
          </p:nvPr>
        </p:nvSpPr>
        <p:spPr/>
        <p:txBody>
          <a:bodyPr/>
          <a:lstStyle/>
          <a:p>
            <a:pPr eaLnBrk="1" hangingPunct="1">
              <a:defRPr/>
            </a:pPr>
            <a:r>
              <a:rPr lang="sr-Cyrl-CS" smtClean="0"/>
              <a:t>Губици – разлика између ниже фер вредности и више књиговодствене вредности се исказују као смањење раније формираних ревалоризационих резерви, ако их је било или као расход у билансу успеха ако ове резерве у вези са датим средством нису раније формиране или су ниже од насталих губитака.</a:t>
            </a:r>
            <a:endParaRPr lang="en-US" smtClean="0"/>
          </a:p>
          <a:p>
            <a:pPr eaLnBrk="1" hangingPunct="1">
              <a:defRPr/>
            </a:pPr>
            <a:endParaRPr lang="en-US" smtClean="0"/>
          </a:p>
        </p:txBody>
      </p:sp>
    </p:spTree>
    <p:extLst>
      <p:ext uri="{BB962C8B-B14F-4D97-AF65-F5344CB8AC3E}">
        <p14:creationId xmlns:p14="http://schemas.microsoft.com/office/powerpoint/2010/main" val="52876138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sr-Cyrl-RS" dirty="0" smtClean="0"/>
              <a:t>Примјер. Предузеће је извршио процјену објекта. Набавна вриједност објекта је 70.000 КМ а исправка вриједности 49.000 КМ. Кориштена амортизациона стопа на ову опрему је 10% (односно процијењени вијек трајања је 10 година, и прошло је седам година). Процијењена фер вриједност ове опреме је 25.000 КМ и преостали вијек трајања 4 године.</a:t>
            </a:r>
          </a:p>
          <a:p>
            <a:r>
              <a:rPr lang="sr-Cyrl-RS" dirty="0" smtClean="0"/>
              <a:t>Коефицијент корекције набавне и исправке вриједности се рачуна као однос процијењене фер вриједности и књиговодствене вриједности = 25.000/(70.000-49.000) = 1,19</a:t>
            </a:r>
          </a:p>
          <a:p>
            <a:r>
              <a:rPr lang="sr-Cyrl-RS" dirty="0" smtClean="0"/>
              <a:t>1. Коригована набавна вриједност = 70.000*1,19 = 83.333 КМ</a:t>
            </a:r>
          </a:p>
          <a:p>
            <a:r>
              <a:rPr lang="sr-Cyrl-RS" dirty="0" smtClean="0"/>
              <a:t>2. Коригована исправка вриједности = 49.000*1,19 = 58.310 КМ</a:t>
            </a:r>
          </a:p>
          <a:p>
            <a:r>
              <a:rPr lang="sr-Cyrl-RS" dirty="0" smtClean="0"/>
              <a:t>3. Књиговодствена вриједност након ревалоризације (1-2) = 25.000 КМ</a:t>
            </a:r>
          </a:p>
          <a:p>
            <a:r>
              <a:rPr lang="sr-Cyrl-RS" dirty="0" smtClean="0"/>
              <a:t>4. Ревалоризационе резерве = процијењена фер вриједност - књиговодствена вриједност прије ревалоризације = 25.000 КМ – 21.000 КМ = 4.000 КМ</a:t>
            </a:r>
          </a:p>
          <a:p>
            <a:r>
              <a:rPr lang="ru-RU" dirty="0" smtClean="0"/>
              <a:t>Нови износ годишње амортизације = 25.000/4 = 6.250 КМ</a:t>
            </a:r>
            <a:endParaRPr lang="en-US" dirty="0"/>
          </a:p>
        </p:txBody>
      </p:sp>
    </p:spTree>
    <p:extLst>
      <p:ext uri="{BB962C8B-B14F-4D97-AF65-F5344CB8AC3E}">
        <p14:creationId xmlns:p14="http://schemas.microsoft.com/office/powerpoint/2010/main" val="3944901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Investicione nekretnine</a:t>
            </a:r>
            <a:endParaRPr lang="en-US" dirty="0"/>
          </a:p>
        </p:txBody>
      </p:sp>
      <p:sp>
        <p:nvSpPr>
          <p:cNvPr id="3" name="Content Placeholder 2"/>
          <p:cNvSpPr>
            <a:spLocks noGrp="1"/>
          </p:cNvSpPr>
          <p:nvPr>
            <p:ph idx="1"/>
          </p:nvPr>
        </p:nvSpPr>
        <p:spPr/>
        <p:txBody>
          <a:bodyPr>
            <a:normAutofit/>
          </a:bodyPr>
          <a:lstStyle/>
          <a:p>
            <a:r>
              <a:rPr lang="ru-RU" dirty="0" smtClean="0"/>
              <a:t>.</a:t>
            </a:r>
            <a:r>
              <a:rPr lang="sr-Latn-RS" dirty="0" smtClean="0"/>
              <a:t>P</a:t>
            </a:r>
            <a:r>
              <a:rPr lang="ru-RU" dirty="0" smtClean="0"/>
              <a:t>редузећа могу посједовати некретнине у циљу остварења прихода од закупнине или пораста вриједности некретнине, или и једног и другог. </a:t>
            </a:r>
            <a:endParaRPr lang="sr-Latn-RS" dirty="0" smtClean="0"/>
          </a:p>
          <a:p>
            <a:r>
              <a:rPr lang="ru-RU" dirty="0" smtClean="0"/>
              <a:t>Овај тип некретнина се назива инвестиционе некретнине  и обухвата земљиште или грађевински објекат – или дио грађевинског објекта или обоје, које посједује власник или закупац у оквиру финансијског лизинга. </a:t>
            </a:r>
            <a:endParaRPr lang="en-US" dirty="0"/>
          </a:p>
        </p:txBody>
      </p:sp>
    </p:spTree>
    <p:extLst>
      <p:ext uri="{BB962C8B-B14F-4D97-AF65-F5344CB8AC3E}">
        <p14:creationId xmlns:p14="http://schemas.microsoft.com/office/powerpoint/2010/main" val="137764330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Investicione nekretnine</a:t>
            </a:r>
            <a:endParaRPr lang="en-US" dirty="0"/>
          </a:p>
        </p:txBody>
      </p:sp>
      <p:sp>
        <p:nvSpPr>
          <p:cNvPr id="3" name="Content Placeholder 2"/>
          <p:cNvSpPr>
            <a:spLocks noGrp="1"/>
          </p:cNvSpPr>
          <p:nvPr>
            <p:ph idx="1"/>
          </p:nvPr>
        </p:nvSpPr>
        <p:spPr/>
        <p:txBody>
          <a:bodyPr>
            <a:normAutofit/>
          </a:bodyPr>
          <a:lstStyle/>
          <a:p>
            <a:r>
              <a:rPr lang="sr-Latn-RS" dirty="0" smtClean="0"/>
              <a:t>Inicijalno –po nabvanoj vrijednosti</a:t>
            </a:r>
          </a:p>
          <a:p>
            <a:r>
              <a:rPr lang="ru-RU" dirty="0" smtClean="0"/>
              <a:t>На крају сваког обрачунског периода предузеће је дужно да врши процјену инвестиционих некретнина и да књиговодствену вриједност усаглашава са утврђеном фер вриједношћу. Добитак или губитак који произилази из промјене фер вриједности некретнина признаје се у билансу успјеха у периоду у ком је настао. </a:t>
            </a:r>
            <a:endParaRPr lang="sr-Latn-RS" dirty="0" smtClean="0"/>
          </a:p>
          <a:p>
            <a:r>
              <a:rPr lang="ru-RU" dirty="0" smtClean="0"/>
              <a:t>Инвестиционе некретнине које се воде по фер вриједности не амортизују се нити се тестирају на обезвређење. </a:t>
            </a:r>
            <a:endParaRPr lang="en-US" dirty="0"/>
          </a:p>
        </p:txBody>
      </p:sp>
    </p:spTree>
    <p:extLst>
      <p:ext uri="{BB962C8B-B14F-4D97-AF65-F5344CB8AC3E}">
        <p14:creationId xmlns:p14="http://schemas.microsoft.com/office/powerpoint/2010/main" val="12317598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r>
              <a:rPr lang="vi-VN" dirty="0" smtClean="0"/>
              <a:t>Primjeri troškova koji se mogu direktno pripisati jesu: </a:t>
            </a:r>
          </a:p>
          <a:p>
            <a:r>
              <a:rPr lang="vi-VN" dirty="0" smtClean="0"/>
              <a:t>a) troškovi naknada zaposlenika koji direktno proizlaze iz izgradnje ili nabave sredstva nekretnine, postrojenja i opreme, </a:t>
            </a:r>
          </a:p>
          <a:p>
            <a:r>
              <a:rPr lang="vi-VN" dirty="0" smtClean="0"/>
              <a:t>b) početni troškovi pripreme mjesta, </a:t>
            </a:r>
          </a:p>
          <a:p>
            <a:r>
              <a:rPr lang="vi-VN" dirty="0" smtClean="0"/>
              <a:t>c) početni troškovi isporuke i rukovanja, </a:t>
            </a:r>
          </a:p>
          <a:p>
            <a:r>
              <a:rPr lang="vi-VN" dirty="0" smtClean="0"/>
              <a:t>d) početni troškovi instaliranja i montaže, </a:t>
            </a:r>
          </a:p>
          <a:p>
            <a:r>
              <a:rPr lang="vi-VN" dirty="0" smtClean="0"/>
              <a:t>e) troškovi testiranja pravilnog funkcioniranja pogona, nakon odbitka neto koristi od prodaje proizvedenih jedinica tijekom dovođenja sredstva na lokaciju i u stanje spremno za upotrebu (primjerice, uzorci proizvedeni tijekom testiranja opreme), i</a:t>
            </a:r>
          </a:p>
          <a:p>
            <a:r>
              <a:rPr lang="vi-VN" dirty="0" smtClean="0"/>
              <a:t>f) naknade stručnjacima.</a:t>
            </a:r>
          </a:p>
          <a:p>
            <a:endParaRPr lang="en-US" dirty="0"/>
          </a:p>
        </p:txBody>
      </p:sp>
    </p:spTree>
    <p:extLst>
      <p:ext uri="{BB962C8B-B14F-4D97-AF65-F5344CB8AC3E}">
        <p14:creationId xmlns:p14="http://schemas.microsoft.com/office/powerpoint/2010/main" val="2781307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Izgradnja</a:t>
            </a:r>
            <a:r>
              <a:rPr lang="en-US" dirty="0" smtClean="0"/>
              <a:t> </a:t>
            </a:r>
            <a:r>
              <a:rPr lang="en-US" dirty="0" err="1" smtClean="0"/>
              <a:t>sredstva</a:t>
            </a:r>
            <a:r>
              <a:rPr lang="en-US" dirty="0" smtClean="0"/>
              <a:t> u </a:t>
            </a:r>
            <a:r>
              <a:rPr lang="en-US" dirty="0" err="1" smtClean="0"/>
              <a:t>sopstvenoj</a:t>
            </a:r>
            <a:r>
              <a:rPr lang="en-US" dirty="0" smtClean="0"/>
              <a:t> </a:t>
            </a:r>
            <a:r>
              <a:rPr lang="en-US" dirty="0" err="1" smtClean="0"/>
              <a:t>režiji</a:t>
            </a:r>
            <a:endParaRPr lang="en-US" dirty="0"/>
          </a:p>
        </p:txBody>
      </p:sp>
      <p:sp>
        <p:nvSpPr>
          <p:cNvPr id="3" name="Content Placeholder 2"/>
          <p:cNvSpPr>
            <a:spLocks noGrp="1"/>
          </p:cNvSpPr>
          <p:nvPr>
            <p:ph idx="1"/>
          </p:nvPr>
        </p:nvSpPr>
        <p:spPr/>
        <p:txBody>
          <a:bodyPr>
            <a:normAutofit/>
          </a:bodyPr>
          <a:lstStyle/>
          <a:p>
            <a:r>
              <a:rPr lang="vi-VN" dirty="0" smtClean="0"/>
              <a:t>Cijenu koštanja čine:</a:t>
            </a:r>
          </a:p>
          <a:p>
            <a:r>
              <a:rPr lang="vi-VN" dirty="0" smtClean="0"/>
              <a:t>-	Troškovi direktnog materijala i ugrađnih dijelova,</a:t>
            </a:r>
          </a:p>
          <a:p>
            <a:r>
              <a:rPr lang="vi-VN" dirty="0" smtClean="0"/>
              <a:t>-	Troškovi rada koji se mogu dovesti u direktnu vezu sa izgradnjom objekta,</a:t>
            </a:r>
          </a:p>
          <a:p>
            <a:r>
              <a:rPr lang="vi-VN" dirty="0" smtClean="0"/>
              <a:t>-	Indirektni troškovi kao što su troškovi nabavke, energije, nadgledanja, kao I drugi troškovi koji su bili neophodni da bi se sredstvo izgradilo na unaprijed utvrđeni način,</a:t>
            </a:r>
          </a:p>
          <a:p>
            <a:r>
              <a:rPr lang="vi-VN" dirty="0" smtClean="0"/>
              <a:t>-	Finansijski rashodi.</a:t>
            </a:r>
          </a:p>
          <a:p>
            <a:endParaRPr lang="en-US" dirty="0"/>
          </a:p>
        </p:txBody>
      </p:sp>
    </p:spTree>
    <p:extLst>
      <p:ext uri="{BB962C8B-B14F-4D97-AF65-F5344CB8AC3E}">
        <p14:creationId xmlns:p14="http://schemas.microsoft.com/office/powerpoint/2010/main" val="1407994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Finansiranje</a:t>
            </a:r>
            <a:r>
              <a:rPr lang="en-US" dirty="0" smtClean="0"/>
              <a:t> </a:t>
            </a:r>
            <a:r>
              <a:rPr lang="en-US" dirty="0" err="1" smtClean="0"/>
              <a:t>nabavke</a:t>
            </a:r>
            <a:r>
              <a:rPr lang="en-US" dirty="0" smtClean="0"/>
              <a:t> </a:t>
            </a:r>
            <a:r>
              <a:rPr lang="en-US" dirty="0" err="1" smtClean="0"/>
              <a:t>sredstava</a:t>
            </a:r>
            <a:endParaRPr lang="en-US" dirty="0"/>
          </a:p>
        </p:txBody>
      </p:sp>
      <p:sp>
        <p:nvSpPr>
          <p:cNvPr id="3" name="Content Placeholder 2"/>
          <p:cNvSpPr>
            <a:spLocks noGrp="1"/>
          </p:cNvSpPr>
          <p:nvPr>
            <p:ph idx="1"/>
          </p:nvPr>
        </p:nvSpPr>
        <p:spPr/>
        <p:txBody>
          <a:bodyPr/>
          <a:lstStyle/>
          <a:p>
            <a:r>
              <a:rPr lang="sr-Cyrl-RS" dirty="0" smtClean="0"/>
              <a:t>Ентитет треба да капитализује трошкове позајмљивања који су директно приписиви стицању, изградњи или производњи средстава које се класификује као дио набавне вриједности тог средства. Трошкови  позајмљивања су  камата  и  други  трошкови  које  ентитет  има  у  вези  са  позајмљивањем  средстава.</a:t>
            </a:r>
            <a:endParaRPr lang="en-US" dirty="0"/>
          </a:p>
        </p:txBody>
      </p:sp>
    </p:spTree>
    <p:extLst>
      <p:ext uri="{BB962C8B-B14F-4D97-AF65-F5344CB8AC3E}">
        <p14:creationId xmlns:p14="http://schemas.microsoft.com/office/powerpoint/2010/main" val="2061533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57200" y="533400"/>
            <a:ext cx="8229600" cy="1143000"/>
          </a:xfrm>
        </p:spPr>
        <p:txBody>
          <a:bodyPr>
            <a:normAutofit fontScale="90000"/>
          </a:bodyPr>
          <a:lstStyle/>
          <a:p>
            <a:pPr eaLnBrk="1" hangingPunct="1">
              <a:defRPr/>
            </a:pPr>
            <a:r>
              <a:rPr lang="sr-Cyrl-CS" sz="4000" smtClean="0"/>
              <a:t>Ако је средство стечено кроз размену како се одређује његова набавна вредност?</a:t>
            </a:r>
            <a:endParaRPr lang="en-US" sz="4000" smtClean="0"/>
          </a:p>
        </p:txBody>
      </p:sp>
      <p:sp>
        <p:nvSpPr>
          <p:cNvPr id="53251" name="Rectangle 3"/>
          <p:cNvSpPr>
            <a:spLocks noGrp="1" noChangeArrowheads="1"/>
          </p:cNvSpPr>
          <p:nvPr>
            <p:ph idx="1"/>
          </p:nvPr>
        </p:nvSpPr>
        <p:spPr>
          <a:xfrm>
            <a:off x="457200" y="2332038"/>
            <a:ext cx="8229600" cy="4525962"/>
          </a:xfrm>
        </p:spPr>
        <p:txBody>
          <a:bodyPr/>
          <a:lstStyle/>
          <a:p>
            <a:pPr eaLnBrk="1" hangingPunct="1">
              <a:defRPr/>
            </a:pPr>
            <a:r>
              <a:rPr lang="sr-Cyrl-CS" dirty="0" smtClean="0"/>
              <a:t>Средства која су добијена разменом за средства која су им слична или различита од њих процењују се у висини фер вредности средства које је у размену дато, кориговано за износ дате или примљене готовине ако је размена праћена и плаћањима.</a:t>
            </a:r>
            <a:endParaRPr lang="en-US" dirty="0" smtClean="0"/>
          </a:p>
        </p:txBody>
      </p:sp>
    </p:spTree>
    <p:extLst>
      <p:ext uri="{BB962C8B-B14F-4D97-AF65-F5344CB8AC3E}">
        <p14:creationId xmlns:p14="http://schemas.microsoft.com/office/powerpoint/2010/main" val="501807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1143000"/>
            <a:ext cx="8229600" cy="1143000"/>
          </a:xfrm>
        </p:spPr>
        <p:txBody>
          <a:bodyPr>
            <a:normAutofit fontScale="90000"/>
          </a:bodyPr>
          <a:lstStyle/>
          <a:p>
            <a:pPr eaLnBrk="1" hangingPunct="1">
              <a:defRPr/>
            </a:pPr>
            <a:r>
              <a:rPr lang="sr-Cyrl-CS" sz="2800" smtClean="0"/>
              <a:t>Ако се за куповину више различитих средстава одреди заједничка цена како утврдити набавну вредност појединих средстава?</a:t>
            </a:r>
            <a:endParaRPr lang="en-US" sz="2800" smtClean="0"/>
          </a:p>
        </p:txBody>
      </p:sp>
      <p:sp>
        <p:nvSpPr>
          <p:cNvPr id="55299" name="Rectangle 3"/>
          <p:cNvSpPr>
            <a:spLocks noGrp="1" noChangeArrowheads="1"/>
          </p:cNvSpPr>
          <p:nvPr>
            <p:ph idx="1"/>
          </p:nvPr>
        </p:nvSpPr>
        <p:spPr>
          <a:xfrm>
            <a:off x="457200" y="2514600"/>
            <a:ext cx="8229600" cy="4525963"/>
          </a:xfrm>
        </p:spPr>
        <p:txBody>
          <a:bodyPr/>
          <a:lstStyle/>
          <a:p>
            <a:pPr eaLnBrk="1" hangingPunct="1">
              <a:defRPr/>
            </a:pPr>
            <a:r>
              <a:rPr lang="sr-Cyrl-CS" smtClean="0"/>
              <a:t>Основу за поделу чини дневна вредност датих средстава. Дневна вредност једног средства/дневну вредност купљених средстава</a:t>
            </a:r>
          </a:p>
          <a:p>
            <a:pPr eaLnBrk="1" hangingPunct="1">
              <a:defRPr/>
            </a:pPr>
            <a:r>
              <a:rPr lang="sr-Cyrl-CS" smtClean="0"/>
              <a:t>Добијена стопа се примењује на набавну вредност купљених средстава.</a:t>
            </a:r>
            <a:endParaRPr lang="en-US" smtClean="0"/>
          </a:p>
        </p:txBody>
      </p:sp>
    </p:spTree>
    <p:extLst>
      <p:ext uri="{BB962C8B-B14F-4D97-AF65-F5344CB8AC3E}">
        <p14:creationId xmlns:p14="http://schemas.microsoft.com/office/powerpoint/2010/main" val="34071266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35</TotalTime>
  <Words>2076</Words>
  <Application>Microsoft Office PowerPoint</Application>
  <PresentationFormat>On-screen Show (4:3)</PresentationFormat>
  <Paragraphs>165</Paragraphs>
  <Slides>44</Slides>
  <Notes>0</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Clarity</vt:lpstr>
      <vt:lpstr>Stalna materijalna sredstva</vt:lpstr>
      <vt:lpstr>Vrste materijalnih sredstava</vt:lpstr>
      <vt:lpstr>Inicijalno priznavanje i vrednovanje</vt:lpstr>
      <vt:lpstr>Nabavna vrijednost</vt:lpstr>
      <vt:lpstr>PowerPoint Presentation</vt:lpstr>
      <vt:lpstr>Izgradnja sredstva u sopstvenoj režiji</vt:lpstr>
      <vt:lpstr>Finansiranje nabavke sredstava</vt:lpstr>
      <vt:lpstr>Ако је средство стечено кроз размену како се одређује његова набавна вредност?</vt:lpstr>
      <vt:lpstr>Ако се за куповину више различитих средстава одреди заједничка цена како утврдити набавну вредност појединих средстава?</vt:lpstr>
      <vt:lpstr>PowerPoint Presentation</vt:lpstr>
      <vt:lpstr>Sredstva dobijena napoklon</vt:lpstr>
      <vt:lpstr>Какав третман имају трошкови који настану након стицања?</vt:lpstr>
      <vt:lpstr>Stalna sredstva materijalno beznačajne vrijednosti </vt:lpstr>
      <vt:lpstr>Накнадно процењивање сталне имовине</vt:lpstr>
      <vt:lpstr>Вредновање по историјском трошку</vt:lpstr>
      <vt:lpstr>Аспекти и фактори отписивања</vt:lpstr>
      <vt:lpstr>PowerPoint Presentation</vt:lpstr>
      <vt:lpstr>PowerPoint Presentation</vt:lpstr>
      <vt:lpstr>PowerPoint Presentation</vt:lpstr>
      <vt:lpstr>Врсте отписа</vt:lpstr>
      <vt:lpstr>PowerPoint Presentation</vt:lpstr>
      <vt:lpstr>PowerPoint Presentation</vt:lpstr>
      <vt:lpstr>План отписивања</vt:lpstr>
      <vt:lpstr>Време коришћења као фактор отписивања</vt:lpstr>
      <vt:lpstr>PowerPoint Presentation</vt:lpstr>
      <vt:lpstr>PowerPoint Presentation</vt:lpstr>
      <vt:lpstr>PowerPoint Presentation</vt:lpstr>
      <vt:lpstr>PowerPoint Presentation</vt:lpstr>
      <vt:lpstr>Када почиње отписивање?</vt:lpstr>
      <vt:lpstr>Метод отписивања</vt:lpstr>
      <vt:lpstr>PowerPoint Presentation</vt:lpstr>
      <vt:lpstr>Методе отписивања</vt:lpstr>
      <vt:lpstr>PowerPoint Presentation</vt:lpstr>
      <vt:lpstr>Преиспитивање корисног века употребе</vt:lpstr>
      <vt:lpstr>Преиспитивање изабраног метода отписивања</vt:lpstr>
      <vt:lpstr>Primjer</vt:lpstr>
      <vt:lpstr>Obezvređenje</vt:lpstr>
      <vt:lpstr>Накнадно вредновање по фер вредности</vt:lpstr>
      <vt:lpstr>PowerPoint Presentation</vt:lpstr>
      <vt:lpstr>Третман добитка и губитака због ревалоризације</vt:lpstr>
      <vt:lpstr>PowerPoint Presentation</vt:lpstr>
      <vt:lpstr>PowerPoint Presentation</vt:lpstr>
      <vt:lpstr>Investicione nekretnine</vt:lpstr>
      <vt:lpstr>Investicione nekretnine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4</cp:revision>
  <dcterms:created xsi:type="dcterms:W3CDTF">2018-11-08T05:55:47Z</dcterms:created>
  <dcterms:modified xsi:type="dcterms:W3CDTF">2018-11-08T06:30:57Z</dcterms:modified>
</cp:coreProperties>
</file>