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36"/>
  </p:notesMasterIdLst>
  <p:sldIdLst>
    <p:sldId id="274" r:id="rId2"/>
    <p:sldId id="275" r:id="rId3"/>
    <p:sldId id="276" r:id="rId4"/>
    <p:sldId id="257" r:id="rId5"/>
    <p:sldId id="373" r:id="rId6"/>
    <p:sldId id="374" r:id="rId7"/>
    <p:sldId id="375" r:id="rId8"/>
    <p:sldId id="376" r:id="rId9"/>
    <p:sldId id="262" r:id="rId10"/>
    <p:sldId id="278" r:id="rId11"/>
    <p:sldId id="418" r:id="rId12"/>
    <p:sldId id="263" r:id="rId13"/>
    <p:sldId id="273" r:id="rId14"/>
    <p:sldId id="264" r:id="rId15"/>
    <p:sldId id="265" r:id="rId16"/>
    <p:sldId id="266" r:id="rId17"/>
    <p:sldId id="267" r:id="rId18"/>
    <p:sldId id="268" r:id="rId19"/>
    <p:sldId id="269" r:id="rId20"/>
    <p:sldId id="270" r:id="rId21"/>
    <p:sldId id="272" r:id="rId22"/>
    <p:sldId id="279" r:id="rId23"/>
    <p:sldId id="280" r:id="rId24"/>
    <p:sldId id="415" r:id="rId25"/>
    <p:sldId id="366" r:id="rId26"/>
    <p:sldId id="416" r:id="rId27"/>
    <p:sldId id="417" r:id="rId28"/>
    <p:sldId id="368" r:id="rId29"/>
    <p:sldId id="370" r:id="rId30"/>
    <p:sldId id="369" r:id="rId31"/>
    <p:sldId id="281" r:id="rId32"/>
    <p:sldId id="288" r:id="rId33"/>
    <p:sldId id="282" r:id="rId34"/>
    <p:sldId id="286" r:id="rId35"/>
    <p:sldId id="287" r:id="rId36"/>
    <p:sldId id="283" r:id="rId37"/>
    <p:sldId id="284" r:id="rId38"/>
    <p:sldId id="285" r:id="rId39"/>
    <p:sldId id="292" r:id="rId40"/>
    <p:sldId id="293" r:id="rId41"/>
    <p:sldId id="294" r:id="rId42"/>
    <p:sldId id="295" r:id="rId43"/>
    <p:sldId id="296" r:id="rId44"/>
    <p:sldId id="297" r:id="rId45"/>
    <p:sldId id="298" r:id="rId46"/>
    <p:sldId id="299" r:id="rId47"/>
    <p:sldId id="300" r:id="rId48"/>
    <p:sldId id="301" r:id="rId49"/>
    <p:sldId id="302" r:id="rId50"/>
    <p:sldId id="304" r:id="rId51"/>
    <p:sldId id="305" r:id="rId52"/>
    <p:sldId id="306" r:id="rId53"/>
    <p:sldId id="307" r:id="rId54"/>
    <p:sldId id="308" r:id="rId55"/>
    <p:sldId id="309" r:id="rId56"/>
    <p:sldId id="310" r:id="rId57"/>
    <p:sldId id="311" r:id="rId58"/>
    <p:sldId id="312" r:id="rId59"/>
    <p:sldId id="364" r:id="rId60"/>
    <p:sldId id="365" r:id="rId61"/>
    <p:sldId id="352" r:id="rId62"/>
    <p:sldId id="423" r:id="rId63"/>
    <p:sldId id="313" r:id="rId64"/>
    <p:sldId id="314" r:id="rId65"/>
    <p:sldId id="315" r:id="rId66"/>
    <p:sldId id="316" r:id="rId67"/>
    <p:sldId id="317" r:id="rId68"/>
    <p:sldId id="318" r:id="rId69"/>
    <p:sldId id="319" r:id="rId70"/>
    <p:sldId id="320" r:id="rId71"/>
    <p:sldId id="321" r:id="rId72"/>
    <p:sldId id="322" r:id="rId73"/>
    <p:sldId id="323" r:id="rId74"/>
    <p:sldId id="396" r:id="rId75"/>
    <p:sldId id="424" r:id="rId76"/>
    <p:sldId id="324" r:id="rId77"/>
    <p:sldId id="353" r:id="rId78"/>
    <p:sldId id="355" r:id="rId79"/>
    <p:sldId id="325" r:id="rId80"/>
    <p:sldId id="326" r:id="rId81"/>
    <p:sldId id="327" r:id="rId82"/>
    <p:sldId id="328" r:id="rId83"/>
    <p:sldId id="329" r:id="rId84"/>
    <p:sldId id="330" r:id="rId85"/>
    <p:sldId id="331" r:id="rId86"/>
    <p:sldId id="354" r:id="rId87"/>
    <p:sldId id="371" r:id="rId88"/>
    <p:sldId id="372" r:id="rId89"/>
    <p:sldId id="426" r:id="rId90"/>
    <p:sldId id="362" r:id="rId91"/>
    <p:sldId id="361" r:id="rId92"/>
    <p:sldId id="425" r:id="rId93"/>
    <p:sldId id="332" r:id="rId94"/>
    <p:sldId id="334" r:id="rId95"/>
    <p:sldId id="335" r:id="rId96"/>
    <p:sldId id="336" r:id="rId97"/>
    <p:sldId id="337" r:id="rId98"/>
    <p:sldId id="338" r:id="rId99"/>
    <p:sldId id="339" r:id="rId100"/>
    <p:sldId id="340" r:id="rId101"/>
    <p:sldId id="358" r:id="rId102"/>
    <p:sldId id="342" r:id="rId103"/>
    <p:sldId id="343" r:id="rId104"/>
    <p:sldId id="344" r:id="rId105"/>
    <p:sldId id="345" r:id="rId106"/>
    <p:sldId id="359" r:id="rId107"/>
    <p:sldId id="360" r:id="rId108"/>
    <p:sldId id="397" r:id="rId109"/>
    <p:sldId id="346" r:id="rId110"/>
    <p:sldId id="351" r:id="rId111"/>
    <p:sldId id="347" r:id="rId112"/>
    <p:sldId id="348" r:id="rId113"/>
    <p:sldId id="349" r:id="rId114"/>
    <p:sldId id="350" r:id="rId115"/>
    <p:sldId id="419" r:id="rId116"/>
    <p:sldId id="420" r:id="rId117"/>
    <p:sldId id="421" r:id="rId118"/>
    <p:sldId id="398" r:id="rId119"/>
    <p:sldId id="399" r:id="rId120"/>
    <p:sldId id="400" r:id="rId121"/>
    <p:sldId id="401" r:id="rId122"/>
    <p:sldId id="402" r:id="rId123"/>
    <p:sldId id="403" r:id="rId124"/>
    <p:sldId id="404" r:id="rId125"/>
    <p:sldId id="405" r:id="rId126"/>
    <p:sldId id="406" r:id="rId127"/>
    <p:sldId id="407" r:id="rId128"/>
    <p:sldId id="408" r:id="rId129"/>
    <p:sldId id="409" r:id="rId130"/>
    <p:sldId id="410" r:id="rId131"/>
    <p:sldId id="411" r:id="rId132"/>
    <p:sldId id="422" r:id="rId133"/>
    <p:sldId id="412" r:id="rId134"/>
    <p:sldId id="413" r:id="rId135"/>
  </p:sldIdLst>
  <p:sldSz cx="9144000" cy="6858000" type="screen4x3"/>
  <p:notesSz cx="6858000" cy="9144000"/>
  <p:defaultTextStyle>
    <a:defPPr>
      <a:defRPr lang="en-US"/>
    </a:defPPr>
    <a:lvl1pPr algn="l" rtl="0" eaLnBrk="0" fontAlgn="base" hangingPunct="0">
      <a:spcBef>
        <a:spcPct val="0"/>
      </a:spcBef>
      <a:spcAft>
        <a:spcPct val="0"/>
      </a:spcAft>
      <a:defRPr sz="2000"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sz="2000"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sz="2000"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sz="2000"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sz="2000" kern="1200">
        <a:solidFill>
          <a:schemeClr val="tx1"/>
        </a:solidFill>
        <a:latin typeface="Garamond" pitchFamily="18" charset="0"/>
        <a:ea typeface="+mn-ea"/>
        <a:cs typeface="+mn-cs"/>
      </a:defRPr>
    </a:lvl5pPr>
    <a:lvl6pPr marL="2286000" algn="l" defTabSz="914400" rtl="0" eaLnBrk="1" latinLnBrk="0" hangingPunct="1">
      <a:defRPr sz="2000" kern="1200">
        <a:solidFill>
          <a:schemeClr val="tx1"/>
        </a:solidFill>
        <a:latin typeface="Garamond" pitchFamily="18" charset="0"/>
        <a:ea typeface="+mn-ea"/>
        <a:cs typeface="+mn-cs"/>
      </a:defRPr>
    </a:lvl6pPr>
    <a:lvl7pPr marL="2743200" algn="l" defTabSz="914400" rtl="0" eaLnBrk="1" latinLnBrk="0" hangingPunct="1">
      <a:defRPr sz="2000" kern="1200">
        <a:solidFill>
          <a:schemeClr val="tx1"/>
        </a:solidFill>
        <a:latin typeface="Garamond" pitchFamily="18" charset="0"/>
        <a:ea typeface="+mn-ea"/>
        <a:cs typeface="+mn-cs"/>
      </a:defRPr>
    </a:lvl7pPr>
    <a:lvl8pPr marL="3200400" algn="l" defTabSz="914400" rtl="0" eaLnBrk="1" latinLnBrk="0" hangingPunct="1">
      <a:defRPr sz="2000" kern="1200">
        <a:solidFill>
          <a:schemeClr val="tx1"/>
        </a:solidFill>
        <a:latin typeface="Garamond" pitchFamily="18" charset="0"/>
        <a:ea typeface="+mn-ea"/>
        <a:cs typeface="+mn-cs"/>
      </a:defRPr>
    </a:lvl8pPr>
    <a:lvl9pPr marL="3657600" algn="l" defTabSz="914400" rtl="0" eaLnBrk="1" latinLnBrk="0" hangingPunct="1">
      <a:defRPr sz="2000"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9" d="100"/>
          <a:sy n="49" d="100"/>
        </p:scale>
        <p:origin x="-144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05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1"/>
    <c:plotArea>
      <c:layout>
        <c:manualLayout>
          <c:layoutTarget val="inner"/>
          <c:xMode val="edge"/>
          <c:yMode val="edge"/>
          <c:x val="0.12831015717927374"/>
          <c:y val="0"/>
          <c:w val="0.61079311778814538"/>
          <c:h val="0.99367856176812897"/>
        </c:manualLayout>
      </c:layout>
      <c:pieChart>
        <c:varyColors val="1"/>
        <c:ser>
          <c:idx val="0"/>
          <c:order val="0"/>
          <c:explosion val="5"/>
          <c:dLbls>
            <c:dLbl>
              <c:idx val="1"/>
              <c:layout>
                <c:manualLayout>
                  <c:x val="-2.5924489531744168E-2"/>
                  <c:y val="-3.1784203037183892E-2"/>
                </c:manualLayout>
              </c:layout>
              <c:showLegendKey val="0"/>
              <c:showVal val="0"/>
              <c:showCatName val="1"/>
              <c:showSerName val="0"/>
              <c:showPercent val="1"/>
              <c:showBubbleSize val="0"/>
            </c:dLbl>
            <c:dLbl>
              <c:idx val="4"/>
              <c:layout>
                <c:manualLayout>
                  <c:x val="0.11754224046461981"/>
                  <c:y val="0.1048206718367677"/>
                </c:manualLayout>
              </c:layout>
              <c:showLegendKey val="0"/>
              <c:showVal val="0"/>
              <c:showCatName val="1"/>
              <c:showSerName val="0"/>
              <c:showPercent val="1"/>
              <c:showBubbleSize val="0"/>
            </c:dLbl>
            <c:txPr>
              <a:bodyPr/>
              <a:lstStyle/>
              <a:p>
                <a:pPr>
                  <a:defRPr lang="en-US" sz="2400"/>
                </a:pPr>
                <a:endParaRPr lang="en-US"/>
              </a:p>
            </c:txPr>
            <c:showLegendKey val="0"/>
            <c:showVal val="0"/>
            <c:showCatName val="1"/>
            <c:showSerName val="0"/>
            <c:showPercent val="1"/>
            <c:showBubbleSize val="0"/>
            <c:showLeaderLines val="0"/>
          </c:dLbls>
          <c:cat>
            <c:strRef>
              <c:f>Sheet1!$A$1:$A$5</c:f>
              <c:strCache>
                <c:ptCount val="5"/>
                <c:pt idx="0">
                  <c:v>Европска унија</c:v>
                </c:pt>
                <c:pt idx="1">
                  <c:v>Кајманска острва</c:v>
                </c:pt>
                <c:pt idx="2">
                  <c:v>Кина </c:v>
                </c:pt>
                <c:pt idx="3">
                  <c:v>Јапан</c:v>
                </c:pt>
                <c:pt idx="4">
                  <c:v>Остале земље</c:v>
                </c:pt>
              </c:strCache>
            </c:strRef>
          </c:cat>
          <c:val>
            <c:numRef>
              <c:f>Sheet1!$B$1:$B$5</c:f>
              <c:numCache>
                <c:formatCode>0%</c:formatCode>
                <c:ptCount val="5"/>
                <c:pt idx="0">
                  <c:v>0.39000000000001728</c:v>
                </c:pt>
                <c:pt idx="1">
                  <c:v>0.16000000000000392</c:v>
                </c:pt>
                <c:pt idx="2">
                  <c:v>0.15000000000000024</c:v>
                </c:pt>
                <c:pt idx="3">
                  <c:v>9.0000000000000066E-2</c:v>
                </c:pt>
                <c:pt idx="4">
                  <c:v>0.17</c:v>
                </c:pt>
              </c:numCache>
            </c:numRef>
          </c:val>
        </c:ser>
        <c:dLbls>
          <c:showLegendKey val="0"/>
          <c:showVal val="0"/>
          <c:showCatName val="1"/>
          <c:showSerName val="0"/>
          <c:showPercent val="1"/>
          <c:showBubbleSize val="0"/>
          <c:showLeaderLines val="0"/>
        </c:dLbls>
        <c:firstSliceAng val="0"/>
      </c:pieChart>
    </c:plotArea>
    <c:plotVisOnly val="1"/>
    <c:dispBlanksAs val="zero"/>
    <c:showDLblsOverMax val="0"/>
  </c:chart>
  <c:spPr>
    <a:ln>
      <a:noFill/>
    </a:ln>
  </c:sp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153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4029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C4F38934-2611-49B2-8072-08FCBB7E2D2C}" type="slidenum">
              <a:rPr lang="en-US"/>
              <a:pPr>
                <a:defRPr/>
              </a:pPr>
              <a:t>‹#›</a:t>
            </a:fld>
            <a:endParaRPr lang="en-US"/>
          </a:p>
        </p:txBody>
      </p:sp>
    </p:spTree>
    <p:extLst>
      <p:ext uri="{BB962C8B-B14F-4D97-AF65-F5344CB8AC3E}">
        <p14:creationId xmlns:p14="http://schemas.microsoft.com/office/powerpoint/2010/main" val="37925116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Garamond" pitchFamily="18" charset="0"/>
              </a:defRPr>
            </a:lvl1pPr>
            <a:lvl2pPr marL="742950" indent="-285750">
              <a:defRPr sz="2000">
                <a:solidFill>
                  <a:schemeClr val="tx1"/>
                </a:solidFill>
                <a:latin typeface="Garamond" pitchFamily="18" charset="0"/>
              </a:defRPr>
            </a:lvl2pPr>
            <a:lvl3pPr marL="1143000" indent="-228600">
              <a:defRPr sz="2000">
                <a:solidFill>
                  <a:schemeClr val="tx1"/>
                </a:solidFill>
                <a:latin typeface="Garamond" pitchFamily="18" charset="0"/>
              </a:defRPr>
            </a:lvl3pPr>
            <a:lvl4pPr marL="1600200" indent="-228600">
              <a:defRPr sz="2000">
                <a:solidFill>
                  <a:schemeClr val="tx1"/>
                </a:solidFill>
                <a:latin typeface="Garamond" pitchFamily="18" charset="0"/>
              </a:defRPr>
            </a:lvl4pPr>
            <a:lvl5pPr marL="2057400" indent="-228600">
              <a:defRPr sz="2000">
                <a:solidFill>
                  <a:schemeClr val="tx1"/>
                </a:solidFill>
                <a:latin typeface="Garamond" pitchFamily="18" charset="0"/>
              </a:defRPr>
            </a:lvl5pPr>
            <a:lvl6pPr marL="2514600" indent="-228600" eaLnBrk="0" fontAlgn="base" hangingPunct="0">
              <a:spcBef>
                <a:spcPct val="0"/>
              </a:spcBef>
              <a:spcAft>
                <a:spcPct val="0"/>
              </a:spcAft>
              <a:defRPr sz="2000">
                <a:solidFill>
                  <a:schemeClr val="tx1"/>
                </a:solidFill>
                <a:latin typeface="Garamond" pitchFamily="18" charset="0"/>
              </a:defRPr>
            </a:lvl6pPr>
            <a:lvl7pPr marL="2971800" indent="-228600" eaLnBrk="0" fontAlgn="base" hangingPunct="0">
              <a:spcBef>
                <a:spcPct val="0"/>
              </a:spcBef>
              <a:spcAft>
                <a:spcPct val="0"/>
              </a:spcAft>
              <a:defRPr sz="2000">
                <a:solidFill>
                  <a:schemeClr val="tx1"/>
                </a:solidFill>
                <a:latin typeface="Garamond" pitchFamily="18" charset="0"/>
              </a:defRPr>
            </a:lvl7pPr>
            <a:lvl8pPr marL="3429000" indent="-228600" eaLnBrk="0" fontAlgn="base" hangingPunct="0">
              <a:spcBef>
                <a:spcPct val="0"/>
              </a:spcBef>
              <a:spcAft>
                <a:spcPct val="0"/>
              </a:spcAft>
              <a:defRPr sz="2000">
                <a:solidFill>
                  <a:schemeClr val="tx1"/>
                </a:solidFill>
                <a:latin typeface="Garamond" pitchFamily="18" charset="0"/>
              </a:defRPr>
            </a:lvl8pPr>
            <a:lvl9pPr marL="3886200" indent="-228600" eaLnBrk="0" fontAlgn="base" hangingPunct="0">
              <a:spcBef>
                <a:spcPct val="0"/>
              </a:spcBef>
              <a:spcAft>
                <a:spcPct val="0"/>
              </a:spcAft>
              <a:defRPr sz="2000">
                <a:solidFill>
                  <a:schemeClr val="tx1"/>
                </a:solidFill>
                <a:latin typeface="Garamond" pitchFamily="18" charset="0"/>
              </a:defRPr>
            </a:lvl9pPr>
          </a:lstStyle>
          <a:p>
            <a:fld id="{C61BBCB4-951F-4B53-BA45-82BEFAF02D6E}" type="slidenum">
              <a:rPr lang="en-US" altLang="en-US" sz="1200" smtClean="0">
                <a:latin typeface="Arial" charset="0"/>
              </a:rPr>
              <a:pPr/>
              <a:t>17</a:t>
            </a:fld>
            <a:endParaRPr lang="en-US" altLang="en-US" sz="1200" smtClean="0">
              <a:latin typeface="Arial" charset="0"/>
            </a:endParaRPr>
          </a:p>
        </p:txBody>
      </p:sp>
      <p:sp>
        <p:nvSpPr>
          <p:cNvPr id="141315" name="Rectangle 2"/>
          <p:cNvSpPr>
            <a:spLocks noRot="1" noChangeArrowheads="1" noTextEdit="1"/>
          </p:cNvSpPr>
          <p:nvPr>
            <p:ph type="sldImg"/>
          </p:nvPr>
        </p:nvSpPr>
        <p:spPr>
          <a:ln/>
        </p:spPr>
      </p:sp>
      <p:sp>
        <p:nvSpPr>
          <p:cNvPr id="141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r-Latn-C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Garamond" pitchFamily="18" charset="0"/>
              </a:defRPr>
            </a:lvl1pPr>
            <a:lvl2pPr marL="742950" indent="-285750">
              <a:defRPr sz="2000">
                <a:solidFill>
                  <a:schemeClr val="tx1"/>
                </a:solidFill>
                <a:latin typeface="Garamond" pitchFamily="18" charset="0"/>
              </a:defRPr>
            </a:lvl2pPr>
            <a:lvl3pPr marL="1143000" indent="-228600">
              <a:defRPr sz="2000">
                <a:solidFill>
                  <a:schemeClr val="tx1"/>
                </a:solidFill>
                <a:latin typeface="Garamond" pitchFamily="18" charset="0"/>
              </a:defRPr>
            </a:lvl3pPr>
            <a:lvl4pPr marL="1600200" indent="-228600">
              <a:defRPr sz="2000">
                <a:solidFill>
                  <a:schemeClr val="tx1"/>
                </a:solidFill>
                <a:latin typeface="Garamond" pitchFamily="18" charset="0"/>
              </a:defRPr>
            </a:lvl4pPr>
            <a:lvl5pPr marL="2057400" indent="-228600">
              <a:defRPr sz="2000">
                <a:solidFill>
                  <a:schemeClr val="tx1"/>
                </a:solidFill>
                <a:latin typeface="Garamond" pitchFamily="18" charset="0"/>
              </a:defRPr>
            </a:lvl5pPr>
            <a:lvl6pPr marL="2514600" indent="-228600" eaLnBrk="0" fontAlgn="base" hangingPunct="0">
              <a:spcBef>
                <a:spcPct val="0"/>
              </a:spcBef>
              <a:spcAft>
                <a:spcPct val="0"/>
              </a:spcAft>
              <a:defRPr sz="2000">
                <a:solidFill>
                  <a:schemeClr val="tx1"/>
                </a:solidFill>
                <a:latin typeface="Garamond" pitchFamily="18" charset="0"/>
              </a:defRPr>
            </a:lvl6pPr>
            <a:lvl7pPr marL="2971800" indent="-228600" eaLnBrk="0" fontAlgn="base" hangingPunct="0">
              <a:spcBef>
                <a:spcPct val="0"/>
              </a:spcBef>
              <a:spcAft>
                <a:spcPct val="0"/>
              </a:spcAft>
              <a:defRPr sz="2000">
                <a:solidFill>
                  <a:schemeClr val="tx1"/>
                </a:solidFill>
                <a:latin typeface="Garamond" pitchFamily="18" charset="0"/>
              </a:defRPr>
            </a:lvl7pPr>
            <a:lvl8pPr marL="3429000" indent="-228600" eaLnBrk="0" fontAlgn="base" hangingPunct="0">
              <a:spcBef>
                <a:spcPct val="0"/>
              </a:spcBef>
              <a:spcAft>
                <a:spcPct val="0"/>
              </a:spcAft>
              <a:defRPr sz="2000">
                <a:solidFill>
                  <a:schemeClr val="tx1"/>
                </a:solidFill>
                <a:latin typeface="Garamond" pitchFamily="18" charset="0"/>
              </a:defRPr>
            </a:lvl8pPr>
            <a:lvl9pPr marL="3886200" indent="-228600" eaLnBrk="0" fontAlgn="base" hangingPunct="0">
              <a:spcBef>
                <a:spcPct val="0"/>
              </a:spcBef>
              <a:spcAft>
                <a:spcPct val="0"/>
              </a:spcAft>
              <a:defRPr sz="2000">
                <a:solidFill>
                  <a:schemeClr val="tx1"/>
                </a:solidFill>
                <a:latin typeface="Garamond" pitchFamily="18" charset="0"/>
              </a:defRPr>
            </a:lvl9pPr>
          </a:lstStyle>
          <a:p>
            <a:fld id="{B918AC53-A88C-4401-875A-041074171707}" type="slidenum">
              <a:rPr lang="en-US" altLang="en-US" sz="1200" smtClean="0">
                <a:latin typeface="Arial" charset="0"/>
              </a:rPr>
              <a:pPr/>
              <a:t>58</a:t>
            </a:fld>
            <a:endParaRPr lang="en-US" altLang="en-US" sz="1200" smtClean="0">
              <a:latin typeface="Arial" charset="0"/>
            </a:endParaRPr>
          </a:p>
        </p:txBody>
      </p:sp>
      <p:sp>
        <p:nvSpPr>
          <p:cNvPr id="142339" name="Rectangle 2"/>
          <p:cNvSpPr>
            <a:spLocks noRo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sr-Cyrl-CS" altLang="en-US" smtClean="0"/>
              <a:t>о</a:t>
            </a:r>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bs-Latn-BA"/>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bs-Latn-BA"/>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bs-Latn-BA"/>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bs-Latn-BA"/>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bs-Latn-BA"/>
            </a:p>
          </p:txBody>
        </p:sp>
        <p:sp>
          <p:nvSpPr>
            <p:cNvPr id="7" name="Freeform 10"/>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7659"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27660"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13FC9562-0D74-4F56-A603-E8FBB069019B}" type="slidenum">
              <a:rPr lang="en-US"/>
              <a:pPr>
                <a:defRPr/>
              </a:pPr>
              <a:t>‹#›</a:t>
            </a:fld>
            <a:endParaRPr lang="en-US"/>
          </a:p>
        </p:txBody>
      </p:sp>
    </p:spTree>
    <p:extLst>
      <p:ext uri="{BB962C8B-B14F-4D97-AF65-F5344CB8AC3E}">
        <p14:creationId xmlns:p14="http://schemas.microsoft.com/office/powerpoint/2010/main" val="1469351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CFB23A93-7DB4-4F14-BF17-89CD0AABA981}"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26354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D1D560F5-C3C9-4044-BDAA-5F092382AA61}"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16395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6627732F-9109-431C-9F1E-1203EC2ED43E}"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63708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380E4FB2-26CE-461E-83D2-900241930259}"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20475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EEA24B7A-7CAA-42F7-926D-D4751806103F}"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68460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7422162F-1FA9-4D6A-BAD1-9158B2A1746D}"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66033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AE92C789-D321-4E11-82A6-A85D6BED5B7E}" type="slidenum">
              <a:rPr lang="en-US"/>
              <a:pPr>
                <a:defRPr/>
              </a:pPr>
              <a:t>‹#›</a:t>
            </a:fld>
            <a:endParaRPr lang="en-US"/>
          </a:p>
        </p:txBody>
      </p:sp>
      <p:sp>
        <p:nvSpPr>
          <p:cNvPr id="9"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31123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B0920B28-CCBE-4DED-B45A-84C2DFD0D54F}"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98632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76F737E2-C103-418E-88C9-0DAA84BD5D58}" type="slidenum">
              <a:rPr lang="en-US"/>
              <a:pPr>
                <a:defRPr/>
              </a:pPr>
              <a:t>‹#›</a:t>
            </a:fld>
            <a:endParaRPr lang="en-US"/>
          </a:p>
        </p:txBody>
      </p:sp>
      <p:sp>
        <p:nvSpPr>
          <p:cNvPr id="4"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46291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8B63D1B8-FDE4-461E-90A6-F756E6EA8288}"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79600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s-Latn-B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518B55DE-13A4-479D-91B6-523C00AA672F}"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41362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26627"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CFB9B643-643A-4C0F-B265-22E6C92E87C0}" type="slidenum">
              <a:rPr lang="en-US"/>
              <a:pPr>
                <a:defRPr/>
              </a:pPr>
              <a:t>‹#›</a:t>
            </a:fld>
            <a:endParaRPr lang="en-US"/>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6630"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bs-Latn-BA"/>
              </a:p>
            </p:txBody>
          </p:sp>
          <p:sp>
            <p:nvSpPr>
              <p:cNvPr id="26631"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bs-Latn-BA"/>
              </a:p>
            </p:txBody>
          </p:sp>
          <p:sp>
            <p:nvSpPr>
              <p:cNvPr id="26632"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bs-Latn-BA"/>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634"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bs-Latn-BA"/>
              </a:p>
            </p:txBody>
          </p:sp>
        </p:grpSp>
        <p:sp>
          <p:nvSpPr>
            <p:cNvPr id="26635"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bs-Latn-BA"/>
            </a:p>
          </p:txBody>
        </p:sp>
        <p:sp>
          <p:nvSpPr>
            <p:cNvPr id="1034" name="Freeform 12"/>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6637"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6638"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p>
        </p:txBody>
      </p:sp>
      <p:sp>
        <p:nvSpPr>
          <p:cNvPr id="26639"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4207" r:id="rId1"/>
    <p:sldLayoutId id="2147484196" r:id="rId2"/>
    <p:sldLayoutId id="2147484197" r:id="rId3"/>
    <p:sldLayoutId id="2147484198" r:id="rId4"/>
    <p:sldLayoutId id="2147484199" r:id="rId5"/>
    <p:sldLayoutId id="2147484200" r:id="rId6"/>
    <p:sldLayoutId id="2147484201" r:id="rId7"/>
    <p:sldLayoutId id="2147484202" r:id="rId8"/>
    <p:sldLayoutId id="2147484203" r:id="rId9"/>
    <p:sldLayoutId id="2147484204" r:id="rId10"/>
    <p:sldLayoutId id="2147484205" r:id="rId11"/>
    <p:sldLayoutId id="2147484206" r:id="rId12"/>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228600" y="1905000"/>
            <a:ext cx="8686800" cy="3276600"/>
          </a:xfrm>
        </p:spPr>
        <p:txBody>
          <a:bodyPr/>
          <a:lstStyle/>
          <a:p>
            <a:pPr eaLnBrk="1" hangingPunct="1">
              <a:defRPr/>
            </a:pPr>
            <a:r>
              <a:rPr lang="sr-Cyrl-CS" dirty="0" smtClean="0"/>
              <a:t>Међународне финансије </a:t>
            </a:r>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idx="1"/>
          </p:nvPr>
        </p:nvSpPr>
        <p:spPr>
          <a:xfrm>
            <a:off x="457200" y="609600"/>
            <a:ext cx="8229600" cy="5867400"/>
          </a:xfrm>
        </p:spPr>
        <p:txBody>
          <a:bodyPr/>
          <a:lstStyle/>
          <a:p>
            <a:pPr algn="just" eaLnBrk="1" hangingPunct="1">
              <a:lnSpc>
                <a:spcPct val="80000"/>
              </a:lnSpc>
              <a:buFont typeface="Wingdings" pitchFamily="2" charset="2"/>
              <a:buNone/>
              <a:defRPr/>
            </a:pPr>
            <a:r>
              <a:rPr lang="sr-Cyrl-CS" sz="2000" dirty="0" smtClean="0"/>
              <a:t>     Примјер: почетком 1999 године 1 евро је вриједио 1,18 долара, а у октобру 201</a:t>
            </a:r>
            <a:r>
              <a:rPr lang="sr-Latn-BA" sz="2000" dirty="0" smtClean="0"/>
              <a:t>2</a:t>
            </a:r>
            <a:r>
              <a:rPr lang="sr-Cyrl-CS" sz="2000" dirty="0" smtClean="0"/>
              <a:t> године 1 евро је вриједио 1,</a:t>
            </a:r>
            <a:r>
              <a:rPr lang="sr-Latn-BA" sz="2000" dirty="0" smtClean="0"/>
              <a:t>3</a:t>
            </a:r>
            <a:r>
              <a:rPr lang="sr-Cyrl-CS" sz="2000" dirty="0" smtClean="0"/>
              <a:t>0 долара. Евро је апресирао за 1</a:t>
            </a:r>
            <a:r>
              <a:rPr lang="sr-Latn-BA" sz="2000" dirty="0" smtClean="0"/>
              <a:t>0</a:t>
            </a:r>
            <a:r>
              <a:rPr lang="sr-Cyrl-CS" sz="2000" dirty="0" smtClean="0"/>
              <a:t>,</a:t>
            </a:r>
            <a:r>
              <a:rPr lang="sr-Latn-BA" sz="2000" dirty="0" smtClean="0"/>
              <a:t>2</a:t>
            </a:r>
            <a:r>
              <a:rPr lang="sr-Cyrl-CS" sz="2000" dirty="0" smtClean="0"/>
              <a:t>% (1,</a:t>
            </a:r>
            <a:r>
              <a:rPr lang="sr-Latn-BA" sz="2000" dirty="0" smtClean="0"/>
              <a:t>3</a:t>
            </a:r>
            <a:r>
              <a:rPr lang="sr-Cyrl-CS" sz="2000" dirty="0" smtClean="0"/>
              <a:t>0-1,18/1,18</a:t>
            </a:r>
            <a:r>
              <a:rPr lang="en-US" sz="2000" dirty="0" smtClean="0"/>
              <a:t> X</a:t>
            </a:r>
            <a:r>
              <a:rPr lang="sr-Cyrl-CS" sz="2000" dirty="0" smtClean="0"/>
              <a:t> 100 ), а долар за исти проценат депресирао (0,</a:t>
            </a:r>
            <a:r>
              <a:rPr lang="sr-Latn-BA" sz="2000" dirty="0" smtClean="0"/>
              <a:t>7692</a:t>
            </a:r>
            <a:r>
              <a:rPr lang="sr-Cyrl-CS" sz="2000" dirty="0" smtClean="0"/>
              <a:t>-0,</a:t>
            </a:r>
            <a:r>
              <a:rPr lang="sr-Latn-BA" sz="2000" dirty="0" smtClean="0"/>
              <a:t>8474</a:t>
            </a:r>
            <a:r>
              <a:rPr lang="sr-Cyrl-CS" sz="2000" dirty="0" smtClean="0"/>
              <a:t> /0,</a:t>
            </a:r>
            <a:r>
              <a:rPr lang="sr-Latn-BA" sz="2000" dirty="0" smtClean="0"/>
              <a:t>8474</a:t>
            </a:r>
            <a:r>
              <a:rPr lang="sr-Cyrl-CS" sz="2000" dirty="0" smtClean="0"/>
              <a:t> </a:t>
            </a:r>
            <a:r>
              <a:rPr lang="en-US" sz="2000" dirty="0" smtClean="0"/>
              <a:t>x 100 </a:t>
            </a:r>
            <a:r>
              <a:rPr lang="sr-Cyrl-CS" sz="2000" dirty="0" smtClean="0"/>
              <a:t>). Када једна валута депресира у односу на другу, друга валута мора истодобно апресирати у односу на прву.  Када валута</a:t>
            </a:r>
            <a:r>
              <a:rPr lang="en-US" sz="2000" dirty="0" smtClean="0"/>
              <a:t> </a:t>
            </a:r>
            <a:r>
              <a:rPr lang="sr-Cyrl-CS" sz="2000" dirty="0" smtClean="0"/>
              <a:t>неке земље апресира (порасте њена вриједност у односу на валуте других земаља ), добра те земље у иностранству постају скупља, а инострана добра у тој земљи јефтинија ( држећи домаће цијене у тим земљама константним ). С друге стране, када валута неке земље депресира, њезина добра постају у иностранству јефтинија, а инострана добра у тој земљи скупља. </a:t>
            </a:r>
          </a:p>
          <a:p>
            <a:pPr algn="just" eaLnBrk="1" hangingPunct="1">
              <a:lnSpc>
                <a:spcPct val="80000"/>
              </a:lnSpc>
              <a:defRPr/>
            </a:pPr>
            <a:r>
              <a:rPr lang="sr-Cyrl-CS" sz="2000" dirty="0" smtClean="0"/>
              <a:t>Постоје два начина исказивања вриједности девизног курса  : директни и индиректни. Директно нотирање приказује девизни курс кроз цијену јединице сране валуте у домаћој. Овај начин исказивања цијене девизног курса има широку примјену,  у великом броју земљама ( Европа, Јапан ). Примјер:  1</a:t>
            </a:r>
            <a:r>
              <a:rPr lang="en-US" sz="2000" dirty="0" smtClean="0"/>
              <a:t> EUR</a:t>
            </a:r>
            <a:r>
              <a:rPr lang="sr-Cyrl-CS" sz="2000" dirty="0" smtClean="0"/>
              <a:t>=1,955830 КМ ; 1 </a:t>
            </a:r>
            <a:r>
              <a:rPr lang="en-US" sz="2000" dirty="0" smtClean="0"/>
              <a:t>USD</a:t>
            </a:r>
            <a:r>
              <a:rPr lang="sr-Cyrl-CS" sz="2000" dirty="0" smtClean="0"/>
              <a:t>=1,406185 КМ.. Код овог начина исказивања девизног курса, раст курса значи депресијацију домаће валуте, а пад апресијацију домаће валуте.</a:t>
            </a:r>
          </a:p>
          <a:p>
            <a:pPr algn="just" eaLnBrk="1" hangingPunct="1">
              <a:lnSpc>
                <a:spcPct val="80000"/>
              </a:lnSpc>
              <a:defRPr/>
            </a:pPr>
            <a:r>
              <a:rPr lang="sr-Cyrl-CS" sz="2000" dirty="0" smtClean="0"/>
              <a:t>Индиректним нотирањем девизни курс се исказује кроз цијену јединице домаће валуте у страној валути. Овај начин приказивања девизног курса  се примјењује у Великој Британији и САД . Примјер: 1 </a:t>
            </a:r>
            <a:r>
              <a:rPr lang="en-US" sz="2000" dirty="0" smtClean="0"/>
              <a:t>GBP</a:t>
            </a:r>
            <a:r>
              <a:rPr lang="sr-Cyrl-CS" sz="2000" dirty="0" smtClean="0"/>
              <a:t>= </a:t>
            </a:r>
            <a:r>
              <a:rPr lang="en-US" sz="2000" dirty="0" smtClean="0"/>
              <a:t>1</a:t>
            </a:r>
            <a:r>
              <a:rPr lang="sr-Cyrl-CS" sz="2000" dirty="0" smtClean="0"/>
              <a:t>,14 </a:t>
            </a:r>
            <a:r>
              <a:rPr lang="en-US" sz="2000" dirty="0" smtClean="0"/>
              <a:t>EUR</a:t>
            </a:r>
            <a:r>
              <a:rPr lang="sr-Cyrl-CS" sz="2000" dirty="0" smtClean="0"/>
              <a:t> ; 1</a:t>
            </a:r>
            <a:r>
              <a:rPr lang="en-US" sz="2000" dirty="0" smtClean="0"/>
              <a:t> USD</a:t>
            </a:r>
            <a:r>
              <a:rPr lang="sr-Cyrl-CS" sz="2000" dirty="0" smtClean="0"/>
              <a:t>= 0,71 </a:t>
            </a:r>
            <a:r>
              <a:rPr lang="en-US" sz="2000" dirty="0" smtClean="0"/>
              <a:t>EUR</a:t>
            </a:r>
            <a:r>
              <a:rPr lang="sr-Cyrl-CS" sz="2000" dirty="0" smtClean="0"/>
              <a:t>. Код овог начина исказивања девизног курса, раст курса значи апресијацију домаће валуте, а пад депресијацију.    </a:t>
            </a:r>
            <a:endParaRPr lang="en-US" sz="2000" dirty="0" smtClean="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type="body" idx="1"/>
          </p:nvPr>
        </p:nvSpPr>
        <p:spPr>
          <a:xfrm>
            <a:off x="304800" y="228600"/>
            <a:ext cx="8229600" cy="6629400"/>
          </a:xfrm>
        </p:spPr>
        <p:txBody>
          <a:bodyPr/>
          <a:lstStyle/>
          <a:p>
            <a:pPr eaLnBrk="1" hangingPunct="1">
              <a:lnSpc>
                <a:spcPct val="80000"/>
              </a:lnSpc>
              <a:buFont typeface="Wingdings" pitchFamily="2" charset="2"/>
              <a:buNone/>
              <a:defRPr/>
            </a:pPr>
            <a:r>
              <a:rPr lang="sr-Cyrl-CS" sz="300" b="1" smtClean="0"/>
              <a:t>кредите            </a:t>
            </a:r>
            <a:r>
              <a:rPr lang="sr-Latn-BA" sz="300" b="1" smtClean="0"/>
              <a:t>      </a:t>
            </a:r>
            <a:r>
              <a:rPr lang="sr-Cyrl-CS" sz="300" b="1" smtClean="0"/>
              <a:t>     </a:t>
            </a:r>
            <a:r>
              <a:rPr lang="sr-Cyrl-CS" sz="2000" b="1" smtClean="0"/>
              <a:t>Друго, </a:t>
            </a:r>
            <a:r>
              <a:rPr lang="sr-Latn-BA" sz="2000" b="1" smtClean="0"/>
              <a:t>IFC</a:t>
            </a:r>
            <a:r>
              <a:rPr lang="sr-Cyrl-CS" sz="2000" b="1" smtClean="0"/>
              <a:t> помаже приватним предузећима у земљама у развоју да прикупе капитал на међународном финансиском тржишту. Ову улогу остварује тако што повезује заинтересоване улагаче из раз</a:t>
            </a:r>
            <a:r>
              <a:rPr lang="sr-Latn-BA" sz="2000" b="1" smtClean="0"/>
              <a:t>-</a:t>
            </a:r>
            <a:r>
              <a:rPr lang="sr-Cyrl-CS" sz="2000" b="1" smtClean="0"/>
              <a:t>вијених земљама са приватним предузећима из земаља у развоју којима је потребан капитал. Треће,</a:t>
            </a:r>
            <a:r>
              <a:rPr lang="sr-Latn-BA" sz="2000" b="1" smtClean="0"/>
              <a:t> IFC </a:t>
            </a:r>
            <a:r>
              <a:rPr lang="sr-Cyrl-CS" sz="2000" b="1" smtClean="0"/>
              <a:t>пружа техничку и савјето-давну</a:t>
            </a:r>
            <a:r>
              <a:rPr lang="sr-Latn-BA" sz="2000" b="1" smtClean="0"/>
              <a:t> </a:t>
            </a:r>
            <a:r>
              <a:rPr lang="sr-Cyrl-CS" sz="2000" b="1" smtClean="0"/>
              <a:t>помоћ предузећима и владама у земљама у развоју.</a:t>
            </a:r>
            <a:r>
              <a:rPr lang="sr-Latn-BA" sz="2000" b="1" smtClean="0"/>
              <a:t> </a:t>
            </a:r>
            <a:r>
              <a:rPr lang="sr-Cyrl-CS" sz="2000" b="1" smtClean="0"/>
              <a:t>Чланство у овој организацији је условљено чланством у  Међународној бан-ци за обнову и развој. Ова Корпорација окупља 17</a:t>
            </a:r>
            <a:r>
              <a:rPr lang="en-US" sz="2000" b="1" smtClean="0"/>
              <a:t>8</a:t>
            </a:r>
            <a:r>
              <a:rPr lang="sr-Cyrl-CS" sz="2000" b="1" smtClean="0"/>
              <a:t> земаља. Има сопствена средства и службенике, али је руководеће особље заје-дничко са </a:t>
            </a:r>
            <a:r>
              <a:rPr lang="sr-Latn-BA" sz="2000" b="1" smtClean="0"/>
              <a:t>IBRD, </a:t>
            </a:r>
            <a:r>
              <a:rPr lang="sr-Cyrl-CS" sz="2000" b="1" smtClean="0"/>
              <a:t>стим што постоји извршни подпредсједник Корпорације. Капитал који чланице уплаћују повећаван је неко-лико пута и он износи око 2,4 милијарде долара. Средства за пос-ловање </a:t>
            </a:r>
            <a:r>
              <a:rPr lang="sr-Latn-BA" sz="2000" b="1" smtClean="0"/>
              <a:t>IFC </a:t>
            </a:r>
            <a:r>
              <a:rPr lang="sr-Cyrl-CS" sz="2000" b="1" smtClean="0"/>
              <a:t>су уписани капитал, средства по основу враћених кредита и зајмови обезбијеђени на међународном финансијском тржишту. До почетка 200</a:t>
            </a:r>
            <a:r>
              <a:rPr lang="en-US" sz="2000" b="1" smtClean="0"/>
              <a:t>6</a:t>
            </a:r>
            <a:r>
              <a:rPr lang="sr-Cyrl-CS" sz="2000" b="1" smtClean="0"/>
              <a:t>. године Корпорација је финансирала око 3.</a:t>
            </a:r>
            <a:r>
              <a:rPr lang="en-US" sz="2000" b="1" smtClean="0"/>
              <a:t>3</a:t>
            </a:r>
            <a:r>
              <a:rPr lang="sr-Cyrl-CS" sz="2000" b="1" smtClean="0"/>
              <a:t>00 пројеката</a:t>
            </a:r>
            <a:r>
              <a:rPr lang="en-US" sz="2000" b="1" smtClean="0"/>
              <a:t> </a:t>
            </a:r>
            <a:r>
              <a:rPr lang="sr-Cyrl-CS" sz="2000" b="1" smtClean="0"/>
              <a:t>у 140 земаља и уложила </a:t>
            </a:r>
            <a:r>
              <a:rPr lang="en-US" sz="2000" b="1" smtClean="0"/>
              <a:t>49</a:t>
            </a:r>
            <a:r>
              <a:rPr lang="sr-Cyrl-CS" sz="2000" b="1" smtClean="0"/>
              <a:t> милијарди долара из сопствених извора и 24 милијарде из других извора. У посљедњим годинама Корпорација је посебно успјешна у мобилисању средст-ава из других извора за одабране пројекте. На сваки долар који уложи Корпорација долази око 5 долара из других извора. Од 1986 године при Корпорацији постоји Савјетодавни сервис за стане инвестиције. Југославија је постала члан Међународне финанси-јске корпорације 1968.године. На њену иницијативу 1969. године основана је Међународна корпорација за инвестиције у Југослав-ији. </a:t>
            </a:r>
            <a:r>
              <a:rPr lang="sr-Latn-BA" sz="2000" b="1" smtClean="0"/>
              <a:t>IFC </a:t>
            </a:r>
            <a:r>
              <a:rPr lang="sr-Cyrl-CS" sz="2000" b="1" smtClean="0"/>
              <a:t>одобрава кредите до 25% вриједности пројеката.</a:t>
            </a:r>
          </a:p>
          <a:p>
            <a:pPr eaLnBrk="1" hangingPunct="1">
              <a:lnSpc>
                <a:spcPct val="80000"/>
              </a:lnSpc>
              <a:buFont typeface="Wingdings" pitchFamily="2" charset="2"/>
              <a:buNone/>
              <a:defRPr/>
            </a:pPr>
            <a:r>
              <a:rPr lang="sr-Cyrl-CS" sz="2000" b="1" smtClean="0"/>
              <a:t> </a:t>
            </a:r>
            <a:endParaRPr lang="en-US" sz="2000" b="1" smtClean="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Rectangle 3"/>
          <p:cNvSpPr>
            <a:spLocks noGrp="1" noChangeArrowheads="1"/>
          </p:cNvSpPr>
          <p:nvPr>
            <p:ph type="body" idx="1"/>
          </p:nvPr>
        </p:nvSpPr>
        <p:spPr>
          <a:xfrm>
            <a:off x="0" y="0"/>
            <a:ext cx="8991600" cy="7467600"/>
          </a:xfrm>
        </p:spPr>
        <p:txBody>
          <a:bodyPr/>
          <a:lstStyle/>
          <a:p>
            <a:pPr eaLnBrk="1" hangingPunct="1">
              <a:buFont typeface="Wingdings" pitchFamily="2" charset="2"/>
              <a:buNone/>
              <a:defRPr/>
            </a:pPr>
            <a:r>
              <a:rPr lang="sr-Latn-BA" sz="2000" b="1" smtClean="0"/>
              <a:t>    </a:t>
            </a:r>
            <a:r>
              <a:rPr lang="sr-Cyrl-CS" sz="2000" b="1" smtClean="0"/>
              <a:t>4. Мултилатерална агенција за гарантовање инвестиција – </a:t>
            </a:r>
            <a:r>
              <a:rPr lang="sr-Latn-BA" sz="2000" b="1" smtClean="0"/>
              <a:t>MIGA</a:t>
            </a:r>
          </a:p>
          <a:p>
            <a:pPr eaLnBrk="1" hangingPunct="1">
              <a:buFont typeface="Wingdings" pitchFamily="2" charset="2"/>
              <a:buNone/>
              <a:defRPr/>
            </a:pPr>
            <a:r>
              <a:rPr lang="sr-Latn-BA" sz="2000" b="1" smtClean="0"/>
              <a:t>  </a:t>
            </a:r>
            <a:r>
              <a:rPr lang="sr-Cyrl-CS" sz="2000" b="1" smtClean="0"/>
              <a:t>    </a:t>
            </a:r>
            <a:r>
              <a:rPr lang="sr-Cyrl-CS" sz="2000" smtClean="0"/>
              <a:t>Мултилатерална агенција за гарантовање инвестиција је основана 1988. године са циљем да промовише стране инвестиције у земљама у развоју.</a:t>
            </a:r>
            <a:r>
              <a:rPr lang="sr-Latn-BA" sz="2000" smtClean="0"/>
              <a:t> MIGA </a:t>
            </a:r>
            <a:r>
              <a:rPr lang="sr-Cyrl-CS" sz="2000" smtClean="0"/>
              <a:t>свој задатак извршава прије свега пружањем гаранција за некомерцијалне ризике: уколико страна инвестиција у земљи у развоју буде угрожена неким фактором који нема везе са редовним пословним активностима ( као што су рат, раскид уговора, национализација, ограничење трансфера профита и капитала и сл. ), онда ће </a:t>
            </a:r>
            <a:r>
              <a:rPr lang="sr-Latn-BA" sz="2000" smtClean="0"/>
              <a:t>MIGA</a:t>
            </a:r>
            <a:r>
              <a:rPr lang="sr-Cyrl-CS" sz="2000" smtClean="0"/>
              <a:t> надокнадити губитак инвеститора. Осим што осигурава инвест-иторе од некомерцијалних ризика , </a:t>
            </a:r>
            <a:r>
              <a:rPr lang="sr-Latn-BA" sz="2000" smtClean="0"/>
              <a:t>MIGA</a:t>
            </a:r>
            <a:r>
              <a:rPr lang="sr-Cyrl-CS" sz="2000" smtClean="0"/>
              <a:t> и на друге начине промовише страна улагања у земље у развоју путем пружања информација потенцијалним инвести-торима о могућностима улагања у земље у развоју, обезбеђењем техничке помо-ћи земљама у развоју како би оне унаприједиле своје капацитезе за промоцију својих привреда и привлачење страних инвестиција, посредовањем у рјешавању спорова који настају између инвеститора и земље домаћина и сл. </a:t>
            </a:r>
            <a:r>
              <a:rPr lang="sr-Latn-BA" sz="2000" smtClean="0"/>
              <a:t>MIGA</a:t>
            </a:r>
            <a:r>
              <a:rPr lang="sr-Cyrl-CS" sz="2000" smtClean="0"/>
              <a:t> има 171 земљу чланицу. Чланице не морају бити чланице </a:t>
            </a:r>
            <a:r>
              <a:rPr lang="sr-Latn-BA" sz="2000" smtClean="0"/>
              <a:t>IBRD.</a:t>
            </a:r>
            <a:r>
              <a:rPr lang="sr-Cyrl-CS" sz="2000" smtClean="0"/>
              <a:t> ОД оснивања је осигу-рала око 850</a:t>
            </a:r>
            <a:r>
              <a:rPr lang="sr-Latn-BA" sz="2000" smtClean="0"/>
              <a:t> </a:t>
            </a:r>
            <a:r>
              <a:rPr lang="sr-Cyrl-CS" sz="2000" smtClean="0"/>
              <a:t>инвестиција у 92 земље у разувоју , а вриједност гаранција је дост</a:t>
            </a:r>
            <a:r>
              <a:rPr lang="sr-Latn-BA" sz="2000" smtClean="0"/>
              <a:t>-</a:t>
            </a:r>
            <a:r>
              <a:rPr lang="sr-Cyrl-CS" sz="2000" smtClean="0"/>
              <a:t>игла 16 милијарди долара. Гаранције се издају на период до 15 година, а само изузетно до 20 година. Органи </a:t>
            </a:r>
            <a:r>
              <a:rPr lang="sr-Latn-BA" sz="2000" smtClean="0"/>
              <a:t>MIGA </a:t>
            </a:r>
            <a:r>
              <a:rPr lang="sr-Cyrl-CS" sz="2000" smtClean="0"/>
              <a:t>су Савјет гувернера, Одбор директора и Предсједник. </a:t>
            </a:r>
            <a:r>
              <a:rPr lang="sr-Latn-BA" sz="2000" smtClean="0"/>
              <a:t>MIGA </a:t>
            </a:r>
            <a:r>
              <a:rPr lang="sr-Cyrl-CS" sz="2000" smtClean="0"/>
              <a:t>има једино аутономног потпредсједника , а чланови остал</a:t>
            </a:r>
            <a:r>
              <a:rPr lang="sr-Latn-BA" sz="2000" smtClean="0"/>
              <a:t>-</a:t>
            </a:r>
            <a:r>
              <a:rPr lang="sr-Cyrl-CS" sz="2000" smtClean="0"/>
              <a:t>их тијела су чланови руководећих тијела </a:t>
            </a:r>
            <a:r>
              <a:rPr lang="sr-Latn-BA" sz="2000" smtClean="0"/>
              <a:t>IBRD. MIGA </a:t>
            </a:r>
            <a:r>
              <a:rPr lang="sr-Cyrl-CS" sz="2000" smtClean="0"/>
              <a:t>финансира своје актив-ности из уплаћеног капитала (око 2 милијарде долара ) и наплаћених премија за дате гаранције.     </a:t>
            </a:r>
            <a:r>
              <a:rPr lang="sr-Latn-BA" sz="2000" smtClean="0"/>
              <a:t> </a:t>
            </a:r>
            <a:endParaRPr lang="en-US" sz="2000" smtClean="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3"/>
          <p:cNvSpPr>
            <a:spLocks noGrp="1" noChangeArrowheads="1"/>
          </p:cNvSpPr>
          <p:nvPr>
            <p:ph type="body" idx="1"/>
          </p:nvPr>
        </p:nvSpPr>
        <p:spPr>
          <a:xfrm>
            <a:off x="457200" y="0"/>
            <a:ext cx="8229600" cy="6629400"/>
          </a:xfrm>
        </p:spPr>
        <p:txBody>
          <a:bodyPr/>
          <a:lstStyle/>
          <a:p>
            <a:pPr eaLnBrk="1" hangingPunct="1">
              <a:lnSpc>
                <a:spcPct val="80000"/>
              </a:lnSpc>
              <a:buFont typeface="Wingdings" pitchFamily="2" charset="2"/>
              <a:buNone/>
              <a:defRPr/>
            </a:pPr>
            <a:r>
              <a:rPr lang="sr-Cyrl-CS" sz="2000" b="1" smtClean="0"/>
              <a:t>   </a:t>
            </a:r>
          </a:p>
          <a:p>
            <a:pPr eaLnBrk="1" hangingPunct="1">
              <a:lnSpc>
                <a:spcPct val="80000"/>
              </a:lnSpc>
              <a:buFont typeface="Wingdings" pitchFamily="2" charset="2"/>
              <a:buNone/>
              <a:defRPr/>
            </a:pPr>
            <a:r>
              <a:rPr lang="sr-Cyrl-CS" sz="2000" b="1" smtClean="0"/>
              <a:t>    5. Међународни центар за рјешавање инвестиционих спорова</a:t>
            </a:r>
          </a:p>
          <a:p>
            <a:pPr eaLnBrk="1" hangingPunct="1">
              <a:lnSpc>
                <a:spcPct val="80000"/>
              </a:lnSpc>
              <a:buFont typeface="Wingdings" pitchFamily="2" charset="2"/>
              <a:buNone/>
              <a:defRPr/>
            </a:pPr>
            <a:r>
              <a:rPr lang="sr-Cyrl-CS" sz="2000" b="1" smtClean="0"/>
              <a:t>     Међународни центар за рјешавање инвестиционих спорова је аф-илијација </a:t>
            </a:r>
            <a:r>
              <a:rPr lang="sr-Latn-BA" sz="2000" b="1" smtClean="0"/>
              <a:t>IBRD o</a:t>
            </a:r>
            <a:r>
              <a:rPr lang="sr-Cyrl-CS" sz="2000" b="1" smtClean="0"/>
              <a:t>д </a:t>
            </a:r>
            <a:r>
              <a:rPr lang="sr-Latn-BA" sz="2000" b="1" smtClean="0"/>
              <a:t> 1966.</a:t>
            </a:r>
            <a:r>
              <a:rPr lang="sr-Cyrl-CS" sz="2000" b="1" smtClean="0"/>
              <a:t> године са основним циљем да посредује у рјешавању спорова између страног инвеститора и државе домаћ-ина. </a:t>
            </a:r>
          </a:p>
          <a:p>
            <a:pPr eaLnBrk="1" hangingPunct="1">
              <a:lnSpc>
                <a:spcPct val="80000"/>
              </a:lnSpc>
              <a:buFont typeface="Wingdings" pitchFamily="2" charset="2"/>
              <a:buNone/>
              <a:defRPr/>
            </a:pPr>
            <a:r>
              <a:rPr lang="sr-Cyrl-CS" sz="2000" b="1" smtClean="0"/>
              <a:t>       Банка за међународне обрачуне – </a:t>
            </a:r>
            <a:r>
              <a:rPr lang="en-US" sz="2000" b="1" smtClean="0"/>
              <a:t>BIS</a:t>
            </a:r>
            <a:endParaRPr lang="sr-Cyrl-CS" sz="2000" b="1" smtClean="0"/>
          </a:p>
          <a:p>
            <a:pPr eaLnBrk="1" hangingPunct="1">
              <a:lnSpc>
                <a:spcPct val="80000"/>
              </a:lnSpc>
              <a:buFont typeface="Wingdings" pitchFamily="2" charset="2"/>
              <a:buNone/>
              <a:defRPr/>
            </a:pPr>
            <a:r>
              <a:rPr lang="sr-Cyrl-CS" sz="2000" b="1" smtClean="0"/>
              <a:t>     Банка за међународне обрачуне је најстарија међународна фина-нсијска институција основана  на конференцији у Холандији 1930. године. Сједиште јој је у Базелу, Швајцарска. Уписани капитал </a:t>
            </a:r>
            <a:r>
              <a:rPr lang="en-US" sz="2000" b="1" smtClean="0"/>
              <a:t> BIS </a:t>
            </a:r>
            <a:r>
              <a:rPr lang="sr-Cyrl-CS" sz="2000" b="1" smtClean="0"/>
              <a:t>банке је 1.500 милиона златних франака подијељен на 600.000 акција чија је номинална вриједност 2.500 златних франака. Врије-дност златног франка једнака је швајцарском франку из времена када је </a:t>
            </a:r>
            <a:r>
              <a:rPr lang="en-US" sz="2000" b="1" smtClean="0"/>
              <a:t>BIS</a:t>
            </a:r>
            <a:r>
              <a:rPr lang="sr-Cyrl-CS" sz="2000" b="1" smtClean="0"/>
              <a:t> оснивана 0,29 грама чистог злата. Задатак Банке је да обезбиједи сарадњу између централних банака земаља чланица и да брине о стабилности међународног финансијског система. У првој фази, до Другог свјетског рата, </a:t>
            </a:r>
            <a:r>
              <a:rPr lang="sr-Latn-BA" sz="2000" b="1" smtClean="0"/>
              <a:t>BIS</a:t>
            </a:r>
            <a:r>
              <a:rPr lang="sr-Cyrl-CS" sz="2000" b="1" smtClean="0"/>
              <a:t> је превасходно имала фу-нкцију повјереника у међународним плаћањима. Конкретно, Банка се старала о плаћању ратних репарација на које се обавезала Њем-ачка након Првог свјетског рата. У другој фази, након Другог свје-тског рата до седамдесетих година 20. вијека, </a:t>
            </a:r>
            <a:r>
              <a:rPr lang="sr-Latn-BA" sz="2000" b="1" smtClean="0"/>
              <a:t>BIS </a:t>
            </a:r>
            <a:r>
              <a:rPr lang="sr-Cyrl-CS" sz="2000" b="1" smtClean="0"/>
              <a:t>се фокусирала на подршци и помоћи централним банкама у примјени система фик-сних курсева које су наметнула правила Бретонвудског система. У трећој фази, након слома Бретонвудског система Банка се превас ходно брине о међународној финансијској стабилности. </a:t>
            </a:r>
            <a:endParaRPr lang="en-US" sz="2000" b="1" smtClean="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p:cNvSpPr>
            <a:spLocks noGrp="1" noChangeArrowheads="1"/>
          </p:cNvSpPr>
          <p:nvPr>
            <p:ph type="body" idx="1"/>
          </p:nvPr>
        </p:nvSpPr>
        <p:spPr>
          <a:xfrm>
            <a:off x="457200" y="228600"/>
            <a:ext cx="8229600" cy="6324600"/>
          </a:xfrm>
        </p:spPr>
        <p:txBody>
          <a:bodyPr/>
          <a:lstStyle/>
          <a:p>
            <a:pPr eaLnBrk="1" hangingPunct="1">
              <a:lnSpc>
                <a:spcPct val="80000"/>
              </a:lnSpc>
              <a:buFont typeface="Wingdings" pitchFamily="2" charset="2"/>
              <a:buNone/>
              <a:defRPr/>
            </a:pPr>
            <a:r>
              <a:rPr lang="sr-Cyrl-CS" b="1" smtClean="0"/>
              <a:t>    </a:t>
            </a:r>
            <a:r>
              <a:rPr lang="sr-Cyrl-CS" sz="2000" b="1" smtClean="0"/>
              <a:t>Предуппређење финансијских и банкарских криза постаје њен основни задатак. </a:t>
            </a:r>
            <a:r>
              <a:rPr lang="sr-Latn-BA" sz="2000" b="1" smtClean="0"/>
              <a:t>BIS </a:t>
            </a:r>
            <a:r>
              <a:rPr lang="sr-Cyrl-CS" sz="2000" b="1" smtClean="0"/>
              <a:t>овај задатак испуњава на тај начин што њени стручњаци истражују савремене економске проблеме. Банка пре-дставља мјесто за сучељавање мишљења и размјену информација централних банака. Међународне финансијске кризе након седам-есетих година 20 вијека учврстили су увјерење у </a:t>
            </a:r>
            <a:r>
              <a:rPr lang="sr-Latn-BA" sz="2000" b="1" smtClean="0"/>
              <a:t>BIS</a:t>
            </a:r>
            <a:r>
              <a:rPr lang="sr-Cyrl-CS" sz="2000" b="1" smtClean="0"/>
              <a:t> да је неопхо-дно утврдити међународне стандарде за пословање банака и других финансијских институција. Један од четири комитета за монетарну и финансијску стабилност – Базелски комитет за контролу банака - израђује и препоручује  Базелске споразуме ( </a:t>
            </a:r>
            <a:r>
              <a:rPr lang="sr-Latn-BA" sz="2000" b="1" smtClean="0"/>
              <a:t>I </a:t>
            </a:r>
            <a:r>
              <a:rPr lang="sr-Cyrl-CS" sz="2000" b="1" smtClean="0"/>
              <a:t>и</a:t>
            </a:r>
            <a:r>
              <a:rPr lang="sr-Latn-BA" sz="2000" b="1" smtClean="0"/>
              <a:t> II )</a:t>
            </a:r>
            <a:r>
              <a:rPr lang="sr-Cyrl-CS" sz="2000" b="1" smtClean="0"/>
              <a:t> које централне банке широм свијета прихватају и законски намећу својим послов-ним  банкама. Ријеч је о регулацији банкарског пословања и управ-љању ризицима у банкарском пословању. Данас је </a:t>
            </a:r>
            <a:r>
              <a:rPr lang="sr-Latn-BA" sz="2000" b="1" smtClean="0"/>
              <a:t>BIS</a:t>
            </a:r>
            <a:r>
              <a:rPr lang="sr-Cyrl-CS" sz="2000" b="1" smtClean="0"/>
              <a:t> у потпуном власништву централних банака земања чланица. Према стању из 2008. године 55 централних банака има власништво и право гласа у </a:t>
            </a:r>
            <a:r>
              <a:rPr lang="sr-Latn-BA" sz="2000" b="1" smtClean="0"/>
              <a:t>BIS.</a:t>
            </a:r>
            <a:r>
              <a:rPr lang="sr-Cyrl-CS" sz="2000" b="1" smtClean="0"/>
              <a:t> Банка игра важну улогу као агент преко које се одвијају посло-ви у вези са појединим међународним финансијским аражманима. Органи Банке су : Општи састанак, Одбор директора и Управа. Одбор директора има 19 чланова. Према стању из јуна 2007. године, 140 централних банака и других званичних финансијских инсти-туција држало је своје девизне резерве у </a:t>
            </a:r>
            <a:r>
              <a:rPr lang="sr-Latn-BA" sz="2000" b="1" smtClean="0"/>
              <a:t>BIS</a:t>
            </a:r>
            <a:r>
              <a:rPr lang="sr-Cyrl-CS" sz="2000" b="1" smtClean="0"/>
              <a:t> банци у износу од 186 милијарди </a:t>
            </a:r>
            <a:r>
              <a:rPr lang="sr-Latn-BA" sz="2000" b="1" smtClean="0"/>
              <a:t>SDR</a:t>
            </a:r>
            <a:r>
              <a:rPr lang="sr-Cyrl-CS" sz="2000" b="1" smtClean="0"/>
              <a:t>, што представља око 6% девизних резерви свијета.     </a:t>
            </a:r>
            <a:r>
              <a:rPr lang="sr-Cyrl-CS" b="1" smtClean="0"/>
              <a:t>   </a:t>
            </a:r>
            <a:endParaRPr lang="sr-Cyrl-CS" sz="2400" b="1" smtClean="0"/>
          </a:p>
          <a:p>
            <a:pPr eaLnBrk="1" hangingPunct="1">
              <a:lnSpc>
                <a:spcPct val="50000"/>
              </a:lnSpc>
              <a:spcBef>
                <a:spcPct val="50000"/>
              </a:spcBef>
              <a:buFont typeface="Wingdings" pitchFamily="2" charset="2"/>
              <a:buNone/>
              <a:defRPr/>
            </a:pPr>
            <a:r>
              <a:rPr lang="sr-Cyrl-CS" sz="2400" b="1" smtClean="0"/>
              <a:t>       </a:t>
            </a:r>
            <a:endParaRPr lang="en-US" sz="2400" b="1" smtClean="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Rectangle 3"/>
          <p:cNvSpPr>
            <a:spLocks noGrp="1" noChangeArrowheads="1"/>
          </p:cNvSpPr>
          <p:nvPr>
            <p:ph type="body" idx="1"/>
          </p:nvPr>
        </p:nvSpPr>
        <p:spPr>
          <a:xfrm>
            <a:off x="457200" y="304800"/>
            <a:ext cx="8229600" cy="6553200"/>
          </a:xfrm>
        </p:spPr>
        <p:txBody>
          <a:bodyPr/>
          <a:lstStyle/>
          <a:p>
            <a:pPr eaLnBrk="1" hangingPunct="1">
              <a:lnSpc>
                <a:spcPct val="80000"/>
              </a:lnSpc>
              <a:buFont typeface="Wingdings" pitchFamily="2" charset="2"/>
              <a:buNone/>
              <a:defRPr/>
            </a:pPr>
            <a:r>
              <a:rPr lang="sr-Cyrl-CS" sz="2000" b="1" smtClean="0"/>
              <a:t>     </a:t>
            </a:r>
            <a:r>
              <a:rPr lang="sr-Cyrl-CS" sz="2400" b="1" smtClean="0"/>
              <a:t>Регионалне развојне банке</a:t>
            </a:r>
          </a:p>
          <a:p>
            <a:pPr eaLnBrk="1" hangingPunct="1">
              <a:lnSpc>
                <a:spcPct val="80000"/>
              </a:lnSpc>
              <a:buFont typeface="Wingdings" pitchFamily="2" charset="2"/>
              <a:buNone/>
              <a:defRPr/>
            </a:pPr>
            <a:r>
              <a:rPr lang="sr-Cyrl-CS" sz="2000" b="1" smtClean="0"/>
              <a:t>     Након Другог свјетског рата, шестдесетих година двадесеог вијека, на свим континентима оснивају се регионалне банке за развој . Оне су усмјерене углавном  на развој држава које припадају одређ-еном региону. Обрадићемо двије европске развојне банке ( Евро-пску инвестициону банку и Европску банку за обнову и развој ), као и развојне банке на другим континентима ( Америци, Азији и Африци ). </a:t>
            </a:r>
          </a:p>
          <a:p>
            <a:pPr eaLnBrk="1" hangingPunct="1">
              <a:lnSpc>
                <a:spcPct val="80000"/>
              </a:lnSpc>
              <a:buFont typeface="Wingdings" pitchFamily="2" charset="2"/>
              <a:buNone/>
              <a:defRPr/>
            </a:pPr>
            <a:r>
              <a:rPr lang="sr-Cyrl-CS" sz="2000" b="1" smtClean="0"/>
              <a:t>    </a:t>
            </a:r>
          </a:p>
          <a:p>
            <a:pPr eaLnBrk="1" hangingPunct="1">
              <a:lnSpc>
                <a:spcPct val="80000"/>
              </a:lnSpc>
              <a:buFont typeface="Wingdings" pitchFamily="2" charset="2"/>
              <a:buNone/>
              <a:defRPr/>
            </a:pPr>
            <a:r>
              <a:rPr lang="sr-Cyrl-CS" sz="2000" b="1" smtClean="0"/>
              <a:t>      1. Европска инвестициона банка –</a:t>
            </a:r>
            <a:r>
              <a:rPr lang="en-US" sz="2000" b="1" smtClean="0"/>
              <a:t> EIB</a:t>
            </a:r>
          </a:p>
          <a:p>
            <a:pPr eaLnBrk="1" hangingPunct="1">
              <a:lnSpc>
                <a:spcPct val="80000"/>
              </a:lnSpc>
              <a:buFont typeface="Wingdings" pitchFamily="2" charset="2"/>
              <a:buNone/>
              <a:defRPr/>
            </a:pPr>
            <a:r>
              <a:rPr lang="en-US" sz="2000" b="1" smtClean="0"/>
              <a:t>     </a:t>
            </a:r>
            <a:r>
              <a:rPr lang="sr-Cyrl-CS" sz="2000" b="1" smtClean="0"/>
              <a:t> Европска инвестициона банка основана је Римским уговором 1957. године, истовремено са Европском економском заједницом. Чланице Заједнице су и чланице Банке. Банка је основана с циљем да допринесе што мањем раскораку у развоју Заједнице путем финансирања пројеката који ће допринијети развоју неразвијених региона, пројеката од заједничког интереса за више земаља члани-ца и пројеката који обезбеђују модернизацију привреде. У ту сврху одобрава кредите под веома повољним условима (само до 50% ври-једности пројекта) и даје гаранције државном и приватном секто-ру.  Уписани капитал земаља чланица средином 2007. године изн-осио је 164 милијарде евра, од чега је уплаћено 8.2 милијарде евра. Банка средства прибавља из квота држава ЕУ, буџета ЕУ и, доми-  </a:t>
            </a:r>
            <a:r>
              <a:rPr lang="en-US" sz="2000" b="1" smtClean="0"/>
              <a:t> </a:t>
            </a:r>
            <a:endParaRPr lang="sr-Cyrl-CS" sz="2000" b="1" smtClean="0"/>
          </a:p>
          <a:p>
            <a:pPr eaLnBrk="1" hangingPunct="1">
              <a:lnSpc>
                <a:spcPct val="80000"/>
              </a:lnSpc>
              <a:buFont typeface="Wingdings" pitchFamily="2" charset="2"/>
              <a:buNone/>
              <a:defRPr/>
            </a:pPr>
            <a:r>
              <a:rPr lang="sr-Cyrl-CS" sz="2000" b="1" smtClean="0"/>
              <a:t>     </a:t>
            </a:r>
          </a:p>
          <a:p>
            <a:pPr eaLnBrk="1" hangingPunct="1">
              <a:lnSpc>
                <a:spcPct val="80000"/>
              </a:lnSpc>
              <a:buFont typeface="Wingdings" pitchFamily="2" charset="2"/>
              <a:buNone/>
              <a:defRPr/>
            </a:pPr>
            <a:r>
              <a:rPr lang="sr-Cyrl-CS" sz="2000" b="1" smtClean="0"/>
              <a:t> </a:t>
            </a:r>
            <a:endParaRPr lang="en-US" sz="2000" b="1" smtClean="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3"/>
          <p:cNvSpPr>
            <a:spLocks noGrp="1" noChangeArrowheads="1"/>
          </p:cNvSpPr>
          <p:nvPr>
            <p:ph type="body" idx="1"/>
          </p:nvPr>
        </p:nvSpPr>
        <p:spPr>
          <a:xfrm>
            <a:off x="381000" y="304800"/>
            <a:ext cx="8229600" cy="6172200"/>
          </a:xfrm>
        </p:spPr>
        <p:txBody>
          <a:bodyPr/>
          <a:lstStyle/>
          <a:p>
            <a:pPr eaLnBrk="1" hangingPunct="1">
              <a:lnSpc>
                <a:spcPct val="80000"/>
              </a:lnSpc>
              <a:buFont typeface="Wingdings" pitchFamily="2" charset="2"/>
              <a:buNone/>
              <a:defRPr/>
            </a:pPr>
            <a:r>
              <a:rPr lang="sr-Cyrl-CS" sz="2400" dirty="0" smtClean="0"/>
              <a:t>    </a:t>
            </a:r>
            <a:r>
              <a:rPr lang="sr-Cyrl-CS" sz="2000" b="1" dirty="0" smtClean="0"/>
              <a:t>нантно, на финансијском тржишту. Кредити </a:t>
            </a:r>
            <a:r>
              <a:rPr lang="sr-Latn-BA" sz="2000" b="1" dirty="0" smtClean="0"/>
              <a:t>EIB </a:t>
            </a:r>
            <a:r>
              <a:rPr lang="sr-Cyrl-CS" sz="2000" b="1" dirty="0" smtClean="0"/>
              <a:t>се одобравају на сред-њи и дужи  рок ( од 4 до 20 година ), са фиксном и варијаби-лном каматном стопом. ОД 1963. године кредитира и нечланице, али у мањим износима. Од почетка рада до краја  2006. године Ба нка је одобрила преко 4.000 зајмова, у укупном износу од 311 милиј-арди евра. Преко 90% износа зајмова одобрено је земљама Заједни-це, а 10% земљама изван Заједнице.  У  циљу подстицања   малим и средњим предузећа формиран је Европски инвестициони фонд (</a:t>
            </a:r>
            <a:r>
              <a:rPr lang="sr-Latn-BA" sz="2000" b="1" dirty="0" smtClean="0"/>
              <a:t>EIF)</a:t>
            </a:r>
            <a:r>
              <a:rPr lang="sr-Cyrl-CS" sz="2000" b="1" dirty="0" smtClean="0"/>
              <a:t>, а ради боље координације </a:t>
            </a:r>
            <a:r>
              <a:rPr lang="sr-Latn-BA" sz="2000" b="1" dirty="0" smtClean="0"/>
              <a:t>EIB</a:t>
            </a:r>
            <a:r>
              <a:rPr lang="sr-Cyrl-CS" sz="2000" b="1" dirty="0" smtClean="0"/>
              <a:t> и </a:t>
            </a:r>
            <a:r>
              <a:rPr lang="sr-Latn-BA" sz="2000" b="1" dirty="0" smtClean="0"/>
              <a:t> EIF</a:t>
            </a:r>
            <a:r>
              <a:rPr lang="sr-Cyrl-CS" sz="2000" b="1" dirty="0" smtClean="0"/>
              <a:t> основана је Група</a:t>
            </a:r>
            <a:r>
              <a:rPr lang="sr-Latn-BA" sz="2000" b="1" dirty="0" smtClean="0"/>
              <a:t> EIB</a:t>
            </a:r>
            <a:r>
              <a:rPr lang="sr-Cyrl-CS" sz="2000" b="1" dirty="0" smtClean="0"/>
              <a:t>  , коју чине Е</a:t>
            </a:r>
            <a:r>
              <a:rPr lang="sr-Latn-BA" sz="2000" b="1" dirty="0" smtClean="0"/>
              <a:t>IB</a:t>
            </a:r>
            <a:r>
              <a:rPr lang="sr-Cyrl-CS" sz="2000" b="1" dirty="0" smtClean="0"/>
              <a:t> и Е</a:t>
            </a:r>
            <a:r>
              <a:rPr lang="sr-Latn-BA" sz="2000" b="1" dirty="0" smtClean="0"/>
              <a:t>IF</a:t>
            </a:r>
            <a:r>
              <a:rPr lang="sr-Cyrl-CS" sz="2000" b="1" dirty="0" smtClean="0"/>
              <a:t>.</a:t>
            </a:r>
          </a:p>
          <a:p>
            <a:pPr eaLnBrk="1" hangingPunct="1">
              <a:lnSpc>
                <a:spcPct val="80000"/>
              </a:lnSpc>
              <a:buFont typeface="Wingdings" pitchFamily="2" charset="2"/>
              <a:buNone/>
              <a:defRPr/>
            </a:pPr>
            <a:r>
              <a:rPr lang="sr-Cyrl-CS" sz="2000" b="1" dirty="0" smtClean="0"/>
              <a:t>     </a:t>
            </a:r>
            <a:r>
              <a:rPr lang="sr-Latn-BA" sz="2000" b="1" dirty="0" smtClean="0"/>
              <a:t>  2</a:t>
            </a:r>
            <a:r>
              <a:rPr lang="sr-Cyrl-CS" sz="2000" b="1" dirty="0" smtClean="0"/>
              <a:t>. Европска банка за обнову и развој – </a:t>
            </a:r>
            <a:r>
              <a:rPr lang="en-US" sz="2000" b="1" dirty="0" smtClean="0"/>
              <a:t>EBRD</a:t>
            </a:r>
          </a:p>
          <a:p>
            <a:pPr eaLnBrk="1" hangingPunct="1">
              <a:lnSpc>
                <a:spcPct val="80000"/>
              </a:lnSpc>
              <a:buFont typeface="Wingdings" pitchFamily="2" charset="2"/>
              <a:buNone/>
              <a:defRPr/>
            </a:pPr>
            <a:r>
              <a:rPr lang="en-US" sz="2000" b="1" dirty="0" smtClean="0"/>
              <a:t>      E</a:t>
            </a:r>
            <a:r>
              <a:rPr lang="sr-Cyrl-CS" sz="2000" b="1" dirty="0" smtClean="0"/>
              <a:t>вропска банка за обнову и развој основана је 1990. године са сје</a:t>
            </a:r>
            <a:r>
              <a:rPr lang="sr-Latn-BA" sz="2000" b="1" dirty="0" smtClean="0"/>
              <a:t>-</a:t>
            </a:r>
            <a:r>
              <a:rPr lang="sr-Cyrl-CS" sz="2000" b="1" dirty="0" smtClean="0"/>
              <a:t>диштем у Лондону. Циљ њеног оснивања је да постакне и помогне земљама Централне и  Источне Европе у преласку на  тржишну привреду и укључивање у међународну економску размјену. Банка има 61 чланицу, укључујући и двије институције: Европску унију и Европску инвестициону банку. Уписани капитал износи 20 милија-рди евра, од чега је уплаћено 5 милијарди евра. Банка кредитну и инвестициону активност обавља углавном из прикупљених средс-тава на међународном финансијском тржишту.  Банка одобрава кредите владама, локалним властима и приватним предузећима. До краја 2.006. године Банка је одобрила укупно 2.268 зајмова у износу од 33</a:t>
            </a:r>
            <a:r>
              <a:rPr lang="en-US" sz="2000" b="1" dirty="0" smtClean="0"/>
              <a:t> </a:t>
            </a:r>
            <a:r>
              <a:rPr lang="sr-Cyrl-CS" sz="2000" b="1" dirty="0" smtClean="0"/>
              <a:t>милијарде евра. Органи Банке су Одбор гувернера, Одбор директора, који се састоји од 23 члана,  и Предсједник.   </a:t>
            </a:r>
            <a:endParaRPr lang="en-US" sz="2000" b="1" dirty="0" smtClean="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3"/>
          <p:cNvSpPr>
            <a:spLocks noGrp="1" noChangeArrowheads="1"/>
          </p:cNvSpPr>
          <p:nvPr>
            <p:ph type="body" idx="1"/>
          </p:nvPr>
        </p:nvSpPr>
        <p:spPr>
          <a:xfrm>
            <a:off x="228600" y="0"/>
            <a:ext cx="8915400" cy="6629400"/>
          </a:xfrm>
        </p:spPr>
        <p:txBody>
          <a:bodyPr/>
          <a:lstStyle/>
          <a:p>
            <a:pPr eaLnBrk="1" hangingPunct="1">
              <a:buFont typeface="Wingdings" pitchFamily="2" charset="2"/>
              <a:buNone/>
              <a:defRPr/>
            </a:pPr>
            <a:r>
              <a:rPr lang="sr-Cyrl-CS" sz="2000" dirty="0" smtClean="0"/>
              <a:t>   </a:t>
            </a:r>
            <a:r>
              <a:rPr lang="sr-Cyrl-CS" sz="2000" b="1" dirty="0" smtClean="0"/>
              <a:t>3. Интерамеричка банка за развој </a:t>
            </a:r>
          </a:p>
          <a:p>
            <a:pPr eaLnBrk="1" hangingPunct="1">
              <a:buFont typeface="Wingdings" pitchFamily="2" charset="2"/>
              <a:buNone/>
              <a:defRPr/>
            </a:pPr>
            <a:r>
              <a:rPr lang="sr-Cyrl-CS" sz="2000" b="1" dirty="0" smtClean="0"/>
              <a:t>     Интерамеричка банка за развој је основана 1959. године са циљем да финансира развој Латинске Америке и Кариба. Сједиште јој је у Ваши-нгтону. Данас Банка има 47 чланица, 28 са америчког континента и 19 из других региона. Пошто је помоћ намијењена сиромашним земљама са америчког континента, само 26 чланица може да рачуна на кредите Бан-ке. Кредити се одобравају само државама ( њиховим владама, агенција-ма и локалним органима ). Кредите одобрава из уплаћених квота, а најви-ше узајмљивањем средстава на међународном финансијском тржишту. Повељом Банке је одређено да неразвијене државе имају више од поло-вине гласова. До краја 2007. године одобрено је преко 3000 зајмова у изн-осу од 137 милијарди долара. Највећи корисници су Бразил, Мексико, Аргентина, Колумбија, Перу и Чиле. Највише је уложено у развој енерг-етике, пољопривреде, транспорта, кпмуникација, индустрије и рударс-тва.</a:t>
            </a:r>
          </a:p>
          <a:p>
            <a:pPr eaLnBrk="1" hangingPunct="1">
              <a:buFont typeface="Wingdings" pitchFamily="2" charset="2"/>
              <a:buNone/>
              <a:defRPr/>
            </a:pPr>
            <a:endParaRPr lang="sr-Cyrl-CS" sz="2000" b="1" dirty="0" smtClean="0"/>
          </a:p>
          <a:p>
            <a:pPr eaLnBrk="1" hangingPunct="1">
              <a:buFont typeface="Wingdings" pitchFamily="2" charset="2"/>
              <a:buNone/>
              <a:defRPr/>
            </a:pPr>
            <a:r>
              <a:rPr lang="sr-Cyrl-CS" sz="2000" b="1" dirty="0" smtClean="0"/>
              <a:t>    4. Азијска банка за развој</a:t>
            </a:r>
          </a:p>
          <a:p>
            <a:pPr eaLnBrk="1" hangingPunct="1">
              <a:buFont typeface="Wingdings" pitchFamily="2" charset="2"/>
              <a:buNone/>
              <a:defRPr/>
            </a:pPr>
            <a:r>
              <a:rPr lang="sr-Cyrl-CS" sz="2000" b="1" dirty="0" smtClean="0"/>
              <a:t>       Банка је основана 1966. године са сједиштем у Манили, Филипини.  Ок-упља 46 земаља Азије и Пацифика и 18 земаља из Европе и Сјеверне Америке.  Уписани капитал почетком 2005. године износи 55 милијарди</a:t>
            </a:r>
            <a:endParaRPr lang="en-US" sz="2000" b="1" dirty="0" smtClean="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3"/>
          <p:cNvSpPr>
            <a:spLocks noGrp="1" noChangeArrowheads="1"/>
          </p:cNvSpPr>
          <p:nvPr>
            <p:ph type="body" idx="1"/>
          </p:nvPr>
        </p:nvSpPr>
        <p:spPr>
          <a:xfrm>
            <a:off x="381000" y="228600"/>
            <a:ext cx="8229600" cy="6400800"/>
          </a:xfrm>
        </p:spPr>
        <p:txBody>
          <a:bodyPr/>
          <a:lstStyle/>
          <a:p>
            <a:pPr eaLnBrk="1" hangingPunct="1">
              <a:lnSpc>
                <a:spcPct val="90000"/>
              </a:lnSpc>
              <a:buFont typeface="Wingdings" pitchFamily="2" charset="2"/>
              <a:buNone/>
              <a:defRPr/>
            </a:pPr>
            <a:r>
              <a:rPr lang="sr-Cyrl-CS" sz="1800" smtClean="0"/>
              <a:t>     </a:t>
            </a:r>
            <a:r>
              <a:rPr lang="sr-Cyrl-CS" sz="2000" b="1" smtClean="0"/>
              <a:t>долара. Средства за кредитирање обезбеђује из уплаћених квота и  задуживањем на међународном финансијском тржишту.  До краја 2004. године одобрено је 1.900 зајмова у укупном износу од 80 мили-јарди долара. Највише се улаже у пољопривреду и енергетику. Од 1968. године под окриљем Банке ради и Азијски фонд за развој , ко-ји одобрава веома повољне кредите најмање развијеним земљама региона.</a:t>
            </a:r>
          </a:p>
          <a:p>
            <a:pPr eaLnBrk="1" hangingPunct="1">
              <a:lnSpc>
                <a:spcPct val="90000"/>
              </a:lnSpc>
              <a:buFont typeface="Wingdings" pitchFamily="2" charset="2"/>
              <a:buNone/>
              <a:defRPr/>
            </a:pPr>
            <a:endParaRPr lang="sr-Cyrl-CS" sz="2000" b="1" smtClean="0"/>
          </a:p>
          <a:p>
            <a:pPr eaLnBrk="1" hangingPunct="1">
              <a:lnSpc>
                <a:spcPct val="90000"/>
              </a:lnSpc>
              <a:buFont typeface="Wingdings" pitchFamily="2" charset="2"/>
              <a:buNone/>
              <a:defRPr/>
            </a:pPr>
            <a:r>
              <a:rPr lang="sr-Cyrl-CS" sz="2000" b="1" smtClean="0"/>
              <a:t>    5. Афричка банка за развој</a:t>
            </a:r>
          </a:p>
          <a:p>
            <a:pPr eaLnBrk="1" hangingPunct="1">
              <a:lnSpc>
                <a:spcPct val="90000"/>
              </a:lnSpc>
              <a:buFont typeface="Wingdings" pitchFamily="2" charset="2"/>
              <a:buNone/>
              <a:defRPr/>
            </a:pPr>
            <a:r>
              <a:rPr lang="sr-Cyrl-CS" sz="2000" b="1" smtClean="0"/>
              <a:t>     Афричка банка за развој основана је 1964. године са сједиштем у Абиџану, Обала Слоноваче. Банка има 55 земаља чланица из Афр-ке и 24 из осталих дјелова свијета. Почетком 2007. године уписани капитал износи 22 милијарде  </a:t>
            </a:r>
            <a:r>
              <a:rPr lang="sr-Latn-BA" sz="2000" b="1" smtClean="0"/>
              <a:t>SDR.</a:t>
            </a:r>
            <a:r>
              <a:rPr lang="sr-Cyrl-CS" sz="2000" b="1" smtClean="0"/>
              <a:t> До краја 2006. године Банка је одобрила око 3200 зајмова у износу од 59 милијарди долара, најви-ше за развој пољопривреде и саобраћаја. Од 1972. године постоји и Афрички фонд за развој који  одобрава веома повољне кредите на-јсиромашнијим државама региона под веома повољним условима, сличним </a:t>
            </a:r>
            <a:r>
              <a:rPr lang="sr-Latn-BA" sz="2000" b="1" smtClean="0"/>
              <a:t>IDA </a:t>
            </a:r>
            <a:r>
              <a:rPr lang="sr-Cyrl-CS" sz="2000" b="1" smtClean="0"/>
              <a:t>условима.</a:t>
            </a:r>
          </a:p>
          <a:p>
            <a:pPr eaLnBrk="1" hangingPunct="1">
              <a:lnSpc>
                <a:spcPct val="90000"/>
              </a:lnSpc>
              <a:buFont typeface="Wingdings" pitchFamily="2" charset="2"/>
              <a:buNone/>
              <a:defRPr/>
            </a:pPr>
            <a:endParaRPr lang="sr-Cyrl-CS" sz="2000" b="1" smtClean="0"/>
          </a:p>
          <a:p>
            <a:pPr eaLnBrk="1" hangingPunct="1">
              <a:lnSpc>
                <a:spcPct val="90000"/>
              </a:lnSpc>
              <a:buFont typeface="Wingdings" pitchFamily="2" charset="2"/>
              <a:buNone/>
              <a:defRPr/>
            </a:pPr>
            <a:endParaRPr lang="sr-Cyrl-CS" sz="2000" b="1" smtClean="0"/>
          </a:p>
          <a:p>
            <a:pPr eaLnBrk="1" hangingPunct="1">
              <a:lnSpc>
                <a:spcPct val="90000"/>
              </a:lnSpc>
              <a:buFont typeface="Wingdings" pitchFamily="2" charset="2"/>
              <a:buNone/>
              <a:defRPr/>
            </a:pPr>
            <a:r>
              <a:rPr lang="sr-Cyrl-CS" sz="1800" b="1" smtClean="0"/>
              <a:t>       </a:t>
            </a:r>
            <a:endParaRPr lang="en-US" sz="1800" b="1" smtClean="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10600" cy="6400800"/>
          </a:xfrm>
        </p:spPr>
        <p:txBody>
          <a:bodyPr/>
          <a:lstStyle/>
          <a:p>
            <a:pPr>
              <a:buFont typeface="Wingdings" pitchFamily="2" charset="2"/>
              <a:buNone/>
              <a:defRPr/>
            </a:pPr>
            <a:r>
              <a:rPr lang="sr-Cyrl-BA" sz="2400" dirty="0" smtClean="0">
                <a:latin typeface="Times New Roman" pitchFamily="18" charset="0"/>
                <a:cs typeface="Times New Roman" pitchFamily="18" charset="0"/>
              </a:rPr>
              <a:t>      Париски клуб </a:t>
            </a:r>
          </a:p>
          <a:p>
            <a:pPr algn="just">
              <a:buFont typeface="Wingdings" pitchFamily="2" charset="2"/>
              <a:buNone/>
              <a:defRPr/>
            </a:pPr>
            <a:r>
              <a:rPr lang="sr-Cyrl-BA" sz="2000" dirty="0" smtClean="0">
                <a:latin typeface="Times New Roman" pitchFamily="18" charset="0"/>
                <a:cs typeface="Times New Roman" pitchFamily="18" charset="0"/>
              </a:rPr>
              <a:t>     Париски клуб представља групу држава повјерилаца које заједнички проналазе  начин за рјешавање проблема спољног дуга неке треће задужене земље. Данас се на сваких шест недеља у Паризу сусрећу представници 19 развијених земаља да би разматрале проблеме дугова трећих суверених држава. Државе чланице Клуба се договарају о опросту цијелог или дијела дуга и о репрограму преосталог дуга. </a:t>
            </a:r>
          </a:p>
          <a:p>
            <a:pPr algn="just">
              <a:buFont typeface="Wingdings" pitchFamily="2" charset="2"/>
              <a:buNone/>
              <a:defRPr/>
            </a:pPr>
            <a:endParaRPr lang="sr-Cyrl-BA" sz="2000" dirty="0" smtClean="0">
              <a:latin typeface="Times New Roman" pitchFamily="18" charset="0"/>
              <a:cs typeface="Times New Roman" pitchFamily="18" charset="0"/>
            </a:endParaRPr>
          </a:p>
          <a:p>
            <a:pPr algn="just">
              <a:buFont typeface="Wingdings" pitchFamily="2" charset="2"/>
              <a:buNone/>
              <a:defRPr/>
            </a:pPr>
            <a:r>
              <a:rPr lang="sr-Cyrl-BA" sz="2000" dirty="0" smtClean="0">
                <a:effectLst/>
                <a:latin typeface="Times New Roman" pitchFamily="18" charset="0"/>
                <a:cs typeface="Times New Roman" pitchFamily="18" charset="0"/>
              </a:rPr>
              <a:t>        </a:t>
            </a:r>
            <a:r>
              <a:rPr lang="sr-Cyrl-BA" sz="2400" dirty="0" smtClean="0">
                <a:effectLst/>
                <a:latin typeface="Times New Roman" pitchFamily="18" charset="0"/>
                <a:cs typeface="Times New Roman" pitchFamily="18" charset="0"/>
              </a:rPr>
              <a:t>Лондонски клуб</a:t>
            </a:r>
          </a:p>
          <a:p>
            <a:pPr algn="just">
              <a:buFont typeface="Wingdings" pitchFamily="2" charset="2"/>
              <a:buNone/>
              <a:defRPr/>
            </a:pPr>
            <a:r>
              <a:rPr lang="sr-Cyrl-BA" sz="2000" dirty="0" smtClean="0">
                <a:effectLst/>
                <a:latin typeface="Times New Roman" pitchFamily="18" charset="0"/>
                <a:cs typeface="Times New Roman" pitchFamily="18" charset="0"/>
              </a:rPr>
              <a:t>       Лондоски  клуб представља групу пословних банака (приватних кредитора) који преговарају о начинима рјешавања проблема спољног дуга одређене суверене државе. Формира се по потреби. Клуб нема сталне чланице, већ се саставља од банака које се повјериоци неке задужене земље, којим предсједава пословна банка са највећим учешћем у задужености земље дужника. Након постизања договора Клуб се расформира. </a:t>
            </a:r>
          </a:p>
          <a:p>
            <a:pPr algn="just">
              <a:buFont typeface="Wingdings" pitchFamily="2" charset="2"/>
              <a:buNone/>
              <a:defRPr/>
            </a:pPr>
            <a:r>
              <a:rPr lang="sr-Cyrl-BA" sz="2400" dirty="0" smtClean="0">
                <a:effectLst/>
                <a:latin typeface="Times New Roman" pitchFamily="18" charset="0"/>
                <a:cs typeface="Times New Roman" pitchFamily="18" charset="0"/>
              </a:rPr>
              <a:t>       </a:t>
            </a:r>
          </a:p>
          <a:p>
            <a:pPr algn="just">
              <a:buFont typeface="Wingdings" pitchFamily="2" charset="2"/>
              <a:buNone/>
              <a:defRPr/>
            </a:pPr>
            <a:r>
              <a:rPr lang="sr-Cyrl-BA" sz="2400" dirty="0" smtClean="0">
                <a:latin typeface="Times New Roman" pitchFamily="18" charset="0"/>
                <a:cs typeface="Times New Roman" pitchFamily="18" charset="0"/>
              </a:rPr>
              <a:t>     </a:t>
            </a:r>
          </a:p>
          <a:p>
            <a:pPr algn="just">
              <a:buFont typeface="Wingdings" pitchFamily="2" charset="2"/>
              <a:buNone/>
              <a:defRPr/>
            </a:pPr>
            <a:r>
              <a:rPr lang="sr-Cyrl-BA" sz="2400" dirty="0" smtClean="0">
                <a:latin typeface="Times New Roman" pitchFamily="18" charset="0"/>
                <a:cs typeface="Times New Roman" pitchFamily="18" charset="0"/>
              </a:rPr>
              <a:t>            </a:t>
            </a:r>
            <a:endParaRPr lang="hr-HR" sz="2400" dirty="0">
              <a:latin typeface="Times New Roman" pitchFamily="18" charset="0"/>
              <a:cs typeface="Times New Roman" pitchFamily="18" charset="0"/>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228600" y="152400"/>
            <a:ext cx="8229600" cy="6705600"/>
          </a:xfrm>
        </p:spPr>
        <p:txBody>
          <a:bodyPr/>
          <a:lstStyle/>
          <a:p>
            <a:pPr eaLnBrk="1" hangingPunct="1">
              <a:lnSpc>
                <a:spcPct val="80000"/>
              </a:lnSpc>
              <a:buFont typeface="Wingdings" pitchFamily="2" charset="2"/>
              <a:buNone/>
              <a:defRPr/>
            </a:pPr>
            <a:r>
              <a:rPr lang="sr-Cyrl-CS" sz="1800" b="1" smtClean="0"/>
              <a:t>                         </a:t>
            </a:r>
            <a:r>
              <a:rPr lang="sr-Cyrl-CS" sz="2000" b="1" smtClean="0"/>
              <a:t>                 Евротржиште</a:t>
            </a:r>
          </a:p>
          <a:p>
            <a:pPr eaLnBrk="1" hangingPunct="1">
              <a:lnSpc>
                <a:spcPct val="80000"/>
              </a:lnSpc>
              <a:buFont typeface="Wingdings" pitchFamily="2" charset="2"/>
              <a:buNone/>
              <a:defRPr/>
            </a:pPr>
            <a:r>
              <a:rPr lang="sr-Cyrl-CS" sz="1800" b="1" smtClean="0"/>
              <a:t>      </a:t>
            </a:r>
            <a:r>
              <a:rPr lang="sr-Cyrl-CS" sz="2000" b="1" smtClean="0"/>
              <a:t>Евротржиште је кредитно тржиште на коме се послови кредитир-ања обављају уз употребу стране валуте. Евротржиште се током шестесетих и седамдесетих година брзо ширило захваљујући сље-дећим факторима : </a:t>
            </a:r>
          </a:p>
          <a:p>
            <a:pPr eaLnBrk="1" hangingPunct="1">
              <a:lnSpc>
                <a:spcPct val="80000"/>
              </a:lnSpc>
              <a:buFont typeface="Wingdings" pitchFamily="2" charset="2"/>
              <a:buNone/>
              <a:defRPr/>
            </a:pPr>
            <a:r>
              <a:rPr lang="sr-Cyrl-CS" sz="2000" b="1" smtClean="0"/>
              <a:t>     - већим каматним стопама у Европи у односу на САД ;</a:t>
            </a:r>
          </a:p>
          <a:p>
            <a:pPr eaLnBrk="1" hangingPunct="1">
              <a:lnSpc>
                <a:spcPct val="80000"/>
              </a:lnSpc>
              <a:buFont typeface="Wingdings" pitchFamily="2" charset="2"/>
              <a:buNone/>
              <a:defRPr/>
            </a:pPr>
            <a:r>
              <a:rPr lang="sr-Cyrl-CS" sz="2000" b="1" smtClean="0"/>
              <a:t>     - увођењ</a:t>
            </a:r>
            <a:r>
              <a:rPr lang="en-US" sz="2000" b="1" smtClean="0"/>
              <a:t>e</a:t>
            </a:r>
            <a:r>
              <a:rPr lang="sr-Cyrl-CS" sz="2000" b="1" smtClean="0"/>
              <a:t> варијабилних каматних стопа и синдикализованих зајмова ;</a:t>
            </a:r>
          </a:p>
          <a:p>
            <a:pPr eaLnBrk="1" hangingPunct="1">
              <a:lnSpc>
                <a:spcPct val="80000"/>
              </a:lnSpc>
              <a:buFont typeface="Wingdings" pitchFamily="2" charset="2"/>
              <a:buNone/>
              <a:defRPr/>
            </a:pPr>
            <a:r>
              <a:rPr lang="sr-Cyrl-CS" sz="2000" b="1" smtClean="0"/>
              <a:t>       - стварањ</a:t>
            </a:r>
            <a:r>
              <a:rPr lang="en-US" sz="2000" b="1" smtClean="0"/>
              <a:t>e</a:t>
            </a:r>
            <a:r>
              <a:rPr lang="sr-Cyrl-CS" sz="2000" b="1" smtClean="0"/>
              <a:t> широког тржишта у оквиру Европске економске заједнице односно Европске уније;</a:t>
            </a:r>
          </a:p>
          <a:p>
            <a:pPr eaLnBrk="1" hangingPunct="1">
              <a:lnSpc>
                <a:spcPct val="80000"/>
              </a:lnSpc>
              <a:buFont typeface="Wingdings" pitchFamily="2" charset="2"/>
              <a:buNone/>
              <a:defRPr/>
            </a:pPr>
            <a:r>
              <a:rPr lang="sr-Cyrl-CS" sz="2000" b="1" smtClean="0"/>
              <a:t>       - повећањ</a:t>
            </a:r>
            <a:r>
              <a:rPr lang="en-US" sz="2000" b="1" smtClean="0"/>
              <a:t>e</a:t>
            </a:r>
            <a:r>
              <a:rPr lang="sr-Cyrl-CS" sz="2000" b="1" smtClean="0"/>
              <a:t> цијена нафте, што је допринијело повећању понуде новца на евротржишту популарно названи “ петродолари “ ;</a:t>
            </a:r>
          </a:p>
          <a:p>
            <a:pPr eaLnBrk="1" hangingPunct="1">
              <a:lnSpc>
                <a:spcPct val="80000"/>
              </a:lnSpc>
              <a:buFont typeface="Wingdings" pitchFamily="2" charset="2"/>
              <a:buNone/>
              <a:defRPr/>
            </a:pPr>
            <a:r>
              <a:rPr lang="sr-Cyrl-CS" sz="2000" b="1" smtClean="0"/>
              <a:t>      На евротржушту егзистирају четири сегмента тржишта : тржиште евроновца, тржиште еврокредита, тржиште еврообавезница и тржиште еврозаписа. </a:t>
            </a:r>
          </a:p>
          <a:p>
            <a:pPr eaLnBrk="1" hangingPunct="1">
              <a:lnSpc>
                <a:spcPct val="80000"/>
              </a:lnSpc>
              <a:buFont typeface="Wingdings" pitchFamily="2" charset="2"/>
              <a:buNone/>
              <a:defRPr/>
            </a:pPr>
            <a:r>
              <a:rPr lang="sr-Cyrl-CS" sz="2000" b="1" smtClean="0"/>
              <a:t>     На тржишту евроновца одобравају се кредити на кратак рок до јед-не године. Депозитари и позамљивачи су пословне банке, владе, регионалне управе и предузећа. </a:t>
            </a:r>
          </a:p>
          <a:p>
            <a:pPr eaLnBrk="1" hangingPunct="1">
              <a:lnSpc>
                <a:spcPct val="80000"/>
              </a:lnSpc>
              <a:buFont typeface="Wingdings" pitchFamily="2" charset="2"/>
              <a:buNone/>
              <a:defRPr/>
            </a:pPr>
            <a:r>
              <a:rPr lang="sr-Cyrl-CS" sz="2000" b="1" smtClean="0"/>
              <a:t>      Еврокредити се одобравају на рок од једне до десет година, а кори-сници су како предузећа (нарочито мултинационалне компаније ), тако и владе појединих земаља и међународне организације. </a:t>
            </a:r>
          </a:p>
          <a:p>
            <a:pPr eaLnBrk="1" hangingPunct="1">
              <a:lnSpc>
                <a:spcPct val="80000"/>
              </a:lnSpc>
              <a:buFont typeface="Wingdings" pitchFamily="2" charset="2"/>
              <a:buNone/>
              <a:defRPr/>
            </a:pPr>
            <a:r>
              <a:rPr lang="sr-Cyrl-CS" sz="2000" b="1" smtClean="0"/>
              <a:t>      Међународно тржиште обавезница се дијели на тржиште еврооба-везница и тржиште страних обавезница. Подјела се врши према  </a:t>
            </a:r>
            <a:endParaRPr lang="en-US" sz="2000" b="1"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6868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type="body" idx="1"/>
          </p:nvPr>
        </p:nvSpPr>
        <p:spPr>
          <a:xfrm>
            <a:off x="228600" y="0"/>
            <a:ext cx="8686800" cy="6553200"/>
          </a:xfrm>
        </p:spPr>
        <p:txBody>
          <a:bodyPr/>
          <a:lstStyle/>
          <a:p>
            <a:pPr eaLnBrk="1" hangingPunct="1">
              <a:buFont typeface="Wingdings" pitchFamily="2" charset="2"/>
              <a:buNone/>
              <a:defRPr/>
            </a:pPr>
            <a:r>
              <a:rPr lang="sr-Cyrl-CS" smtClean="0"/>
              <a:t>   </a:t>
            </a:r>
            <a:r>
              <a:rPr lang="sr-Cyrl-CS" sz="2000" b="1" smtClean="0"/>
              <a:t>валути која се користи при куповини обавезница и отплати дуга.</a:t>
            </a:r>
          </a:p>
          <a:p>
            <a:pPr eaLnBrk="1" hangingPunct="1">
              <a:buFont typeface="Wingdings" pitchFamily="2" charset="2"/>
              <a:buNone/>
              <a:defRPr/>
            </a:pPr>
            <a:r>
              <a:rPr lang="sr-Cyrl-CS" sz="2000" b="1" smtClean="0"/>
              <a:t>     Еврообавезнице се емитују у страној земљи, али не у валути земље у којој су емитоване, а пласирају се у више земаља, ради се о еврообав-езницама. То је случај с обавезницом деноминираном у америчким доларима која се продаје у Француској, Њемачкој или Великој Брита-нији. Еврообавезнице данас заузимају значајну улогу на међународном тршишту обавезница и њихиво је тржиште веома брзо расло. Емитују се у различитим валу-тама , конвертибилне су и стабилне. Најчешће валуте су долар, евро, фунта , швајцарски франак и јен. Иако у називу носе префикс евро, евроо-бавезнице нису искључиво географски лоц-иране на територији Евро-пе. Оне се продају и њима се тргује широм свијета. Посебно велика тршишта еврообавезница су Лондон и Токијо.</a:t>
            </a:r>
          </a:p>
          <a:p>
            <a:pPr eaLnBrk="1" hangingPunct="1">
              <a:buFont typeface="Wingdings" pitchFamily="2" charset="2"/>
              <a:buNone/>
              <a:defRPr/>
            </a:pPr>
            <a:r>
              <a:rPr lang="sr-Cyrl-CS" sz="2000" b="1" smtClean="0"/>
              <a:t>     Стране обавезнице су традиционални иструменти на међународном тржишту обавезница. Продају се у другој земљи и деноминиране су у валути те земље. Приликом емисије ових хартија од вриједности, емитент мора да уважава законске прописе земље у којој врши емисију и да деноминација буде изражена у валути те земље. Представљају посебно погодно средство у финансирању мултинационалних ком-панија. Тако на примјер, многе велике глобалне корпорације из САД емитују своје обавезнице на тржиштима Швајцарске, Велике Брит-аније и Јапана, како би прикупиле средства по што повољнијим условима.</a:t>
            </a:r>
          </a:p>
          <a:p>
            <a:pPr eaLnBrk="1" hangingPunct="1">
              <a:buFont typeface="Wingdings" pitchFamily="2" charset="2"/>
              <a:buNone/>
              <a:defRPr/>
            </a:pPr>
            <a:r>
              <a:rPr lang="sr-Cyrl-CS" sz="2000" b="1" smtClean="0"/>
              <a:t>     Еврозаписи попуњавају извесну празнину између краткорочних и дугорочни хартија од вриједности       </a:t>
            </a:r>
            <a:endParaRPr lang="en-US" b="1" smtClean="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457200" y="304800"/>
            <a:ext cx="8229600" cy="6248400"/>
          </a:xfrm>
        </p:spPr>
        <p:txBody>
          <a:bodyPr/>
          <a:lstStyle/>
          <a:p>
            <a:pPr eaLnBrk="1" hangingPunct="1">
              <a:lnSpc>
                <a:spcPct val="90000"/>
              </a:lnSpc>
              <a:buFont typeface="Wingdings" pitchFamily="2" charset="2"/>
              <a:buNone/>
              <a:defRPr/>
            </a:pPr>
            <a:r>
              <a:rPr lang="sr-Cyrl-CS" sz="2400" b="1" dirty="0" smtClean="0"/>
              <a:t>                    Кредитирање извозних послова</a:t>
            </a:r>
          </a:p>
          <a:p>
            <a:pPr eaLnBrk="1" hangingPunct="1">
              <a:lnSpc>
                <a:spcPct val="90000"/>
              </a:lnSpc>
              <a:buFont typeface="Wingdings" pitchFamily="2" charset="2"/>
              <a:buNone/>
              <a:defRPr/>
            </a:pPr>
            <a:r>
              <a:rPr lang="sr-Cyrl-CS" sz="2000" b="1" dirty="0" smtClean="0"/>
              <a:t>     Могућност извоза капиталних добара у великој мјери зависи од услова плаћања. Куповином на кредит купци долазе до  капитал-</a:t>
            </a:r>
          </a:p>
          <a:p>
            <a:pPr eaLnBrk="1" hangingPunct="1">
              <a:lnSpc>
                <a:spcPct val="90000"/>
              </a:lnSpc>
              <a:buFont typeface="Wingdings" pitchFamily="2" charset="2"/>
              <a:buNone/>
              <a:defRPr/>
            </a:pPr>
            <a:r>
              <a:rPr lang="sr-Cyrl-CS" sz="2000" b="1" dirty="0" smtClean="0"/>
              <a:t>     них добара које могу платити из будуће акумулације. Продавци продајом на кредит капиталних добара обезбеђују шире тржиште, већи пласман, већу зараду и већи профит. Кредити за извозне послове се одобравају уз повољније услове од услова који владају на финансијском тржишту. У већини земаља кредитирање извозних послова врше специјализоване државне агенције. Агенције за кре-</a:t>
            </a:r>
          </a:p>
          <a:p>
            <a:pPr eaLnBrk="1" hangingPunct="1">
              <a:lnSpc>
                <a:spcPct val="90000"/>
              </a:lnSpc>
              <a:buFont typeface="Wingdings" pitchFamily="2" charset="2"/>
              <a:buNone/>
              <a:defRPr/>
            </a:pPr>
            <a:r>
              <a:rPr lang="sr-Cyrl-CS" sz="2000" b="1" dirty="0" smtClean="0"/>
              <a:t>      дитирање извоза могу кредит одобрити домаћем извознику посре-</a:t>
            </a:r>
          </a:p>
          <a:p>
            <a:pPr eaLnBrk="1" hangingPunct="1">
              <a:lnSpc>
                <a:spcPct val="90000"/>
              </a:lnSpc>
              <a:buFont typeface="Wingdings" pitchFamily="2" charset="2"/>
              <a:buNone/>
              <a:defRPr/>
            </a:pPr>
            <a:r>
              <a:rPr lang="sr-Cyrl-CS" sz="2000" b="1" dirty="0" smtClean="0"/>
              <a:t>      дством његове пословне банке или страном купцу путем његове банке.  Да би се спријечила међусобна конкуренција у одобравању извозних кредита, на предлог америчке </a:t>
            </a:r>
            <a:r>
              <a:rPr lang="en-US" sz="2000" b="1" dirty="0" err="1" smtClean="0"/>
              <a:t>Exim</a:t>
            </a:r>
            <a:r>
              <a:rPr lang="sr-Cyrl-CS" sz="2000" b="1" dirty="0" smtClean="0"/>
              <a:t> банке, 1976. године склопљен је Договор о смјерницама за извозне кредите уз јавну потпору ткз. “ Џентлменски споразум “. Овај споразум је закљу-чен између земаља </a:t>
            </a:r>
            <a:r>
              <a:rPr lang="en-US" sz="2000" b="1" dirty="0" smtClean="0"/>
              <a:t>OECD</a:t>
            </a:r>
            <a:r>
              <a:rPr lang="sr-Cyrl-CS" sz="2000" b="1" dirty="0" smtClean="0"/>
              <a:t>.  Њиме се утврђују минималне каматне стопе за извозне кредите и максимални рокови кредитирања</a:t>
            </a:r>
            <a:r>
              <a:rPr lang="en-US" sz="2000" b="1" dirty="0" smtClean="0"/>
              <a:t> </a:t>
            </a:r>
            <a:r>
              <a:rPr lang="sr-Cyrl-CS" sz="2000" b="1" dirty="0" smtClean="0"/>
              <a:t>по појединим групама земаља, зависно од нивоа развијености. Уплата у готовом треба да буде најмање 15% вриједности извозног посла.</a:t>
            </a:r>
          </a:p>
          <a:p>
            <a:pPr eaLnBrk="1" hangingPunct="1">
              <a:lnSpc>
                <a:spcPct val="90000"/>
              </a:lnSpc>
              <a:buFont typeface="Wingdings" pitchFamily="2" charset="2"/>
              <a:buNone/>
              <a:defRPr/>
            </a:pPr>
            <a:r>
              <a:rPr lang="sr-Cyrl-CS" sz="2000" b="1" dirty="0" smtClean="0"/>
              <a:t>     Да би се постакао извоз, држава путем специјализованих агенција     </a:t>
            </a:r>
            <a:endParaRPr lang="en-US" sz="2000" b="1" dirty="0" smtClean="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Rectangle 3"/>
          <p:cNvSpPr>
            <a:spLocks noGrp="1" noChangeArrowheads="1"/>
          </p:cNvSpPr>
          <p:nvPr>
            <p:ph type="body" idx="1"/>
          </p:nvPr>
        </p:nvSpPr>
        <p:spPr>
          <a:xfrm>
            <a:off x="457200" y="228600"/>
            <a:ext cx="8229600" cy="6324600"/>
          </a:xfrm>
        </p:spPr>
        <p:txBody>
          <a:bodyPr/>
          <a:lstStyle/>
          <a:p>
            <a:pPr eaLnBrk="1" hangingPunct="1">
              <a:lnSpc>
                <a:spcPct val="80000"/>
              </a:lnSpc>
              <a:buFont typeface="Wingdings" pitchFamily="2" charset="2"/>
              <a:buNone/>
              <a:defRPr/>
            </a:pPr>
            <a:r>
              <a:rPr lang="sr-Latn-BA" sz="800" b="1" smtClean="0"/>
              <a:t>  </a:t>
            </a:r>
            <a:r>
              <a:rPr lang="sr-Cyrl-CS" sz="800" b="1" smtClean="0"/>
              <a:t>    </a:t>
            </a:r>
            <a:r>
              <a:rPr lang="en-US" sz="800" b="1" smtClean="0"/>
              <a:t>    </a:t>
            </a:r>
            <a:r>
              <a:rPr lang="sr-Cyrl-CS" sz="2000" b="1" smtClean="0"/>
              <a:t>обезбеђује осигурање извозних кредита од комерцијалних и неко-мерцијалних ризика. Комерцијални ризици обухватају догађаје као што су : банкротство, стечај и несолвентност</a:t>
            </a:r>
            <a:r>
              <a:rPr lang="en-US" sz="2000" b="1" smtClean="0"/>
              <a:t> </a:t>
            </a:r>
            <a:r>
              <a:rPr lang="sr-Cyrl-CS" sz="2000" b="1" smtClean="0"/>
              <a:t>страног купца,</a:t>
            </a:r>
            <a:r>
              <a:rPr lang="sr-Latn-BA" sz="2000" b="1" smtClean="0"/>
              <a:t> </a:t>
            </a:r>
            <a:r>
              <a:rPr lang="sr-Cyrl-CS" sz="2000" b="1" smtClean="0"/>
              <a:t>њего</a:t>
            </a:r>
            <a:r>
              <a:rPr lang="sr-Latn-BA" sz="2000" b="1" smtClean="0"/>
              <a:t>-</a:t>
            </a:r>
            <a:r>
              <a:rPr lang="sr-Cyrl-CS" sz="2000" b="1" smtClean="0"/>
              <a:t>во одбијање да измири дугове,непреузимање робе и сл.</a:t>
            </a:r>
            <a:r>
              <a:rPr lang="sr-Latn-BA" sz="2000" b="1" smtClean="0"/>
              <a:t> </a:t>
            </a:r>
            <a:r>
              <a:rPr lang="sr-Cyrl-CS" sz="2000" b="1" smtClean="0"/>
              <a:t>Немерциј-ални ризици се могу подијелити на политичке и катастрофалне.</a:t>
            </a:r>
          </a:p>
          <a:p>
            <a:pPr eaLnBrk="1" hangingPunct="1">
              <a:lnSpc>
                <a:spcPct val="80000"/>
              </a:lnSpc>
              <a:buFont typeface="Wingdings" pitchFamily="2" charset="2"/>
              <a:buNone/>
              <a:defRPr/>
            </a:pPr>
            <a:r>
              <a:rPr lang="sr-Cyrl-CS" sz="2000" b="1" smtClean="0"/>
              <a:t>     Да би се обезбиједила међународна сарадња у области осигурања извозних послова, 1934. године је основана Међународна унија за осигурање извоза и инвестиција, позната под називом Бернска унија. Има 52 члана из 43 земље. Она брине о дефинисању међуна-родно прихватљивих принципа у области осигурања кредита за извозне послове, иностраних инвестиција и размјени информација из ових области. Године 1946. основано је Међународно удружење за осигурање кредита, са сједиштем у Цириху.</a:t>
            </a:r>
          </a:p>
          <a:p>
            <a:pPr eaLnBrk="1" hangingPunct="1">
              <a:lnSpc>
                <a:spcPct val="80000"/>
              </a:lnSpc>
              <a:buFont typeface="Wingdings" pitchFamily="2" charset="2"/>
              <a:buNone/>
              <a:defRPr/>
            </a:pPr>
            <a:r>
              <a:rPr lang="sr-Cyrl-CS" sz="2000" b="1" smtClean="0"/>
              <a:t>     У скоро свим развијеним земљама постоје мање или више разра-ђени системи кредитирања извозних послова. Обично једна јавна агенција обезбеђује рефинансирање кредита које су пословне банке дале извозницима. Иста или нека друга јавна агенција бави се осигурањем извозних кредита. Најважнија агенција за креди-тирање извоза у САД је Извозно увозна банка – </a:t>
            </a:r>
            <a:r>
              <a:rPr lang="en-US" sz="2000" b="1" smtClean="0"/>
              <a:t>Exim</a:t>
            </a:r>
            <a:r>
              <a:rPr lang="sr-Cyrl-CS" sz="2000" b="1" smtClean="0"/>
              <a:t> банка, основана 1934. године. Она одобрава кредите за извоз америчке опреме, са роком од 5 до 15 година.  Обично се тражи да купац плати аванс од 20%, да непосредни извозник учествује са 20%, а учешће Е</a:t>
            </a:r>
            <a:r>
              <a:rPr lang="en-US" sz="2000" b="1" smtClean="0"/>
              <a:t>xsi</a:t>
            </a:r>
            <a:r>
              <a:rPr lang="sr-Cyrl-CS" sz="2000" b="1" smtClean="0"/>
              <a:t>м банке  се креће од 40 до 60% вриједности извозног посла. За разне врсте подршке извозу ( кроз кредите, гаранције и осигурање ) обезбеђује годишње око  12 милијарди долара.</a:t>
            </a:r>
            <a:endParaRPr lang="en-US" sz="2000" b="1" smtClean="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3"/>
          <p:cNvSpPr>
            <a:spLocks noGrp="1" noChangeArrowheads="1"/>
          </p:cNvSpPr>
          <p:nvPr>
            <p:ph type="body" idx="1"/>
          </p:nvPr>
        </p:nvSpPr>
        <p:spPr>
          <a:xfrm>
            <a:off x="457200" y="228600"/>
            <a:ext cx="8229600" cy="6172200"/>
          </a:xfrm>
        </p:spPr>
        <p:txBody>
          <a:bodyPr/>
          <a:lstStyle/>
          <a:p>
            <a:pPr eaLnBrk="1" hangingPunct="1">
              <a:buFont typeface="Wingdings" pitchFamily="2" charset="2"/>
              <a:buNone/>
              <a:defRPr/>
            </a:pPr>
            <a:r>
              <a:rPr lang="sr-Cyrl-CS" sz="2000" b="1" smtClean="0"/>
              <a:t>     До краја 2007. године одобрила је укупно кредита у износу од 400 милијарди долара. У САД кредитирањем извоза се, уз комерцијалне банке, бави и Приватна корпорација за финансирање извоза -</a:t>
            </a:r>
            <a:r>
              <a:rPr lang="en-US" sz="2000" b="1" smtClean="0"/>
              <a:t> </a:t>
            </a:r>
            <a:r>
              <a:rPr lang="sr-Cyrl-CS" sz="2000" b="1" smtClean="0"/>
              <a:t> </a:t>
            </a:r>
            <a:r>
              <a:rPr lang="en-US" sz="2000" b="1" smtClean="0"/>
              <a:t>PEFCO</a:t>
            </a:r>
            <a:r>
              <a:rPr lang="sr-Cyrl-CS" sz="2000" b="1" smtClean="0"/>
              <a:t>. Обезбеђује кредитирање до 45% вриједности извозних послова, на вријеме од 15 година.  Међу институцијама које осигу- равају извозне кредите најзначајније мјесто припада Удружењу за осигурање страних кредита. </a:t>
            </a:r>
          </a:p>
          <a:p>
            <a:pPr eaLnBrk="1" hangingPunct="1">
              <a:buFont typeface="Wingdings" pitchFamily="2" charset="2"/>
              <a:buNone/>
              <a:defRPr/>
            </a:pPr>
            <a:r>
              <a:rPr lang="sr-Cyrl-CS" sz="2000" b="1" smtClean="0"/>
              <a:t>     Најпознатија институција за подршку извозних послова у Великој Британији је Одјељење за гарантовање извозних кредита –</a:t>
            </a:r>
            <a:r>
              <a:rPr lang="en-US" sz="2000" b="1" smtClean="0"/>
              <a:t>ECGD, </a:t>
            </a:r>
            <a:r>
              <a:rPr lang="sr-Cyrl-CS" sz="2000" b="1" smtClean="0"/>
              <a:t> основана 1919 године, а реорганизована 1930 године.  Бави се осиг- урањем извозних кредита од комерцијалних и  некомерцијалних ризика до 95% фактурне вриједности. У Француској у кредитир-ању извоза учествују двије институције : Француско осигуравајуће друштво за спољну трговину и Француска банка за спољну тргов- ину. У Њемачкој постоји више институција за кредитирање извоз-них послова. Године 1952. конзорцијум банака основао је Акциона-рско друштво за извозне кредите – АКА., које је реорганизовано 1966. године и носи нази Друштво за извозне кредите. Врши рефи-нансирање како кредита датим извозницима, тако и кредита одобреним сраним купцима.  У бившој Југославији пословима кредитирања и осигурања извозних послова су се бавили Фонд за  </a:t>
            </a:r>
            <a:endParaRPr lang="en-US" sz="2000" b="1" smtClean="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3"/>
          <p:cNvSpPr>
            <a:spLocks noGrp="1" noChangeArrowheads="1"/>
          </p:cNvSpPr>
          <p:nvPr>
            <p:ph type="body" idx="1"/>
          </p:nvPr>
        </p:nvSpPr>
        <p:spPr>
          <a:xfrm>
            <a:off x="457200" y="228600"/>
            <a:ext cx="8229600" cy="6400800"/>
          </a:xfrm>
        </p:spPr>
        <p:txBody>
          <a:bodyPr/>
          <a:lstStyle/>
          <a:p>
            <a:pPr eaLnBrk="1" hangingPunct="1">
              <a:buFont typeface="Wingdings" pitchFamily="2" charset="2"/>
              <a:buNone/>
              <a:defRPr/>
            </a:pPr>
            <a:r>
              <a:rPr lang="sr-Cyrl-CS" sz="2000" dirty="0" smtClean="0"/>
              <a:t>     </a:t>
            </a:r>
            <a:r>
              <a:rPr lang="sr-Cyrl-CS" sz="2000" b="1" dirty="0" smtClean="0"/>
              <a:t>кредитирање и осигурање извозних послова, основан 1967. године и Југословенска банка за међународну економску сарадњу – ЈУБМЕС, основана 1978. године. ЈУБМЕС је обављала сљедеће послове: одобравала је кредите домаћим извозницима капиталних добара и извођачима инвестиционих радова, одобравала је кредите страним банкама и купцима капиталних добара и наручиоцима инвестиционих радова, рефинансирања кредита које су банке одобриле домаћим предузећима, страним банкама, страним купцима капиталних добара и наручиоцима инвестиционих радова итд. У периоду 1968. до 1992. године ове двије институције су  одобриле кредита у износу од 5,7 милијарди долара и тиме подрж-але извоз капиталних добара и услуга у вриједности од </a:t>
            </a:r>
            <a:r>
              <a:rPr lang="sr-Latn-BA" sz="2000" b="1" dirty="0" smtClean="0"/>
              <a:t>9</a:t>
            </a:r>
            <a:r>
              <a:rPr lang="sr-Cyrl-CS" sz="2000" b="1" dirty="0" smtClean="0"/>
              <a:t>,</a:t>
            </a:r>
            <a:r>
              <a:rPr lang="sr-Latn-BA" sz="2000" b="1" dirty="0" smtClean="0"/>
              <a:t>5</a:t>
            </a:r>
            <a:r>
              <a:rPr lang="sr-Cyrl-CS" sz="2000" b="1" dirty="0" smtClean="0"/>
              <a:t> милија-рди долара у 88 земаља, углавном оних у развоју. Банка је просјеч-но </a:t>
            </a:r>
            <a:endParaRPr lang="en-US" sz="2000" b="1" dirty="0" smtClean="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p:txBody>
          <a:bodyPr/>
          <a:lstStyle/>
          <a:p>
            <a:pPr algn="just"/>
            <a:r>
              <a:rPr lang="en-US" altLang="en-US" sz="3200" smtClean="0">
                <a:effectLst/>
              </a:rPr>
              <a:t>Валутне кризе и шпекулативни напади</a:t>
            </a:r>
          </a:p>
        </p:txBody>
      </p:sp>
      <p:sp>
        <p:nvSpPr>
          <p:cNvPr id="3" name="Content Placeholder 2"/>
          <p:cNvSpPr>
            <a:spLocks noGrp="1"/>
          </p:cNvSpPr>
          <p:nvPr>
            <p:ph idx="1"/>
          </p:nvPr>
        </p:nvSpPr>
        <p:spPr/>
        <p:txBody>
          <a:bodyPr/>
          <a:lstStyle/>
          <a:p>
            <a:pPr algn="just">
              <a:buFont typeface="Wingdings" pitchFamily="2" charset="2"/>
              <a:buNone/>
              <a:defRPr/>
            </a:pPr>
            <a:r>
              <a:rPr lang="sr-Cyrl-RS" dirty="0" smtClean="0"/>
              <a:t>   -М</a:t>
            </a:r>
            <a:r>
              <a:rPr lang="sr-Cyrl-RS" sz="2400" dirty="0" smtClean="0"/>
              <a:t>еђународно кретаље краткорочног капитала и шпекулативни напади на девизном тржишту;</a:t>
            </a:r>
          </a:p>
          <a:p>
            <a:pPr algn="just">
              <a:buFont typeface="Wingdings" pitchFamily="2" charset="2"/>
              <a:buNone/>
              <a:defRPr/>
            </a:pPr>
            <a:r>
              <a:rPr lang="sr-Cyrl-RS" sz="2400" dirty="0" smtClean="0"/>
              <a:t>    -  Мексичка валутна криза ;</a:t>
            </a:r>
            <a:endParaRPr lang="sr-Latn-RS" sz="2400" dirty="0" smtClean="0"/>
          </a:p>
          <a:p>
            <a:pPr algn="just">
              <a:buFont typeface="Wingdings" pitchFamily="2" charset="2"/>
              <a:buNone/>
              <a:defRPr/>
            </a:pPr>
            <a:r>
              <a:rPr lang="sr-Cyrl-RS" sz="2400" dirty="0" smtClean="0"/>
              <a:t>    </a:t>
            </a:r>
            <a:r>
              <a:rPr lang="sr-Latn-RS" sz="2400" dirty="0" smtClean="0"/>
              <a:t>- </a:t>
            </a:r>
            <a:r>
              <a:rPr lang="sr-Cyrl-RS" sz="2400" dirty="0" smtClean="0"/>
              <a:t>Аргентинска  валутна криза;</a:t>
            </a:r>
            <a:endParaRPr lang="sr-Latn-RS" sz="2400" dirty="0" smtClean="0"/>
          </a:p>
          <a:p>
            <a:pPr algn="just">
              <a:buFont typeface="Wingdings" pitchFamily="2" charset="2"/>
              <a:buNone/>
              <a:defRPr/>
            </a:pPr>
            <a:r>
              <a:rPr lang="sr-Cyrl-RS" sz="2400" dirty="0" smtClean="0"/>
              <a:t>    - Бразилска валутна криза;</a:t>
            </a:r>
          </a:p>
          <a:p>
            <a:pPr algn="just">
              <a:buFont typeface="Wingdings" pitchFamily="2" charset="2"/>
              <a:buNone/>
              <a:defRPr/>
            </a:pPr>
            <a:r>
              <a:rPr lang="sr-Cyrl-RS" sz="2400" dirty="0" smtClean="0"/>
              <a:t>     - Валутна криза у земљама Југоисточне Азије;</a:t>
            </a:r>
          </a:p>
          <a:p>
            <a:pPr algn="just">
              <a:buFont typeface="Wingdings" pitchFamily="2" charset="2"/>
              <a:buNone/>
              <a:defRPr/>
            </a:pPr>
            <a:r>
              <a:rPr lang="sr-Cyrl-RS" sz="2400" dirty="0" smtClean="0"/>
              <a:t>     - Руска валутна криза; </a:t>
            </a:r>
          </a:p>
          <a:p>
            <a:pPr algn="just">
              <a:buFont typeface="Wingdings" pitchFamily="2" charset="2"/>
              <a:buNone/>
              <a:defRPr/>
            </a:pPr>
            <a:r>
              <a:rPr lang="sr-Cyrl-RS" sz="2400" dirty="0" smtClean="0"/>
              <a:t>     -  Закључна разматрања.</a:t>
            </a:r>
          </a:p>
          <a:p>
            <a:pPr algn="just">
              <a:buFontTx/>
              <a:buChar char="-"/>
              <a:defRPr/>
            </a:pPr>
            <a:endParaRPr lang="sr-Cyrl-RS" sz="2400" dirty="0" smtClean="0"/>
          </a:p>
          <a:p>
            <a:pPr algn="just">
              <a:buFont typeface="Wingdings" pitchFamily="2" charset="2"/>
              <a:buNone/>
              <a:defRPr/>
            </a:pPr>
            <a:r>
              <a:rPr lang="sr-Cyrl-RS" dirty="0" smtClean="0"/>
              <a:t> </a:t>
            </a:r>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sr-Cyrl-RS" sz="3200" dirty="0" smtClean="0"/>
              <a:t>Проблеми задужености земаља у развоју</a:t>
            </a:r>
            <a:endParaRPr lang="en-US" sz="3200" dirty="0"/>
          </a:p>
        </p:txBody>
      </p:sp>
      <p:sp>
        <p:nvSpPr>
          <p:cNvPr id="3" name="Content Placeholder 2"/>
          <p:cNvSpPr>
            <a:spLocks noGrp="1"/>
          </p:cNvSpPr>
          <p:nvPr>
            <p:ph idx="1"/>
          </p:nvPr>
        </p:nvSpPr>
        <p:spPr/>
        <p:txBody>
          <a:bodyPr/>
          <a:lstStyle/>
          <a:p>
            <a:pPr algn="just">
              <a:buFontTx/>
              <a:buChar char="-"/>
              <a:defRPr/>
            </a:pPr>
            <a:r>
              <a:rPr lang="sr-Cyrl-RS" sz="2000" dirty="0" smtClean="0"/>
              <a:t>Облици финансијског задуживања земаља у развоју</a:t>
            </a:r>
            <a:r>
              <a:rPr lang="sr-Latn-RS" sz="2000" dirty="0" smtClean="0"/>
              <a:t> </a:t>
            </a:r>
            <a:r>
              <a:rPr lang="sr-Cyrl-RS" sz="2000" dirty="0" smtClean="0"/>
              <a:t>(зајмови међународних и регионалних финансијских организација и влада развијених држава; зајмови комерцијалних банака развијених држава; финансирање емисијом обвезница на међународном тржишту обвезница; стране директне инвестиције ;  портфолио инвестиције.)</a:t>
            </a:r>
          </a:p>
          <a:p>
            <a:pPr algn="just">
              <a:buFont typeface="Wingdings" pitchFamily="2" charset="2"/>
              <a:buNone/>
              <a:defRPr/>
            </a:pPr>
            <a:r>
              <a:rPr lang="sr-Cyrl-RS" sz="2000" dirty="0" smtClean="0"/>
              <a:t> -   Проблеми немогућности извршења дуга земаља у развоју;</a:t>
            </a:r>
          </a:p>
          <a:p>
            <a:pPr algn="just">
              <a:buFont typeface="Wingdings" pitchFamily="2" charset="2"/>
              <a:buNone/>
              <a:defRPr/>
            </a:pPr>
            <a:r>
              <a:rPr lang="sr-Cyrl-RS" sz="2000" dirty="0" smtClean="0"/>
              <a:t> -   Стратегије смањења дуга (реструктуирање зајмова; отпис дијела зајмова; замјена старих зајмова за нове државне обвезнице са што дужим роком доспјећа и нижом каматном стопом; искуп дуга земље дужника на секундарном тржишту уз знатан дисконт; одобравање нових зајмова за спровођење стабилизационих програма; претварање дуга у акције за зајмове предузећа и банака; комбинација више иструмената).</a:t>
            </a:r>
          </a:p>
          <a:p>
            <a:pPr algn="just">
              <a:buFont typeface="Wingdings" pitchFamily="2" charset="2"/>
              <a:buNone/>
              <a:defRPr/>
            </a:pPr>
            <a:r>
              <a:rPr lang="sr-Cyrl-RS" sz="2000" dirty="0" smtClean="0"/>
              <a:t>  -   Дужничка криза 1980-их. </a:t>
            </a:r>
          </a:p>
          <a:p>
            <a:pPr algn="just">
              <a:buFont typeface="Wingdings" pitchFamily="2" charset="2"/>
              <a:buNone/>
              <a:defRPr/>
            </a:pPr>
            <a:r>
              <a:rPr lang="sr-Cyrl-RS" sz="2000" dirty="0" smtClean="0"/>
              <a:t> </a:t>
            </a:r>
          </a:p>
          <a:p>
            <a:pPr>
              <a:buFontTx/>
              <a:buChar char="-"/>
              <a:defRPr/>
            </a:pPr>
            <a:endParaRPr lang="en-US" sz="2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sr-Cyrl-RS" sz="3200" dirty="0" smtClean="0"/>
              <a:t>Економске и финансијске кризе</a:t>
            </a:r>
            <a:endParaRPr lang="en-US" sz="3200" dirty="0"/>
          </a:p>
        </p:txBody>
      </p:sp>
      <p:sp>
        <p:nvSpPr>
          <p:cNvPr id="3" name="Content Placeholder 2"/>
          <p:cNvSpPr>
            <a:spLocks noGrp="1"/>
          </p:cNvSpPr>
          <p:nvPr>
            <p:ph idx="1"/>
          </p:nvPr>
        </p:nvSpPr>
        <p:spPr/>
        <p:txBody>
          <a:bodyPr/>
          <a:lstStyle/>
          <a:p>
            <a:pPr algn="just">
              <a:buFontTx/>
              <a:buChar char="-"/>
              <a:defRPr/>
            </a:pPr>
            <a:endParaRPr lang="sr-Latn-RS" sz="2800" dirty="0" smtClean="0"/>
          </a:p>
          <a:p>
            <a:pPr algn="just">
              <a:buFontTx/>
              <a:buChar char="-"/>
              <a:defRPr/>
            </a:pPr>
            <a:endParaRPr lang="sr-Latn-RS" sz="2800" dirty="0" smtClean="0"/>
          </a:p>
          <a:p>
            <a:pPr algn="just">
              <a:buFontTx/>
              <a:buChar char="-"/>
              <a:defRPr/>
            </a:pPr>
            <a:r>
              <a:rPr lang="sr-Cyrl-RS" sz="2800" dirty="0" smtClean="0"/>
              <a:t>Узроци економских и финансијских криза;</a:t>
            </a:r>
          </a:p>
          <a:p>
            <a:pPr algn="just">
              <a:buFontTx/>
              <a:buChar char="-"/>
              <a:defRPr/>
            </a:pPr>
            <a:r>
              <a:rPr lang="sr-Cyrl-RS" sz="2800" dirty="0" smtClean="0"/>
              <a:t>Велика економска  криза 1929. године ;</a:t>
            </a:r>
          </a:p>
          <a:p>
            <a:pPr algn="just">
              <a:buFontTx/>
              <a:buChar char="-"/>
              <a:defRPr/>
            </a:pPr>
            <a:r>
              <a:rPr lang="sr-Cyrl-RS" sz="2800" dirty="0" smtClean="0"/>
              <a:t>Глобална економска  и финансијска криза 2008. године; </a:t>
            </a:r>
          </a:p>
          <a:p>
            <a:pPr algn="just">
              <a:buFont typeface="Wingdings" pitchFamily="2" charset="2"/>
              <a:buNone/>
              <a:defRPr/>
            </a:pPr>
            <a:r>
              <a:rPr lang="sr-Cyrl-RS" sz="2800" dirty="0" smtClean="0"/>
              <a:t>-    Поуке из економских и финансијских криза.</a:t>
            </a:r>
            <a:endParaRPr lang="en-US" sz="2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p:cNvSpPr>
            <a:spLocks noGrp="1" noChangeArrowheads="1"/>
          </p:cNvSpPr>
          <p:nvPr>
            <p:ph type="body" idx="1"/>
          </p:nvPr>
        </p:nvSpPr>
        <p:spPr>
          <a:xfrm>
            <a:off x="0" y="152400"/>
            <a:ext cx="9144000" cy="6705600"/>
          </a:xfrm>
        </p:spPr>
        <p:txBody>
          <a:bodyPr/>
          <a:lstStyle/>
          <a:p>
            <a:pPr eaLnBrk="1" hangingPunct="1">
              <a:lnSpc>
                <a:spcPct val="90000"/>
              </a:lnSpc>
              <a:buFont typeface="Wingdings" pitchFamily="2" charset="2"/>
              <a:buNone/>
              <a:defRPr/>
            </a:pPr>
            <a:r>
              <a:rPr lang="sr-Cyrl-CS" sz="2000" b="1" dirty="0" smtClean="0"/>
              <a:t>     </a:t>
            </a:r>
            <a:r>
              <a:rPr lang="sr-Latn-BA" sz="2000" b="1" dirty="0" smtClean="0"/>
              <a:t>      </a:t>
            </a:r>
            <a:r>
              <a:rPr lang="sr-Cyrl-CS" sz="2800" b="1" dirty="0" smtClean="0"/>
              <a:t>Актуелни изазови  свјетск</a:t>
            </a:r>
            <a:r>
              <a:rPr lang="sr-Latn-RS" sz="2800" b="1" dirty="0" smtClean="0"/>
              <a:t>e</a:t>
            </a:r>
            <a:r>
              <a:rPr lang="sr-Cyrl-CS" sz="2800" b="1" dirty="0" smtClean="0"/>
              <a:t> привред</a:t>
            </a:r>
            <a:r>
              <a:rPr lang="sr-Latn-RS" sz="2800" b="1" dirty="0" smtClean="0"/>
              <a:t>e</a:t>
            </a:r>
          </a:p>
          <a:p>
            <a:pPr eaLnBrk="1" hangingPunct="1">
              <a:lnSpc>
                <a:spcPct val="90000"/>
              </a:lnSpc>
              <a:buFont typeface="Wingdings" pitchFamily="2" charset="2"/>
              <a:buNone/>
              <a:defRPr/>
            </a:pPr>
            <a:endParaRPr lang="sr-Cyrl-CS" sz="2800" b="1" dirty="0" smtClean="0"/>
          </a:p>
          <a:p>
            <a:pPr eaLnBrk="1" hangingPunct="1">
              <a:lnSpc>
                <a:spcPct val="90000"/>
              </a:lnSpc>
              <a:buFont typeface="Wingdings" pitchFamily="2" charset="2"/>
              <a:buNone/>
              <a:defRPr/>
            </a:pPr>
            <a:r>
              <a:rPr lang="sr-Cyrl-CS" sz="2000" b="1" dirty="0" smtClean="0"/>
              <a:t>     Неколико карактеристика у свјетској привреди могло би у надолазећим годинама да обликује националне и свјетске привредне перформансе, а то су :</a:t>
            </a:r>
          </a:p>
          <a:p>
            <a:pPr eaLnBrk="1" hangingPunct="1">
              <a:lnSpc>
                <a:spcPct val="90000"/>
              </a:lnSpc>
              <a:buFont typeface="Wingdings" pitchFamily="2" charset="2"/>
              <a:buNone/>
              <a:defRPr/>
            </a:pPr>
            <a:r>
              <a:rPr lang="sr-Cyrl-CS" sz="2000" b="1" dirty="0" smtClean="0"/>
              <a:t>      - ограничене резерве енергетских ресурса и неизвјесност у кретању њих-ових цијена;</a:t>
            </a:r>
          </a:p>
          <a:p>
            <a:pPr eaLnBrk="1" hangingPunct="1">
              <a:lnSpc>
                <a:spcPct val="90000"/>
              </a:lnSpc>
              <a:buFont typeface="Wingdings" pitchFamily="2" charset="2"/>
              <a:buNone/>
              <a:defRPr/>
            </a:pPr>
            <a:r>
              <a:rPr lang="sr-Cyrl-CS" sz="2000" b="1" dirty="0" smtClean="0"/>
              <a:t>     - актуелна глобална економска криза ;</a:t>
            </a:r>
          </a:p>
          <a:p>
            <a:pPr eaLnBrk="1" hangingPunct="1">
              <a:lnSpc>
                <a:spcPct val="90000"/>
              </a:lnSpc>
              <a:buFont typeface="Wingdings" pitchFamily="2" charset="2"/>
              <a:buNone/>
              <a:defRPr/>
            </a:pPr>
            <a:r>
              <a:rPr lang="sr-Cyrl-CS" sz="2000" b="1" dirty="0" smtClean="0"/>
              <a:t>     - економска и дужничка криза земаља  Европске уније; </a:t>
            </a:r>
          </a:p>
          <a:p>
            <a:pPr eaLnBrk="1" hangingPunct="1">
              <a:lnSpc>
                <a:spcPct val="90000"/>
              </a:lnSpc>
              <a:buFont typeface="Wingdings" pitchFamily="2" charset="2"/>
              <a:buNone/>
              <a:defRPr/>
            </a:pPr>
            <a:r>
              <a:rPr lang="sr-Cyrl-CS" sz="2000" b="1" dirty="0" smtClean="0"/>
              <a:t>     - привреда Јапана посљедњих  година биљежи успоренији раст;    </a:t>
            </a:r>
          </a:p>
          <a:p>
            <a:pPr eaLnBrk="1" hangingPunct="1">
              <a:lnSpc>
                <a:spcPct val="90000"/>
              </a:lnSpc>
              <a:buFont typeface="Wingdings" pitchFamily="2" charset="2"/>
              <a:buNone/>
              <a:defRPr/>
            </a:pPr>
            <a:r>
              <a:rPr lang="sr-Cyrl-CS" sz="2000" b="1" dirty="0" smtClean="0"/>
              <a:t>      - привредни раст Кине зачуђује свијет;</a:t>
            </a:r>
          </a:p>
          <a:p>
            <a:pPr eaLnBrk="1" hangingPunct="1">
              <a:lnSpc>
                <a:spcPct val="90000"/>
              </a:lnSpc>
              <a:buFont typeface="Wingdings" pitchFamily="2" charset="2"/>
              <a:buNone/>
              <a:defRPr/>
            </a:pPr>
            <a:r>
              <a:rPr lang="sr-Cyrl-CS" sz="2000" b="1" dirty="0" smtClean="0"/>
              <a:t>      - протекционизам у свјетској привреди;      </a:t>
            </a:r>
          </a:p>
          <a:p>
            <a:pPr eaLnBrk="1" hangingPunct="1">
              <a:lnSpc>
                <a:spcPct val="90000"/>
              </a:lnSpc>
              <a:buFont typeface="Wingdings" pitchFamily="2" charset="2"/>
              <a:buNone/>
              <a:defRPr/>
            </a:pPr>
            <a:r>
              <a:rPr lang="sr-Cyrl-CS" sz="2000" b="1" dirty="0" smtClean="0"/>
              <a:t>       - спор процес реструктуирања у земљама у транзицији;      </a:t>
            </a:r>
          </a:p>
          <a:p>
            <a:pPr eaLnBrk="1" hangingPunct="1">
              <a:lnSpc>
                <a:spcPct val="90000"/>
              </a:lnSpc>
              <a:buFont typeface="Wingdings" pitchFamily="2" charset="2"/>
              <a:buNone/>
              <a:defRPr/>
            </a:pPr>
            <a:r>
              <a:rPr lang="sr-Cyrl-CS" sz="2000" b="1" dirty="0" smtClean="0"/>
              <a:t>        - земље у развоју се суочавају са високом задуженошћу и високим дефи-цитом текућег рачуна, а неке од њих и са дубоким сиромаштвом.</a:t>
            </a:r>
          </a:p>
          <a:p>
            <a:pPr eaLnBrk="1" hangingPunct="1">
              <a:lnSpc>
                <a:spcPct val="90000"/>
              </a:lnSpc>
              <a:buFont typeface="Wingdings" pitchFamily="2" charset="2"/>
              <a:buNone/>
              <a:defRPr/>
            </a:pPr>
            <a:r>
              <a:rPr lang="sr-Cyrl-CS" sz="2000" b="1" dirty="0" smtClean="0"/>
              <a:t>       Свјетске резерве нафте се процјењују на око 1. 147,7 милијарди барела ( је-дан барел има 159 литара нафте ). Највиша тачка производње нафте зове се у стручним круговима </a:t>
            </a:r>
            <a:r>
              <a:rPr lang="sr-Latn-BA" sz="2000" b="1" dirty="0" smtClean="0"/>
              <a:t>“ pik ojl “ </a:t>
            </a:r>
            <a:r>
              <a:rPr lang="sr-Cyrl-CS" sz="2000" b="1" dirty="0" smtClean="0"/>
              <a:t>и то је тренутак када се на нафтном пољу потроши 50% резерви. </a:t>
            </a:r>
            <a:endParaRPr lang="en-US" sz="2000" b="1" dirty="0" smtClean="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rrowheads="1"/>
          </p:cNvSpPr>
          <p:nvPr>
            <p:ph type="title"/>
          </p:nvPr>
        </p:nvSpPr>
        <p:spPr>
          <a:xfrm>
            <a:off x="457200" y="76200"/>
            <a:ext cx="8229600" cy="563563"/>
          </a:xfrm>
        </p:spPr>
        <p:txBody>
          <a:bodyPr/>
          <a:lstStyle/>
          <a:p>
            <a:pPr eaLnBrk="1" hangingPunct="1">
              <a:defRPr/>
            </a:pPr>
            <a:r>
              <a:rPr lang="sr-Cyrl-CS" sz="2400" smtClean="0"/>
              <a:t>Слика </a:t>
            </a:r>
            <a:r>
              <a:rPr lang="sr-Latn-BA" sz="2400" smtClean="0"/>
              <a:t>1</a:t>
            </a:r>
            <a:r>
              <a:rPr lang="sr-Cyrl-CS" sz="2400" smtClean="0"/>
              <a:t>: Свјетске резерве нафте</a:t>
            </a:r>
            <a:endParaRPr lang="en-US" sz="2400" smtClean="0"/>
          </a:p>
        </p:txBody>
      </p:sp>
      <p:pic>
        <p:nvPicPr>
          <p:cNvPr id="123907" name="Picture 3" descr="Scan"/>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777875"/>
            <a:ext cx="9144000" cy="5938838"/>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304800" y="304800"/>
            <a:ext cx="8534400" cy="6324600"/>
          </a:xfrm>
        </p:spPr>
        <p:txBody>
          <a:bodyPr/>
          <a:lstStyle/>
          <a:p>
            <a:pPr eaLnBrk="1" hangingPunct="1">
              <a:lnSpc>
                <a:spcPct val="80000"/>
              </a:lnSpc>
              <a:buFont typeface="Wingdings" pitchFamily="2" charset="2"/>
              <a:buNone/>
              <a:defRPr/>
            </a:pPr>
            <a:r>
              <a:rPr lang="sr-Cyrl-CS" sz="2000" dirty="0" smtClean="0"/>
              <a:t>           </a:t>
            </a:r>
            <a:r>
              <a:rPr lang="sr-Cyrl-CS" sz="2000" b="1" dirty="0" smtClean="0"/>
              <a:t>Фактори који одређују девизни курс у дугом року</a:t>
            </a:r>
          </a:p>
          <a:p>
            <a:pPr algn="just" eaLnBrk="1" hangingPunct="1">
              <a:lnSpc>
                <a:spcPct val="80000"/>
              </a:lnSpc>
              <a:buFont typeface="Wingdings" pitchFamily="2" charset="2"/>
              <a:buNone/>
              <a:defRPr/>
            </a:pPr>
            <a:r>
              <a:rPr lang="sr-Cyrl-CS" sz="2000" dirty="0" smtClean="0"/>
              <a:t>      Као и цијена било којег добра или имовине на слободном тржишту и девизни курс се одређује интеракцијом понуде и тражње на девизном тржишту. За разумијевање начина на који се одређује девизни курс може нам послужити једноставна идеја закона једне цијене, која говори да ако двије земље производе индентичан производ , цијена тог производа би требала бити иста широм свијета. Претпоставимо да је цијена америчког челика 100 долара за тону, а индентичног јапанског челика 10.000 јена за тону. Закон једне цијене сугерише, да девизни курс између јена и долара треба бити 100 јена за 1 долар, тако да се једна тона америчког челика може продати за 10.000 јена у Јапану (по цијени јапанског челика), односно да се једна тона јапанског челика може продати за 100 долара у Америци (по цијени америчког челика).</a:t>
            </a:r>
          </a:p>
          <a:p>
            <a:pPr algn="just" eaLnBrk="1" hangingPunct="1">
              <a:lnSpc>
                <a:spcPct val="80000"/>
              </a:lnSpc>
              <a:buFont typeface="Wingdings" pitchFamily="2" charset="2"/>
              <a:buNone/>
              <a:defRPr/>
            </a:pPr>
            <a:r>
              <a:rPr lang="sr-Cyrl-CS" sz="2000" dirty="0" smtClean="0"/>
              <a:t>      Једна од најважнијих теорија одређивања девизног курса је теорија паритета куповне моћи. Њен творац је шведски економиста Густав Касел, у свом дјелу Теорија друштвене привреде. Она говори, да ће се девизни курс између валута било које двије земље успоставити тако, да одражава промјене нивоа цијена у тим двјема земљама. Теорија паритета куповне моћи је једноставно примјена закона једне цијене на  укупни национални ниво цијена. </a:t>
            </a:r>
            <a:r>
              <a:rPr lang="sr-Cyrl-CS" sz="2000" b="1" dirty="0" smtClean="0"/>
              <a:t>Теорија указује, да уколико ниво цијена у једној земљи порасте у односу на другу, њезина би валута требала депресирати (валута друге земље би требала апресирати ).</a:t>
            </a:r>
            <a:r>
              <a:rPr lang="sr-Cyrl-CS" sz="2000" dirty="0" smtClean="0"/>
              <a:t> Поред односа општег нивоа цијена на девизни курс у дугом року утичу и други фактори као што су : трговачка ограничења (царине и квоте), преференције домаћих добара у односу на страна добра и продуктивност рада. </a:t>
            </a:r>
            <a:endParaRPr lang="en-US" sz="2000" dirty="0" smtClean="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3" name="Rectangle 3"/>
          <p:cNvSpPr>
            <a:spLocks noGrp="1" noChangeArrowheads="1"/>
          </p:cNvSpPr>
          <p:nvPr>
            <p:ph type="body" idx="1"/>
          </p:nvPr>
        </p:nvSpPr>
        <p:spPr>
          <a:xfrm>
            <a:off x="0" y="0"/>
            <a:ext cx="9144000" cy="6858000"/>
          </a:xfrm>
        </p:spPr>
        <p:txBody>
          <a:bodyPr/>
          <a:lstStyle/>
          <a:p>
            <a:pPr algn="just" eaLnBrk="1" hangingPunct="1">
              <a:lnSpc>
                <a:spcPct val="90000"/>
              </a:lnSpc>
              <a:buFont typeface="Wingdings" pitchFamily="2" charset="2"/>
              <a:buNone/>
              <a:defRPr/>
            </a:pPr>
            <a:r>
              <a:rPr lang="sr-Cyrl-CS" sz="2000" dirty="0" smtClean="0"/>
              <a:t>     </a:t>
            </a:r>
            <a:r>
              <a:rPr lang="sr-Cyrl-CS" sz="2000" b="1" dirty="0" smtClean="0"/>
              <a:t>Свјетске резерве нафте су ограничене и неравномјерно распоређене. С др-уге стране потрошња и потребе за нафтом перманентно се повећавају. Процјене су да је човјечанство у посљедњих 150 година потрошило 950 мил-ијарди барела нафте. Концерн </a:t>
            </a:r>
            <a:r>
              <a:rPr lang="sr-Latn-BA" sz="2000" b="1" dirty="0" smtClean="0"/>
              <a:t>“Britiš petroleum “</a:t>
            </a:r>
            <a:r>
              <a:rPr lang="sr-Cyrl-CS" sz="2000" b="1" dirty="0" smtClean="0"/>
              <a:t> рачуна да су свјетске рез-ерве нафте довољне за производњу у наредних 36 година , а  Међународна агенција за енергију из Париза сматра да су довољне за наредних 46 годи-на. Америчко министарство за енергетику процјењује да су свјетске резерве нафте довољне за наредних 170 година. Раст цијена нафте, изазиван је бројним кризама – ратовима, које су доводиле до раскорака између тражње и понуде. Данашњи раст цијена нафте је највећим дијелом посљедица неспремности земаља </a:t>
            </a:r>
            <a:r>
              <a:rPr lang="sr-Latn-BA" sz="2000" b="1" dirty="0" smtClean="0"/>
              <a:t>OPEC (</a:t>
            </a:r>
            <a:r>
              <a:rPr lang="sr-Cyrl-CS" sz="2000" b="1" dirty="0" smtClean="0"/>
              <a:t> Организација земаља извозница нафте ) да довољно инвестирају у инфрастру-ктуру за производњу и  прераду сирове нафте како би задовољиле растућу потрошњу. Док су свјетска потрошња и свјетске  резерве нафте, у раздо-бљу између 1986. и 2006. године,  расле просјечно 1,6 % годишње, раст капа-цитета за</a:t>
            </a:r>
            <a:r>
              <a:rPr lang="sr-Latn-BA" sz="2000" b="1" dirty="0" smtClean="0"/>
              <a:t> </a:t>
            </a:r>
            <a:r>
              <a:rPr lang="sr-Cyrl-CS" sz="2000" b="1" dirty="0" smtClean="0"/>
              <a:t>производњу и  прераду сирове нафте износио је само 0,8 % годи-шње</a:t>
            </a:r>
            <a:r>
              <a:rPr lang="sr-Latn-RS" sz="2000" b="1" dirty="0" smtClean="0"/>
              <a:t>.</a:t>
            </a:r>
            <a:r>
              <a:rPr lang="sr-Cyrl-CS" sz="2000" b="1" dirty="0" smtClean="0"/>
              <a:t> </a:t>
            </a:r>
          </a:p>
          <a:p>
            <a:pPr eaLnBrk="1" hangingPunct="1">
              <a:lnSpc>
                <a:spcPct val="90000"/>
              </a:lnSpc>
              <a:buFont typeface="Wingdings" pitchFamily="2" charset="2"/>
              <a:buNone/>
              <a:defRPr/>
            </a:pPr>
            <a:r>
              <a:rPr lang="sr-Cyrl-CS" sz="2000" b="1" dirty="0" smtClean="0"/>
              <a:t>      Актуелна глобална економска криза је зауставила економски раст свјетске привреде  и довела многе земље свијета у тежак економски положај. Криза је захватила све земље свијета, али је њен утицај на поједине земље имао различит интезитет и по посљедицама и по времену трајања. </a:t>
            </a:r>
            <a:endParaRPr lang="en-US" sz="2000" b="1" dirty="0" smtClean="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sr-Cyrl-BA" sz="3200" dirty="0"/>
              <a:t>Прелијевање кризе из САД на Европску унију</a:t>
            </a:r>
            <a:endParaRPr lang="sr-Latn-BA" sz="3200" dirty="0"/>
          </a:p>
        </p:txBody>
      </p:sp>
      <p:pic>
        <p:nvPicPr>
          <p:cNvPr id="125955" name="Picture 3"/>
          <p:cNvPicPr>
            <a:picLocks noChangeAspect="1" noChangeArrowheads="1"/>
          </p:cNvPicPr>
          <p:nvPr/>
        </p:nvPicPr>
        <p:blipFill>
          <a:blip r:embed="rId2">
            <a:lum contrast="10000"/>
            <a:extLst>
              <a:ext uri="{28A0092B-C50C-407E-A947-70E740481C1C}">
                <a14:useLocalDpi xmlns:a14="http://schemas.microsoft.com/office/drawing/2010/main" val="0"/>
              </a:ext>
            </a:extLst>
          </a:blip>
          <a:srcRect/>
          <a:stretch>
            <a:fillRect/>
          </a:stretch>
        </p:blipFill>
        <p:spPr bwMode="auto">
          <a:xfrm>
            <a:off x="228600" y="1600200"/>
            <a:ext cx="8763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sr-Cyrl-BA" sz="3200" dirty="0"/>
              <a:t>Изложеност ризичним америчким хартијама од вриједности</a:t>
            </a:r>
            <a:endParaRPr lang="sr-Latn-BA" sz="3200" dirty="0"/>
          </a:p>
        </p:txBody>
      </p:sp>
      <p:graphicFrame>
        <p:nvGraphicFramePr>
          <p:cNvPr id="4" name="Chart 3"/>
          <p:cNvGraphicFramePr/>
          <p:nvPr/>
        </p:nvGraphicFramePr>
        <p:xfrm>
          <a:off x="755576" y="1700808"/>
          <a:ext cx="7848872" cy="482453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900"/>
          </a:xfrm>
        </p:spPr>
        <p:txBody>
          <a:bodyPr>
            <a:normAutofit fontScale="90000"/>
          </a:bodyPr>
          <a:lstStyle/>
          <a:p>
            <a:pPr>
              <a:defRPr/>
            </a:pPr>
            <a:r>
              <a:rPr lang="sr-Cyrl-BA" sz="3100" dirty="0"/>
              <a:t>Реалан раст БДП за период 2006-2013. године, проценат промјене у односу на претходну </a:t>
            </a:r>
            <a:r>
              <a:rPr lang="sr-Cyrl-BA" sz="3100" dirty="0" smtClean="0"/>
              <a:t>годину</a:t>
            </a:r>
            <a:endParaRPr lang="sr-Latn-BA" dirty="0"/>
          </a:p>
        </p:txBody>
      </p:sp>
      <p:graphicFrame>
        <p:nvGraphicFramePr>
          <p:cNvPr id="4" name="Content Placeholder 3"/>
          <p:cNvGraphicFramePr>
            <a:graphicFrameLocks noGrp="1"/>
          </p:cNvGraphicFramePr>
          <p:nvPr>
            <p:ph idx="1"/>
          </p:nvPr>
        </p:nvGraphicFramePr>
        <p:xfrm>
          <a:off x="323850" y="1341438"/>
          <a:ext cx="8315325" cy="5326062"/>
        </p:xfrm>
        <a:graphic>
          <a:graphicData uri="http://schemas.openxmlformats.org/drawingml/2006/table">
            <a:tbl>
              <a:tblPr/>
              <a:tblGrid>
                <a:gridCol w="1847850"/>
                <a:gridCol w="808038"/>
                <a:gridCol w="808037"/>
                <a:gridCol w="809625"/>
                <a:gridCol w="808038"/>
                <a:gridCol w="808037"/>
                <a:gridCol w="809625"/>
                <a:gridCol w="808038"/>
                <a:gridCol w="808037"/>
              </a:tblGrid>
              <a:tr h="72075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Garamond" pitchFamily="18" charset="0"/>
                          <a:cs typeface="Times New Roman" pitchFamily="18" charset="0"/>
                        </a:rPr>
                        <a:t>Географска одредницa</a:t>
                      </a:r>
                      <a:endParaRPr kumimoji="0" lang="sr-Latn-BA" sz="1800" b="1" i="0" u="none" strike="noStrike" cap="none" normalizeH="0" baseline="0" smtClean="0">
                        <a:ln>
                          <a:noFill/>
                        </a:ln>
                        <a:solidFill>
                          <a:schemeClr val="bg1"/>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2006</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2007</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2008</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2009</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2010</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2011</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2012</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2013</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3714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ЕУ (28 земаља)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1.6</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ЕУ (27 земаља)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630959">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Еврозона </a:t>
                      </a:r>
                      <a:r>
                        <a:rPr kumimoji="0" lang="sr-Latn-BA" sz="1800" b="0" i="0" u="none" strike="noStrike" cap="none" normalizeH="0" baseline="0" smtClean="0">
                          <a:ln>
                            <a:noFill/>
                          </a:ln>
                          <a:solidFill>
                            <a:srgbClr val="1A1617"/>
                          </a:solidFill>
                          <a:effectLst/>
                          <a:latin typeface="Garamond" pitchFamily="18" charset="0"/>
                          <a:cs typeface="Times New Roman" pitchFamily="18" charset="0"/>
                        </a:rPr>
                        <a:t/>
                      </a:r>
                      <a:br>
                        <a:rPr kumimoji="0" lang="sr-Latn-BA" sz="1800" b="0" i="0" u="none" strike="noStrike" cap="none" normalizeH="0" baseline="0" smtClean="0">
                          <a:ln>
                            <a:noFill/>
                          </a:ln>
                          <a:solidFill>
                            <a:srgbClr val="1A1617"/>
                          </a:solidFill>
                          <a:effectLst/>
                          <a:latin typeface="Garamond" pitchFamily="18" charset="0"/>
                          <a:cs typeface="Times New Roman" pitchFamily="18" charset="0"/>
                        </a:rPr>
                      </a:br>
                      <a:r>
                        <a:rPr kumimoji="0" lang="en-US" sz="1800" b="0" i="0" u="none" strike="noStrike" cap="none" normalizeH="0" baseline="0" smtClean="0">
                          <a:ln>
                            <a:noFill/>
                          </a:ln>
                          <a:solidFill>
                            <a:srgbClr val="1A1617"/>
                          </a:solidFill>
                          <a:effectLst/>
                          <a:latin typeface="Garamond" pitchFamily="18" charset="0"/>
                          <a:cs typeface="Times New Roman" pitchFamily="18" charset="0"/>
                        </a:rPr>
                        <a:t>(18 земаља)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1.6</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630959">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Еврозона </a:t>
                      </a:r>
                      <a:r>
                        <a:rPr kumimoji="0" lang="sr-Latn-BA" sz="1800" b="0" i="0" u="none" strike="noStrike" cap="none" normalizeH="0" baseline="0" smtClean="0">
                          <a:ln>
                            <a:noFill/>
                          </a:ln>
                          <a:solidFill>
                            <a:srgbClr val="1A1617"/>
                          </a:solidFill>
                          <a:effectLst/>
                          <a:latin typeface="Garamond" pitchFamily="18" charset="0"/>
                          <a:cs typeface="Times New Roman" pitchFamily="18" charset="0"/>
                        </a:rPr>
                        <a:t/>
                      </a:r>
                      <a:br>
                        <a:rPr kumimoji="0" lang="sr-Latn-BA" sz="1800" b="0" i="0" u="none" strike="noStrike" cap="none" normalizeH="0" baseline="0" smtClean="0">
                          <a:ln>
                            <a:noFill/>
                          </a:ln>
                          <a:solidFill>
                            <a:srgbClr val="1A1617"/>
                          </a:solidFill>
                          <a:effectLst/>
                          <a:latin typeface="Garamond" pitchFamily="18" charset="0"/>
                          <a:cs typeface="Times New Roman" pitchFamily="18" charset="0"/>
                        </a:rPr>
                      </a:br>
                      <a:r>
                        <a:rPr kumimoji="0" lang="en-US" sz="1800" b="0" i="0" u="none" strike="noStrike" cap="none" normalizeH="0" baseline="0" smtClean="0">
                          <a:ln>
                            <a:noFill/>
                          </a:ln>
                          <a:solidFill>
                            <a:srgbClr val="1A1617"/>
                          </a:solidFill>
                          <a:effectLst/>
                          <a:latin typeface="Garamond" pitchFamily="18" charset="0"/>
                          <a:cs typeface="Times New Roman" pitchFamily="18" charset="0"/>
                        </a:rPr>
                        <a:t>(17 земаља)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1.6</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Белгија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-2.8</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1.8</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Њемачка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Француска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Грчка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-7.1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Шпанија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-3.8</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-1.6</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Кипар</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3.6</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Португал</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0</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bl>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sr-Cyrl-BA" sz="3200" dirty="0"/>
              <a:t>Стопа незапослености за период </a:t>
            </a:r>
            <a:r>
              <a:rPr lang="sr-Latn-BA" sz="3200" dirty="0" smtClean="0"/>
              <a:t/>
            </a:r>
            <a:br>
              <a:rPr lang="sr-Latn-BA" sz="3200" dirty="0" smtClean="0"/>
            </a:br>
            <a:r>
              <a:rPr lang="sr-Cyrl-BA" sz="3200" dirty="0" smtClean="0"/>
              <a:t>2006-2013</a:t>
            </a:r>
            <a:r>
              <a:rPr lang="sr-Cyrl-BA" sz="3200" dirty="0"/>
              <a:t>. године ( у %)</a:t>
            </a:r>
            <a:endParaRPr lang="sr-Latn-BA" sz="3200" dirty="0"/>
          </a:p>
        </p:txBody>
      </p:sp>
      <p:graphicFrame>
        <p:nvGraphicFramePr>
          <p:cNvPr id="4" name="Content Placeholder 3"/>
          <p:cNvGraphicFramePr>
            <a:graphicFrameLocks noGrp="1"/>
          </p:cNvGraphicFramePr>
          <p:nvPr>
            <p:ph idx="1"/>
          </p:nvPr>
        </p:nvGraphicFramePr>
        <p:xfrm>
          <a:off x="323850" y="1700213"/>
          <a:ext cx="8496300" cy="4787900"/>
        </p:xfrm>
        <a:graphic>
          <a:graphicData uri="http://schemas.openxmlformats.org/drawingml/2006/table">
            <a:tbl>
              <a:tblPr/>
              <a:tblGrid>
                <a:gridCol w="2573338"/>
                <a:gridCol w="739775"/>
                <a:gridCol w="741362"/>
                <a:gridCol w="739775"/>
                <a:gridCol w="741363"/>
                <a:gridCol w="739775"/>
                <a:gridCol w="739775"/>
                <a:gridCol w="741362"/>
                <a:gridCol w="739775"/>
              </a:tblGrid>
              <a:tr h="7011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Cyrl-BA" sz="2000" b="1" i="0" u="none" strike="noStrike" cap="none" normalizeH="0" baseline="0" smtClean="0">
                          <a:ln>
                            <a:noFill/>
                          </a:ln>
                          <a:solidFill>
                            <a:srgbClr val="FFFFFF"/>
                          </a:solidFill>
                          <a:effectLst/>
                          <a:latin typeface="Garamond" pitchFamily="18" charset="0"/>
                          <a:cs typeface="Times New Roman" pitchFamily="18" charset="0"/>
                        </a:rPr>
                        <a:t>Географска одредница/ Вријеме</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2006</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2007</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2008</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2009</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2010</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2011</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2012</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2013</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ЕУ (28 земаља)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ЕУ (27 земаља)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Еврозона (18 земаља)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11.3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11.9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Еврозона (17 земаља)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11.3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12.0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Белгија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Њемачка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5.9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5.5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5.3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Cyrl-BA" sz="2000" b="0" i="0" u="none" strike="noStrike" cap="none" normalizeH="0" baseline="0" smtClean="0">
                          <a:ln>
                            <a:noFill/>
                          </a:ln>
                          <a:solidFill>
                            <a:srgbClr val="1A1617"/>
                          </a:solidFill>
                          <a:effectLst/>
                          <a:latin typeface="Garamond" pitchFamily="18" charset="0"/>
                          <a:cs typeface="Times New Roman" pitchFamily="18" charset="0"/>
                        </a:rPr>
                        <a:t>Француска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Cyrl-BA" sz="2000" b="0" i="0" u="none" strike="noStrike" cap="none" normalizeH="0" baseline="0" smtClean="0">
                          <a:ln>
                            <a:noFill/>
                          </a:ln>
                          <a:solidFill>
                            <a:srgbClr val="1A1617"/>
                          </a:solidFill>
                          <a:effectLst/>
                          <a:latin typeface="Garamond" pitchFamily="18" charset="0"/>
                          <a:cs typeface="Times New Roman" pitchFamily="18" charset="0"/>
                        </a:rPr>
                        <a:t>Грчка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12.7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17.9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24.5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27.5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Cyrl-BA" sz="2000" b="0" i="0" u="none" strike="noStrike" cap="none" normalizeH="0" baseline="0" smtClean="0">
                          <a:ln>
                            <a:noFill/>
                          </a:ln>
                          <a:solidFill>
                            <a:srgbClr val="1A1617"/>
                          </a:solidFill>
                          <a:effectLst/>
                          <a:latin typeface="Garamond" pitchFamily="18" charset="0"/>
                          <a:cs typeface="Times New Roman" pitchFamily="18" charset="0"/>
                        </a:rPr>
                        <a:t>Шпанија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11.3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17.9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19.9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21.4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24.8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26.1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Кипар</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4.6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3.9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3.7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5.4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11.9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15.9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Португал</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12.0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12.9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15.8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16.4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bl>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sr-Cyrl-BA" sz="3200" dirty="0"/>
              <a:t>Јавни дуг као проценат БДП-а за период </a:t>
            </a:r>
            <a:r>
              <a:rPr lang="sr-Latn-BA" sz="3200" dirty="0" smtClean="0"/>
              <a:t/>
            </a:r>
            <a:br>
              <a:rPr lang="sr-Latn-BA" sz="3200" dirty="0" smtClean="0"/>
            </a:br>
            <a:r>
              <a:rPr lang="sr-Cyrl-BA" sz="3200" dirty="0" smtClean="0"/>
              <a:t>2006-2013</a:t>
            </a:r>
            <a:r>
              <a:rPr lang="sr-Cyrl-BA" sz="3200" dirty="0"/>
              <a:t>. године</a:t>
            </a:r>
            <a:endParaRPr lang="sr-Latn-BA" sz="3200" dirty="0"/>
          </a:p>
        </p:txBody>
      </p:sp>
      <p:graphicFrame>
        <p:nvGraphicFramePr>
          <p:cNvPr id="4" name="Content Placeholder 3"/>
          <p:cNvGraphicFramePr>
            <a:graphicFrameLocks noGrp="1"/>
          </p:cNvGraphicFramePr>
          <p:nvPr>
            <p:ph idx="1"/>
          </p:nvPr>
        </p:nvGraphicFramePr>
        <p:xfrm>
          <a:off x="287338" y="1744663"/>
          <a:ext cx="8677275" cy="4787900"/>
        </p:xfrm>
        <a:graphic>
          <a:graphicData uri="http://schemas.openxmlformats.org/drawingml/2006/table">
            <a:tbl>
              <a:tblPr/>
              <a:tblGrid>
                <a:gridCol w="2559050"/>
                <a:gridCol w="765175"/>
                <a:gridCol w="765175"/>
                <a:gridCol w="763587"/>
                <a:gridCol w="765175"/>
                <a:gridCol w="765175"/>
                <a:gridCol w="765175"/>
                <a:gridCol w="763588"/>
                <a:gridCol w="765175"/>
              </a:tblGrid>
              <a:tr h="7011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Cyrl-BA" sz="2000" b="1" i="0" u="none" strike="noStrike" cap="none" normalizeH="0" baseline="0" smtClean="0">
                          <a:ln>
                            <a:noFill/>
                          </a:ln>
                          <a:solidFill>
                            <a:srgbClr val="FFFFFF"/>
                          </a:solidFill>
                          <a:effectLst/>
                          <a:latin typeface="Garamond" pitchFamily="18" charset="0"/>
                          <a:cs typeface="Times New Roman" pitchFamily="18" charset="0"/>
                        </a:rPr>
                        <a:t>Географски простор / Вријеме</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2006</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2007</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2008</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2009</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2010</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2011</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2012</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Garamond" pitchFamily="18" charset="0"/>
                          <a:cs typeface="Times New Roman" pitchFamily="18" charset="0"/>
                        </a:rPr>
                        <a:t>2013</a:t>
                      </a:r>
                      <a:endParaRPr kumimoji="0" lang="sr-Latn-BA" sz="20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ЕУ (28 земаља)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68.5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66.2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70.1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85.5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87.4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90.7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92.6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ЕУ (27 земаља)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68.6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66.4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70.2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80.1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85.6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87.5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90.8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92.7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Еврозона (18 земаља)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61.4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58.8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74.4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79.9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82.4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85.2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87.1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Еврозона (17 земаља)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61.5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58.9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62.2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74.5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80.2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82.7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85.5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87.4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Белгија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87.9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89.2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96.6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96.6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99.2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101.1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101.5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Њемачка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65.2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66.8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74.6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82.5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78.4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Cyrl-BA" sz="2000" b="0" i="0" u="none" strike="noStrike" cap="none" normalizeH="0" baseline="0" smtClean="0">
                          <a:ln>
                            <a:noFill/>
                          </a:ln>
                          <a:solidFill>
                            <a:srgbClr val="1A1617"/>
                          </a:solidFill>
                          <a:effectLst/>
                          <a:latin typeface="Garamond" pitchFamily="18" charset="0"/>
                          <a:cs typeface="Times New Roman" pitchFamily="18" charset="0"/>
                        </a:rPr>
                        <a:t>Француска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63.7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64.2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68.2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79.2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82.7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86.2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90.6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93.5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Cyrl-BA" sz="2000" b="0" i="0" u="none" strike="noStrike" cap="none" normalizeH="0" baseline="0" smtClean="0">
                          <a:ln>
                            <a:noFill/>
                          </a:ln>
                          <a:solidFill>
                            <a:srgbClr val="1A1617"/>
                          </a:solidFill>
                          <a:effectLst/>
                          <a:latin typeface="Garamond" pitchFamily="18" charset="0"/>
                          <a:cs typeface="Times New Roman" pitchFamily="18" charset="0"/>
                        </a:rPr>
                        <a:t>Грчка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106.1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107.4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112.9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129.7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148.3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170.3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157.2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175.1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Cyrl-BA" sz="2000" b="0" i="0" u="none" strike="noStrike" cap="none" normalizeH="0" baseline="0" smtClean="0">
                          <a:ln>
                            <a:noFill/>
                          </a:ln>
                          <a:solidFill>
                            <a:srgbClr val="1A1617"/>
                          </a:solidFill>
                          <a:effectLst/>
                          <a:latin typeface="Garamond" pitchFamily="18" charset="0"/>
                          <a:cs typeface="Times New Roman" pitchFamily="18" charset="0"/>
                        </a:rPr>
                        <a:t>Шпанија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39.7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36.3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40.2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54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61.7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70.5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93.9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1A1617"/>
                          </a:solidFill>
                          <a:effectLst/>
                          <a:latin typeface="Garamond" pitchFamily="18" charset="0"/>
                          <a:cs typeface="Times New Roman" pitchFamily="18" charset="0"/>
                        </a:rPr>
                        <a:t>Кипар</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64.7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58.8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48.9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58.5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61.3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71.5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86.6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111.7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Португал</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69.4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68.4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71.7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83.7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94</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108.2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124.1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514"/>
                          </a:solidFill>
                          <a:effectLst/>
                          <a:latin typeface="Garamond" pitchFamily="18" charset="0"/>
                          <a:cs typeface="Times New Roman" pitchFamily="18" charset="0"/>
                        </a:rPr>
                        <a:t>129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bl>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sr-Cyrl-BA" sz="3200" dirty="0"/>
              <a:t>Инвестиције као проценат БДП-а у периоду 2001-2012. </a:t>
            </a:r>
            <a:r>
              <a:rPr lang="sr-Cyrl-BA" sz="3200" dirty="0" smtClean="0"/>
              <a:t>године</a:t>
            </a:r>
            <a:endParaRPr lang="sr-Latn-BA" sz="3200" dirty="0"/>
          </a:p>
        </p:txBody>
      </p:sp>
      <p:graphicFrame>
        <p:nvGraphicFramePr>
          <p:cNvPr id="4" name="Content Placeholder 3"/>
          <p:cNvGraphicFramePr>
            <a:graphicFrameLocks noGrp="1"/>
          </p:cNvGraphicFramePr>
          <p:nvPr>
            <p:ph idx="1"/>
          </p:nvPr>
        </p:nvGraphicFramePr>
        <p:xfrm>
          <a:off x="457200" y="1600200"/>
          <a:ext cx="8229600" cy="4044950"/>
        </p:xfrm>
        <a:graphic>
          <a:graphicData uri="http://schemas.openxmlformats.org/drawingml/2006/table">
            <a:tbl>
              <a:tblPr/>
              <a:tblGrid>
                <a:gridCol w="1646238"/>
                <a:gridCol w="1646237"/>
                <a:gridCol w="1644650"/>
                <a:gridCol w="1646238"/>
                <a:gridCol w="1646237"/>
              </a:tblGrid>
              <a:tr h="70115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Cyrl-BA" sz="2000" b="1" i="0" u="none" strike="noStrike" cap="none" normalizeH="0" baseline="0" smtClean="0">
                          <a:ln>
                            <a:noFill/>
                          </a:ln>
                          <a:solidFill>
                            <a:schemeClr val="bg1"/>
                          </a:solidFill>
                          <a:effectLst/>
                          <a:latin typeface="Garamond" pitchFamily="18" charset="0"/>
                          <a:cs typeface="Times New Roman" pitchFamily="18" charset="0"/>
                        </a:rPr>
                        <a:t>Географски простор</a:t>
                      </a:r>
                      <a:endParaRPr kumimoji="0" lang="sr-Latn-BA" sz="2000" b="1" i="0" u="none" strike="noStrike" cap="none" normalizeH="0" baseline="0" smtClean="0">
                        <a:ln>
                          <a:noFill/>
                        </a:ln>
                        <a:solidFill>
                          <a:schemeClr val="bg1"/>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Garamond" pitchFamily="18" charset="0"/>
                          <a:cs typeface="Times New Roman" pitchFamily="18" charset="0"/>
                        </a:rPr>
                        <a:t>2001</a:t>
                      </a:r>
                      <a:endParaRPr kumimoji="0" lang="sr-Latn-BA" sz="2000" b="1" i="0" u="none" strike="noStrike" cap="none" normalizeH="0" baseline="0" smtClean="0">
                        <a:ln>
                          <a:noFill/>
                        </a:ln>
                        <a:solidFill>
                          <a:schemeClr val="bg1"/>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Garamond" pitchFamily="18" charset="0"/>
                          <a:cs typeface="Times New Roman" pitchFamily="18" charset="0"/>
                        </a:rPr>
                        <a:t>2006</a:t>
                      </a:r>
                      <a:endParaRPr kumimoji="0" lang="sr-Latn-BA" sz="2000" b="1" i="0" u="none" strike="noStrike" cap="none" normalizeH="0" baseline="0" smtClean="0">
                        <a:ln>
                          <a:noFill/>
                        </a:ln>
                        <a:solidFill>
                          <a:schemeClr val="bg1"/>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Garamond" pitchFamily="18" charset="0"/>
                          <a:cs typeface="Times New Roman" pitchFamily="18" charset="0"/>
                        </a:rPr>
                        <a:t>2011</a:t>
                      </a:r>
                      <a:endParaRPr kumimoji="0" lang="sr-Latn-BA" sz="2000" b="1" i="0" u="none" strike="noStrike" cap="none" normalizeH="0" baseline="0" smtClean="0">
                        <a:ln>
                          <a:noFill/>
                        </a:ln>
                        <a:solidFill>
                          <a:schemeClr val="bg1"/>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Garamond" pitchFamily="18" charset="0"/>
                          <a:cs typeface="Times New Roman" pitchFamily="18" charset="0"/>
                        </a:rPr>
                        <a:t>2012</a:t>
                      </a:r>
                      <a:endParaRPr kumimoji="0" lang="sr-Latn-BA" sz="2000" b="1" i="0" u="none" strike="noStrike" cap="none" normalizeH="0" baseline="0" smtClean="0">
                        <a:ln>
                          <a:noFill/>
                        </a:ln>
                        <a:solidFill>
                          <a:schemeClr val="bg1"/>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3715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ЕУ</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20.2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20.6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18.5</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17.8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Еврозона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20.9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21.3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19.2</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sr-Latn-BA" sz="2000" b="0" i="0" u="none" strike="noStrike" cap="none" normalizeH="0" baseline="0" smtClean="0">
                          <a:ln>
                            <a:noFill/>
                          </a:ln>
                          <a:solidFill>
                            <a:srgbClr val="000000"/>
                          </a:solidFill>
                          <a:effectLst/>
                          <a:latin typeface="Garamond" pitchFamily="18" charset="0"/>
                          <a:cs typeface="Times New Roman" pitchFamily="18" charset="0"/>
                        </a:rPr>
                        <a:t>-</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Белгија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20.9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20.9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20.7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20.7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Француска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18.9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20</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20.1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19.8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Њемачка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20.1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18.1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18.1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17.6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Грчка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21.6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22.6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15.1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12.6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Шпанија</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30.6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21.1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19.1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5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Кипар</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16.9</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20.6</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16.3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12.8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53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Португал</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27</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22.3</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18.1</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Garamond" pitchFamily="18" charset="0"/>
                          <a:cs typeface="Times New Roman" pitchFamily="18" charset="0"/>
                        </a:rPr>
                        <a:t>15.8</a:t>
                      </a:r>
                      <a:endParaRPr kumimoji="0" lang="sr-Latn-BA" sz="20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bl>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274638"/>
            <a:ext cx="8435975" cy="1143000"/>
          </a:xfrm>
        </p:spPr>
        <p:txBody>
          <a:bodyPr>
            <a:noAutofit/>
          </a:bodyPr>
          <a:lstStyle/>
          <a:p>
            <a:pPr>
              <a:defRPr/>
            </a:pPr>
            <a:r>
              <a:rPr lang="sr-Latn-BA" sz="2800" dirty="0"/>
              <a:t>Стране директне инвестиције у периоду 2006-2013. године,  за посматране земље, у милионима </a:t>
            </a:r>
            <a:r>
              <a:rPr lang="sr-Latn-BA" sz="2800" dirty="0" smtClean="0"/>
              <a:t>евра</a:t>
            </a:r>
            <a:endParaRPr lang="sr-Latn-BA" sz="2800" dirty="0"/>
          </a:p>
        </p:txBody>
      </p:sp>
      <p:graphicFrame>
        <p:nvGraphicFramePr>
          <p:cNvPr id="4" name="Content Placeholder 3"/>
          <p:cNvGraphicFramePr>
            <a:graphicFrameLocks noGrp="1"/>
          </p:cNvGraphicFramePr>
          <p:nvPr>
            <p:ph idx="1"/>
          </p:nvPr>
        </p:nvGraphicFramePr>
        <p:xfrm>
          <a:off x="107950" y="1892300"/>
          <a:ext cx="8909050" cy="4233863"/>
        </p:xfrm>
        <a:graphic>
          <a:graphicData uri="http://schemas.openxmlformats.org/drawingml/2006/table">
            <a:tbl>
              <a:tblPr/>
              <a:tblGrid>
                <a:gridCol w="1655763"/>
                <a:gridCol w="896937"/>
                <a:gridCol w="1079500"/>
                <a:gridCol w="896938"/>
                <a:gridCol w="896937"/>
                <a:gridCol w="896938"/>
                <a:gridCol w="896937"/>
                <a:gridCol w="896938"/>
                <a:gridCol w="792162"/>
              </a:tblGrid>
              <a:tr h="63096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Cyrl-BA" sz="1800" b="1" i="0" u="none" strike="noStrike" cap="none" normalizeH="0" baseline="0" smtClean="0">
                          <a:ln>
                            <a:noFill/>
                          </a:ln>
                          <a:solidFill>
                            <a:srgbClr val="FFFFFF"/>
                          </a:solidFill>
                          <a:effectLst/>
                          <a:latin typeface="Garamond" pitchFamily="18" charset="0"/>
                          <a:cs typeface="Times New Roman" pitchFamily="18" charset="0"/>
                        </a:rPr>
                        <a:t>Географски простор</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2006</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2007</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2008</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2009</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2010</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2011</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2012</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Garamond" pitchFamily="18" charset="0"/>
                          <a:cs typeface="Times New Roman" pitchFamily="18" charset="0"/>
                        </a:rPr>
                        <a:t>2013</a:t>
                      </a:r>
                      <a:endParaRPr kumimoji="0" lang="sr-Latn-BA" sz="1800" b="1" i="0" u="none" strike="noStrike" cap="none" normalizeH="0" baseline="0" smtClean="0">
                        <a:ln>
                          <a:noFill/>
                        </a:ln>
                        <a:solidFill>
                          <a:srgbClr val="FFFFFF"/>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371492">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ЕУ (27 земаља)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726.462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1.065.473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582.587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511.151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483.199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468.703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416.742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sr-Cyrl-BA" sz="1800" b="0" i="0" u="none" strike="noStrike" cap="none" normalizeH="0" baseline="0" smtClean="0">
                          <a:ln>
                            <a:noFill/>
                          </a:ln>
                          <a:solidFill>
                            <a:srgbClr val="000514"/>
                          </a:solidFill>
                          <a:effectLst/>
                          <a:latin typeface="Garamond" pitchFamily="18" charset="0"/>
                          <a:cs typeface="Times New Roman" pitchFamily="18" charset="0"/>
                        </a:rPr>
                        <a:t>-</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63096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Еврозона </a:t>
                      </a:r>
                      <a:r>
                        <a:rPr kumimoji="0" lang="sr-Latn-BA" sz="1800" b="0" i="0" u="none" strike="noStrike" cap="none" normalizeH="0" baseline="0" smtClean="0">
                          <a:ln>
                            <a:noFill/>
                          </a:ln>
                          <a:solidFill>
                            <a:srgbClr val="000514"/>
                          </a:solidFill>
                          <a:effectLst/>
                          <a:latin typeface="Garamond" pitchFamily="18" charset="0"/>
                          <a:cs typeface="Times New Roman" pitchFamily="18" charset="0"/>
                        </a:rPr>
                        <a:t/>
                      </a:r>
                      <a:br>
                        <a:rPr kumimoji="0" lang="sr-Latn-BA" sz="1800" b="0" i="0" u="none" strike="noStrike" cap="none" normalizeH="0" baseline="0" smtClean="0">
                          <a:ln>
                            <a:noFill/>
                          </a:ln>
                          <a:solidFill>
                            <a:srgbClr val="000514"/>
                          </a:solidFill>
                          <a:effectLst/>
                          <a:latin typeface="Garamond" pitchFamily="18" charset="0"/>
                          <a:cs typeface="Times New Roman" pitchFamily="18" charset="0"/>
                        </a:rPr>
                      </a:br>
                      <a:r>
                        <a:rPr kumimoji="0" lang="en-US" sz="1800" b="0" i="0" u="none" strike="noStrike" cap="none" normalizeH="0" baseline="0" smtClean="0">
                          <a:ln>
                            <a:noFill/>
                          </a:ln>
                          <a:solidFill>
                            <a:srgbClr val="000514"/>
                          </a:solidFill>
                          <a:effectLst/>
                          <a:latin typeface="Garamond" pitchFamily="18" charset="0"/>
                          <a:cs typeface="Times New Roman" pitchFamily="18" charset="0"/>
                        </a:rPr>
                        <a:t>(17 земаља)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sr-Cyrl-BA" sz="1800" b="0" i="0" u="none" strike="noStrike" cap="none" normalizeH="0" baseline="0" smtClean="0">
                          <a:ln>
                            <a:noFill/>
                          </a:ln>
                          <a:solidFill>
                            <a:srgbClr val="000514"/>
                          </a:solidFill>
                          <a:effectLst/>
                          <a:latin typeface="Garamond" pitchFamily="18" charset="0"/>
                          <a:cs typeface="Times New Roman" pitchFamily="18" charset="0"/>
                        </a:rPr>
                        <a:t>-</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804.183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412.116</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424.449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463.265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449.367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329.253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sr-Cyrl-BA" sz="1800" b="0" i="0" u="none" strike="noStrike" cap="none" normalizeH="0" baseline="0" smtClean="0">
                          <a:ln>
                            <a:noFill/>
                          </a:ln>
                          <a:solidFill>
                            <a:srgbClr val="000514"/>
                          </a:solidFill>
                          <a:effectLst/>
                          <a:latin typeface="Garamond" pitchFamily="18" charset="0"/>
                          <a:cs typeface="Times New Roman" pitchFamily="18" charset="0"/>
                        </a:rPr>
                        <a:t>-</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92">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Белгија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46.944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68.263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132.405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25.642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38.642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43.301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16.850</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sr-Cyrl-BA" sz="1800" b="0" i="0" u="none" strike="noStrike" cap="none" normalizeH="0" baseline="0" smtClean="0">
                          <a:ln>
                            <a:noFill/>
                          </a:ln>
                          <a:solidFill>
                            <a:srgbClr val="000514"/>
                          </a:solidFill>
                          <a:effectLst/>
                          <a:latin typeface="Garamond" pitchFamily="18" charset="0"/>
                          <a:cs typeface="Times New Roman" pitchFamily="18" charset="0"/>
                        </a:rPr>
                        <a:t>1</a:t>
                      </a:r>
                      <a:r>
                        <a:rPr kumimoji="0" lang="en-US" sz="1800" b="0" i="0" u="none" strike="noStrike" cap="none" normalizeH="0" baseline="0" smtClean="0">
                          <a:ln>
                            <a:noFill/>
                          </a:ln>
                          <a:solidFill>
                            <a:srgbClr val="000514"/>
                          </a:solidFill>
                          <a:effectLst/>
                          <a:latin typeface="Garamond" pitchFamily="18" charset="0"/>
                          <a:cs typeface="Times New Roman" pitchFamily="18" charset="0"/>
                        </a:rPr>
                        <a:t>1.812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92">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Њемачка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44.342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58.603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5.536</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16.167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43.361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35.203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5.109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20.125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92">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Француска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57.269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70.301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43.817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17.437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25.391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27.729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19.524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2.226</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92">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Шпанија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24.554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46.954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52.561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7.491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30.106</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19.290</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21.055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29.499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92">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Грчка</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4.269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1.547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3.070</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1.754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249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822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1.354</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1.933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92">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Кипар</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1.462</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1.626</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965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2.499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578</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1.715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979</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403</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92">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1A1617"/>
                          </a:solidFill>
                          <a:effectLst/>
                          <a:latin typeface="Garamond" pitchFamily="18" charset="0"/>
                          <a:cs typeface="Times New Roman" pitchFamily="18" charset="0"/>
                        </a:rPr>
                        <a:t>Португал</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8.695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2.238</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3.185</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1.948</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1.998</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8.021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7.001</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514"/>
                          </a:solidFill>
                          <a:effectLst/>
                          <a:latin typeface="Garamond" pitchFamily="18" charset="0"/>
                          <a:cs typeface="Times New Roman" pitchFamily="18" charset="0"/>
                        </a:rPr>
                        <a:t>2.347</a:t>
                      </a:r>
                      <a:endParaRPr kumimoji="0" lang="sr-Latn-BA" sz="1800" b="0" i="0" u="none" strike="noStrike" cap="none" normalizeH="0" baseline="0" smtClean="0">
                        <a:ln>
                          <a:noFill/>
                        </a:ln>
                        <a:solidFill>
                          <a:srgbClr val="000514"/>
                        </a:solidFill>
                        <a:effectLst/>
                        <a:latin typeface="Garamond"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bl>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5" name="Rectangle 3"/>
          <p:cNvSpPr>
            <a:spLocks noGrp="1" noChangeArrowheads="1"/>
          </p:cNvSpPr>
          <p:nvPr>
            <p:ph type="body" idx="1"/>
          </p:nvPr>
        </p:nvSpPr>
        <p:spPr>
          <a:xfrm>
            <a:off x="0" y="0"/>
            <a:ext cx="8915400" cy="6659563"/>
          </a:xfrm>
        </p:spPr>
        <p:txBody>
          <a:bodyPr/>
          <a:lstStyle/>
          <a:p>
            <a:pPr eaLnBrk="1" hangingPunct="1">
              <a:buFont typeface="Wingdings" pitchFamily="2" charset="2"/>
              <a:buNone/>
              <a:defRPr/>
            </a:pPr>
            <a:r>
              <a:rPr lang="sr-Cyrl-CS" sz="2000" b="1" dirty="0" smtClean="0"/>
              <a:t>     </a:t>
            </a:r>
          </a:p>
          <a:p>
            <a:pPr algn="just" eaLnBrk="1" hangingPunct="1">
              <a:buFont typeface="Wingdings" pitchFamily="2" charset="2"/>
              <a:buNone/>
              <a:defRPr/>
            </a:pPr>
            <a:r>
              <a:rPr lang="sr-Cyrl-CS" sz="2000" b="1" dirty="0" smtClean="0"/>
              <a:t>      Привредни раст Јапана, у последњој деценији прошлога вијека, био је   јако низак. Привреда и друштво се суочавају са падом општег нивоа цијена из године у годину ( дефлацијом ). Дефлација дестимулативно дјелује на потрошњу и инвестиције. Међутим, не треба заборавити да је Јапан  друга економска сила по величини </a:t>
            </a:r>
            <a:r>
              <a:rPr lang="sr-Latn-BA" sz="2000" b="1" dirty="0" smtClean="0"/>
              <a:t>GDP </a:t>
            </a:r>
            <a:r>
              <a:rPr lang="sr-Cyrl-CS" sz="2000" b="1" dirty="0" smtClean="0"/>
              <a:t>изражен текућим курсем у </a:t>
            </a:r>
            <a:r>
              <a:rPr lang="sr-Latn-BA" sz="2000" b="1" dirty="0" smtClean="0"/>
              <a:t>USD,</a:t>
            </a:r>
            <a:r>
              <a:rPr lang="sr-Cyrl-CS" sz="2000" b="1" dirty="0" smtClean="0"/>
              <a:t> са </a:t>
            </a:r>
            <a:r>
              <a:rPr lang="sr-Latn-BA" sz="2000" b="1" dirty="0" smtClean="0"/>
              <a:t>GDP per capita </a:t>
            </a:r>
            <a:r>
              <a:rPr lang="sr-Cyrl-CS" sz="2000" b="1" dirty="0" smtClean="0"/>
              <a:t>у 2006. од 34.188 </a:t>
            </a:r>
            <a:r>
              <a:rPr lang="sr-Latn-BA" sz="2000" b="1" dirty="0" smtClean="0"/>
              <a:t>USD.</a:t>
            </a:r>
            <a:r>
              <a:rPr lang="sr-Cyrl-CS" sz="2000" b="1" dirty="0" smtClean="0"/>
              <a:t> </a:t>
            </a:r>
            <a:endParaRPr lang="sr-Latn-BA" sz="2000" b="1" dirty="0" smtClean="0"/>
          </a:p>
          <a:p>
            <a:pPr algn="just" eaLnBrk="1" hangingPunct="1">
              <a:buFont typeface="Wingdings" pitchFamily="2" charset="2"/>
              <a:buNone/>
              <a:defRPr/>
            </a:pPr>
            <a:r>
              <a:rPr lang="sr-Latn-BA" sz="2000" b="1" dirty="0" smtClean="0"/>
              <a:t>    </a:t>
            </a:r>
            <a:r>
              <a:rPr lang="sr-Cyrl-CS" sz="2000" b="1" dirty="0" smtClean="0"/>
              <a:t> Привредни раст Кине зачуђује свијет у  посљедње двије деценије са годи-шњим стопама привредног раста од 10%. Кина је “гладна “ за енергенти-ма и сировинама. Увозна тражња Кине је омогућила раст међународне трговине и страних директних инвестиција и у великој мјери раст свјетс-ке привреде. Денг Хсиапинг је покренуо трансформацију Кине 1978. год-ине од изоловане пољопривредне економије ка отвореној тржишној еко-номији. Важно фокусирање је било на режиму девизног курса кинеске валуте јуана. Монетарне власти су постепено девалвирале домаћу валуту у периоду 1980 до 1994. године.  Јуан је с испод два дошао на осам по до-лару. То је утицало на раст извоза с 18 милијарди долара 1980. на 970 ми-лијарди долара 2006., уз годишњу стопу раста од 17%. Кина је укључена у институције глобалних финансија , а у 2001. години примљена је у Свје-тску трговинску организацију.</a:t>
            </a:r>
            <a:endParaRPr lang="en-US" sz="2000" b="1" dirty="0" smtClean="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rrowheads="1"/>
          </p:cNvSpPr>
          <p:nvPr>
            <p:ph type="title"/>
          </p:nvPr>
        </p:nvSpPr>
        <p:spPr/>
        <p:txBody>
          <a:bodyPr/>
          <a:lstStyle/>
          <a:p>
            <a:pPr eaLnBrk="1" hangingPunct="1">
              <a:defRPr/>
            </a:pPr>
            <a:r>
              <a:rPr lang="sr-Cyrl-CS" sz="2400" smtClean="0"/>
              <a:t>Слика </a:t>
            </a:r>
            <a:r>
              <a:rPr lang="sr-Latn-BA" sz="2400" smtClean="0"/>
              <a:t>2</a:t>
            </a:r>
            <a:r>
              <a:rPr lang="sr-Cyrl-CS" sz="2400" smtClean="0"/>
              <a:t>: Стопе раста кинеске привреде</a:t>
            </a:r>
            <a:endParaRPr lang="en-US" sz="2400" smtClean="0"/>
          </a:p>
        </p:txBody>
      </p:sp>
      <p:pic>
        <p:nvPicPr>
          <p:cNvPr id="134147" name="Picture 3" descr="Scan"/>
          <p:cNvPicPr>
            <a:picLocks noChangeAspect="1" noChangeArrowheads="1"/>
          </p:cNvPicPr>
          <p:nvPr>
            <p:ph idx="1"/>
          </p:nvPr>
        </p:nvPicPr>
        <p:blipFill>
          <a:blip r:embed="rId2">
            <a:extLst>
              <a:ext uri="{28A0092B-C50C-407E-A947-70E740481C1C}">
                <a14:useLocalDpi xmlns:a14="http://schemas.microsoft.com/office/drawing/2010/main" val="0"/>
              </a:ext>
            </a:extLst>
          </a:blip>
          <a:srcRect l="5556" t="19118" r="7408" b="16176"/>
          <a:stretch>
            <a:fillRect/>
          </a:stretch>
        </p:blipFill>
        <p:spPr>
          <a:xfrm>
            <a:off x="0" y="1509713"/>
            <a:ext cx="9144000" cy="4281487"/>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p:txBody>
          <a:bodyPr/>
          <a:lstStyle/>
          <a:p>
            <a:pPr eaLnBrk="1" hangingPunct="1">
              <a:defRPr/>
            </a:pPr>
            <a:r>
              <a:rPr lang="sr-Cyrl-CS" sz="2000" smtClean="0"/>
              <a:t>Паритет куповне моћи</a:t>
            </a:r>
            <a:endParaRPr lang="en-US" sz="2000" smtClean="0"/>
          </a:p>
        </p:txBody>
      </p:sp>
      <p:pic>
        <p:nvPicPr>
          <p:cNvPr id="15363" name="Picture 5" descr="slika-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19200"/>
            <a:ext cx="8305800" cy="538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913"/>
            <a:ext cx="9144000" cy="838200"/>
          </a:xfrm>
        </p:spPr>
        <p:txBody>
          <a:bodyPr>
            <a:normAutofit fontScale="90000"/>
          </a:bodyPr>
          <a:lstStyle/>
          <a:p>
            <a:pPr>
              <a:defRPr/>
            </a:pPr>
            <a:r>
              <a:rPr lang="sr-Cyrl-BA" dirty="0" smtClean="0"/>
              <a:t>Кина</a:t>
            </a:r>
            <a:r>
              <a:rPr lang="sr-Latn-BA" dirty="0" smtClean="0"/>
              <a:t> – </a:t>
            </a:r>
            <a:r>
              <a:rPr lang="sr-Cyrl-BA" dirty="0" smtClean="0"/>
              <a:t>кључни</a:t>
            </a:r>
            <a:r>
              <a:rPr lang="sr-Latn-BA" dirty="0" smtClean="0"/>
              <a:t> </a:t>
            </a:r>
            <a:r>
              <a:rPr lang="sr-Cyrl-BA" dirty="0" smtClean="0"/>
              <a:t>фактори</a:t>
            </a:r>
            <a:r>
              <a:rPr lang="sr-Latn-BA" dirty="0" smtClean="0"/>
              <a:t> </a:t>
            </a:r>
            <a:r>
              <a:rPr lang="sr-Cyrl-BA" dirty="0" smtClean="0"/>
              <a:t>који</a:t>
            </a:r>
            <a:r>
              <a:rPr lang="sr-Latn-BA" dirty="0" smtClean="0"/>
              <a:t> </a:t>
            </a:r>
            <a:r>
              <a:rPr lang="sr-Cyrl-BA" dirty="0" smtClean="0"/>
              <a:t>обезбјеђују</a:t>
            </a:r>
            <a:r>
              <a:rPr lang="sr-Latn-BA" dirty="0" smtClean="0"/>
              <a:t> </a:t>
            </a:r>
            <a:r>
              <a:rPr lang="sr-Cyrl-BA" dirty="0" smtClean="0"/>
              <a:t>успјех</a:t>
            </a:r>
            <a:r>
              <a:rPr lang="sr-Latn-BA" dirty="0" smtClean="0"/>
              <a:t> </a:t>
            </a:r>
            <a:r>
              <a:rPr lang="sr-Cyrl-BA" dirty="0" smtClean="0"/>
              <a:t>кинеске</a:t>
            </a:r>
            <a:r>
              <a:rPr lang="sr-Latn-BA" dirty="0" smtClean="0"/>
              <a:t> </a:t>
            </a:r>
            <a:r>
              <a:rPr lang="sr-Cyrl-BA" dirty="0" smtClean="0"/>
              <a:t>транзиције</a:t>
            </a:r>
            <a:endParaRPr lang="sr-Latn-BA" dirty="0"/>
          </a:p>
        </p:txBody>
      </p:sp>
      <p:sp>
        <p:nvSpPr>
          <p:cNvPr id="3" name="Content Placeholder 2"/>
          <p:cNvSpPr>
            <a:spLocks noGrp="1"/>
          </p:cNvSpPr>
          <p:nvPr>
            <p:ph idx="1"/>
          </p:nvPr>
        </p:nvSpPr>
        <p:spPr>
          <a:xfrm>
            <a:off x="250825" y="1412875"/>
            <a:ext cx="8893175" cy="5445125"/>
          </a:xfrm>
        </p:spPr>
        <p:txBody>
          <a:bodyPr>
            <a:noAutofit/>
          </a:bodyPr>
          <a:lstStyle/>
          <a:p>
            <a:pPr algn="just">
              <a:defRPr/>
            </a:pPr>
            <a:r>
              <a:rPr lang="bs-Cyrl-BA" sz="2400" dirty="0" smtClean="0"/>
              <a:t>постепени  добро осмишњен редосљед и динамика одвијања реформи;</a:t>
            </a:r>
            <a:endParaRPr lang="sr-Latn-BA" sz="2400" dirty="0" smtClean="0"/>
          </a:p>
          <a:p>
            <a:pPr algn="just">
              <a:defRPr/>
            </a:pPr>
            <a:r>
              <a:rPr lang="bs-Cyrl-BA" sz="2400" dirty="0" smtClean="0"/>
              <a:t>отварање према свијету</a:t>
            </a:r>
            <a:r>
              <a:rPr lang="sr-Latn-BA" sz="2400" dirty="0" smtClean="0"/>
              <a:t>, </a:t>
            </a:r>
            <a:r>
              <a:rPr lang="bs-Cyrl-BA" sz="2400" dirty="0" smtClean="0"/>
              <a:t>што је допринијело порасту спољнотрговинске размјене</a:t>
            </a:r>
            <a:r>
              <a:rPr lang="sr-Latn-BA" sz="2400" dirty="0" smtClean="0"/>
              <a:t>,</a:t>
            </a:r>
            <a:r>
              <a:rPr lang="bs-Cyrl-BA" sz="2400" dirty="0" smtClean="0"/>
              <a:t> посебно раста извоза и директних сраних инвестиција;</a:t>
            </a:r>
            <a:endParaRPr lang="sr-Latn-BA" sz="2400" dirty="0" smtClean="0"/>
          </a:p>
          <a:p>
            <a:pPr algn="just">
              <a:defRPr/>
            </a:pPr>
            <a:r>
              <a:rPr lang="bs-Cyrl-BA" sz="2400" dirty="0" smtClean="0"/>
              <a:t>велико тржиште са растом куповне моћи;</a:t>
            </a:r>
            <a:endParaRPr lang="sr-Latn-BA" sz="2400" dirty="0" smtClean="0"/>
          </a:p>
          <a:p>
            <a:pPr algn="just">
              <a:defRPr/>
            </a:pPr>
            <a:r>
              <a:rPr lang="bs-Cyrl-BA" sz="2400" dirty="0" smtClean="0"/>
              <a:t>ниски трошкови образоване и дисциплиноване радне снаге;</a:t>
            </a:r>
            <a:endParaRPr lang="sr-Latn-BA" sz="2400" dirty="0" smtClean="0"/>
          </a:p>
          <a:p>
            <a:pPr algn="just">
              <a:defRPr/>
            </a:pPr>
            <a:r>
              <a:rPr lang="bs-Cyrl-BA" sz="2400" dirty="0" smtClean="0"/>
              <a:t>висок ниво бруто инвестиција,  преко 40% бруто домаћег производа;</a:t>
            </a:r>
            <a:endParaRPr lang="sr-Latn-BA" sz="2400" dirty="0" smtClean="0"/>
          </a:p>
          <a:p>
            <a:pPr algn="just">
              <a:defRPr/>
            </a:pPr>
            <a:r>
              <a:rPr lang="bs-Cyrl-BA" sz="2400" dirty="0" smtClean="0"/>
              <a:t>повољан инвестициони амбијент за домаће и стране инвеститоре;</a:t>
            </a:r>
            <a:endParaRPr lang="sr-Latn-BA" sz="2400" dirty="0" smtClean="0"/>
          </a:p>
          <a:p>
            <a:pPr algn="just">
              <a:defRPr/>
            </a:pPr>
            <a:r>
              <a:rPr lang="bs-Cyrl-BA" sz="2400" dirty="0" smtClean="0"/>
              <a:t>добро вођена политика девизног курса јуана;</a:t>
            </a:r>
            <a:endParaRPr lang="sr-Latn-BA" sz="2400" dirty="0" smtClean="0"/>
          </a:p>
          <a:p>
            <a:pPr algn="just">
              <a:defRPr/>
            </a:pPr>
            <a:r>
              <a:rPr lang="bs-Cyrl-BA" sz="2400" dirty="0" smtClean="0"/>
              <a:t>промјењена структура бруто домаћег производа путем повећања учешћа индустрије и услуга, а смањења учешћа пољопривреде.</a:t>
            </a:r>
            <a:endParaRPr lang="sr-Latn-BA" sz="2400" dirty="0" smtClean="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865187"/>
          </a:xfrm>
        </p:spPr>
        <p:txBody>
          <a:bodyPr>
            <a:normAutofit fontScale="90000"/>
          </a:bodyPr>
          <a:lstStyle/>
          <a:p>
            <a:pPr>
              <a:defRPr/>
            </a:pPr>
            <a:r>
              <a:rPr lang="sr-Cyrl-BA" sz="3600" dirty="0" smtClean="0"/>
              <a:t>Макроекономски</a:t>
            </a:r>
            <a:r>
              <a:rPr lang="en-US" sz="3600" dirty="0" smtClean="0"/>
              <a:t> </a:t>
            </a:r>
            <a:r>
              <a:rPr lang="sr-Cyrl-BA" sz="3600" dirty="0" smtClean="0"/>
              <a:t>показатељи</a:t>
            </a:r>
            <a:r>
              <a:rPr lang="sr-Latn-BA" sz="3600" dirty="0" smtClean="0"/>
              <a:t> </a:t>
            </a:r>
            <a:r>
              <a:rPr lang="sr-Cyrl-BA" sz="3600" dirty="0" smtClean="0"/>
              <a:t>Кине</a:t>
            </a:r>
            <a:r>
              <a:rPr lang="en-US" sz="3600" dirty="0" smtClean="0"/>
              <a:t> </a:t>
            </a:r>
            <a:r>
              <a:rPr lang="sr-Cyrl-BA" sz="3600" dirty="0" smtClean="0"/>
              <a:t>за</a:t>
            </a:r>
            <a:r>
              <a:rPr lang="en-US" sz="3600" dirty="0" smtClean="0"/>
              <a:t> </a:t>
            </a:r>
            <a:r>
              <a:rPr lang="sr-Cyrl-BA" sz="3600" dirty="0" smtClean="0"/>
              <a:t>период</a:t>
            </a:r>
            <a:r>
              <a:rPr lang="en-US" sz="3600" dirty="0" smtClean="0"/>
              <a:t> 2006-201</a:t>
            </a:r>
            <a:r>
              <a:rPr lang="sr-Latn-BA" sz="3600" dirty="0" smtClean="0"/>
              <a:t>1</a:t>
            </a:r>
            <a:r>
              <a:rPr lang="sr-Cyrl-CS" sz="3600" dirty="0" smtClean="0"/>
              <a:t>. год. </a:t>
            </a:r>
            <a:r>
              <a:rPr lang="sr-Cyrl-CS" sz="3600" dirty="0"/>
              <a:t>( </a:t>
            </a:r>
            <a:r>
              <a:rPr lang="sr-Cyrl-CS" sz="3600" dirty="0" smtClean="0"/>
              <a:t>у% </a:t>
            </a:r>
            <a:r>
              <a:rPr lang="sr-Cyrl-CS" sz="3600" dirty="0"/>
              <a:t>)</a:t>
            </a:r>
            <a:endParaRPr lang="sr-Latn-BA" sz="3600" dirty="0"/>
          </a:p>
        </p:txBody>
      </p:sp>
      <p:graphicFrame>
        <p:nvGraphicFramePr>
          <p:cNvPr id="4" name="Table 3"/>
          <p:cNvGraphicFramePr>
            <a:graphicFrameLocks noGrp="1"/>
          </p:cNvGraphicFramePr>
          <p:nvPr/>
        </p:nvGraphicFramePr>
        <p:xfrm>
          <a:off x="179388" y="1230313"/>
          <a:ext cx="8885237" cy="5195888"/>
        </p:xfrm>
        <a:graphic>
          <a:graphicData uri="http://schemas.openxmlformats.org/drawingml/2006/table">
            <a:tbl>
              <a:tblPr/>
              <a:tblGrid>
                <a:gridCol w="504825"/>
                <a:gridCol w="3197225"/>
                <a:gridCol w="869950"/>
                <a:gridCol w="869950"/>
                <a:gridCol w="941387"/>
                <a:gridCol w="908050"/>
                <a:gridCol w="796925"/>
                <a:gridCol w="796925"/>
              </a:tblGrid>
              <a:tr h="6096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R</a:t>
                      </a:r>
                      <a:r>
                        <a:rPr kumimoji="0" lang="sr-Latn-BA" sz="2000" b="1" i="0" u="none" strike="noStrike" cap="none" normalizeH="0" baseline="0" smtClean="0">
                          <a:ln>
                            <a:noFill/>
                          </a:ln>
                          <a:solidFill>
                            <a:schemeClr val="tx2"/>
                          </a:solidFill>
                          <a:effectLst/>
                          <a:latin typeface="Garamond" pitchFamily="18" charset="0"/>
                          <a:cs typeface="Times New Roman" pitchFamily="18" charset="0"/>
                        </a:rPr>
                        <a:t>. br</a:t>
                      </a:r>
                      <a:r>
                        <a:rPr kumimoji="0" lang="bs-Cyrl-BA" sz="2000" b="1" i="0" u="none" strike="noStrike" cap="none" normalizeH="0" baseline="0" smtClean="0">
                          <a:ln>
                            <a:noFill/>
                          </a:ln>
                          <a:solidFill>
                            <a:schemeClr val="tx2"/>
                          </a:solidFill>
                          <a:effectLst/>
                          <a:latin typeface="Garamond" pitchFamily="18" charset="0"/>
                          <a:cs typeface="Times New Roman" pitchFamily="18" charset="0"/>
                        </a:rPr>
                        <a:t>.</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Показатељи</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2006.</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2007.</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2008.</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2009.</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2010.</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2011.</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Реалан раст БДП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11,1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11,9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9,6</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10,4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Удио индустрије/ БДП</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48,9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48,6</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48,1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46,2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46,9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46,8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Бруто инвестиције/ БДП</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40,9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42,7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40,5</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40,1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45,8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54,2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6096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Текући рачун (милијарде </a:t>
                      </a:r>
                      <a:r>
                        <a:rPr kumimoji="0" lang="sr-Cyrl-BA" sz="2000" b="0" i="0" u="none" strike="noStrike" cap="none" normalizeH="0" baseline="0" smtClean="0">
                          <a:ln>
                            <a:noFill/>
                          </a:ln>
                          <a:solidFill>
                            <a:schemeClr val="tx2"/>
                          </a:solidFill>
                          <a:effectLst/>
                          <a:latin typeface="Garamond" pitchFamily="18" charset="0"/>
                          <a:cs typeface="Times New Roman" pitchFamily="18" charset="0"/>
                        </a:rPr>
                        <a:t>УСД</a:t>
                      </a:r>
                      <a:r>
                        <a:rPr kumimoji="0" lang="bs-Latn-BA" sz="2000" b="0" i="0" u="none" strike="noStrike" cap="none" normalizeH="0" baseline="0" smtClean="0">
                          <a:ln>
                            <a:noFill/>
                          </a:ln>
                          <a:solidFill>
                            <a:schemeClr val="tx2"/>
                          </a:solidFill>
                          <a:effectLst/>
                          <a:latin typeface="Garamond" pitchFamily="18" charset="0"/>
                          <a:cs typeface="Times New Roman" pitchFamily="18" charset="0"/>
                        </a:rPr>
                        <a:t>)</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249,9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371,8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426,1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261,1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305,4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201,7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Јавни дуг/БДП</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22,1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18,4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15,6</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16,5</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16,3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16,4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Спољни дуг/БДП)</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5,0</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Фискални биланс / БДП</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-0,3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0,3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-0,17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-3,091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-1,6</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Инфлација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-0,7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5,5</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698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Незапосленост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6,1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6,5</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6096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10.</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Раст</a:t>
                      </a:r>
                      <a:r>
                        <a:rPr kumimoji="0" lang="sr-Latn-BA" sz="2000" b="0" i="0" u="none" strike="noStrike" cap="none" normalizeH="0" baseline="0" smtClean="0">
                          <a:ln>
                            <a:noFill/>
                          </a:ln>
                          <a:solidFill>
                            <a:schemeClr val="tx2"/>
                          </a:solidFill>
                          <a:effectLst/>
                          <a:latin typeface="Garamond" pitchFamily="18" charset="0"/>
                          <a:cs typeface="Times New Roman" pitchFamily="18" charset="0"/>
                        </a:rPr>
                        <a:t> </a:t>
                      </a:r>
                      <a:r>
                        <a:rPr kumimoji="0" lang="bs-Cyrl-BA" sz="2000" b="0" i="0" u="none" strike="noStrike" cap="none" normalizeH="0" baseline="0" smtClean="0">
                          <a:ln>
                            <a:noFill/>
                          </a:ln>
                          <a:solidFill>
                            <a:schemeClr val="tx2"/>
                          </a:solidFill>
                          <a:effectLst/>
                          <a:latin typeface="Garamond" pitchFamily="18" charset="0"/>
                          <a:cs typeface="Times New Roman" pitchFamily="18" charset="0"/>
                        </a:rPr>
                        <a:t>индустријске производње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22,9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13,4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15,7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13,9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Раст извоза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28,9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26,0</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17,4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-16,1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31,3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20,4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r>
            </a:tbl>
          </a:graphicData>
        </a:graphic>
      </p:graphicFrame>
      <p:sp>
        <p:nvSpPr>
          <p:cNvPr id="136295" name="Rectangle 1"/>
          <p:cNvSpPr>
            <a:spLocks noChangeArrowheads="1"/>
          </p:cNvSpPr>
          <p:nvPr/>
        </p:nvSpPr>
        <p:spPr bwMode="auto">
          <a:xfrm>
            <a:off x="107950" y="6445250"/>
            <a:ext cx="37703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spcBef>
                <a:spcPct val="0"/>
              </a:spcBef>
              <a:buClrTx/>
              <a:buSzTx/>
              <a:buFontTx/>
              <a:buNone/>
            </a:pPr>
            <a:r>
              <a:rPr lang="sr-Cyrl-CS" altLang="en-US" sz="2000" i="1">
                <a:solidFill>
                  <a:schemeClr val="tx2"/>
                </a:solidFill>
                <a:cs typeface="Times New Roman" pitchFamily="18" charset="0"/>
              </a:rPr>
              <a:t>Извор:</a:t>
            </a:r>
            <a:r>
              <a:rPr lang="sr-Latn-BA" altLang="en-US" sz="2000" i="1">
                <a:solidFill>
                  <a:schemeClr val="tx2"/>
                </a:solidFill>
                <a:cs typeface="Times New Roman" pitchFamily="18" charset="0"/>
              </a:rPr>
              <a:t> </a:t>
            </a:r>
            <a:r>
              <a:rPr lang="bs-Cyrl-BA" altLang="en-US" sz="2000" i="1">
                <a:solidFill>
                  <a:schemeClr val="tx2"/>
                </a:solidFill>
              </a:rPr>
              <a:t>www. cia. gov.</a:t>
            </a:r>
            <a:endParaRPr lang="sr-Cyrl-CS" altLang="en-US" sz="2000">
              <a:solidFill>
                <a:schemeClr val="tx2"/>
              </a:solidFill>
              <a:cs typeface="Arial" charset="0"/>
            </a:endParaRP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sr-Cyrl-BA" sz="3600" dirty="0" smtClean="0"/>
              <a:t>Раст реалног БДП-а Кине и САД-а</a:t>
            </a:r>
            <a:endParaRPr lang="sr-Latn-BA" sz="3600" dirty="0"/>
          </a:p>
        </p:txBody>
      </p:sp>
      <p:pic>
        <p:nvPicPr>
          <p:cNvPr id="137219" name="Picture 2" descr="Poredjenje Kine i S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362200"/>
            <a:ext cx="8991600" cy="38735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450"/>
            <a:ext cx="8229600" cy="1008063"/>
          </a:xfrm>
        </p:spPr>
        <p:txBody>
          <a:bodyPr>
            <a:normAutofit fontScale="90000"/>
          </a:bodyPr>
          <a:lstStyle/>
          <a:p>
            <a:pPr>
              <a:defRPr/>
            </a:pPr>
            <a:r>
              <a:rPr lang="bs-Cyrl-BA" dirty="0" smtClean="0"/>
              <a:t>Највеће свјетске економије: </a:t>
            </a:r>
            <a:r>
              <a:rPr lang="sr-Latn-BA" dirty="0" smtClean="0"/>
              <a:t/>
            </a:r>
            <a:br>
              <a:rPr lang="sr-Latn-BA" dirty="0" smtClean="0"/>
            </a:br>
            <a:r>
              <a:rPr lang="bs-Cyrl-BA" dirty="0" smtClean="0"/>
              <a:t>поређење Кине и САД-а</a:t>
            </a:r>
            <a:endParaRPr lang="sr-Latn-BA" dirty="0"/>
          </a:p>
        </p:txBody>
      </p:sp>
      <p:pic>
        <p:nvPicPr>
          <p:cNvPr id="138243" name="Picture 1" descr="ScanVZ15.10.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412875"/>
            <a:ext cx="8920163"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4" name="Rectangle 1"/>
          <p:cNvSpPr>
            <a:spLocks noChangeArrowheads="1"/>
          </p:cNvSpPr>
          <p:nvPr/>
        </p:nvSpPr>
        <p:spPr bwMode="auto">
          <a:xfrm>
            <a:off x="107950" y="6445250"/>
            <a:ext cx="37703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spcBef>
                <a:spcPct val="0"/>
              </a:spcBef>
              <a:buClrTx/>
              <a:buSzTx/>
              <a:buFontTx/>
              <a:buNone/>
            </a:pPr>
            <a:r>
              <a:rPr lang="sr-Cyrl-CS" altLang="en-US" sz="2000" i="1">
                <a:solidFill>
                  <a:schemeClr val="tx2"/>
                </a:solidFill>
                <a:cs typeface="Times New Roman" pitchFamily="18" charset="0"/>
              </a:rPr>
              <a:t>Извор:</a:t>
            </a:r>
            <a:r>
              <a:rPr lang="sr-Latn-BA" altLang="en-US" sz="2000" i="1">
                <a:solidFill>
                  <a:schemeClr val="tx2"/>
                </a:solidFill>
                <a:cs typeface="Times New Roman" pitchFamily="18" charset="0"/>
              </a:rPr>
              <a:t> </a:t>
            </a:r>
            <a:r>
              <a:rPr lang="bs-Cyrl-BA" altLang="en-US" sz="2000" i="1">
                <a:solidFill>
                  <a:schemeClr val="tx2"/>
                </a:solidFill>
              </a:rPr>
              <a:t>Креација аутора</a:t>
            </a:r>
            <a:endParaRPr lang="sr-Cyrl-CS" altLang="en-US" sz="2000" i="1">
              <a:solidFill>
                <a:schemeClr val="tx2"/>
              </a:solidFill>
              <a:cs typeface="Arial" charset="0"/>
            </a:endParaRP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9" name="Rectangle 3"/>
          <p:cNvSpPr>
            <a:spLocks noGrp="1" noChangeArrowheads="1"/>
          </p:cNvSpPr>
          <p:nvPr>
            <p:ph type="body" idx="1"/>
          </p:nvPr>
        </p:nvSpPr>
        <p:spPr>
          <a:xfrm>
            <a:off x="457200" y="228600"/>
            <a:ext cx="8229600" cy="6400800"/>
          </a:xfrm>
        </p:spPr>
        <p:txBody>
          <a:bodyPr/>
          <a:lstStyle/>
          <a:p>
            <a:pPr eaLnBrk="1" hangingPunct="1">
              <a:lnSpc>
                <a:spcPct val="80000"/>
              </a:lnSpc>
              <a:buFont typeface="Wingdings" pitchFamily="2" charset="2"/>
              <a:buNone/>
              <a:defRPr/>
            </a:pPr>
            <a:r>
              <a:rPr lang="sr-Cyrl-CS" sz="1800" b="1" dirty="0" smtClean="0"/>
              <a:t>     </a:t>
            </a:r>
          </a:p>
          <a:p>
            <a:pPr eaLnBrk="1" hangingPunct="1">
              <a:lnSpc>
                <a:spcPct val="80000"/>
              </a:lnSpc>
              <a:buFont typeface="Wingdings" pitchFamily="2" charset="2"/>
              <a:buNone/>
              <a:defRPr/>
            </a:pPr>
            <a:r>
              <a:rPr lang="sr-Cyrl-CS" sz="1800" b="1" dirty="0" smtClean="0"/>
              <a:t>     </a:t>
            </a:r>
            <a:r>
              <a:rPr lang="sr-Cyrl-CS" sz="2000" b="1" dirty="0" smtClean="0"/>
              <a:t>Од средине 1970-их настаје постепено увођење нецаринских бариј-ера, чиме развијене земље траже начина да заштите поједине гране дјелатности због сопственог спорог раста. Многи спољнотго-вински проблеми, попут либерализације тржишта пољопривредн-их производа (снижавање царина, субвенција и сл.) се стално пролонгирају. Осим тога, од сране развијених земаља уведени су престроги стандарди које многе мање развијене земље ни изблиза не могу да задовоље. Развијене земље би требало да своја тржишта учине доступнијим производима из мање развијенијих замаља. </a:t>
            </a:r>
          </a:p>
          <a:p>
            <a:pPr eaLnBrk="1" hangingPunct="1">
              <a:lnSpc>
                <a:spcPct val="80000"/>
              </a:lnSpc>
              <a:buFont typeface="Wingdings" pitchFamily="2" charset="2"/>
              <a:buNone/>
              <a:defRPr/>
            </a:pPr>
            <a:r>
              <a:rPr lang="sr-Cyrl-CS" sz="2000" b="1" dirty="0" smtClean="0"/>
              <a:t>     Економске и финансијске кризе су незаобилазне пратеће појаве тржишног система привређивања. Берзанске кризе, банкарске кризе, валутне кризе су тешко предвидљиве, неизвесне су њихове димензије и посљедице.</a:t>
            </a:r>
          </a:p>
          <a:p>
            <a:pPr eaLnBrk="1" hangingPunct="1">
              <a:lnSpc>
                <a:spcPct val="80000"/>
              </a:lnSpc>
              <a:buFont typeface="Wingdings" pitchFamily="2" charset="2"/>
              <a:buNone/>
              <a:defRPr/>
            </a:pPr>
            <a:r>
              <a:rPr lang="sr-Cyrl-CS" sz="2000" b="1" dirty="0" smtClean="0"/>
              <a:t>     Мада су земље у транзицији оствариле значајан напредак у растру-ктуирању и успостављању тржишних привреда, тај процес је дале- ко од краја и неуједначен је.</a:t>
            </a:r>
          </a:p>
          <a:p>
            <a:pPr eaLnBrk="1" hangingPunct="1">
              <a:lnSpc>
                <a:spcPct val="80000"/>
              </a:lnSpc>
              <a:buFont typeface="Wingdings" pitchFamily="2" charset="2"/>
              <a:buNone/>
              <a:defRPr/>
            </a:pPr>
            <a:r>
              <a:rPr lang="sr-Cyrl-CS" sz="2000" b="1" dirty="0" smtClean="0"/>
              <a:t>     Земље у развоју су суочене са високим дефицитима текућег рачуна и буџета, високом задуженошћу, а неке земље </a:t>
            </a:r>
            <a:r>
              <a:rPr lang="sr-Cyrl-CS" sz="2000" b="1" smtClean="0"/>
              <a:t>попут подсахарске </a:t>
            </a:r>
            <a:r>
              <a:rPr lang="sr-Cyrl-CS" sz="2000" b="1" dirty="0" smtClean="0"/>
              <a:t>Африке су суочене са великим проблемом сиромаштва који је велики свјетски проблем.  </a:t>
            </a:r>
          </a:p>
          <a:p>
            <a:pPr eaLnBrk="1" hangingPunct="1">
              <a:lnSpc>
                <a:spcPct val="80000"/>
              </a:lnSpc>
              <a:buFont typeface="Wingdings" pitchFamily="2" charset="2"/>
              <a:buNone/>
              <a:defRPr/>
            </a:pPr>
            <a:r>
              <a:rPr lang="sr-Cyrl-CS" sz="2000" b="1" dirty="0" smtClean="0"/>
              <a:t>     </a:t>
            </a:r>
          </a:p>
          <a:p>
            <a:pPr eaLnBrk="1" hangingPunct="1">
              <a:lnSpc>
                <a:spcPct val="80000"/>
              </a:lnSpc>
              <a:buFont typeface="Wingdings" pitchFamily="2" charset="2"/>
              <a:buNone/>
              <a:defRPr/>
            </a:pPr>
            <a:r>
              <a:rPr lang="sr-Cyrl-CS" sz="2000" b="1" dirty="0" smtClean="0"/>
              <a:t>            </a:t>
            </a:r>
            <a:endParaRPr lang="en-US" sz="2000" b="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381000" y="304800"/>
            <a:ext cx="8229600" cy="6278563"/>
          </a:xfrm>
        </p:spPr>
        <p:txBody>
          <a:bodyPr/>
          <a:lstStyle/>
          <a:p>
            <a:pPr eaLnBrk="1" hangingPunct="1">
              <a:lnSpc>
                <a:spcPct val="80000"/>
              </a:lnSpc>
              <a:defRPr/>
            </a:pPr>
            <a:r>
              <a:rPr lang="sr-Cyrl-CS" sz="2000" smtClean="0"/>
              <a:t>Четири главна фактора који утичу на девизни курс у дугом року су : релативни ниво цијена, трговинска ограничења, преферирање домаћих добара у односу на страна и продуктивност рада.</a:t>
            </a:r>
          </a:p>
          <a:p>
            <a:pPr eaLnBrk="1" hangingPunct="1">
              <a:lnSpc>
                <a:spcPct val="80000"/>
              </a:lnSpc>
              <a:defRPr/>
            </a:pPr>
            <a:r>
              <a:rPr lang="sr-Cyrl-CS" sz="2000" smtClean="0"/>
              <a:t>Релативни ниво цијена- У складу са теоријом паритета куповне моћи у дугом року раст нивоа цијена у земљи,  у односу на ниво цијена у иностранству,  узрокује депресијацију валуте, зато што се добра могу даље продавати једино  падом вриједности валуте. Пад нивоа цијена у земљи, у односу на ниво цијена у иностранству, узрокује апресијацију валуте, зато што ће се добра и даље продавати и у ситуацији веће вриједности домаће валуте.</a:t>
            </a:r>
          </a:p>
          <a:p>
            <a:pPr eaLnBrk="1" hangingPunct="1">
              <a:lnSpc>
                <a:spcPct val="80000"/>
              </a:lnSpc>
              <a:defRPr/>
            </a:pPr>
            <a:r>
              <a:rPr lang="sr-Cyrl-CS" sz="2000" smtClean="0"/>
              <a:t>Ограничења слободној трговини, као што су царине и квоте( квант. ограничења ) могу утицати на девизни курс. Раст трговачких ограничења узрокује апресијацију валуте у дугом року.</a:t>
            </a:r>
          </a:p>
          <a:p>
            <a:pPr eaLnBrk="1" hangingPunct="1">
              <a:lnSpc>
                <a:spcPct val="80000"/>
              </a:lnSpc>
              <a:defRPr/>
            </a:pPr>
            <a:r>
              <a:rPr lang="sr-Cyrl-CS" sz="2000" smtClean="0"/>
              <a:t>Преферирање домаћих производа у односу на страна  води повећаној потражњи  и апресијацији домаће валуте.</a:t>
            </a:r>
          </a:p>
          <a:p>
            <a:pPr eaLnBrk="1" hangingPunct="1">
              <a:lnSpc>
                <a:spcPct val="80000"/>
              </a:lnSpc>
              <a:defRPr/>
            </a:pPr>
            <a:r>
              <a:rPr lang="sr-Cyrl-CS" sz="2000" smtClean="0"/>
              <a:t>Повећана потражња за извозом неке земље узрокује апресијацију њезине валуте у  дугом року, обрнуто, повећана потражња за увозом узрокује депресијацију валуте.</a:t>
            </a:r>
          </a:p>
          <a:p>
            <a:pPr eaLnBrk="1" hangingPunct="1">
              <a:lnSpc>
                <a:spcPct val="80000"/>
              </a:lnSpc>
              <a:defRPr/>
            </a:pPr>
            <a:r>
              <a:rPr lang="sr-Cyrl-CS" sz="2000" smtClean="0"/>
              <a:t>Уколико једна земља постане продуктивнија, предузећа у тој земљи могу смањити цијене домаћих производа, што ће допринијети повећању потражње и водити апресијацији домаће валуте. Уколико међутим, продуктивност неке земље заостаје за продуктивношћу осталих земаља, њезина добра постају релативно скупља, а валута тежи депресијацији.</a:t>
            </a:r>
          </a:p>
          <a:p>
            <a:pPr eaLnBrk="1" hangingPunct="1">
              <a:lnSpc>
                <a:spcPct val="80000"/>
              </a:lnSpc>
              <a:defRPr/>
            </a:pPr>
            <a:r>
              <a:rPr lang="sr-Cyrl-CS" sz="2000" smtClean="0"/>
              <a:t>Ако неки фактор повећава потражњу за домаћим добрима у односу на страна добра, домаћа валута ће апресирати; ако пак неки фактор смањује потражњу за домаћим добрима у односу на страна , домаћа валута ће депресирати.   </a:t>
            </a:r>
            <a:endParaRPr lang="en-US" sz="20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p:txBody>
          <a:bodyPr/>
          <a:lstStyle/>
          <a:p>
            <a:pPr eaLnBrk="1" hangingPunct="1">
              <a:defRPr/>
            </a:pPr>
            <a:r>
              <a:rPr lang="sr-Cyrl-CS" sz="2000" smtClean="0"/>
              <a:t>Фактори који одређују девизни курс у кратком року</a:t>
            </a:r>
            <a:endParaRPr lang="en-US" sz="2000" smtClean="0"/>
          </a:p>
        </p:txBody>
      </p:sp>
      <p:sp>
        <p:nvSpPr>
          <p:cNvPr id="12291" name="Rectangle 3"/>
          <p:cNvSpPr>
            <a:spLocks noGrp="1" noChangeArrowheads="1"/>
          </p:cNvSpPr>
          <p:nvPr>
            <p:ph type="body" idx="1"/>
          </p:nvPr>
        </p:nvSpPr>
        <p:spPr>
          <a:xfrm>
            <a:off x="457200" y="381000"/>
            <a:ext cx="8229600" cy="6248400"/>
          </a:xfrm>
        </p:spPr>
        <p:txBody>
          <a:bodyPr/>
          <a:lstStyle/>
          <a:p>
            <a:pPr eaLnBrk="1" hangingPunct="1">
              <a:lnSpc>
                <a:spcPct val="80000"/>
              </a:lnSpc>
              <a:buFont typeface="Wingdings" pitchFamily="2" charset="2"/>
              <a:buNone/>
              <a:defRPr/>
            </a:pPr>
            <a:r>
              <a:rPr lang="sr-Cyrl-CS" sz="2400" smtClean="0"/>
              <a:t>    </a:t>
            </a:r>
            <a:r>
              <a:rPr lang="en-US" sz="2400" smtClean="0"/>
              <a:t> </a:t>
            </a:r>
            <a:r>
              <a:rPr lang="sr-Cyrl-CS" sz="2400" smtClean="0"/>
              <a:t>     </a:t>
            </a:r>
            <a:r>
              <a:rPr lang="sr-Cyrl-CS" sz="2000" b="1" smtClean="0"/>
              <a:t>Фактори који одређују девизни курс у кратком року</a:t>
            </a:r>
          </a:p>
          <a:p>
            <a:pPr eaLnBrk="1" hangingPunct="1">
              <a:lnSpc>
                <a:spcPct val="80000"/>
              </a:lnSpc>
              <a:buFont typeface="Wingdings" pitchFamily="2" charset="2"/>
              <a:buNone/>
              <a:defRPr/>
            </a:pPr>
            <a:r>
              <a:rPr lang="sr-Cyrl-CS" sz="2000" smtClean="0"/>
              <a:t>     Поред фактора који одређују девизни курс у дугом року на кретање девизног курса у кратком року утичу и други фактори од којих је најзначајнији очекивани поврат на домаће и иностране депозите, промјене иностраних и домаћи каматних стопа и промјене понуде новца (при анализи фактора који утичу на девизни курс коришћено је индиректно нотирање при исказивању девизног курса )</a:t>
            </a:r>
            <a:r>
              <a:rPr lang="en-US" sz="2000" smtClean="0"/>
              <a:t>.</a:t>
            </a:r>
            <a:endParaRPr lang="sr-Cyrl-CS" sz="2000" smtClean="0"/>
          </a:p>
          <a:p>
            <a:pPr eaLnBrk="1" hangingPunct="1">
              <a:lnSpc>
                <a:spcPct val="80000"/>
              </a:lnSpc>
              <a:buFont typeface="Wingdings" pitchFamily="2" charset="2"/>
              <a:buNone/>
              <a:defRPr/>
            </a:pPr>
            <a:r>
              <a:rPr lang="sr-Cyrl-CS" sz="2000" smtClean="0"/>
              <a:t>      Ради једноставности узмимо да су домаћи депозити исказани  у доларима, а инострани депозити у еврима. Ако се очекује да ће поврат на доларске депозите бити већи у односу на евро депозите, потражња за доларским депозитима ће порасти, а за евро депозитима ће опасти. Сви ће жељети држати депозите у доларима, а не у еврима, односно сви ће жељети продати евро депозите и купити доларске депозите.То ће проузроковати апресијацију долара и депресијацију евра све док се очекивани поврати на доларске и евро депозите не изједначе, односно док се не успостави равнотежа на девизном тржишту. Када је очекивани поврат на евро депозите  већа од очекиваног поврата на доларске  депозите, сви ће настојати продати доларске депозите и купити депозите у еврима на девизном тржишту. Као резултат вишка понуде доларских депозита  њихова цијена ће пасти у односу на евро депозите. То значи да ће евро апресирати, а долар депресирати све док се не успостави равнотежа гдје су очекивани поврати на евро и доларске депозите изједначени.   </a:t>
            </a:r>
            <a:endParaRPr lang="en-US" sz="20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457200" y="228600"/>
            <a:ext cx="8229600" cy="5897563"/>
          </a:xfrm>
        </p:spPr>
        <p:txBody>
          <a:bodyPr/>
          <a:lstStyle/>
          <a:p>
            <a:pPr eaLnBrk="1" hangingPunct="1">
              <a:buFont typeface="Wingdings" pitchFamily="2" charset="2"/>
              <a:buNone/>
              <a:defRPr/>
            </a:pPr>
            <a:r>
              <a:rPr lang="sr-Cyrl-CS" sz="2000" smtClean="0"/>
              <a:t>     Од чега зависе очекивани поврати на депозите? Очекивани поврат на доларске депозите у доларима ( гдје је за претпоставку узет долар за домаћу валуту ) зависи од висине каматне стопе без обзира колики је девизни курс. Претпоставимо да је каматна стопа на доларске депозите једнака 10% очекивани поврат на доларске депозите ће увијек бити 10%, без обзира на девизни курс долара у односу на страну валуту ( у овом случају евро ). Међутим, очекивани поврат у доларима на иностране депозите (евре) једнак је иностраној каматној стопи минус очекивана апресијација долара, односно плус очекивана апресијација евра. Примјер : ако је каматна стопа на евро депозите 6%, а очекује се да ће долар апресирати 3%, тада је очекивани поврат на евро депозите у доларима 3%, због тога што се очекује да ће евро вриједити 3% мање због апресијације долара.</a:t>
            </a:r>
          </a:p>
          <a:p>
            <a:pPr eaLnBrk="1" hangingPunct="1">
              <a:buFont typeface="Wingdings" pitchFamily="2" charset="2"/>
              <a:buNone/>
              <a:defRPr/>
            </a:pPr>
            <a:endParaRPr lang="sr-Cyrl-CS" sz="2000" smtClean="0"/>
          </a:p>
          <a:p>
            <a:pPr eaLnBrk="1" hangingPunct="1">
              <a:defRPr/>
            </a:pPr>
            <a:endParaRPr lang="en-US" sz="200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p:txBody>
          <a:bodyPr/>
          <a:lstStyle/>
          <a:p>
            <a:pPr eaLnBrk="1" hangingPunct="1">
              <a:defRPr/>
            </a:pPr>
            <a:r>
              <a:rPr lang="sr-Cyrl-CS" sz="2000" smtClean="0"/>
              <a:t>Очекивани поврат на евро депозите</a:t>
            </a:r>
            <a:endParaRPr lang="en-US" sz="2000" smtClean="0"/>
          </a:p>
        </p:txBody>
      </p:sp>
      <p:sp>
        <p:nvSpPr>
          <p:cNvPr id="14339" name="Rectangle 3"/>
          <p:cNvSpPr>
            <a:spLocks noGrp="1" noChangeArrowheads="1"/>
          </p:cNvSpPr>
          <p:nvPr>
            <p:ph type="body" idx="1"/>
          </p:nvPr>
        </p:nvSpPr>
        <p:spPr>
          <a:xfrm>
            <a:off x="457200" y="1143000"/>
            <a:ext cx="8229600" cy="4983163"/>
          </a:xfrm>
        </p:spPr>
        <p:txBody>
          <a:bodyPr/>
          <a:lstStyle/>
          <a:p>
            <a:pPr eaLnBrk="1" hangingPunct="1">
              <a:buFont typeface="Wingdings" pitchFamily="2" charset="2"/>
              <a:buNone/>
              <a:defRPr/>
            </a:pPr>
            <a:r>
              <a:rPr lang="sr-Cyrl-CS" sz="1800" smtClean="0"/>
              <a:t>     Очекивани поврат у доларима на иностране депозите  једнак је иностраној каматној стопи (</a:t>
            </a:r>
            <a:r>
              <a:rPr lang="en-US" sz="1800" smtClean="0"/>
              <a:t> if </a:t>
            </a:r>
            <a:r>
              <a:rPr lang="sr-Cyrl-CS" sz="1800" smtClean="0"/>
              <a:t>) минус очекивана апресијација домаће валуте. Примјер : означимо тренутни девизни курс са </a:t>
            </a:r>
            <a:r>
              <a:rPr lang="en-US" sz="1800" smtClean="0"/>
              <a:t>Et </a:t>
            </a:r>
            <a:r>
              <a:rPr lang="sr-Cyrl-CS" sz="1800" smtClean="0"/>
              <a:t>и очекивани девизни курс са </a:t>
            </a:r>
            <a:r>
              <a:rPr lang="en-US" sz="1800" smtClean="0"/>
              <a:t>Et </a:t>
            </a:r>
            <a:r>
              <a:rPr lang="sr-Cyrl-CS" sz="1800" smtClean="0"/>
              <a:t>+1, очекивану апресијацију можемо изразити формулом </a:t>
            </a:r>
            <a:r>
              <a:rPr lang="en-US" sz="1800" smtClean="0"/>
              <a:t>Et</a:t>
            </a:r>
            <a:r>
              <a:rPr lang="sr-Cyrl-CS" sz="1800" smtClean="0"/>
              <a:t> +1-</a:t>
            </a:r>
            <a:r>
              <a:rPr lang="en-US" sz="1800" smtClean="0"/>
              <a:t> Et</a:t>
            </a:r>
            <a:r>
              <a:rPr lang="sr-Cyrl-CS" sz="1800" smtClean="0"/>
              <a:t> /</a:t>
            </a:r>
            <a:r>
              <a:rPr lang="en-US" sz="1800" smtClean="0"/>
              <a:t> Et</a:t>
            </a:r>
            <a:r>
              <a:rPr lang="sr-Cyrl-CS" sz="1800" smtClean="0"/>
              <a:t>. Претпоставимо да је инострана каматна стопа ( </a:t>
            </a:r>
            <a:r>
              <a:rPr lang="en-US" sz="1800" smtClean="0"/>
              <a:t>if</a:t>
            </a:r>
            <a:r>
              <a:rPr lang="sr-Cyrl-CS" sz="1800" smtClean="0"/>
              <a:t> ) једнака 10%, а очекивани девизни курс за сљедеће раздобље </a:t>
            </a:r>
            <a:r>
              <a:rPr lang="en-US" sz="1800" smtClean="0"/>
              <a:t>Et</a:t>
            </a:r>
            <a:r>
              <a:rPr lang="sr-Cyrl-CS" sz="1800" smtClean="0"/>
              <a:t>+1 једнак један евро за долар. Ако је текући курс </a:t>
            </a:r>
            <a:r>
              <a:rPr lang="en-US" sz="1800" smtClean="0"/>
              <a:t>Et jednak 0,95 </a:t>
            </a:r>
            <a:r>
              <a:rPr lang="sr-Cyrl-CS" sz="1800" smtClean="0"/>
              <a:t>за један долар очекивана апресијација долара износи (1-0,95) /0,95=0,052=    5,2% ,тако да очекивани поврат на евро депозите</a:t>
            </a:r>
            <a:r>
              <a:rPr lang="en-US" sz="1800" smtClean="0"/>
              <a:t> Rf</a:t>
            </a:r>
            <a:r>
              <a:rPr lang="sr-Cyrl-CS" sz="1800" smtClean="0"/>
              <a:t> у доларима износи 4,8% (10% инострана каматна стопа минус 5,2% апресујација долара). Очекивани поврат, када је </a:t>
            </a:r>
            <a:r>
              <a:rPr lang="en-US" sz="1800" smtClean="0"/>
              <a:t>Et</a:t>
            </a:r>
            <a:r>
              <a:rPr lang="sr-Cyrl-CS" sz="1800" smtClean="0"/>
              <a:t>=0,95 евра за долар, приказан је као тачка А на слици 1.</a:t>
            </a:r>
            <a:r>
              <a:rPr lang="en-US" sz="1800" smtClean="0"/>
              <a:t> </a:t>
            </a:r>
            <a:r>
              <a:rPr lang="sr-Cyrl-CS" sz="1800" smtClean="0"/>
              <a:t>При вишем девизном курсу,</a:t>
            </a:r>
            <a:r>
              <a:rPr lang="en-US" sz="1800" smtClean="0"/>
              <a:t> Et</a:t>
            </a:r>
            <a:r>
              <a:rPr lang="sr-Cyrl-CS" sz="1800" smtClean="0"/>
              <a:t>=1 евро за долар, очекивана апресијација долара је једнака нули зато што је </a:t>
            </a:r>
            <a:r>
              <a:rPr lang="en-US" sz="1800" smtClean="0"/>
              <a:t>Et</a:t>
            </a:r>
            <a:r>
              <a:rPr lang="sr-Cyrl-CS" sz="1800" smtClean="0"/>
              <a:t>+1такође једнакједан евро за долар. Због тога је очекивани поврат на евро депозите</a:t>
            </a:r>
            <a:r>
              <a:rPr lang="en-US" sz="1800" smtClean="0"/>
              <a:t> Rf</a:t>
            </a:r>
            <a:r>
              <a:rPr lang="sr-Cyrl-CS" sz="1800" smtClean="0"/>
              <a:t> само</a:t>
            </a:r>
            <a:r>
              <a:rPr lang="en-US" sz="1800" smtClean="0"/>
              <a:t> if</a:t>
            </a:r>
            <a:r>
              <a:rPr lang="sr-Cyrl-CS" sz="1800" smtClean="0"/>
              <a:t> , који износи 10%.</a:t>
            </a:r>
            <a:r>
              <a:rPr lang="en-US" sz="1800" smtClean="0"/>
              <a:t> O</a:t>
            </a:r>
            <a:r>
              <a:rPr lang="sr-Cyrl-CS" sz="1800" smtClean="0"/>
              <a:t>чекивани поврат на евро депозите, када је </a:t>
            </a:r>
            <a:r>
              <a:rPr lang="en-US" sz="1800" smtClean="0"/>
              <a:t>Et</a:t>
            </a:r>
            <a:r>
              <a:rPr lang="sr-Cyrl-CS" sz="1800" smtClean="0"/>
              <a:t>=1 евро за долар, приказан је у тачки </a:t>
            </a:r>
            <a:r>
              <a:rPr lang="en-US" sz="1800" smtClean="0"/>
              <a:t>B</a:t>
            </a:r>
            <a:r>
              <a:rPr lang="sr-Cyrl-CS" sz="1800" smtClean="0"/>
              <a:t>. Код још вишег девизног курса </a:t>
            </a:r>
            <a:r>
              <a:rPr lang="en-US" sz="1800" smtClean="0"/>
              <a:t>Et</a:t>
            </a:r>
            <a:r>
              <a:rPr lang="sr-Cyrl-CS" sz="1800" smtClean="0"/>
              <a:t>=1,05 евра за долар, очекивана промјена вриједности долара једнака је -4,8% / (1-1,05) /1,05= -0,048/, тако да очекивани доларски поврат на иностране депозите </a:t>
            </a:r>
            <a:r>
              <a:rPr lang="en-US" sz="1800" smtClean="0"/>
              <a:t>Rf</a:t>
            </a:r>
            <a:r>
              <a:rPr lang="sr-Cyrl-CS" sz="1800" smtClean="0"/>
              <a:t> расте до 14,8% /10% -(-4.8)/.Тај је очекивани поврат приказан у тачки </a:t>
            </a:r>
            <a:r>
              <a:rPr lang="en-US" sz="1800" smtClean="0"/>
              <a:t>C</a:t>
            </a:r>
            <a:r>
              <a:rPr lang="sr-Cyrl-CS" sz="1800" smtClean="0"/>
              <a:t>. </a:t>
            </a:r>
            <a:r>
              <a:rPr lang="en-US" sz="1800" smtClean="0"/>
              <a:t>K</a:t>
            </a:r>
            <a:r>
              <a:rPr lang="sr-Cyrl-CS" sz="1800" smtClean="0"/>
              <a:t>рива </a:t>
            </a:r>
            <a:r>
              <a:rPr lang="en-US" sz="1800" smtClean="0"/>
              <a:t>Rf</a:t>
            </a:r>
            <a:r>
              <a:rPr lang="sr-Cyrl-CS" sz="1800" smtClean="0"/>
              <a:t> приказује очекивани поврат на евро депозите</a:t>
            </a:r>
            <a:r>
              <a:rPr lang="en-US" sz="1800" smtClean="0"/>
              <a:t>.</a:t>
            </a:r>
            <a:r>
              <a:rPr lang="sr-Cyrl-CS" sz="1800" smtClean="0"/>
              <a:t>  </a:t>
            </a:r>
            <a:r>
              <a:rPr lang="en-US" sz="1800" smtClean="0"/>
              <a:t> </a:t>
            </a:r>
            <a:r>
              <a:rPr lang="sr-Cyrl-CS" sz="1800" smtClean="0"/>
              <a:t> </a:t>
            </a:r>
            <a:r>
              <a:rPr lang="en-US" sz="1800" smtClean="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a:xfrm>
            <a:off x="457200" y="0"/>
            <a:ext cx="8229600" cy="1143000"/>
          </a:xfrm>
        </p:spPr>
        <p:txBody>
          <a:bodyPr/>
          <a:lstStyle/>
          <a:p>
            <a:pPr eaLnBrk="1" hangingPunct="1">
              <a:defRPr/>
            </a:pPr>
            <a:r>
              <a:rPr lang="sr-Cyrl-CS" sz="2000" smtClean="0"/>
              <a:t>Приказ сликом очекиваног поврата на евро депозите</a:t>
            </a:r>
            <a:endParaRPr lang="en-US" sz="2000" smtClean="0"/>
          </a:p>
        </p:txBody>
      </p:sp>
      <p:pic>
        <p:nvPicPr>
          <p:cNvPr id="20483" name="Picture 11" descr="Graphic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55650"/>
            <a:ext cx="5867400"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457200" y="685800"/>
            <a:ext cx="8229600" cy="5715000"/>
          </a:xfrm>
        </p:spPr>
        <p:txBody>
          <a:bodyPr/>
          <a:lstStyle/>
          <a:p>
            <a:pPr eaLnBrk="1" hangingPunct="1">
              <a:buFont typeface="Wingdings" pitchFamily="2" charset="2"/>
              <a:buNone/>
              <a:defRPr/>
            </a:pPr>
            <a:r>
              <a:rPr lang="sr-Cyrl-CS" sz="2800" smtClean="0"/>
              <a:t>    </a:t>
            </a:r>
            <a:endParaRPr lang="sr-Latn-BA" sz="2800" smtClean="0"/>
          </a:p>
          <a:p>
            <a:pPr eaLnBrk="1" hangingPunct="1">
              <a:buFont typeface="Wingdings" pitchFamily="2" charset="2"/>
              <a:buNone/>
              <a:defRPr/>
            </a:pPr>
            <a:endParaRPr lang="sr-Latn-BA" sz="2800" smtClean="0"/>
          </a:p>
          <a:p>
            <a:pPr eaLnBrk="1" hangingPunct="1">
              <a:buFont typeface="Wingdings" pitchFamily="2" charset="2"/>
              <a:buNone/>
              <a:defRPr/>
            </a:pPr>
            <a:r>
              <a:rPr lang="sr-Latn-BA" sz="2800" smtClean="0"/>
              <a:t>  </a:t>
            </a:r>
            <a:r>
              <a:rPr lang="sr-Cyrl-CS" sz="2000" b="1" smtClean="0"/>
              <a:t>Очекивани поврат на доларске депозите </a:t>
            </a:r>
            <a:r>
              <a:rPr lang="en-US" sz="2000" b="1" smtClean="0"/>
              <a:t>Rd</a:t>
            </a:r>
            <a:r>
              <a:rPr lang="sr-Cyrl-CS" sz="2000" b="1" smtClean="0"/>
              <a:t> у доларима је увијек само каматна стопа </a:t>
            </a:r>
            <a:r>
              <a:rPr lang="en-US" sz="2000" b="1" smtClean="0"/>
              <a:t>id</a:t>
            </a:r>
            <a:r>
              <a:rPr lang="sr-Cyrl-CS" sz="2000" b="1" smtClean="0"/>
              <a:t> без обзира колики је девизни курс. Тачка у којој се сијеку очекивани поврати на  доларске депозите </a:t>
            </a:r>
            <a:r>
              <a:rPr lang="en-US" sz="2000" b="1" smtClean="0"/>
              <a:t>Rd</a:t>
            </a:r>
            <a:r>
              <a:rPr lang="sr-Cyrl-CS" sz="2000" b="1" smtClean="0"/>
              <a:t> и евро депозите</a:t>
            </a:r>
            <a:r>
              <a:rPr lang="en-US" sz="2000" b="1" smtClean="0"/>
              <a:t> Rf</a:t>
            </a:r>
            <a:r>
              <a:rPr lang="sr-Cyrl-CS" sz="2000" b="1" smtClean="0"/>
              <a:t> представља тачку у којој се појављује равнотежа на девизном тржишту.</a:t>
            </a:r>
            <a:r>
              <a:rPr lang="en-US" sz="2000" b="1" smtClean="0"/>
              <a:t> </a:t>
            </a:r>
            <a:r>
              <a:rPr lang="sr-Cyrl-CS" sz="2000" b="1" smtClean="0"/>
              <a:t>У равнотежној тачки </a:t>
            </a:r>
            <a:r>
              <a:rPr lang="en-US" sz="2000" b="1" smtClean="0"/>
              <a:t>B</a:t>
            </a:r>
            <a:r>
              <a:rPr lang="sr-Cyrl-CS" sz="2000" b="1" smtClean="0"/>
              <a:t>, гдје је девизни курс једнак 1 евро за</a:t>
            </a:r>
            <a:r>
              <a:rPr lang="sr-Latn-BA" sz="2000" b="1" smtClean="0"/>
              <a:t> 1</a:t>
            </a:r>
            <a:r>
              <a:rPr lang="sr-Cyrl-CS" sz="2000" b="1" smtClean="0"/>
              <a:t> долар, задовољен је услов каматног паритета зато што су очекивани поврати на доларске и евро депозите једнаки. Услов каматног паритета полази од тога да је домаћа каматна стопа једнака иностраној каматној стопи минус очекивана апресијација домаће валуте. Тај услов може бити изречен и на другачији начин : домаћа каматна стопа једнака је иностраној каматној стопи плус очекивана апресијација иностране валуте.</a:t>
            </a:r>
            <a:endParaRPr lang="en-US" sz="2000" b="1"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p:txBody>
          <a:bodyPr/>
          <a:lstStyle/>
          <a:p>
            <a:pPr eaLnBrk="1" hangingPunct="1">
              <a:defRPr/>
            </a:pPr>
            <a:r>
              <a:rPr lang="sr-Cyrl-CS" sz="2800" smtClean="0"/>
              <a:t>Литература</a:t>
            </a:r>
            <a:endParaRPr lang="en-US" sz="2800" smtClean="0"/>
          </a:p>
        </p:txBody>
      </p:sp>
      <p:sp>
        <p:nvSpPr>
          <p:cNvPr id="31747" name="Rectangle 3"/>
          <p:cNvSpPr>
            <a:spLocks noGrp="1" noChangeArrowheads="1"/>
          </p:cNvSpPr>
          <p:nvPr>
            <p:ph type="body" idx="1"/>
          </p:nvPr>
        </p:nvSpPr>
        <p:spPr>
          <a:xfrm>
            <a:off x="457200" y="1371600"/>
            <a:ext cx="8229600" cy="5334000"/>
          </a:xfrm>
        </p:spPr>
        <p:txBody>
          <a:bodyPr/>
          <a:lstStyle/>
          <a:p>
            <a:pPr algn="just" eaLnBrk="1" hangingPunct="1">
              <a:defRPr/>
            </a:pPr>
            <a:r>
              <a:rPr lang="sr-Cyrl-RS" sz="2000" dirty="0" smtClean="0"/>
              <a:t>Проф. др Радован Ковачевић, Међународне финансије, Економски факултет, Београд, 2010. </a:t>
            </a:r>
          </a:p>
          <a:p>
            <a:pPr algn="just" eaLnBrk="1" hangingPunct="1">
              <a:defRPr/>
            </a:pPr>
            <a:r>
              <a:rPr lang="sr-Cyrl-RS" sz="2000" dirty="0" smtClean="0"/>
              <a:t>Проф. др Дејан Миљковић, Међународне финансије, Економски факултет, Београд, 2008.</a:t>
            </a:r>
          </a:p>
          <a:p>
            <a:pPr algn="just" eaLnBrk="1" hangingPunct="1">
              <a:defRPr/>
            </a:pPr>
            <a:r>
              <a:rPr lang="sr-Cyrl-CS" sz="2000" dirty="0" smtClean="0"/>
              <a:t>Проф. др Предраг Јовановић-Гавриловић, Међународно пословно финансирање, Економски факултет Београд, Београд, 200</a:t>
            </a:r>
            <a:r>
              <a:rPr lang="sr-Latn-BA" sz="2000" dirty="0" smtClean="0"/>
              <a:t>8</a:t>
            </a:r>
            <a:r>
              <a:rPr lang="sr-Cyrl-CS" sz="2000" dirty="0" smtClean="0"/>
              <a:t>.</a:t>
            </a:r>
            <a:endParaRPr lang="sr-Latn-BA" sz="2000" dirty="0" smtClean="0"/>
          </a:p>
          <a:p>
            <a:pPr eaLnBrk="1" hangingPunct="1">
              <a:defRPr/>
            </a:pPr>
            <a:r>
              <a:rPr lang="sr-Cyrl-BA" sz="2000" dirty="0" smtClean="0"/>
              <a:t>Проф. Бранислав Пелевић и Владимир Вучковић, Међународна економија, Економски факултет, Београд, 2007.</a:t>
            </a:r>
            <a:endParaRPr lang="sr-Cyrl-CS" sz="2000" dirty="0" smtClean="0"/>
          </a:p>
          <a:p>
            <a:pPr eaLnBrk="1" hangingPunct="1">
              <a:defRPr/>
            </a:pPr>
            <a:r>
              <a:rPr lang="en-US" sz="2000" dirty="0" smtClean="0"/>
              <a:t>Frederic S. </a:t>
            </a:r>
            <a:r>
              <a:rPr lang="en-US" sz="2000" dirty="0" err="1" smtClean="0"/>
              <a:t>Mishkin</a:t>
            </a:r>
            <a:r>
              <a:rPr lang="en-US" sz="2000" dirty="0" smtClean="0"/>
              <a:t>, Stanley G. Eakins, </a:t>
            </a:r>
            <a:r>
              <a:rPr lang="sr-Cyrl-CS" sz="2000" dirty="0" smtClean="0"/>
              <a:t>Финансијска тржишта и институције, Мате д.о.о., Загреб, 2005. стр. 311-338.</a:t>
            </a:r>
            <a:endParaRPr lang="sr-Latn-BA" sz="2000" dirty="0" smtClean="0"/>
          </a:p>
          <a:p>
            <a:pPr eaLnBrk="1" hangingPunct="1">
              <a:defRPr/>
            </a:pPr>
            <a:r>
              <a:rPr lang="sr-Latn-BA" sz="2000" dirty="0" smtClean="0"/>
              <a:t>Paul R. Krugman Maurice Obstfeld, </a:t>
            </a:r>
            <a:r>
              <a:rPr lang="sr-Cyrl-CS" sz="2000" dirty="0" smtClean="0"/>
              <a:t>Међународна економија – теорија и политика -,</a:t>
            </a:r>
            <a:r>
              <a:rPr lang="sr-Latn-BA" sz="2000" dirty="0" smtClean="0"/>
              <a:t> DATA STATUS </a:t>
            </a:r>
            <a:r>
              <a:rPr lang="sr-Cyrl-CS" sz="2000" dirty="0" smtClean="0"/>
              <a:t>, </a:t>
            </a:r>
            <a:r>
              <a:rPr lang="sr-Latn-BA" sz="2000" dirty="0" smtClean="0"/>
              <a:t>Beograd</a:t>
            </a:r>
            <a:r>
              <a:rPr lang="sr-Cyrl-CS" sz="2000" dirty="0" smtClean="0"/>
              <a:t>, 2009.</a:t>
            </a:r>
          </a:p>
          <a:p>
            <a:pPr eaLnBrk="1" hangingPunct="1">
              <a:defRPr/>
            </a:pPr>
            <a:r>
              <a:rPr lang="sr-Latn-BA" sz="2000" dirty="0" smtClean="0"/>
              <a:t>Dominick Salvatore, </a:t>
            </a:r>
            <a:r>
              <a:rPr lang="sr-Cyrl-CS" sz="2000" dirty="0" smtClean="0"/>
              <a:t>Међународна економија, Економски факултет у Београду, 2009. стр. 733-770.</a:t>
            </a:r>
            <a:endParaRPr lang="en-US" sz="2000" dirty="0" smtClean="0"/>
          </a:p>
          <a:p>
            <a:pPr eaLnBrk="1" hangingPunct="1">
              <a:defRPr/>
            </a:pPr>
            <a:endParaRPr lang="en-US" sz="20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457200" y="0"/>
            <a:ext cx="8229600" cy="762000"/>
          </a:xfrm>
        </p:spPr>
        <p:txBody>
          <a:bodyPr/>
          <a:lstStyle/>
          <a:p>
            <a:pPr eaLnBrk="1" hangingPunct="1">
              <a:defRPr/>
            </a:pPr>
            <a:r>
              <a:rPr lang="sr-Cyrl-CS" sz="2000" smtClean="0"/>
              <a:t>Утицај промјене иностране и домаће каматне стопе и повећања понуде новца на девизни курс </a:t>
            </a:r>
            <a:endParaRPr lang="en-US" sz="2000" smtClean="0"/>
          </a:p>
        </p:txBody>
      </p:sp>
      <p:sp>
        <p:nvSpPr>
          <p:cNvPr id="19459" name="Rectangle 3"/>
          <p:cNvSpPr>
            <a:spLocks noGrp="1" noChangeArrowheads="1"/>
          </p:cNvSpPr>
          <p:nvPr>
            <p:ph type="body" idx="1"/>
          </p:nvPr>
        </p:nvSpPr>
        <p:spPr>
          <a:xfrm>
            <a:off x="381000" y="762000"/>
            <a:ext cx="8229600" cy="5821363"/>
          </a:xfrm>
        </p:spPr>
        <p:txBody>
          <a:bodyPr/>
          <a:lstStyle/>
          <a:p>
            <a:pPr eaLnBrk="1" hangingPunct="1">
              <a:lnSpc>
                <a:spcPct val="90000"/>
              </a:lnSpc>
              <a:buFont typeface="Wingdings" pitchFamily="2" charset="2"/>
              <a:buNone/>
              <a:defRPr/>
            </a:pPr>
            <a:r>
              <a:rPr lang="sr-Cyrl-CS" sz="1800" dirty="0" smtClean="0"/>
              <a:t>      </a:t>
            </a:r>
            <a:r>
              <a:rPr lang="sr-Cyrl-CS" sz="1800" b="1" dirty="0" smtClean="0"/>
              <a:t>Пораст иностране каматне стопе  узрокује депресијацију домаће валуте, зато што ( држећи све остало константним ) води  порасту очекиваног поврата на иностране депозите. У тој ситуацији власници депозита ће жељети куповати иностране депозите, а продавати домаће, што доводи до  пада вриједности домаће валуте.   Пад иностране каматне стопе</a:t>
            </a:r>
            <a:r>
              <a:rPr lang="en-US" sz="1800" b="1" dirty="0" smtClean="0"/>
              <a:t> </a:t>
            </a:r>
            <a:r>
              <a:rPr lang="sr-Cyrl-CS" sz="1800" b="1" dirty="0" smtClean="0"/>
              <a:t>узрокује апресијацију домаће валуте. Раст домаће реалне каматне стопе повећава очекивани поврат на домаће депозите и узрокује апресијацију домаће валуте, док пад домаће реалне каматне стопе узрокује депресијацију домаће валуте. Међутим, да би смо  анализирали утицаје промјена каматне стопе на девизни курс, нужно је разликовати изворе тих промјена. Номинална каматна стопа се састоји из реалне каматне стопе  и инфлације.  Значи, каматна стопа се може промијенити из два разлога: због промјене реалне каматне стопе или због промјене стопе очекиване инфлације. Учинак на девизни курс се битно разликује. Када домаћа реална каматна стопа расте, домаћа валута тежи  апресијацији. Када домаћа каматна стопа расте због пораста очекиване инфлације, домаћа валута тежи депресијацији</a:t>
            </a:r>
            <a:r>
              <a:rPr lang="en-US" sz="1800" b="1" dirty="0" smtClean="0"/>
              <a:t>, </a:t>
            </a:r>
            <a:r>
              <a:rPr lang="sr-Cyrl-CS" sz="1800" b="1" dirty="0" smtClean="0"/>
              <a:t>зато што очекивана домаћа инфлација доводи до смањења очекиване апресијације домаће валуте и то већег од повећања домаће каматне стопе, а очекивани поврат на иностране депозите ће порасти више од очекиваног поврата на домаће депозите.                                                                                                                                       Повећана понуда домаћег новца доводи до вишег нивоа цијена и пад</a:t>
            </a:r>
            <a:r>
              <a:rPr lang="sr-Latn-CS" sz="1800" b="1" dirty="0" smtClean="0"/>
              <a:t>a </a:t>
            </a:r>
            <a:r>
              <a:rPr lang="sr-Cyrl-CS" sz="1800" b="1" dirty="0" smtClean="0"/>
              <a:t>вриједности валуте. Већа домаћа понуда новца узрокује депресијацију домаће валуте. Пораст понуде реалног новца узрокује пад домаће каматне стопе</a:t>
            </a:r>
            <a:r>
              <a:rPr lang="sr-Latn-BA" sz="1800" b="1" dirty="0" smtClean="0"/>
              <a:t>, </a:t>
            </a:r>
            <a:r>
              <a:rPr lang="sr-Cyrl-CS" sz="1800" b="1" dirty="0" smtClean="0"/>
              <a:t>што смањује очекивани поврат на домаће депозите. Када  понуда реалног новца расте, девизни курс више пада у кратком року него у дугом року. Тај феномен се назива курсно премашивање.     </a:t>
            </a:r>
            <a:r>
              <a:rPr lang="en-US" sz="1800" b="1" dirty="0" smtClean="0"/>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457200" y="0"/>
            <a:ext cx="8229600" cy="1143000"/>
          </a:xfrm>
        </p:spPr>
        <p:txBody>
          <a:bodyPr/>
          <a:lstStyle/>
          <a:p>
            <a:pPr eaLnBrk="1" hangingPunct="1">
              <a:defRPr/>
            </a:pPr>
            <a:r>
              <a:rPr lang="sr-Cyrl-CS" sz="2000" b="0" smtClean="0"/>
              <a:t>Објашњење раста и пада долара у периоду 1973-2001</a:t>
            </a:r>
            <a:endParaRPr lang="en-US" sz="2000" b="0" smtClean="0"/>
          </a:p>
        </p:txBody>
      </p:sp>
      <p:pic>
        <p:nvPicPr>
          <p:cNvPr id="23555" name="Picture 4" descr="DOK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27125"/>
            <a:ext cx="7620000" cy="573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a:xfrm>
            <a:off x="457200" y="274638"/>
            <a:ext cx="8229600" cy="868362"/>
          </a:xfrm>
        </p:spPr>
        <p:txBody>
          <a:bodyPr/>
          <a:lstStyle/>
          <a:p>
            <a:pPr eaLnBrk="1" hangingPunct="1">
              <a:defRPr/>
            </a:pPr>
            <a:r>
              <a:rPr lang="sr-Cyrl-CS" sz="2400" smtClean="0"/>
              <a:t>Врсте девизних курсева</a:t>
            </a:r>
            <a:endParaRPr lang="en-US" sz="2400" smtClean="0"/>
          </a:p>
        </p:txBody>
      </p:sp>
      <p:sp>
        <p:nvSpPr>
          <p:cNvPr id="35843" name="Rectangle 3"/>
          <p:cNvSpPr>
            <a:spLocks noGrp="1" noChangeArrowheads="1"/>
          </p:cNvSpPr>
          <p:nvPr>
            <p:ph type="body" idx="1"/>
          </p:nvPr>
        </p:nvSpPr>
        <p:spPr>
          <a:xfrm>
            <a:off x="457200" y="990600"/>
            <a:ext cx="8229600" cy="5715000"/>
          </a:xfrm>
        </p:spPr>
        <p:txBody>
          <a:bodyPr/>
          <a:lstStyle/>
          <a:p>
            <a:pPr eaLnBrk="1" hangingPunct="1">
              <a:lnSpc>
                <a:spcPct val="90000"/>
              </a:lnSpc>
              <a:buFont typeface="Wingdings" pitchFamily="2" charset="2"/>
              <a:buNone/>
              <a:defRPr/>
            </a:pPr>
            <a:r>
              <a:rPr lang="en-US" sz="1800" smtClean="0"/>
              <a:t>       </a:t>
            </a:r>
            <a:r>
              <a:rPr lang="sr-Cyrl-CS" sz="1800" b="1" smtClean="0"/>
              <a:t>Двије су основне подјеле девизних курсева:                                                                                                                                                                                -према начину њиховог утврђивања разликује се  фиксни и промјењиви (флуктуирајући, пливајући ) девизни курсеви;                                                                 </a:t>
            </a:r>
            <a:r>
              <a:rPr lang="en-US" sz="1800" b="1" smtClean="0"/>
              <a:t>                                    </a:t>
            </a:r>
            <a:r>
              <a:rPr lang="sr-Cyrl-CS" sz="1800" b="1" smtClean="0"/>
              <a:t> -према томе да ли се истовремено примјењује више курсева или један може бити јединствен и вишеструки (диференцијални) девизни курс.</a:t>
            </a:r>
            <a:endParaRPr lang="sr-Latn-BA" sz="1800" b="1" smtClean="0"/>
          </a:p>
          <a:p>
            <a:pPr eaLnBrk="1" hangingPunct="1">
              <a:lnSpc>
                <a:spcPct val="90000"/>
              </a:lnSpc>
              <a:buFont typeface="Wingdings" pitchFamily="2" charset="2"/>
              <a:buNone/>
              <a:defRPr/>
            </a:pPr>
            <a:r>
              <a:rPr lang="sr-Latn-BA" sz="1800" b="1" smtClean="0"/>
              <a:t>     </a:t>
            </a:r>
            <a:r>
              <a:rPr lang="sr-Cyrl-CS" sz="1800" b="1" smtClean="0"/>
              <a:t>      Фиксни девизни курс је курс  утврђен од стране монетарних власти .                      Позитивне стране фиксног девизног курса су: дисциплина; предвидивост релативних међународних цијена роба и услуга што оозитивно доприноси развоју међународне трговине;  олакшава утврђивање рентабилности инвестиционих улагања; пружа поуздану основу за калкулације у увозним и извозним пословима; спречава “рат валута”које су штетне за развој свјетске привреде; смањује ризик у економским трансакцијама са иностранством; позитивно дјелује на склапање дугорочних аранжмана са иностранством ; сужава простор за шпекулативне трансакције.                                                                                             Недостаци чврстог девизног курса су : економску политику подређује потреби одржавања датог курса; потребне су мјере за усклађивање нивоа цијена у земљи са нивоом цијена у иностранству; одгађа неопходна прилагођавања националне привреде промјенама у окружењу; не доприн-оси уравнотежењу платног биланса; тражи строгу спољнотрговинску контролу; намеће потребу држања већих девизних резерви; доводи по правилу до прецијењености националне валуте .     </a:t>
            </a:r>
            <a:endParaRPr lang="en-US" sz="1800" b="1"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a:xfrm>
            <a:off x="457200" y="274638"/>
            <a:ext cx="8229600" cy="868362"/>
          </a:xfrm>
        </p:spPr>
        <p:txBody>
          <a:bodyPr/>
          <a:lstStyle/>
          <a:p>
            <a:pPr eaLnBrk="1" hangingPunct="1">
              <a:defRPr/>
            </a:pPr>
            <a:r>
              <a:rPr lang="sr-Cyrl-CS" sz="2000" dirty="0" smtClean="0"/>
              <a:t>Промјењиви (флуктуирајући) девизни курс</a:t>
            </a:r>
            <a:endParaRPr lang="en-US" sz="2000" dirty="0" smtClean="0"/>
          </a:p>
        </p:txBody>
      </p:sp>
      <p:sp>
        <p:nvSpPr>
          <p:cNvPr id="36867" name="Rectangle 3"/>
          <p:cNvSpPr>
            <a:spLocks noGrp="1" noChangeArrowheads="1"/>
          </p:cNvSpPr>
          <p:nvPr>
            <p:ph type="body" idx="1"/>
          </p:nvPr>
        </p:nvSpPr>
        <p:spPr>
          <a:xfrm>
            <a:off x="228600" y="990600"/>
            <a:ext cx="8915400" cy="5867400"/>
          </a:xfrm>
        </p:spPr>
        <p:txBody>
          <a:bodyPr/>
          <a:lstStyle/>
          <a:p>
            <a:pPr eaLnBrk="1" hangingPunct="1">
              <a:lnSpc>
                <a:spcPct val="80000"/>
              </a:lnSpc>
              <a:buFont typeface="Wingdings" pitchFamily="2" charset="2"/>
              <a:buNone/>
              <a:defRPr/>
            </a:pPr>
            <a:r>
              <a:rPr lang="sr-Cyrl-CS" sz="2800" dirty="0" smtClean="0"/>
              <a:t>      </a:t>
            </a:r>
            <a:r>
              <a:rPr lang="sr-Cyrl-CS" sz="1800" b="1" dirty="0" smtClean="0"/>
              <a:t>Промјењиви девизни курс је курс који се углавном формира под утицајем понуде и тражње девиза на девизном тржишту. Позитивне стране промјењивог девизног курса су сљедеће: обезбеђује  аутономност у вођењу монетарне политике; уклањају асиметрије Бретонвудског монетарног система</a:t>
            </a:r>
            <a:r>
              <a:rPr lang="sr-Latn-BA" sz="1800" b="1" dirty="0" smtClean="0"/>
              <a:t> </a:t>
            </a:r>
            <a:r>
              <a:rPr lang="sr-Cyrl-CS" sz="1800" b="1" dirty="0" smtClean="0"/>
              <a:t>тј. обезбеђују исте услове за све земље у формирању девизног курса; помаже одржавање унутрашње и спољне равнотеже у складу са промјенама агрегатне тражње ( девизни курс као аутоматски стабилизатор); олакшава уравнотежење платног биланса; благовремено упућује домаћу привреду на потребна прилагођавања у складу са промјенама у међународном економском окружењу; чини непотребним предузимање мјера ради усклађивања националног нивоа цијена са нивоом цијена у иностранству пошто ту функцију обавља сам курс; смањује потребу држања великих девизних резерви;  елиминише настанак валутних криза; боље је дејство мјера националне монетарне политике; спречава, у принципу, прециј-ењеност и потцијењеност националне валуте.</a:t>
            </a:r>
          </a:p>
          <a:p>
            <a:pPr eaLnBrk="1" hangingPunct="1">
              <a:lnSpc>
                <a:spcPct val="80000"/>
              </a:lnSpc>
              <a:buFont typeface="Wingdings" pitchFamily="2" charset="2"/>
              <a:buNone/>
              <a:defRPr/>
            </a:pPr>
            <a:r>
              <a:rPr lang="sr-Cyrl-CS" sz="1800" b="1" dirty="0" smtClean="0"/>
              <a:t>      Промјењиви девизни курс има и својих недостатака: дисциплина наметнута свакој земљи помоћу фиксног курса била би изгубљена; шпекулације о промјенама девизног курса могле би довести до нестабилности на девизном тржишту; већа непредвидивост релативних кретања међународних цијена</a:t>
            </a:r>
            <a:r>
              <a:rPr lang="sr-Latn-BA" sz="1800" b="1" dirty="0" smtClean="0"/>
              <a:t> </a:t>
            </a:r>
            <a:r>
              <a:rPr lang="sr-Cyrl-CS" sz="1800" b="1" dirty="0" smtClean="0"/>
              <a:t>што би штетило међународној трговини и </a:t>
            </a:r>
            <a:r>
              <a:rPr lang="sr-Latn-BA" sz="1800" b="1" dirty="0" smtClean="0"/>
              <a:t> </a:t>
            </a:r>
            <a:r>
              <a:rPr lang="sr-Cyrl-BA" sz="1800" b="1" dirty="0" smtClean="0"/>
              <a:t>инвестицијама</a:t>
            </a:r>
            <a:r>
              <a:rPr lang="sr-Cyrl-CS" sz="1800" b="1" dirty="0" smtClean="0"/>
              <a:t>; водило би неусклађености економских политика и отворило би  врата и праксу конкурентских депрес-ијација валута односно спровођење политике “ осиромашења сусједа”;       нема чврсте основе за калкулације о рентабилности извозних и увозних послова; не обезбјеђује постојање критеријума за оцјену рентабилности инвестиционих улагања; повећава ризик у економским трансакцијама са иностранством; излаже домаћу привреду стихијским промјенама на свјетском тржишту.</a:t>
            </a:r>
            <a:endParaRPr lang="en-US" sz="1800" b="1"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pPr>
              <a:defRPr/>
            </a:pPr>
            <a:r>
              <a:rPr lang="sr-Cyrl-RS" sz="2000" dirty="0" smtClean="0">
                <a:latin typeface="Times New Roman" pitchFamily="18" charset="0"/>
                <a:cs typeface="Times New Roman" pitchFamily="18" charset="0"/>
              </a:rPr>
              <a:t>Немогуће  тројство</a:t>
            </a:r>
            <a:endParaRPr lang="en-US" sz="2000" dirty="0">
              <a:latin typeface="Times New Roman" pitchFamily="18" charset="0"/>
              <a:cs typeface="Times New Roman" pitchFamily="18" charset="0"/>
            </a:endParaRPr>
          </a:p>
        </p:txBody>
      </p:sp>
      <p:pic>
        <p:nvPicPr>
          <p:cNvPr id="26627" name="Picture 2" descr="G:\New folder\2017092514443848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914400"/>
            <a:ext cx="8839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763000" cy="674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lstStyle/>
          <a:p>
            <a:pPr>
              <a:defRPr/>
            </a:pPr>
            <a:r>
              <a:rPr lang="sr-Cyrl-RS" sz="2000" dirty="0" smtClean="0">
                <a:latin typeface="Times New Roman" pitchFamily="18" charset="0"/>
                <a:cs typeface="Times New Roman" pitchFamily="18" charset="0"/>
              </a:rPr>
              <a:t>Компаративни приказ режима девизног курса</a:t>
            </a:r>
            <a:endParaRPr lang="en-US" sz="2000" dirty="0">
              <a:latin typeface="Times New Roman" pitchFamily="18" charset="0"/>
              <a:cs typeface="Times New Roman" pitchFamily="18" charset="0"/>
            </a:endParaRPr>
          </a:p>
        </p:txBody>
      </p:sp>
      <p:pic>
        <p:nvPicPr>
          <p:cNvPr id="28675" name="Picture 2" descr="G:\New folder\201709251444537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14400"/>
            <a:ext cx="86868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pPr>
              <a:defRPr/>
            </a:pPr>
            <a:r>
              <a:rPr lang="sr-Cyrl-RS" sz="2000" dirty="0" smtClean="0">
                <a:latin typeface="Times New Roman" pitchFamily="18" charset="0"/>
                <a:cs typeface="Times New Roman" pitchFamily="18" charset="0"/>
              </a:rPr>
              <a:t>Тренд у примјени режима девизног курса (1990-2014)</a:t>
            </a:r>
            <a:endParaRPr lang="en-US" sz="2000" dirty="0">
              <a:latin typeface="Times New Roman" pitchFamily="18" charset="0"/>
              <a:cs typeface="Times New Roman" pitchFamily="18" charset="0"/>
            </a:endParaRPr>
          </a:p>
        </p:txBody>
      </p:sp>
      <p:pic>
        <p:nvPicPr>
          <p:cNvPr id="29699" name="Picture 2" descr="G:\New folder\201709251440581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143000"/>
            <a:ext cx="8763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body" idx="1"/>
          </p:nvPr>
        </p:nvSpPr>
        <p:spPr>
          <a:xfrm>
            <a:off x="0" y="0"/>
            <a:ext cx="9144000" cy="6858000"/>
          </a:xfrm>
        </p:spPr>
        <p:txBody>
          <a:bodyPr/>
          <a:lstStyle/>
          <a:p>
            <a:pPr eaLnBrk="1" hangingPunct="1">
              <a:buFont typeface="Wingdings" pitchFamily="2" charset="2"/>
              <a:buNone/>
              <a:defRPr/>
            </a:pPr>
            <a:r>
              <a:rPr lang="sr-Cyrl-CS" sz="2000" b="1" dirty="0" smtClean="0"/>
              <a:t>  </a:t>
            </a:r>
            <a:r>
              <a:rPr lang="sr-Latn-BA" sz="2000" b="1" dirty="0" smtClean="0"/>
              <a:t>   </a:t>
            </a:r>
            <a:r>
              <a:rPr lang="sr-Cyrl-CS" sz="1800" b="1" dirty="0" smtClean="0"/>
              <a:t>Једно од најважнијих</a:t>
            </a:r>
            <a:r>
              <a:rPr lang="sr-Latn-BA" sz="1800" b="1" dirty="0" smtClean="0"/>
              <a:t> </a:t>
            </a:r>
            <a:r>
              <a:rPr lang="sr-Cyrl-CS" sz="1800" b="1" dirty="0" smtClean="0"/>
              <a:t>питања</a:t>
            </a:r>
            <a:r>
              <a:rPr lang="sr-Latn-BA" sz="1800" b="1" dirty="0" smtClean="0"/>
              <a:t> </a:t>
            </a:r>
            <a:r>
              <a:rPr lang="sr-Cyrl-CS" sz="1800" b="1" dirty="0" smtClean="0"/>
              <a:t>за креаторе економске политике јесте који режим девизног курса одабрати? Више не постоје међународни стандарди који би наметали рјешења. Има више валутних режима и сваки има предности и недостатке. Према званичној подјели ММФ постоји осам категорија курсних режима:</a:t>
            </a:r>
          </a:p>
          <a:p>
            <a:pPr eaLnBrk="1" hangingPunct="1">
              <a:buFont typeface="Wingdings" pitchFamily="2" charset="2"/>
              <a:buNone/>
              <a:defRPr/>
            </a:pPr>
            <a:r>
              <a:rPr lang="sr-Cyrl-CS" sz="1800" b="1" dirty="0" smtClean="0"/>
              <a:t>      - режими без посебне националне валуте, који се јављају у двије варијанте: преузимање стране валуте на домаћем тржишту (доларизација или евроизација) и сварање регионалне валутне уније;</a:t>
            </a:r>
          </a:p>
          <a:p>
            <a:pPr eaLnBrk="1" hangingPunct="1">
              <a:buFont typeface="Wingdings" pitchFamily="2" charset="2"/>
              <a:buNone/>
              <a:defRPr/>
            </a:pPr>
            <a:r>
              <a:rPr lang="sr-Cyrl-CS" sz="1800" b="1" dirty="0" smtClean="0"/>
              <a:t>      - валутни одбор – монетарна пасива је у потпуности покривена девизним резервама, фиксни курс домаће валуте према изабраној кључној страној валути, гарантује се пуна и неограничена конвертибилност домаће у кључну страну валуту;</a:t>
            </a:r>
          </a:p>
          <a:p>
            <a:pPr eaLnBrk="1" hangingPunct="1">
              <a:buFont typeface="Wingdings" pitchFamily="2" charset="2"/>
              <a:buNone/>
              <a:defRPr/>
            </a:pPr>
            <a:r>
              <a:rPr lang="sr-Cyrl-CS" sz="1800" b="1" dirty="0" smtClean="0"/>
              <a:t>     -конвенционално фиксни паритет – монетарне власти утврђују фиксни паритет у односу на једну или корпу валута, без обавезе да га неће трајно мијењати. Девизни курс може осцилирати унутар уских маргина око паритета;</a:t>
            </a:r>
          </a:p>
          <a:p>
            <a:pPr eaLnBrk="1" hangingPunct="1">
              <a:buFont typeface="Wingdings" pitchFamily="2" charset="2"/>
              <a:buNone/>
              <a:defRPr/>
            </a:pPr>
            <a:r>
              <a:rPr lang="sr-Cyrl-CS" sz="1800" b="1" dirty="0" smtClean="0"/>
              <a:t>      - прилагодљиви паритет – утврђују се  фиксни паритет  домаће валуте у односу на другу сидро валуту и дефинише дозвољени распон флуктуирања девизног курса унутар уских маргина у односу на утврђени парите. Паритет је могуће мијењати ради отклањања фундаменталних неравнотежа;</a:t>
            </a:r>
          </a:p>
          <a:p>
            <a:pPr eaLnBrk="1" hangingPunct="1">
              <a:buFont typeface="Wingdings" pitchFamily="2" charset="2"/>
              <a:buNone/>
              <a:defRPr/>
            </a:pPr>
            <a:r>
              <a:rPr lang="sr-Cyrl-CS" sz="1800" b="1" dirty="0" smtClean="0"/>
              <a:t>       - пузећи паритет – режим пузајућих покретних паритета. Омогућава се периодично прилагођавање промјене паритета уз флуктуирање девизног курса унутар дефинисаног распона до +/- 1%;</a:t>
            </a:r>
          </a:p>
          <a:p>
            <a:pPr eaLnBrk="1" hangingPunct="1">
              <a:buFont typeface="Wingdings" pitchFamily="2" charset="2"/>
              <a:buNone/>
              <a:defRPr/>
            </a:pPr>
            <a:r>
              <a:rPr lang="sr-Cyrl-CS" sz="1800" b="1" dirty="0" smtClean="0"/>
              <a:t>       - покретни коридор – допуштају се осцилације девизног курса у утврђеним границама око паритета, од најмање +/- 1%,  при чему се паритети периодично прилагођавају,</a:t>
            </a:r>
          </a:p>
          <a:p>
            <a:pPr eaLnBrk="1" hangingPunct="1">
              <a:buFont typeface="Wingdings" pitchFamily="2" charset="2"/>
              <a:buNone/>
              <a:defRPr/>
            </a:pPr>
            <a:r>
              <a:rPr lang="sr-Cyrl-CS" sz="1800" b="1" dirty="0" smtClean="0"/>
              <a:t>       </a:t>
            </a:r>
          </a:p>
          <a:p>
            <a:pPr eaLnBrk="1" hangingPunct="1">
              <a:buFont typeface="Wingdings" pitchFamily="2" charset="2"/>
              <a:buNone/>
              <a:defRPr/>
            </a:pPr>
            <a:r>
              <a:rPr lang="sr-Cyrl-CS" sz="1800" b="1" dirty="0" smtClean="0"/>
              <a:t>     - слободно флуктуирајући курс – курс се утврђује на девизном тржишт, без икаквих државних интервенција.  </a:t>
            </a:r>
            <a:endParaRPr lang="en-US" sz="1800" b="1"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Rectangle 3"/>
          <p:cNvSpPr>
            <a:spLocks noGrp="1" noChangeArrowheads="1"/>
          </p:cNvSpPr>
          <p:nvPr>
            <p:ph type="body" idx="1"/>
          </p:nvPr>
        </p:nvSpPr>
        <p:spPr>
          <a:xfrm>
            <a:off x="381000" y="304800"/>
            <a:ext cx="8229600" cy="6248400"/>
          </a:xfrm>
        </p:spPr>
        <p:txBody>
          <a:bodyPr/>
          <a:lstStyle/>
          <a:p>
            <a:pPr eaLnBrk="1" hangingPunct="1">
              <a:buFontTx/>
              <a:buChar char="-"/>
              <a:defRPr/>
            </a:pPr>
            <a:r>
              <a:rPr lang="sr-Cyrl-CS" sz="2000" smtClean="0"/>
              <a:t>управлјано флуктуирајући режим без одређене путање девизног кура је  режим девизног курса гдје монетарне власти утичу на кретање девизног курса преко интервенција на девизном тржишту, али без унапријед одређене путање девизног курса;</a:t>
            </a:r>
          </a:p>
          <a:p>
            <a:pPr eaLnBrk="1" hangingPunct="1">
              <a:buFontTx/>
              <a:buChar char="-"/>
              <a:defRPr/>
            </a:pPr>
            <a:r>
              <a:rPr lang="sr-Cyrl-CS" sz="2000" smtClean="0"/>
              <a:t>независно флуктуирајући режим девизног курса подразумијева тржишно одређивање девизног курса  уз интервенције централне банке у мањем обиму, у ситуацијама да се ублаже нагле промјене девизног курса;</a:t>
            </a:r>
          </a:p>
          <a:p>
            <a:pPr eaLnBrk="1" hangingPunct="1">
              <a:buFontTx/>
              <a:buChar char="-"/>
              <a:defRPr/>
            </a:pPr>
            <a:r>
              <a:rPr lang="sr-Cyrl-CS" sz="2000" smtClean="0"/>
              <a:t>слободно флуктуирајући девизни курс – девизни курс се формира на девизном тржишту без утицаја монетарних власти. </a:t>
            </a:r>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rrowheads="1"/>
          </p:cNvSpPr>
          <p:nvPr>
            <p:ph type="title"/>
          </p:nvPr>
        </p:nvSpPr>
        <p:spPr/>
        <p:txBody>
          <a:bodyPr/>
          <a:lstStyle/>
          <a:p>
            <a:pPr eaLnBrk="1" hangingPunct="1">
              <a:defRPr/>
            </a:pPr>
            <a:r>
              <a:rPr lang="sr-Cyrl-CS" sz="2800" smtClean="0"/>
              <a:t>Тематска  подручја</a:t>
            </a:r>
            <a:r>
              <a:rPr lang="sr-Cyrl-CS" sz="2400" smtClean="0"/>
              <a:t> </a:t>
            </a:r>
            <a:endParaRPr lang="en-US" sz="2400" smtClean="0"/>
          </a:p>
        </p:txBody>
      </p:sp>
      <p:sp>
        <p:nvSpPr>
          <p:cNvPr id="32771" name="Rectangle 3"/>
          <p:cNvSpPr>
            <a:spLocks noGrp="1" noChangeArrowheads="1"/>
          </p:cNvSpPr>
          <p:nvPr>
            <p:ph type="body" idx="1"/>
          </p:nvPr>
        </p:nvSpPr>
        <p:spPr>
          <a:xfrm>
            <a:off x="457200" y="1219200"/>
            <a:ext cx="8229600" cy="4906963"/>
          </a:xfrm>
        </p:spPr>
        <p:txBody>
          <a:bodyPr/>
          <a:lstStyle/>
          <a:p>
            <a:pPr eaLnBrk="1" hangingPunct="1">
              <a:defRPr/>
            </a:pPr>
            <a:r>
              <a:rPr lang="sr-Cyrl-CS" sz="2400" dirty="0" smtClean="0"/>
              <a:t>Девизно тржиште и девизни курсеви ;</a:t>
            </a:r>
          </a:p>
          <a:p>
            <a:pPr eaLnBrk="1" hangingPunct="1">
              <a:defRPr/>
            </a:pPr>
            <a:r>
              <a:rPr lang="sr-Cyrl-CS" sz="2400" dirty="0" smtClean="0"/>
              <a:t>Међународни монетарни системи;</a:t>
            </a:r>
          </a:p>
          <a:p>
            <a:pPr eaLnBrk="1" hangingPunct="1">
              <a:defRPr/>
            </a:pPr>
            <a:r>
              <a:rPr lang="sr-Cyrl-CS" sz="2400" dirty="0" smtClean="0"/>
              <a:t>Међународно тржиште капитала;</a:t>
            </a:r>
          </a:p>
          <a:p>
            <a:pPr eaLnBrk="1" hangingPunct="1">
              <a:defRPr/>
            </a:pPr>
            <a:r>
              <a:rPr lang="sr-Cyrl-CS" sz="2400" dirty="0" smtClean="0"/>
              <a:t>Међународне финансијске организације;</a:t>
            </a:r>
          </a:p>
          <a:p>
            <a:pPr eaLnBrk="1" hangingPunct="1">
              <a:defRPr/>
            </a:pPr>
            <a:r>
              <a:rPr lang="sr-Cyrl-CS" sz="2400" dirty="0" smtClean="0"/>
              <a:t>Евротржиште;</a:t>
            </a:r>
          </a:p>
          <a:p>
            <a:pPr eaLnBrk="1" hangingPunct="1">
              <a:defRPr/>
            </a:pPr>
            <a:r>
              <a:rPr lang="sr-Cyrl-CS" sz="2400" dirty="0" smtClean="0"/>
              <a:t>Кредитирање извозних послова;</a:t>
            </a:r>
          </a:p>
          <a:p>
            <a:pPr eaLnBrk="1" hangingPunct="1">
              <a:defRPr/>
            </a:pPr>
            <a:r>
              <a:rPr lang="sr-Cyrl-CS" sz="2400" dirty="0" smtClean="0"/>
              <a:t>Међународне економске и финансијске кризе;</a:t>
            </a:r>
          </a:p>
          <a:p>
            <a:pPr eaLnBrk="1" hangingPunct="1">
              <a:defRPr/>
            </a:pPr>
            <a:r>
              <a:rPr lang="sr-Cyrl-CS" sz="2400" dirty="0" smtClean="0"/>
              <a:t>Актуелна свјетска и финансијска криза;</a:t>
            </a:r>
          </a:p>
          <a:p>
            <a:pPr eaLnBrk="1" hangingPunct="1">
              <a:defRPr/>
            </a:pPr>
            <a:r>
              <a:rPr lang="sr-Cyrl-CS" sz="2400" dirty="0" smtClean="0"/>
              <a:t>Проблеми међународне задужености и дужничке кризе;</a:t>
            </a:r>
          </a:p>
          <a:p>
            <a:pPr eaLnBrk="1" hangingPunct="1">
              <a:defRPr/>
            </a:pPr>
            <a:r>
              <a:rPr lang="sr-Cyrl-CS" sz="2400" dirty="0" smtClean="0"/>
              <a:t>Актуелни изазови свјетске привреде</a:t>
            </a:r>
          </a:p>
          <a:p>
            <a:pPr eaLnBrk="1" hangingPunct="1">
              <a:buFont typeface="Wingdings" pitchFamily="2" charset="2"/>
              <a:buNone/>
              <a:defRPr/>
            </a:pPr>
            <a:endParaRPr lang="en-US" sz="24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slika 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81534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p:txBody>
          <a:bodyPr/>
          <a:lstStyle/>
          <a:p>
            <a:pPr eaLnBrk="1" hangingPunct="1">
              <a:defRPr/>
            </a:pPr>
            <a:r>
              <a:rPr lang="sr-Cyrl-CS" sz="2400" smtClean="0"/>
              <a:t>Јединствени и вишеструки девизни курс</a:t>
            </a:r>
            <a:endParaRPr lang="en-US" sz="2400" smtClean="0"/>
          </a:p>
        </p:txBody>
      </p:sp>
      <p:sp>
        <p:nvSpPr>
          <p:cNvPr id="37891" name="Rectangle 3"/>
          <p:cNvSpPr>
            <a:spLocks noGrp="1" noChangeArrowheads="1"/>
          </p:cNvSpPr>
          <p:nvPr>
            <p:ph type="body" idx="1"/>
          </p:nvPr>
        </p:nvSpPr>
        <p:spPr>
          <a:xfrm>
            <a:off x="457200" y="1524000"/>
            <a:ext cx="8229600" cy="4983163"/>
          </a:xfrm>
        </p:spPr>
        <p:txBody>
          <a:bodyPr/>
          <a:lstStyle/>
          <a:p>
            <a:pPr eaLnBrk="1" hangingPunct="1">
              <a:lnSpc>
                <a:spcPct val="80000"/>
              </a:lnSpc>
              <a:buFont typeface="Wingdings" pitchFamily="2" charset="2"/>
              <a:buNone/>
              <a:defRPr/>
            </a:pPr>
            <a:r>
              <a:rPr lang="sr-Cyrl-CS" sz="2000" smtClean="0"/>
              <a:t>    Уколико за све врсте економских трансакција са свијетом  важи један курс, тада имамо примјену јединственог девизног курса. Курс је исти за све увознике и извознике.</a:t>
            </a:r>
          </a:p>
          <a:p>
            <a:pPr eaLnBrk="1" hangingPunct="1">
              <a:lnSpc>
                <a:spcPct val="80000"/>
              </a:lnSpc>
              <a:buFont typeface="Wingdings" pitchFamily="2" charset="2"/>
              <a:buNone/>
              <a:defRPr/>
            </a:pPr>
            <a:r>
              <a:rPr lang="sr-Cyrl-CS" sz="2000" smtClean="0"/>
              <a:t>    Уколико се примјењује више девизних курсева, са различитим распонима између њих, тада је ријеч о вишеструким или диференцијалним девизним курсевима. Њихова примјена подстиче остварење одређених економских цињева у датој земљи, као што су :</a:t>
            </a:r>
            <a:r>
              <a:rPr lang="en-US" sz="2000" smtClean="0"/>
              <a:t> </a:t>
            </a:r>
            <a:r>
              <a:rPr lang="sr-Cyrl-CS" sz="2000" smtClean="0"/>
              <a:t>подстицање извоза, ограничавање увоза, развој појединих грана привреде итд. Вишеструки девизни курсеви могу постојати само у земљама у којима постоји јака девизна контрола.</a:t>
            </a:r>
          </a:p>
          <a:p>
            <a:pPr eaLnBrk="1" hangingPunct="1">
              <a:lnSpc>
                <a:spcPct val="80000"/>
              </a:lnSpc>
              <a:buFont typeface="Wingdings" pitchFamily="2" charset="2"/>
              <a:buNone/>
              <a:defRPr/>
            </a:pPr>
            <a:r>
              <a:rPr lang="sr-Cyrl-CS" sz="2000" smtClean="0"/>
              <a:t>     Дуга примјена вишеструких девизних курсева може имати негативан утицај на производну структуру привреде. Њихова дуга примјена деформише критеријуме рентабилности инвестиционих улагања, доводи до нерационалне алокације ресурса, ствара погрешну слику о компаративним предностима  и отежава укључивање у међународну подјелу рада.  </a:t>
            </a:r>
          </a:p>
          <a:p>
            <a:pPr eaLnBrk="1" hangingPunct="1">
              <a:lnSpc>
                <a:spcPct val="80000"/>
              </a:lnSpc>
              <a:buFont typeface="Wingdings" pitchFamily="2" charset="2"/>
              <a:buNone/>
              <a:defRPr/>
            </a:pPr>
            <a:r>
              <a:rPr lang="sr-Cyrl-CS" sz="2000" smtClean="0"/>
              <a:t>   </a:t>
            </a:r>
            <a:endParaRPr lang="en-US" sz="200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a:xfrm>
            <a:off x="457200" y="457200"/>
            <a:ext cx="8229600" cy="6172200"/>
          </a:xfrm>
        </p:spPr>
        <p:txBody>
          <a:bodyPr/>
          <a:lstStyle/>
          <a:p>
            <a:pPr algn="just" eaLnBrk="1" hangingPunct="1">
              <a:buFont typeface="Wingdings" pitchFamily="2" charset="2"/>
              <a:buNone/>
              <a:defRPr/>
            </a:pPr>
            <a:r>
              <a:rPr lang="sr-Cyrl-CS" sz="1800" dirty="0" smtClean="0"/>
              <a:t>       Реални девизни курс је производ номиналног девизног курса  и односа нивоа иностраних и домаћих цијена. Реални девизни курс добијамо када номинални девизни курс ослободимо утицаја промјене цијена у  иностранству и земљи. (Е</a:t>
            </a:r>
            <a:r>
              <a:rPr lang="sr-Latn-BA" sz="1800" dirty="0" smtClean="0"/>
              <a:t>r</a:t>
            </a:r>
            <a:r>
              <a:rPr lang="sr-Cyrl-CS" sz="1800" dirty="0" smtClean="0"/>
              <a:t> =Е</a:t>
            </a:r>
            <a:r>
              <a:rPr lang="sr-Latn-BA" sz="1800" dirty="0" smtClean="0"/>
              <a:t>xP</a:t>
            </a:r>
            <a:r>
              <a:rPr lang="sr-Cyrl-CS" sz="1800" dirty="0" smtClean="0"/>
              <a:t>* /</a:t>
            </a:r>
            <a:r>
              <a:rPr lang="sr-Latn-BA" sz="1800" dirty="0" smtClean="0"/>
              <a:t>P</a:t>
            </a:r>
            <a:r>
              <a:rPr lang="sr-Cyrl-CS" sz="1800" dirty="0" smtClean="0"/>
              <a:t>), гдје је:</a:t>
            </a:r>
          </a:p>
          <a:p>
            <a:pPr algn="just" eaLnBrk="1" hangingPunct="1">
              <a:buFont typeface="Wingdings" pitchFamily="2" charset="2"/>
              <a:buNone/>
              <a:defRPr/>
            </a:pPr>
            <a:r>
              <a:rPr lang="sr-Cyrl-CS" sz="1800" dirty="0" smtClean="0"/>
              <a:t>       Е</a:t>
            </a:r>
            <a:r>
              <a:rPr lang="sr-Latn-BA" sz="1800" dirty="0" smtClean="0"/>
              <a:t>r</a:t>
            </a:r>
            <a:r>
              <a:rPr lang="sr-Cyrl-CS" sz="1800" dirty="0" smtClean="0"/>
              <a:t> – Реални девизни курс;</a:t>
            </a:r>
            <a:endParaRPr lang="sr-Latn-BA" sz="1800" dirty="0" smtClean="0"/>
          </a:p>
          <a:p>
            <a:pPr algn="just" eaLnBrk="1" hangingPunct="1">
              <a:buFont typeface="Wingdings" pitchFamily="2" charset="2"/>
              <a:buNone/>
              <a:defRPr/>
            </a:pPr>
            <a:r>
              <a:rPr lang="sr-Latn-BA" sz="1800" dirty="0" smtClean="0"/>
              <a:t>       E</a:t>
            </a:r>
            <a:r>
              <a:rPr lang="sr-Cyrl-BA" sz="1800" dirty="0" smtClean="0"/>
              <a:t> – номинални девизни курс;</a:t>
            </a:r>
            <a:endParaRPr lang="sr-Cyrl-CS" sz="1800" dirty="0" smtClean="0"/>
          </a:p>
          <a:p>
            <a:pPr algn="just" eaLnBrk="1" hangingPunct="1">
              <a:buFont typeface="Wingdings" pitchFamily="2" charset="2"/>
              <a:buNone/>
              <a:defRPr/>
            </a:pPr>
            <a:r>
              <a:rPr lang="sr-Cyrl-CS" sz="1800" dirty="0" smtClean="0"/>
              <a:t>       </a:t>
            </a:r>
            <a:r>
              <a:rPr lang="sr-Latn-BA" sz="1800" dirty="0" smtClean="0"/>
              <a:t>P*</a:t>
            </a:r>
            <a:r>
              <a:rPr lang="sr-Cyrl-BA" sz="1800" dirty="0" smtClean="0"/>
              <a:t> - индекс цијена у иностранству;</a:t>
            </a:r>
            <a:endParaRPr lang="sr-Latn-BA" sz="1800" dirty="0" smtClean="0"/>
          </a:p>
          <a:p>
            <a:pPr algn="just" eaLnBrk="1" hangingPunct="1">
              <a:buFont typeface="Wingdings" pitchFamily="2" charset="2"/>
              <a:buNone/>
              <a:defRPr/>
            </a:pPr>
            <a:r>
              <a:rPr lang="sr-Latn-BA" sz="1800" dirty="0" smtClean="0"/>
              <a:t>       P</a:t>
            </a:r>
            <a:r>
              <a:rPr lang="sr-Cyrl-CS" sz="1800" smtClean="0"/>
              <a:t>  - индекс цијена у земљи.</a:t>
            </a:r>
            <a:endParaRPr lang="sr-Cyrl-CS" sz="1800" dirty="0" smtClean="0"/>
          </a:p>
          <a:p>
            <a:pPr algn="just" eaLnBrk="1" hangingPunct="1">
              <a:buFont typeface="Wingdings" pitchFamily="2" charset="2"/>
              <a:buNone/>
              <a:defRPr/>
            </a:pPr>
            <a:r>
              <a:rPr lang="sr-Cyrl-CS" sz="1800" dirty="0" smtClean="0"/>
              <a:t>       Уколико се жели сагледати  кретање реалног девизног курса  у односу  на више земаља, кључних трговинских патнера,  тадав треба израчунати  реалан ефективни девизни курс.</a:t>
            </a:r>
          </a:p>
          <a:p>
            <a:pPr algn="just" eaLnBrk="1" hangingPunct="1">
              <a:buFont typeface="Wingdings" pitchFamily="2" charset="2"/>
              <a:buNone/>
              <a:defRPr/>
            </a:pPr>
            <a:endParaRPr lang="sr-Cyrl-CS" sz="1800" dirty="0" smtClean="0"/>
          </a:p>
          <a:p>
            <a:pPr algn="just" eaLnBrk="1" hangingPunct="1">
              <a:buFont typeface="Wingdings" pitchFamily="2" charset="2"/>
              <a:buNone/>
              <a:defRPr/>
            </a:pPr>
            <a:r>
              <a:rPr lang="sr-Cyrl-CS" sz="1800" dirty="0" smtClean="0"/>
              <a:t>       </a:t>
            </a:r>
            <a:r>
              <a:rPr lang="sr-Latn-BA" sz="1800" dirty="0" smtClean="0"/>
              <a:t>REDK = Ei x ai x P*i /P </a:t>
            </a:r>
            <a:r>
              <a:rPr lang="sr-Cyrl-BA" sz="1800" dirty="0" smtClean="0"/>
              <a:t>гдје поједини симболи имају сљедеће значење:</a:t>
            </a:r>
            <a:r>
              <a:rPr lang="sr-Latn-BA" sz="1800" dirty="0" smtClean="0"/>
              <a:t>        </a:t>
            </a:r>
          </a:p>
          <a:p>
            <a:pPr algn="just" eaLnBrk="1" hangingPunct="1">
              <a:buFont typeface="Wingdings" pitchFamily="2" charset="2"/>
              <a:buNone/>
              <a:defRPr/>
            </a:pPr>
            <a:r>
              <a:rPr lang="sr-Latn-BA" sz="1800" dirty="0" smtClean="0"/>
              <a:t>         REDK -  </a:t>
            </a:r>
            <a:r>
              <a:rPr lang="sr-Cyrl-BA" sz="1800" dirty="0" smtClean="0"/>
              <a:t>Реални ефективни девизни курс;</a:t>
            </a:r>
          </a:p>
          <a:p>
            <a:pPr algn="just" eaLnBrk="1" hangingPunct="1">
              <a:buFont typeface="Wingdings" pitchFamily="2" charset="2"/>
              <a:buNone/>
              <a:defRPr/>
            </a:pPr>
            <a:r>
              <a:rPr lang="sr-Cyrl-CS" sz="1800" dirty="0" smtClean="0"/>
              <a:t>.</a:t>
            </a:r>
            <a:r>
              <a:rPr lang="sr-Latn-BA" sz="1800" dirty="0" smtClean="0"/>
              <a:t>        E –</a:t>
            </a:r>
            <a:r>
              <a:rPr lang="sr-Cyrl-BA" sz="1800" dirty="0" smtClean="0"/>
              <a:t> Номинални девизни курс;</a:t>
            </a:r>
            <a:endParaRPr lang="sr-Latn-BA" sz="1800" dirty="0" smtClean="0"/>
          </a:p>
          <a:p>
            <a:pPr algn="just" eaLnBrk="1" hangingPunct="1">
              <a:buFont typeface="Wingdings" pitchFamily="2" charset="2"/>
              <a:buNone/>
              <a:defRPr/>
            </a:pPr>
            <a:r>
              <a:rPr lang="sr-Latn-BA" sz="1800" dirty="0" smtClean="0"/>
              <a:t>         P*</a:t>
            </a:r>
            <a:r>
              <a:rPr lang="sr-Cyrl-BA" sz="1800" dirty="0" smtClean="0"/>
              <a:t> Индекс цијена у иностранству;</a:t>
            </a:r>
            <a:endParaRPr lang="sr-Latn-BA" sz="1800" dirty="0" smtClean="0"/>
          </a:p>
          <a:p>
            <a:pPr algn="just" eaLnBrk="1" hangingPunct="1">
              <a:buFont typeface="Wingdings" pitchFamily="2" charset="2"/>
              <a:buNone/>
              <a:defRPr/>
            </a:pPr>
            <a:r>
              <a:rPr lang="sr-Latn-BA" sz="1800" dirty="0" smtClean="0"/>
              <a:t>         P –</a:t>
            </a:r>
            <a:r>
              <a:rPr lang="sr-Cyrl-BA" sz="1800" dirty="0" smtClean="0"/>
              <a:t> Индекс цијена у земљи;</a:t>
            </a:r>
            <a:endParaRPr lang="sr-Latn-BA" sz="1800" dirty="0" smtClean="0"/>
          </a:p>
          <a:p>
            <a:pPr algn="just" eaLnBrk="1" hangingPunct="1">
              <a:buFont typeface="Wingdings" pitchFamily="2" charset="2"/>
              <a:buNone/>
              <a:defRPr/>
            </a:pPr>
            <a:r>
              <a:rPr lang="sr-Latn-BA" sz="1800" dirty="0" smtClean="0"/>
              <a:t>         i  -</a:t>
            </a:r>
            <a:r>
              <a:rPr lang="sr-Cyrl-BA" sz="1800" dirty="0" smtClean="0"/>
              <a:t> Укључивање више  земаља  - главни  трговински патнери;</a:t>
            </a:r>
            <a:endParaRPr lang="sr-Latn-BA" sz="1800" dirty="0" smtClean="0"/>
          </a:p>
          <a:p>
            <a:pPr algn="just" eaLnBrk="1" hangingPunct="1">
              <a:buFont typeface="Wingdings" pitchFamily="2" charset="2"/>
              <a:buNone/>
              <a:defRPr/>
            </a:pPr>
            <a:r>
              <a:rPr lang="sr-Latn-BA" sz="1800" dirty="0" smtClean="0"/>
              <a:t>         ai</a:t>
            </a:r>
            <a:r>
              <a:rPr lang="sr-Cyrl-BA" sz="1800" dirty="0" smtClean="0"/>
              <a:t> – представља трговински пондер. </a:t>
            </a:r>
            <a:endParaRPr lang="sr-Latn-BA" sz="1800" dirty="0" smtClean="0"/>
          </a:p>
          <a:p>
            <a:pPr algn="just" eaLnBrk="1" hangingPunct="1">
              <a:buFont typeface="Wingdings" pitchFamily="2" charset="2"/>
              <a:buNone/>
              <a:defRPr/>
            </a:pPr>
            <a:r>
              <a:rPr lang="sr-Latn-BA" sz="1800" dirty="0" smtClean="0"/>
              <a:t>       </a:t>
            </a:r>
            <a:endParaRPr lang="sr-Cyrl-CS" sz="1800" dirty="0" smtClean="0"/>
          </a:p>
        </p:txBody>
      </p:sp>
      <p:sp>
        <p:nvSpPr>
          <p:cNvPr id="48132" name="Rectangle 4"/>
          <p:cNvSpPr>
            <a:spLocks noGrp="1" noRot="1" noChangeArrowheads="1"/>
          </p:cNvSpPr>
          <p:nvPr>
            <p:ph type="title"/>
          </p:nvPr>
        </p:nvSpPr>
        <p:spPr>
          <a:xfrm>
            <a:off x="457200" y="0"/>
            <a:ext cx="8229600" cy="487363"/>
          </a:xfrm>
        </p:spPr>
        <p:txBody>
          <a:bodyPr/>
          <a:lstStyle/>
          <a:p>
            <a:pPr eaLnBrk="1" hangingPunct="1">
              <a:defRPr/>
            </a:pPr>
            <a:r>
              <a:rPr lang="sr-Cyrl-CS" sz="2400" dirty="0" smtClean="0"/>
              <a:t>Реалан девизни курс и реални ефективни девизни курс </a:t>
            </a:r>
            <a:endParaRPr lang="en-US" sz="2400"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lstStyle/>
          <a:p>
            <a:pPr eaLnBrk="1" hangingPunct="1">
              <a:defRPr/>
            </a:pPr>
            <a:r>
              <a:rPr lang="sr-Cyrl-CS" sz="2400" smtClean="0"/>
              <a:t>Девалвација</a:t>
            </a:r>
            <a:endParaRPr lang="en-US" sz="2400" smtClean="0"/>
          </a:p>
        </p:txBody>
      </p:sp>
      <p:sp>
        <p:nvSpPr>
          <p:cNvPr id="38915" name="Rectangle 3"/>
          <p:cNvSpPr>
            <a:spLocks noGrp="1" noChangeArrowheads="1"/>
          </p:cNvSpPr>
          <p:nvPr>
            <p:ph type="body" idx="1"/>
          </p:nvPr>
        </p:nvSpPr>
        <p:spPr>
          <a:xfrm>
            <a:off x="457200" y="1066800"/>
            <a:ext cx="8229600" cy="5364163"/>
          </a:xfrm>
        </p:spPr>
        <p:txBody>
          <a:bodyPr/>
          <a:lstStyle/>
          <a:p>
            <a:pPr eaLnBrk="1" hangingPunct="1">
              <a:buFont typeface="Wingdings" pitchFamily="2" charset="2"/>
              <a:buNone/>
              <a:defRPr/>
            </a:pPr>
            <a:r>
              <a:rPr lang="sr-Cyrl-CS" smtClean="0"/>
              <a:t>   </a:t>
            </a:r>
            <a:r>
              <a:rPr lang="sr-Cyrl-CS" sz="2000" smtClean="0"/>
              <a:t> Девалвација је смањење спољне вриједности националне валуте одлуком монетарних власти. У условима директног нотирања то значи повећање девизног курса, односно повећање цијене стране валуте. Најчешћи разлог за спровођење девалвације је трајнији и знатнији дефицит у платном билансу земље.</a:t>
            </a:r>
          </a:p>
          <a:p>
            <a:pPr eaLnBrk="1" hangingPunct="1">
              <a:buFont typeface="Wingdings" pitchFamily="2" charset="2"/>
              <a:buNone/>
              <a:defRPr/>
            </a:pPr>
            <a:r>
              <a:rPr lang="sr-Cyrl-CS" sz="2000" smtClean="0"/>
              <a:t>     До девалвације најчешће долази због прецијењеног девизног курса, што доводи до великог увоза, недовољног извоза и дефицита платног биланса. Од новог девизног курса се очекује да смањи увоз, повећа извоз и побољша платнобилансну позицију.</a:t>
            </a:r>
            <a:endParaRPr lang="en-US" sz="2000" smtClean="0"/>
          </a:p>
          <a:p>
            <a:pPr eaLnBrk="1" hangingPunct="1">
              <a:buFont typeface="Wingdings" pitchFamily="2" charset="2"/>
              <a:buNone/>
              <a:defRPr/>
            </a:pPr>
            <a:r>
              <a:rPr lang="en-US" sz="2000" smtClean="0"/>
              <a:t>     </a:t>
            </a:r>
            <a:r>
              <a:rPr lang="sr-Cyrl-CS" sz="2000" smtClean="0"/>
              <a:t>Примјер : Претпоставимо да је девизни курс 1 </a:t>
            </a:r>
            <a:r>
              <a:rPr lang="en-US" sz="2000" smtClean="0"/>
              <a:t>USD</a:t>
            </a:r>
            <a:r>
              <a:rPr lang="sr-Cyrl-CS" sz="2000" smtClean="0"/>
              <a:t>=1,30 КМ и да је тај курс испод реалног нивоа. Узмимо за претпоставку да цијена америчког челика износи 100 </a:t>
            </a:r>
            <a:r>
              <a:rPr lang="en-US" sz="2000" smtClean="0"/>
              <a:t>USD</a:t>
            </a:r>
            <a:r>
              <a:rPr lang="sr-Cyrl-CS" sz="2000" smtClean="0"/>
              <a:t> за тону, а цијена индентичног домаћег челика на БХ-а тржишту 134 КМ. Претпоставимо да БиХ увози амерички челик по цијени од 130 КМ ( 100 </a:t>
            </a:r>
            <a:r>
              <a:rPr lang="en-US" sz="2000" smtClean="0"/>
              <a:t>USD</a:t>
            </a:r>
            <a:r>
              <a:rPr lang="sr-Cyrl-CS" sz="2000" smtClean="0"/>
              <a:t> </a:t>
            </a:r>
            <a:r>
              <a:rPr lang="en-US" sz="2000" smtClean="0"/>
              <a:t>x </a:t>
            </a:r>
            <a:r>
              <a:rPr lang="sr-Cyrl-CS" sz="2000" smtClean="0"/>
              <a:t>1,30 ), а да због више цијене</a:t>
            </a:r>
            <a:r>
              <a:rPr lang="en-US" sz="2000" smtClean="0"/>
              <a:t> </a:t>
            </a:r>
            <a:r>
              <a:rPr lang="sr-Cyrl-CS" sz="2000" smtClean="0"/>
              <a:t>по тони чел-ка мало извози домаћег челика, а има проблема и са пласманом  на домаћем тржишту.</a:t>
            </a:r>
            <a:endParaRPr lang="en-US" sz="2000" smtClean="0"/>
          </a:p>
          <a:p>
            <a:pPr eaLnBrk="1" hangingPunct="1">
              <a:buFont typeface="Wingdings" pitchFamily="2" charset="2"/>
              <a:buNone/>
              <a:defRPr/>
            </a:pPr>
            <a:r>
              <a:rPr lang="en-US" sz="2000" smtClean="0"/>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p:txBody>
          <a:bodyPr/>
          <a:lstStyle/>
          <a:p>
            <a:pPr algn="just" eaLnBrk="1" hangingPunct="1">
              <a:lnSpc>
                <a:spcPct val="90000"/>
              </a:lnSpc>
              <a:buFont typeface="Wingdings" pitchFamily="2" charset="2"/>
              <a:buNone/>
              <a:defRPr/>
            </a:pPr>
            <a:r>
              <a:rPr lang="sr-Cyrl-CS" sz="2400" dirty="0" smtClean="0"/>
              <a:t>     </a:t>
            </a:r>
            <a:r>
              <a:rPr lang="en-US" sz="2400" dirty="0" smtClean="0"/>
              <a:t>    </a:t>
            </a:r>
            <a:r>
              <a:rPr lang="sr-Cyrl-CS" sz="2400" dirty="0" smtClean="0"/>
              <a:t>Претпоставимо да монетарне власти у БиХ одлуче да спр-оведу девалвацију конвертибилне марке за 10%.  Нови девизни курс ће износити 1</a:t>
            </a:r>
            <a:r>
              <a:rPr lang="en-US" sz="2400" dirty="0" smtClean="0"/>
              <a:t>USD </a:t>
            </a:r>
            <a:r>
              <a:rPr lang="sr-Cyrl-CS" sz="2400" dirty="0" smtClean="0"/>
              <a:t>=1,43 КМ.. Након девалвације цијена једне тоне увозног америчког челика у домаћој валути ће износити 100 </a:t>
            </a:r>
            <a:r>
              <a:rPr lang="en-US" sz="2400" dirty="0" smtClean="0"/>
              <a:t>USD x </a:t>
            </a:r>
            <a:r>
              <a:rPr lang="sr-Cyrl-CS" sz="2400" dirty="0" smtClean="0"/>
              <a:t>1,43 = 143 КМ. Пошто је на домаћем тржишту цијена једне тоне индент-ичног челика 134 КМ, доћи ће до смањења увоза. На другој страни при извозу челика из БиХ у САД по цијени 100 </a:t>
            </a:r>
            <a:r>
              <a:rPr lang="en-US" sz="2400" dirty="0" smtClean="0"/>
              <a:t>USD</a:t>
            </a:r>
            <a:r>
              <a:rPr lang="sr-Cyrl-CS" sz="2400" dirty="0" smtClean="0"/>
              <a:t> за тону домаћи произвођачи ће добити за 10% више домаће валуте КМ по једној тони ( 100</a:t>
            </a:r>
            <a:r>
              <a:rPr lang="en-US" sz="2400" dirty="0" smtClean="0"/>
              <a:t> USD x</a:t>
            </a:r>
            <a:r>
              <a:rPr lang="sr-Cyrl-CS" sz="2400" dirty="0" smtClean="0"/>
              <a:t> 1,43 =</a:t>
            </a:r>
            <a:r>
              <a:rPr lang="en-US" sz="2400" dirty="0" smtClean="0"/>
              <a:t>  </a:t>
            </a:r>
            <a:r>
              <a:rPr lang="sr-Cyrl-CS" sz="2400" dirty="0" smtClean="0"/>
              <a:t>143 КМ ), чиме расте интерес за извозом, јер се извозом добија више КМ по једној тони челика него на домаћем тржишту.</a:t>
            </a:r>
            <a:endParaRPr lang="en-US" sz="2400"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1"/>
          </p:nvPr>
        </p:nvSpPr>
        <p:spPr>
          <a:xfrm>
            <a:off x="457200" y="533400"/>
            <a:ext cx="8229600" cy="5592763"/>
          </a:xfrm>
        </p:spPr>
        <p:txBody>
          <a:bodyPr/>
          <a:lstStyle/>
          <a:p>
            <a:pPr eaLnBrk="1" hangingPunct="1">
              <a:buFont typeface="Wingdings" pitchFamily="2" charset="2"/>
              <a:buNone/>
              <a:defRPr/>
            </a:pPr>
            <a:r>
              <a:rPr lang="sr-Cyrl-CS" sz="2000" smtClean="0"/>
              <a:t>     Ефекти девалвације на увоз и извоз зависе од четири врсте цјеновне еластичности :</a:t>
            </a:r>
          </a:p>
          <a:p>
            <a:pPr eaLnBrk="1" hangingPunct="1">
              <a:buFont typeface="Wingdings" pitchFamily="2" charset="2"/>
              <a:buNone/>
              <a:defRPr/>
            </a:pPr>
            <a:r>
              <a:rPr lang="sr-Cyrl-CS" sz="2000" smtClean="0"/>
              <a:t>     -еластичности домаће тражње увозних производа ;</a:t>
            </a:r>
          </a:p>
          <a:p>
            <a:pPr eaLnBrk="1" hangingPunct="1">
              <a:buFont typeface="Wingdings" pitchFamily="2" charset="2"/>
              <a:buNone/>
              <a:defRPr/>
            </a:pPr>
            <a:r>
              <a:rPr lang="sr-Cyrl-CS" sz="2000" smtClean="0"/>
              <a:t>     -еластичности стране тражње извозних производа ; </a:t>
            </a:r>
          </a:p>
          <a:p>
            <a:pPr eaLnBrk="1" hangingPunct="1">
              <a:buFont typeface="Wingdings" pitchFamily="2" charset="2"/>
              <a:buNone/>
              <a:defRPr/>
            </a:pPr>
            <a:r>
              <a:rPr lang="sr-Cyrl-CS" sz="2000" smtClean="0"/>
              <a:t>     -еластичности домаће понуде извозних производа; </a:t>
            </a:r>
          </a:p>
          <a:p>
            <a:pPr eaLnBrk="1" hangingPunct="1">
              <a:buFont typeface="Wingdings" pitchFamily="2" charset="2"/>
              <a:buNone/>
              <a:defRPr/>
            </a:pPr>
            <a:r>
              <a:rPr lang="sr-Cyrl-CS" sz="2000" smtClean="0"/>
              <a:t>     -еластичности стране понуде увозних производа.</a:t>
            </a:r>
          </a:p>
          <a:p>
            <a:pPr eaLnBrk="1" hangingPunct="1">
              <a:buFont typeface="Wingdings" pitchFamily="2" charset="2"/>
              <a:buNone/>
              <a:defRPr/>
            </a:pPr>
            <a:r>
              <a:rPr lang="sr-Cyrl-CS" sz="2000" smtClean="0"/>
              <a:t>     Ефекти девалвације долазе до изражаја и преко промјена нивоа националног дохотка.  Изразимо национални доходак у облику:</a:t>
            </a:r>
          </a:p>
          <a:p>
            <a:pPr eaLnBrk="1" hangingPunct="1">
              <a:buFont typeface="Wingdings" pitchFamily="2" charset="2"/>
              <a:buNone/>
              <a:defRPr/>
            </a:pPr>
            <a:r>
              <a:rPr lang="sr-Cyrl-CS" sz="2000" smtClean="0"/>
              <a:t>     </a:t>
            </a:r>
            <a:r>
              <a:rPr lang="en-US" sz="2000" smtClean="0"/>
              <a:t>                      </a:t>
            </a:r>
            <a:r>
              <a:rPr lang="sr-Cyrl-CS" sz="2000" smtClean="0"/>
              <a:t> </a:t>
            </a:r>
            <a:r>
              <a:rPr lang="en-US" sz="2000" smtClean="0"/>
              <a:t>Y</a:t>
            </a:r>
            <a:r>
              <a:rPr lang="sr-Cyrl-CS" sz="2000" smtClean="0"/>
              <a:t> =</a:t>
            </a:r>
            <a:r>
              <a:rPr lang="en-US" sz="2000" smtClean="0"/>
              <a:t> C</a:t>
            </a:r>
            <a:r>
              <a:rPr lang="sr-Cyrl-CS" sz="2000" smtClean="0"/>
              <a:t> + </a:t>
            </a:r>
            <a:r>
              <a:rPr lang="en-US" sz="2000" smtClean="0"/>
              <a:t>I</a:t>
            </a:r>
            <a:r>
              <a:rPr lang="sr-Cyrl-CS" sz="2000" smtClean="0"/>
              <a:t> + </a:t>
            </a:r>
            <a:r>
              <a:rPr lang="en-US" sz="2000" smtClean="0"/>
              <a:t>G</a:t>
            </a:r>
            <a:r>
              <a:rPr lang="sr-Cyrl-CS" sz="2000" smtClean="0"/>
              <a:t> +  ( </a:t>
            </a:r>
            <a:r>
              <a:rPr lang="en-US" sz="2000" smtClean="0"/>
              <a:t>X</a:t>
            </a:r>
            <a:r>
              <a:rPr lang="sr-Cyrl-CS" sz="2000" smtClean="0"/>
              <a:t>- </a:t>
            </a:r>
            <a:r>
              <a:rPr lang="en-US" sz="2000" smtClean="0"/>
              <a:t>M</a:t>
            </a:r>
            <a:r>
              <a:rPr lang="sr-Cyrl-CS" sz="2000" smtClean="0"/>
              <a:t> )</a:t>
            </a:r>
          </a:p>
          <a:p>
            <a:pPr eaLnBrk="1" hangingPunct="1">
              <a:buFont typeface="Wingdings" pitchFamily="2" charset="2"/>
              <a:buNone/>
              <a:defRPr/>
            </a:pPr>
            <a:r>
              <a:rPr lang="sr-Cyrl-CS" sz="2000" smtClean="0"/>
              <a:t>           при чему је : </a:t>
            </a:r>
            <a:r>
              <a:rPr lang="en-US" sz="2000" smtClean="0"/>
              <a:t>C</a:t>
            </a:r>
            <a:r>
              <a:rPr lang="sr-Cyrl-CS" sz="2000" smtClean="0"/>
              <a:t> = текућа потрошња ; </a:t>
            </a:r>
            <a:r>
              <a:rPr lang="en-US" sz="2000" smtClean="0"/>
              <a:t>I</a:t>
            </a:r>
            <a:r>
              <a:rPr lang="sr-Cyrl-CS" sz="2000" smtClean="0"/>
              <a:t> = инвестициона потрошња ;  </a:t>
            </a:r>
            <a:r>
              <a:rPr lang="en-US" sz="2000" smtClean="0"/>
              <a:t>G</a:t>
            </a:r>
            <a:r>
              <a:rPr lang="sr-Cyrl-CS" sz="2000" smtClean="0"/>
              <a:t> =</a:t>
            </a:r>
            <a:r>
              <a:rPr lang="en-US" sz="2000" smtClean="0"/>
              <a:t> </a:t>
            </a:r>
            <a:r>
              <a:rPr lang="sr-Cyrl-CS" sz="2000" smtClean="0"/>
              <a:t>буџетска потрошња ;   </a:t>
            </a:r>
            <a:r>
              <a:rPr lang="en-US" sz="2000" smtClean="0"/>
              <a:t>X</a:t>
            </a:r>
            <a:r>
              <a:rPr lang="sr-Cyrl-CS" sz="2000" smtClean="0"/>
              <a:t>= извоз ;  </a:t>
            </a:r>
            <a:r>
              <a:rPr lang="en-US" sz="2000" smtClean="0"/>
              <a:t> M</a:t>
            </a:r>
            <a:r>
              <a:rPr lang="sr-Cyrl-CS" sz="2000" smtClean="0"/>
              <a:t> =увоз. </a:t>
            </a:r>
          </a:p>
          <a:p>
            <a:pPr eaLnBrk="1" hangingPunct="1">
              <a:buFont typeface="Wingdings" pitchFamily="2" charset="2"/>
              <a:buNone/>
              <a:defRPr/>
            </a:pPr>
            <a:r>
              <a:rPr lang="sr-Cyrl-CS" sz="2000" smtClean="0"/>
              <a:t>    Ако девалвација доведе до очекиваних промјена, доћи ће до пораста вриједности ( </a:t>
            </a:r>
            <a:r>
              <a:rPr lang="en-US" sz="2000" smtClean="0"/>
              <a:t>X- M </a:t>
            </a:r>
            <a:r>
              <a:rPr lang="sr-Cyrl-CS" sz="2000" smtClean="0"/>
              <a:t>) , што значи да ће увећати национални доходак.  </a:t>
            </a:r>
          </a:p>
          <a:p>
            <a:pPr eaLnBrk="1" hangingPunct="1">
              <a:buFont typeface="Wingdings" pitchFamily="2" charset="2"/>
              <a:buNone/>
              <a:defRPr/>
            </a:pPr>
            <a:r>
              <a:rPr lang="sr-Cyrl-CS" sz="2000" smtClean="0"/>
              <a:t>     Ефекат на пораст националног дохотка зависиће од граничне склоности увозу и штедњи. Ако граничну склоност увозу означимо означимо са </a:t>
            </a:r>
            <a:r>
              <a:rPr lang="sr-Latn-CS" sz="2000" smtClean="0"/>
              <a:t>i, a </a:t>
            </a:r>
            <a:r>
              <a:rPr lang="sr-Cyrl-CS" sz="2000" smtClean="0"/>
              <a:t>граничну склоност штедљи са </a:t>
            </a:r>
            <a:r>
              <a:rPr lang="sr-Latn-CS" sz="2000" smtClean="0"/>
              <a:t>s, </a:t>
            </a:r>
            <a:r>
              <a:rPr lang="sr-Cyrl-CS" sz="2000" smtClean="0"/>
              <a:t>онда ће мултипликатор </a:t>
            </a:r>
            <a:r>
              <a:rPr lang="sr-Latn-CS" sz="2000" smtClean="0"/>
              <a:t>m </a:t>
            </a:r>
            <a:r>
              <a:rPr lang="sr-Cyrl-CS" sz="2000" smtClean="0"/>
              <a:t>бити:</a:t>
            </a:r>
          </a:p>
          <a:p>
            <a:pPr eaLnBrk="1" hangingPunct="1">
              <a:buFont typeface="Wingdings" pitchFamily="2" charset="2"/>
              <a:buNone/>
              <a:defRPr/>
            </a:pPr>
            <a:r>
              <a:rPr lang="sr-Cyrl-CS" sz="2000" smtClean="0"/>
              <a:t>                                    </a:t>
            </a:r>
            <a:r>
              <a:rPr lang="sr-Latn-CS" sz="2000" smtClean="0"/>
              <a:t>m = 1/i + s </a:t>
            </a:r>
            <a:r>
              <a:rPr lang="sr-Cyrl-CS" sz="2000" smtClean="0"/>
              <a:t>Мултипликатор нам показује колико пута ће се повећати додајни доходак до којег је дошло ефектима девалвације.                       </a:t>
            </a:r>
            <a:endParaRPr lang="en-US" sz="200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lstStyle/>
          <a:p>
            <a:pPr eaLnBrk="1" hangingPunct="1">
              <a:defRPr/>
            </a:pPr>
            <a:r>
              <a:rPr lang="sr-Cyrl-CS" sz="2400" smtClean="0"/>
              <a:t>Конвертибилност</a:t>
            </a:r>
            <a:endParaRPr lang="en-US" sz="2400" smtClean="0"/>
          </a:p>
        </p:txBody>
      </p:sp>
      <p:sp>
        <p:nvSpPr>
          <p:cNvPr id="39939" name="Rectangle 3"/>
          <p:cNvSpPr>
            <a:spLocks noGrp="1" noChangeArrowheads="1"/>
          </p:cNvSpPr>
          <p:nvPr>
            <p:ph type="body" idx="1"/>
          </p:nvPr>
        </p:nvSpPr>
        <p:spPr/>
        <p:txBody>
          <a:bodyPr/>
          <a:lstStyle/>
          <a:p>
            <a:pPr eaLnBrk="1" hangingPunct="1">
              <a:lnSpc>
                <a:spcPct val="90000"/>
              </a:lnSpc>
              <a:buFont typeface="Wingdings" pitchFamily="2" charset="2"/>
              <a:buNone/>
              <a:defRPr/>
            </a:pPr>
            <a:r>
              <a:rPr lang="sr-Cyrl-CS" sz="2000" dirty="0" smtClean="0"/>
              <a:t>    </a:t>
            </a:r>
            <a:r>
              <a:rPr lang="en-US" sz="2000" dirty="0" smtClean="0"/>
              <a:t> </a:t>
            </a:r>
            <a:r>
              <a:rPr lang="sr-Cyrl-CS" sz="2000" dirty="0" smtClean="0"/>
              <a:t>Конвертибилном валутом се назива она валута која се релативно лако може замијенити за другу валуту.</a:t>
            </a:r>
          </a:p>
          <a:p>
            <a:pPr eaLnBrk="1" hangingPunct="1">
              <a:lnSpc>
                <a:spcPct val="90000"/>
              </a:lnSpc>
              <a:buFont typeface="Wingdings" pitchFamily="2" charset="2"/>
              <a:buNone/>
              <a:defRPr/>
            </a:pPr>
            <a:r>
              <a:rPr lang="sr-Cyrl-CS" sz="2000" dirty="0" smtClean="0"/>
              <a:t>     Може се, у основи, говорити о два типа конвертибилности : класичној и савременој. У вријеме чистог златног стандарда постојала је пуна, неограничена конвертибилност. Тада је у промету био ковани новац  </a:t>
            </a:r>
            <a:r>
              <a:rPr lang="sr-Latn-BA" sz="2000" dirty="0" smtClean="0"/>
              <a:t>(</a:t>
            </a:r>
            <a:r>
              <a:rPr lang="sr-Cyrl-CS" sz="2000" dirty="0" smtClean="0"/>
              <a:t> златни новац ) и папирни новац који се могао без ограничења замијенити за одговарајућу количину злата. Савремена конвертибилност не подразумијева замјењивост за злато, већ замјењивост за неку другу конвертибилну валуту.</a:t>
            </a:r>
          </a:p>
          <a:p>
            <a:pPr eaLnBrk="1" hangingPunct="1">
              <a:lnSpc>
                <a:spcPct val="90000"/>
              </a:lnSpc>
              <a:buFont typeface="Wingdings" pitchFamily="2" charset="2"/>
              <a:buNone/>
              <a:defRPr/>
            </a:pPr>
            <a:r>
              <a:rPr lang="sr-Cyrl-CS" sz="2000" dirty="0" smtClean="0"/>
              <a:t>      Конвертибилност националне валуте ствара повољније услове за успостављање економских веза са иностранством и веће укључивање привреде у међународну подјелу рада.</a:t>
            </a:r>
          </a:p>
          <a:p>
            <a:pPr eaLnBrk="1" hangingPunct="1">
              <a:lnSpc>
                <a:spcPct val="90000"/>
              </a:lnSpc>
              <a:buFont typeface="Wingdings" pitchFamily="2" charset="2"/>
              <a:buNone/>
              <a:defRPr/>
            </a:pPr>
            <a:r>
              <a:rPr lang="sr-Cyrl-CS" sz="2000" dirty="0" smtClean="0"/>
              <a:t>     Проглашењем конвертибилности своје валуте земља преузима обавезу да  при емисији домаће валуте има реално покриће у девизним резервама  </a:t>
            </a:r>
            <a:endParaRPr lang="en-US" sz="2000"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p:txBody>
          <a:bodyPr/>
          <a:lstStyle/>
          <a:p>
            <a:pPr eaLnBrk="1" hangingPunct="1">
              <a:defRPr/>
            </a:pPr>
            <a:r>
              <a:rPr lang="sr-Cyrl-CS" sz="2400" smtClean="0"/>
              <a:t>Монетарне резерве</a:t>
            </a:r>
            <a:endParaRPr lang="en-US" sz="2400" smtClean="0"/>
          </a:p>
        </p:txBody>
      </p:sp>
      <p:sp>
        <p:nvSpPr>
          <p:cNvPr id="40963" name="Rectangle 3"/>
          <p:cNvSpPr>
            <a:spLocks noGrp="1" noChangeArrowheads="1"/>
          </p:cNvSpPr>
          <p:nvPr>
            <p:ph type="body" idx="1"/>
          </p:nvPr>
        </p:nvSpPr>
        <p:spPr>
          <a:xfrm>
            <a:off x="457200" y="1219200"/>
            <a:ext cx="8229600" cy="5638800"/>
          </a:xfrm>
        </p:spPr>
        <p:txBody>
          <a:bodyPr/>
          <a:lstStyle/>
          <a:p>
            <a:pPr eaLnBrk="1" hangingPunct="1">
              <a:lnSpc>
                <a:spcPct val="80000"/>
              </a:lnSpc>
              <a:buFont typeface="Wingdings" pitchFamily="2" charset="2"/>
              <a:buNone/>
              <a:defRPr/>
            </a:pPr>
            <a:r>
              <a:rPr lang="sr-Latn-BA" sz="900" dirty="0" smtClean="0"/>
              <a:t>      </a:t>
            </a:r>
            <a:r>
              <a:rPr lang="sr-Cyrl-CS" sz="900" dirty="0" smtClean="0"/>
              <a:t>       </a:t>
            </a:r>
            <a:r>
              <a:rPr lang="sr-Cyrl-CS" sz="1800" b="1" dirty="0" smtClean="0"/>
              <a:t>Средства међународног плаћања којима земља располаже и које може брзо, ефикасно и без икаквих ограничења употријебити за измирење својих обавеза према иностранству, називају се монетарне резерве. Оне су државни залог страних валута и драгоцјеноси ( злато ).</a:t>
            </a:r>
          </a:p>
          <a:p>
            <a:pPr eaLnBrk="1" hangingPunct="1">
              <a:lnSpc>
                <a:spcPct val="80000"/>
              </a:lnSpc>
              <a:buFont typeface="Wingdings" pitchFamily="2" charset="2"/>
              <a:buNone/>
              <a:defRPr/>
            </a:pPr>
            <a:r>
              <a:rPr lang="sr-Cyrl-CS" sz="1800" b="1" dirty="0" smtClean="0"/>
              <a:t>      Монетарне резерве се могу састојати од злата, конвертибилних валута и специјалних права вучења. Сврха монетарних резерви је да обезбиједи стабилност домаће валуте и ликвидност плаћања према иностранству у периодима када су текући приливи девиза мањи од износа приспјелих обавеза према иностранству. Оне се користе за поравнање међународних трансакција с страним партнерима на трговинским и валутним тржи-штима. Ова средства се не могу користити за финансирање текућих потреба нити за финансирање развоја.</a:t>
            </a:r>
          </a:p>
          <a:p>
            <a:pPr eaLnBrk="1" hangingPunct="1">
              <a:lnSpc>
                <a:spcPct val="80000"/>
              </a:lnSpc>
              <a:buFont typeface="Wingdings" pitchFamily="2" charset="2"/>
              <a:buNone/>
              <a:defRPr/>
            </a:pPr>
            <a:endParaRPr lang="sr-Cyrl-CS" sz="1800" b="1" dirty="0" smtClean="0"/>
          </a:p>
          <a:p>
            <a:pPr eaLnBrk="1" hangingPunct="1">
              <a:lnSpc>
                <a:spcPct val="80000"/>
              </a:lnSpc>
              <a:buFont typeface="Wingdings" pitchFamily="2" charset="2"/>
              <a:buNone/>
              <a:defRPr/>
            </a:pPr>
            <a:r>
              <a:rPr lang="sr-Cyrl-CS" sz="1800" b="1" dirty="0" smtClean="0"/>
              <a:t>      Поред тога монетарне резерве  се употребљавају као потпора вриједности националне валуте, те као подлога за извршење функције централне банке ( конвертибилност и одржавање девизног кур</a:t>
            </a:r>
            <a:r>
              <a:rPr lang="sr-Latn-BA" sz="1800" b="1" dirty="0" smtClean="0"/>
              <a:t>c ).</a:t>
            </a:r>
            <a:r>
              <a:rPr lang="sr-Cyrl-CS" sz="1800" b="1" dirty="0" smtClean="0"/>
              <a:t> Монетарне резерве надзире централна банка и саставни су дио њене монетарне политике.  Он</a:t>
            </a:r>
            <a:r>
              <a:rPr lang="sr-Latn-BA" sz="1800" b="1" dirty="0" smtClean="0"/>
              <a:t>e</a:t>
            </a:r>
            <a:r>
              <a:rPr lang="sr-Cyrl-CS" sz="1800" b="1" dirty="0" smtClean="0"/>
              <a:t> се могу депоновати у првокласне свјетске банке, као средства по виђењу</a:t>
            </a:r>
            <a:r>
              <a:rPr lang="sr-Latn-BA" sz="1800" b="1" dirty="0" smtClean="0"/>
              <a:t> </a:t>
            </a:r>
            <a:r>
              <a:rPr lang="sr-Cyrl-CS" sz="1800" b="1" dirty="0" smtClean="0"/>
              <a:t>или као орочена краткорочна средства и на њих, у  виду камате, остварити одређене приходе.</a:t>
            </a:r>
          </a:p>
          <a:p>
            <a:pPr eaLnBrk="1" hangingPunct="1">
              <a:lnSpc>
                <a:spcPct val="80000"/>
              </a:lnSpc>
              <a:buFont typeface="Wingdings" pitchFamily="2" charset="2"/>
              <a:buNone/>
              <a:defRPr/>
            </a:pPr>
            <a:r>
              <a:rPr lang="sr-Cyrl-CS" sz="1800" b="1" dirty="0" smtClean="0"/>
              <a:t>     </a:t>
            </a:r>
            <a:endParaRPr lang="en-US" sz="1800" b="1"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p:txBody>
          <a:bodyPr/>
          <a:lstStyle/>
          <a:p>
            <a:pPr eaLnBrk="1" hangingPunct="1">
              <a:defRPr/>
            </a:pPr>
            <a:r>
              <a:rPr lang="sr-Cyrl-CS" sz="2400" smtClean="0"/>
              <a:t>Девизна контрола</a:t>
            </a:r>
            <a:endParaRPr lang="en-US" sz="2400" smtClean="0"/>
          </a:p>
        </p:txBody>
      </p:sp>
      <p:sp>
        <p:nvSpPr>
          <p:cNvPr id="41987" name="Rectangle 3"/>
          <p:cNvSpPr>
            <a:spLocks noGrp="1" noChangeArrowheads="1"/>
          </p:cNvSpPr>
          <p:nvPr>
            <p:ph type="body" idx="1"/>
          </p:nvPr>
        </p:nvSpPr>
        <p:spPr>
          <a:xfrm>
            <a:off x="457200" y="1143000"/>
            <a:ext cx="8229600" cy="5410200"/>
          </a:xfrm>
        </p:spPr>
        <p:txBody>
          <a:bodyPr/>
          <a:lstStyle/>
          <a:p>
            <a:pPr eaLnBrk="1" hangingPunct="1">
              <a:lnSpc>
                <a:spcPct val="80000"/>
              </a:lnSpc>
              <a:buFont typeface="Wingdings" pitchFamily="2" charset="2"/>
              <a:buNone/>
              <a:defRPr/>
            </a:pPr>
            <a:r>
              <a:rPr lang="sr-Cyrl-CS" sz="2800" smtClean="0"/>
              <a:t>    </a:t>
            </a:r>
            <a:r>
              <a:rPr lang="sr-Cyrl-CS" sz="1800" smtClean="0"/>
              <a:t>Под девизном контролом подразумијевамо скуп прописа, мјера и иструмената којима се ограничава слобода у пословању девизама, утврђује поступак при обављању појединих девизних операција и провјерава да ли се девизни послови обављају у складу са прописима. Циљ девизне контроле је , прије свега, да се обезбиједи уравнотежење платног биланса, спријечи претјерана потрошња девиза и да се девизни курс одржи на жељеном нивоу.</a:t>
            </a:r>
          </a:p>
          <a:p>
            <a:pPr eaLnBrk="1" hangingPunct="1">
              <a:lnSpc>
                <a:spcPct val="80000"/>
              </a:lnSpc>
              <a:buFont typeface="Wingdings" pitchFamily="2" charset="2"/>
              <a:buNone/>
              <a:defRPr/>
            </a:pPr>
            <a:r>
              <a:rPr lang="sr-Cyrl-CS" sz="1800" smtClean="0"/>
              <a:t>      Најчешће коришћени иструменти девизне контроле су :</a:t>
            </a:r>
          </a:p>
          <a:p>
            <a:pPr eaLnBrk="1" hangingPunct="1">
              <a:lnSpc>
                <a:spcPct val="80000"/>
              </a:lnSpc>
              <a:buFont typeface="Wingdings" pitchFamily="2" charset="2"/>
              <a:buNone/>
              <a:defRPr/>
            </a:pPr>
            <a:r>
              <a:rPr lang="sr-Cyrl-CS" sz="1800" smtClean="0"/>
              <a:t>      - забране појединих врста плаћања; </a:t>
            </a:r>
          </a:p>
          <a:p>
            <a:pPr eaLnBrk="1" hangingPunct="1">
              <a:lnSpc>
                <a:spcPct val="80000"/>
              </a:lnSpc>
              <a:buFont typeface="Wingdings" pitchFamily="2" charset="2"/>
              <a:buNone/>
              <a:defRPr/>
            </a:pPr>
            <a:r>
              <a:rPr lang="sr-Cyrl-CS" sz="1800" smtClean="0"/>
              <a:t>      - дозволе : да би се могла извршити одређена плаћања неопходно је прибавити дозволу надлежног државног органа; </a:t>
            </a:r>
          </a:p>
          <a:p>
            <a:pPr eaLnBrk="1" hangingPunct="1">
              <a:lnSpc>
                <a:spcPct val="80000"/>
              </a:lnSpc>
              <a:buFont typeface="Wingdings" pitchFamily="2" charset="2"/>
              <a:buNone/>
              <a:defRPr/>
            </a:pPr>
            <a:r>
              <a:rPr lang="sr-Cyrl-CS" sz="1800" smtClean="0"/>
              <a:t>       - девизне квоте: утврђује се износ девиза који у датом периоду  (обично годину дана ) може бити потрошен за поједине врсте плаћања; </a:t>
            </a:r>
          </a:p>
          <a:p>
            <a:pPr eaLnBrk="1" hangingPunct="1">
              <a:lnSpc>
                <a:spcPct val="80000"/>
              </a:lnSpc>
              <a:buFont typeface="Wingdings" pitchFamily="2" charset="2"/>
              <a:buNone/>
              <a:defRPr/>
            </a:pPr>
            <a:r>
              <a:rPr lang="sr-Cyrl-CS" sz="1800" smtClean="0"/>
              <a:t>       - лиценциони систем представља комбинацију девизних квота и дозвола. Њиме се омогућава праћење степена искоришћености утврђене девизне квоте.</a:t>
            </a:r>
          </a:p>
          <a:p>
            <a:pPr eaLnBrk="1" hangingPunct="1">
              <a:lnSpc>
                <a:spcPct val="80000"/>
              </a:lnSpc>
              <a:buFont typeface="Wingdings" pitchFamily="2" charset="2"/>
              <a:buNone/>
              <a:defRPr/>
            </a:pPr>
            <a:r>
              <a:rPr lang="sr-Cyrl-CS" sz="1800" smtClean="0"/>
              <a:t>       - цесија девиза је мјера којом се извозници обавезују да цјелокупан износ или дио девиза уступе централној банци ;</a:t>
            </a:r>
          </a:p>
          <a:p>
            <a:pPr eaLnBrk="1" hangingPunct="1">
              <a:lnSpc>
                <a:spcPct val="80000"/>
              </a:lnSpc>
              <a:buFont typeface="Wingdings" pitchFamily="2" charset="2"/>
              <a:buNone/>
              <a:defRPr/>
            </a:pPr>
            <a:r>
              <a:rPr lang="sr-Cyrl-CS" sz="1800" smtClean="0"/>
              <a:t>        - примјена вишеструких девизних курсева; </a:t>
            </a:r>
          </a:p>
          <a:p>
            <a:pPr eaLnBrk="1" hangingPunct="1">
              <a:lnSpc>
                <a:spcPct val="80000"/>
              </a:lnSpc>
              <a:buFont typeface="Wingdings" pitchFamily="2" charset="2"/>
              <a:buNone/>
              <a:defRPr/>
            </a:pPr>
            <a:r>
              <a:rPr lang="sr-Cyrl-CS" sz="1800" smtClean="0"/>
              <a:t>        - извозне премије; </a:t>
            </a:r>
          </a:p>
          <a:p>
            <a:pPr eaLnBrk="1" hangingPunct="1">
              <a:lnSpc>
                <a:spcPct val="80000"/>
              </a:lnSpc>
              <a:buFont typeface="Wingdings" pitchFamily="2" charset="2"/>
              <a:buNone/>
              <a:defRPr/>
            </a:pPr>
            <a:r>
              <a:rPr lang="sr-Cyrl-CS" sz="1800" smtClean="0"/>
              <a:t>        - повраћај царина за ранији увоз сировина, пореске олакшице, повољније превозне тарифе за извозну робу и сл. </a:t>
            </a:r>
            <a:endParaRPr lang="en-US" sz="280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p:txBody>
          <a:bodyPr/>
          <a:lstStyle/>
          <a:p>
            <a:pPr eaLnBrk="1" hangingPunct="1">
              <a:defRPr/>
            </a:pPr>
            <a:r>
              <a:rPr lang="sr-Cyrl-CS" sz="2400" smtClean="0"/>
              <a:t>Правило укрштених девизних курсева</a:t>
            </a:r>
            <a:endParaRPr lang="en-US" sz="2400" smtClean="0"/>
          </a:p>
        </p:txBody>
      </p:sp>
      <p:sp>
        <p:nvSpPr>
          <p:cNvPr id="52227" name="Rectangle 3"/>
          <p:cNvSpPr>
            <a:spLocks noGrp="1" noChangeArrowheads="1"/>
          </p:cNvSpPr>
          <p:nvPr>
            <p:ph type="body" idx="1"/>
          </p:nvPr>
        </p:nvSpPr>
        <p:spPr>
          <a:xfrm>
            <a:off x="457200" y="1600200"/>
            <a:ext cx="8229600" cy="1981200"/>
          </a:xfrm>
        </p:spPr>
        <p:txBody>
          <a:bodyPr/>
          <a:lstStyle/>
          <a:p>
            <a:pPr eaLnBrk="1" hangingPunct="1">
              <a:buFont typeface="Wingdings" pitchFamily="2" charset="2"/>
              <a:buNone/>
              <a:defRPr/>
            </a:pPr>
            <a:r>
              <a:rPr lang="sr-Cyrl-CS" sz="2000" smtClean="0"/>
              <a:t>     У нормалним околностима однос између двије валуте требао би да буде исти на свим девизним тржиштима.. Курс евра у доларима би требао да буде једнак реципрочн</a:t>
            </a:r>
            <a:r>
              <a:rPr lang="en-US" sz="2000" smtClean="0"/>
              <a:t>oj</a:t>
            </a:r>
            <a:r>
              <a:rPr lang="sr-Cyrl-CS" sz="2000" smtClean="0"/>
              <a:t> вриједности курса долара у еврима, курс фунте у доларима би требао да буде једнак реципрочна вриједност курса долара у фунтама, а однос између евра и фунте се може добити и из њиховог односа према долару. Приказаћемо ове односе у табели :</a:t>
            </a:r>
            <a:endParaRPr lang="en-US" sz="2000" smtClean="0"/>
          </a:p>
          <a:p>
            <a:pPr eaLnBrk="1" hangingPunct="1">
              <a:buFont typeface="Wingdings" pitchFamily="2" charset="2"/>
              <a:buNone/>
              <a:defRPr/>
            </a:pPr>
            <a:endParaRPr lang="en-US" sz="1200" smtClean="0"/>
          </a:p>
          <a:p>
            <a:pPr eaLnBrk="1" hangingPunct="1">
              <a:buFont typeface="Wingdings" pitchFamily="2" charset="2"/>
              <a:buNone/>
              <a:defRPr/>
            </a:pPr>
            <a:endParaRPr lang="en-US" sz="1200" smtClean="0"/>
          </a:p>
          <a:p>
            <a:pPr eaLnBrk="1" hangingPunct="1">
              <a:buFont typeface="Wingdings" pitchFamily="2" charset="2"/>
              <a:buNone/>
              <a:defRPr/>
            </a:pPr>
            <a:r>
              <a:rPr lang="en-US" sz="2000" smtClean="0"/>
              <a:t>           </a:t>
            </a:r>
            <a:r>
              <a:rPr lang="sr-Cyrl-CS" sz="1400" smtClean="0"/>
              <a:t>Табела 1 Правилно укрштени девизни курсеви</a:t>
            </a:r>
            <a:r>
              <a:rPr lang="sr-Cyrl-CS" sz="1200" smtClean="0"/>
              <a:t>.</a:t>
            </a:r>
            <a:endParaRPr lang="en-US" sz="2000" smtClean="0"/>
          </a:p>
        </p:txBody>
      </p:sp>
      <p:graphicFrame>
        <p:nvGraphicFramePr>
          <p:cNvPr id="52525" name="Group 301"/>
          <p:cNvGraphicFramePr>
            <a:graphicFrameLocks noGrp="1"/>
          </p:cNvGraphicFramePr>
          <p:nvPr/>
        </p:nvGraphicFramePr>
        <p:xfrm>
          <a:off x="1066800" y="4419600"/>
          <a:ext cx="7086600" cy="1524000"/>
        </p:xfrm>
        <a:graphic>
          <a:graphicData uri="http://schemas.openxmlformats.org/drawingml/2006/table">
            <a:tbl>
              <a:tblPr/>
              <a:tblGrid>
                <a:gridCol w="1771650"/>
                <a:gridCol w="1771650"/>
                <a:gridCol w="1771650"/>
                <a:gridCol w="1771650"/>
              </a:tblGrid>
              <a:tr h="304800">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Земња -тржиште</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Д евизни курс</a:t>
                      </a:r>
                      <a:r>
                        <a:rPr kumimoji="0" lang="sr-Cyrl-CS"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bs-Latn-BA"/>
                    </a:p>
                  </a:txBody>
                  <a:tcPr/>
                </a:tc>
                <a:tc hMerge="1">
                  <a:txBody>
                    <a:bodyPr/>
                    <a:lstStyle/>
                    <a:p>
                      <a:endParaRPr lang="bs-Latn-BA"/>
                    </a:p>
                  </a:txBody>
                  <a:tcPr/>
                </a:tc>
              </a:tr>
              <a:tr h="303213">
                <a:tc vMerge="1">
                  <a:txBody>
                    <a:bodyPr/>
                    <a:lstStyle/>
                    <a:p>
                      <a:endParaRPr lang="bs-Latn-BA"/>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a:t>
                      </a: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USD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EUR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GBP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32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САД</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1,6</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32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Еврозона ЕМУ</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0,80</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1,28</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32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Велика Британија</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0,625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0,78125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457200" y="381000"/>
            <a:ext cx="8229600" cy="5745163"/>
          </a:xfrm>
        </p:spPr>
        <p:txBody>
          <a:bodyPr/>
          <a:lstStyle/>
          <a:p>
            <a:pPr algn="just" eaLnBrk="1" hangingPunct="1">
              <a:buFont typeface="Wingdings" pitchFamily="2" charset="2"/>
              <a:buNone/>
              <a:defRPr/>
            </a:pPr>
            <a:r>
              <a:rPr lang="sr-Cyrl-CS" sz="2400" dirty="0" smtClean="0"/>
              <a:t>               Појам и врсте финансијског тржишта</a:t>
            </a:r>
          </a:p>
          <a:p>
            <a:pPr algn="just" eaLnBrk="1" hangingPunct="1">
              <a:defRPr/>
            </a:pPr>
            <a:r>
              <a:rPr lang="sr-Cyrl-CS" sz="2000" dirty="0" smtClean="0"/>
              <a:t> Финансијско тржиште је тржиште на којем се финансијска средства преносе од оних који имају вишак расположивих средстава онима који имају мањак средстава.</a:t>
            </a:r>
          </a:p>
          <a:p>
            <a:pPr algn="just" eaLnBrk="1" hangingPunct="1">
              <a:defRPr/>
            </a:pPr>
            <a:r>
              <a:rPr lang="sr-Cyrl-CS" sz="2000" dirty="0" smtClean="0"/>
              <a:t>Финансијска тржишта се могу класификовати на више начина. Главна подјела је на: новчано тржиште, тржиште капитала и девизно тржиште.</a:t>
            </a:r>
          </a:p>
          <a:p>
            <a:pPr algn="just" eaLnBrk="1" hangingPunct="1">
              <a:defRPr/>
            </a:pPr>
            <a:r>
              <a:rPr lang="sr-Cyrl-CS" sz="2000" dirty="0" smtClean="0"/>
              <a:t>На новчаном тржишту се обављају трансакције краткорочним средствима са роком до годину дана.</a:t>
            </a:r>
          </a:p>
          <a:p>
            <a:pPr algn="just" eaLnBrk="1" hangingPunct="1">
              <a:defRPr/>
            </a:pPr>
            <a:r>
              <a:rPr lang="sr-Cyrl-CS" sz="2000" dirty="0" smtClean="0"/>
              <a:t>Тржиште капитала је тржиште на којем се тргује дугорочним средствима.</a:t>
            </a:r>
          </a:p>
          <a:p>
            <a:pPr algn="just" eaLnBrk="1" hangingPunct="1">
              <a:defRPr/>
            </a:pPr>
            <a:r>
              <a:rPr lang="sr-Cyrl-CS" sz="2000" dirty="0" smtClean="0"/>
              <a:t>Девизно тржиште је дио финансијског тржишта на којем се сусреће понуда и тражња девиза. Њиме се обезбеђује мобилност средстава и на њему се одређује девизни курс.</a:t>
            </a:r>
          </a:p>
          <a:p>
            <a:pPr algn="just" eaLnBrk="1" hangingPunct="1">
              <a:defRPr/>
            </a:pPr>
            <a:r>
              <a:rPr lang="sr-Cyrl-CS" sz="2000" dirty="0" smtClean="0"/>
              <a:t>Према начину како се трговање одвија финансијска тржишта се могу подијелити на примарна (на којима се уводе нове хартије од вриједности ) и секундарна (на којима се врши даља продаја и куповина вриједносних папира</a:t>
            </a:r>
            <a:r>
              <a:rPr lang="en-US" sz="2000" dirty="0" smtClean="0"/>
              <a:t> </a:t>
            </a:r>
            <a:r>
              <a:rPr lang="sr-Cyrl-CS" sz="2000" dirty="0" smtClean="0"/>
              <a:t>). </a:t>
            </a:r>
            <a:endParaRPr lang="en-US" sz="200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457200" y="609600"/>
            <a:ext cx="8229600" cy="5516563"/>
          </a:xfrm>
        </p:spPr>
        <p:txBody>
          <a:bodyPr/>
          <a:lstStyle/>
          <a:p>
            <a:pPr eaLnBrk="1" hangingPunct="1">
              <a:lnSpc>
                <a:spcPct val="90000"/>
              </a:lnSpc>
              <a:buFont typeface="Wingdings" pitchFamily="2" charset="2"/>
              <a:buNone/>
              <a:defRPr/>
            </a:pPr>
            <a:r>
              <a:rPr lang="sr-Cyrl-CS" sz="2000" smtClean="0"/>
              <a:t>     </a:t>
            </a:r>
            <a:r>
              <a:rPr lang="sr-Cyrl-CS" sz="2000" b="1" smtClean="0"/>
              <a:t>За односе међу девизним курсевима значајне су сљедеће релације :</a:t>
            </a:r>
          </a:p>
          <a:p>
            <a:pPr eaLnBrk="1" hangingPunct="1">
              <a:lnSpc>
                <a:spcPct val="90000"/>
              </a:lnSpc>
              <a:buFont typeface="Wingdings" pitchFamily="2" charset="2"/>
              <a:buNone/>
              <a:defRPr/>
            </a:pPr>
            <a:r>
              <a:rPr lang="sr-Cyrl-CS" sz="2000" b="1" smtClean="0"/>
              <a:t>     1) Курс евра у доларима једнак је реципрочној вриједности курса долара у еврима :</a:t>
            </a:r>
          </a:p>
          <a:p>
            <a:pPr eaLnBrk="1" hangingPunct="1">
              <a:lnSpc>
                <a:spcPct val="90000"/>
              </a:lnSpc>
              <a:buFont typeface="Wingdings" pitchFamily="2" charset="2"/>
              <a:buNone/>
              <a:defRPr/>
            </a:pPr>
            <a:r>
              <a:rPr lang="sr-Cyrl-CS" sz="2000" b="1" smtClean="0"/>
              <a:t>                К (</a:t>
            </a:r>
            <a:r>
              <a:rPr lang="en-US" sz="1200" b="1" smtClean="0"/>
              <a:t>USD</a:t>
            </a:r>
            <a:r>
              <a:rPr lang="sr-Cyrl-CS" sz="1200" b="1" smtClean="0"/>
              <a:t>/</a:t>
            </a:r>
            <a:r>
              <a:rPr lang="en-US" sz="1200" b="1" smtClean="0"/>
              <a:t>EUR</a:t>
            </a:r>
            <a:r>
              <a:rPr lang="sr-Cyrl-CS" sz="2000" b="1" smtClean="0"/>
              <a:t>) = 1/К (</a:t>
            </a:r>
            <a:r>
              <a:rPr lang="en-US" sz="1200" b="1" smtClean="0"/>
              <a:t> EUR</a:t>
            </a:r>
            <a:r>
              <a:rPr lang="sr-Cyrl-CS" sz="1200" b="1" smtClean="0"/>
              <a:t>/</a:t>
            </a:r>
            <a:r>
              <a:rPr lang="en-US" sz="1200" b="1" smtClean="0"/>
              <a:t> USD</a:t>
            </a:r>
            <a:r>
              <a:rPr lang="sr-Cyrl-CS" sz="2000" b="1" smtClean="0"/>
              <a:t>) =1,25 = 1/0,80</a:t>
            </a:r>
          </a:p>
          <a:p>
            <a:pPr eaLnBrk="1" hangingPunct="1">
              <a:lnSpc>
                <a:spcPct val="90000"/>
              </a:lnSpc>
              <a:buFont typeface="Wingdings" pitchFamily="2" charset="2"/>
              <a:buNone/>
              <a:defRPr/>
            </a:pPr>
            <a:r>
              <a:rPr lang="sr-Cyrl-CS" sz="2000" b="1" smtClean="0"/>
              <a:t>      2) Курс долара у еврима једнак је курсу фунте у еврима пута курс долара у фунтама :</a:t>
            </a:r>
          </a:p>
          <a:p>
            <a:pPr eaLnBrk="1" hangingPunct="1">
              <a:lnSpc>
                <a:spcPct val="90000"/>
              </a:lnSpc>
              <a:buFont typeface="Wingdings" pitchFamily="2" charset="2"/>
              <a:buNone/>
              <a:defRPr/>
            </a:pPr>
            <a:r>
              <a:rPr lang="sr-Cyrl-CS" sz="2000" b="1" smtClean="0"/>
              <a:t>                К (</a:t>
            </a:r>
            <a:r>
              <a:rPr lang="en-US" sz="1200" b="1" smtClean="0"/>
              <a:t>EUR</a:t>
            </a:r>
            <a:r>
              <a:rPr lang="sr-Cyrl-CS" sz="1200" b="1" smtClean="0"/>
              <a:t>/</a:t>
            </a:r>
            <a:r>
              <a:rPr lang="en-US" sz="1200" b="1" smtClean="0"/>
              <a:t>USD</a:t>
            </a:r>
            <a:r>
              <a:rPr lang="sr-Cyrl-CS" sz="2000" b="1" smtClean="0"/>
              <a:t>)= К (</a:t>
            </a:r>
            <a:r>
              <a:rPr lang="en-US" sz="1200" b="1" smtClean="0"/>
              <a:t>EUR</a:t>
            </a:r>
            <a:r>
              <a:rPr lang="sr-Cyrl-CS" sz="1200" b="1" smtClean="0"/>
              <a:t>/</a:t>
            </a:r>
            <a:r>
              <a:rPr lang="en-US" sz="1200" b="1" smtClean="0"/>
              <a:t>GBR</a:t>
            </a:r>
            <a:r>
              <a:rPr lang="sr-Cyrl-CS" sz="2000" b="1" smtClean="0"/>
              <a:t>) </a:t>
            </a:r>
            <a:r>
              <a:rPr lang="en-US" sz="1200" b="1" smtClean="0"/>
              <a:t>X  </a:t>
            </a:r>
            <a:r>
              <a:rPr lang="en-US" sz="2000" b="1" smtClean="0"/>
              <a:t>K</a:t>
            </a:r>
            <a:r>
              <a:rPr lang="sr-Cyrl-CS" sz="2000" b="1" smtClean="0"/>
              <a:t> (</a:t>
            </a:r>
            <a:r>
              <a:rPr lang="en-US" sz="1200" b="1" smtClean="0"/>
              <a:t>GBP</a:t>
            </a:r>
            <a:r>
              <a:rPr lang="sr-Cyrl-CS" sz="1200" b="1" smtClean="0"/>
              <a:t>/</a:t>
            </a:r>
            <a:r>
              <a:rPr lang="en-US" sz="1200" b="1" smtClean="0"/>
              <a:t>USD</a:t>
            </a:r>
            <a:r>
              <a:rPr lang="sr-Cyrl-CS" sz="2000" b="1" smtClean="0"/>
              <a:t>) = 0,80= 1,28</a:t>
            </a:r>
            <a:r>
              <a:rPr lang="en-US" sz="2000" b="1" smtClean="0"/>
              <a:t> </a:t>
            </a:r>
            <a:r>
              <a:rPr lang="en-US" sz="1200" b="1" smtClean="0"/>
              <a:t>X</a:t>
            </a:r>
            <a:r>
              <a:rPr lang="sr-Cyrl-CS" sz="2000" b="1" smtClean="0"/>
              <a:t>0,625</a:t>
            </a:r>
          </a:p>
          <a:p>
            <a:pPr eaLnBrk="1" hangingPunct="1">
              <a:lnSpc>
                <a:spcPct val="90000"/>
              </a:lnSpc>
              <a:buFont typeface="Wingdings" pitchFamily="2" charset="2"/>
              <a:buNone/>
              <a:defRPr/>
            </a:pPr>
            <a:r>
              <a:rPr lang="sr-Cyrl-CS" sz="2000" b="1" smtClean="0"/>
              <a:t>       3) Курс долара у еврима једнак је курсу долара у фунтама подијењено са курсом евра у фунтама :</a:t>
            </a:r>
          </a:p>
          <a:p>
            <a:pPr eaLnBrk="1" hangingPunct="1">
              <a:lnSpc>
                <a:spcPct val="90000"/>
              </a:lnSpc>
              <a:buFont typeface="Wingdings" pitchFamily="2" charset="2"/>
              <a:buNone/>
              <a:defRPr/>
            </a:pPr>
            <a:r>
              <a:rPr lang="sr-Cyrl-CS" sz="2000" b="1" smtClean="0"/>
              <a:t>                 К(</a:t>
            </a:r>
            <a:r>
              <a:rPr lang="en-US" sz="1200" b="1" smtClean="0"/>
              <a:t>EUR</a:t>
            </a:r>
            <a:r>
              <a:rPr lang="sr-Cyrl-CS" sz="1200" b="1" smtClean="0"/>
              <a:t>/</a:t>
            </a:r>
            <a:r>
              <a:rPr lang="en-US" sz="1200" b="1" smtClean="0"/>
              <a:t>USD</a:t>
            </a:r>
            <a:r>
              <a:rPr lang="sr-Cyrl-CS" sz="2000" b="1" smtClean="0"/>
              <a:t>)     = К</a:t>
            </a:r>
            <a:r>
              <a:rPr lang="en-US" sz="2000" b="1" smtClean="0"/>
              <a:t> </a:t>
            </a:r>
            <a:r>
              <a:rPr lang="sr-Cyrl-CS" sz="2000" b="1" smtClean="0"/>
              <a:t>(</a:t>
            </a:r>
            <a:r>
              <a:rPr lang="en-US" sz="1200" b="1" smtClean="0"/>
              <a:t>GRP</a:t>
            </a:r>
            <a:r>
              <a:rPr lang="sr-Cyrl-CS" sz="1200" b="1" smtClean="0"/>
              <a:t>/</a:t>
            </a:r>
            <a:r>
              <a:rPr lang="en-US" sz="1200" b="1" smtClean="0"/>
              <a:t>USD</a:t>
            </a:r>
            <a:r>
              <a:rPr lang="sr-Cyrl-CS" sz="2000" b="1" smtClean="0"/>
              <a:t>)/К (</a:t>
            </a:r>
            <a:r>
              <a:rPr lang="en-US" sz="1200" b="1" smtClean="0"/>
              <a:t>GRP</a:t>
            </a:r>
            <a:r>
              <a:rPr lang="sr-Cyrl-CS" sz="1200" b="1" smtClean="0"/>
              <a:t>/</a:t>
            </a:r>
            <a:r>
              <a:rPr lang="en-US" sz="1200" b="1" smtClean="0"/>
              <a:t>EUR</a:t>
            </a:r>
            <a:r>
              <a:rPr lang="sr-Cyrl-CS" sz="2000" b="1" smtClean="0"/>
              <a:t>) =0,80=0,625/0,78125 </a:t>
            </a:r>
          </a:p>
          <a:p>
            <a:pPr eaLnBrk="1" hangingPunct="1">
              <a:lnSpc>
                <a:spcPct val="90000"/>
              </a:lnSpc>
              <a:buFont typeface="Wingdings" pitchFamily="2" charset="2"/>
              <a:buNone/>
              <a:defRPr/>
            </a:pPr>
            <a:r>
              <a:rPr lang="sr-Cyrl-CS" sz="2000" b="1" smtClean="0"/>
              <a:t>        4) Курс долара у еврима једнак је курсу фунте у еврима подијењено са курсом фунте у доларима :</a:t>
            </a:r>
          </a:p>
          <a:p>
            <a:pPr eaLnBrk="1" hangingPunct="1">
              <a:lnSpc>
                <a:spcPct val="90000"/>
              </a:lnSpc>
              <a:buFont typeface="Wingdings" pitchFamily="2" charset="2"/>
              <a:buNone/>
              <a:defRPr/>
            </a:pPr>
            <a:r>
              <a:rPr lang="sr-Cyrl-CS" sz="2000" b="1" smtClean="0"/>
              <a:t>                  К(</a:t>
            </a:r>
            <a:r>
              <a:rPr lang="en-US" sz="1200" b="1" smtClean="0"/>
              <a:t>EUR</a:t>
            </a:r>
            <a:r>
              <a:rPr lang="sr-Cyrl-CS" sz="1200" b="1" smtClean="0"/>
              <a:t>/</a:t>
            </a:r>
            <a:r>
              <a:rPr lang="en-US" sz="1200" b="1" smtClean="0"/>
              <a:t>USD</a:t>
            </a:r>
            <a:r>
              <a:rPr lang="sr-Cyrl-CS" sz="2000" b="1" smtClean="0"/>
              <a:t>)=   К(</a:t>
            </a:r>
            <a:r>
              <a:rPr lang="en-US" sz="1200" b="1" smtClean="0"/>
              <a:t>EUR</a:t>
            </a:r>
            <a:r>
              <a:rPr lang="sr-Cyrl-CS" sz="1200" b="1" smtClean="0"/>
              <a:t>/</a:t>
            </a:r>
            <a:r>
              <a:rPr lang="en-US" sz="1200" b="1" smtClean="0"/>
              <a:t>GBR</a:t>
            </a:r>
            <a:r>
              <a:rPr lang="sr-Cyrl-CS" sz="2000" b="1" smtClean="0"/>
              <a:t>) / К(</a:t>
            </a:r>
            <a:r>
              <a:rPr lang="en-US" sz="1200" b="1" smtClean="0"/>
              <a:t>USD</a:t>
            </a:r>
            <a:r>
              <a:rPr lang="sr-Cyrl-CS" sz="1200" b="1" smtClean="0"/>
              <a:t>/</a:t>
            </a:r>
            <a:r>
              <a:rPr lang="en-US" sz="1200" b="1" smtClean="0"/>
              <a:t>GBR</a:t>
            </a:r>
            <a:r>
              <a:rPr lang="sr-Cyrl-CS" sz="2000" b="1" smtClean="0"/>
              <a:t>) =0,80=1,28/1,6   </a:t>
            </a:r>
          </a:p>
          <a:p>
            <a:pPr eaLnBrk="1" hangingPunct="1">
              <a:lnSpc>
                <a:spcPct val="90000"/>
              </a:lnSpc>
              <a:buFont typeface="Wingdings" pitchFamily="2" charset="2"/>
              <a:buNone/>
              <a:defRPr/>
            </a:pPr>
            <a:endParaRPr lang="sr-Cyrl-CS" sz="2000" b="1" smtClean="0"/>
          </a:p>
          <a:p>
            <a:pPr eaLnBrk="1" hangingPunct="1">
              <a:lnSpc>
                <a:spcPct val="90000"/>
              </a:lnSpc>
              <a:buFont typeface="Wingdings" pitchFamily="2" charset="2"/>
              <a:buNone/>
              <a:defRPr/>
            </a:pPr>
            <a:endParaRPr lang="en-US" sz="2000" b="1"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457200" y="609600"/>
            <a:ext cx="8229600" cy="5516563"/>
          </a:xfrm>
        </p:spPr>
        <p:txBody>
          <a:bodyPr/>
          <a:lstStyle/>
          <a:p>
            <a:pPr eaLnBrk="1" hangingPunct="1">
              <a:lnSpc>
                <a:spcPct val="80000"/>
              </a:lnSpc>
              <a:buFont typeface="Wingdings" pitchFamily="2" charset="2"/>
              <a:buNone/>
              <a:defRPr/>
            </a:pPr>
            <a:endParaRPr lang="sr-Latn-BA" sz="500" smtClean="0"/>
          </a:p>
          <a:p>
            <a:pPr eaLnBrk="1" hangingPunct="1">
              <a:lnSpc>
                <a:spcPct val="80000"/>
              </a:lnSpc>
              <a:buFont typeface="Wingdings" pitchFamily="2" charset="2"/>
              <a:buNone/>
              <a:defRPr/>
            </a:pPr>
            <a:endParaRPr lang="sr-Latn-BA" sz="500" smtClean="0"/>
          </a:p>
          <a:p>
            <a:pPr eaLnBrk="1" hangingPunct="1">
              <a:lnSpc>
                <a:spcPct val="80000"/>
              </a:lnSpc>
              <a:buFont typeface="Wingdings" pitchFamily="2" charset="2"/>
              <a:buNone/>
              <a:defRPr/>
            </a:pPr>
            <a:endParaRPr lang="sr-Latn-BA" sz="500" smtClean="0"/>
          </a:p>
          <a:p>
            <a:pPr eaLnBrk="1" hangingPunct="1">
              <a:lnSpc>
                <a:spcPct val="80000"/>
              </a:lnSpc>
              <a:buFont typeface="Wingdings" pitchFamily="2" charset="2"/>
              <a:buNone/>
              <a:defRPr/>
            </a:pPr>
            <a:endParaRPr lang="sr-Latn-BA" sz="500" smtClean="0"/>
          </a:p>
          <a:p>
            <a:pPr eaLnBrk="1" hangingPunct="1">
              <a:lnSpc>
                <a:spcPct val="80000"/>
              </a:lnSpc>
              <a:buFont typeface="Wingdings" pitchFamily="2" charset="2"/>
              <a:buNone/>
              <a:defRPr/>
            </a:pPr>
            <a:endParaRPr lang="sr-Latn-BA" sz="500" smtClean="0"/>
          </a:p>
          <a:p>
            <a:pPr eaLnBrk="1" hangingPunct="1">
              <a:lnSpc>
                <a:spcPct val="80000"/>
              </a:lnSpc>
              <a:buFont typeface="Wingdings" pitchFamily="2" charset="2"/>
              <a:buNone/>
              <a:defRPr/>
            </a:pPr>
            <a:endParaRPr lang="sr-Latn-BA" sz="500" smtClean="0"/>
          </a:p>
          <a:p>
            <a:pPr eaLnBrk="1" hangingPunct="1">
              <a:lnSpc>
                <a:spcPct val="80000"/>
              </a:lnSpc>
              <a:buFont typeface="Wingdings" pitchFamily="2" charset="2"/>
              <a:buNone/>
              <a:defRPr/>
            </a:pPr>
            <a:endParaRPr lang="sr-Latn-BA" sz="500" smtClean="0"/>
          </a:p>
          <a:p>
            <a:pPr eaLnBrk="1" hangingPunct="1">
              <a:lnSpc>
                <a:spcPct val="80000"/>
              </a:lnSpc>
              <a:buFont typeface="Wingdings" pitchFamily="2" charset="2"/>
              <a:buNone/>
              <a:defRPr/>
            </a:pPr>
            <a:r>
              <a:rPr lang="sr-Cyrl-CS" sz="500" smtClean="0"/>
              <a:t>                         </a:t>
            </a:r>
            <a:r>
              <a:rPr lang="sr-Cyrl-CS" sz="2000" b="1" smtClean="0"/>
              <a:t>На основу познатих девизних курсева можемо израчунати и неке друге курсеве коришћењем верижног рачуна. Примјер: Ако узмемо сљедеће курсеве:</a:t>
            </a:r>
          </a:p>
          <a:p>
            <a:pPr eaLnBrk="1" hangingPunct="1">
              <a:lnSpc>
                <a:spcPct val="80000"/>
              </a:lnSpc>
              <a:buFont typeface="Wingdings" pitchFamily="2" charset="2"/>
              <a:buNone/>
              <a:defRPr/>
            </a:pPr>
            <a:r>
              <a:rPr lang="sr-Cyrl-CS" sz="2000" b="1" smtClean="0"/>
              <a:t>                 1 </a:t>
            </a:r>
            <a:r>
              <a:rPr lang="en-US" sz="2000" b="1" smtClean="0"/>
              <a:t>GBP</a:t>
            </a:r>
            <a:r>
              <a:rPr lang="sr-Cyrl-CS" sz="2000" b="1" smtClean="0"/>
              <a:t> = 1,9747</a:t>
            </a:r>
            <a:r>
              <a:rPr lang="en-US" sz="2000" b="1" smtClean="0"/>
              <a:t> USD</a:t>
            </a:r>
            <a:r>
              <a:rPr lang="sr-Cyrl-CS" sz="2000" b="1" smtClean="0"/>
              <a:t> ; </a:t>
            </a:r>
          </a:p>
          <a:p>
            <a:pPr eaLnBrk="1" hangingPunct="1">
              <a:lnSpc>
                <a:spcPct val="80000"/>
              </a:lnSpc>
              <a:buFont typeface="Wingdings" pitchFamily="2" charset="2"/>
              <a:buNone/>
              <a:defRPr/>
            </a:pPr>
            <a:r>
              <a:rPr lang="sr-Cyrl-CS" sz="2000" b="1" smtClean="0"/>
              <a:t>                 1 </a:t>
            </a:r>
            <a:r>
              <a:rPr lang="en-US" sz="2000" b="1" smtClean="0"/>
              <a:t>GBP </a:t>
            </a:r>
            <a:r>
              <a:rPr lang="sr-Cyrl-CS" sz="2000" b="1" smtClean="0"/>
              <a:t> = 1,32628 </a:t>
            </a:r>
            <a:r>
              <a:rPr lang="en-US" sz="2000" b="1" smtClean="0"/>
              <a:t>EUR</a:t>
            </a:r>
            <a:r>
              <a:rPr lang="sr-Cyrl-CS" sz="2000" b="1" smtClean="0"/>
              <a:t>;</a:t>
            </a:r>
            <a:endParaRPr lang="en-US" sz="2000" b="1" smtClean="0"/>
          </a:p>
          <a:p>
            <a:pPr eaLnBrk="1" hangingPunct="1">
              <a:lnSpc>
                <a:spcPct val="80000"/>
              </a:lnSpc>
              <a:buFont typeface="Wingdings" pitchFamily="2" charset="2"/>
              <a:buNone/>
              <a:defRPr/>
            </a:pPr>
            <a:r>
              <a:rPr lang="en-US" sz="2000" b="1" smtClean="0"/>
              <a:t>                 </a:t>
            </a:r>
            <a:r>
              <a:rPr lang="sr-Cyrl-CS" sz="2000" b="1" smtClean="0"/>
              <a:t>1</a:t>
            </a:r>
            <a:r>
              <a:rPr lang="en-US" sz="2000" b="1" smtClean="0"/>
              <a:t> EUR</a:t>
            </a:r>
            <a:r>
              <a:rPr lang="sr-Cyrl-CS" sz="2000" b="1" smtClean="0"/>
              <a:t> = 1,95583 </a:t>
            </a:r>
            <a:r>
              <a:rPr lang="en-US" sz="2000" b="1" smtClean="0"/>
              <a:t>KM</a:t>
            </a:r>
            <a:r>
              <a:rPr lang="sr-Cyrl-CS" sz="2000" b="1" smtClean="0"/>
              <a:t>.</a:t>
            </a:r>
          </a:p>
          <a:p>
            <a:pPr eaLnBrk="1" hangingPunct="1">
              <a:lnSpc>
                <a:spcPct val="80000"/>
              </a:lnSpc>
              <a:buFont typeface="Wingdings" pitchFamily="2" charset="2"/>
              <a:buNone/>
              <a:defRPr/>
            </a:pPr>
            <a:r>
              <a:rPr lang="sr-Cyrl-CS" sz="2000" b="1" smtClean="0"/>
              <a:t>      Из ових курсева можемо израчунати колики је курс долара у конвертиблним маркама :</a:t>
            </a:r>
          </a:p>
          <a:p>
            <a:pPr eaLnBrk="1" hangingPunct="1">
              <a:lnSpc>
                <a:spcPct val="80000"/>
              </a:lnSpc>
              <a:buFont typeface="Wingdings" pitchFamily="2" charset="2"/>
              <a:buNone/>
              <a:defRPr/>
            </a:pPr>
            <a:r>
              <a:rPr lang="sr-Cyrl-CS" sz="2000" b="1" smtClean="0"/>
              <a:t>                      </a:t>
            </a:r>
            <a:r>
              <a:rPr lang="en-US" sz="2000" b="1" smtClean="0"/>
              <a:t>X</a:t>
            </a:r>
            <a:r>
              <a:rPr lang="sr-Cyrl-CS" sz="2000" b="1" smtClean="0"/>
              <a:t>       </a:t>
            </a:r>
            <a:r>
              <a:rPr lang="en-US" sz="2000" b="1" smtClean="0"/>
              <a:t> </a:t>
            </a:r>
            <a:r>
              <a:rPr lang="sr-Cyrl-CS" sz="2000" b="1" smtClean="0"/>
              <a:t> </a:t>
            </a:r>
            <a:r>
              <a:rPr lang="en-US" sz="2000" b="1" smtClean="0"/>
              <a:t>KM         </a:t>
            </a:r>
            <a:r>
              <a:rPr lang="sr-Cyrl-CS" sz="2000" b="1" smtClean="0"/>
              <a:t>   1</a:t>
            </a:r>
            <a:r>
              <a:rPr lang="en-US" sz="2000" b="1" smtClean="0"/>
              <a:t> USD</a:t>
            </a:r>
          </a:p>
          <a:p>
            <a:pPr eaLnBrk="1" hangingPunct="1">
              <a:lnSpc>
                <a:spcPct val="80000"/>
              </a:lnSpc>
              <a:buFont typeface="Wingdings" pitchFamily="2" charset="2"/>
              <a:buNone/>
              <a:defRPr/>
            </a:pPr>
            <a:r>
              <a:rPr lang="en-US" sz="2000" b="1" smtClean="0"/>
              <a:t>                      1,9747 USD            1 GBP </a:t>
            </a:r>
          </a:p>
          <a:p>
            <a:pPr eaLnBrk="1" hangingPunct="1">
              <a:lnSpc>
                <a:spcPct val="80000"/>
              </a:lnSpc>
              <a:buFont typeface="Wingdings" pitchFamily="2" charset="2"/>
              <a:buNone/>
              <a:defRPr/>
            </a:pPr>
            <a:r>
              <a:rPr lang="en-US" sz="2000" b="1" smtClean="0"/>
              <a:t>                      </a:t>
            </a:r>
            <a:r>
              <a:rPr lang="sr-Cyrl-CS" sz="2000" b="1" smtClean="0"/>
              <a:t>1         </a:t>
            </a:r>
            <a:r>
              <a:rPr lang="en-US" sz="2000" b="1" smtClean="0"/>
              <a:t>GBP            </a:t>
            </a:r>
            <a:r>
              <a:rPr lang="sr-Cyrl-CS" sz="2000" b="1" smtClean="0"/>
              <a:t>1,32628 </a:t>
            </a:r>
            <a:r>
              <a:rPr lang="en-US" sz="2000" b="1" smtClean="0"/>
              <a:t>EUR</a:t>
            </a:r>
          </a:p>
          <a:p>
            <a:pPr eaLnBrk="1" hangingPunct="1">
              <a:lnSpc>
                <a:spcPct val="80000"/>
              </a:lnSpc>
              <a:buFont typeface="Wingdings" pitchFamily="2" charset="2"/>
              <a:buNone/>
              <a:defRPr/>
            </a:pPr>
            <a:r>
              <a:rPr lang="en-US" sz="2000" b="1" smtClean="0"/>
              <a:t>                      </a:t>
            </a:r>
            <a:r>
              <a:rPr lang="sr-Cyrl-CS" sz="2000" b="1" smtClean="0"/>
              <a:t>1         </a:t>
            </a:r>
            <a:r>
              <a:rPr lang="en-US" sz="2000" b="1" smtClean="0"/>
              <a:t>EUR            1,95583 KM </a:t>
            </a:r>
          </a:p>
          <a:p>
            <a:pPr eaLnBrk="1" hangingPunct="1">
              <a:lnSpc>
                <a:spcPct val="80000"/>
              </a:lnSpc>
              <a:buFont typeface="Wingdings" pitchFamily="2" charset="2"/>
              <a:buNone/>
              <a:defRPr/>
            </a:pPr>
            <a:r>
              <a:rPr lang="en-US" sz="2000" b="1" smtClean="0"/>
              <a:t>        </a:t>
            </a:r>
            <a:r>
              <a:rPr lang="sr-Cyrl-CS" sz="2000" b="1" smtClean="0"/>
              <a:t>Резултат се добија тако што се производ десне стране верижног рачуна подијели са производом лијеве стране:</a:t>
            </a:r>
          </a:p>
          <a:p>
            <a:pPr eaLnBrk="1" hangingPunct="1">
              <a:lnSpc>
                <a:spcPct val="80000"/>
              </a:lnSpc>
              <a:buFont typeface="Wingdings" pitchFamily="2" charset="2"/>
              <a:buNone/>
              <a:defRPr/>
            </a:pPr>
            <a:r>
              <a:rPr lang="sr-Cyrl-CS" sz="2000" b="1" smtClean="0"/>
              <a:t>                              </a:t>
            </a:r>
            <a:r>
              <a:rPr lang="en-US" sz="2000" b="1" smtClean="0"/>
              <a:t>X</a:t>
            </a:r>
            <a:r>
              <a:rPr lang="sr-Cyrl-CS" sz="2000" b="1" smtClean="0"/>
              <a:t> = 1,32628</a:t>
            </a:r>
            <a:r>
              <a:rPr lang="en-US" sz="2000" b="1" smtClean="0"/>
              <a:t> x</a:t>
            </a:r>
            <a:r>
              <a:rPr lang="sr-Cyrl-CS" sz="2000" b="1" smtClean="0"/>
              <a:t> 1,95583 / 1,9747 = 1,3136</a:t>
            </a:r>
          </a:p>
          <a:p>
            <a:pPr eaLnBrk="1" hangingPunct="1">
              <a:lnSpc>
                <a:spcPct val="80000"/>
              </a:lnSpc>
              <a:buFont typeface="Wingdings" pitchFamily="2" charset="2"/>
              <a:buNone/>
              <a:defRPr/>
            </a:pPr>
            <a:r>
              <a:rPr lang="sr-Cyrl-CS" sz="2000" b="1" smtClean="0"/>
              <a:t>                              1 </a:t>
            </a:r>
            <a:r>
              <a:rPr lang="en-US" sz="2000" b="1" smtClean="0"/>
              <a:t>USD</a:t>
            </a:r>
            <a:r>
              <a:rPr lang="sr-Cyrl-CS" sz="2000" b="1" smtClean="0"/>
              <a:t> = 1,3136 КМ </a:t>
            </a:r>
            <a:endParaRPr lang="en-US" sz="2000" b="1" smtClean="0"/>
          </a:p>
          <a:p>
            <a:pPr eaLnBrk="1" hangingPunct="1">
              <a:lnSpc>
                <a:spcPct val="80000"/>
              </a:lnSpc>
              <a:buFont typeface="Wingdings" pitchFamily="2" charset="2"/>
              <a:buNone/>
              <a:defRPr/>
            </a:pPr>
            <a:endParaRPr lang="en-US" sz="2000" b="1" smtClean="0"/>
          </a:p>
          <a:p>
            <a:pPr eaLnBrk="1" hangingPunct="1">
              <a:lnSpc>
                <a:spcPct val="80000"/>
              </a:lnSpc>
              <a:buFont typeface="Wingdings" pitchFamily="2" charset="2"/>
              <a:buNone/>
              <a:defRPr/>
            </a:pPr>
            <a:endParaRPr lang="en-US" sz="2000" b="1" smtClean="0"/>
          </a:p>
          <a:p>
            <a:pPr eaLnBrk="1" hangingPunct="1">
              <a:lnSpc>
                <a:spcPct val="80000"/>
              </a:lnSpc>
              <a:buFont typeface="Wingdings" pitchFamily="2" charset="2"/>
              <a:buNone/>
              <a:defRPr/>
            </a:pPr>
            <a:r>
              <a:rPr lang="sr-Cyrl-CS" sz="2000" smtClean="0"/>
              <a:t> </a:t>
            </a:r>
          </a:p>
          <a:p>
            <a:pPr eaLnBrk="1" hangingPunct="1">
              <a:lnSpc>
                <a:spcPct val="80000"/>
              </a:lnSpc>
              <a:buFont typeface="Wingdings" pitchFamily="2" charset="2"/>
              <a:buNone/>
              <a:defRPr/>
            </a:pPr>
            <a:r>
              <a:rPr lang="sr-Cyrl-CS" sz="500" smtClean="0"/>
              <a:t>    </a:t>
            </a:r>
            <a:endParaRPr lang="en-US" sz="50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p:txBody>
          <a:bodyPr/>
          <a:lstStyle/>
          <a:p>
            <a:pPr eaLnBrk="1" hangingPunct="1">
              <a:defRPr/>
            </a:pPr>
            <a:r>
              <a:rPr lang="sr-Cyrl-CS" sz="2400" smtClean="0"/>
              <a:t>Неправилно укрштени девизни курсеви и девизна арбитража</a:t>
            </a:r>
            <a:endParaRPr lang="en-US" sz="2400" smtClean="0"/>
          </a:p>
        </p:txBody>
      </p:sp>
      <p:sp>
        <p:nvSpPr>
          <p:cNvPr id="59395" name="Rectangle 3"/>
          <p:cNvSpPr>
            <a:spLocks noGrp="1" noChangeArrowheads="1"/>
          </p:cNvSpPr>
          <p:nvPr>
            <p:ph type="body" idx="1"/>
          </p:nvPr>
        </p:nvSpPr>
        <p:spPr>
          <a:xfrm>
            <a:off x="685800" y="1371600"/>
            <a:ext cx="8229600" cy="2362200"/>
          </a:xfrm>
        </p:spPr>
        <p:txBody>
          <a:bodyPr/>
          <a:lstStyle/>
          <a:p>
            <a:pPr eaLnBrk="1" hangingPunct="1">
              <a:buFont typeface="Wingdings" pitchFamily="2" charset="2"/>
              <a:buNone/>
              <a:defRPr/>
            </a:pPr>
            <a:r>
              <a:rPr lang="sr-Cyrl-CS" smtClean="0"/>
              <a:t>   </a:t>
            </a:r>
            <a:r>
              <a:rPr lang="sr-Cyrl-CS" sz="2000" smtClean="0"/>
              <a:t>На девизном тржишту могуће је да постоје и неправилно укрштени девизни курсеви. Тако на примјер курс долара у еврима није раван реципрочној вриједности курса евра у доларима.</a:t>
            </a:r>
          </a:p>
          <a:p>
            <a:pPr eaLnBrk="1" hangingPunct="1">
              <a:buFont typeface="Wingdings" pitchFamily="2" charset="2"/>
              <a:buNone/>
              <a:defRPr/>
            </a:pPr>
            <a:r>
              <a:rPr lang="sr-Cyrl-CS" sz="2000" smtClean="0"/>
              <a:t>                          К ( </a:t>
            </a:r>
            <a:r>
              <a:rPr lang="en-US" sz="1200" smtClean="0"/>
              <a:t>EUR</a:t>
            </a:r>
            <a:r>
              <a:rPr lang="sr-Cyrl-CS" sz="1200" smtClean="0"/>
              <a:t>/</a:t>
            </a:r>
            <a:r>
              <a:rPr lang="en-US" sz="1200" smtClean="0"/>
              <a:t>USD</a:t>
            </a:r>
            <a:r>
              <a:rPr lang="sr-Cyrl-CS" sz="2000" smtClean="0"/>
              <a:t>) #  1/К(</a:t>
            </a:r>
            <a:r>
              <a:rPr lang="en-US" sz="1200" smtClean="0"/>
              <a:t>USD</a:t>
            </a:r>
            <a:r>
              <a:rPr lang="sr-Cyrl-CS" sz="1200" smtClean="0"/>
              <a:t>/</a:t>
            </a:r>
            <a:r>
              <a:rPr lang="en-US" sz="1200" smtClean="0"/>
              <a:t>EUR</a:t>
            </a:r>
            <a:r>
              <a:rPr lang="sr-Cyrl-CS" sz="2000" smtClean="0"/>
              <a:t>)</a:t>
            </a:r>
          </a:p>
          <a:p>
            <a:pPr eaLnBrk="1" hangingPunct="1">
              <a:buFont typeface="Wingdings" pitchFamily="2" charset="2"/>
              <a:buNone/>
              <a:defRPr/>
            </a:pPr>
            <a:endParaRPr lang="sr-Cyrl-CS" sz="2000" smtClean="0"/>
          </a:p>
          <a:p>
            <a:pPr eaLnBrk="1" hangingPunct="1">
              <a:buFont typeface="Wingdings" pitchFamily="2" charset="2"/>
              <a:buNone/>
              <a:defRPr/>
            </a:pPr>
            <a:r>
              <a:rPr lang="sr-Cyrl-CS" sz="2000" smtClean="0"/>
              <a:t>Табела 2. Неправилно укрштени девизни курсеви </a:t>
            </a:r>
            <a:endParaRPr lang="en-US" smtClean="0"/>
          </a:p>
        </p:txBody>
      </p:sp>
      <p:graphicFrame>
        <p:nvGraphicFramePr>
          <p:cNvPr id="59514" name="Group 122"/>
          <p:cNvGraphicFramePr>
            <a:graphicFrameLocks noGrp="1"/>
          </p:cNvGraphicFramePr>
          <p:nvPr/>
        </p:nvGraphicFramePr>
        <p:xfrm>
          <a:off x="685800" y="3962400"/>
          <a:ext cx="7162800" cy="1600200"/>
        </p:xfrm>
        <a:graphic>
          <a:graphicData uri="http://schemas.openxmlformats.org/drawingml/2006/table">
            <a:tbl>
              <a:tblPr/>
              <a:tblGrid>
                <a:gridCol w="1771650"/>
                <a:gridCol w="1771650"/>
                <a:gridCol w="1771650"/>
                <a:gridCol w="1847850"/>
              </a:tblGrid>
              <a:tr h="381000">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Земња -тржиште</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Д евизни курс</a:t>
                      </a:r>
                      <a:r>
                        <a:rPr kumimoji="0" lang="sr-Cyrl-CS"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bs-Latn-BA"/>
                    </a:p>
                  </a:txBody>
                  <a:tcPr/>
                </a:tc>
                <a:tc hMerge="1">
                  <a:txBody>
                    <a:bodyPr/>
                    <a:lstStyle/>
                    <a:p>
                      <a:endParaRPr lang="bs-Latn-BA"/>
                    </a:p>
                  </a:txBody>
                  <a:tcPr/>
                </a:tc>
              </a:tr>
              <a:tr h="304800">
                <a:tc vMerge="1">
                  <a:txBody>
                    <a:bodyPr/>
                    <a:lstStyle/>
                    <a:p>
                      <a:endParaRPr lang="bs-Latn-BA"/>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a:t>
                      </a: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USD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EUR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GBP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САД</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1,6</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Еврозона ЕМУ</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0,85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1,28</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Велика Британија</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0,625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0,78125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457200" y="228600"/>
            <a:ext cx="8229600" cy="5897563"/>
          </a:xfrm>
        </p:spPr>
        <p:txBody>
          <a:bodyPr/>
          <a:lstStyle/>
          <a:p>
            <a:pPr eaLnBrk="1" hangingPunct="1">
              <a:lnSpc>
                <a:spcPct val="80000"/>
              </a:lnSpc>
              <a:buFont typeface="Wingdings" pitchFamily="2" charset="2"/>
              <a:buNone/>
              <a:defRPr/>
            </a:pPr>
            <a:r>
              <a:rPr lang="sr-Cyrl-CS" sz="2000" smtClean="0"/>
              <a:t>     </a:t>
            </a:r>
            <a:endParaRPr lang="sr-Latn-BA" sz="2000" smtClean="0"/>
          </a:p>
          <a:p>
            <a:pPr eaLnBrk="1" hangingPunct="1">
              <a:lnSpc>
                <a:spcPct val="80000"/>
              </a:lnSpc>
              <a:buFont typeface="Wingdings" pitchFamily="2" charset="2"/>
              <a:buNone/>
              <a:defRPr/>
            </a:pPr>
            <a:endParaRPr lang="sr-Latn-BA" sz="2000" smtClean="0"/>
          </a:p>
          <a:p>
            <a:pPr eaLnBrk="1" hangingPunct="1">
              <a:lnSpc>
                <a:spcPct val="80000"/>
              </a:lnSpc>
              <a:buFont typeface="Wingdings" pitchFamily="2" charset="2"/>
              <a:buNone/>
              <a:defRPr/>
            </a:pPr>
            <a:r>
              <a:rPr lang="sr-Latn-BA" sz="2000" smtClean="0"/>
              <a:t>    </a:t>
            </a:r>
            <a:r>
              <a:rPr lang="sr-Cyrl-CS" sz="2000" b="1" smtClean="0"/>
              <a:t>Умјесто да курс долара у Еврозони буде 0,80 евра, он износи 0,85 евра. У оваквој ситуацији ће они који мијењају доларе у евре одлазити на тржиште у Еврозону јер ће за исти износ долара добити више евра</a:t>
            </a:r>
            <a:r>
              <a:rPr lang="sr-Latn-BA" sz="2000" b="1" smtClean="0"/>
              <a:t> , a o</a:t>
            </a:r>
            <a:r>
              <a:rPr lang="sr-Cyrl-CS" sz="2000" b="1" smtClean="0"/>
              <a:t>ни </a:t>
            </a:r>
            <a:r>
              <a:rPr lang="sr-Latn-BA" sz="2000" b="1" smtClean="0"/>
              <a:t>koj</a:t>
            </a:r>
            <a:r>
              <a:rPr lang="sr-Cyrl-CS" sz="2000" b="1" smtClean="0"/>
              <a:t>и мијењају евре у доларе посао ће обављати на тржишту САД, јер ће за одређени износ евра добити више долара.</a:t>
            </a:r>
            <a:r>
              <a:rPr lang="sr-Latn-BA" sz="2000" b="1" smtClean="0"/>
              <a:t> </a:t>
            </a:r>
            <a:r>
              <a:rPr lang="sr-Cyrl-CS" sz="2000" b="1" smtClean="0"/>
              <a:t> Коришћење ових разлика у девизним курсевима на два тржишта ради остварења добитка назива се диференцијалном арбитражом.</a:t>
            </a:r>
          </a:p>
          <a:p>
            <a:pPr eaLnBrk="1" hangingPunct="1">
              <a:lnSpc>
                <a:spcPct val="80000"/>
              </a:lnSpc>
              <a:buFont typeface="Wingdings" pitchFamily="2" charset="2"/>
              <a:buNone/>
              <a:defRPr/>
            </a:pPr>
            <a:r>
              <a:rPr lang="sr-Cyrl-CS" sz="2000" b="1" smtClean="0"/>
              <a:t>      Неправилно укрштени девизни курсеви пружају прилику да добитак остваре и они који располажу фунтама, иако су курсеви правилно укрштени на релацији фунта</a:t>
            </a:r>
            <a:r>
              <a:rPr lang="sr-Latn-BA" sz="2000" b="1" smtClean="0"/>
              <a:t> - </a:t>
            </a:r>
            <a:r>
              <a:rPr lang="sr-Cyrl-CS" sz="2000" b="1" smtClean="0"/>
              <a:t>долар и фунта - евро. То ће се постићи ако се фунте на тржишту САД замијене за доларе, а затим се  долари замијене у Еврозони за евре, а еври замијене за фунте. За једну фунту добиће се 1,6 долара, за доларе износ од 1,36 евра, а за евре 1,0625 фунти. Овим се остварује добитак од 0,0625 фунти (1 </a:t>
            </a:r>
            <a:r>
              <a:rPr lang="en-US" sz="2000" b="1" smtClean="0"/>
              <a:t>GBP</a:t>
            </a:r>
            <a:r>
              <a:rPr lang="sr-Cyrl-CS" sz="2000" b="1" smtClean="0"/>
              <a:t> = 1,6 </a:t>
            </a:r>
            <a:r>
              <a:rPr lang="en-US" sz="2000" b="1" smtClean="0"/>
              <a:t>USD x 0,85 </a:t>
            </a:r>
            <a:r>
              <a:rPr lang="sr-Cyrl-CS" sz="2000" b="1" smtClean="0"/>
              <a:t>= 1,36 </a:t>
            </a:r>
            <a:r>
              <a:rPr lang="en-US" sz="2000" b="1" smtClean="0"/>
              <a:t>EUR</a:t>
            </a:r>
            <a:r>
              <a:rPr lang="sr-Cyrl-CS" sz="2000" b="1" smtClean="0"/>
              <a:t> </a:t>
            </a:r>
            <a:r>
              <a:rPr lang="en-US" sz="2000" b="1" smtClean="0"/>
              <a:t>x</a:t>
            </a:r>
            <a:r>
              <a:rPr lang="sr-Cyrl-CS" sz="2000" b="1" smtClean="0"/>
              <a:t> 0,78125 = 1,0625 </a:t>
            </a:r>
            <a:r>
              <a:rPr lang="en-US" sz="2000" b="1" smtClean="0"/>
              <a:t>GBP</a:t>
            </a:r>
            <a:r>
              <a:rPr lang="sr-Cyrl-CS" sz="2000" b="1" smtClean="0"/>
              <a:t> ). Овакав добитак се назива конверзионом арбитражом. Уколико је производ три курса већи од 1, арбитража доводи до добитка.</a:t>
            </a:r>
          </a:p>
          <a:p>
            <a:pPr eaLnBrk="1" hangingPunct="1">
              <a:lnSpc>
                <a:spcPct val="80000"/>
              </a:lnSpc>
              <a:buFont typeface="Wingdings" pitchFamily="2" charset="2"/>
              <a:buNone/>
              <a:defRPr/>
            </a:pPr>
            <a:r>
              <a:rPr lang="sr-Cyrl-CS" sz="2000" b="1" smtClean="0"/>
              <a:t>                             К(</a:t>
            </a:r>
            <a:r>
              <a:rPr lang="en-US" sz="1200" b="1" smtClean="0"/>
              <a:t>USD</a:t>
            </a:r>
            <a:r>
              <a:rPr lang="sr-Cyrl-CS" sz="2000" b="1" smtClean="0"/>
              <a:t>/</a:t>
            </a:r>
            <a:r>
              <a:rPr lang="en-US" sz="1200" b="1" smtClean="0"/>
              <a:t>GBR</a:t>
            </a:r>
            <a:r>
              <a:rPr lang="sr-Cyrl-CS" sz="2000" b="1" smtClean="0"/>
              <a:t>)</a:t>
            </a:r>
            <a:r>
              <a:rPr lang="en-US" sz="2000" b="1" smtClean="0"/>
              <a:t>  </a:t>
            </a:r>
            <a:r>
              <a:rPr lang="en-US" sz="1200" b="1" smtClean="0"/>
              <a:t>X</a:t>
            </a:r>
            <a:r>
              <a:rPr lang="sr-Cyrl-CS" sz="1200" b="1" smtClean="0"/>
              <a:t> </a:t>
            </a:r>
            <a:r>
              <a:rPr lang="sr-Cyrl-CS" sz="2000" b="1" smtClean="0"/>
              <a:t> К(</a:t>
            </a:r>
            <a:r>
              <a:rPr lang="en-US" sz="1200" b="1" smtClean="0"/>
              <a:t>EUR</a:t>
            </a:r>
            <a:r>
              <a:rPr lang="sr-Cyrl-CS" sz="2000" b="1" smtClean="0"/>
              <a:t>/</a:t>
            </a:r>
            <a:r>
              <a:rPr lang="en-US" sz="1200" b="1" smtClean="0"/>
              <a:t>USD</a:t>
            </a:r>
            <a:r>
              <a:rPr lang="sr-Cyrl-CS" sz="2000" b="1" smtClean="0"/>
              <a:t>)</a:t>
            </a:r>
            <a:r>
              <a:rPr lang="en-US" sz="2000" b="1" smtClean="0"/>
              <a:t> </a:t>
            </a:r>
            <a:r>
              <a:rPr lang="en-US" sz="1200" b="1" smtClean="0"/>
              <a:t>X</a:t>
            </a:r>
            <a:r>
              <a:rPr lang="sr-Cyrl-CS" sz="1200" b="1" smtClean="0"/>
              <a:t> </a:t>
            </a:r>
            <a:r>
              <a:rPr lang="sr-Cyrl-CS" sz="2000" b="1" smtClean="0"/>
              <a:t>  К(</a:t>
            </a:r>
            <a:r>
              <a:rPr lang="en-US" sz="1200" b="1" smtClean="0"/>
              <a:t>GBR</a:t>
            </a:r>
            <a:r>
              <a:rPr lang="sr-Cyrl-CS" sz="2000" b="1" smtClean="0"/>
              <a:t>/</a:t>
            </a:r>
            <a:r>
              <a:rPr lang="en-US" sz="1200" b="1" smtClean="0"/>
              <a:t>EUR</a:t>
            </a:r>
            <a:r>
              <a:rPr lang="sr-Cyrl-CS" sz="2000" b="1" smtClean="0"/>
              <a:t> ) &gt; 1</a:t>
            </a:r>
          </a:p>
          <a:p>
            <a:pPr eaLnBrk="1" hangingPunct="1">
              <a:lnSpc>
                <a:spcPct val="80000"/>
              </a:lnSpc>
              <a:buFont typeface="Wingdings" pitchFamily="2" charset="2"/>
              <a:buNone/>
              <a:defRPr/>
            </a:pPr>
            <a:r>
              <a:rPr lang="sr-Cyrl-CS" sz="2000" b="1" smtClean="0"/>
              <a:t>                                1,6</a:t>
            </a:r>
            <a:r>
              <a:rPr lang="en-US" sz="2000" b="1" smtClean="0"/>
              <a:t>  </a:t>
            </a:r>
            <a:r>
              <a:rPr lang="en-US" sz="1200" b="1" smtClean="0"/>
              <a:t>X </a:t>
            </a:r>
            <a:r>
              <a:rPr lang="en-US" sz="2000" b="1" smtClean="0"/>
              <a:t>0,85 </a:t>
            </a:r>
            <a:r>
              <a:rPr lang="en-US" sz="1200" b="1" smtClean="0"/>
              <a:t>X</a:t>
            </a:r>
            <a:r>
              <a:rPr lang="en-US" sz="2000" b="1" smtClean="0"/>
              <a:t> 0.78125 </a:t>
            </a:r>
            <a:r>
              <a:rPr lang="sr-Cyrl-CS" sz="2000" b="1" smtClean="0"/>
              <a:t>= </a:t>
            </a:r>
            <a:r>
              <a:rPr lang="en-US" sz="2000" b="1" smtClean="0"/>
              <a:t>1,0625</a:t>
            </a:r>
            <a:r>
              <a:rPr lang="en-US" sz="1200" b="1" smtClean="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rrowheads="1"/>
          </p:cNvSpPr>
          <p:nvPr>
            <p:ph type="title"/>
          </p:nvPr>
        </p:nvSpPr>
        <p:spPr/>
        <p:txBody>
          <a:bodyPr/>
          <a:lstStyle/>
          <a:p>
            <a:pPr eaLnBrk="1" hangingPunct="1">
              <a:defRPr/>
            </a:pPr>
            <a:r>
              <a:rPr lang="sr-Cyrl-CS" sz="2400" smtClean="0"/>
              <a:t>Промптни и термински послови девизама</a:t>
            </a:r>
            <a:endParaRPr lang="en-US" sz="2400" smtClean="0"/>
          </a:p>
        </p:txBody>
      </p:sp>
      <p:sp>
        <p:nvSpPr>
          <p:cNvPr id="61443" name="Rectangle 3"/>
          <p:cNvSpPr>
            <a:spLocks noGrp="1" noChangeArrowheads="1"/>
          </p:cNvSpPr>
          <p:nvPr>
            <p:ph type="body" idx="1"/>
          </p:nvPr>
        </p:nvSpPr>
        <p:spPr/>
        <p:txBody>
          <a:bodyPr/>
          <a:lstStyle/>
          <a:p>
            <a:pPr eaLnBrk="1" hangingPunct="1">
              <a:buFont typeface="Wingdings" pitchFamily="2" charset="2"/>
              <a:buNone/>
              <a:defRPr/>
            </a:pPr>
            <a:r>
              <a:rPr lang="sr-Cyrl-CS" sz="2000" dirty="0" smtClean="0"/>
              <a:t>   </a:t>
            </a:r>
            <a:r>
              <a:rPr lang="en-US" sz="2000" dirty="0" smtClean="0"/>
              <a:t> </a:t>
            </a:r>
            <a:r>
              <a:rPr lang="sr-Cyrl-CS" sz="2000" dirty="0" smtClean="0"/>
              <a:t> Када се на девизном тржишту закључује посао о купопродаји девиза, а уговорени посао се  извршава одмах или најкасније у року од два радна дана, ријеч је о промптним</a:t>
            </a:r>
            <a:r>
              <a:rPr lang="en-US" sz="2000" dirty="0" smtClean="0"/>
              <a:t> </a:t>
            </a:r>
            <a:r>
              <a:rPr lang="sr-Cyrl-CS" sz="2000" dirty="0" smtClean="0"/>
              <a:t>или спот девизним пословима.</a:t>
            </a:r>
          </a:p>
          <a:p>
            <a:pPr eaLnBrk="1" hangingPunct="1">
              <a:buFont typeface="Wingdings" pitchFamily="2" charset="2"/>
              <a:buNone/>
              <a:defRPr/>
            </a:pPr>
            <a:r>
              <a:rPr lang="sr-Cyrl-CS" sz="2000" dirty="0" smtClean="0"/>
              <a:t>     Уколико се закључи посао о купопродаји девиза, а сам се чин купопро- даје обави касније, према уговореном року, ријеч је о терминским девизним пословима.  Циљ купопродаје девиза на термин је отклањање курсног ризика.</a:t>
            </a:r>
          </a:p>
          <a:p>
            <a:pPr eaLnBrk="1" hangingPunct="1">
              <a:buFont typeface="Wingdings" pitchFamily="2" charset="2"/>
              <a:buNone/>
              <a:defRPr/>
            </a:pPr>
            <a:r>
              <a:rPr lang="sr-Cyrl-CS" sz="2000" dirty="0" smtClean="0"/>
              <a:t>      Рзлика између вишег терминског и нижег промптног курса назива се терминском премијом. Када је термински курс нижи од промптног, јавља се термински дисконт. Терминска премија и термински дисконт изражавају се најчешће у облику годишње процентне стопе. Терминска премија и термински дисконт се могу израчунати формулом:</a:t>
            </a:r>
          </a:p>
          <a:p>
            <a:pPr eaLnBrk="1" hangingPunct="1">
              <a:buFont typeface="Wingdings" pitchFamily="2" charset="2"/>
              <a:buNone/>
              <a:defRPr/>
            </a:pPr>
            <a:r>
              <a:rPr lang="sr-Cyrl-CS" sz="2000" dirty="0" smtClean="0"/>
              <a:t>                                   Т</a:t>
            </a:r>
            <a:r>
              <a:rPr lang="en-US" sz="2000" dirty="0" smtClean="0"/>
              <a:t>p</a:t>
            </a:r>
            <a:r>
              <a:rPr lang="sr-Cyrl-CS" sz="2000" dirty="0" smtClean="0"/>
              <a:t>/</a:t>
            </a:r>
            <a:r>
              <a:rPr lang="en-US" sz="2000" dirty="0" smtClean="0"/>
              <a:t>d</a:t>
            </a:r>
            <a:r>
              <a:rPr lang="sr-Cyrl-CS" sz="1400" dirty="0" smtClean="0"/>
              <a:t>  </a:t>
            </a:r>
            <a:r>
              <a:rPr lang="sr-Cyrl-CS" sz="2000" dirty="0" smtClean="0"/>
              <a:t>= </a:t>
            </a:r>
            <a:r>
              <a:rPr lang="en-US" sz="2000" dirty="0" err="1" smtClean="0"/>
              <a:t>Ktn</a:t>
            </a:r>
            <a:r>
              <a:rPr lang="sr-Cyrl-CS" sz="1400" dirty="0" smtClean="0"/>
              <a:t>  -</a:t>
            </a:r>
            <a:r>
              <a:rPr lang="en-US" sz="1400" dirty="0" smtClean="0"/>
              <a:t> </a:t>
            </a:r>
            <a:r>
              <a:rPr lang="en-US" sz="2000" dirty="0" smtClean="0"/>
              <a:t> </a:t>
            </a:r>
            <a:r>
              <a:rPr lang="en-US" sz="2000" dirty="0" err="1" smtClean="0"/>
              <a:t>Kp</a:t>
            </a:r>
            <a:r>
              <a:rPr lang="sr-Cyrl-CS" sz="1400" dirty="0" smtClean="0"/>
              <a:t> /</a:t>
            </a:r>
            <a:r>
              <a:rPr lang="en-US" sz="1400" dirty="0" smtClean="0"/>
              <a:t> </a:t>
            </a:r>
            <a:r>
              <a:rPr lang="en-US" sz="2000" dirty="0" err="1" smtClean="0"/>
              <a:t>Kp</a:t>
            </a:r>
            <a:r>
              <a:rPr lang="en-US" sz="1400" dirty="0" smtClean="0"/>
              <a:t>  x</a:t>
            </a:r>
            <a:r>
              <a:rPr lang="sr-Cyrl-CS" sz="2000" dirty="0" smtClean="0"/>
              <a:t> 360/</a:t>
            </a:r>
            <a:r>
              <a:rPr lang="en-US" sz="2000" dirty="0" smtClean="0"/>
              <a:t>n</a:t>
            </a:r>
            <a:r>
              <a:rPr lang="en-US" sz="1400" dirty="0" smtClean="0"/>
              <a:t>   x 100    </a:t>
            </a:r>
            <a:endParaRPr lang="en-US" sz="2000"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body" idx="1"/>
          </p:nvPr>
        </p:nvSpPr>
        <p:spPr/>
        <p:txBody>
          <a:bodyPr/>
          <a:lstStyle/>
          <a:p>
            <a:pPr eaLnBrk="1" hangingPunct="1">
              <a:buFont typeface="Wingdings" pitchFamily="2" charset="2"/>
              <a:buNone/>
              <a:defRPr/>
            </a:pPr>
            <a:r>
              <a:rPr lang="sr-Cyrl-CS" smtClean="0"/>
              <a:t>   </a:t>
            </a:r>
            <a:r>
              <a:rPr lang="sr-Cyrl-CS" sz="2000" smtClean="0"/>
              <a:t>гдје је :</a:t>
            </a:r>
          </a:p>
          <a:p>
            <a:pPr eaLnBrk="1" hangingPunct="1">
              <a:buFont typeface="Wingdings" pitchFamily="2" charset="2"/>
              <a:buNone/>
              <a:defRPr/>
            </a:pPr>
            <a:r>
              <a:rPr lang="sr-Cyrl-CS" sz="2000" smtClean="0"/>
              <a:t>      Т</a:t>
            </a:r>
            <a:r>
              <a:rPr lang="en-US" sz="2000" smtClean="0"/>
              <a:t>p</a:t>
            </a:r>
            <a:r>
              <a:rPr lang="sr-Cyrl-CS" sz="2000" smtClean="0"/>
              <a:t>/</a:t>
            </a:r>
            <a:r>
              <a:rPr lang="en-US" sz="2000" smtClean="0"/>
              <a:t>d</a:t>
            </a:r>
            <a:r>
              <a:rPr lang="sr-Cyrl-CS" sz="2000" smtClean="0"/>
              <a:t>   = терминска премија ( уколико је предзнак позитиван ), односно термински дисконт ( уколико је предзнак негативан ) ;</a:t>
            </a:r>
          </a:p>
          <a:p>
            <a:pPr eaLnBrk="1" hangingPunct="1">
              <a:buFont typeface="Wingdings" pitchFamily="2" charset="2"/>
              <a:buNone/>
              <a:defRPr/>
            </a:pPr>
            <a:r>
              <a:rPr lang="sr-Cyrl-CS" sz="2000" smtClean="0"/>
              <a:t>     </a:t>
            </a:r>
            <a:r>
              <a:rPr lang="en-US" sz="2000" smtClean="0"/>
              <a:t> </a:t>
            </a:r>
            <a:r>
              <a:rPr lang="sr-Cyrl-CS" sz="2000" smtClean="0"/>
              <a:t>К </a:t>
            </a:r>
            <a:r>
              <a:rPr lang="en-US" sz="2000" smtClean="0"/>
              <a:t>tn</a:t>
            </a:r>
            <a:r>
              <a:rPr lang="sr-Cyrl-CS" sz="2000" smtClean="0"/>
              <a:t> = термински девизни курс на рок од</a:t>
            </a:r>
            <a:r>
              <a:rPr lang="en-US" sz="2000" smtClean="0"/>
              <a:t> n </a:t>
            </a:r>
            <a:r>
              <a:rPr lang="sr-Cyrl-CS" sz="2000" smtClean="0"/>
              <a:t> дана ;</a:t>
            </a:r>
          </a:p>
          <a:p>
            <a:pPr eaLnBrk="1" hangingPunct="1">
              <a:buFont typeface="Wingdings" pitchFamily="2" charset="2"/>
              <a:buNone/>
              <a:defRPr/>
            </a:pPr>
            <a:r>
              <a:rPr lang="sr-Cyrl-CS" sz="2000" smtClean="0"/>
              <a:t>      К </a:t>
            </a:r>
            <a:r>
              <a:rPr lang="en-US" sz="2000" smtClean="0"/>
              <a:t>p  </a:t>
            </a:r>
            <a:r>
              <a:rPr lang="sr-Cyrl-CS" sz="2000" smtClean="0"/>
              <a:t>=  промптни девизни курс ; </a:t>
            </a:r>
          </a:p>
          <a:p>
            <a:pPr eaLnBrk="1" hangingPunct="1">
              <a:buFont typeface="Wingdings" pitchFamily="2" charset="2"/>
              <a:buNone/>
              <a:defRPr/>
            </a:pPr>
            <a:r>
              <a:rPr lang="en-US" sz="2000" smtClean="0"/>
              <a:t>      n</a:t>
            </a:r>
            <a:r>
              <a:rPr lang="sr-Cyrl-CS" sz="2000" smtClean="0"/>
              <a:t>      =</a:t>
            </a:r>
            <a:r>
              <a:rPr lang="en-US" sz="2000" smtClean="0"/>
              <a:t> </a:t>
            </a:r>
            <a:r>
              <a:rPr lang="sr-Cyrl-CS" sz="2000" smtClean="0"/>
              <a:t>број дана до доспјећа терминског посла.</a:t>
            </a:r>
            <a:endParaRPr lang="en-US" sz="2000" smtClean="0"/>
          </a:p>
          <a:p>
            <a:pPr eaLnBrk="1" hangingPunct="1">
              <a:buFont typeface="Wingdings" pitchFamily="2" charset="2"/>
              <a:buNone/>
              <a:defRPr/>
            </a:pPr>
            <a:r>
              <a:rPr lang="en-US" sz="2000" smtClean="0"/>
              <a:t>    </a:t>
            </a:r>
            <a:r>
              <a:rPr lang="sr-Cyrl-CS" sz="2000" smtClean="0"/>
              <a:t> Са терминским пословима су повезани тзв.своп послови. Истовременом промптном куповином и терминском продајом одређеног износа девиза отклањају се ризици које са собом носи могућност промјене девизног курса у будућности.</a:t>
            </a:r>
            <a:endParaRPr lang="en-US"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rrowheads="1"/>
          </p:cNvSpPr>
          <p:nvPr>
            <p:ph type="title"/>
          </p:nvPr>
        </p:nvSpPr>
        <p:spPr/>
        <p:txBody>
          <a:bodyPr/>
          <a:lstStyle/>
          <a:p>
            <a:pPr eaLnBrk="1" hangingPunct="1">
              <a:defRPr/>
            </a:pPr>
            <a:r>
              <a:rPr lang="sr-Cyrl-CS" sz="2400" smtClean="0"/>
              <a:t>Интер</a:t>
            </a:r>
            <a:r>
              <a:rPr lang="en-US" sz="2400" smtClean="0"/>
              <a:t>e</a:t>
            </a:r>
            <a:r>
              <a:rPr lang="sr-Cyrl-CS" sz="2400" smtClean="0"/>
              <a:t>сна арбитража</a:t>
            </a:r>
            <a:endParaRPr lang="en-US" sz="2400" smtClean="0"/>
          </a:p>
        </p:txBody>
      </p:sp>
      <p:sp>
        <p:nvSpPr>
          <p:cNvPr id="63491" name="Rectangle 3"/>
          <p:cNvSpPr>
            <a:spLocks noGrp="1" noChangeArrowheads="1"/>
          </p:cNvSpPr>
          <p:nvPr>
            <p:ph type="body" idx="1"/>
          </p:nvPr>
        </p:nvSpPr>
        <p:spPr/>
        <p:txBody>
          <a:bodyPr/>
          <a:lstStyle/>
          <a:p>
            <a:pPr eaLnBrk="1" hangingPunct="1">
              <a:buFont typeface="Wingdings" pitchFamily="2" charset="2"/>
              <a:buNone/>
              <a:defRPr/>
            </a:pPr>
            <a:r>
              <a:rPr lang="sr-Cyrl-CS" sz="2000" smtClean="0"/>
              <a:t>     Сељење капитала са једног финансијског тржишта на друго у  великој је зависности од висине реалних каматних стопа и кретања девизних курсева. Висока камата која би се остварила на једном финансијском тржишту може бити значајно умањена, ако валути пада вриједност на том тржишту. С друге стране, пласман девизних средстава на тржишта гдје је ниска каматна стопа може донијети високе поврате ако на том тржишту валута јача. Због свега тога, при доношењу одлуке на ком тржишту треба пласирати средства да би се остварио највећи поврат  неопходно је узети у обзир како висину реалних каматних стопа тако и очекиване промјене девизних курсева.  </a:t>
            </a:r>
            <a:endParaRPr lang="en-US" sz="2000"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p:txBody>
          <a:bodyPr/>
          <a:lstStyle/>
          <a:p>
            <a:pPr eaLnBrk="1" hangingPunct="1">
              <a:defRPr/>
            </a:pPr>
            <a:r>
              <a:rPr lang="sr-Cyrl-CS" sz="2400" smtClean="0"/>
              <a:t>Међународни монетарни систем</a:t>
            </a:r>
            <a:endParaRPr lang="en-US" sz="2400" smtClean="0"/>
          </a:p>
        </p:txBody>
      </p:sp>
      <p:sp>
        <p:nvSpPr>
          <p:cNvPr id="64515" name="Rectangle 3"/>
          <p:cNvSpPr>
            <a:spLocks noGrp="1" noChangeArrowheads="1"/>
          </p:cNvSpPr>
          <p:nvPr>
            <p:ph type="body" idx="1"/>
          </p:nvPr>
        </p:nvSpPr>
        <p:spPr>
          <a:xfrm>
            <a:off x="457200" y="1143000"/>
            <a:ext cx="8229600" cy="5410200"/>
          </a:xfrm>
        </p:spPr>
        <p:txBody>
          <a:bodyPr/>
          <a:lstStyle/>
          <a:p>
            <a:pPr eaLnBrk="1" hangingPunct="1">
              <a:lnSpc>
                <a:spcPct val="80000"/>
              </a:lnSpc>
              <a:buFont typeface="Wingdings" pitchFamily="2" charset="2"/>
              <a:buNone/>
              <a:defRPr/>
            </a:pPr>
            <a:r>
              <a:rPr lang="sr-Cyrl-CS" sz="2000" dirty="0" smtClean="0"/>
              <a:t>     </a:t>
            </a:r>
            <a:r>
              <a:rPr lang="sr-Cyrl-CS" sz="2000" b="1" dirty="0" smtClean="0"/>
              <a:t>Међународни монетарни систем се може дефинисати као институционални оквир којим су регулисана међународна плаћања, кретање капитала и начин утврђивања девизних курсева између различитих свјетских валута. То је систем договора, правила, институција , механизама и политика у наведеним областима (плаћањима, кретањима капитала и девизним курсевима ).</a:t>
            </a:r>
          </a:p>
          <a:p>
            <a:pPr eaLnBrk="1" hangingPunct="1">
              <a:lnSpc>
                <a:spcPct val="80000"/>
              </a:lnSpc>
              <a:buFont typeface="Wingdings" pitchFamily="2" charset="2"/>
              <a:buNone/>
              <a:defRPr/>
            </a:pPr>
            <a:r>
              <a:rPr lang="sr-Cyrl-CS" sz="2000" b="1" dirty="0" smtClean="0"/>
              <a:t>  </a:t>
            </a:r>
            <a:r>
              <a:rPr lang="sr-Latn-BA" sz="2000" b="1" dirty="0" smtClean="0"/>
              <a:t>   </a:t>
            </a:r>
            <a:r>
              <a:rPr lang="sr-Cyrl-CS" sz="2000" b="1" dirty="0" smtClean="0"/>
              <a:t>1. Златни стандард </a:t>
            </a:r>
          </a:p>
          <a:p>
            <a:pPr eaLnBrk="1" hangingPunct="1">
              <a:lnSpc>
                <a:spcPct val="80000"/>
              </a:lnSpc>
              <a:buFont typeface="Wingdings" pitchFamily="2" charset="2"/>
              <a:buNone/>
              <a:defRPr/>
            </a:pPr>
            <a:r>
              <a:rPr lang="sr-Cyrl-CS" sz="2000" b="1" dirty="0" smtClean="0"/>
              <a:t>    </a:t>
            </a:r>
            <a:r>
              <a:rPr lang="sr-Latn-BA" sz="2000" b="1" dirty="0" smtClean="0"/>
              <a:t> </a:t>
            </a:r>
            <a:r>
              <a:rPr lang="sr-Cyrl-CS" sz="2000" b="1" dirty="0" smtClean="0"/>
              <a:t>Систем златног стандарда је први организациони облик  међународног монетарног система. Девизни курс је одређиван тзв. ковничком стопом, која је казивала колико је злата садржано у јединици националне валуте. Поређењем садржаја злата у јединици једне и друге валуте добијао се девизни паритет. Паритет између валута је био одређен односом ковничких стопа, тј. бројем јединица валуте који се добијао из једне тежинске јединице злата. Девизни курс  се  могао кретати само у уским оквирима око девизног паритета, у границама између доње и горње златне тачке, односно тачке увоза и извоза злата.</a:t>
            </a:r>
          </a:p>
          <a:p>
            <a:pPr eaLnBrk="1" hangingPunct="1">
              <a:lnSpc>
                <a:spcPct val="80000"/>
              </a:lnSpc>
              <a:buFont typeface="Wingdings" pitchFamily="2" charset="2"/>
              <a:buNone/>
              <a:defRPr/>
            </a:pPr>
            <a:r>
              <a:rPr lang="sr-Cyrl-CS" sz="2000" b="1" dirty="0" smtClean="0"/>
              <a:t>     С обзиром да је свака валута имала фиксну вриједност изражену у злату, остваривана је пуна конвертибилност националних валута. Тиме је била успостављена равнотежа између куповне снаге домаће валуте у земљи и иностранству. Системом златног стандарда је био установљен аутоматизам одржавања стабилности девизних курсева и цијена у међународној размјени.    </a:t>
            </a:r>
            <a:endParaRPr lang="en-US" sz="2000" b="1"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ChangeArrowheads="1"/>
          </p:cNvSpPr>
          <p:nvPr>
            <p:ph type="body" idx="1"/>
          </p:nvPr>
        </p:nvSpPr>
        <p:spPr>
          <a:xfrm>
            <a:off x="457200" y="609600"/>
            <a:ext cx="8229600" cy="5516563"/>
          </a:xfrm>
        </p:spPr>
        <p:txBody>
          <a:bodyPr/>
          <a:lstStyle/>
          <a:p>
            <a:pPr eaLnBrk="1" hangingPunct="1">
              <a:lnSpc>
                <a:spcPct val="90000"/>
              </a:lnSpc>
              <a:buFont typeface="Wingdings" pitchFamily="2" charset="2"/>
              <a:buNone/>
              <a:defRPr/>
            </a:pPr>
            <a:r>
              <a:rPr lang="sr-Cyrl-CS" sz="2000" dirty="0" smtClean="0"/>
              <a:t>    </a:t>
            </a:r>
            <a:endParaRPr lang="sr-Latn-BA" sz="2000" dirty="0" smtClean="0"/>
          </a:p>
          <a:p>
            <a:pPr eaLnBrk="1" hangingPunct="1">
              <a:lnSpc>
                <a:spcPct val="90000"/>
              </a:lnSpc>
              <a:buFont typeface="Wingdings" pitchFamily="2" charset="2"/>
              <a:buNone/>
              <a:defRPr/>
            </a:pPr>
            <a:endParaRPr lang="sr-Latn-BA" sz="2000" dirty="0" smtClean="0"/>
          </a:p>
          <a:p>
            <a:pPr eaLnBrk="1" hangingPunct="1">
              <a:lnSpc>
                <a:spcPct val="90000"/>
              </a:lnSpc>
              <a:buFont typeface="Wingdings" pitchFamily="2" charset="2"/>
              <a:buNone/>
              <a:defRPr/>
            </a:pPr>
            <a:r>
              <a:rPr lang="sr-Latn-BA" sz="2000" dirty="0" smtClean="0"/>
              <a:t>     </a:t>
            </a:r>
            <a:r>
              <a:rPr lang="sr-Cyrl-CS" sz="2000" b="1" dirty="0" smtClean="0"/>
              <a:t>Тада је у промету био ковани ( златан ) новац и папирни новац са покрићем у злату. Новац се могао без ограничења замјењивати за одговарајућу количину злата. На новчаницама је обично била назначена обавеза емитента ( централне банке ) да на захтјев доносиоца изврши испату у злату.</a:t>
            </a:r>
          </a:p>
          <a:p>
            <a:pPr eaLnBrk="1" hangingPunct="1">
              <a:lnSpc>
                <a:spcPct val="90000"/>
              </a:lnSpc>
              <a:buFont typeface="Wingdings" pitchFamily="2" charset="2"/>
              <a:buNone/>
              <a:defRPr/>
            </a:pPr>
            <a:r>
              <a:rPr lang="sr-Cyrl-CS" sz="2000" b="1" dirty="0" smtClean="0"/>
              <a:t>     Фиксирани девизни курсеви у  условима златног стандарда одиграли  су важну улогу у развоју међународне економске сарадње.  Међутим, слаба страна  златног стандарда је била у томе што је  понуда новца била лимитирана производњом злата која није могла пратити раст међународне  размјене.</a:t>
            </a:r>
          </a:p>
          <a:p>
            <a:pPr eaLnBrk="1" hangingPunct="1">
              <a:lnSpc>
                <a:spcPct val="90000"/>
              </a:lnSpc>
              <a:buFont typeface="Wingdings" pitchFamily="2" charset="2"/>
              <a:buNone/>
              <a:defRPr/>
            </a:pPr>
            <a:r>
              <a:rPr lang="sr-Cyrl-CS" sz="2000" b="1" dirty="0" smtClean="0"/>
              <a:t>      Први свјетски рат означио је крај златног стандарда. Послије рата било је покушаја да се уведе неки од облика модификованог златног стандарда, али успјех је био дјелимичан и краткотрајан.</a:t>
            </a:r>
          </a:p>
          <a:p>
            <a:pPr eaLnBrk="1" hangingPunct="1">
              <a:lnSpc>
                <a:spcPct val="90000"/>
              </a:lnSpc>
              <a:buFont typeface="Wingdings" pitchFamily="2" charset="2"/>
              <a:buNone/>
              <a:defRPr/>
            </a:pPr>
            <a:r>
              <a:rPr lang="sr-Cyrl-CS" sz="2000" b="1" dirty="0" smtClean="0"/>
              <a:t>      Златно полужни стандард представљао је покушај да се ограничи домаћа потражња за златом како би се задовољиле потребе у међунаро- </a:t>
            </a:r>
            <a:endParaRPr lang="en-US" sz="2000" b="1"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type="body" idx="1"/>
          </p:nvPr>
        </p:nvSpPr>
        <p:spPr>
          <a:xfrm>
            <a:off x="457200" y="228600"/>
            <a:ext cx="8229600" cy="5897563"/>
          </a:xfrm>
        </p:spPr>
        <p:txBody>
          <a:bodyPr/>
          <a:lstStyle/>
          <a:p>
            <a:pPr eaLnBrk="1" hangingPunct="1">
              <a:buFont typeface="Wingdings" pitchFamily="2" charset="2"/>
              <a:buNone/>
              <a:defRPr/>
            </a:pPr>
            <a:r>
              <a:rPr lang="sr-Cyrl-CS" sz="2800" smtClean="0"/>
              <a:t>  </a:t>
            </a:r>
            <a:r>
              <a:rPr lang="sr-Latn-BA" sz="2800" smtClean="0"/>
              <a:t>  </a:t>
            </a:r>
          </a:p>
          <a:p>
            <a:pPr eaLnBrk="1" hangingPunct="1">
              <a:buFont typeface="Wingdings" pitchFamily="2" charset="2"/>
              <a:buNone/>
              <a:defRPr/>
            </a:pPr>
            <a:r>
              <a:rPr lang="sr-Latn-BA" sz="2800" smtClean="0"/>
              <a:t>   </a:t>
            </a:r>
            <a:r>
              <a:rPr lang="sr-Cyrl-CS" sz="2800" smtClean="0"/>
              <a:t> </a:t>
            </a:r>
            <a:r>
              <a:rPr lang="sr-Cyrl-CS" sz="2000" b="1" smtClean="0"/>
              <a:t>ним плаћањима. Конвертовање новчаница у злато могли су да захтијевају само они који су имали довољно новца да откупе цијеле златне полуге    ( 12,5 килограма злата ).</a:t>
            </a:r>
          </a:p>
          <a:p>
            <a:pPr eaLnBrk="1" hangingPunct="1">
              <a:buFont typeface="Wingdings" pitchFamily="2" charset="2"/>
              <a:buNone/>
              <a:defRPr/>
            </a:pPr>
            <a:r>
              <a:rPr lang="sr-Cyrl-CS" sz="2000" b="1" smtClean="0"/>
              <a:t>     У златно девизном стандарду резерве централних банака  састојале су се не само од злата већ и од других конвертибилних валута. То значи да конвертибилност није подразумијевала обавезу централне банке да новчанице мијења за злато, већ и за друге валуте.</a:t>
            </a:r>
            <a:endParaRPr lang="en-US" sz="2000" b="1" smtClean="0"/>
          </a:p>
          <a:p>
            <a:pPr eaLnBrk="1" hangingPunct="1">
              <a:buFont typeface="Wingdings" pitchFamily="2" charset="2"/>
              <a:buNone/>
              <a:defRPr/>
            </a:pPr>
            <a:r>
              <a:rPr lang="en-US" sz="2000" b="1" smtClean="0"/>
              <a:t>    2.</a:t>
            </a:r>
            <a:r>
              <a:rPr lang="sr-Cyrl-CS" sz="2000" b="1" smtClean="0"/>
              <a:t> Бретонвудски монетарни систем</a:t>
            </a:r>
          </a:p>
          <a:p>
            <a:pPr eaLnBrk="1" hangingPunct="1">
              <a:buFont typeface="Wingdings" pitchFamily="2" charset="2"/>
              <a:buNone/>
              <a:defRPr/>
            </a:pPr>
            <a:r>
              <a:rPr lang="sr-Cyrl-CS" sz="2000" b="1" smtClean="0"/>
              <a:t>     Основе посљератног међународног монетарног система постављене су на конференцији у Бретон – Вудсу 1944. године, када су формиране двије организације за међу</a:t>
            </a:r>
            <a:r>
              <a:rPr lang="sr-Latn-BA" sz="2000" b="1" smtClean="0"/>
              <a:t>-</a:t>
            </a:r>
            <a:r>
              <a:rPr lang="sr-Cyrl-CS" sz="2000" b="1" smtClean="0"/>
              <a:t>народну монетарну и финансијску сарадњу : Међународни монетарни фонд и  Међународна банка за обнову и развој. </a:t>
            </a:r>
            <a:endParaRPr lang="en-US" sz="2000" b="1"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rrowheads="1"/>
          </p:cNvSpPr>
          <p:nvPr>
            <p:ph type="title"/>
          </p:nvPr>
        </p:nvSpPr>
        <p:spPr/>
        <p:txBody>
          <a:bodyPr/>
          <a:lstStyle/>
          <a:p>
            <a:pPr eaLnBrk="1" hangingPunct="1">
              <a:defRPr/>
            </a:pPr>
            <a:r>
              <a:rPr lang="sr-Cyrl-CS" sz="2400" dirty="0" smtClean="0"/>
              <a:t>Девизно тржиште</a:t>
            </a:r>
            <a:endParaRPr lang="en-US" sz="2400" dirty="0" smtClean="0"/>
          </a:p>
        </p:txBody>
      </p:sp>
      <p:sp>
        <p:nvSpPr>
          <p:cNvPr id="49155" name="Rectangle 3"/>
          <p:cNvSpPr>
            <a:spLocks noGrp="1" noChangeArrowheads="1"/>
          </p:cNvSpPr>
          <p:nvPr>
            <p:ph type="body" idx="1"/>
          </p:nvPr>
        </p:nvSpPr>
        <p:spPr>
          <a:xfrm>
            <a:off x="457200" y="1295400"/>
            <a:ext cx="8229600" cy="5334000"/>
          </a:xfrm>
        </p:spPr>
        <p:txBody>
          <a:bodyPr/>
          <a:lstStyle/>
          <a:p>
            <a:pPr algn="just" eaLnBrk="1" hangingPunct="1">
              <a:lnSpc>
                <a:spcPct val="80000"/>
              </a:lnSpc>
              <a:buFont typeface="Wingdings" pitchFamily="2" charset="2"/>
              <a:buNone/>
              <a:defRPr/>
            </a:pPr>
            <a:r>
              <a:rPr lang="sr-Cyrl-CS" sz="2400" dirty="0" smtClean="0"/>
              <a:t>     </a:t>
            </a:r>
            <a:r>
              <a:rPr lang="sr-Cyrl-CS" sz="2000" b="1" dirty="0" smtClean="0"/>
              <a:t>Девизно </a:t>
            </a:r>
            <a:r>
              <a:rPr lang="sr-Cyrl-CS" sz="1800" b="1" dirty="0" smtClean="0"/>
              <a:t>тржиште</a:t>
            </a:r>
            <a:r>
              <a:rPr lang="sr-Cyrl-CS" sz="2000" b="1" dirty="0" smtClean="0"/>
              <a:t> је дио финансијског тржишта на којем се сусреће понуда и тражња девиза. На девизном тржишту се обавља купопродаја једне врсте девиза за другу.  Трансакције куповине и продаје девиза се одвијају  ван организованог девизног тржишта, у непосредним контактима између банака, банака - предузећа и физичких лица и домаћих и страних резидената.</a:t>
            </a:r>
          </a:p>
          <a:p>
            <a:pPr algn="just" eaLnBrk="1" hangingPunct="1">
              <a:lnSpc>
                <a:spcPct val="80000"/>
              </a:lnSpc>
              <a:buFont typeface="Wingdings" pitchFamily="2" charset="2"/>
              <a:buNone/>
              <a:defRPr/>
            </a:pPr>
            <a:r>
              <a:rPr lang="sr-Cyrl-CS" sz="2000" b="1" dirty="0" smtClean="0"/>
              <a:t>     Главни учесници на девизном тржишту су комерцијалне банке, предузећа која су укључена у међународну трговину , небанкарске финансијске институције и централне банке.</a:t>
            </a:r>
          </a:p>
          <a:p>
            <a:pPr algn="just" eaLnBrk="1" hangingPunct="1">
              <a:lnSpc>
                <a:spcPct val="80000"/>
              </a:lnSpc>
              <a:buFont typeface="Wingdings" pitchFamily="2" charset="2"/>
              <a:buNone/>
              <a:defRPr/>
            </a:pPr>
            <a:r>
              <a:rPr lang="sr-Cyrl-CS" sz="2000" b="1" dirty="0" smtClean="0"/>
              <a:t>      Комерцијалне банке су средиште девизног тржишта. Велика већина девизних трансакција укључује замјену депозита банака деноминираних у различитим валутама. Трговање девизама између банака , међубанкарско трговање , чини већину активности на девизном тржишту.  </a:t>
            </a:r>
          </a:p>
          <a:p>
            <a:pPr algn="just" eaLnBrk="1" hangingPunct="1">
              <a:lnSpc>
                <a:spcPct val="80000"/>
              </a:lnSpc>
              <a:buFont typeface="Wingdings" pitchFamily="2" charset="2"/>
              <a:buNone/>
              <a:defRPr/>
            </a:pPr>
            <a:r>
              <a:rPr lang="sr-Cyrl-CS" sz="2000" b="1" dirty="0" smtClean="0"/>
              <a:t>      Изузетно важну улогу  у надгледању функционисања девизног тржишта и предузимању  адекватних мјера,  ради заштите националне валуте, има централна банка. </a:t>
            </a:r>
            <a:endParaRPr lang="en-US" sz="2000" b="1" dirty="0"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457200" y="381000"/>
            <a:ext cx="8229600" cy="6477000"/>
          </a:xfrm>
        </p:spPr>
        <p:txBody>
          <a:bodyPr/>
          <a:lstStyle/>
          <a:p>
            <a:pPr eaLnBrk="1" hangingPunct="1">
              <a:buFont typeface="Wingdings" pitchFamily="2" charset="2"/>
              <a:buNone/>
              <a:defRPr/>
            </a:pPr>
            <a:r>
              <a:rPr lang="sr-Cyrl-CS" smtClean="0"/>
              <a:t>  </a:t>
            </a:r>
            <a:r>
              <a:rPr lang="sr-Latn-BA" smtClean="0"/>
              <a:t>  </a:t>
            </a:r>
            <a:r>
              <a:rPr lang="sr-Cyrl-CS" sz="2000" b="1" smtClean="0"/>
              <a:t>Међународни монетарни фонд је требао да обезбиједи сарадњу у области међународних плаћања и политике девизних курсева и да одобрава кредите за краткорочно уравнотежење платног биланса, а Банка је добила задатак да дугорочним кредитима омогући обнову и развој привреда земаља чланица.</a:t>
            </a:r>
          </a:p>
          <a:p>
            <a:pPr eaLnBrk="1" hangingPunct="1">
              <a:buFont typeface="Wingdings" pitchFamily="2" charset="2"/>
              <a:buNone/>
              <a:defRPr/>
            </a:pPr>
            <a:r>
              <a:rPr lang="sr-Cyrl-CS" sz="2000" b="1" smtClean="0"/>
              <a:t>     2.1. Оснивање Међународног монетарног фонда и његова организација</a:t>
            </a:r>
            <a:endParaRPr lang="en-US" sz="2000" b="1" smtClean="0"/>
          </a:p>
          <a:p>
            <a:pPr eaLnBrk="1" hangingPunct="1">
              <a:buFont typeface="Wingdings" pitchFamily="2" charset="2"/>
              <a:buNone/>
              <a:defRPr/>
            </a:pPr>
            <a:r>
              <a:rPr lang="en-US" sz="2000" b="1" smtClean="0"/>
              <a:t>     </a:t>
            </a:r>
            <a:r>
              <a:rPr lang="sr-Cyrl-CS" sz="2000" b="1" smtClean="0"/>
              <a:t>Појавила су се четири плана за организацију међународне монетарне сарадње : британски, амерички, француски и канадски. Највише расправа се водило о прва два плана, који су добили имена по њиховим креаторима : Кејнзов и Вајтов план.</a:t>
            </a:r>
          </a:p>
          <a:p>
            <a:pPr eaLnBrk="1" hangingPunct="1">
              <a:buFont typeface="Wingdings" pitchFamily="2" charset="2"/>
              <a:buNone/>
              <a:defRPr/>
            </a:pPr>
            <a:r>
              <a:rPr lang="sr-Cyrl-CS" sz="2000" b="1" smtClean="0"/>
              <a:t>      Кејнзов ( британски план ) је предвиђао стварање међународне клириншке уније и међународне обрачунске јединице  под називом банкор. Вриједност банкора је требала да буде фиксна и изражена у злату. План је предвиђао да се паритети нациналних валута утврде према банкору, а промјене паритета да се врше само уз сагласност Уније.   </a:t>
            </a:r>
            <a:endParaRPr lang="en-US" b="1"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0" y="304800"/>
            <a:ext cx="8229600" cy="5821363"/>
          </a:xfrm>
        </p:spPr>
        <p:txBody>
          <a:bodyPr/>
          <a:lstStyle/>
          <a:p>
            <a:pPr eaLnBrk="1" hangingPunct="1">
              <a:buFont typeface="Wingdings" pitchFamily="2" charset="2"/>
              <a:buNone/>
              <a:defRPr/>
            </a:pPr>
            <a:r>
              <a:rPr lang="sr-Cyrl-CS" sz="4000" smtClean="0"/>
              <a:t>   </a:t>
            </a:r>
            <a:r>
              <a:rPr lang="sr-Cyrl-CS" sz="2000" b="1" smtClean="0"/>
              <a:t>Вајтов (амерички ) план је предвиђао оснивање Међународног стабилизационог фонда. Валутни паритети би се исказивали у међународној монетарној јединици унитас, чија би вриједност била 10 долара у злату. За промјену паритета неопходна је сагласност Фонда. У Фонд би земље чланице уплатиле квоте у злату и сопственој валути. У случају дефицита могле би се добити позајмице у замјену за националну валуту и то до износа од 25% квоте у току једне године, а укупно задужење би било ограничено на 100% квоте.</a:t>
            </a:r>
            <a:r>
              <a:rPr lang="en-US" sz="2000" b="1" smtClean="0"/>
              <a:t> </a:t>
            </a:r>
            <a:r>
              <a:rPr lang="sr-Cyrl-CS" sz="2000" b="1" smtClean="0"/>
              <a:t>У посебним случајевима могле би се одобрити и веће позајмице.</a:t>
            </a:r>
          </a:p>
          <a:p>
            <a:pPr eaLnBrk="1" hangingPunct="1">
              <a:buFont typeface="Wingdings" pitchFamily="2" charset="2"/>
              <a:buNone/>
              <a:defRPr/>
            </a:pPr>
            <a:r>
              <a:rPr lang="sr-Cyrl-CS" sz="2000" b="1" smtClean="0"/>
              <a:t>     Послије бројних расправа у основи је прихваћен Вајтов план, уз извјесне допуне преузете из Кејнзовог плана.</a:t>
            </a:r>
          </a:p>
          <a:p>
            <a:pPr eaLnBrk="1" hangingPunct="1">
              <a:buFont typeface="Wingdings" pitchFamily="2" charset="2"/>
              <a:buNone/>
              <a:defRPr/>
            </a:pPr>
            <a:r>
              <a:rPr lang="sr-Cyrl-CS" sz="2000" b="1" smtClean="0"/>
              <a:t>     Кључни циљеви Међународног монетарног фонда су :</a:t>
            </a:r>
          </a:p>
          <a:p>
            <a:pPr eaLnBrk="1" hangingPunct="1">
              <a:buFont typeface="Wingdings" pitchFamily="2" charset="2"/>
              <a:buNone/>
              <a:defRPr/>
            </a:pPr>
            <a:r>
              <a:rPr lang="sr-Cyrl-CS" sz="2000" b="1" smtClean="0"/>
              <a:t>     -</a:t>
            </a:r>
            <a:r>
              <a:rPr lang="sr-Latn-BA" sz="2000" b="1" smtClean="0"/>
              <a:t> </a:t>
            </a:r>
            <a:r>
              <a:rPr lang="sr-Cyrl-CS" sz="2000" b="1" smtClean="0"/>
              <a:t>сарадња :  унапређење монетарне сарадње кроз консултације и заједничко рјешавање монетарних проблема</a:t>
            </a:r>
            <a:r>
              <a:rPr lang="sr-Cyrl-CS" sz="2000" smtClean="0"/>
              <a:t> ;  </a:t>
            </a:r>
            <a:endParaRPr lang="en-US" sz="200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type="body" idx="1"/>
          </p:nvPr>
        </p:nvSpPr>
        <p:spPr>
          <a:xfrm>
            <a:off x="457200" y="457200"/>
            <a:ext cx="8229600" cy="5668963"/>
          </a:xfrm>
        </p:spPr>
        <p:txBody>
          <a:bodyPr/>
          <a:lstStyle/>
          <a:p>
            <a:pPr eaLnBrk="1" hangingPunct="1">
              <a:buFont typeface="Wingdings" pitchFamily="2" charset="2"/>
              <a:buNone/>
              <a:defRPr/>
            </a:pPr>
            <a:r>
              <a:rPr lang="sr-Cyrl-CS" sz="2800" dirty="0" smtClean="0"/>
              <a:t>    -  </a:t>
            </a:r>
            <a:r>
              <a:rPr lang="sr-Cyrl-CS" sz="2000" dirty="0" smtClean="0"/>
              <a:t>раст и развој : раст међународне трговине,  раст  запослености, дохотка и производње ;</a:t>
            </a:r>
          </a:p>
          <a:p>
            <a:pPr eaLnBrk="1" hangingPunct="1">
              <a:buFont typeface="Wingdings" pitchFamily="2" charset="2"/>
              <a:buNone/>
              <a:defRPr/>
            </a:pPr>
            <a:r>
              <a:rPr lang="sr-Cyrl-CS" sz="2000" dirty="0" smtClean="0"/>
              <a:t>     - девизни курсеви : стабилизација девизних курсева и спречавање конкурентских депресијација;</a:t>
            </a:r>
          </a:p>
          <a:p>
            <a:pPr eaLnBrk="1" hangingPunct="1">
              <a:buFont typeface="Wingdings" pitchFamily="2" charset="2"/>
              <a:buNone/>
              <a:defRPr/>
            </a:pPr>
            <a:r>
              <a:rPr lang="sr-Cyrl-CS" sz="2000" dirty="0" smtClean="0"/>
              <a:t>      - плаћања : мултилатеризам у међународним плаћањима за текуће трансакције и уклањање девизних ограничења која спутавају раст међународне трговине;</a:t>
            </a:r>
          </a:p>
          <a:p>
            <a:pPr eaLnBrk="1" hangingPunct="1">
              <a:buFont typeface="Wingdings" pitchFamily="2" charset="2"/>
              <a:buNone/>
              <a:defRPr/>
            </a:pPr>
            <a:r>
              <a:rPr lang="sr-Cyrl-CS" sz="2000" dirty="0" smtClean="0"/>
              <a:t>       - кредитирање : обезбеђење финансијских средстава за помоћ земљама чланицама у уравнотежавању платног биланса ;</a:t>
            </a:r>
          </a:p>
          <a:p>
            <a:pPr eaLnBrk="1" hangingPunct="1">
              <a:buFont typeface="Wingdings" pitchFamily="2" charset="2"/>
              <a:buNone/>
              <a:defRPr/>
            </a:pPr>
            <a:r>
              <a:rPr lang="sr-Cyrl-CS" sz="2000" dirty="0" smtClean="0"/>
              <a:t>         - равнотежа : смањење платнобилансних неравнотежа.</a:t>
            </a:r>
          </a:p>
          <a:p>
            <a:pPr eaLnBrk="1" hangingPunct="1">
              <a:buFont typeface="Wingdings" pitchFamily="2" charset="2"/>
              <a:buNone/>
              <a:defRPr/>
            </a:pPr>
            <a:r>
              <a:rPr lang="sr-Cyrl-CS" sz="2000" dirty="0" smtClean="0"/>
              <a:t>       За сваку земљу је одређена квота која се уплаћује у Фонд, и то 25% у СДР или конвертибилним валутама ( до ступања на снагу Другог амадмана априла 1978. године у злату или доларима ), а 75% у националној валути. </a:t>
            </a:r>
            <a:endParaRPr lang="en-US" sz="2000" dirty="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type="body" idx="1"/>
          </p:nvPr>
        </p:nvSpPr>
        <p:spPr>
          <a:xfrm>
            <a:off x="228600" y="381000"/>
            <a:ext cx="8229600" cy="6202363"/>
          </a:xfrm>
        </p:spPr>
        <p:txBody>
          <a:bodyPr/>
          <a:lstStyle/>
          <a:p>
            <a:pPr eaLnBrk="1" hangingPunct="1">
              <a:lnSpc>
                <a:spcPct val="80000"/>
              </a:lnSpc>
              <a:buFont typeface="Wingdings" pitchFamily="2" charset="2"/>
              <a:buNone/>
              <a:defRPr/>
            </a:pPr>
            <a:r>
              <a:rPr lang="sr-Cyrl-CS" sz="700" dirty="0" smtClean="0"/>
              <a:t>   </a:t>
            </a:r>
            <a:r>
              <a:rPr lang="en-US" sz="700" dirty="0" smtClean="0"/>
              <a:t> </a:t>
            </a:r>
            <a:r>
              <a:rPr lang="sr-Cyrl-CS" sz="700" dirty="0" smtClean="0"/>
              <a:t>  </a:t>
            </a:r>
            <a:r>
              <a:rPr lang="en-US" sz="700" dirty="0" smtClean="0"/>
              <a:t> </a:t>
            </a:r>
            <a:r>
              <a:rPr lang="sr-Cyrl-CS" sz="700" dirty="0" smtClean="0"/>
              <a:t>       </a:t>
            </a:r>
            <a:r>
              <a:rPr lang="sr-Cyrl-CS" sz="2000" b="1" dirty="0" smtClean="0"/>
              <a:t>Износ квоте се утврђује према економској снази земље ( величини бруто  домаћег производа, величини монетарних резерви, вриј-едности међународних трансакција ). Предвиђено је да се повре-мено, једном у пет година, врши ревизија квота. При оснивању Фонда укупно уписани капитал је износио 7,5 милијарди долара. У протеклом времену, у неколико наврата, квоте су повећаване. До  2007. године  било је дванајест ревизија, а укупан износ квота достигао је износ од 217 милијарди  СДР. Резерве злата којима располаже Фонд износе 103,4 милиона финих унца.</a:t>
            </a:r>
          </a:p>
          <a:p>
            <a:pPr eaLnBrk="1" hangingPunct="1">
              <a:lnSpc>
                <a:spcPct val="80000"/>
              </a:lnSpc>
              <a:buFont typeface="Wingdings" pitchFamily="2" charset="2"/>
              <a:buNone/>
              <a:defRPr/>
            </a:pPr>
            <a:r>
              <a:rPr lang="sr-Cyrl-CS" sz="2000" b="1" dirty="0" smtClean="0"/>
              <a:t>      По удјелу у укупном броју гласова на првом мјесту су  САД са око 17% гласова . За све важније одлуке у Фонду потребна је већина од 85% гласова, што практично значи да САД имају право вета. Од величине квоте зависи могућност добијања кредита, број гласова и удио при расподјели новокреираних СДР.</a:t>
            </a:r>
          </a:p>
          <a:p>
            <a:pPr eaLnBrk="1" hangingPunct="1">
              <a:lnSpc>
                <a:spcPct val="80000"/>
              </a:lnSpc>
              <a:buFont typeface="Wingdings" pitchFamily="2" charset="2"/>
              <a:buNone/>
              <a:defRPr/>
            </a:pPr>
            <a:r>
              <a:rPr lang="sr-Cyrl-CS" sz="2000" b="1" dirty="0" smtClean="0"/>
              <a:t>      Највиши орган Фонда је Одбор гувернера у којем свака земља има по једног представника и замјеника. Одбор гувернера се састаје једном годишње. Пословима Фонда руководи Одбор извршних директора, којег чине 24 извршна директора. Осморицу именују земље са највећим квотама ( САД, Њемачка, В. Британија, Француска, Јапан, Саудијска Арабија, Русија и Кина ).  На челу одбора Извршних директора налази се Директор, бира се на пет година са могућности реизбора. Ту функцију од октобра обавља Францу</a:t>
            </a:r>
            <a:r>
              <a:rPr lang="sr-Cyrl-BA" sz="2000" b="1" dirty="0" smtClean="0"/>
              <a:t>скиња  Кристина Лаганде.</a:t>
            </a:r>
            <a:r>
              <a:rPr lang="sr-Cyrl-CS" sz="2400" b="1" dirty="0" smtClean="0"/>
              <a:t> </a:t>
            </a:r>
            <a:endParaRPr lang="en-US" sz="2400" b="1" dirty="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idx="1"/>
          </p:nvPr>
        </p:nvSpPr>
        <p:spPr>
          <a:xfrm>
            <a:off x="381000" y="381000"/>
            <a:ext cx="8229600" cy="5715000"/>
          </a:xfrm>
        </p:spPr>
        <p:txBody>
          <a:bodyPr/>
          <a:lstStyle/>
          <a:p>
            <a:pPr eaLnBrk="1" hangingPunct="1">
              <a:lnSpc>
                <a:spcPct val="90000"/>
              </a:lnSpc>
              <a:buFont typeface="Wingdings" pitchFamily="2" charset="2"/>
              <a:buNone/>
              <a:defRPr/>
            </a:pPr>
            <a:r>
              <a:rPr lang="sr-Cyrl-CS" sz="2000" dirty="0" smtClean="0"/>
              <a:t>     Свака земља има по 250 основних гласова и по један глас на сваких 100.000 СДР уплаћених по основу квоте. Основни гласови требали су да ублаже разлике међу земљама чланицама које проистичу из величине квота. Међутим, ефекат на ублажавање разлика је веома мали, јер су  у  међувремену иницијалне   квоте повећане за преко 30 пута, а број основних гласова је остао исти. </a:t>
            </a:r>
          </a:p>
          <a:p>
            <a:pPr eaLnBrk="1" hangingPunct="1">
              <a:lnSpc>
                <a:spcPct val="90000"/>
              </a:lnSpc>
              <a:buFont typeface="Wingdings" pitchFamily="2" charset="2"/>
              <a:buNone/>
              <a:defRPr/>
            </a:pPr>
            <a:r>
              <a:rPr lang="sr-Cyrl-CS" sz="2000" dirty="0" smtClean="0"/>
              <a:t>      Југославија је члан Фонда од њеног оснивања. До распада земље, квота Југославије је износила 613 милиона СДР, што је чинило 0,68 укупног износа квота. Чланство бивше Југославије је наслиједила Србија, док су остале републике у чланство примљене на основу насљедства.</a:t>
            </a:r>
          </a:p>
          <a:p>
            <a:pPr eaLnBrk="1" hangingPunct="1">
              <a:lnSpc>
                <a:spcPct val="90000"/>
              </a:lnSpc>
              <a:buFont typeface="Wingdings" pitchFamily="2" charset="2"/>
              <a:buNone/>
              <a:defRPr/>
            </a:pPr>
            <a:r>
              <a:rPr lang="sr-Cyrl-CS" sz="2000" dirty="0" smtClean="0"/>
              <a:t>      Босна и Херцеговина је примљена у чланство одлуком Одбора извршн-их директора 20. 12. 1995. године. Квота Босне и Херцеговине је при пријему износила 121,2 милиона СДР, а почетком 2008.године 169,1 СДР, што представља 0,08% укупног износа квота у Фонду. Босна и Херцеговина су одобрена три </a:t>
            </a:r>
            <a:r>
              <a:rPr lang="sr-Latn-BA" sz="2000" dirty="0" smtClean="0"/>
              <a:t>stand-by </a:t>
            </a:r>
            <a:r>
              <a:rPr lang="sr-Cyrl-CS" sz="2000" dirty="0" smtClean="0"/>
              <a:t>аражмана : 1998. године износ од 94,42 милиона </a:t>
            </a:r>
            <a:r>
              <a:rPr lang="sr-Latn-BA" sz="2000" dirty="0" smtClean="0"/>
              <a:t>SDR, 2002.</a:t>
            </a:r>
            <a:r>
              <a:rPr lang="sr-Cyrl-CS" sz="2000" dirty="0" smtClean="0"/>
              <a:t> године износ од 67,7 милиона </a:t>
            </a:r>
            <a:r>
              <a:rPr lang="sr-Latn-BA" sz="2000" dirty="0" smtClean="0"/>
              <a:t>SDR </a:t>
            </a:r>
            <a:r>
              <a:rPr lang="sr-Cyrl-CS" sz="2000" dirty="0" smtClean="0"/>
              <a:t>и 2009. године изос од 1,01 милијарду </a:t>
            </a:r>
            <a:r>
              <a:rPr lang="sr-Latn-BA" sz="2000" dirty="0" smtClean="0"/>
              <a:t>SDR.</a:t>
            </a:r>
            <a:r>
              <a:rPr lang="sr-Cyrl-CS" sz="2000" dirty="0" smtClean="0"/>
              <a:t> Босна и Херцеговина се налази у изборном тијелу са Холандијом, Јерменијом, Бугарском, Хрватском, Кипром, Грузијом, Израелом, Македонојом, Молдавијом, Румунијом и Украјином. Ова група располаже са 4,77% гласова.</a:t>
            </a:r>
            <a:endParaRPr lang="en-US" sz="2000" dirty="0"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ChangeArrowheads="1"/>
          </p:cNvSpPr>
          <p:nvPr>
            <p:ph type="body" idx="1"/>
          </p:nvPr>
        </p:nvSpPr>
        <p:spPr>
          <a:xfrm>
            <a:off x="457200" y="304800"/>
            <a:ext cx="8229600" cy="6324600"/>
          </a:xfrm>
        </p:spPr>
        <p:txBody>
          <a:bodyPr/>
          <a:lstStyle/>
          <a:p>
            <a:pPr eaLnBrk="1" hangingPunct="1">
              <a:lnSpc>
                <a:spcPct val="80000"/>
              </a:lnSpc>
              <a:buFont typeface="Wingdings" pitchFamily="2" charset="2"/>
              <a:buNone/>
              <a:defRPr/>
            </a:pPr>
            <a:r>
              <a:rPr lang="sr-Cyrl-CS" sz="2000" dirty="0" smtClean="0"/>
              <a:t>     </a:t>
            </a:r>
            <a:r>
              <a:rPr lang="sr-Cyrl-CS" sz="2000" b="1" dirty="0" smtClean="0"/>
              <a:t>2. 2.  Кредити Међународно монетарног фонда</a:t>
            </a:r>
          </a:p>
          <a:p>
            <a:pPr eaLnBrk="1" hangingPunct="1">
              <a:lnSpc>
                <a:spcPct val="80000"/>
              </a:lnSpc>
              <a:buFont typeface="Wingdings" pitchFamily="2" charset="2"/>
              <a:buNone/>
              <a:defRPr/>
            </a:pPr>
            <a:r>
              <a:rPr lang="sr-Cyrl-CS" sz="2000" b="1" dirty="0" smtClean="0"/>
              <a:t>      </a:t>
            </a:r>
            <a:r>
              <a:rPr lang="sr-Cyrl-CS" sz="2000" dirty="0" smtClean="0"/>
              <a:t>Један од основних изворних циљева ММФ јесте пружање помоћи зем-љама за превазилажење платнобилансних дефицита. Земље чланице које су суочене са дефицитом платног биланса могу, под одређеним условима, рачунати на кредите Међународног монетарног фонда. У основи је могућност добијања кредита зависна од величине квоте дате земље.</a:t>
            </a:r>
          </a:p>
          <a:p>
            <a:pPr eaLnBrk="1" hangingPunct="1">
              <a:lnSpc>
                <a:spcPct val="80000"/>
              </a:lnSpc>
              <a:buFont typeface="Wingdings" pitchFamily="2" charset="2"/>
              <a:buNone/>
              <a:defRPr/>
            </a:pPr>
            <a:r>
              <a:rPr lang="sr-Cyrl-CS" sz="2000" dirty="0" smtClean="0"/>
              <a:t>      Задуживање на основу кредитне транше</a:t>
            </a:r>
            <a:r>
              <a:rPr lang="sr-Latn-BA" sz="2000" dirty="0" smtClean="0"/>
              <a:t> (</a:t>
            </a:r>
            <a:r>
              <a:rPr lang="sr-Cyrl-CS" sz="2000" dirty="0" smtClean="0"/>
              <a:t>основне позајмице ) може достићи износ од 100% квоте дате земље – четири транше по 25%. Износ прве кредитне транше може се лако добити када је у питању покриће дефицита платног биланса, поготову што је то износ у  висини квоте уплаћене Фонду  у СДР или конвертибилним валутама. Остале три транше су најчешће условљене одређеним програмима прилагођавања. Преговарачка моћ Фонда је посебно нарасла посљедњих година када је добио улогу да наступа као представник свјетских повјерилаца.</a:t>
            </a:r>
          </a:p>
          <a:p>
            <a:pPr eaLnBrk="1" hangingPunct="1">
              <a:lnSpc>
                <a:spcPct val="80000"/>
              </a:lnSpc>
              <a:buFont typeface="Wingdings" pitchFamily="2" charset="2"/>
              <a:buNone/>
              <a:defRPr/>
            </a:pPr>
            <a:r>
              <a:rPr lang="sr-Cyrl-CS" sz="2000" dirty="0" smtClean="0"/>
              <a:t>      Основну врсту кредита представљају кредити у приправности тзв. </a:t>
            </a:r>
            <a:r>
              <a:rPr lang="en-US" sz="2000" dirty="0" smtClean="0"/>
              <a:t>stand – by </a:t>
            </a:r>
            <a:r>
              <a:rPr lang="sr-Cyrl-CS" sz="2000" dirty="0" smtClean="0"/>
              <a:t>аражмани. Ријеч је о одобравању оквирног износа кредита који дата земља може користити у одређеном периоду у зависности од потреба, али у зависности од тога да ли</a:t>
            </a:r>
            <a:r>
              <a:rPr lang="en-US" sz="2000" dirty="0" smtClean="0"/>
              <a:t> </a:t>
            </a:r>
            <a:r>
              <a:rPr lang="sr-Cyrl-CS" sz="2000" dirty="0" smtClean="0"/>
              <a:t>спроводи стабилизациони програм који је претходно са Фондом договорен. Отплата </a:t>
            </a:r>
            <a:r>
              <a:rPr lang="en-US" sz="2000" dirty="0" err="1" smtClean="0"/>
              <a:t>stend</a:t>
            </a:r>
            <a:r>
              <a:rPr lang="en-US" sz="2000" dirty="0" smtClean="0"/>
              <a:t> – bay </a:t>
            </a:r>
            <a:r>
              <a:rPr lang="sr-Cyrl-CS" sz="2000" dirty="0" smtClean="0"/>
              <a:t>кредита по правилу почиње три године и три мјесеца послије повлачења средстава, у осам кварталних рата, односно укупно у року од пет година.  </a:t>
            </a:r>
          </a:p>
          <a:p>
            <a:pPr eaLnBrk="1" hangingPunct="1">
              <a:lnSpc>
                <a:spcPct val="80000"/>
              </a:lnSpc>
              <a:buFont typeface="Wingdings" pitchFamily="2" charset="2"/>
              <a:buNone/>
              <a:defRPr/>
            </a:pPr>
            <a:r>
              <a:rPr lang="sr-Cyrl-CS" sz="2000" dirty="0" smtClean="0"/>
              <a:t>     </a:t>
            </a:r>
          </a:p>
          <a:p>
            <a:pPr eaLnBrk="1" hangingPunct="1">
              <a:lnSpc>
                <a:spcPct val="80000"/>
              </a:lnSpc>
              <a:buFont typeface="Wingdings" pitchFamily="2" charset="2"/>
              <a:buNone/>
              <a:defRPr/>
            </a:pPr>
            <a:r>
              <a:rPr lang="sr-Cyrl-CS" sz="1800" b="1" dirty="0" smtClean="0"/>
              <a:t>     </a:t>
            </a:r>
            <a:endParaRPr lang="en-US" sz="1800" b="1" dirty="0"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type="body" idx="1"/>
          </p:nvPr>
        </p:nvSpPr>
        <p:spPr>
          <a:xfrm>
            <a:off x="457200" y="457200"/>
            <a:ext cx="8229600" cy="5334000"/>
          </a:xfrm>
        </p:spPr>
        <p:txBody>
          <a:bodyPr/>
          <a:lstStyle/>
          <a:p>
            <a:pPr eaLnBrk="1" hangingPunct="1">
              <a:lnSpc>
                <a:spcPct val="80000"/>
              </a:lnSpc>
              <a:buFont typeface="Wingdings" pitchFamily="2" charset="2"/>
              <a:buNone/>
              <a:defRPr/>
            </a:pPr>
            <a:r>
              <a:rPr lang="sr-Cyrl-CS" sz="2000" dirty="0" smtClean="0"/>
              <a:t>     Године 1963. уведена је нова  врста кредита под називом олакшице за компезаторно финансирање. Ови кредити су намијењени земљама које се  суочавају  са платнобилансним проблемима због смањења девизног прилива уколико је то смањење резултат дјеловања спољних фактора.</a:t>
            </a:r>
          </a:p>
          <a:p>
            <a:pPr eaLnBrk="1" hangingPunct="1">
              <a:lnSpc>
                <a:spcPct val="80000"/>
              </a:lnSpc>
              <a:buFont typeface="Wingdings" pitchFamily="2" charset="2"/>
              <a:buNone/>
              <a:defRPr/>
            </a:pPr>
            <a:r>
              <a:rPr lang="sr-Cyrl-CS" sz="2000" dirty="0" smtClean="0"/>
              <a:t>     Августа 1988. године олакшице за компезаторно финансирање замијење- не су једном сличном  врстом кредита : олакшице за компезаторно финансирање и непредвидиве случајеве. Фонд је 1974 и 1975 године увео нову врсту кредита  -  нафтне олакшице. </a:t>
            </a:r>
          </a:p>
          <a:p>
            <a:pPr eaLnBrk="1" hangingPunct="1">
              <a:lnSpc>
                <a:spcPct val="80000"/>
              </a:lnSpc>
              <a:buFont typeface="Wingdings" pitchFamily="2" charset="2"/>
              <a:buNone/>
              <a:defRPr/>
            </a:pPr>
            <a:r>
              <a:rPr lang="sr-Cyrl-CS" sz="2000" dirty="0" smtClean="0"/>
              <a:t>      Олакшице за финансирање тампон (интервентних ) залиха уведене су 1969. године. Ова врста кредита одобрава се земљама за финансирање интервентних залиха примарних производа у оквиру међународних робних споразума (под условом да су ови робни споразуми у складу са принципима које су поставиле Уједињене нације ).</a:t>
            </a:r>
          </a:p>
          <a:p>
            <a:pPr eaLnBrk="1" hangingPunct="1">
              <a:lnSpc>
                <a:spcPct val="80000"/>
              </a:lnSpc>
              <a:buFont typeface="Wingdings" pitchFamily="2" charset="2"/>
              <a:buNone/>
              <a:defRPr/>
            </a:pPr>
            <a:r>
              <a:rPr lang="sr-Cyrl-CS" sz="2000" dirty="0" smtClean="0"/>
              <a:t>     Осим ових кредита Фонд одобрава кредите за структурно прилагођавање који су намијењени најнеразвијеним земљама ради структурних промјена и побољшања платнобилансне ситуације.</a:t>
            </a:r>
          </a:p>
          <a:p>
            <a:pPr eaLnBrk="1" hangingPunct="1">
              <a:lnSpc>
                <a:spcPct val="80000"/>
              </a:lnSpc>
              <a:buFont typeface="Wingdings" pitchFamily="2" charset="2"/>
              <a:buNone/>
              <a:defRPr/>
            </a:pPr>
            <a:r>
              <a:rPr lang="sr-Cyrl-CS" sz="2000" dirty="0" smtClean="0"/>
              <a:t>      На састанку групе седам у Хјустону 1991. године, Фонду је дат задатак да земљама Централне и Источне Европе пружи подршку у процесу привредних реформи. На основу те одлуке Фонд уводи нову врсту кредита – олакшице за системску трансформацију.  </a:t>
            </a:r>
            <a:endParaRPr lang="en-US" sz="2000" dirty="0" smtClean="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type="body" idx="1"/>
          </p:nvPr>
        </p:nvSpPr>
        <p:spPr>
          <a:xfrm>
            <a:off x="609600" y="152400"/>
            <a:ext cx="8229600" cy="6172200"/>
          </a:xfrm>
        </p:spPr>
        <p:txBody>
          <a:bodyPr/>
          <a:lstStyle/>
          <a:p>
            <a:pPr eaLnBrk="1" hangingPunct="1">
              <a:lnSpc>
                <a:spcPct val="80000"/>
              </a:lnSpc>
              <a:buFont typeface="Wingdings" pitchFamily="2" charset="2"/>
              <a:buNone/>
              <a:defRPr/>
            </a:pPr>
            <a:r>
              <a:rPr lang="sr-Cyrl-CS" sz="2000" smtClean="0"/>
              <a:t>     Главни извори средстава Фонда су уплаћене квоте земаља чланица , задуживање Фонда, приходи по основу накнада за услуге и сервисирање дуга и приходи од камата. Додатна средства Фонд обезбеђује путем  Општих договора о позајмљивању у којем учествује десет најразвијениј-их земаља чланица, Швајцарска и Саудијска Арабија. По овој основи Фонд може да обезбиједи додатна средства у износу од 17 милијарди СДР. Овај споразум је постигнут 1962. године. Новембра 1998. године ступио је на снагу Нови аражман о позајмљивању у којем учествује 26 земаља и институција,</a:t>
            </a:r>
            <a:r>
              <a:rPr lang="sr-Latn-BA" sz="2000" smtClean="0"/>
              <a:t> </a:t>
            </a:r>
            <a:r>
              <a:rPr lang="sr-Cyrl-CS" sz="2000" smtClean="0"/>
              <a:t>овим аражманом се може обезбиједити додатних 34 милијарде СДР.</a:t>
            </a:r>
          </a:p>
          <a:p>
            <a:pPr eaLnBrk="1" hangingPunct="1">
              <a:lnSpc>
                <a:spcPct val="80000"/>
              </a:lnSpc>
              <a:buFont typeface="Wingdings" pitchFamily="2" charset="2"/>
              <a:buNone/>
              <a:defRPr/>
            </a:pPr>
            <a:r>
              <a:rPr lang="sr-Cyrl-CS" sz="2000" smtClean="0"/>
              <a:t>      За сва позајмљена средства, осим оних која се добијају на основу резерв- не транше, земље дужници плаћају Фонду провизију камату у висини каматне стопе на СДР.</a:t>
            </a:r>
            <a:r>
              <a:rPr lang="sr-Latn-BA" sz="2000" smtClean="0"/>
              <a:t> </a:t>
            </a:r>
            <a:r>
              <a:rPr lang="sr-Cyrl-CS" sz="2000" smtClean="0"/>
              <a:t>Још две важне улоге ММФ су: надзор над привредним токовима земаља чланица итехничка помоћ на изградњи људских и инс-титуционалних капацитета за вођење успјешне монет-арне политике. </a:t>
            </a:r>
            <a:endParaRPr lang="en-US" sz="2400" smtClean="0"/>
          </a:p>
          <a:p>
            <a:pPr eaLnBrk="1" hangingPunct="1">
              <a:lnSpc>
                <a:spcPct val="80000"/>
              </a:lnSpc>
              <a:buFont typeface="Wingdings" pitchFamily="2" charset="2"/>
              <a:buNone/>
              <a:defRPr/>
            </a:pPr>
            <a:r>
              <a:rPr lang="en-US" sz="2000" smtClean="0"/>
              <a:t>      </a:t>
            </a:r>
            <a:r>
              <a:rPr lang="en-US" sz="2000" b="1" smtClean="0"/>
              <a:t>2. 3. </a:t>
            </a:r>
            <a:r>
              <a:rPr lang="sr-Cyrl-CS" sz="2400" b="1" smtClean="0"/>
              <a:t>Политика девизних курсева</a:t>
            </a:r>
          </a:p>
          <a:p>
            <a:pPr eaLnBrk="1" hangingPunct="1">
              <a:lnSpc>
                <a:spcPct val="80000"/>
              </a:lnSpc>
              <a:buFont typeface="Wingdings" pitchFamily="2" charset="2"/>
              <a:buNone/>
              <a:defRPr/>
            </a:pPr>
            <a:r>
              <a:rPr lang="sr-Cyrl-CS" sz="2400" b="1" smtClean="0"/>
              <a:t>     </a:t>
            </a:r>
            <a:r>
              <a:rPr lang="sr-Cyrl-CS" sz="2000" smtClean="0"/>
              <a:t>Оснивањем Међународног монетарног фонда постигнут је споразум земаља чланица да ће слиједити јединствен метод утврђивања девизних курсева. Паритет долара је утврђен у злату – 35 долара за унцу злата. Остале земље чланице биле су обавезне</a:t>
            </a:r>
            <a:r>
              <a:rPr lang="sr-Latn-BA" sz="2000" smtClean="0"/>
              <a:t> </a:t>
            </a:r>
            <a:r>
              <a:rPr lang="sr-Cyrl-CS" sz="2000" smtClean="0"/>
              <a:t>утврдити паритет својих валута у односу на  долар и обезбиједити да осцилације девизних курсева не буду веће од +/- 1% у односу на утврђени паритет.   </a:t>
            </a:r>
            <a:endParaRPr lang="en-US" sz="2000" b="1"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type="body" idx="1"/>
          </p:nvPr>
        </p:nvSpPr>
        <p:spPr>
          <a:xfrm>
            <a:off x="457200" y="381000"/>
            <a:ext cx="8229600" cy="6172200"/>
          </a:xfrm>
        </p:spPr>
        <p:txBody>
          <a:bodyPr/>
          <a:lstStyle/>
          <a:p>
            <a:pPr eaLnBrk="1" hangingPunct="1">
              <a:lnSpc>
                <a:spcPct val="80000"/>
              </a:lnSpc>
              <a:buFont typeface="Wingdings" pitchFamily="2" charset="2"/>
              <a:buNone/>
              <a:defRPr/>
            </a:pPr>
            <a:r>
              <a:rPr lang="sr-Cyrl-CS" sz="2000" smtClean="0"/>
              <a:t>      Одржавање девизних курсева у оквиру уских граница значио је да су централне банке биле дужне да интервенишу на девизном тржишту ради очувања девизног курса. Чланица ММФ је могла мијењати паритет своје валуте само уз дозволу Фонда и само ако је платнобилансна неравнотежа фундаменталног карактера ( а не случајна, сезонска ). САД су се обавез-але да ће откупљивати и продавати злато на захтјев централних банака чланица по цијени од 35 долара за унцу злата.</a:t>
            </a:r>
          </a:p>
          <a:p>
            <a:pPr eaLnBrk="1" hangingPunct="1">
              <a:lnSpc>
                <a:spcPct val="80000"/>
              </a:lnSpc>
              <a:buFont typeface="Wingdings" pitchFamily="2" charset="2"/>
              <a:buNone/>
              <a:defRPr/>
            </a:pPr>
            <a:r>
              <a:rPr lang="sr-Cyrl-CS" sz="2000" smtClean="0"/>
              <a:t>      Након прелазног периода, валуте земаља чланица морају да постану конвертибилне. Девизна контрола треба да се укине. Ипак, захтјев је био да конвертибилност буде испуњена само за текуће трансакције, а ако захтјеви за конверзијом валута произилазе из капиталних трансакција онда земље могу капиталним контролама да ограниче конвертибилност. Конвертибилност није остварена тако брзо као што се очекивало, али је крајем педесетих година већина развијених земаља прогласило своје валуте конвертибилним.</a:t>
            </a:r>
            <a:endParaRPr lang="sr-Latn-BA" sz="2000" smtClean="0"/>
          </a:p>
          <a:p>
            <a:pPr eaLnBrk="1" hangingPunct="1">
              <a:lnSpc>
                <a:spcPct val="80000"/>
              </a:lnSpc>
              <a:buFont typeface="Wingdings" pitchFamily="2" charset="2"/>
              <a:buNone/>
              <a:defRPr/>
            </a:pPr>
            <a:r>
              <a:rPr lang="sr-Latn-BA" sz="2000" smtClean="0"/>
              <a:t>      </a:t>
            </a:r>
            <a:r>
              <a:rPr lang="sr-Cyrl-CS" sz="2000" smtClean="0"/>
              <a:t>Бретонвунски монетарни систем је добро функционисао у првих дваде-сет година. САД су водиле монетарну политику која је резултирала стаб-илним свјетским цијенама. Ексанзија светске производње и нарочито међународне трговине водиле су све већој акумулацији доларских потр-аживања ван САД, пошто је долар служио као средство у међународним плаћањима. Шестдесетих се још више појачава акумулација доларских потраживања и у први план избија позната </a:t>
            </a:r>
            <a:r>
              <a:rPr lang="sr-Cyrl-CS" sz="2000" b="1" smtClean="0"/>
              <a:t>Трифинова дилема ( Три-финов</a:t>
            </a:r>
            <a:r>
              <a:rPr lang="sr-Latn-BA" sz="2000" b="1" smtClean="0"/>
              <a:t> </a:t>
            </a:r>
            <a:r>
              <a:rPr lang="sr-Cyrl-CS" sz="2000" b="1" smtClean="0"/>
              <a:t>парадокс ). Роберт Трифин, амерички</a:t>
            </a:r>
            <a:r>
              <a:rPr lang="sr-Cyrl-CS" sz="2000" smtClean="0"/>
              <a:t> професор економије , 1960. године је указао да ће за неколико година доларска</a:t>
            </a:r>
            <a:r>
              <a:rPr lang="sr-Latn-BA" sz="2000" smtClean="0"/>
              <a:t> </a:t>
            </a:r>
            <a:r>
              <a:rPr lang="sr-Cyrl-CS" sz="2000" smtClean="0"/>
              <a:t>потрживања     </a:t>
            </a:r>
            <a:endParaRPr lang="en-US" sz="2000" smtClean="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rrowheads="1"/>
          </p:cNvSpPr>
          <p:nvPr>
            <p:ph type="title"/>
          </p:nvPr>
        </p:nvSpPr>
        <p:spPr>
          <a:xfrm>
            <a:off x="457200" y="76200"/>
            <a:ext cx="8229600" cy="563563"/>
          </a:xfrm>
        </p:spPr>
        <p:txBody>
          <a:bodyPr/>
          <a:lstStyle/>
          <a:p>
            <a:pPr eaLnBrk="1" hangingPunct="1">
              <a:defRPr/>
            </a:pPr>
            <a:r>
              <a:rPr lang="sr-Cyrl-CS" sz="2000" smtClean="0"/>
              <a:t>Циљеви и инструменти Бретонвудског монетарног система</a:t>
            </a:r>
            <a:endParaRPr lang="en-US" sz="2000" smtClean="0"/>
          </a:p>
        </p:txBody>
      </p:sp>
      <p:pic>
        <p:nvPicPr>
          <p:cNvPr id="62467" name="Picture 3" descr="Scan"/>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 y="777875"/>
            <a:ext cx="8915400" cy="6016625"/>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457200" y="228600"/>
            <a:ext cx="8229600" cy="6400800"/>
          </a:xfrm>
        </p:spPr>
        <p:txBody>
          <a:bodyPr/>
          <a:lstStyle/>
          <a:p>
            <a:pPr algn="just" eaLnBrk="1" hangingPunct="1">
              <a:buFont typeface="Wingdings" pitchFamily="2" charset="2"/>
              <a:buNone/>
              <a:defRPr/>
            </a:pPr>
            <a:r>
              <a:rPr lang="sr-Cyrl-CS" dirty="0" smtClean="0"/>
              <a:t>    </a:t>
            </a:r>
            <a:r>
              <a:rPr lang="sr-Cyrl-CS" sz="1800" b="1" dirty="0" smtClean="0"/>
              <a:t>Посредством девизног тржишта успоставља се веза између појединих националних финансијских тржишта. Повезивање финансијских тржишта обезбеђује да не постоје значајније разлике између девизних курсева на различитим тржиштима. Трговање девизама одвија се у многим финансијским центрима, а највећи обим трговања биљежи се у великим градовима као што су Лондон, Њујорк, Токио, Франкфурт и Сингапур. У 2004 години дневна свјетска трговања девизама износила су око 1,9 трилиона долара, од чега се 753 милијарде долара трговало дневно у Лондону, 46</a:t>
            </a:r>
            <a:r>
              <a:rPr lang="sr-Latn-BA" sz="1800" b="1" dirty="0" smtClean="0"/>
              <a:t>0</a:t>
            </a:r>
            <a:r>
              <a:rPr lang="sr-Cyrl-CS" sz="1800" b="1" dirty="0" smtClean="0"/>
              <a:t> милијарда долара у </a:t>
            </a:r>
            <a:r>
              <a:rPr lang="sr-Latn-BA" sz="1800" b="1" dirty="0" smtClean="0"/>
              <a:t> </a:t>
            </a:r>
            <a:r>
              <a:rPr lang="sr-Cyrl-BA" sz="1800" b="1" dirty="0" smtClean="0"/>
              <a:t>Њујорку</a:t>
            </a:r>
            <a:r>
              <a:rPr lang="sr-Cyrl-CS" sz="1800" b="1" dirty="0" smtClean="0"/>
              <a:t> и 199 милијарди долара у Токију.   Девизно тржиште доприноси оптималној алокацији девиза. До девиза долазе они актери којима су девизе потребне, који могу понудити највећу цијену и који су способни да их најефикасније користе.</a:t>
            </a:r>
          </a:p>
          <a:p>
            <a:pPr algn="just" eaLnBrk="1" hangingPunct="1">
              <a:buFont typeface="Wingdings" pitchFamily="2" charset="2"/>
              <a:buNone/>
              <a:defRPr/>
            </a:pPr>
            <a:r>
              <a:rPr lang="sr-Cyrl-CS" sz="1800" b="1" dirty="0" smtClean="0"/>
              <a:t>       Када банка одлучи да купи одређену валуту, она се обраћа другим банкама од којих тражи њене куповне и продајне курсеве. Банка од које су тражени курсеви даје котације, односно куповне и продајне курсеве за тражену валуту. Разлика између куповног и продајног курса (маржа ) изражава се у поенима. Поени се односе на двије посљедње цифре девизног курса. При директном нотирању куповни курс је нижи од продајног, а код индиректног нотирања обратно. </a:t>
            </a:r>
            <a:endParaRPr lang="en-US" sz="1800" b="1" dirty="0" smtClean="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rrowheads="1"/>
          </p:cNvSpPr>
          <p:nvPr>
            <p:ph type="title"/>
          </p:nvPr>
        </p:nvSpPr>
        <p:spPr/>
        <p:txBody>
          <a:bodyPr/>
          <a:lstStyle/>
          <a:p>
            <a:pPr eaLnBrk="1" hangingPunct="1">
              <a:defRPr/>
            </a:pPr>
            <a:r>
              <a:rPr lang="sr-Cyrl-CS" sz="2400" smtClean="0"/>
              <a:t>Златно-доларски монетарни систем</a:t>
            </a:r>
            <a:endParaRPr lang="en-US" sz="2400" smtClean="0"/>
          </a:p>
        </p:txBody>
      </p:sp>
      <p:pic>
        <p:nvPicPr>
          <p:cNvPr id="63491" name="Picture 3" descr="Scan"/>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447800"/>
            <a:ext cx="8229600" cy="54102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ChangeArrowheads="1"/>
          </p:cNvSpPr>
          <p:nvPr>
            <p:ph type="body" idx="1"/>
          </p:nvPr>
        </p:nvSpPr>
        <p:spPr>
          <a:xfrm>
            <a:off x="457200" y="228600"/>
            <a:ext cx="8229600" cy="6400800"/>
          </a:xfrm>
        </p:spPr>
        <p:txBody>
          <a:bodyPr/>
          <a:lstStyle/>
          <a:p>
            <a:pPr eaLnBrk="1" hangingPunct="1">
              <a:buFont typeface="Wingdings" pitchFamily="2" charset="2"/>
              <a:buNone/>
              <a:defRPr/>
            </a:pPr>
            <a:r>
              <a:rPr lang="sr-Cyrl-CS" sz="2000" dirty="0" smtClean="0"/>
              <a:t>      у иностранству премашити америчке златне резерве и да ће то угрозити могућност да САД конвертују доларе у злато по цијени од 35 долара. Велики ударац Бретонвудском систему задао је рат у Вијетнаму, односно  пораст јавне потрошње  и лабавија-експанзивна монетарна политика САД. Ови потези макроекономске политике “ долили су уље на ватру “ у већ постојећим пукотинама Бретовунског система. Фискална</a:t>
            </a:r>
            <a:r>
              <a:rPr lang="sr-Latn-BA" sz="2000" dirty="0" smtClean="0"/>
              <a:t> </a:t>
            </a:r>
            <a:r>
              <a:rPr lang="sr-Cyrl-CS" sz="2000" dirty="0" smtClean="0"/>
              <a:t>и монетарна експанзија потакла је раст цијена , узроковала пад конкурет-ности, раст платно билансног дефицита и отворила сумљу да САД неће моћи одбранити конвертибилност долара у злато. Долази до све веће куповине злата за доларе  у чему је предњачила Француска , која је сре-дином шестдесетих повећала своје златне резерве на пет милијарди дол-ара. Рани знакови будућих проблема дошли су до изражаја и  на лондон-ском тржишту злата. Крајем 1967. и почетком 1968. године приватни су шпекуланти почели куповати злато да би предухитрили раст његове доларске цијене. Након огромне продаје злата од стране Фед-а и европ-ских централних банака најављено је старање двослојног тржишта злата, с једним службеним и једним приватним слојем.</a:t>
            </a:r>
          </a:p>
          <a:p>
            <a:pPr eaLnBrk="1" hangingPunct="1">
              <a:buFont typeface="Wingdings" pitchFamily="2" charset="2"/>
              <a:buNone/>
              <a:defRPr/>
            </a:pPr>
            <a:r>
              <a:rPr lang="sr-Cyrl-CS" sz="2000" dirty="0" smtClean="0"/>
              <a:t>     Америчка привреда је ушла у рецесију 1970. године и како је расла незапосленост, тржишта су била све више увјерена да ће долар морати девалвирати у односу на све главне валуте. Средином августа 1971. год. </a:t>
            </a:r>
          </a:p>
          <a:p>
            <a:pPr eaLnBrk="1" hangingPunct="1">
              <a:buFont typeface="Wingdings" pitchFamily="2" charset="2"/>
              <a:buNone/>
              <a:defRPr/>
            </a:pPr>
            <a:r>
              <a:rPr lang="sr-Cyrl-CS" sz="2000" dirty="0" smtClean="0"/>
              <a:t>  </a:t>
            </a:r>
            <a:endParaRPr lang="en-US" sz="2000" dirty="0"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strana508slika18-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8610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p:cNvSpPr>
            <a:spLocks noGrp="1" noChangeArrowheads="1"/>
          </p:cNvSpPr>
          <p:nvPr>
            <p:ph type="body" idx="1"/>
          </p:nvPr>
        </p:nvSpPr>
        <p:spPr>
          <a:xfrm>
            <a:off x="228600" y="381000"/>
            <a:ext cx="8610600" cy="6324600"/>
          </a:xfrm>
        </p:spPr>
        <p:txBody>
          <a:bodyPr/>
          <a:lstStyle/>
          <a:p>
            <a:pPr eaLnBrk="1" hangingPunct="1">
              <a:lnSpc>
                <a:spcPct val="80000"/>
              </a:lnSpc>
              <a:buFont typeface="Wingdings" pitchFamily="2" charset="2"/>
              <a:buNone/>
              <a:defRPr/>
            </a:pPr>
            <a:r>
              <a:rPr lang="sr-Cyrl-CS" sz="1800" smtClean="0"/>
              <a:t>  </a:t>
            </a:r>
            <a:r>
              <a:rPr lang="sr-Latn-BA" sz="1800" smtClean="0"/>
              <a:t>  </a:t>
            </a:r>
            <a:r>
              <a:rPr lang="sr-Cyrl-CS" sz="1800" smtClean="0"/>
              <a:t> </a:t>
            </a:r>
            <a:r>
              <a:rPr lang="sr-Latn-BA" sz="1800" smtClean="0"/>
              <a:t> </a:t>
            </a:r>
            <a:r>
              <a:rPr lang="sr-Cyrl-CS" sz="2000" smtClean="0"/>
              <a:t>амерички предсједник Никсон објавио је девалвацију долара – промјену цијене злата (паритета ) са 35 на 38 долара за унцу злата и прекинуо продају америчког злата страним централним банкама и тиме укинуо спољну конвертибилност долара у злато, чиме је срушен носећи стуб Бретонвудског међународног монетарног система. У децембру 1971. године на државном састанку десет најразвијених земаља у вашингтонском институту Смитсо-ниан, договорени су нови паритети и повратак на фиксирање курсева . Проширене су границе одступања девизних курсева од утврђених паритета , са +/- 1 на +/- 2,25%. Домети овог договора су били краткотрајни : британска фунта је почела да флуктуира , а фебруара 1973. долар поново девалвира за 10% на 42,2 долара за унцу злата. Марта 1973. Смитсонијански споразум је напуштен и валутама свих  земаља дозвољено је да пливају. Јануара 1974. на Јамајци ММФ је озваничио и легализовао праксу флуктуирајућих девизних курсева.</a:t>
            </a:r>
          </a:p>
          <a:p>
            <a:pPr eaLnBrk="1" hangingPunct="1">
              <a:lnSpc>
                <a:spcPct val="80000"/>
              </a:lnSpc>
              <a:buFont typeface="Wingdings" pitchFamily="2" charset="2"/>
              <a:buNone/>
              <a:defRPr/>
            </a:pPr>
            <a:r>
              <a:rPr lang="sr-Cyrl-CS" sz="2000" smtClean="0"/>
              <a:t>     </a:t>
            </a:r>
            <a:r>
              <a:rPr lang="sr-Cyrl-CS" sz="2000" b="1" smtClean="0"/>
              <a:t>2.4. Карактеристике бретонвудског система, улога долара, реформе, СДР </a:t>
            </a:r>
          </a:p>
          <a:p>
            <a:pPr eaLnBrk="1" hangingPunct="1">
              <a:lnSpc>
                <a:spcPct val="80000"/>
              </a:lnSpc>
              <a:buFont typeface="Wingdings" pitchFamily="2" charset="2"/>
              <a:buNone/>
              <a:defRPr/>
            </a:pPr>
            <a:r>
              <a:rPr lang="sr-Cyrl-CS" sz="2000" b="1" smtClean="0"/>
              <a:t>     </a:t>
            </a:r>
            <a:r>
              <a:rPr lang="sr-Cyrl-CS" sz="2000" smtClean="0"/>
              <a:t>Међународни монетарни систем који је конституисан у Бретон-Вудсу по многим елементима подсјећа на модел златно девизног стандарда. Но исправније би било овај модел назвати златно-доларским системом, пошто су и злато и долар у њему имали централну улогу. Злато је само дјелимично изгубило своју улогу у поређењу са класичним златним стандардом: није више било средство плаћања, али се дозвољава могућност да се долари </a:t>
            </a:r>
          </a:p>
          <a:p>
            <a:pPr eaLnBrk="1" hangingPunct="1">
              <a:lnSpc>
                <a:spcPct val="80000"/>
              </a:lnSpc>
              <a:buFont typeface="Wingdings" pitchFamily="2" charset="2"/>
              <a:buNone/>
              <a:defRPr/>
            </a:pPr>
            <a:r>
              <a:rPr lang="sr-Cyrl-CS" sz="2000" smtClean="0"/>
              <a:t>   </a:t>
            </a:r>
            <a:endParaRPr lang="en-US" sz="2000" b="1" smtClean="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type="body" idx="1"/>
          </p:nvPr>
        </p:nvSpPr>
        <p:spPr>
          <a:xfrm>
            <a:off x="457200" y="457200"/>
            <a:ext cx="8229600" cy="5668963"/>
          </a:xfrm>
        </p:spPr>
        <p:txBody>
          <a:bodyPr/>
          <a:lstStyle/>
          <a:p>
            <a:pPr eaLnBrk="1" hangingPunct="1">
              <a:lnSpc>
                <a:spcPct val="80000"/>
              </a:lnSpc>
              <a:buFont typeface="Wingdings" pitchFamily="2" charset="2"/>
              <a:buNone/>
              <a:defRPr/>
            </a:pPr>
            <a:r>
              <a:rPr lang="sr-Cyrl-CS" sz="1600" smtClean="0"/>
              <a:t>    </a:t>
            </a:r>
            <a:r>
              <a:rPr lang="en-US" sz="1600" smtClean="0"/>
              <a:t> </a:t>
            </a:r>
            <a:endParaRPr lang="sr-Cyrl-CS" sz="1600" smtClean="0"/>
          </a:p>
          <a:p>
            <a:pPr eaLnBrk="1" hangingPunct="1">
              <a:lnSpc>
                <a:spcPct val="80000"/>
              </a:lnSpc>
              <a:buFont typeface="Wingdings" pitchFamily="2" charset="2"/>
              <a:buNone/>
              <a:defRPr/>
            </a:pPr>
            <a:r>
              <a:rPr lang="sr-Cyrl-CS" sz="1600" smtClean="0"/>
              <a:t>     </a:t>
            </a:r>
            <a:r>
              <a:rPr lang="sr-Cyrl-CS" sz="2000" b="1" smtClean="0"/>
              <a:t>конвертују у злато. Ова могућност је требала да учврсти повјерење у систем</a:t>
            </a:r>
            <a:r>
              <a:rPr lang="sr-Latn-BA" sz="2000" b="1" smtClean="0"/>
              <a:t>.     </a:t>
            </a:r>
            <a:endParaRPr lang="sr-Cyrl-CS" sz="2000" b="1" smtClean="0"/>
          </a:p>
          <a:p>
            <a:pPr eaLnBrk="1" hangingPunct="1">
              <a:lnSpc>
                <a:spcPct val="80000"/>
              </a:lnSpc>
              <a:buFont typeface="Wingdings" pitchFamily="2" charset="2"/>
              <a:buNone/>
              <a:defRPr/>
            </a:pPr>
            <a:r>
              <a:rPr lang="sr-Cyrl-CS" sz="2000" b="1" smtClean="0"/>
              <a:t>      Током педесетих и шестдесетих година међународна трговина је је расла за око 6% годишње, а монетарне резерве злата расле су за око 1,6%. Ова кретања су морала да изазову неликвидност међународног плаћања. Да би се ријешио проблем међународне ликвидности и улоге долара као резервне валуте, те злата као објективне кочнице свјетске ликвидности, 1967. године одлучено је, на састанку у Рио де Жанеиру, да се у оквиру Фонда креира нов облик међународног средства плаћања у форми тзв. специјалних права вучења – СДР. Специјална права вучења требало је да задовоље два битна захтјева међународног монетарног система: (1) да се обезбиједи увећање обима међународне ликвидности и (2) да се осигура поуздан деноминатор (основа ) за исказивање девизних курсева земаља чланица ММФ. СДР се могу користити као девизне резерве централних банака, за конверзију у друге валуте, одобравање кредита, измирење финансијских обавеза и сл.    Почетна вриједност јединице СДР утврђена је у злату (1 СДР =0,888671 грама чистог злата ). У почетку је СДР везиван за долар, а од 1974 године вриједност јединице СДР се  </a:t>
            </a:r>
            <a:endParaRPr lang="en-US" sz="2000" b="1"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body" idx="1"/>
          </p:nvPr>
        </p:nvSpPr>
        <p:spPr>
          <a:xfrm>
            <a:off x="457200" y="457200"/>
            <a:ext cx="8229600" cy="5668963"/>
          </a:xfrm>
        </p:spPr>
        <p:txBody>
          <a:bodyPr/>
          <a:lstStyle/>
          <a:p>
            <a:pPr eaLnBrk="1" hangingPunct="1">
              <a:lnSpc>
                <a:spcPct val="80000"/>
              </a:lnSpc>
              <a:buFont typeface="Wingdings" pitchFamily="2" charset="2"/>
              <a:buNone/>
              <a:defRPr/>
            </a:pPr>
            <a:r>
              <a:rPr lang="en-US" sz="2000" smtClean="0"/>
              <a:t>    </a:t>
            </a:r>
            <a:r>
              <a:rPr lang="sr-Cyrl-CS" sz="2000" smtClean="0"/>
              <a:t>  </a:t>
            </a:r>
            <a:r>
              <a:rPr lang="sr-Cyrl-CS" sz="2000" b="1" smtClean="0"/>
              <a:t>утврђује према ткз. корпи валута, у којој од 1999. године учествују само четири валуте : долар (44%), евро (34%), јен (11%) и фунта (11%). Сматра се да је СДР само дјелимично испунио своје задатке у основној намјери. Захваљујући томе што је вриједност  СДР стабилнија од вриједности појединих националних валута, често се користи као средство обрачуна при склапању уговора, одобравању кредита, емитовању хартија од врије- дности и у другим сличним финансијским трансакцијама, укључујући и приватне.</a:t>
            </a:r>
          </a:p>
          <a:p>
            <a:pPr eaLnBrk="1" hangingPunct="1">
              <a:lnSpc>
                <a:spcPct val="80000"/>
              </a:lnSpc>
              <a:buFont typeface="Wingdings" pitchFamily="2" charset="2"/>
              <a:buNone/>
              <a:defRPr/>
            </a:pPr>
            <a:r>
              <a:rPr lang="sr-Cyrl-CS" sz="2000" b="1" smtClean="0"/>
              <a:t>      Јула 1972. године основан је Комитет за реформу међународног монета- рног система – Комитет двадесетотице. Његов задатак је био да изнађе путеве за рјешења насталих међународних монетарних проблема. Комитет двадесетрице је јуна 1974. године дао Нацрт реформе којом се дају препоруке за политику пливајућих девизних курсева.</a:t>
            </a:r>
          </a:p>
          <a:p>
            <a:pPr eaLnBrk="1" hangingPunct="1">
              <a:lnSpc>
                <a:spcPct val="80000"/>
              </a:lnSpc>
              <a:buFont typeface="Wingdings" pitchFamily="2" charset="2"/>
              <a:buNone/>
              <a:defRPr/>
            </a:pPr>
            <a:r>
              <a:rPr lang="sr-Cyrl-CS" sz="2000" b="1" smtClean="0"/>
              <a:t>      Октобра 1974.године престаје са радом Комитет двадесеторице, а оснивају се два нова : Привремени комитет и Комитет за развој. Привремени комитет је у јануару 1976.године у Кингстону на Јамајци формулисао предлог Другог амадмана на Статут Фонда, којим је правно озваничено право сваке земље чланице да сама изабере тип девизног курса и начин његовог прилагођавања. Овим амадманом је прокламована и демонетизација злата. Амадман је ступио на снагу  01.04.1978. године.      </a:t>
            </a:r>
            <a:endParaRPr lang="en-US" sz="2000" b="1" smtClean="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ChangeArrowheads="1"/>
          </p:cNvSpPr>
          <p:nvPr>
            <p:ph type="body" idx="1"/>
          </p:nvPr>
        </p:nvSpPr>
        <p:spPr>
          <a:xfrm>
            <a:off x="381000" y="304800"/>
            <a:ext cx="8229600" cy="6248400"/>
          </a:xfrm>
        </p:spPr>
        <p:txBody>
          <a:bodyPr/>
          <a:lstStyle/>
          <a:p>
            <a:pPr eaLnBrk="1" hangingPunct="1">
              <a:lnSpc>
                <a:spcPct val="80000"/>
              </a:lnSpc>
              <a:buFont typeface="Wingdings" pitchFamily="2" charset="2"/>
              <a:buNone/>
              <a:defRPr/>
            </a:pPr>
            <a:r>
              <a:rPr lang="en-US" sz="2400" smtClean="0"/>
              <a:t>                     </a:t>
            </a:r>
            <a:r>
              <a:rPr lang="sr-Cyrl-CS" sz="2400" smtClean="0"/>
              <a:t>    Европски монетарни систем</a:t>
            </a:r>
          </a:p>
          <a:p>
            <a:pPr eaLnBrk="1" hangingPunct="1">
              <a:lnSpc>
                <a:spcPct val="80000"/>
              </a:lnSpc>
              <a:buFont typeface="Wingdings" pitchFamily="2" charset="2"/>
              <a:buNone/>
              <a:defRPr/>
            </a:pPr>
            <a:r>
              <a:rPr lang="sr-Cyrl-CS" sz="2400" smtClean="0"/>
              <a:t>     </a:t>
            </a:r>
            <a:r>
              <a:rPr lang="sr-Cyrl-CS" sz="2000" smtClean="0"/>
              <a:t>Земље Западне Европе започеле су међусобну монетарну сарадњу непосредно послије рата. Још у вријеме реализације “ Маршаловог плана “, којим је покренута привредна обнова Западне Европе, настао је Споразум о интраевропским плаћањима и компезацијама који није дао очекиване резултате. Уз учешће 17 земаља Организације за европску економску сараљњу 1950. године формирана је Европска платна унија. Њеним формирањем омогућен је мултилатерални клиринг у оквиру земаља чланица ,чиме је превазиђен билатерални начин плаћања. Унија је располагала капиталом у износу од 271,6 милиона долара. Земље са дефицитом су могле да рачунају на аутоматски кредит у износу од око 25% своје квоте. Агент Уније је била Банка за међународне обрачуне.</a:t>
            </a:r>
          </a:p>
          <a:p>
            <a:pPr eaLnBrk="1" hangingPunct="1">
              <a:lnSpc>
                <a:spcPct val="80000"/>
              </a:lnSpc>
              <a:buFont typeface="Wingdings" pitchFamily="2" charset="2"/>
              <a:buNone/>
              <a:defRPr/>
            </a:pPr>
            <a:r>
              <a:rPr lang="sr-Cyrl-CS" sz="2000" smtClean="0"/>
              <a:t>      Европска платна унија је престала са радом првог јануара 1958.године, а умјесто ње је почео са радом Европски монетарни споразум (ЕМА ). Поред капитала наслијеђеног од Уније, обезбијеђено је додатних 335,9 милиона долара, тако да је укупан капитал износио 607,5 милиона долара. ЕМА престаје са радом 1972 године у јеку кризе Бретонвудског система. Чланице Европске заједнице априла 1972. основале су монетарни аражман познат под називом Европска монетарна змија или само “змија у тунелу”. “Тунел” су представљале дозвољене шире границе ( +/-2,25% ) одступања девизног курса од ревидираних паритета (Смитсонијански споразум), док је вијугање змије одређено ужим одступањем +/_ 1,125% од паритета за валуте земаља Европске заједнице. Када је 1973. пропао договор из Смитсонинијан института    </a:t>
            </a:r>
            <a:endParaRPr lang="en-US" sz="2400" smtClean="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Grp="1" noChangeArrowheads="1"/>
          </p:cNvSpPr>
          <p:nvPr>
            <p:ph type="body" idx="1"/>
          </p:nvPr>
        </p:nvSpPr>
        <p:spPr>
          <a:xfrm>
            <a:off x="381000" y="152400"/>
            <a:ext cx="8229600" cy="6400800"/>
          </a:xfrm>
        </p:spPr>
        <p:txBody>
          <a:bodyPr/>
          <a:lstStyle/>
          <a:p>
            <a:pPr eaLnBrk="1" hangingPunct="1">
              <a:buFont typeface="Wingdings" pitchFamily="2" charset="2"/>
              <a:buNone/>
              <a:defRPr/>
            </a:pPr>
            <a:r>
              <a:rPr lang="sr-Cyrl-CS" sz="2000" smtClean="0"/>
              <a:t>     “ тунел”је нестао и “змија” је слободно пливала. То значи да су валуте земаља Европске заједнице према другим свјетским валутама слободно пливале, док су између себе имале паритете са минималним дозвољеним оступањима. Институционалну подршку је представљао Европски фонд за монетарну сарадњу, прва институција за монетарна питања у Европс-кој заједници. Свака централна банка је морала да депонује код овог Фонда 20% својих монетарних резерви.</a:t>
            </a:r>
          </a:p>
          <a:p>
            <a:pPr eaLnBrk="1" hangingPunct="1">
              <a:buFont typeface="Wingdings" pitchFamily="2" charset="2"/>
              <a:buNone/>
              <a:defRPr/>
            </a:pPr>
            <a:r>
              <a:rPr lang="sr-Cyrl-CS" sz="2000" smtClean="0"/>
              <a:t>     Европска монетарна змија је марта 1979. године замијењена </a:t>
            </a:r>
            <a:r>
              <a:rPr lang="sr-Cyrl-CS" smtClean="0"/>
              <a:t> </a:t>
            </a:r>
            <a:r>
              <a:rPr lang="sr-Cyrl-CS" sz="2000" smtClean="0"/>
              <a:t>Европским монетарним системом (</a:t>
            </a:r>
            <a:r>
              <a:rPr lang="en-US" sz="2000" smtClean="0"/>
              <a:t> EMS </a:t>
            </a:r>
            <a:r>
              <a:rPr lang="sr-Cyrl-CS" sz="2000" smtClean="0"/>
              <a:t>).  Основан је са циљем да обезбиједи мон-етарну сарадњу и стабилност у оквиру Европске  заједнице. ЕМС се заснивао на три елемента: (1) билатералним паритетима девизни курсеви су фиксни са могућношћу прилагођавања. Одређени су паритети између сваке двије валуте Европске заједнице и крајње границе флуктуације +/- 2,25% девизних курсева од утврђених паритета, а за нестабилнију итали-јанску лиру +/_ 6%; (2) одлучивање консензусом - земља не смије унил-атерално да промијени паритет ако се не сложе све земље чланице; (3) узајамна подршка – уколико на девизном тржишту дође до притиска на границе дозвољених одступања од паритета, централне банке су обавез-не да интервенишу и заједнички врате курс ближе паритету. Механизам оджавања девизних курсева у</a:t>
            </a:r>
            <a:r>
              <a:rPr lang="sr-Latn-BA" sz="2000" smtClean="0"/>
              <a:t> o</a:t>
            </a:r>
            <a:r>
              <a:rPr lang="sr-Cyrl-CS" sz="2000" smtClean="0"/>
              <a:t>квиору ЕМС познат је под скраћеницом ЕРМ. У ЕМС је створена и Европска новчана јединица (“еки”). </a:t>
            </a:r>
            <a:endParaRPr lang="en-US"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body" idx="1"/>
          </p:nvPr>
        </p:nvSpPr>
        <p:spPr>
          <a:xfrm>
            <a:off x="457200" y="0"/>
            <a:ext cx="8229600" cy="7010400"/>
          </a:xfrm>
        </p:spPr>
        <p:txBody>
          <a:bodyPr/>
          <a:lstStyle/>
          <a:p>
            <a:pPr eaLnBrk="1" hangingPunct="1">
              <a:lnSpc>
                <a:spcPct val="80000"/>
              </a:lnSpc>
              <a:buFont typeface="Wingdings" pitchFamily="2" charset="2"/>
              <a:buNone/>
              <a:defRPr/>
            </a:pPr>
            <a:r>
              <a:rPr lang="sr-Cyrl-CS" sz="2000" smtClean="0"/>
              <a:t>       Формирање Европског монетарног система је допринијело стварању релативно високог степена монетарне стабилности у Заједници, од његовог ступања на снагу 1979. године до 1992.године, када су велике монетарне промјене и кризе довеле у питање његово постојање.    До девизне кризе је дошло из сљедећих разлога. Уједињењем  Њемачке 1990. године,  Њемачка се суочила са растом инфлаторног притиска, тј.убрзањем инфлације са стопе 3% 1990. године на 5% 1992. године. Да би спријечила  монетарну експанзију, њемачка централна банка</a:t>
            </a:r>
            <a:r>
              <a:rPr lang="en-US" sz="2000" smtClean="0"/>
              <a:t> Bundes-</a:t>
            </a:r>
            <a:r>
              <a:rPr lang="sr-Cyrl-CS" sz="2000" smtClean="0"/>
              <a:t> </a:t>
            </a:r>
            <a:r>
              <a:rPr lang="en-US" sz="2000" smtClean="0"/>
              <a:t>bank je </a:t>
            </a:r>
            <a:r>
              <a:rPr lang="sr-Cyrl-CS" sz="2000" smtClean="0"/>
              <a:t>предузела рестриктивну монетарну политику, подигла њемачке каматне стопе до двоцифрене бројке. Британци суочени са највећом рецесијом у посљератном периоду, нису жељели предузети рестрикти-  вну монетарну политику, праћену растом каматних стопа. Разлике у каматним стопама указивале су на   већи очекивани поврат  на депозите деноминиране у маркама и губитак на депозите деноминиране у фунтама. То је изазвало масовну продају фунти и куповину марака. Било је очито да ће марка апресирати, а фунта депресирати. Сва та кретања присилила су централну банку В. Британије да подигне каматне стопе и изврши депресијацију фунте за 10% у односу на марку. Шпекулантски напади на друге валуте изазвали су девалвацију шпањолске пезете за 5% и италијанске лире за 15%. Тако су валуте наведених земаља изашле изван допуштеног оквира флуктуације девизних курсева у односу на утврђене паритете.</a:t>
            </a:r>
          </a:p>
          <a:p>
            <a:pPr eaLnBrk="1" hangingPunct="1">
              <a:lnSpc>
                <a:spcPct val="80000"/>
              </a:lnSpc>
              <a:buFont typeface="Wingdings" pitchFamily="2" charset="2"/>
              <a:buNone/>
              <a:defRPr/>
            </a:pPr>
            <a:r>
              <a:rPr lang="sr-Cyrl-CS" sz="2000" smtClean="0"/>
              <a:t>       У циљу стабилизовања монетарне ситуације, на састанку министара финансија и гувернера централних банака 1993. године, су маргине осцилације девизних курсева проширене на  +/- 15 % утврђеног девизног паритета.</a:t>
            </a:r>
            <a:r>
              <a:rPr lang="en-US" sz="2000" smtClean="0"/>
              <a:t>          </a:t>
            </a:r>
            <a:r>
              <a:rPr lang="sr-Cyrl-CS" sz="2000" smtClean="0"/>
              <a:t>          </a:t>
            </a:r>
            <a:endParaRPr lang="sr-Cyrl-CS" sz="2000" b="1" smtClean="0"/>
          </a:p>
          <a:p>
            <a:pPr eaLnBrk="1" hangingPunct="1">
              <a:lnSpc>
                <a:spcPct val="80000"/>
              </a:lnSpc>
              <a:buFont typeface="Wingdings" pitchFamily="2" charset="2"/>
              <a:buNone/>
              <a:defRPr/>
            </a:pPr>
            <a:endParaRPr lang="sr-Cyrl-CS" sz="2000" b="1" smtClean="0"/>
          </a:p>
          <a:p>
            <a:pPr eaLnBrk="1" hangingPunct="1">
              <a:lnSpc>
                <a:spcPct val="80000"/>
              </a:lnSpc>
              <a:buFont typeface="Wingdings" pitchFamily="2" charset="2"/>
              <a:buNone/>
              <a:defRPr/>
            </a:pPr>
            <a:r>
              <a:rPr lang="sr-Cyrl-CS" sz="2000" b="1" smtClean="0"/>
              <a:t>      </a:t>
            </a:r>
            <a:endParaRPr lang="en-US" sz="2000" b="1"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type="body" idx="1"/>
          </p:nvPr>
        </p:nvSpPr>
        <p:spPr>
          <a:xfrm>
            <a:off x="228600" y="152400"/>
            <a:ext cx="8686800" cy="6477000"/>
          </a:xfrm>
        </p:spPr>
        <p:txBody>
          <a:bodyPr/>
          <a:lstStyle/>
          <a:p>
            <a:pPr eaLnBrk="1" hangingPunct="1">
              <a:lnSpc>
                <a:spcPct val="80000"/>
              </a:lnSpc>
              <a:buFont typeface="Wingdings" pitchFamily="2" charset="2"/>
              <a:buNone/>
              <a:defRPr/>
            </a:pPr>
            <a:r>
              <a:rPr lang="en-US" sz="1000" smtClean="0"/>
              <a:t>  </a:t>
            </a:r>
            <a:r>
              <a:rPr lang="sr-Cyrl-CS" sz="1000" smtClean="0"/>
              <a:t>                                                               </a:t>
            </a:r>
            <a:r>
              <a:rPr lang="sr-Cyrl-CS" sz="2000" b="1" smtClean="0"/>
              <a:t>Економска и монетарна унија</a:t>
            </a:r>
          </a:p>
          <a:p>
            <a:pPr eaLnBrk="1" hangingPunct="1">
              <a:lnSpc>
                <a:spcPct val="80000"/>
              </a:lnSpc>
              <a:buFont typeface="Wingdings" pitchFamily="2" charset="2"/>
              <a:buNone/>
              <a:defRPr/>
            </a:pPr>
            <a:r>
              <a:rPr lang="sr-Cyrl-CS" sz="2000" smtClean="0"/>
              <a:t>        Заједница европских земаља је стварана у једном дужем процесу путем бројних договора и уговора међу којима су најважнији Париски уговор 1951, Римски уговор 1957, Уговор из Мастрихта 1992, Амстердамски уговор 1997 и Уговор из Нице 2001. године. Париским уговором из 1951. године основана је Европска заједница за угаљ и челик. Римским уговором из 1957. године основан је Еуроатом (Европска заједница за атомску енергију ) и Европска економска заједница, која је била замишљена да обавља све остале послове осим оних које су обављале Европска заједница за угаљ и челик и Еуроатом. Ове три заједнице су спојене у једну 1967.године под именом Европску заједницу. Уговор из Мастрихта из 1992.године интеграцију са економске сарадње проширује на политичке аспекте. У њему су сви интеграциони процеси груписани око три стуба. Први стуб чини интеграција у економској сфери. Други стуб се односи на стварање заједничке спољне политике и политике безбједности. Трећи стуб се односи н</a:t>
            </a:r>
            <a:r>
              <a:rPr lang="en-US" sz="2000" smtClean="0"/>
              <a:t>a </a:t>
            </a:r>
            <a:r>
              <a:rPr lang="sr-Cyrl-CS" sz="2000" smtClean="0"/>
              <a:t>питања првосуђа и унутрашњих послова ( сарадња у области унутрашње сигурности , имиграција, тероризма, недозвољене трговине дрогом, виза, правосудна сарадња у грађанским и кривичним стварима  и сл.). У Мастрихту је донијета одлука да Заједница од првог јануара 1995.године добије назив Европска унија. Амстердамским  уговором ( потписан 1997, а ступио на снагу 1. маја 1999. год. ) је настављено продубљивање европске  интеграције и реформе институција Уније. Уговор из Нице ( из 2001. године ) донио је новине у начину одлучивања у тијелима Уније, у преласку са одлучивања консензусом на већинско одлучивање у неколико десетина разних случајева.  </a:t>
            </a:r>
            <a:endParaRPr lang="en-US" sz="20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body" idx="1"/>
          </p:nvPr>
        </p:nvSpPr>
        <p:spPr>
          <a:xfrm>
            <a:off x="381000" y="0"/>
            <a:ext cx="8229600" cy="6858000"/>
          </a:xfrm>
        </p:spPr>
        <p:txBody>
          <a:bodyPr/>
          <a:lstStyle/>
          <a:p>
            <a:pPr eaLnBrk="1" hangingPunct="1">
              <a:lnSpc>
                <a:spcPct val="80000"/>
              </a:lnSpc>
              <a:buFont typeface="Wingdings" pitchFamily="2" charset="2"/>
              <a:buNone/>
              <a:defRPr/>
            </a:pPr>
            <a:r>
              <a:rPr lang="sr-Cyrl-CS" sz="2000" dirty="0" smtClean="0"/>
              <a:t>    </a:t>
            </a:r>
            <a:endParaRPr lang="sr-Latn-BA" sz="2000" dirty="0" smtClean="0"/>
          </a:p>
          <a:p>
            <a:pPr eaLnBrk="1" hangingPunct="1">
              <a:lnSpc>
                <a:spcPct val="80000"/>
              </a:lnSpc>
              <a:buFont typeface="Wingdings" pitchFamily="2" charset="2"/>
              <a:buNone/>
              <a:defRPr/>
            </a:pPr>
            <a:endParaRPr lang="sr-Latn-BA" sz="2000" dirty="0" smtClean="0"/>
          </a:p>
          <a:p>
            <a:pPr algn="just" eaLnBrk="1" hangingPunct="1">
              <a:lnSpc>
                <a:spcPct val="80000"/>
              </a:lnSpc>
              <a:buFont typeface="Wingdings" pitchFamily="2" charset="2"/>
              <a:buNone/>
              <a:defRPr/>
            </a:pPr>
            <a:r>
              <a:rPr lang="sr-Latn-BA" sz="2000" dirty="0" smtClean="0"/>
              <a:t>      </a:t>
            </a:r>
            <a:r>
              <a:rPr lang="sr-Cyrl-CS" sz="2000" dirty="0" smtClean="0"/>
              <a:t> </a:t>
            </a:r>
            <a:r>
              <a:rPr lang="sr-Cyrl-CS" sz="2000" b="1" dirty="0" smtClean="0"/>
              <a:t>Купопродаја девиза између банака подразумијева веће износе. “Велепродајни”  међубанкарски девизни  курсеви су повољнији од “ малопродајних” девизних курсева доступним грађанима.   При замјени ефективног страног новца (новчаница) разлика између куповног и продајног девизног курса, која се назива маржом, је већа него при замјени депозита. Разлог је једноставан. Пословање са новчаницама изискује веће трошкове при размјени, чувању, осигурању и транспорту. Присутна је и опасност да се размијене фалцификоване новчанице. Сви се ти трошкови надокнађују из марже. Маржа је већа за трговање на  мало него на  велико.</a:t>
            </a:r>
          </a:p>
          <a:p>
            <a:pPr algn="just" eaLnBrk="1" hangingPunct="1">
              <a:lnSpc>
                <a:spcPct val="80000"/>
              </a:lnSpc>
              <a:buFont typeface="Wingdings" pitchFamily="2" charset="2"/>
              <a:buNone/>
              <a:defRPr/>
            </a:pPr>
            <a:r>
              <a:rPr lang="sr-Cyrl-CS" sz="2000" b="1" dirty="0" smtClean="0"/>
              <a:t>      У савременим условима банке међународна плаћања обављају брзо, сигурно и уз мале трошкове коришћењем телекомуникац</a:t>
            </a:r>
            <a:r>
              <a:rPr lang="sr-Latn-BA" sz="2000" b="1" dirty="0" smtClean="0"/>
              <a:t>-</a:t>
            </a:r>
            <a:r>
              <a:rPr lang="sr-Cyrl-CS" sz="2000" b="1" dirty="0" smtClean="0"/>
              <a:t>ионе мреже</a:t>
            </a:r>
            <a:r>
              <a:rPr lang="en-US" sz="2000" b="1" dirty="0" smtClean="0"/>
              <a:t> SWIFT –</a:t>
            </a:r>
            <a:r>
              <a:rPr lang="sr-Cyrl-CS" sz="2000" b="1" dirty="0" smtClean="0"/>
              <a:t> Свјетско удружење за међубанкарске трансакције путем телекомуникација. Данас се трансакције обављају за пар секунди.  Скоро све банке обављају трансакције преко ове мреже.  Послови преко ове мреже су се веома брзо развијали тако да почетком 2008 године преко ње послује око 8</a:t>
            </a:r>
            <a:r>
              <a:rPr lang="sr-Latn-BA" sz="2000" b="1" dirty="0" smtClean="0"/>
              <a:t>.</a:t>
            </a:r>
            <a:r>
              <a:rPr lang="sr-Cyrl-CS" sz="2000" b="1" dirty="0" smtClean="0"/>
              <a:t>300</a:t>
            </a:r>
            <a:r>
              <a:rPr lang="sr-Latn-BA" sz="2000" b="1" dirty="0" smtClean="0"/>
              <a:t> </a:t>
            </a:r>
            <a:r>
              <a:rPr lang="sr-Cyrl-CS" sz="2000" b="1" dirty="0" smtClean="0"/>
              <a:t>банака из 208 земаља. И банке у Босни и Херцеговини међунанар</a:t>
            </a:r>
            <a:r>
              <a:rPr lang="sr-Latn-BA" sz="2000" b="1" dirty="0" smtClean="0"/>
              <a:t>-</a:t>
            </a:r>
            <a:r>
              <a:rPr lang="sr-Cyrl-CS" sz="2000" b="1" dirty="0" smtClean="0"/>
              <a:t>одна плаћања обављају преко</a:t>
            </a:r>
            <a:r>
              <a:rPr lang="sr-Cyrl-CS" sz="2000" dirty="0" smtClean="0"/>
              <a:t> </a:t>
            </a:r>
            <a:r>
              <a:rPr lang="en-US" sz="2000" dirty="0" smtClean="0"/>
              <a:t>SWIFT </a:t>
            </a:r>
            <a:r>
              <a:rPr lang="sr-Cyrl-CS" sz="2000" dirty="0" smtClean="0"/>
              <a:t>мреже. </a:t>
            </a:r>
          </a:p>
          <a:p>
            <a:pPr algn="just" eaLnBrk="1" hangingPunct="1">
              <a:lnSpc>
                <a:spcPct val="80000"/>
              </a:lnSpc>
              <a:buFont typeface="Wingdings" pitchFamily="2" charset="2"/>
              <a:buNone/>
              <a:defRPr/>
            </a:pPr>
            <a:r>
              <a:rPr lang="sr-Cyrl-CS" sz="2000" dirty="0" smtClean="0"/>
              <a:t>     </a:t>
            </a:r>
          </a:p>
          <a:p>
            <a:pPr algn="just" eaLnBrk="1" hangingPunct="1">
              <a:lnSpc>
                <a:spcPct val="80000"/>
              </a:lnSpc>
              <a:buFont typeface="Wingdings" pitchFamily="2" charset="2"/>
              <a:buNone/>
              <a:defRPr/>
            </a:pPr>
            <a:endParaRPr lang="sr-Cyrl-CS" sz="2000" dirty="0" smtClean="0"/>
          </a:p>
          <a:p>
            <a:pPr algn="just" eaLnBrk="1" hangingPunct="1">
              <a:lnSpc>
                <a:spcPct val="80000"/>
              </a:lnSpc>
              <a:buFont typeface="Wingdings" pitchFamily="2" charset="2"/>
              <a:buNone/>
              <a:defRPr/>
            </a:pPr>
            <a:r>
              <a:rPr lang="sr-Cyrl-CS" sz="2000" dirty="0" smtClean="0"/>
              <a:t>      </a:t>
            </a:r>
            <a:endParaRPr lang="en-US" sz="2000" dirty="0" smtClean="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type="body" idx="1"/>
          </p:nvPr>
        </p:nvSpPr>
        <p:spPr>
          <a:xfrm>
            <a:off x="457200" y="533400"/>
            <a:ext cx="8229600" cy="5897563"/>
          </a:xfrm>
        </p:spPr>
        <p:txBody>
          <a:bodyPr/>
          <a:lstStyle/>
          <a:p>
            <a:pPr eaLnBrk="1" hangingPunct="1">
              <a:buFont typeface="Wingdings" pitchFamily="2" charset="2"/>
              <a:buNone/>
              <a:defRPr/>
            </a:pPr>
            <a:r>
              <a:rPr lang="sr-Cyrl-CS" sz="2000" smtClean="0"/>
              <a:t>     Европска унија данас броји 27 земаља чланица у којој живи око 500 милиона становника, у којој се говори 23 званична језика и мноштво незваничних језика, у којој су обједињени европски Сјевер и Југ са европским  Истоком и Западом,  Медитеран са Скандинавијом, пољопривредни са индустријским просторима , у којој су обједињене нације различитих историја, обичаја, култура и степена развијености.</a:t>
            </a:r>
          </a:p>
          <a:p>
            <a:pPr eaLnBrk="1" hangingPunct="1">
              <a:buFont typeface="Wingdings" pitchFamily="2" charset="2"/>
              <a:buNone/>
              <a:defRPr/>
            </a:pPr>
            <a:r>
              <a:rPr lang="sr-Cyrl-CS" sz="2000" smtClean="0"/>
              <a:t>      Процес развоја европске интеграције карактеришу етапна кретања, чијом су постепеном реализацијом стварани услови за даљи развој интеграција. Европски савјет је у Хановеру 1988.године формирао комитет са Жаком Делором на челу да испита услове и предложи мјере за етапно стварање Економске и монетарне уније. Комитет је завршио рад у априлу 1989. године, а јуна исте године Европски савјет је донио декларацију којом прихвата извјештај  Делоровог комитета и утврђује датум почетка стварања Економске и монетарне уније 1. јула 1990. године. Октобра 1990. године усвојена је декларација Европског савјета о три фазе стварања Уније.</a:t>
            </a:r>
          </a:p>
          <a:p>
            <a:pPr eaLnBrk="1" hangingPunct="1">
              <a:buFont typeface="Wingdings" pitchFamily="2" charset="2"/>
              <a:buNone/>
              <a:defRPr/>
            </a:pPr>
            <a:r>
              <a:rPr lang="sr-Cyrl-CS" sz="2000" smtClean="0"/>
              <a:t>      У оквиру прве фазе предвиђено је да се изврше потребне измјене Римског уговора којима ће се омогућити стварање Уније. У овој фази   </a:t>
            </a:r>
            <a:endParaRPr lang="en-US" sz="2000" smtClean="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type="body" idx="1"/>
          </p:nvPr>
        </p:nvSpPr>
        <p:spPr>
          <a:xfrm>
            <a:off x="457200" y="0"/>
            <a:ext cx="8229600" cy="6629400"/>
          </a:xfrm>
        </p:spPr>
        <p:txBody>
          <a:bodyPr/>
          <a:lstStyle/>
          <a:p>
            <a:pPr eaLnBrk="1" hangingPunct="1">
              <a:buFont typeface="Wingdings" pitchFamily="2" charset="2"/>
              <a:buNone/>
              <a:defRPr/>
            </a:pPr>
            <a:r>
              <a:rPr lang="sr-Cyrl-CS" smtClean="0"/>
              <a:t>   </a:t>
            </a:r>
            <a:r>
              <a:rPr lang="sr-Cyrl-CS" sz="2000" smtClean="0"/>
              <a:t> је предвиђено остварање јединственог тржишта до краја 1992. године, које подразумијева уклањање свих физичких, техничких и фискалних баријера за слободно кретање лица , роба, услуга и капитала. Осим тога, у овој фази је предвиђено јачање политике конкуренције, већа координација економске, посебно монетарне и фискалне политике, смањење разлика у нивоу развијености, усклађивање прописа о послова- њу компанија, уједначавање правне регулативе, реформа структурних фондова и сл.  Друга фаза ( почела 1. јануара 2004. године ), је везана за реформе институционалног карактера. Приоритет је дат припреми Заједнице за вођење јединствене монетарне политике. Почео је са радом Европски монетарни институт , са сједиштем у Франкфурту, који треба да припреми терен за Европску централну банку. Трећа фаза треба да означи коначно успостављање монетарне уније. Предвиђено је да ова фаза  отпочне 1. јануара 1999. године, а да се заврши 1. јануара 2002. године , а подразумијева успостављање заједничке валуте ( евро ) и Европске централне банке и вођење јединствене монетарне политике. Први корак је био дефинисање вриједности евра 1. јануара 1999.године , у односу 1:1 према екију и успостављање фиксног кура евра према валутама земаља које су прихватиле евро. </a:t>
            </a:r>
            <a:endParaRPr lang="en-US" smtClean="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type="body" idx="1"/>
          </p:nvPr>
        </p:nvSpPr>
        <p:spPr>
          <a:xfrm>
            <a:off x="228600" y="304800"/>
            <a:ext cx="8229600" cy="6553200"/>
          </a:xfrm>
        </p:spPr>
        <p:txBody>
          <a:bodyPr/>
          <a:lstStyle/>
          <a:p>
            <a:pPr eaLnBrk="1" hangingPunct="1">
              <a:lnSpc>
                <a:spcPct val="80000"/>
              </a:lnSpc>
              <a:buFont typeface="Wingdings" pitchFamily="2" charset="2"/>
              <a:buNone/>
              <a:defRPr/>
            </a:pPr>
            <a:r>
              <a:rPr lang="sr-Cyrl-CS" sz="2000" smtClean="0"/>
              <a:t>       Да би приступиле монетарној унији земље чланице су требале да до 1997. или 1998.године испуне одређене услове – критеријуме конверге-    енције,  предвиђене Уговором из Мастрихта, а то су :</a:t>
            </a:r>
          </a:p>
          <a:p>
            <a:pPr eaLnBrk="1" hangingPunct="1">
              <a:lnSpc>
                <a:spcPct val="80000"/>
              </a:lnSpc>
              <a:buFont typeface="Wingdings" pitchFamily="2" charset="2"/>
              <a:buNone/>
              <a:defRPr/>
            </a:pPr>
            <a:r>
              <a:rPr lang="sr-Cyrl-CS" sz="2000" smtClean="0"/>
              <a:t>         -укупан јавни дуг не смије бити већи од 60% бруто домаћег производа;</a:t>
            </a:r>
          </a:p>
          <a:p>
            <a:pPr eaLnBrk="1" hangingPunct="1">
              <a:lnSpc>
                <a:spcPct val="80000"/>
              </a:lnSpc>
              <a:buFont typeface="Wingdings" pitchFamily="2" charset="2"/>
              <a:buNone/>
              <a:defRPr/>
            </a:pPr>
            <a:r>
              <a:rPr lang="sr-Cyrl-CS" sz="2000" smtClean="0"/>
              <a:t>         -годишњи буџетски дефицит не смије прелазити 3% бруто домаћег </a:t>
            </a:r>
          </a:p>
          <a:p>
            <a:pPr eaLnBrk="1" hangingPunct="1">
              <a:lnSpc>
                <a:spcPct val="80000"/>
              </a:lnSpc>
              <a:buFont typeface="Wingdings" pitchFamily="2" charset="2"/>
              <a:buNone/>
              <a:defRPr/>
            </a:pPr>
            <a:r>
              <a:rPr lang="sr-Cyrl-CS" sz="2000" smtClean="0"/>
              <a:t>           производа;</a:t>
            </a:r>
          </a:p>
          <a:p>
            <a:pPr eaLnBrk="1" hangingPunct="1">
              <a:lnSpc>
                <a:spcPct val="80000"/>
              </a:lnSpc>
              <a:buFont typeface="Wingdings" pitchFamily="2" charset="2"/>
              <a:buNone/>
              <a:defRPr/>
            </a:pPr>
            <a:r>
              <a:rPr lang="sr-Cyrl-CS" sz="2000" smtClean="0"/>
              <a:t>          -инфлација не смије бити већа од 1,5% у односу на просјек стопа ин-</a:t>
            </a:r>
          </a:p>
          <a:p>
            <a:pPr eaLnBrk="1" hangingPunct="1">
              <a:lnSpc>
                <a:spcPct val="80000"/>
              </a:lnSpc>
              <a:buFont typeface="Wingdings" pitchFamily="2" charset="2"/>
              <a:buNone/>
              <a:defRPr/>
            </a:pPr>
            <a:r>
              <a:rPr lang="sr-Cyrl-CS" sz="2000" smtClean="0"/>
              <a:t>           флације у три земље Европске уније с најнижом стопом инфлације;</a:t>
            </a:r>
          </a:p>
          <a:p>
            <a:pPr eaLnBrk="1" hangingPunct="1">
              <a:lnSpc>
                <a:spcPct val="80000"/>
              </a:lnSpc>
              <a:buFont typeface="Wingdings" pitchFamily="2" charset="2"/>
              <a:buNone/>
              <a:defRPr/>
            </a:pPr>
            <a:r>
              <a:rPr lang="sr-Cyrl-CS" sz="2000" smtClean="0"/>
              <a:t>          - каматне стопе на дугорочне државне хартије од вриједности не смију</a:t>
            </a:r>
          </a:p>
          <a:p>
            <a:pPr eaLnBrk="1" hangingPunct="1">
              <a:lnSpc>
                <a:spcPct val="80000"/>
              </a:lnSpc>
              <a:buFont typeface="Wingdings" pitchFamily="2" charset="2"/>
              <a:buNone/>
              <a:defRPr/>
            </a:pPr>
            <a:r>
              <a:rPr lang="sr-Cyrl-CS" sz="2000" smtClean="0"/>
              <a:t>             бити више од 2% изнад стопе у  три земље с најнижом каматом;</a:t>
            </a:r>
          </a:p>
          <a:p>
            <a:pPr eaLnBrk="1" hangingPunct="1">
              <a:lnSpc>
                <a:spcPct val="80000"/>
              </a:lnSpc>
              <a:buFont typeface="Wingdings" pitchFamily="2" charset="2"/>
              <a:buNone/>
              <a:defRPr/>
            </a:pPr>
            <a:r>
              <a:rPr lang="sr-Cyrl-CS" sz="2000" smtClean="0"/>
              <a:t>           -земља треба да има двије године чланства у Европском монетарном</a:t>
            </a:r>
          </a:p>
          <a:p>
            <a:pPr eaLnBrk="1" hangingPunct="1">
              <a:lnSpc>
                <a:spcPct val="80000"/>
              </a:lnSpc>
              <a:buFont typeface="Wingdings" pitchFamily="2" charset="2"/>
              <a:buNone/>
              <a:defRPr/>
            </a:pPr>
            <a:r>
              <a:rPr lang="sr-Cyrl-CS" sz="2000" smtClean="0"/>
              <a:t>            систему без спровођења девалвације.</a:t>
            </a:r>
          </a:p>
          <a:p>
            <a:pPr eaLnBrk="1" hangingPunct="1">
              <a:lnSpc>
                <a:spcPct val="80000"/>
              </a:lnSpc>
              <a:buFont typeface="Wingdings" pitchFamily="2" charset="2"/>
              <a:buNone/>
              <a:defRPr/>
            </a:pPr>
            <a:endParaRPr lang="sr-Cyrl-CS" sz="2000" smtClean="0"/>
          </a:p>
          <a:p>
            <a:pPr eaLnBrk="1" hangingPunct="1">
              <a:lnSpc>
                <a:spcPct val="80000"/>
              </a:lnSpc>
              <a:buFont typeface="Wingdings" pitchFamily="2" charset="2"/>
              <a:buNone/>
              <a:defRPr/>
            </a:pPr>
            <a:r>
              <a:rPr lang="sr-Cyrl-CS" sz="2000" smtClean="0"/>
              <a:t>        Маја 1998.године, на састанку Савјета Европске уније, саопштено је да ће 11 земаља од 1. јануара ући у Европску монетарну унију ( Њемачка, Француска, Италија, Белгија, Холандија, Луксембург, Шпанија, Португалија, Ирска, Аустрија и Финска ). Иако су се уклапале у критеријуме конваргенције, Велика Британија и Данска, нису жељеле да уђу Е</a:t>
            </a:r>
            <a:r>
              <a:rPr lang="en-US" sz="2000" smtClean="0"/>
              <a:t>MU, </a:t>
            </a:r>
            <a:r>
              <a:rPr lang="sr-Cyrl-CS" sz="2000" smtClean="0"/>
              <a:t>док Грчка и Шведска нису испуниле критеријуме. Грчка је по испуњењу критеријума примљена у чланство 2001.године.  </a:t>
            </a:r>
          </a:p>
          <a:p>
            <a:pPr eaLnBrk="1" hangingPunct="1">
              <a:lnSpc>
                <a:spcPct val="80000"/>
              </a:lnSpc>
              <a:buFont typeface="Wingdings" pitchFamily="2" charset="2"/>
              <a:buNone/>
              <a:defRPr/>
            </a:pPr>
            <a:endParaRPr lang="sr-Cyrl-CS" sz="2000" smtClean="0"/>
          </a:p>
          <a:p>
            <a:pPr eaLnBrk="1" hangingPunct="1">
              <a:lnSpc>
                <a:spcPct val="80000"/>
              </a:lnSpc>
              <a:buFont typeface="Wingdings" pitchFamily="2" charset="2"/>
              <a:buNone/>
              <a:defRPr/>
            </a:pPr>
            <a:endParaRPr lang="sr-Cyrl-CS" sz="2000" smtClean="0"/>
          </a:p>
          <a:p>
            <a:pPr eaLnBrk="1" hangingPunct="1">
              <a:lnSpc>
                <a:spcPct val="80000"/>
              </a:lnSpc>
              <a:buFont typeface="Wingdings" pitchFamily="2" charset="2"/>
              <a:buNone/>
              <a:defRPr/>
            </a:pPr>
            <a:endParaRPr lang="sr-Cyrl-CS" sz="2000" smtClean="0"/>
          </a:p>
          <a:p>
            <a:pPr eaLnBrk="1" hangingPunct="1">
              <a:lnSpc>
                <a:spcPct val="80000"/>
              </a:lnSpc>
              <a:buFont typeface="Wingdings" pitchFamily="2" charset="2"/>
              <a:buNone/>
              <a:defRPr/>
            </a:pPr>
            <a:endParaRPr lang="sr-Cyrl-CS" sz="2000" smtClean="0"/>
          </a:p>
          <a:p>
            <a:pPr eaLnBrk="1" hangingPunct="1">
              <a:lnSpc>
                <a:spcPct val="80000"/>
              </a:lnSpc>
              <a:buFont typeface="Wingdings" pitchFamily="2" charset="2"/>
              <a:buNone/>
              <a:defRPr/>
            </a:pPr>
            <a:endParaRPr lang="sr-Cyrl-CS" sz="2000" smtClean="0"/>
          </a:p>
          <a:p>
            <a:pPr eaLnBrk="1" hangingPunct="1">
              <a:lnSpc>
                <a:spcPct val="80000"/>
              </a:lnSpc>
              <a:buFont typeface="Wingdings" pitchFamily="2" charset="2"/>
              <a:buNone/>
              <a:defRPr/>
            </a:pPr>
            <a:endParaRPr lang="sr-Cyrl-CS" sz="2000" smtClean="0"/>
          </a:p>
          <a:p>
            <a:pPr eaLnBrk="1" hangingPunct="1">
              <a:lnSpc>
                <a:spcPct val="80000"/>
              </a:lnSpc>
              <a:buFont typeface="Wingdings" pitchFamily="2" charset="2"/>
              <a:buNone/>
              <a:defRPr/>
            </a:pPr>
            <a:r>
              <a:rPr lang="sr-Cyrl-CS" sz="2000" smtClean="0"/>
              <a:t>                                         </a:t>
            </a:r>
            <a:endParaRPr lang="en-US" sz="2000" smtClean="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p:cNvSpPr>
            <a:spLocks noGrp="1" noChangeArrowheads="1"/>
          </p:cNvSpPr>
          <p:nvPr>
            <p:ph type="body" idx="1"/>
          </p:nvPr>
        </p:nvSpPr>
        <p:spPr>
          <a:xfrm>
            <a:off x="228600" y="381000"/>
            <a:ext cx="8229600" cy="6019800"/>
          </a:xfrm>
        </p:spPr>
        <p:txBody>
          <a:bodyPr/>
          <a:lstStyle/>
          <a:p>
            <a:pPr eaLnBrk="1" hangingPunct="1">
              <a:lnSpc>
                <a:spcPct val="80000"/>
              </a:lnSpc>
              <a:buFont typeface="Wingdings" pitchFamily="2" charset="2"/>
              <a:buNone/>
              <a:defRPr/>
            </a:pPr>
            <a:r>
              <a:rPr lang="sr-Cyrl-CS" sz="1200" dirty="0" smtClean="0"/>
              <a:t>       </a:t>
            </a:r>
            <a:r>
              <a:rPr lang="sr-Cyrl-CS" sz="2000" dirty="0" smtClean="0"/>
              <a:t>Евро је у платни промет ушао 1. јануара 2002. године и током наредна два мјесеца у потпуности замијенио националне валуте у 12 земаља. Првог дана када је уведен један евро је вриједио 1,18 долара.                         Од почетка 1999. године функционише ТАРГЕТ систем за обављање плаћања у у реалном времену, чији је циљ да обезбиједи поуздан механизам плаћања у еврима.</a:t>
            </a:r>
          </a:p>
          <a:p>
            <a:pPr eaLnBrk="1" hangingPunct="1">
              <a:lnSpc>
                <a:spcPct val="80000"/>
              </a:lnSpc>
              <a:buFont typeface="Wingdings" pitchFamily="2" charset="2"/>
              <a:buNone/>
              <a:defRPr/>
            </a:pPr>
            <a:endParaRPr lang="sr-Cyrl-CS" sz="2000" b="1" dirty="0" smtClean="0"/>
          </a:p>
          <a:p>
            <a:pPr eaLnBrk="1" hangingPunct="1">
              <a:lnSpc>
                <a:spcPct val="80000"/>
              </a:lnSpc>
              <a:buFont typeface="Wingdings" pitchFamily="2" charset="2"/>
              <a:buNone/>
              <a:defRPr/>
            </a:pPr>
            <a:r>
              <a:rPr lang="sr-Cyrl-CS" sz="2000" dirty="0" smtClean="0"/>
              <a:t>                            </a:t>
            </a:r>
            <a:r>
              <a:rPr lang="sr-Cyrl-CS" sz="2000" b="1" dirty="0" smtClean="0"/>
              <a:t>Валутни одбор ( </a:t>
            </a:r>
            <a:r>
              <a:rPr lang="en-US" sz="2000" b="1" dirty="0" smtClean="0"/>
              <a:t>Currency board</a:t>
            </a:r>
            <a:r>
              <a:rPr lang="sr-Cyrl-CS" sz="2000" b="1" dirty="0" smtClean="0"/>
              <a:t> )</a:t>
            </a:r>
            <a:r>
              <a:rPr lang="en-US" sz="2000" b="1" dirty="0" smtClean="0"/>
              <a:t> </a:t>
            </a:r>
            <a:endParaRPr lang="sr-Cyrl-BA" sz="2000" b="1" dirty="0" smtClean="0"/>
          </a:p>
          <a:p>
            <a:pPr eaLnBrk="1" hangingPunct="1">
              <a:lnSpc>
                <a:spcPct val="80000"/>
              </a:lnSpc>
              <a:buFont typeface="Wingdings" pitchFamily="2" charset="2"/>
              <a:buNone/>
              <a:defRPr/>
            </a:pPr>
            <a:endParaRPr lang="sr-Cyrl-CS" sz="2000" b="1" dirty="0" smtClean="0"/>
          </a:p>
          <a:p>
            <a:pPr eaLnBrk="1" hangingPunct="1">
              <a:lnSpc>
                <a:spcPct val="80000"/>
              </a:lnSpc>
              <a:buFont typeface="Wingdings" pitchFamily="2" charset="2"/>
              <a:buNone/>
              <a:defRPr/>
            </a:pPr>
            <a:r>
              <a:rPr lang="sr-Cyrl-CS" sz="2000" b="1" dirty="0" smtClean="0"/>
              <a:t>     Основни принципи функционисања валутног одбора су:</a:t>
            </a:r>
            <a:r>
              <a:rPr lang="sr-Cyrl-CS" sz="2000" dirty="0" smtClean="0"/>
              <a:t> </a:t>
            </a:r>
          </a:p>
          <a:p>
            <a:pPr eaLnBrk="1" hangingPunct="1">
              <a:lnSpc>
                <a:spcPct val="80000"/>
              </a:lnSpc>
              <a:buFont typeface="Wingdings" pitchFamily="2" charset="2"/>
              <a:buNone/>
              <a:defRPr/>
            </a:pPr>
            <a:endParaRPr lang="sr-Cyrl-CS" sz="2000" dirty="0" smtClean="0"/>
          </a:p>
          <a:p>
            <a:pPr eaLnBrk="1" hangingPunct="1">
              <a:lnSpc>
                <a:spcPct val="80000"/>
              </a:lnSpc>
              <a:buFont typeface="Wingdings" pitchFamily="2" charset="2"/>
              <a:buNone/>
              <a:defRPr/>
            </a:pPr>
            <a:r>
              <a:rPr lang="sr-Cyrl-CS" sz="2000" dirty="0" smtClean="0"/>
              <a:t>     - фиксан девизни курс домаће валуте према изабраној кључној валути;</a:t>
            </a:r>
          </a:p>
          <a:p>
            <a:pPr eaLnBrk="1" hangingPunct="1">
              <a:lnSpc>
                <a:spcPct val="80000"/>
              </a:lnSpc>
              <a:buFont typeface="Wingdings" pitchFamily="2" charset="2"/>
              <a:buNone/>
              <a:defRPr/>
            </a:pPr>
            <a:r>
              <a:rPr lang="sr-Cyrl-CS" sz="2000" dirty="0" smtClean="0"/>
              <a:t>     - монетарне резерве на нивоу који покрива 100% покриће домаћег примарног  новца ;</a:t>
            </a:r>
          </a:p>
          <a:p>
            <a:pPr eaLnBrk="1" hangingPunct="1">
              <a:lnSpc>
                <a:spcPct val="80000"/>
              </a:lnSpc>
              <a:buFont typeface="Wingdings" pitchFamily="2" charset="2"/>
              <a:buNone/>
              <a:defRPr/>
            </a:pPr>
            <a:r>
              <a:rPr lang="sr-Cyrl-CS" sz="2000" dirty="0" smtClean="0"/>
              <a:t>       -  слободну, неограничену конвертибилност домаће валуте у кључну валуту по непромијењеном , фиксном девизном курсу.       </a:t>
            </a:r>
          </a:p>
          <a:p>
            <a:pPr eaLnBrk="1" hangingPunct="1">
              <a:lnSpc>
                <a:spcPct val="80000"/>
              </a:lnSpc>
              <a:buFont typeface="Wingdings" pitchFamily="2" charset="2"/>
              <a:buNone/>
              <a:defRPr/>
            </a:pPr>
            <a:r>
              <a:rPr lang="sr-Cyrl-CS" sz="2000" dirty="0" smtClean="0"/>
              <a:t>      - аутоматизам;</a:t>
            </a:r>
          </a:p>
          <a:p>
            <a:pPr eaLnBrk="1" hangingPunct="1">
              <a:lnSpc>
                <a:spcPct val="80000"/>
              </a:lnSpc>
              <a:buFont typeface="Wingdings" pitchFamily="2" charset="2"/>
              <a:buNone/>
              <a:defRPr/>
            </a:pPr>
            <a:r>
              <a:rPr lang="sr-Cyrl-CS" sz="2000" dirty="0" smtClean="0"/>
              <a:t>      - кредибилност. </a:t>
            </a:r>
          </a:p>
          <a:p>
            <a:pPr eaLnBrk="1" hangingPunct="1">
              <a:lnSpc>
                <a:spcPct val="80000"/>
              </a:lnSpc>
              <a:buFont typeface="Wingdings" pitchFamily="2" charset="2"/>
              <a:buNone/>
              <a:defRPr/>
            </a:pPr>
            <a:r>
              <a:rPr lang="sr-Cyrl-CS" sz="2000" dirty="0" smtClean="0"/>
              <a:t>          </a:t>
            </a:r>
          </a:p>
          <a:p>
            <a:pPr eaLnBrk="1" hangingPunct="1">
              <a:lnSpc>
                <a:spcPct val="80000"/>
              </a:lnSpc>
              <a:buFont typeface="Wingdings" pitchFamily="2" charset="2"/>
              <a:buNone/>
              <a:defRPr/>
            </a:pPr>
            <a:endParaRPr lang="sr-Cyrl-CS" sz="2000" dirty="0" smtClean="0"/>
          </a:p>
          <a:p>
            <a:pPr eaLnBrk="1" hangingPunct="1">
              <a:lnSpc>
                <a:spcPct val="80000"/>
              </a:lnSpc>
              <a:buFont typeface="Wingdings" pitchFamily="2" charset="2"/>
              <a:buNone/>
              <a:defRPr/>
            </a:pPr>
            <a:r>
              <a:rPr lang="sr-Cyrl-CS" sz="2000" dirty="0" smtClean="0"/>
              <a:t>     </a:t>
            </a:r>
            <a:endParaRPr lang="sr-Cyrl-CS" sz="2000" b="1" dirty="0" smtClean="0"/>
          </a:p>
          <a:p>
            <a:pPr eaLnBrk="1" hangingPunct="1">
              <a:lnSpc>
                <a:spcPct val="80000"/>
              </a:lnSpc>
              <a:buFont typeface="Wingdings" pitchFamily="2" charset="2"/>
              <a:buNone/>
              <a:defRPr/>
            </a:pPr>
            <a:r>
              <a:rPr lang="sr-Cyrl-CS" sz="2000" b="1" dirty="0" smtClean="0"/>
              <a:t>       </a:t>
            </a:r>
          </a:p>
          <a:p>
            <a:pPr eaLnBrk="1" hangingPunct="1">
              <a:lnSpc>
                <a:spcPct val="80000"/>
              </a:lnSpc>
              <a:buFont typeface="Wingdings" pitchFamily="2" charset="2"/>
              <a:buNone/>
              <a:defRPr/>
            </a:pPr>
            <a:r>
              <a:rPr lang="sr-Cyrl-CS" sz="2000" b="1" dirty="0" smtClean="0"/>
              <a:t>     </a:t>
            </a:r>
            <a:endParaRPr lang="en-US" sz="2000" b="1" dirty="0"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534400" cy="6400800"/>
          </a:xfrm>
        </p:spPr>
        <p:txBody>
          <a:bodyPr/>
          <a:lstStyle/>
          <a:p>
            <a:pPr>
              <a:buFont typeface="Wingdings" pitchFamily="2" charset="2"/>
              <a:buNone/>
              <a:defRPr/>
            </a:pPr>
            <a:r>
              <a:rPr lang="sr-Cyrl-BA" sz="2000" dirty="0" smtClean="0">
                <a:solidFill>
                  <a:schemeClr val="tx1">
                    <a:lumMod val="95000"/>
                  </a:schemeClr>
                </a:solidFill>
                <a:latin typeface="Times New Roman" pitchFamily="18" charset="0"/>
                <a:cs typeface="Times New Roman" pitchFamily="18" charset="0"/>
              </a:rPr>
              <a:t>Кључна питања која треба разријешити прије увођења валутног одбора:</a:t>
            </a:r>
          </a:p>
          <a:p>
            <a:pPr>
              <a:buFont typeface="Wingdings" pitchFamily="2" charset="2"/>
              <a:buNone/>
              <a:defRPr/>
            </a:pPr>
            <a:endParaRPr lang="sr-Cyrl-BA" sz="2000" dirty="0" smtClean="0">
              <a:solidFill>
                <a:schemeClr val="tx1">
                  <a:lumMod val="95000"/>
                </a:schemeClr>
              </a:solidFill>
              <a:latin typeface="Times New Roman" pitchFamily="18" charset="0"/>
              <a:cs typeface="Times New Roman" pitchFamily="18" charset="0"/>
            </a:endParaRP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Које дјелове новца (пасиве) треба покрити резервном валутом?</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Колико покрића резервномвалутом треба обезбиједити?</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Коју резервну валуту изабрати;</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У којемоблику држати девизне резерве?</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На којем нивоу фиксирати девизни курс?</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Ко треба да има приступ валутномодбору?  </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Предуслови за оснивање и одрживост валутних одбора       </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довољан ниво резерви;</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фискална дисциплина;</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здрав банкарски систем; </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вишак девизних резерви;</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добра банкарска регулатива;</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флексибилна тржишта рада , добара и услуга.</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 правилан избор почетног нивоа девизног курса.</a:t>
            </a: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a:t>
            </a:r>
          </a:p>
          <a:p>
            <a:pPr>
              <a:buFont typeface="Wingdings" pitchFamily="2" charset="2"/>
              <a:buNone/>
              <a:defRPr/>
            </a:pPr>
            <a:endPar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None/>
              <a:defRPr/>
            </a:pPr>
            <a:r>
              <a:rPr lang="sr-Cyrl-BA" sz="2000" dirty="0" smtClean="0">
                <a:solidFill>
                  <a:schemeClr val="tx1">
                    <a:lumMod val="9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sr-Cyrl-BA" sz="2000" dirty="0" smtClean="0">
                <a:solidFill>
                  <a:schemeClr val="tx1">
                    <a:lumMod val="95000"/>
                  </a:schemeClr>
                </a:solidFill>
                <a:latin typeface="Times New Roman" pitchFamily="18" charset="0"/>
                <a:cs typeface="Times New Roman" pitchFamily="18" charset="0"/>
              </a:rPr>
              <a:t>    </a:t>
            </a:r>
            <a:endParaRPr lang="hr-HR" sz="2000" dirty="0">
              <a:solidFill>
                <a:schemeClr val="tx1">
                  <a:lumMod val="95000"/>
                </a:schemeClr>
              </a:solidFill>
              <a:latin typeface="Times New Roman" pitchFamily="18" charset="0"/>
              <a:cs typeface="Times New Roman" pitchFamily="18"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6868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type="body" idx="1"/>
          </p:nvPr>
        </p:nvSpPr>
        <p:spPr>
          <a:xfrm>
            <a:off x="457200" y="0"/>
            <a:ext cx="8229600" cy="6858000"/>
          </a:xfrm>
        </p:spPr>
        <p:txBody>
          <a:bodyPr/>
          <a:lstStyle/>
          <a:p>
            <a:pPr eaLnBrk="1" hangingPunct="1">
              <a:lnSpc>
                <a:spcPct val="80000"/>
              </a:lnSpc>
              <a:buFont typeface="Wingdings" pitchFamily="2" charset="2"/>
              <a:buNone/>
              <a:defRPr/>
            </a:pPr>
            <a:r>
              <a:rPr lang="sr-Cyrl-CS" sz="2000" dirty="0" smtClean="0"/>
              <a:t>   </a:t>
            </a:r>
          </a:p>
          <a:p>
            <a:pPr eaLnBrk="1" hangingPunct="1">
              <a:lnSpc>
                <a:spcPct val="80000"/>
              </a:lnSpc>
              <a:buFont typeface="Wingdings" pitchFamily="2" charset="2"/>
              <a:buNone/>
              <a:defRPr/>
            </a:pPr>
            <a:r>
              <a:rPr lang="sr-Cyrl-CS" sz="2000" dirty="0" smtClean="0"/>
              <a:t>     Добре стране валутног одбора:</a:t>
            </a:r>
          </a:p>
          <a:p>
            <a:pPr eaLnBrk="1" hangingPunct="1">
              <a:lnSpc>
                <a:spcPct val="80000"/>
              </a:lnSpc>
              <a:buFont typeface="Wingdings" pitchFamily="2" charset="2"/>
              <a:buNone/>
              <a:defRPr/>
            </a:pPr>
            <a:r>
              <a:rPr lang="sr-Cyrl-CS" sz="2000" dirty="0" smtClean="0"/>
              <a:t>      - гарантује конвертибилност домаће валуте у резервну валуту;</a:t>
            </a:r>
          </a:p>
          <a:p>
            <a:pPr eaLnBrk="1" hangingPunct="1">
              <a:lnSpc>
                <a:spcPct val="80000"/>
              </a:lnSpc>
              <a:buFont typeface="Wingdings" pitchFamily="2" charset="2"/>
              <a:buNone/>
              <a:defRPr/>
            </a:pPr>
            <a:r>
              <a:rPr lang="sr-Cyrl-CS" sz="2000" dirty="0" smtClean="0"/>
              <a:t>      - гарантује цјеновну и монетарну стабилност;</a:t>
            </a:r>
          </a:p>
          <a:p>
            <a:pPr eaLnBrk="1" hangingPunct="1">
              <a:lnSpc>
                <a:spcPct val="80000"/>
              </a:lnSpc>
              <a:buFont typeface="Wingdings" pitchFamily="2" charset="2"/>
              <a:buNone/>
              <a:defRPr/>
            </a:pPr>
            <a:r>
              <a:rPr lang="sr-Cyrl-CS" sz="2000" dirty="0" smtClean="0"/>
              <a:t>       - поспјешује спољну трговину;</a:t>
            </a:r>
          </a:p>
          <a:p>
            <a:pPr eaLnBrk="1" hangingPunct="1">
              <a:lnSpc>
                <a:spcPct val="80000"/>
              </a:lnSpc>
              <a:buFont typeface="Wingdings" pitchFamily="2" charset="2"/>
              <a:buNone/>
              <a:defRPr/>
            </a:pPr>
            <a:r>
              <a:rPr lang="sr-Cyrl-CS" sz="2000" dirty="0" smtClean="0"/>
              <a:t>        - стимулише директне и портфолио инвестиције. </a:t>
            </a:r>
          </a:p>
          <a:p>
            <a:pPr eaLnBrk="1" hangingPunct="1">
              <a:lnSpc>
                <a:spcPct val="80000"/>
              </a:lnSpc>
              <a:buFont typeface="Wingdings" pitchFamily="2" charset="2"/>
              <a:buNone/>
              <a:defRPr/>
            </a:pPr>
            <a:r>
              <a:rPr lang="sr-Cyrl-CS" sz="2000" dirty="0" smtClean="0"/>
              <a:t>       Слабости валутног одбора су:</a:t>
            </a:r>
          </a:p>
          <a:p>
            <a:pPr eaLnBrk="1" hangingPunct="1">
              <a:lnSpc>
                <a:spcPct val="80000"/>
              </a:lnSpc>
              <a:buFont typeface="Wingdings" pitchFamily="2" charset="2"/>
              <a:buNone/>
              <a:defRPr/>
            </a:pPr>
            <a:r>
              <a:rPr lang="sr-Cyrl-CS" sz="2000" dirty="0" smtClean="0"/>
              <a:t>      -одсуство активне монетарне политике и њеног вођења путем суптил- нијих иструмената ( операција на отвореном тржишту, каматних стопа и сл.. ) и крута правила валутног одбора доприносе нижим стопама привред-ног раста.</a:t>
            </a:r>
            <a:endParaRPr lang="sr-Latn-BA" sz="2000" dirty="0" smtClean="0"/>
          </a:p>
          <a:p>
            <a:pPr eaLnBrk="1" hangingPunct="1">
              <a:lnSpc>
                <a:spcPct val="80000"/>
              </a:lnSpc>
              <a:buFont typeface="Wingdings" pitchFamily="2" charset="2"/>
              <a:buNone/>
              <a:defRPr/>
            </a:pPr>
            <a:r>
              <a:rPr lang="sr-Latn-BA" sz="2000" dirty="0" smtClean="0"/>
              <a:t>              </a:t>
            </a:r>
            <a:r>
              <a:rPr lang="sr-Cyrl-CS" sz="2000" b="1" dirty="0" smtClean="0"/>
              <a:t>Карактеристике савременог међународног финансијског    тржишта     </a:t>
            </a:r>
          </a:p>
          <a:p>
            <a:pPr eaLnBrk="1" hangingPunct="1">
              <a:lnSpc>
                <a:spcPct val="80000"/>
              </a:lnSpc>
              <a:buFont typeface="Wingdings" pitchFamily="2" charset="2"/>
              <a:buNone/>
              <a:defRPr/>
            </a:pPr>
            <a:r>
              <a:rPr lang="sr-Cyrl-CS" sz="2000" b="1" dirty="0" smtClean="0"/>
              <a:t>      Финансиско тржиште је тржиште на којем </a:t>
            </a:r>
            <a:r>
              <a:rPr lang="sr-Cyrl-CS" sz="2000" dirty="0" smtClean="0"/>
              <a:t>се финансиска средства преносе од оних субјеката који имају вишак расположивих  средстава ка  субјектима који имају мањак средстава. Финансиска тржишта имају важну улогу код усмјеравања финансиских средстава од оних који за њих не налазе продуктивну улогу ка онима који је проналазе, доводећи притом до веће економске ефикасности.Тржиште на којем резиденти различит-их земања тргују имовином назива се  међународно финансиско  тржи-ште. Имовина са којом се тргује на међународном тржишту капитала су банкарски депозити деноминирани у валутама различитих земаља,  акције и обвезнице тих земаља. Девизно тржиште, на којем се одвија трговина међународним валутама, је важан дио међународног фина-нсиског тржишта. Главни судионици на међународном финансиском тржишту су исти као и на девизном тржишту, а то су: комерцијалне банке, велике корпорације, небанкарске финансијске институције, централне банке и друге државне агенције.  </a:t>
            </a:r>
          </a:p>
          <a:p>
            <a:pPr eaLnBrk="1" hangingPunct="1">
              <a:lnSpc>
                <a:spcPct val="80000"/>
              </a:lnSpc>
              <a:buFont typeface="Wingdings" pitchFamily="2" charset="2"/>
              <a:buNone/>
              <a:defRPr/>
            </a:pPr>
            <a:r>
              <a:rPr lang="sr-Cyrl-CS" sz="2000" dirty="0" smtClean="0"/>
              <a:t>                      </a:t>
            </a:r>
          </a:p>
          <a:p>
            <a:pPr eaLnBrk="1" hangingPunct="1">
              <a:lnSpc>
                <a:spcPct val="80000"/>
              </a:lnSpc>
              <a:buFont typeface="Wingdings" pitchFamily="2" charset="2"/>
              <a:buNone/>
              <a:defRPr/>
            </a:pPr>
            <a:endParaRPr lang="en-US" sz="2000" dirty="0" smtClean="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rrowheads="1"/>
          </p:cNvSpPr>
          <p:nvPr>
            <p:ph type="title"/>
          </p:nvPr>
        </p:nvSpPr>
        <p:spPr>
          <a:xfrm>
            <a:off x="457200" y="200025"/>
            <a:ext cx="8229600" cy="74613"/>
          </a:xfrm>
        </p:spPr>
        <p:txBody>
          <a:bodyPr/>
          <a:lstStyle/>
          <a:p>
            <a:pPr eaLnBrk="1" hangingPunct="1">
              <a:defRPr/>
            </a:pPr>
            <a:endParaRPr lang="sr-Latn-CS" sz="2000" smtClean="0"/>
          </a:p>
        </p:txBody>
      </p:sp>
      <p:sp>
        <p:nvSpPr>
          <p:cNvPr id="125955" name="Rectangle 3"/>
          <p:cNvSpPr>
            <a:spLocks noGrp="1" noChangeArrowheads="1"/>
          </p:cNvSpPr>
          <p:nvPr>
            <p:ph type="body" idx="1"/>
          </p:nvPr>
        </p:nvSpPr>
        <p:spPr>
          <a:xfrm>
            <a:off x="457200" y="152400"/>
            <a:ext cx="8229600" cy="5821363"/>
          </a:xfrm>
        </p:spPr>
        <p:txBody>
          <a:bodyPr/>
          <a:lstStyle/>
          <a:p>
            <a:pPr eaLnBrk="1" hangingPunct="1">
              <a:buFont typeface="Wingdings" pitchFamily="2" charset="2"/>
              <a:buNone/>
              <a:defRPr/>
            </a:pPr>
            <a:r>
              <a:rPr lang="sr-Cyrl-CS" sz="2000" smtClean="0"/>
              <a:t>    Фактори који су допринијели развоју међународног финансиског тржиш-та су: дерегулација и либерализација тршишта као основних полуга у процесу глобализације; технолошки напредак посебно у области телеко-муникационих система који повезују национална тржишта широм свије-та;  растући значај институционалних инвеститора (осигуравајућих орг-анизација, пензионих фондова, инвестиционих фондова ); финансиске иновације ( стварање нових финансијских иструмената).</a:t>
            </a:r>
          </a:p>
          <a:p>
            <a:pPr eaLnBrk="1" hangingPunct="1">
              <a:buFont typeface="Wingdings" pitchFamily="2" charset="2"/>
              <a:buNone/>
              <a:defRPr/>
            </a:pPr>
            <a:r>
              <a:rPr lang="sr-Cyrl-CS" sz="2000" smtClean="0"/>
              <a:t>     Међународно финансиско тржиште је под снажним утицајем промјена на девизном тржишту, јер се преко њих успостављају  везе између поје-диних националних финансијских тржишта.</a:t>
            </a:r>
          </a:p>
          <a:p>
            <a:pPr eaLnBrk="1" hangingPunct="1">
              <a:buFont typeface="Wingdings" pitchFamily="2" charset="2"/>
              <a:buNone/>
              <a:defRPr/>
            </a:pPr>
            <a:r>
              <a:rPr lang="sr-Cyrl-CS" sz="2000" smtClean="0"/>
              <a:t>     Долар дуги низ година одржава позицију свјетског новца. САД и после пропасти Бртонвудског монетарног система настоје да очувају домин-антну позицију долара. Међутим дугогогодишњи дефицит платниг бил-анса САД слаби позицију долара. Дефицит платног биланса у 2006. години достигао је износ од 857 милијарди долара, што представља 70% збира дефицита свих земаља свијета. САД имају и проблем са буџетским дефицитом који је у 2006. години достигао износ од 435 милијарди долара. Осим тога, постоји раскорак између штедње и инвестиција. Штедња је у посљедње двије деценије, за око 20%, мања од инвестиција.             </a:t>
            </a:r>
            <a:endParaRPr lang="en-US" sz="2000" smtClean="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9" descr="New Picture (3)"/>
          <p:cNvPicPr>
            <a:picLocks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419100"/>
            <a:ext cx="9144000" cy="55626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p:cNvSpPr>
            <a:spLocks noGrp="1" noChangeArrowheads="1"/>
          </p:cNvSpPr>
          <p:nvPr>
            <p:ph type="body" idx="1"/>
          </p:nvPr>
        </p:nvSpPr>
        <p:spPr>
          <a:xfrm>
            <a:off x="457200" y="533400"/>
            <a:ext cx="8229600" cy="5897563"/>
          </a:xfrm>
        </p:spPr>
        <p:txBody>
          <a:bodyPr/>
          <a:lstStyle/>
          <a:p>
            <a:pPr eaLnBrk="1" hangingPunct="1">
              <a:lnSpc>
                <a:spcPct val="80000"/>
              </a:lnSpc>
              <a:buFont typeface="Wingdings" pitchFamily="2" charset="2"/>
              <a:buNone/>
              <a:defRPr/>
            </a:pPr>
            <a:r>
              <a:rPr lang="sr-Cyrl-CS" sz="2000" smtClean="0"/>
              <a:t>                           </a:t>
            </a:r>
            <a:r>
              <a:rPr lang="sr-Cyrl-CS" sz="2000" b="1" smtClean="0"/>
              <a:t>Међународно кретање капитала</a:t>
            </a:r>
            <a:r>
              <a:rPr lang="sr-Cyrl-CS" sz="2000" smtClean="0"/>
              <a:t> </a:t>
            </a:r>
          </a:p>
          <a:p>
            <a:pPr eaLnBrk="1" hangingPunct="1">
              <a:lnSpc>
                <a:spcPct val="80000"/>
              </a:lnSpc>
              <a:buFont typeface="Wingdings" pitchFamily="2" charset="2"/>
              <a:buNone/>
              <a:defRPr/>
            </a:pPr>
            <a:r>
              <a:rPr lang="sr-Cyrl-CS" sz="2000" smtClean="0"/>
              <a:t>     Основни мотив извоза капитала је остварење што већег профита. Оста-ли мотиви су у функцији главног мотива, као што су: </a:t>
            </a:r>
            <a:r>
              <a:rPr lang="sr-Latn-BA" sz="2000" smtClean="0"/>
              <a:t> </a:t>
            </a:r>
            <a:r>
              <a:rPr lang="sr-Cyrl-CS" sz="2000" smtClean="0"/>
              <a:t>јефтина радна снага, ниже цијене сировина и енергије, комплетирање производног процеса, проширење тржишта, нижи порези, ослобађање од царина, политички утицаји и сл.  </a:t>
            </a:r>
          </a:p>
          <a:p>
            <a:pPr eaLnBrk="1" hangingPunct="1">
              <a:lnSpc>
                <a:spcPct val="80000"/>
              </a:lnSpc>
              <a:buFont typeface="Wingdings" pitchFamily="2" charset="2"/>
              <a:buNone/>
              <a:defRPr/>
            </a:pPr>
            <a:r>
              <a:rPr lang="sr-Cyrl-CS" sz="2000" smtClean="0"/>
              <a:t>      1. </a:t>
            </a:r>
            <a:r>
              <a:rPr lang="sr-Cyrl-CS" sz="2000" b="1" smtClean="0"/>
              <a:t>Врсте и облици извоза капитала</a:t>
            </a:r>
            <a:r>
              <a:rPr lang="sr-Cyrl-CS" sz="2000" smtClean="0"/>
              <a:t>  </a:t>
            </a:r>
          </a:p>
          <a:p>
            <a:pPr eaLnBrk="1" hangingPunct="1">
              <a:lnSpc>
                <a:spcPct val="80000"/>
              </a:lnSpc>
              <a:buFont typeface="Wingdings" pitchFamily="2" charset="2"/>
              <a:buNone/>
              <a:defRPr/>
            </a:pPr>
            <a:r>
              <a:rPr lang="sr-Cyrl-CS" sz="2000" smtClean="0"/>
              <a:t>          Подјела токова капитала на поједине врсте и облике може се</a:t>
            </a:r>
            <a:r>
              <a:rPr lang="en-US" sz="2000" smtClean="0"/>
              <a:t>  </a:t>
            </a:r>
            <a:r>
              <a:rPr lang="sr-Cyrl-CS" sz="2000" smtClean="0"/>
              <a:t>изврш-</a:t>
            </a:r>
          </a:p>
          <a:p>
            <a:pPr eaLnBrk="1" hangingPunct="1">
              <a:lnSpc>
                <a:spcPct val="80000"/>
              </a:lnSpc>
              <a:buFont typeface="Wingdings" pitchFamily="2" charset="2"/>
              <a:buNone/>
              <a:defRPr/>
            </a:pPr>
            <a:r>
              <a:rPr lang="sr-Cyrl-CS" sz="2000" smtClean="0"/>
              <a:t>      ити према различитим критеријумима.</a:t>
            </a:r>
          </a:p>
          <a:p>
            <a:pPr eaLnBrk="1" hangingPunct="1">
              <a:lnSpc>
                <a:spcPct val="80000"/>
              </a:lnSpc>
              <a:buFont typeface="Wingdings" pitchFamily="2" charset="2"/>
              <a:buNone/>
              <a:defRPr/>
            </a:pPr>
            <a:r>
              <a:rPr lang="sr-Cyrl-CS" sz="2000" smtClean="0"/>
              <a:t>      Према изворима из којих потичу средства разликујемо извоз јавног и извоз приватног капитала.</a:t>
            </a:r>
          </a:p>
          <a:p>
            <a:pPr eaLnBrk="1" hangingPunct="1">
              <a:lnSpc>
                <a:spcPct val="80000"/>
              </a:lnSpc>
              <a:buFont typeface="Wingdings" pitchFamily="2" charset="2"/>
              <a:buNone/>
              <a:defRPr/>
            </a:pPr>
            <a:r>
              <a:rPr lang="sr-Cyrl-CS" sz="2000" smtClean="0"/>
              <a:t>     Токови капитала се могу подијелити на аутономне и компензаторске. Уколико је кретање капитала произашло из економских интереса непосредних актера (предузећа, банака и појединаца ) ријеч је о аутон- омном кретању капитала. Уколико се држава ангажује на обезбеђивању</a:t>
            </a:r>
          </a:p>
          <a:p>
            <a:pPr eaLnBrk="1" hangingPunct="1">
              <a:lnSpc>
                <a:spcPct val="80000"/>
              </a:lnSpc>
              <a:buFont typeface="Wingdings" pitchFamily="2" charset="2"/>
              <a:buNone/>
              <a:defRPr/>
            </a:pPr>
            <a:r>
              <a:rPr lang="sr-Cyrl-CS" sz="2000" smtClean="0"/>
              <a:t>      прилива капитала ради покрића дефицита платног биланса ријеч је о компензаторном кретању капитала.</a:t>
            </a:r>
          </a:p>
          <a:p>
            <a:pPr eaLnBrk="1" hangingPunct="1">
              <a:lnSpc>
                <a:spcPct val="80000"/>
              </a:lnSpc>
              <a:buFont typeface="Wingdings" pitchFamily="2" charset="2"/>
              <a:buNone/>
              <a:defRPr/>
            </a:pPr>
            <a:r>
              <a:rPr lang="sr-Cyrl-CS" sz="2000" smtClean="0"/>
              <a:t>      Међународни токови капитала се према рочности дијеле на краткороч- не, средњорочне и дугорочне. По правилу, средњорочни и дугорочни капитал служи за инвестиционе сврхе, а краткорочни за финансирање текућег пословања.</a:t>
            </a:r>
          </a:p>
          <a:p>
            <a:pPr eaLnBrk="1" hangingPunct="1">
              <a:lnSpc>
                <a:spcPct val="80000"/>
              </a:lnSpc>
              <a:buFont typeface="Wingdings" pitchFamily="2" charset="2"/>
              <a:buNone/>
              <a:defRPr/>
            </a:pPr>
            <a:r>
              <a:rPr lang="sr-Cyrl-CS" sz="2000" smtClean="0"/>
              <a:t>     Капитал се може извозити у новчаном облику и у виду реалних трансфера ( извоз машина,</a:t>
            </a:r>
            <a:r>
              <a:rPr lang="sr-Latn-BA" sz="2000" smtClean="0"/>
              <a:t> </a:t>
            </a:r>
            <a:r>
              <a:rPr lang="sr-Cyrl-CS" sz="2000" smtClean="0"/>
              <a:t>опреме, репродукционог материјала и сл. ).</a:t>
            </a:r>
          </a:p>
          <a:p>
            <a:pPr eaLnBrk="1" hangingPunct="1">
              <a:lnSpc>
                <a:spcPct val="80000"/>
              </a:lnSpc>
              <a:buFont typeface="Wingdings" pitchFamily="2" charset="2"/>
              <a:buNone/>
              <a:defRPr/>
            </a:pPr>
            <a:endParaRPr lang="sr-Cyrl-CS" sz="2000" smtClean="0"/>
          </a:p>
          <a:p>
            <a:pPr eaLnBrk="1" hangingPunct="1">
              <a:lnSpc>
                <a:spcPct val="80000"/>
              </a:lnSpc>
              <a:buFont typeface="Wingdings" pitchFamily="2" charset="2"/>
              <a:buNone/>
              <a:defRPr/>
            </a:pPr>
            <a:r>
              <a:rPr lang="sr-Cyrl-CS" sz="2000" smtClean="0"/>
              <a:t>    </a:t>
            </a:r>
          </a:p>
          <a:p>
            <a:pPr eaLnBrk="1" hangingPunct="1">
              <a:lnSpc>
                <a:spcPct val="80000"/>
              </a:lnSpc>
              <a:buFont typeface="Wingdings" pitchFamily="2" charset="2"/>
              <a:buNone/>
              <a:defRPr/>
            </a:pPr>
            <a:r>
              <a:rPr lang="sr-Cyrl-CS" sz="2000" smtClean="0"/>
              <a:t>       </a:t>
            </a:r>
          </a:p>
          <a:p>
            <a:pPr eaLnBrk="1" hangingPunct="1">
              <a:lnSpc>
                <a:spcPct val="80000"/>
              </a:lnSpc>
              <a:buFont typeface="Wingdings" pitchFamily="2" charset="2"/>
              <a:buNone/>
              <a:defRPr/>
            </a:pPr>
            <a:r>
              <a:rPr lang="sr-Cyrl-CS" sz="2000" smtClean="0"/>
              <a:t> </a:t>
            </a:r>
            <a:endParaRPr lang="en-US" sz="20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pPr eaLnBrk="1" hangingPunct="1">
              <a:defRPr/>
            </a:pPr>
            <a:r>
              <a:rPr lang="sr-Cyrl-CS" sz="2000" smtClean="0"/>
              <a:t>Девизни систем и девизни курсеви</a:t>
            </a:r>
            <a:endParaRPr lang="en-US" sz="2000" smtClean="0"/>
          </a:p>
        </p:txBody>
      </p:sp>
      <p:sp>
        <p:nvSpPr>
          <p:cNvPr id="8195" name="Rectangle 3"/>
          <p:cNvSpPr>
            <a:spLocks noGrp="1" noChangeArrowheads="1"/>
          </p:cNvSpPr>
          <p:nvPr>
            <p:ph type="body" idx="1"/>
          </p:nvPr>
        </p:nvSpPr>
        <p:spPr>
          <a:xfrm>
            <a:off x="457200" y="1143000"/>
            <a:ext cx="8229600" cy="4983163"/>
          </a:xfrm>
        </p:spPr>
        <p:txBody>
          <a:bodyPr/>
          <a:lstStyle/>
          <a:p>
            <a:pPr algn="just" eaLnBrk="1" hangingPunct="1">
              <a:lnSpc>
                <a:spcPct val="80000"/>
              </a:lnSpc>
              <a:defRPr/>
            </a:pPr>
            <a:r>
              <a:rPr lang="sr-Cyrl-CS" sz="2000" dirty="0" smtClean="0"/>
              <a:t>Основу система економских односа са иностранством чине два међусобно зависна и чврсто повезана дијела: спољнотрговински систем (режим увоза и извоза) и девизни систем. Девизни систем чини скуп начела и на њима заснованих законских прописа, мјера и иструмената којима се регулише начин пословања девизама (девизни курс, могућности и услови стицања, држања и коришћења девиза, начин њихове замјене и сл.</a:t>
            </a:r>
            <a:endParaRPr lang="en-US" sz="2000" dirty="0" smtClean="0"/>
          </a:p>
          <a:p>
            <a:pPr algn="just" eaLnBrk="1" hangingPunct="1">
              <a:lnSpc>
                <a:spcPct val="80000"/>
              </a:lnSpc>
              <a:defRPr/>
            </a:pPr>
            <a:r>
              <a:rPr lang="sr-Cyrl-CS" sz="2000" dirty="0" smtClean="0"/>
              <a:t>Девизно тршиште је дио финансиског   тржишта на којем се сусреће по-нуда и тражња девиза. Трговање валутама и банкарским депозитима, деноминираним у различитим валутама, одвија се на девизном тржишту. То је отворено тржиште на којем мноштво посредника (већином банака ) врши куповину и продају депозита деноминираних у страним валутама. Тршиште је јако конкурентно. Посредници су повезани електронским путем и у сталном су међусобном контакту формирајући на тај начин једно јединствено међународно девизно тржиште. Далеко најважнија функција девизног тржишта је трансфер новчаних фондова и куповне моћи из једне земље и једне валуте у другу.  </a:t>
            </a:r>
            <a:endParaRPr lang="en-US" sz="2000" dirty="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3"/>
          <p:cNvSpPr>
            <a:spLocks noGrp="1" noChangeArrowheads="1"/>
          </p:cNvSpPr>
          <p:nvPr>
            <p:ph type="body" idx="1"/>
          </p:nvPr>
        </p:nvSpPr>
        <p:spPr>
          <a:xfrm>
            <a:off x="228600" y="228600"/>
            <a:ext cx="8229600" cy="6248400"/>
          </a:xfrm>
        </p:spPr>
        <p:txBody>
          <a:bodyPr/>
          <a:lstStyle/>
          <a:p>
            <a:pPr eaLnBrk="1" hangingPunct="1">
              <a:buFont typeface="Wingdings" pitchFamily="2" charset="2"/>
              <a:buNone/>
              <a:defRPr/>
            </a:pPr>
            <a:r>
              <a:rPr lang="sr-Cyrl-CS" smtClean="0"/>
              <a:t>   </a:t>
            </a:r>
            <a:r>
              <a:rPr lang="sr-Cyrl-CS" sz="2000" smtClean="0"/>
              <a:t>Међународне финансијске организације могу одобравати општеразвојне зајмове, гдје се не одређује прецизно намјена и пројектне зајмове.</a:t>
            </a:r>
            <a:endParaRPr lang="en-US" sz="2000" smtClean="0"/>
          </a:p>
          <a:p>
            <a:pPr eaLnBrk="1" hangingPunct="1">
              <a:buFont typeface="Wingdings" pitchFamily="2" charset="2"/>
              <a:buNone/>
              <a:defRPr/>
            </a:pPr>
            <a:r>
              <a:rPr lang="en-US" sz="2000" smtClean="0"/>
              <a:t>     </a:t>
            </a:r>
            <a:r>
              <a:rPr lang="sr-Cyrl-CS" sz="2000" smtClean="0"/>
              <a:t> У зависности од утицаја власника капитала на пословање субјекта у којег је уложио средства разликујемо директне и портфолио инвестиције. Стране директне инвестиције представљају вид улагања у предузеће у циљу стицања власничке и управљачке контроле над њим. Директно инвестирање може бити извршено на два начина: куповином већ готовог предузећа у иностранству или изградњома потпуно нових капацитета </a:t>
            </a:r>
            <a:r>
              <a:rPr lang="sr-Latn-BA" sz="2000" smtClean="0"/>
              <a:t>   </a:t>
            </a:r>
            <a:r>
              <a:rPr lang="sr-Cyrl-CS" sz="2000" smtClean="0"/>
              <a:t>(</a:t>
            </a:r>
            <a:r>
              <a:rPr lang="sr-Latn-BA" sz="2000" smtClean="0"/>
              <a:t>“ grinfild investicije”</a:t>
            </a:r>
            <a:r>
              <a:rPr lang="sr-Cyrl-CS" sz="2000" smtClean="0"/>
              <a:t>).  Код страних директних инвестиција власник сре-дстава има пуну контролу над  пласираним средствим. Улагач директно контролише предузеће у које је уложио средства и брине о његовом пословању. Портфолио инвестиције се дефинишу као улагања капитала у различите  хартије од вриједности.      </a:t>
            </a:r>
          </a:p>
          <a:p>
            <a:pPr eaLnBrk="1" hangingPunct="1">
              <a:buFont typeface="Wingdings" pitchFamily="2" charset="2"/>
              <a:buNone/>
              <a:defRPr/>
            </a:pPr>
            <a:r>
              <a:rPr lang="sr-Cyrl-CS" sz="2000" smtClean="0"/>
              <a:t>      </a:t>
            </a:r>
            <a:r>
              <a:rPr lang="sr-Cyrl-CS" sz="2000" b="1" smtClean="0"/>
              <a:t>2. Ефекти увоза и извоза капитала       </a:t>
            </a:r>
          </a:p>
          <a:p>
            <a:pPr eaLnBrk="1" hangingPunct="1">
              <a:buFont typeface="Wingdings" pitchFamily="2" charset="2"/>
              <a:buNone/>
              <a:defRPr/>
            </a:pPr>
            <a:r>
              <a:rPr lang="sr-Cyrl-CS" sz="2000" b="1" smtClean="0"/>
              <a:t>         Позитивни ефекти на земљу увозницу капитала су :</a:t>
            </a:r>
          </a:p>
          <a:p>
            <a:pPr eaLnBrk="1" hangingPunct="1">
              <a:buFont typeface="Wingdings" pitchFamily="2" charset="2"/>
              <a:buNone/>
              <a:defRPr/>
            </a:pPr>
            <a:r>
              <a:rPr lang="sr-Cyrl-CS" sz="2000" b="1" smtClean="0"/>
              <a:t>         - увоз капитала представља увоз додатне акумулације из иностра-</a:t>
            </a:r>
          </a:p>
          <a:p>
            <a:pPr eaLnBrk="1" hangingPunct="1">
              <a:buFont typeface="Wingdings" pitchFamily="2" charset="2"/>
              <a:buNone/>
              <a:defRPr/>
            </a:pPr>
            <a:r>
              <a:rPr lang="sr-Cyrl-CS" sz="2000" b="1" smtClean="0"/>
              <a:t>           нства, чиме се стварају могућности за веће инвестиције и раз-</a:t>
            </a:r>
          </a:p>
          <a:p>
            <a:pPr eaLnBrk="1" hangingPunct="1">
              <a:buFont typeface="Wingdings" pitchFamily="2" charset="2"/>
              <a:buNone/>
              <a:defRPr/>
            </a:pPr>
            <a:r>
              <a:rPr lang="sr-Cyrl-CS" sz="2000" b="1" smtClean="0"/>
              <a:t>           вој;</a:t>
            </a:r>
          </a:p>
          <a:p>
            <a:pPr eaLnBrk="1" hangingPunct="1">
              <a:buFont typeface="Wingdings" pitchFamily="2" charset="2"/>
              <a:buNone/>
              <a:defRPr/>
            </a:pPr>
            <a:r>
              <a:rPr lang="sr-Cyrl-CS" sz="2000" b="1" smtClean="0"/>
              <a:t>         - веће инвестиције омогућавају постизање веће стопе економског</a:t>
            </a:r>
          </a:p>
          <a:p>
            <a:pPr eaLnBrk="1" hangingPunct="1">
              <a:buFont typeface="Wingdings" pitchFamily="2" charset="2"/>
              <a:buNone/>
              <a:defRPr/>
            </a:pPr>
            <a:r>
              <a:rPr lang="sr-Cyrl-CS" sz="2000" b="1" smtClean="0"/>
              <a:t>           раста, раста продуктивности и запослености;</a:t>
            </a:r>
          </a:p>
          <a:p>
            <a:pPr eaLnBrk="1" hangingPunct="1">
              <a:buFont typeface="Wingdings" pitchFamily="2" charset="2"/>
              <a:buNone/>
              <a:defRPr/>
            </a:pPr>
            <a:endParaRPr lang="sr-Cyrl-CS" sz="2000" b="1" smtClean="0"/>
          </a:p>
          <a:p>
            <a:pPr eaLnBrk="1" hangingPunct="1">
              <a:buFont typeface="Wingdings" pitchFamily="2" charset="2"/>
              <a:buNone/>
              <a:defRPr/>
            </a:pPr>
            <a:endParaRPr lang="sr-Cyrl-CS" sz="2000" b="1" smtClean="0"/>
          </a:p>
          <a:p>
            <a:pPr eaLnBrk="1" hangingPunct="1">
              <a:buFont typeface="Wingdings" pitchFamily="2" charset="2"/>
              <a:buNone/>
              <a:defRPr/>
            </a:pPr>
            <a:r>
              <a:rPr lang="sr-Cyrl-CS" sz="2000" b="1" smtClean="0"/>
              <a:t>      </a:t>
            </a:r>
            <a:endParaRPr lang="en-US" b="1" smtClean="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ChangeArrowheads="1"/>
          </p:cNvSpPr>
          <p:nvPr>
            <p:ph type="body" idx="1"/>
          </p:nvPr>
        </p:nvSpPr>
        <p:spPr>
          <a:xfrm>
            <a:off x="304800" y="152400"/>
            <a:ext cx="8229600" cy="6477000"/>
          </a:xfrm>
        </p:spPr>
        <p:txBody>
          <a:bodyPr/>
          <a:lstStyle/>
          <a:p>
            <a:pPr eaLnBrk="1" hangingPunct="1">
              <a:lnSpc>
                <a:spcPct val="90000"/>
              </a:lnSpc>
              <a:buFont typeface="Wingdings" pitchFamily="2" charset="2"/>
              <a:buNone/>
              <a:defRPr/>
            </a:pPr>
            <a:r>
              <a:rPr lang="sr-Cyrl-CS" smtClean="0"/>
              <a:t>   -</a:t>
            </a:r>
            <a:r>
              <a:rPr lang="sr-Cyrl-CS" sz="2000" smtClean="0"/>
              <a:t> побољшава стање спољнотрговинског биланса. Ангажовањем страног капитала у привреду, отварају се могућности супституције увоза и повећања извоза;</a:t>
            </a:r>
          </a:p>
          <a:p>
            <a:pPr eaLnBrk="1" hangingPunct="1">
              <a:lnSpc>
                <a:spcPct val="90000"/>
              </a:lnSpc>
              <a:buFont typeface="Wingdings" pitchFamily="2" charset="2"/>
              <a:buNone/>
              <a:defRPr/>
            </a:pPr>
            <a:r>
              <a:rPr lang="sr-Cyrl-CS" sz="2000" smtClean="0"/>
              <a:t>      - увозом капитала омогућава се финансирање дефицита платног биланса , чиме привреда добија више времена за потребна прилагођа-  вања у циљу обезбеђења спољне равнотеже;</a:t>
            </a:r>
          </a:p>
          <a:p>
            <a:pPr eaLnBrk="1" hangingPunct="1">
              <a:lnSpc>
                <a:spcPct val="90000"/>
              </a:lnSpc>
              <a:buFont typeface="Wingdings" pitchFamily="2" charset="2"/>
              <a:buNone/>
              <a:defRPr/>
            </a:pPr>
            <a:r>
              <a:rPr lang="sr-Cyrl-CS" sz="2000" smtClean="0"/>
              <a:t>     - увозом капитала обезбеђује се боља снадбјевеност домаћег тржишта, како у погледу количине тако и у погледу асортимана; </a:t>
            </a:r>
          </a:p>
          <a:p>
            <a:pPr eaLnBrk="1" hangingPunct="1">
              <a:lnSpc>
                <a:spcPct val="90000"/>
              </a:lnSpc>
              <a:buFont typeface="Wingdings" pitchFamily="2" charset="2"/>
              <a:buNone/>
              <a:defRPr/>
            </a:pPr>
            <a:r>
              <a:rPr lang="sr-Cyrl-CS" sz="2000" smtClean="0"/>
              <a:t>     - увозом капитала отварају се могућности за јачање конкуренције, чиме</a:t>
            </a:r>
          </a:p>
          <a:p>
            <a:pPr eaLnBrk="1" hangingPunct="1">
              <a:lnSpc>
                <a:spcPct val="90000"/>
              </a:lnSpc>
              <a:buFont typeface="Wingdings" pitchFamily="2" charset="2"/>
              <a:buNone/>
              <a:defRPr/>
            </a:pPr>
            <a:r>
              <a:rPr lang="sr-Cyrl-CS" sz="2000" smtClean="0"/>
              <a:t>       се повећавају шансе за већи извоз. Успјешно пословање предузећа гдје је ангажован страни капитал подстиче и друге да унапређују производњу, уводе нове технологије, побољшавају организацију, развијају маркетинг и сл;</a:t>
            </a:r>
          </a:p>
          <a:p>
            <a:pPr eaLnBrk="1" hangingPunct="1">
              <a:lnSpc>
                <a:spcPct val="90000"/>
              </a:lnSpc>
              <a:buFont typeface="Wingdings" pitchFamily="2" charset="2"/>
              <a:buNone/>
              <a:defRPr/>
            </a:pPr>
            <a:r>
              <a:rPr lang="sr-Cyrl-CS" sz="2000" smtClean="0"/>
              <a:t>    - путем директних инвестиција обезбеђује се пренос савремених техноло-</a:t>
            </a:r>
          </a:p>
          <a:p>
            <a:pPr eaLnBrk="1" hangingPunct="1">
              <a:lnSpc>
                <a:spcPct val="90000"/>
              </a:lnSpc>
              <a:buFont typeface="Wingdings" pitchFamily="2" charset="2"/>
              <a:buNone/>
              <a:defRPr/>
            </a:pPr>
            <a:r>
              <a:rPr lang="sr-Cyrl-CS" sz="2000" smtClean="0"/>
              <a:t>      гија, нових знања, савремене организације, руковођења и лакши пласман производа и услуга на  међународно тржиште;</a:t>
            </a:r>
          </a:p>
          <a:p>
            <a:pPr eaLnBrk="1" hangingPunct="1">
              <a:lnSpc>
                <a:spcPct val="90000"/>
              </a:lnSpc>
              <a:buFont typeface="Wingdings" pitchFamily="2" charset="2"/>
              <a:buNone/>
              <a:defRPr/>
            </a:pPr>
            <a:r>
              <a:rPr lang="sr-Cyrl-CS" sz="2000" smtClean="0"/>
              <a:t>      - повећањем производње у земљи,  уз ангажовање страног капитала,    </a:t>
            </a:r>
          </a:p>
          <a:p>
            <a:pPr eaLnBrk="1" hangingPunct="1">
              <a:lnSpc>
                <a:spcPct val="90000"/>
              </a:lnSpc>
              <a:buFont typeface="Wingdings" pitchFamily="2" charset="2"/>
              <a:buNone/>
              <a:defRPr/>
            </a:pPr>
            <a:r>
              <a:rPr lang="sr-Cyrl-CS" sz="2000" smtClean="0"/>
              <a:t>     расту и буџетски приходи, што олакшава финансирање буџетских расхо-</a:t>
            </a:r>
          </a:p>
          <a:p>
            <a:pPr eaLnBrk="1" hangingPunct="1">
              <a:lnSpc>
                <a:spcPct val="90000"/>
              </a:lnSpc>
              <a:buFont typeface="Wingdings" pitchFamily="2" charset="2"/>
              <a:buNone/>
              <a:defRPr/>
            </a:pPr>
            <a:r>
              <a:rPr lang="sr-Cyrl-CS" sz="2000" smtClean="0"/>
              <a:t>     да.             </a:t>
            </a:r>
            <a:endParaRPr lang="en-US" smtClean="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3"/>
          <p:cNvSpPr>
            <a:spLocks noGrp="1" noChangeArrowheads="1"/>
          </p:cNvSpPr>
          <p:nvPr>
            <p:ph type="body" idx="1"/>
          </p:nvPr>
        </p:nvSpPr>
        <p:spPr>
          <a:xfrm>
            <a:off x="381000" y="152400"/>
            <a:ext cx="8229600" cy="6400800"/>
          </a:xfrm>
        </p:spPr>
        <p:txBody>
          <a:bodyPr/>
          <a:lstStyle/>
          <a:p>
            <a:pPr eaLnBrk="1" hangingPunct="1">
              <a:buFont typeface="Wingdings" pitchFamily="2" charset="2"/>
              <a:buNone/>
              <a:defRPr/>
            </a:pPr>
            <a:r>
              <a:rPr lang="en-US" sz="2000" smtClean="0"/>
              <a:t>    </a:t>
            </a:r>
            <a:r>
              <a:rPr lang="sr-Cyrl-CS" sz="2000" smtClean="0"/>
              <a:t>Негативни ефекти на земљу увозницу су :</a:t>
            </a:r>
          </a:p>
          <a:p>
            <a:pPr eaLnBrk="1" hangingPunct="1">
              <a:buFont typeface="Wingdings" pitchFamily="2" charset="2"/>
              <a:buNone/>
              <a:defRPr/>
            </a:pPr>
            <a:r>
              <a:rPr lang="sr-Cyrl-CS" sz="2000" smtClean="0"/>
              <a:t>     - доводе земљу до велике зависности од иностранства и крију опасност да страни капитал оде у профитабилнија подручја која нуде боље услове;</a:t>
            </a:r>
          </a:p>
          <a:p>
            <a:pPr eaLnBrk="1" hangingPunct="1">
              <a:buFont typeface="Wingdings" pitchFamily="2" charset="2"/>
              <a:buNone/>
              <a:defRPr/>
            </a:pPr>
            <a:r>
              <a:rPr lang="sr-Cyrl-CS" sz="2000" smtClean="0"/>
              <a:t>     - под утицајем страног капитала привреда се развија према потребама страних инвеститора, што може довести до деформисане привредне структуре, диспропорције у развоју појединих грана, дуалне привреде и претјеране зависности од иностранства;</a:t>
            </a:r>
          </a:p>
          <a:p>
            <a:pPr eaLnBrk="1" hangingPunct="1">
              <a:buFont typeface="Wingdings" pitchFamily="2" charset="2"/>
              <a:buNone/>
              <a:defRPr/>
            </a:pPr>
            <a:r>
              <a:rPr lang="sr-Cyrl-CS" sz="2000" smtClean="0"/>
              <a:t>     - страни капитал исцрпљује домаће ресурсе. Прекомјерно искоришћава- ње необновљивих ресурса ( руде, нафта ) и споро обновљивих  ресурса (шуме )  може угрозити будући развој националних привреда;</a:t>
            </a:r>
          </a:p>
          <a:p>
            <a:pPr eaLnBrk="1" hangingPunct="1">
              <a:buFont typeface="Wingdings" pitchFamily="2" charset="2"/>
              <a:buNone/>
              <a:defRPr/>
            </a:pPr>
            <a:r>
              <a:rPr lang="sr-Cyrl-CS" sz="2000" smtClean="0"/>
              <a:t>      -  трансфером профита и плаћањем камата одлива се у иностранство дио домаће акумулације,  дио бруто домаћег производа;</a:t>
            </a:r>
          </a:p>
          <a:p>
            <a:pPr eaLnBrk="1" hangingPunct="1">
              <a:buFont typeface="Wingdings" pitchFamily="2" charset="2"/>
              <a:buNone/>
              <a:defRPr/>
            </a:pPr>
            <a:r>
              <a:rPr lang="sr-Cyrl-CS" sz="2000" smtClean="0"/>
              <a:t>       - повећава се технолошка зависност од иностранства;</a:t>
            </a:r>
          </a:p>
          <a:p>
            <a:pPr eaLnBrk="1" hangingPunct="1">
              <a:buFont typeface="Wingdings" pitchFamily="2" charset="2"/>
              <a:buNone/>
              <a:defRPr/>
            </a:pPr>
            <a:r>
              <a:rPr lang="sr-Cyrl-CS" sz="2000" smtClean="0"/>
              <a:t>       - страни капитал искоришћава домаћу инфраструктуру, у чијем стварању није учествовао;</a:t>
            </a:r>
          </a:p>
          <a:p>
            <a:pPr eaLnBrk="1" hangingPunct="1">
              <a:buFont typeface="Wingdings" pitchFamily="2" charset="2"/>
              <a:buNone/>
              <a:defRPr/>
            </a:pPr>
            <a:r>
              <a:rPr lang="sr-Cyrl-CS" sz="2000" smtClean="0"/>
              <a:t>        - под утицајем странаца формира се модел потрошње који не одговара нивоу развијености дате земље и правим потребама становништва;</a:t>
            </a:r>
          </a:p>
          <a:p>
            <a:pPr eaLnBrk="1" hangingPunct="1">
              <a:buFont typeface="Wingdings" pitchFamily="2" charset="2"/>
              <a:buNone/>
              <a:defRPr/>
            </a:pPr>
            <a:r>
              <a:rPr lang="sr-Cyrl-CS" sz="2000" smtClean="0"/>
              <a:t>        - нарушава у извјесној мјери економски и политички суверенитет земље.   </a:t>
            </a:r>
            <a:endParaRPr lang="en-US" sz="2000" smtClean="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type="body" idx="1"/>
          </p:nvPr>
        </p:nvSpPr>
        <p:spPr>
          <a:xfrm>
            <a:off x="457200" y="304800"/>
            <a:ext cx="8229600" cy="5821363"/>
          </a:xfrm>
        </p:spPr>
        <p:txBody>
          <a:bodyPr/>
          <a:lstStyle/>
          <a:p>
            <a:pPr eaLnBrk="1" hangingPunct="1">
              <a:lnSpc>
                <a:spcPct val="90000"/>
              </a:lnSpc>
              <a:buFont typeface="Wingdings" pitchFamily="2" charset="2"/>
              <a:buNone/>
              <a:defRPr/>
            </a:pPr>
            <a:r>
              <a:rPr lang="sr-Cyrl-CS" sz="2000" smtClean="0"/>
              <a:t>    Ефекти на земљу извозницу су:</a:t>
            </a:r>
          </a:p>
          <a:p>
            <a:pPr eaLnBrk="1" hangingPunct="1">
              <a:lnSpc>
                <a:spcPct val="90000"/>
              </a:lnSpc>
              <a:buFont typeface="Wingdings" pitchFamily="2" charset="2"/>
              <a:buNone/>
              <a:defRPr/>
            </a:pPr>
            <a:r>
              <a:rPr lang="sr-Cyrl-CS" sz="2000" smtClean="0"/>
              <a:t>   - најважнији позитиван ефекат од извоза капитала је у томе што доводи до прилива профита, прихода од  камата и других прихода од пласираног капитала;</a:t>
            </a:r>
          </a:p>
          <a:p>
            <a:pPr eaLnBrk="1" hangingPunct="1">
              <a:lnSpc>
                <a:spcPct val="90000"/>
              </a:lnSpc>
              <a:buFont typeface="Wingdings" pitchFamily="2" charset="2"/>
              <a:buNone/>
              <a:defRPr/>
            </a:pPr>
            <a:r>
              <a:rPr lang="sr-Cyrl-CS" sz="2000" smtClean="0"/>
              <a:t>     - шири се тржиште за пласман сопствених производа,  што омогућава   коришћење економије обима и повећање конкурентности на светском тржишту;</a:t>
            </a:r>
          </a:p>
          <a:p>
            <a:pPr eaLnBrk="1" hangingPunct="1">
              <a:lnSpc>
                <a:spcPct val="90000"/>
              </a:lnSpc>
              <a:buFont typeface="Wingdings" pitchFamily="2" charset="2"/>
              <a:buNone/>
              <a:defRPr/>
            </a:pPr>
            <a:r>
              <a:rPr lang="sr-Cyrl-CS" sz="2000" smtClean="0"/>
              <a:t>      - извозом капитала у иностранство доприноси се бољем функционис-ању националне привреде. Из фабрика у иностранству обезбеђују се дефицитарне сировинеи готови производи, осигурава се уредност у снадбијевању и набавкама по повољнијим цијенама;</a:t>
            </a:r>
          </a:p>
          <a:p>
            <a:pPr eaLnBrk="1" hangingPunct="1">
              <a:lnSpc>
                <a:spcPct val="90000"/>
              </a:lnSpc>
              <a:buFont typeface="Wingdings" pitchFamily="2" charset="2"/>
              <a:buNone/>
              <a:defRPr/>
            </a:pPr>
            <a:r>
              <a:rPr lang="sr-Cyrl-CS" sz="2000" smtClean="0"/>
              <a:t>       - извозом капитала обезбеђује се политички утицај на земљу увозницу;</a:t>
            </a:r>
          </a:p>
          <a:p>
            <a:pPr eaLnBrk="1" hangingPunct="1">
              <a:lnSpc>
                <a:spcPct val="90000"/>
              </a:lnSpc>
              <a:buFont typeface="Wingdings" pitchFamily="2" charset="2"/>
              <a:buNone/>
              <a:defRPr/>
            </a:pPr>
            <a:r>
              <a:rPr lang="sr-Cyrl-CS" sz="2000" smtClean="0"/>
              <a:t>      - негативни ефекти извоза капитала на националну привреду могу настати због тога што су у неким случајевима циљеви власника капитала у конфликту са циљевима националне привреде у цјелини.</a:t>
            </a:r>
          </a:p>
          <a:p>
            <a:pPr eaLnBrk="1" hangingPunct="1">
              <a:lnSpc>
                <a:spcPct val="90000"/>
              </a:lnSpc>
              <a:buFont typeface="Wingdings" pitchFamily="2" charset="2"/>
              <a:buNone/>
              <a:defRPr/>
            </a:pPr>
            <a:endParaRPr lang="en-US" sz="2000" smtClean="0"/>
          </a:p>
          <a:p>
            <a:pPr eaLnBrk="1" hangingPunct="1">
              <a:lnSpc>
                <a:spcPct val="90000"/>
              </a:lnSpc>
              <a:buFont typeface="Wingdings" pitchFamily="2" charset="2"/>
              <a:buNone/>
              <a:defRPr/>
            </a:pPr>
            <a:r>
              <a:rPr lang="en-US" sz="2000" smtClean="0"/>
              <a:t>     </a:t>
            </a:r>
            <a:r>
              <a:rPr lang="sr-Cyrl-CS" sz="2000" smtClean="0"/>
              <a:t>3</a:t>
            </a:r>
            <a:r>
              <a:rPr lang="en-US" sz="2000" b="1" smtClean="0"/>
              <a:t>. </a:t>
            </a:r>
            <a:r>
              <a:rPr lang="sr-Cyrl-CS" sz="2000" b="1" smtClean="0"/>
              <a:t>Државна регулатива на сектору увоза и извоза капитала</a:t>
            </a:r>
          </a:p>
          <a:p>
            <a:pPr eaLnBrk="1" hangingPunct="1">
              <a:lnSpc>
                <a:spcPct val="90000"/>
              </a:lnSpc>
              <a:buFont typeface="Wingdings" pitchFamily="2" charset="2"/>
              <a:buNone/>
              <a:defRPr/>
            </a:pPr>
            <a:r>
              <a:rPr lang="sr-Cyrl-CS" sz="2000" smtClean="0"/>
              <a:t>      Својим мјерама држава настоји да обезбиједи пожељан обим увоза и извоза капитала, њихову што повољнију структуру у погледу извора, </a:t>
            </a:r>
            <a:endParaRPr lang="en-US" sz="2000" smtClean="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3"/>
          <p:cNvSpPr>
            <a:spLocks noGrp="1" noChangeArrowheads="1"/>
          </p:cNvSpPr>
          <p:nvPr>
            <p:ph type="body" idx="1"/>
          </p:nvPr>
        </p:nvSpPr>
        <p:spPr>
          <a:xfrm>
            <a:off x="381000" y="304800"/>
            <a:ext cx="8229600" cy="6248400"/>
          </a:xfrm>
        </p:spPr>
        <p:txBody>
          <a:bodyPr/>
          <a:lstStyle/>
          <a:p>
            <a:pPr eaLnBrk="1" hangingPunct="1">
              <a:lnSpc>
                <a:spcPct val="90000"/>
              </a:lnSpc>
              <a:buFont typeface="Wingdings" pitchFamily="2" charset="2"/>
              <a:buNone/>
              <a:defRPr/>
            </a:pPr>
            <a:r>
              <a:rPr lang="sr-Cyrl-CS" smtClean="0"/>
              <a:t>   </a:t>
            </a:r>
            <a:r>
              <a:rPr lang="sr-Cyrl-CS" sz="2000" smtClean="0"/>
              <a:t>рочности, облика и услова пласмана и адекватну регионалну усмјереност капитала.</a:t>
            </a:r>
            <a:r>
              <a:rPr lang="sr-Latn-BA" sz="2000" smtClean="0"/>
              <a:t> </a:t>
            </a:r>
            <a:r>
              <a:rPr lang="sr-Cyrl-CS" sz="2000" smtClean="0"/>
              <a:t> При обликовању регулативе увоза и извоза капитала треба узимати у обзир сљедеће чињенице:</a:t>
            </a:r>
          </a:p>
          <a:p>
            <a:pPr eaLnBrk="1" hangingPunct="1">
              <a:lnSpc>
                <a:spcPct val="90000"/>
              </a:lnSpc>
              <a:buFont typeface="Wingdings" pitchFamily="2" charset="2"/>
              <a:buNone/>
              <a:defRPr/>
            </a:pPr>
            <a:r>
              <a:rPr lang="sr-Cyrl-CS" sz="2000" smtClean="0"/>
              <a:t>     - ефекте на национални економски и политички суверенитет;</a:t>
            </a:r>
          </a:p>
          <a:p>
            <a:pPr eaLnBrk="1" hangingPunct="1">
              <a:lnSpc>
                <a:spcPct val="90000"/>
              </a:lnSpc>
              <a:buFont typeface="Wingdings" pitchFamily="2" charset="2"/>
              <a:buNone/>
              <a:defRPr/>
            </a:pPr>
            <a:r>
              <a:rPr lang="sr-Cyrl-CS" sz="2000" smtClean="0"/>
              <a:t>     - допринос остварењу економског развоја;</a:t>
            </a:r>
          </a:p>
          <a:p>
            <a:pPr eaLnBrk="1" hangingPunct="1">
              <a:lnSpc>
                <a:spcPct val="90000"/>
              </a:lnSpc>
              <a:buFont typeface="Wingdings" pitchFamily="2" charset="2"/>
              <a:buNone/>
              <a:defRPr/>
            </a:pPr>
            <a:r>
              <a:rPr lang="sr-Cyrl-CS" sz="2000" smtClean="0"/>
              <a:t>     - снадбјевеност производним факторима, њихову количину, квалитет и комплементарност,</a:t>
            </a:r>
          </a:p>
          <a:p>
            <a:pPr eaLnBrk="1" hangingPunct="1">
              <a:lnSpc>
                <a:spcPct val="90000"/>
              </a:lnSpc>
              <a:buFont typeface="Wingdings" pitchFamily="2" charset="2"/>
              <a:buNone/>
              <a:defRPr/>
            </a:pPr>
            <a:r>
              <a:rPr lang="sr-Cyrl-CS" sz="2000" smtClean="0"/>
              <a:t>      - достигнути ниво развијености националне привреде, темпо развоја, и фазу развоја у којој се привреда у датом моменту налази;</a:t>
            </a:r>
          </a:p>
          <a:p>
            <a:pPr eaLnBrk="1" hangingPunct="1">
              <a:lnSpc>
                <a:spcPct val="90000"/>
              </a:lnSpc>
              <a:buFont typeface="Wingdings" pitchFamily="2" charset="2"/>
              <a:buNone/>
              <a:defRPr/>
            </a:pPr>
            <a:r>
              <a:rPr lang="sr-Cyrl-CS" sz="2000" smtClean="0"/>
              <a:t>      - усклађеност привредне структуре;</a:t>
            </a:r>
          </a:p>
          <a:p>
            <a:pPr eaLnBrk="1" hangingPunct="1">
              <a:lnSpc>
                <a:spcPct val="90000"/>
              </a:lnSpc>
              <a:buFont typeface="Wingdings" pitchFamily="2" charset="2"/>
              <a:buNone/>
              <a:defRPr/>
            </a:pPr>
            <a:r>
              <a:rPr lang="sr-Cyrl-CS" sz="2000" smtClean="0"/>
              <a:t>      - стање у платном билансу – тренутна ситуација и дугорочне тенден-   ције;</a:t>
            </a:r>
          </a:p>
          <a:p>
            <a:pPr eaLnBrk="1" hangingPunct="1">
              <a:lnSpc>
                <a:spcPct val="90000"/>
              </a:lnSpc>
              <a:buFont typeface="Wingdings" pitchFamily="2" charset="2"/>
              <a:buNone/>
              <a:defRPr/>
            </a:pPr>
            <a:r>
              <a:rPr lang="sr-Cyrl-CS" sz="2000" smtClean="0"/>
              <a:t>      - могућност ефикасног ангажовања домаћег капитала у земљи у поређењу са његовим пласманом у иностранству;</a:t>
            </a:r>
          </a:p>
          <a:p>
            <a:pPr eaLnBrk="1" hangingPunct="1">
              <a:lnSpc>
                <a:spcPct val="90000"/>
              </a:lnSpc>
              <a:buFont typeface="Wingdings" pitchFamily="2" charset="2"/>
              <a:buNone/>
              <a:defRPr/>
            </a:pPr>
            <a:r>
              <a:rPr lang="sr-Cyrl-CS" sz="2000" smtClean="0"/>
              <a:t>       - могућност мобилисања капитала из домаћих извора, умјесто увоза капитала из иностранства и економски ефекти ове супституције;</a:t>
            </a:r>
          </a:p>
          <a:p>
            <a:pPr eaLnBrk="1" hangingPunct="1">
              <a:lnSpc>
                <a:spcPct val="90000"/>
              </a:lnSpc>
              <a:buFont typeface="Wingdings" pitchFamily="2" charset="2"/>
              <a:buNone/>
              <a:defRPr/>
            </a:pPr>
            <a:r>
              <a:rPr lang="sr-Cyrl-CS" sz="2000" smtClean="0"/>
              <a:t>       - обавезе земље које проистичу из потписаних међународних и међудржавних уговора.   </a:t>
            </a:r>
          </a:p>
          <a:p>
            <a:pPr eaLnBrk="1" hangingPunct="1">
              <a:lnSpc>
                <a:spcPct val="90000"/>
              </a:lnSpc>
              <a:buFont typeface="Wingdings" pitchFamily="2" charset="2"/>
              <a:buNone/>
              <a:defRPr/>
            </a:pPr>
            <a:r>
              <a:rPr lang="sr-Cyrl-CS" sz="2000" smtClean="0"/>
              <a:t>      </a:t>
            </a:r>
            <a:endParaRPr lang="en-US" smtClean="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rrowheads="1"/>
          </p:cNvSpPr>
          <p:nvPr>
            <p:ph type="title"/>
          </p:nvPr>
        </p:nvSpPr>
        <p:spPr>
          <a:xfrm>
            <a:off x="304800" y="-152400"/>
            <a:ext cx="8229600" cy="152400"/>
          </a:xfrm>
        </p:spPr>
        <p:txBody>
          <a:bodyPr/>
          <a:lstStyle/>
          <a:p>
            <a:pPr eaLnBrk="1" hangingPunct="1">
              <a:defRPr/>
            </a:pPr>
            <a:endParaRPr lang="sr-Latn-CS" sz="4000" smtClean="0"/>
          </a:p>
        </p:txBody>
      </p:sp>
      <p:sp>
        <p:nvSpPr>
          <p:cNvPr id="97283" name="Rectangle 3"/>
          <p:cNvSpPr>
            <a:spLocks noGrp="1" noChangeArrowheads="1"/>
          </p:cNvSpPr>
          <p:nvPr>
            <p:ph type="body" idx="1"/>
          </p:nvPr>
        </p:nvSpPr>
        <p:spPr>
          <a:xfrm>
            <a:off x="304800" y="228600"/>
            <a:ext cx="8229600" cy="6096000"/>
          </a:xfrm>
        </p:spPr>
        <p:txBody>
          <a:bodyPr/>
          <a:lstStyle/>
          <a:p>
            <a:pPr eaLnBrk="1" hangingPunct="1">
              <a:lnSpc>
                <a:spcPct val="90000"/>
              </a:lnSpc>
              <a:buFont typeface="Wingdings" pitchFamily="2" charset="2"/>
              <a:buNone/>
              <a:defRPr/>
            </a:pPr>
            <a:r>
              <a:rPr lang="sr-Cyrl-CS" sz="2000" smtClean="0"/>
              <a:t>      Контролом увоза капитала држава настоји да смањи економску и  полит-ичку зависност од иностранства, максимира позитивне и умањи негати-.вне ефекте на националну привреду. Контрола не смије да буде тако строга  да одвраћа потенцијалне улагаче . </a:t>
            </a:r>
          </a:p>
          <a:p>
            <a:pPr eaLnBrk="1" hangingPunct="1">
              <a:lnSpc>
                <a:spcPct val="90000"/>
              </a:lnSpc>
              <a:buFont typeface="Wingdings" pitchFamily="2" charset="2"/>
              <a:buNone/>
              <a:defRPr/>
            </a:pPr>
            <a:r>
              <a:rPr lang="sr-Cyrl-CS" sz="2000" smtClean="0"/>
              <a:t>     Да би се обезбиједио складнији развој привредне структуре и спријечио продор страног капитала у виталне секторе, може се  ограничити улазак страног капитала у поједине привредне гране.</a:t>
            </a:r>
          </a:p>
          <a:p>
            <a:pPr eaLnBrk="1" hangingPunct="1">
              <a:lnSpc>
                <a:spcPct val="90000"/>
              </a:lnSpc>
              <a:buFont typeface="Wingdings" pitchFamily="2" charset="2"/>
              <a:buNone/>
              <a:defRPr/>
            </a:pPr>
            <a:r>
              <a:rPr lang="sr-Cyrl-CS" sz="2000" smtClean="0"/>
              <a:t>     Одговарајућим олакшицама капитал се може усмјеравати у заосталије гране и неразвијене регионе земље. Важно мјесто у томе  имају прописи којима се уређује: могућност репатријације ( повлачење већ уложеног капитала ), обавезе реинвестирања профита, услови трансфера профита (изношење профита из земње) и висина пореза.</a:t>
            </a:r>
          </a:p>
          <a:p>
            <a:pPr eaLnBrk="1" hangingPunct="1">
              <a:lnSpc>
                <a:spcPct val="90000"/>
              </a:lnSpc>
              <a:buFont typeface="Wingdings" pitchFamily="2" charset="2"/>
              <a:buNone/>
              <a:defRPr/>
            </a:pPr>
            <a:r>
              <a:rPr lang="sr-Cyrl-CS" sz="2000" smtClean="0"/>
              <a:t>      И у земљама које извозе капитал јавља се потреба да држава утиче на обим, структуру и правце пласмана домаћег капитала у иносранство. Извоз капитала у иностранство може се стимулисати на различите начине: осугурањем пласмана од комерцијалних и политичких ризика, одобравањем кредита из државних фондова инвеститорима у иностр-нству, смањење пореза на доходак стечен у иностранству, помоћ за изг-радњу инфраструктуре у земљама гдје се пласира капитал итд.       Већина земаља имају закључене билатералне споразуме о заштити инвестиција.           </a:t>
            </a:r>
            <a:endParaRPr lang="en-US" sz="2000" smtClean="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3"/>
          <p:cNvSpPr>
            <a:spLocks noGrp="1" noChangeArrowheads="1"/>
          </p:cNvSpPr>
          <p:nvPr>
            <p:ph type="body" idx="1"/>
          </p:nvPr>
        </p:nvSpPr>
        <p:spPr>
          <a:xfrm>
            <a:off x="457200" y="0"/>
            <a:ext cx="8229600" cy="6126163"/>
          </a:xfrm>
        </p:spPr>
        <p:txBody>
          <a:bodyPr/>
          <a:lstStyle/>
          <a:p>
            <a:pPr eaLnBrk="1" hangingPunct="1">
              <a:buFont typeface="Wingdings" pitchFamily="2" charset="2"/>
              <a:buNone/>
              <a:defRPr/>
            </a:pPr>
            <a:r>
              <a:rPr lang="sr-Cyrl-CS" sz="2000" smtClean="0"/>
              <a:t>     Неке развијене земље су основале јавне финансиске корпорације за раз-вој чији је задатак да подстичу извоз приватног капитала у земље у разво-ју. Најважније су: Корпорација за развој Комонвелта у Великој Британи-ји; Финансијска компанија за инвестиције у земљама у развоју у Њемач-кој; Централна благајна за економску сарадњу у Француској итд.</a:t>
            </a:r>
          </a:p>
          <a:p>
            <a:pPr eaLnBrk="1" hangingPunct="1">
              <a:buFont typeface="Wingdings" pitchFamily="2" charset="2"/>
              <a:buNone/>
              <a:defRPr/>
            </a:pPr>
            <a:endParaRPr lang="sr-Cyrl-CS" sz="2000" smtClean="0"/>
          </a:p>
          <a:p>
            <a:pPr eaLnBrk="1" hangingPunct="1">
              <a:buFont typeface="Wingdings" pitchFamily="2" charset="2"/>
              <a:buNone/>
              <a:defRPr/>
            </a:pPr>
            <a:r>
              <a:rPr lang="sr-Cyrl-CS" sz="2000" smtClean="0"/>
              <a:t>     </a:t>
            </a:r>
            <a:r>
              <a:rPr lang="sr-Cyrl-CS" sz="2000" b="1" smtClean="0"/>
              <a:t>4. Развој међународног тржишта капитала</a:t>
            </a:r>
          </a:p>
          <a:p>
            <a:pPr eaLnBrk="1" hangingPunct="1">
              <a:buFont typeface="Wingdings" pitchFamily="2" charset="2"/>
              <a:buNone/>
              <a:defRPr/>
            </a:pPr>
            <a:endParaRPr lang="sr-Cyrl-CS" sz="2000" b="1" smtClean="0"/>
          </a:p>
          <a:p>
            <a:pPr eaLnBrk="1" hangingPunct="1">
              <a:buFont typeface="Wingdings" pitchFamily="2" charset="2"/>
              <a:buNone/>
              <a:defRPr/>
            </a:pPr>
            <a:r>
              <a:rPr lang="sr-Cyrl-CS" sz="2000" b="1" smtClean="0"/>
              <a:t>      </a:t>
            </a:r>
            <a:r>
              <a:rPr lang="sr-Cyrl-CS" sz="2000" smtClean="0"/>
              <a:t>Ширење  и јачање капитала чврсто је повезана са сељењем капитала из једне земље у другу. Мада је извоза капитала било и у ранијим фазама капитализма, та појава је карактеристична тек за империјализам.</a:t>
            </a:r>
          </a:p>
          <a:p>
            <a:pPr eaLnBrk="1" hangingPunct="1">
              <a:buFont typeface="Wingdings" pitchFamily="2" charset="2"/>
              <a:buNone/>
              <a:defRPr/>
            </a:pPr>
            <a:r>
              <a:rPr lang="sr-Cyrl-CS" sz="2000" smtClean="0"/>
              <a:t>     За послијератни период карактеристичан је велики извоз капитала из јавних извора у виду помоћи, међународних кредита и зајмова међунар-одних финансијских организација. У извозу капитала велику улогу имају мултинационалне компаније. Током седамдесетих година долази до наг-лог ширења послова на међународном финансијском тржишту, посеб-но захваљујући евротржишту.</a:t>
            </a:r>
          </a:p>
          <a:p>
            <a:pPr eaLnBrk="1" hangingPunct="1">
              <a:buFont typeface="Wingdings" pitchFamily="2" charset="2"/>
              <a:buNone/>
              <a:defRPr/>
            </a:pPr>
            <a:r>
              <a:rPr lang="sr-Cyrl-CS" sz="2000" smtClean="0"/>
              <a:t>     У новије вријеме долази до значајног прилива директних страних инве-стиција у земље у развоју. Удио директних страних инвестиција у земље у развоју у укупним директним страним инвестицијама у свијету пораст-ао је са 20% осамдесетих година на око 30% деведесетих година.     </a:t>
            </a:r>
          </a:p>
          <a:p>
            <a:pPr eaLnBrk="1" hangingPunct="1">
              <a:buFont typeface="Wingdings" pitchFamily="2" charset="2"/>
              <a:buNone/>
              <a:defRPr/>
            </a:pPr>
            <a:endParaRPr lang="en-US" sz="2000" smtClean="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4" descr="grafikon 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20675"/>
            <a:ext cx="8382000" cy="621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rrowheads="1"/>
          </p:cNvSpPr>
          <p:nvPr>
            <p:ph type="title"/>
          </p:nvPr>
        </p:nvSpPr>
        <p:spPr/>
        <p:txBody>
          <a:bodyPr/>
          <a:lstStyle/>
          <a:p>
            <a:pPr eaLnBrk="1" hangingPunct="1">
              <a:defRPr/>
            </a:pPr>
            <a:r>
              <a:rPr lang="sr-Cyrl-CS" sz="2400" dirty="0" smtClean="0"/>
              <a:t>Учешће видова кретања капитала у међународним финансијским токовима, 1990-2005. (%)</a:t>
            </a:r>
            <a:endParaRPr lang="en-US" sz="2400" dirty="0" smtClean="0"/>
          </a:p>
        </p:txBody>
      </p:sp>
      <p:pic>
        <p:nvPicPr>
          <p:cNvPr id="92163" name="Picture 4" descr="Scan"/>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447800"/>
            <a:ext cx="8229600" cy="54102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G:\201712111721373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228600"/>
            <a:ext cx="8805862"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p:txBody>
          <a:bodyPr/>
          <a:lstStyle/>
          <a:p>
            <a:pPr eaLnBrk="1" hangingPunct="1">
              <a:defRPr/>
            </a:pPr>
            <a:r>
              <a:rPr lang="sr-Cyrl-CS" sz="2000" smtClean="0"/>
              <a:t>Девизни курс</a:t>
            </a:r>
            <a:endParaRPr lang="en-US" sz="2000" smtClean="0"/>
          </a:p>
        </p:txBody>
      </p:sp>
      <p:sp>
        <p:nvSpPr>
          <p:cNvPr id="9219" name="Rectangle 3"/>
          <p:cNvSpPr>
            <a:spLocks noGrp="1" noChangeArrowheads="1"/>
          </p:cNvSpPr>
          <p:nvPr>
            <p:ph type="body" idx="1"/>
          </p:nvPr>
        </p:nvSpPr>
        <p:spPr>
          <a:xfrm>
            <a:off x="-304800" y="0"/>
            <a:ext cx="9448800" cy="6858000"/>
          </a:xfrm>
        </p:spPr>
        <p:txBody>
          <a:bodyPr/>
          <a:lstStyle/>
          <a:p>
            <a:pPr eaLnBrk="1" hangingPunct="1">
              <a:lnSpc>
                <a:spcPct val="80000"/>
              </a:lnSpc>
              <a:buFont typeface="Wingdings" pitchFamily="2" charset="2"/>
              <a:buNone/>
              <a:defRPr/>
            </a:pPr>
            <a:r>
              <a:rPr lang="sr-Latn-BA" sz="1400" dirty="0" smtClean="0"/>
              <a:t>              </a:t>
            </a:r>
            <a:r>
              <a:rPr lang="sr-Cyrl-CS" sz="1400" dirty="0" smtClean="0"/>
              <a:t>                                                  </a:t>
            </a:r>
            <a:r>
              <a:rPr lang="sr-Cyrl-CS" sz="2400" b="1" dirty="0" smtClean="0"/>
              <a:t>Девизни курс</a:t>
            </a:r>
          </a:p>
          <a:p>
            <a:pPr eaLnBrk="1" hangingPunct="1">
              <a:lnSpc>
                <a:spcPct val="80000"/>
              </a:lnSpc>
              <a:buFont typeface="Wingdings" pitchFamily="2" charset="2"/>
              <a:buNone/>
              <a:defRPr/>
            </a:pPr>
            <a:endParaRPr lang="sr-Cyrl-CS" sz="2400" b="1" dirty="0" smtClean="0"/>
          </a:p>
          <a:p>
            <a:pPr eaLnBrk="1" hangingPunct="1">
              <a:lnSpc>
                <a:spcPct val="80000"/>
              </a:lnSpc>
              <a:buFont typeface="Wingdings" pitchFamily="2" charset="2"/>
              <a:buNone/>
              <a:defRPr/>
            </a:pPr>
            <a:r>
              <a:rPr lang="sr-Cyrl-CS" sz="1400" b="1" dirty="0" smtClean="0"/>
              <a:t>     </a:t>
            </a:r>
            <a:r>
              <a:rPr lang="sr-Latn-BA" sz="1400" b="1" dirty="0" smtClean="0"/>
              <a:t>    </a:t>
            </a:r>
            <a:r>
              <a:rPr lang="sr-Cyrl-CS" sz="2000" b="1" dirty="0" smtClean="0"/>
              <a:t>Девизни курс је цијена једне валуте изражене у другој валути. </a:t>
            </a:r>
          </a:p>
          <a:p>
            <a:pPr eaLnBrk="1" hangingPunct="1">
              <a:lnSpc>
                <a:spcPct val="80000"/>
              </a:lnSpc>
              <a:buFont typeface="Wingdings" pitchFamily="2" charset="2"/>
              <a:buNone/>
              <a:defRPr/>
            </a:pPr>
            <a:r>
              <a:rPr lang="sr-Cyrl-CS" sz="2000" b="1" dirty="0" smtClean="0"/>
              <a:t>     </a:t>
            </a:r>
            <a:r>
              <a:rPr lang="sr-Latn-BA" sz="2000" b="1" dirty="0" smtClean="0"/>
              <a:t> </a:t>
            </a:r>
            <a:r>
              <a:rPr lang="en-US" sz="2000" b="1" dirty="0" smtClean="0"/>
              <a:t>O</a:t>
            </a:r>
            <a:r>
              <a:rPr lang="sr-Cyrl-CS" sz="2000" b="1" dirty="0" smtClean="0"/>
              <a:t>д девизног курса треба разликовати девизни паритет, који представља званично утврђену вриједност националне валуте изражену у неком ширем прихваћеном именитељу (злату, некој важнијој конвертибилној валути и сл ). </a:t>
            </a:r>
          </a:p>
          <a:p>
            <a:pPr eaLnBrk="1" hangingPunct="1">
              <a:lnSpc>
                <a:spcPct val="80000"/>
              </a:lnSpc>
              <a:buFont typeface="Wingdings" pitchFamily="2" charset="2"/>
              <a:buNone/>
              <a:defRPr/>
            </a:pPr>
            <a:r>
              <a:rPr lang="sr-Cyrl-CS" sz="2000" b="1" dirty="0" smtClean="0"/>
              <a:t>     Девизни курсеви су важни због тога што утичу на релативни ниво цијена домаћих и страних добара. Они омогућавају упоређивање цијена роба и услуга произведених у различитим земљама.</a:t>
            </a:r>
            <a:r>
              <a:rPr lang="sr-Latn-BA" sz="2000" b="1" dirty="0" smtClean="0"/>
              <a:t> </a:t>
            </a:r>
            <a:r>
              <a:rPr lang="sr-Cyrl-CS" sz="2000" b="1" dirty="0" smtClean="0"/>
              <a:t>Промјене девизних курсева изражавају се као депресијација или апресијација. Доларска цијена француске робе у односу на америчку је одређена интеракцијом двају фактора : цијеном француске робе у еврима и девизним курсом евро/долар. Примјер: претпоставимо да 1 литар вина у француској кошта 20 евра. При девизном курсу 1 евро = 1,40 долара, један литар француског вина ће Американца коштати 28 долара. Претпоставимо да ће долар крајем 201</a:t>
            </a:r>
            <a:r>
              <a:rPr lang="sr-Latn-BA" sz="2000" b="1" dirty="0" smtClean="0"/>
              <a:t>2</a:t>
            </a:r>
            <a:r>
              <a:rPr lang="sr-Cyrl-CS" sz="2000" b="1" dirty="0" smtClean="0"/>
              <a:t> године апресира на 1 евро =1 долар, литар вина ће Американца  коштати 20 долара. Депресијација евра односно апресијација долара смањује цијену фрацунске робе у Америци, али повећава цијену америчке робе у Француској. Када би вриједност долара депресирала на 1 евро = 2 долара, литар вина ће Американца коштати 40 долара. Дедресијација долара односно апресијација евра повећава цијену француске робе у Америци, а смањује цијену америчке робе у Француској.</a:t>
            </a:r>
          </a:p>
          <a:p>
            <a:pPr eaLnBrk="1" hangingPunct="1">
              <a:lnSpc>
                <a:spcPct val="80000"/>
              </a:lnSpc>
              <a:buFont typeface="Wingdings" pitchFamily="2" charset="2"/>
              <a:buNone/>
              <a:defRPr/>
            </a:pPr>
            <a:r>
              <a:rPr lang="sr-Cyrl-CS" sz="2000" b="1" dirty="0" smtClean="0"/>
              <a:t>     Апресијација је пораст вриједности валуте на девизном тржишту. Депресијација је пад вриједности валуте на девизном тржишту.     </a:t>
            </a:r>
          </a:p>
          <a:p>
            <a:pPr eaLnBrk="1" hangingPunct="1">
              <a:lnSpc>
                <a:spcPct val="80000"/>
              </a:lnSpc>
              <a:buFont typeface="Wingdings" pitchFamily="2" charset="2"/>
              <a:buNone/>
              <a:defRPr/>
            </a:pPr>
            <a:r>
              <a:rPr lang="sr-Cyrl-CS" sz="2000" b="1" dirty="0" smtClean="0"/>
              <a:t>               </a:t>
            </a:r>
          </a:p>
          <a:p>
            <a:pPr eaLnBrk="1" hangingPunct="1">
              <a:lnSpc>
                <a:spcPct val="80000"/>
              </a:lnSpc>
              <a:defRPr/>
            </a:pPr>
            <a:endParaRPr lang="en-US" sz="2000" b="1" dirty="0" smtClean="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5" descr="New Picture (1)"/>
          <p:cNvPicPr>
            <a:picLocks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04800" y="4763"/>
            <a:ext cx="8839200" cy="6619875"/>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4" name="Rectangle 4"/>
          <p:cNvSpPr>
            <a:spLocks noGrp="1" noRot="1" noChangeArrowheads="1"/>
          </p:cNvSpPr>
          <p:nvPr>
            <p:ph type="title"/>
          </p:nvPr>
        </p:nvSpPr>
        <p:spPr/>
        <p:txBody>
          <a:bodyPr/>
          <a:lstStyle/>
          <a:p>
            <a:pPr eaLnBrk="1" hangingPunct="1">
              <a:defRPr/>
            </a:pPr>
            <a:endParaRPr lang="sr-Latn-CS" smtClean="0"/>
          </a:p>
        </p:txBody>
      </p:sp>
      <p:pic>
        <p:nvPicPr>
          <p:cNvPr id="95235" name="Picture 6" descr="New Picture (2)"/>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71450"/>
            <a:ext cx="8915400" cy="668655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pPr>
              <a:defRPr/>
            </a:pPr>
            <a:r>
              <a:rPr lang="sr-Cyrl-RS" sz="2000" dirty="0" smtClean="0">
                <a:latin typeface="Times New Roman" pitchFamily="18" charset="0"/>
                <a:cs typeface="Times New Roman" pitchFamily="18" charset="0"/>
              </a:rPr>
              <a:t>Стране директне инвестиције по регијама</a:t>
            </a:r>
            <a:r>
              <a:rPr lang="sr-Cyrl-RS" sz="1600" dirty="0" smtClean="0">
                <a:latin typeface="Times New Roman" pitchFamily="18" charset="0"/>
                <a:cs typeface="Times New Roman" pitchFamily="18" charset="0"/>
              </a:rPr>
              <a:t/>
            </a:r>
            <a:br>
              <a:rPr lang="sr-Cyrl-RS" sz="1600" dirty="0" smtClean="0">
                <a:latin typeface="Times New Roman" pitchFamily="18" charset="0"/>
                <a:cs typeface="Times New Roman" pitchFamily="18" charset="0"/>
              </a:rPr>
            </a:br>
            <a:r>
              <a:rPr lang="sr-Cyrl-RS" sz="1600" dirty="0" smtClean="0">
                <a:latin typeface="Times New Roman" pitchFamily="18" charset="0"/>
                <a:cs typeface="Times New Roman" pitchFamily="18" charset="0"/>
              </a:rPr>
              <a:t>                                                                                                           </a:t>
            </a:r>
            <a:br>
              <a:rPr lang="sr-Cyrl-RS" sz="1600" dirty="0" smtClean="0">
                <a:latin typeface="Times New Roman" pitchFamily="18" charset="0"/>
                <a:cs typeface="Times New Roman" pitchFamily="18" charset="0"/>
              </a:rPr>
            </a:br>
            <a:r>
              <a:rPr lang="sr-Cyrl-RS" sz="1600" dirty="0" smtClean="0">
                <a:latin typeface="Times New Roman" pitchFamily="18" charset="0"/>
                <a:cs typeface="Times New Roman" pitchFamily="18" charset="0"/>
              </a:rPr>
              <a:t>                                                                                                                -  у милијардама долара -  </a:t>
            </a:r>
            <a:endParaRPr lang="en-US" sz="1600" dirty="0">
              <a:latin typeface="Times New Roman" pitchFamily="18" charset="0"/>
              <a:cs typeface="Times New Roman" pitchFamily="18" charset="0"/>
            </a:endParaRPr>
          </a:p>
        </p:txBody>
      </p:sp>
      <p:pic>
        <p:nvPicPr>
          <p:cNvPr id="96259" name="Picture 3" descr="G:\2017120517184404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6800"/>
            <a:ext cx="8763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rrowheads="1"/>
          </p:cNvSpPr>
          <p:nvPr>
            <p:ph type="title"/>
          </p:nvPr>
        </p:nvSpPr>
        <p:spPr>
          <a:xfrm>
            <a:off x="533400" y="-76200"/>
            <a:ext cx="8229600" cy="76200"/>
          </a:xfrm>
        </p:spPr>
        <p:txBody>
          <a:bodyPr/>
          <a:lstStyle/>
          <a:p>
            <a:pPr eaLnBrk="1" hangingPunct="1">
              <a:defRPr/>
            </a:pPr>
            <a:endParaRPr lang="sr-Latn-CS" sz="2000" b="0" dirty="0" smtClean="0"/>
          </a:p>
        </p:txBody>
      </p:sp>
      <p:sp>
        <p:nvSpPr>
          <p:cNvPr id="98307" name="Rectangle 3"/>
          <p:cNvSpPr>
            <a:spLocks noGrp="1" noChangeArrowheads="1"/>
          </p:cNvSpPr>
          <p:nvPr>
            <p:ph type="body" idx="1"/>
          </p:nvPr>
        </p:nvSpPr>
        <p:spPr>
          <a:xfrm>
            <a:off x="304800" y="381000"/>
            <a:ext cx="8839200" cy="5943600"/>
          </a:xfrm>
        </p:spPr>
        <p:txBody>
          <a:bodyPr/>
          <a:lstStyle/>
          <a:p>
            <a:pPr eaLnBrk="1" hangingPunct="1">
              <a:lnSpc>
                <a:spcPct val="80000"/>
              </a:lnSpc>
              <a:buFont typeface="Wingdings" pitchFamily="2" charset="2"/>
              <a:buNone/>
              <a:defRPr/>
            </a:pPr>
            <a:r>
              <a:rPr lang="sr-Cyrl-CS" sz="2000" dirty="0" smtClean="0"/>
              <a:t>                                        </a:t>
            </a:r>
            <a:r>
              <a:rPr lang="sr-Cyrl-CS" sz="2000" b="1" dirty="0" smtClean="0"/>
              <a:t>Заједничка улагања</a:t>
            </a:r>
          </a:p>
          <a:p>
            <a:pPr eaLnBrk="1" hangingPunct="1">
              <a:lnSpc>
                <a:spcPct val="80000"/>
              </a:lnSpc>
              <a:buFont typeface="Wingdings" pitchFamily="2" charset="2"/>
              <a:buNone/>
              <a:defRPr/>
            </a:pPr>
            <a:endParaRPr lang="sr-Cyrl-CS" sz="2000" b="1" dirty="0" smtClean="0"/>
          </a:p>
          <a:p>
            <a:pPr eaLnBrk="1" hangingPunct="1">
              <a:lnSpc>
                <a:spcPct val="80000"/>
              </a:lnSpc>
              <a:buFont typeface="Wingdings" pitchFamily="2" charset="2"/>
              <a:buNone/>
              <a:defRPr/>
            </a:pPr>
            <a:r>
              <a:rPr lang="sr-Cyrl-CS" sz="2000" dirty="0" smtClean="0"/>
              <a:t>     Заједничка улагања ( </a:t>
            </a:r>
            <a:r>
              <a:rPr lang="en-US" sz="2000" dirty="0" smtClean="0"/>
              <a:t>joint venture </a:t>
            </a:r>
            <a:r>
              <a:rPr lang="sr-Cyrl-CS" sz="2000" dirty="0" smtClean="0"/>
              <a:t>) представљају пословни подухват трајнијег карактера у којем се ангажују патнери из различитих земаља на основу заједничког улагања средстава, заједничког предузетништва, заједничког учешћа у управљању пословањем, сношењу ризика и подјели добити. Зајед-ничко улагање, као облик пословног повезивања патнера, може бити прим-ијењено у скоро свим дјелатностима или привредним активностима: од производње,  преко разних услугих дјелатности  до заједничке реализације истраживачких пројеката, професионалних и високотехнолошких интелек-туалних услуга.  Заједничка улагања обезбеђују многе предности, као што су: прилив капитала, пренос савремене технологије, нових знања и отвара могу-ћности извоза роба на страна тржишта. Добра страна заједничких улагања је и то што нема фиксних обавеза према инострнству ( као нпр. у  случају кредита ).</a:t>
            </a:r>
          </a:p>
          <a:p>
            <a:pPr eaLnBrk="1" hangingPunct="1">
              <a:lnSpc>
                <a:spcPct val="80000"/>
              </a:lnSpc>
              <a:buFont typeface="Wingdings" pitchFamily="2" charset="2"/>
              <a:buNone/>
              <a:defRPr/>
            </a:pPr>
            <a:r>
              <a:rPr lang="sr-Cyrl-CS" sz="2000" dirty="0" smtClean="0"/>
              <a:t>      И овај облик увоза капитала могу да  прате одређени проблеми за земљу увозницу,  као што су настојање страног патнера да прецијени вриједност својих улагања посебно у форми права интелектуалне својине ( патенти, лиценце и </a:t>
            </a:r>
            <a:r>
              <a:rPr lang="en-US" sz="2000" dirty="0" smtClean="0"/>
              <a:t>know-how</a:t>
            </a:r>
            <a:r>
              <a:rPr lang="sr-Cyrl-CS" sz="2000" dirty="0" smtClean="0"/>
              <a:t> ).  </a:t>
            </a:r>
          </a:p>
          <a:p>
            <a:pPr eaLnBrk="1" hangingPunct="1">
              <a:lnSpc>
                <a:spcPct val="80000"/>
              </a:lnSpc>
              <a:buFont typeface="Wingdings" pitchFamily="2" charset="2"/>
              <a:buNone/>
              <a:defRPr/>
            </a:pPr>
            <a:r>
              <a:rPr lang="sr-Cyrl-CS" sz="2000" dirty="0" smtClean="0"/>
              <a:t>     Да би се привукли страни патнери, потребно је да прописи који регулишу ову област буду прецизни и јасни и да странцима гарантују сигурност  улагања. </a:t>
            </a:r>
          </a:p>
          <a:p>
            <a:pPr eaLnBrk="1" hangingPunct="1">
              <a:lnSpc>
                <a:spcPct val="80000"/>
              </a:lnSpc>
              <a:buFont typeface="Wingdings" pitchFamily="2" charset="2"/>
              <a:buNone/>
              <a:defRPr/>
            </a:pPr>
            <a:r>
              <a:rPr lang="sr-Cyrl-CS" sz="2000" dirty="0" smtClean="0"/>
              <a:t>       </a:t>
            </a:r>
            <a:endParaRPr lang="en-US" sz="2000" dirty="0" smtClean="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ChangeArrowheads="1"/>
          </p:cNvSpPr>
          <p:nvPr>
            <p:ph type="body" idx="1"/>
          </p:nvPr>
        </p:nvSpPr>
        <p:spPr>
          <a:xfrm>
            <a:off x="304800" y="0"/>
            <a:ext cx="8229600" cy="6858000"/>
          </a:xfrm>
        </p:spPr>
        <p:txBody>
          <a:bodyPr/>
          <a:lstStyle/>
          <a:p>
            <a:pPr eaLnBrk="1" hangingPunct="1">
              <a:lnSpc>
                <a:spcPct val="80000"/>
              </a:lnSpc>
              <a:buFont typeface="Wingdings" pitchFamily="2" charset="2"/>
              <a:buNone/>
              <a:defRPr/>
            </a:pPr>
            <a:r>
              <a:rPr lang="sr-Cyrl-CS" smtClean="0"/>
              <a:t>            </a:t>
            </a:r>
            <a:r>
              <a:rPr lang="sr-Cyrl-CS" sz="2400" b="1" smtClean="0"/>
              <a:t>Међународне финансијске организације</a:t>
            </a:r>
          </a:p>
          <a:p>
            <a:pPr eaLnBrk="1" hangingPunct="1">
              <a:lnSpc>
                <a:spcPct val="80000"/>
              </a:lnSpc>
              <a:buFont typeface="Wingdings" pitchFamily="2" charset="2"/>
              <a:buNone/>
              <a:defRPr/>
            </a:pPr>
            <a:r>
              <a:rPr lang="sr-Cyrl-CS" sz="2400" b="1" smtClean="0"/>
              <a:t>     1.</a:t>
            </a:r>
            <a:r>
              <a:rPr lang="sr-Cyrl-CS" sz="2000" b="1" smtClean="0"/>
              <a:t> Међународна банка за обнову и развој</a:t>
            </a:r>
            <a:r>
              <a:rPr lang="en-US" sz="2000" b="1" smtClean="0"/>
              <a:t> </a:t>
            </a:r>
            <a:r>
              <a:rPr lang="sr-Cyrl-CS" sz="2000" b="1" smtClean="0"/>
              <a:t>(</a:t>
            </a:r>
            <a:r>
              <a:rPr lang="en-US" sz="2000" b="1" smtClean="0"/>
              <a:t> IBRD</a:t>
            </a:r>
            <a:r>
              <a:rPr lang="sr-Cyrl-CS" sz="2000" b="1" smtClean="0"/>
              <a:t> )</a:t>
            </a:r>
          </a:p>
          <a:p>
            <a:pPr eaLnBrk="1" hangingPunct="1">
              <a:lnSpc>
                <a:spcPct val="80000"/>
              </a:lnSpc>
              <a:buFont typeface="Wingdings" pitchFamily="2" charset="2"/>
              <a:buNone/>
              <a:defRPr/>
            </a:pPr>
            <a:r>
              <a:rPr lang="sr-Cyrl-CS" sz="2000" b="1" smtClean="0"/>
              <a:t>      На међународној монетарној и финансијској конференцији у  Бретон-Вудсу одржаној јула 1944. године, уз учешће 44 земље, одл-учено је да се оснује Међународни монетарни фонд и Међународна банка за обнову и развој. Њихов задатак је да обезбиједе међуна-родну монетарну</a:t>
            </a:r>
            <a:r>
              <a:rPr lang="en-US" sz="2000" b="1" smtClean="0"/>
              <a:t> </a:t>
            </a:r>
            <a:r>
              <a:rPr lang="sr-Cyrl-CS" sz="2000" b="1" smtClean="0"/>
              <a:t>и финансијску  сарадњу.  Прва у области међун-ародних плаћања, девизних курсева и пружања помоћи за откл-ањање краткорочних неравнотежа у платном билансу, а друга у области средњорочног и дугорочног финансирања. Међународна банка за обнову и развој почела је са радом 26. јуна 1946. године.</a:t>
            </a:r>
          </a:p>
          <a:p>
            <a:pPr eaLnBrk="1" hangingPunct="1">
              <a:lnSpc>
                <a:spcPct val="80000"/>
              </a:lnSpc>
              <a:buFont typeface="Wingdings" pitchFamily="2" charset="2"/>
              <a:buNone/>
              <a:defRPr/>
            </a:pPr>
            <a:r>
              <a:rPr lang="sr-Cyrl-CS" sz="2000" b="1" smtClean="0"/>
              <a:t>     Под окриљем Међународне банке за обнову и развој формиране су касније још три афилијације : Међународна финансијска корпор-ација ( </a:t>
            </a:r>
            <a:r>
              <a:rPr lang="en-US" sz="2000" b="1" smtClean="0"/>
              <a:t>IFC</a:t>
            </a:r>
            <a:r>
              <a:rPr lang="sr-Cyrl-CS" sz="2000" b="1" smtClean="0"/>
              <a:t> )</a:t>
            </a:r>
            <a:r>
              <a:rPr lang="en-US" sz="2000" b="1" smtClean="0"/>
              <a:t> </a:t>
            </a:r>
            <a:r>
              <a:rPr lang="sr-Cyrl-CS" sz="2000" b="1" smtClean="0"/>
              <a:t> 1956. године; Међународно удружење за развој (</a:t>
            </a:r>
            <a:r>
              <a:rPr lang="en-US" sz="2000" b="1" smtClean="0"/>
              <a:t> IDA </a:t>
            </a:r>
            <a:r>
              <a:rPr lang="sr-Cyrl-CS" sz="2000" b="1" smtClean="0"/>
              <a:t>) 1960. године; Мултилатерална агенција за гарантовање инвестиц-ија ( </a:t>
            </a:r>
            <a:r>
              <a:rPr lang="en-US" sz="2000" b="1" smtClean="0"/>
              <a:t>MIGA</a:t>
            </a:r>
            <a:r>
              <a:rPr lang="sr-Cyrl-CS" sz="2000" b="1" smtClean="0"/>
              <a:t> ) 1985. године и Међународни центар за рјешавање при-вредних спорова 1966 године ( </a:t>
            </a:r>
            <a:r>
              <a:rPr lang="sr-Latn-BA" sz="2000" b="1" smtClean="0"/>
              <a:t>ICSID )</a:t>
            </a:r>
            <a:r>
              <a:rPr lang="sr-Cyrl-CS" sz="2000" b="1" smtClean="0"/>
              <a:t>.</a:t>
            </a:r>
            <a:r>
              <a:rPr lang="sr-Latn-BA" sz="2000" b="1" smtClean="0"/>
              <a:t> IBRD</a:t>
            </a:r>
            <a:r>
              <a:rPr lang="sr-Cyrl-CS" sz="2000" b="1" smtClean="0"/>
              <a:t> и </a:t>
            </a:r>
            <a:r>
              <a:rPr lang="sr-Latn-BA" sz="2000" b="1" smtClean="0"/>
              <a:t> IDA</a:t>
            </a:r>
            <a:r>
              <a:rPr lang="sr-Cyrl-CS" sz="2000" b="1" smtClean="0"/>
              <a:t> се заједничк</a:t>
            </a:r>
            <a:r>
              <a:rPr lang="sr-Latn-BA" sz="2000" b="1" smtClean="0"/>
              <a:t>-</a:t>
            </a:r>
            <a:r>
              <a:rPr lang="sr-Cyrl-CS" sz="2000" b="1" smtClean="0"/>
              <a:t>им именом називају  Свјетском банком, док</a:t>
            </a:r>
            <a:r>
              <a:rPr lang="sr-Latn-BA" sz="2000" b="1" smtClean="0"/>
              <a:t> </a:t>
            </a:r>
            <a:r>
              <a:rPr lang="sr-Cyrl-CS" sz="2000" b="1" smtClean="0"/>
              <a:t>свих пет институција</a:t>
            </a:r>
            <a:r>
              <a:rPr lang="sr-Latn-BA" sz="2000" b="1" smtClean="0"/>
              <a:t> ( IBRD; IDA; IFC; MIGA; ICSID )</a:t>
            </a:r>
            <a:r>
              <a:rPr lang="sr-Cyrl-CS" sz="2000" b="1" smtClean="0"/>
              <a:t> Групом Свјетске банке.  </a:t>
            </a:r>
          </a:p>
          <a:p>
            <a:pPr eaLnBrk="1" hangingPunct="1">
              <a:lnSpc>
                <a:spcPct val="80000"/>
              </a:lnSpc>
              <a:buFont typeface="Wingdings" pitchFamily="2" charset="2"/>
              <a:buNone/>
              <a:defRPr/>
            </a:pPr>
            <a:r>
              <a:rPr lang="sr-Cyrl-CS" sz="2000" b="1" smtClean="0"/>
              <a:t>      Основни циљ Међународне банке за обнову и развој је да обезбиј-   ди финансирање оних пројеката који су значајни за националну привреду, а за које није заинтересован приватни капитал  ( инфра- структура ) и за које су потребни већи износи улагања. Кредити </a:t>
            </a:r>
            <a:r>
              <a:rPr lang="sr-Latn-BA" sz="2000" b="1" smtClean="0"/>
              <a:t>IBRD</a:t>
            </a:r>
            <a:r>
              <a:rPr lang="sr-Cyrl-CS" sz="2000" b="1" smtClean="0"/>
              <a:t> су намијењени земљама у развоју средњег нивоа развијено-сти.</a:t>
            </a:r>
            <a:endParaRPr lang="en-US" sz="2400" b="1" smtClean="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ChangeArrowheads="1"/>
          </p:cNvSpPr>
          <p:nvPr>
            <p:ph type="body" idx="1"/>
          </p:nvPr>
        </p:nvSpPr>
        <p:spPr>
          <a:xfrm>
            <a:off x="457200" y="0"/>
            <a:ext cx="8229600" cy="6858000"/>
          </a:xfrm>
        </p:spPr>
        <p:txBody>
          <a:bodyPr/>
          <a:lstStyle/>
          <a:p>
            <a:pPr eaLnBrk="1" hangingPunct="1">
              <a:lnSpc>
                <a:spcPct val="80000"/>
              </a:lnSpc>
              <a:buFont typeface="Wingdings" pitchFamily="2" charset="2"/>
              <a:buNone/>
              <a:defRPr/>
            </a:pPr>
            <a:r>
              <a:rPr lang="sr-Cyrl-CS" sz="2000" b="1" dirty="0" smtClean="0"/>
              <a:t>       Банка броји око 185 земаља чланица. Сједиште јој је у Вшингтону. Чланство у Банци је условљено чланством у Међународном монет-арном фонду. Банка је организована као  акционарско друштво. Њен оснивачки капитал састојао се у почетку од 100.000 акција у вриједности од 100.000 долара по акцији односно укупно 10 милијарди долара. Удио појединих земаља ( квота ) одређена је према економској снази. Земње чланице су стварно уплаћивале само 20% од уписане квоте, и то 2% у злату или доларима, а 18% у националној валути. Преосталих 80% квоте земље чланице држе на посебном рачуну код своје централне банке у националној валути. Ова средства служе као сигурносна резерва за покриће обавеза Банке, уколико се за то јави потреба. Дио квоте који се уплаћује стално се смањивао, тако да сада износи 3%, од чега 0,75% у злату или доларима, а остали дио од 2,25% у националној валути, а  97% се држи у виду сигурносних резерви. Оснивачки капитал се континуирано повећ-авао, тако да је укупни уписани капитал у 2007. години достигао износ од 190. милијарди долара, али је стварно уплаћени капитал 6 %, док преостала 94% чини сигурносну резерву. </a:t>
            </a:r>
          </a:p>
          <a:p>
            <a:pPr eaLnBrk="1" hangingPunct="1">
              <a:lnSpc>
                <a:spcPct val="80000"/>
              </a:lnSpc>
              <a:buFont typeface="Wingdings" pitchFamily="2" charset="2"/>
              <a:buNone/>
              <a:defRPr/>
            </a:pPr>
            <a:r>
              <a:rPr lang="sr-Cyrl-CS" sz="2000" b="1" dirty="0" smtClean="0"/>
              <a:t>     Број гласова који припада свакој земљи чланици одређује се према висини уписане квоте. Свака земља чланица има 250 гласова и још по један глас на сваку акцију уписаног капитала (једна акција сада гласи на 100.000 </a:t>
            </a:r>
            <a:r>
              <a:rPr lang="en-US" sz="2000" b="1" dirty="0" smtClean="0"/>
              <a:t>SDR</a:t>
            </a:r>
            <a:r>
              <a:rPr lang="sr-Cyrl-CS" sz="2000" b="1" dirty="0" smtClean="0"/>
              <a:t> ). САД имају највећи број гласова око 16 % и највећи утицај на рад Банке. За највећи број одлука потребна је већина од 85% гласова. Представник САД је предсједник Банке. </a:t>
            </a:r>
          </a:p>
          <a:p>
            <a:pPr eaLnBrk="1" hangingPunct="1">
              <a:lnSpc>
                <a:spcPct val="80000"/>
              </a:lnSpc>
              <a:buFont typeface="Wingdings" pitchFamily="2" charset="2"/>
              <a:buNone/>
              <a:defRPr/>
            </a:pPr>
            <a:r>
              <a:rPr lang="sr-Cyrl-CS" sz="2000" b="1" dirty="0" smtClean="0"/>
              <a:t>     Органи Банке су Одбор гувернера, Одбор извршних директора и предсједник. У Одбор гувернера улази по један представник сваке земње. Одбор извршних директора представља тијело кога чине 24 </a:t>
            </a:r>
            <a:endParaRPr lang="en-US" sz="2000" b="1" dirty="0" smtClean="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
          <p:cNvSpPr>
            <a:spLocks noGrp="1" noChangeArrowheads="1"/>
          </p:cNvSpPr>
          <p:nvPr>
            <p:ph type="body" idx="1"/>
          </p:nvPr>
        </p:nvSpPr>
        <p:spPr>
          <a:xfrm>
            <a:off x="457200" y="152400"/>
            <a:ext cx="8229600" cy="6553200"/>
          </a:xfrm>
        </p:spPr>
        <p:txBody>
          <a:bodyPr/>
          <a:lstStyle/>
          <a:p>
            <a:pPr eaLnBrk="1" hangingPunct="1">
              <a:lnSpc>
                <a:spcPct val="80000"/>
              </a:lnSpc>
              <a:buFont typeface="Wingdings" pitchFamily="2" charset="2"/>
              <a:buNone/>
              <a:defRPr/>
            </a:pPr>
            <a:r>
              <a:rPr lang="sr-Cyrl-CS" sz="2400" dirty="0" smtClean="0"/>
              <a:t>   </a:t>
            </a:r>
            <a:r>
              <a:rPr lang="sr-Cyrl-CS" sz="1800" dirty="0" smtClean="0"/>
              <a:t> </a:t>
            </a:r>
            <a:r>
              <a:rPr lang="sr-Cyrl-CS" sz="2400" dirty="0" smtClean="0"/>
              <a:t> </a:t>
            </a:r>
            <a:r>
              <a:rPr lang="sr-Cyrl-CS" sz="2000" b="1" dirty="0" smtClean="0"/>
              <a:t>директора, од којих пет именују земље са највећим износом квота. Мандат им траје двије године. Одбор извршних директора, на предлог директора, доноси одлуке о одобравању кредита и одлуке о сопственом задуживању на тржишту капитал.</a:t>
            </a:r>
          </a:p>
          <a:p>
            <a:pPr eaLnBrk="1" hangingPunct="1">
              <a:lnSpc>
                <a:spcPct val="80000"/>
              </a:lnSpc>
              <a:buFont typeface="Wingdings" pitchFamily="2" charset="2"/>
              <a:buNone/>
              <a:defRPr/>
            </a:pPr>
            <a:r>
              <a:rPr lang="sr-Cyrl-CS" sz="2000" b="1" dirty="0" smtClean="0"/>
              <a:t>     Средства Банке потичу из четири основна извора : уплаћеног дијела квота земаља чланица, задуживања на међународном фина- нсијском тржишту, повраћаја раније датих кредита и освареног профита. Најважнији извор средстава чини задуживање Банке на међународном финансијском тржишту. Обим укупне задужености Банке на девизном тржишту у 2007. години износио је око </a:t>
            </a:r>
            <a:r>
              <a:rPr lang="sr-Latn-BA" sz="2000" b="1" dirty="0" smtClean="0"/>
              <a:t>100</a:t>
            </a:r>
            <a:r>
              <a:rPr lang="sr-Cyrl-CS" sz="2000" b="1" dirty="0" smtClean="0"/>
              <a:t> милијард</a:t>
            </a:r>
            <a:r>
              <a:rPr lang="sr-Cyrl-BA" sz="2000" b="1" dirty="0" smtClean="0"/>
              <a:t>и </a:t>
            </a:r>
            <a:r>
              <a:rPr lang="sr-Cyrl-CS" sz="2000" b="1" dirty="0" smtClean="0"/>
              <a:t> долара.     Међународна банка за обнову и развој одобрава зајмове првенствено за финансирање конкретних пројеката (инвестициони кредити),  а ређе за опште развојне потребе ( разв-ојни кредити, као што су кредити за структурно прилагођавање ).  Зајмови се дају владама земаља чланица и њиховим агенцијама или приватним предузећима и банкама, али уз гаранцију влада. Обла-сти које се најчешће финансирају инвестиционим кредитима су инфраструктура (енергетика, путна мрежа, водовод ), образовање, здраство, развој пољопривреде и руралних средина, уређење град-ова, развој институција ( јавне администрације, борба против кор-упције и сл. ). Банка даје зајмове по тржишним условима. Каматна стопа коју плаћају дужници за зајмове добијене од Банке је незнат-но изнад стопе коју Банка плаћа на прикупљена средства на фин-ансијском тржишту.</a:t>
            </a:r>
            <a:r>
              <a:rPr lang="en-US" sz="2000" b="1" dirty="0" smtClean="0"/>
              <a:t> </a:t>
            </a:r>
            <a:r>
              <a:rPr lang="sr-Cyrl-CS" sz="2000" b="1" dirty="0" smtClean="0"/>
              <a:t> Углавном се примјењују варијабилне каматне стопе које се утвђују   два пута годишње ( 1. јануара и јула ).      </a:t>
            </a:r>
            <a:endParaRPr lang="en-US" sz="2000" dirty="0" smtClean="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type="body" idx="1"/>
          </p:nvPr>
        </p:nvSpPr>
        <p:spPr>
          <a:xfrm>
            <a:off x="457200" y="228600"/>
            <a:ext cx="8229600" cy="6477000"/>
          </a:xfrm>
        </p:spPr>
        <p:txBody>
          <a:bodyPr/>
          <a:lstStyle/>
          <a:p>
            <a:pPr eaLnBrk="1" hangingPunct="1">
              <a:lnSpc>
                <a:spcPct val="80000"/>
              </a:lnSpc>
              <a:buFont typeface="Wingdings" pitchFamily="2" charset="2"/>
              <a:buNone/>
              <a:defRPr/>
            </a:pPr>
            <a:r>
              <a:rPr lang="sr-Cyrl-CS" sz="2000" b="1" smtClean="0"/>
              <a:t>     Банка одобрава средњорочне у дугорочне кредите са роком враћа- ња од  15 до 20 година и грејс периодом од 3 до 5 година.  Банкарска маржа износи 0,75%. </a:t>
            </a:r>
          </a:p>
          <a:p>
            <a:pPr eaLnBrk="1" hangingPunct="1">
              <a:lnSpc>
                <a:spcPct val="80000"/>
              </a:lnSpc>
              <a:buFont typeface="Wingdings" pitchFamily="2" charset="2"/>
              <a:buNone/>
              <a:defRPr/>
            </a:pPr>
            <a:r>
              <a:rPr lang="sr-Cyrl-CS" sz="2000" b="1" smtClean="0"/>
              <a:t>     Земље које су достигле одређени ниво развијености искључују се</a:t>
            </a:r>
            <a:r>
              <a:rPr lang="sr-Latn-BA" sz="2000" b="1" smtClean="0"/>
              <a:t> </a:t>
            </a:r>
            <a:r>
              <a:rPr lang="sr-Cyrl-CS" sz="2000" b="1" smtClean="0"/>
              <a:t>постепено из права коришћења зајма Банке. Тај процес се назива процес градуације. За мјеру развијености узима се достигнути ниво бруто домаћег производа по становнику. Горња граница изнад које се искључују земље за додјелу зајма је, у 2008. години, износила 6.275 долара.</a:t>
            </a:r>
          </a:p>
          <a:p>
            <a:pPr eaLnBrk="1" hangingPunct="1">
              <a:lnSpc>
                <a:spcPct val="80000"/>
              </a:lnSpc>
              <a:buFont typeface="Wingdings" pitchFamily="2" charset="2"/>
              <a:buNone/>
              <a:defRPr/>
            </a:pPr>
            <a:r>
              <a:rPr lang="sr-Cyrl-CS" sz="2000" b="1" smtClean="0"/>
              <a:t>     Пројекти које финансира Банка пролазе кроз неколико фаза: инд-  ентификовање, припрема, оцјена, преговори, усвајање, извршење и надзор и накнадна оцјена пројекта.</a:t>
            </a:r>
          </a:p>
          <a:p>
            <a:pPr eaLnBrk="1" hangingPunct="1">
              <a:lnSpc>
                <a:spcPct val="80000"/>
              </a:lnSpc>
              <a:buFont typeface="Wingdings" pitchFamily="2" charset="2"/>
              <a:buNone/>
              <a:defRPr/>
            </a:pPr>
            <a:r>
              <a:rPr lang="sr-Cyrl-CS" sz="2000" b="1" smtClean="0"/>
              <a:t>      Од свог настанка, па до краја  2007. Банка је одобрила укупно 5.142 зајма, у кумулативном износу од 433 милијарде долара. У почетним фазама највећи дио зајмова је одобраван за изградњу инфраструк-туре. У новије вријеме поред инфраструктуре порастао је  удио зај-мова намијењених развоју пољопривреде и села, градске инфраст-руктуре, јавне управе, финансијског сектора, здраствених услуга, образовања и за структурно прилагођавање привреде.</a:t>
            </a:r>
          </a:p>
          <a:p>
            <a:pPr eaLnBrk="1" hangingPunct="1">
              <a:lnSpc>
                <a:spcPct val="80000"/>
              </a:lnSpc>
              <a:buFont typeface="Wingdings" pitchFamily="2" charset="2"/>
              <a:buNone/>
              <a:defRPr/>
            </a:pPr>
            <a:r>
              <a:rPr lang="sr-Cyrl-CS" sz="2000" b="1" smtClean="0"/>
              <a:t>     Да би се обезбиједило финансирање већег броја пројеката Банка је од 1974. године почела финансирање пројеката заједно са другим зајмодавцима ( кофинансирање ). Кофинансирање се обавља са три врсте зајмодаваца : јавним агенцијама за развој – националним и међународним, институцијама за кредитирање извоза и комерц-ијалним банкама. У овој врсти послова све стране </a:t>
            </a:r>
            <a:endParaRPr lang="en-US" sz="2000" b="1" smtClean="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3"/>
          <p:cNvSpPr>
            <a:spLocks noGrp="1" noChangeArrowheads="1"/>
          </p:cNvSpPr>
          <p:nvPr>
            <p:ph type="body" idx="1"/>
          </p:nvPr>
        </p:nvSpPr>
        <p:spPr>
          <a:xfrm>
            <a:off x="0" y="228600"/>
            <a:ext cx="8229600" cy="6324600"/>
          </a:xfrm>
        </p:spPr>
        <p:txBody>
          <a:bodyPr/>
          <a:lstStyle/>
          <a:p>
            <a:pPr eaLnBrk="1" hangingPunct="1">
              <a:lnSpc>
                <a:spcPct val="80000"/>
              </a:lnSpc>
              <a:buFont typeface="Wingdings" pitchFamily="2" charset="2"/>
              <a:buNone/>
              <a:defRPr/>
            </a:pPr>
            <a:r>
              <a:rPr lang="sr-Cyrl-CS" sz="2000" b="1" smtClean="0"/>
              <a:t>     налазе свој интерес. Банка шири своје пословање уз мање ангаж-овање сопствених средстава, а други учесници у кофинансирању обезбеђују сигурнији пласман својих средстава пошто се зна да Ба-нка врши строгу селекцију и квалификовану оцјену пројеката у којима ће се ангажовати.</a:t>
            </a:r>
          </a:p>
          <a:p>
            <a:pPr eaLnBrk="1" hangingPunct="1">
              <a:lnSpc>
                <a:spcPct val="80000"/>
              </a:lnSpc>
              <a:buFont typeface="Wingdings" pitchFamily="2" charset="2"/>
              <a:buNone/>
              <a:defRPr/>
            </a:pPr>
            <a:r>
              <a:rPr lang="sr-Cyrl-CS" sz="2000" b="1" smtClean="0"/>
              <a:t>      2.</a:t>
            </a:r>
            <a:r>
              <a:rPr lang="sr-Cyrl-CS" sz="2400" b="1" smtClean="0"/>
              <a:t>  </a:t>
            </a:r>
            <a:r>
              <a:rPr lang="sr-Cyrl-CS" sz="2000" b="1" smtClean="0"/>
              <a:t>Међународно удружење за развој – </a:t>
            </a:r>
            <a:r>
              <a:rPr lang="en-US" sz="2000" b="1" smtClean="0"/>
              <a:t>IDA</a:t>
            </a:r>
          </a:p>
          <a:p>
            <a:pPr eaLnBrk="1" hangingPunct="1">
              <a:lnSpc>
                <a:spcPct val="80000"/>
              </a:lnSpc>
              <a:buFont typeface="Wingdings" pitchFamily="2" charset="2"/>
              <a:buNone/>
              <a:defRPr/>
            </a:pPr>
            <a:r>
              <a:rPr lang="en-US" sz="2000" b="1" smtClean="0"/>
              <a:t>      </a:t>
            </a:r>
            <a:r>
              <a:rPr lang="sr-Cyrl-CS" sz="2000" b="1" smtClean="0"/>
              <a:t>Међународно удружење за развој је основано 1960. године са циљ</a:t>
            </a:r>
            <a:r>
              <a:rPr lang="sr-Latn-BA" sz="2000" b="1" smtClean="0"/>
              <a:t>-</a:t>
            </a:r>
            <a:r>
              <a:rPr lang="sr-Cyrl-CS" sz="2000" b="1" smtClean="0"/>
              <a:t>ем кредитирања најсиромашнијих земаља</a:t>
            </a:r>
            <a:r>
              <a:rPr lang="sr-Latn-BA" sz="2000" b="1" smtClean="0"/>
              <a:t> </a:t>
            </a:r>
            <a:r>
              <a:rPr lang="sr-Cyrl-CS" sz="2000" b="1" smtClean="0"/>
              <a:t>свијета под повлашћен-им условима. Кредити </a:t>
            </a:r>
            <a:r>
              <a:rPr lang="sr-Latn-BA" sz="2000" b="1" smtClean="0"/>
              <a:t>IDA </a:t>
            </a:r>
            <a:r>
              <a:rPr lang="sr-Cyrl-CS" sz="2000" b="1" smtClean="0"/>
              <a:t>треба да омогуће најширим слојевима становништва бољи живот. Чланице могу бити земље које су чланице </a:t>
            </a:r>
            <a:r>
              <a:rPr lang="sr-Latn-BA" sz="2000" b="1" smtClean="0"/>
              <a:t>IBRD.</a:t>
            </a:r>
            <a:r>
              <a:rPr lang="sr-Cyrl-CS" sz="2000" b="1" smtClean="0"/>
              <a:t> </a:t>
            </a:r>
            <a:r>
              <a:rPr lang="sr-Latn-BA" sz="2000" b="1" smtClean="0"/>
              <a:t>IDA</a:t>
            </a:r>
            <a:r>
              <a:rPr lang="sr-Cyrl-CS" sz="2000" b="1" smtClean="0"/>
              <a:t> одобрава бескаматне кредите и донације.</a:t>
            </a:r>
            <a:r>
              <a:rPr lang="sr-Latn-BA" sz="2000" b="1" smtClean="0"/>
              <a:t> </a:t>
            </a:r>
            <a:r>
              <a:rPr lang="sr-Cyrl-CS" sz="2000" b="1" smtClean="0"/>
              <a:t>Број земаља чланица, у 2008. години, је износио 166. </a:t>
            </a:r>
          </a:p>
          <a:p>
            <a:pPr eaLnBrk="1" hangingPunct="1">
              <a:lnSpc>
                <a:spcPct val="80000"/>
              </a:lnSpc>
              <a:buFont typeface="Wingdings" pitchFamily="2" charset="2"/>
              <a:buNone/>
              <a:defRPr/>
            </a:pPr>
            <a:r>
              <a:rPr lang="sr-Cyrl-CS" sz="2000" b="1" smtClean="0"/>
              <a:t>      Средства за одобравање кредита </a:t>
            </a:r>
            <a:r>
              <a:rPr lang="en-US" sz="2000" b="1" smtClean="0"/>
              <a:t>IDA</a:t>
            </a:r>
            <a:r>
              <a:rPr lang="sr-Cyrl-CS" sz="2000" b="1" smtClean="0"/>
              <a:t> обезбеђује из уплаћених квота земаља чланица, донација развијених земаља, трансфера дијела профита којег оствари Међународна банка за обнову и развој и отплата по ранијем датим кредитима.</a:t>
            </a:r>
          </a:p>
          <a:p>
            <a:pPr eaLnBrk="1" hangingPunct="1">
              <a:lnSpc>
                <a:spcPct val="80000"/>
              </a:lnSpc>
              <a:buFont typeface="Wingdings" pitchFamily="2" charset="2"/>
              <a:buNone/>
              <a:defRPr/>
            </a:pPr>
            <a:r>
              <a:rPr lang="sr-Cyrl-CS" sz="2000" b="1" smtClean="0"/>
              <a:t>     Развијене земље цио износ квоте уплаћују у конвертибилним валу</a:t>
            </a:r>
            <a:r>
              <a:rPr lang="sr-Latn-BA" sz="2000" b="1" smtClean="0"/>
              <a:t>-</a:t>
            </a:r>
            <a:r>
              <a:rPr lang="sr-Cyrl-CS" sz="2000" b="1" smtClean="0"/>
              <a:t>тама, а земље у развоју 10% квоте у конвертибилној валути, а 90% у националној. У 2005.години укупан капитал</a:t>
            </a:r>
            <a:r>
              <a:rPr lang="en-US" sz="2000" b="1" smtClean="0"/>
              <a:t> IDA</a:t>
            </a:r>
            <a:r>
              <a:rPr lang="sr-Cyrl-CS" sz="2000" b="1" smtClean="0"/>
              <a:t> је износио око 125 милијарди долара.   </a:t>
            </a:r>
            <a:r>
              <a:rPr lang="en-US" sz="2000" b="1" smtClean="0"/>
              <a:t>       </a:t>
            </a:r>
            <a:r>
              <a:rPr lang="sr-Cyrl-CS" sz="2000" b="1" smtClean="0"/>
              <a:t>     </a:t>
            </a:r>
          </a:p>
          <a:p>
            <a:pPr eaLnBrk="1" hangingPunct="1">
              <a:lnSpc>
                <a:spcPct val="80000"/>
              </a:lnSpc>
              <a:buFont typeface="Wingdings" pitchFamily="2" charset="2"/>
              <a:buNone/>
              <a:defRPr/>
            </a:pPr>
            <a:r>
              <a:rPr lang="sr-Cyrl-CS" sz="2000" b="1" smtClean="0"/>
              <a:t>      Међународна банка за обнову и развој из свог оствареног профита      издваја годишње 200 – 300 милиона долара.</a:t>
            </a:r>
            <a:endParaRPr lang="en-US" sz="2000" b="1" smtClean="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3"/>
          <p:cNvSpPr>
            <a:spLocks noGrp="1" noChangeArrowheads="1"/>
          </p:cNvSpPr>
          <p:nvPr>
            <p:ph type="body" idx="1"/>
          </p:nvPr>
        </p:nvSpPr>
        <p:spPr>
          <a:xfrm>
            <a:off x="457200" y="228600"/>
            <a:ext cx="8229600" cy="6629400"/>
          </a:xfrm>
        </p:spPr>
        <p:txBody>
          <a:bodyPr/>
          <a:lstStyle/>
          <a:p>
            <a:pPr eaLnBrk="1" hangingPunct="1">
              <a:lnSpc>
                <a:spcPct val="80000"/>
              </a:lnSpc>
              <a:buFont typeface="Wingdings" pitchFamily="2" charset="2"/>
              <a:buNone/>
              <a:defRPr/>
            </a:pPr>
            <a:r>
              <a:rPr lang="sr-Cyrl-CS" sz="2000" smtClean="0"/>
              <a:t>   </a:t>
            </a:r>
            <a:r>
              <a:rPr lang="sr-Latn-BA" sz="2000" smtClean="0"/>
              <a:t> </a:t>
            </a:r>
            <a:r>
              <a:rPr lang="sr-Cyrl-CS" sz="2000" smtClean="0"/>
              <a:t> </a:t>
            </a:r>
            <a:r>
              <a:rPr lang="sr-Cyrl-CS" sz="2000" b="1" smtClean="0"/>
              <a:t>Право да користе </a:t>
            </a:r>
            <a:r>
              <a:rPr lang="en-US" sz="2000" b="1" smtClean="0"/>
              <a:t>IDA</a:t>
            </a:r>
            <a:r>
              <a:rPr lang="sr-Cyrl-CS" sz="2000" b="1" smtClean="0"/>
              <a:t> кредите имају земље са врло ниским бруто домаћим производом, у 2008.години, испод 1.065 долара по станов-нику. Поред овог основног критеријума , још два критеријума су битна за одобравање </a:t>
            </a:r>
            <a:r>
              <a:rPr lang="sr-Latn-BA" sz="2000" b="1" smtClean="0"/>
              <a:t>IDA</a:t>
            </a:r>
            <a:r>
              <a:rPr lang="sr-Cyrl-CS" sz="2000" b="1" smtClean="0"/>
              <a:t> кредита. Први додатни критеријум је да земља чланица мора да спроводи економску и социјалну политику за које менаџмент </a:t>
            </a:r>
            <a:r>
              <a:rPr lang="sr-Latn-BA" sz="2000" b="1" smtClean="0"/>
              <a:t>IDA </a:t>
            </a:r>
            <a:r>
              <a:rPr lang="sr-Cyrl-CS" sz="2000" b="1" smtClean="0"/>
              <a:t>оцјењује да ће омогућити привредни раст и смањење сиромаштва. Други додатни критеријум је да земља има лош кредитни рејтинг који јој ускраћује узимање комерцијалних кредита.  Кредити се одобравају са роком враћања до 40 година за најмање развијене земље и 35 година за остале земље у развоју са грејс периодом од 10 година. Око 81 земља, са око 2,5 милијарде становника, користи ова средства. </a:t>
            </a:r>
          </a:p>
          <a:p>
            <a:pPr eaLnBrk="1" hangingPunct="1">
              <a:lnSpc>
                <a:spcPct val="80000"/>
              </a:lnSpc>
              <a:buFont typeface="Wingdings" pitchFamily="2" charset="2"/>
              <a:buNone/>
              <a:defRPr/>
            </a:pPr>
            <a:r>
              <a:rPr lang="sr-Cyrl-CS" sz="2000" b="1" smtClean="0"/>
              <a:t>     Камата на зајмове се не плаћа, али се плаћа провизија на одобрени износ зајма, која је до 1989 године износила  0,75%. Ова провизија се смањивала у више наврата, тако да је у 2006. години износила свега  0,30%.  До краја 2007. године </a:t>
            </a:r>
            <a:r>
              <a:rPr lang="en-US" sz="2000" b="1" smtClean="0"/>
              <a:t>IDA</a:t>
            </a:r>
            <a:r>
              <a:rPr lang="sr-Cyrl-CS" sz="2000" b="1" smtClean="0"/>
              <a:t> је одобрила 4.260 кредита  у укупном износу од 181 милијарду долара.</a:t>
            </a:r>
          </a:p>
          <a:p>
            <a:pPr eaLnBrk="1" hangingPunct="1">
              <a:lnSpc>
                <a:spcPct val="80000"/>
              </a:lnSpc>
              <a:buFont typeface="Wingdings" pitchFamily="2" charset="2"/>
              <a:buNone/>
              <a:defRPr/>
            </a:pPr>
            <a:r>
              <a:rPr lang="sr-Cyrl-CS" sz="2000" b="1" smtClean="0"/>
              <a:t>     3. Међународна финансијска корпорација - </a:t>
            </a:r>
            <a:r>
              <a:rPr lang="en-US" sz="2000" b="1" smtClean="0"/>
              <a:t>IFC</a:t>
            </a:r>
            <a:endParaRPr lang="sr-Cyrl-CS" sz="2000" b="1" smtClean="0"/>
          </a:p>
          <a:p>
            <a:pPr eaLnBrk="1" hangingPunct="1">
              <a:lnSpc>
                <a:spcPct val="80000"/>
              </a:lnSpc>
              <a:buFont typeface="Wingdings" pitchFamily="2" charset="2"/>
              <a:buNone/>
              <a:defRPr/>
            </a:pPr>
            <a:r>
              <a:rPr lang="sr-Cyrl-CS" sz="2000" b="1" smtClean="0"/>
              <a:t>     Међународна финансијска корпорација је основана 1956.године са задатком да промовише развој и инвестиције  приватног сектора  земаља у развоју.  </a:t>
            </a:r>
            <a:r>
              <a:rPr lang="sr-Latn-BA" sz="2000" b="1" smtClean="0"/>
              <a:t>IFC </a:t>
            </a:r>
            <a:r>
              <a:rPr lang="sr-Cyrl-CS" sz="2000" b="1" smtClean="0"/>
              <a:t>помаже развоју приватног сектора на три начина : финансирањем, посредовањем и пружањем техничке и  савјетодавне улоге. Она одобрава кредите за развој приватног сек-тора путем државних органа, али и непосредно предузећима и то без државних гаранција. Рок отплате кредита које одобрава је 7 до 1</a:t>
            </a:r>
            <a:r>
              <a:rPr lang="en-US" sz="2000" b="1" smtClean="0"/>
              <a:t>2</a:t>
            </a:r>
            <a:r>
              <a:rPr lang="sr-Cyrl-CS" sz="2000" b="1" smtClean="0"/>
              <a:t> година, а у неким случајевима и до 20 година.  </a:t>
            </a:r>
          </a:p>
          <a:p>
            <a:pPr eaLnBrk="1" hangingPunct="1">
              <a:lnSpc>
                <a:spcPct val="80000"/>
              </a:lnSpc>
              <a:buFont typeface="Wingdings" pitchFamily="2" charset="2"/>
              <a:buNone/>
              <a:defRPr/>
            </a:pPr>
            <a:endParaRPr lang="en-US" sz="2000" smtClean="0"/>
          </a:p>
        </p:txBody>
      </p:sp>
    </p:spTree>
  </p:cSld>
  <p:clrMapOvr>
    <a:masterClrMapping/>
  </p:clrMapOvr>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Stream</Template>
  <TotalTime>11337</TotalTime>
  <Words>20356</Words>
  <Application>Microsoft Office PowerPoint</Application>
  <PresentationFormat>On-screen Show (4:3)</PresentationFormat>
  <Paragraphs>1218</Paragraphs>
  <Slides>134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134</vt:i4>
      </vt:variant>
    </vt:vector>
  </HeadingPairs>
  <TitlesOfParts>
    <vt:vector size="139" baseType="lpstr">
      <vt:lpstr>Garamond</vt:lpstr>
      <vt:lpstr>Arial</vt:lpstr>
      <vt:lpstr>Wingdings</vt:lpstr>
      <vt:lpstr>Times New Roman</vt:lpstr>
      <vt:lpstr>Stream</vt:lpstr>
      <vt:lpstr>Међународне финансије </vt:lpstr>
      <vt:lpstr>Литература</vt:lpstr>
      <vt:lpstr>Тематска  подручја </vt:lpstr>
      <vt:lpstr>PowerPoint Presentation</vt:lpstr>
      <vt:lpstr>Девизно тржиште</vt:lpstr>
      <vt:lpstr>PowerPoint Presentation</vt:lpstr>
      <vt:lpstr>PowerPoint Presentation</vt:lpstr>
      <vt:lpstr>Девизни систем и девизни курсеви</vt:lpstr>
      <vt:lpstr>Девизни курс</vt:lpstr>
      <vt:lpstr>PowerPoint Presentation</vt:lpstr>
      <vt:lpstr>PowerPoint Presentation</vt:lpstr>
      <vt:lpstr>PowerPoint Presentation</vt:lpstr>
      <vt:lpstr>Паритет куповне моћи</vt:lpstr>
      <vt:lpstr>PowerPoint Presentation</vt:lpstr>
      <vt:lpstr>Фактори који одређују девизни курс у кратком року</vt:lpstr>
      <vt:lpstr>PowerPoint Presentation</vt:lpstr>
      <vt:lpstr>Очекивани поврат на евро депозите</vt:lpstr>
      <vt:lpstr>Приказ сликом очекиваног поврата на евро депозите</vt:lpstr>
      <vt:lpstr>PowerPoint Presentation</vt:lpstr>
      <vt:lpstr>Утицај промјене иностране и домаће каматне стопе и повећања понуде новца на девизни курс </vt:lpstr>
      <vt:lpstr>Објашњење раста и пада долара у периоду 1973-2001</vt:lpstr>
      <vt:lpstr>Врсте девизних курсева</vt:lpstr>
      <vt:lpstr>Промјењиви (флуктуирајући) девизни курс</vt:lpstr>
      <vt:lpstr>Немогуће  тројство</vt:lpstr>
      <vt:lpstr>PowerPoint Presentation</vt:lpstr>
      <vt:lpstr>Компаративни приказ режима девизног курса</vt:lpstr>
      <vt:lpstr>Тренд у примјени режима девизног курса (1990-2014)</vt:lpstr>
      <vt:lpstr>PowerPoint Presentation</vt:lpstr>
      <vt:lpstr>PowerPoint Presentation</vt:lpstr>
      <vt:lpstr>PowerPoint Presentation</vt:lpstr>
      <vt:lpstr>Јединствени и вишеструки девизни курс</vt:lpstr>
      <vt:lpstr>Реалан девизни курс и реални ефективни девизни курс </vt:lpstr>
      <vt:lpstr>Девалвација</vt:lpstr>
      <vt:lpstr>PowerPoint Presentation</vt:lpstr>
      <vt:lpstr>PowerPoint Presentation</vt:lpstr>
      <vt:lpstr>Конвертибилност</vt:lpstr>
      <vt:lpstr>Монетарне резерве</vt:lpstr>
      <vt:lpstr>Девизна контрола</vt:lpstr>
      <vt:lpstr>Правило укрштених девизних курсева</vt:lpstr>
      <vt:lpstr>PowerPoint Presentation</vt:lpstr>
      <vt:lpstr>PowerPoint Presentation</vt:lpstr>
      <vt:lpstr>Неправилно укрштени девизни курсеви и девизна арбитража</vt:lpstr>
      <vt:lpstr>PowerPoint Presentation</vt:lpstr>
      <vt:lpstr>Промптни и термински послови девизама</vt:lpstr>
      <vt:lpstr>PowerPoint Presentation</vt:lpstr>
      <vt:lpstr>Интерeсна арбитража</vt:lpstr>
      <vt:lpstr>Међународни монетарни систем</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Циљеви и инструменти Бретонвудског монетарног система</vt:lpstr>
      <vt:lpstr>Златно-доларски монетарни систем</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Учешће видова кретања капитала у међународним финансијским токовима, 1990-2005. (%)</vt:lpstr>
      <vt:lpstr>PowerPoint Presentation</vt:lpstr>
      <vt:lpstr>PowerPoint Presentation</vt:lpstr>
      <vt:lpstr>PowerPoint Presentation</vt:lpstr>
      <vt:lpstr>Стране директне инвестиције по регијама                                                                                                                                                                                                                             -  у милијардама долара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Валутне кризе и шпекулативни напади</vt:lpstr>
      <vt:lpstr>Проблеми задужености земаља у развоју</vt:lpstr>
      <vt:lpstr>Економске и финансијске кризе</vt:lpstr>
      <vt:lpstr>PowerPoint Presentation</vt:lpstr>
      <vt:lpstr>Слика 1: Свјетске резерве нафте</vt:lpstr>
      <vt:lpstr>PowerPoint Presentation</vt:lpstr>
      <vt:lpstr>Прелијевање кризе из САД на Европску унију</vt:lpstr>
      <vt:lpstr>Изложеност ризичним америчким хартијама од вриједности</vt:lpstr>
      <vt:lpstr>Реалан раст БДП за период 2006-2013. године, проценат промјене у односу на претходну годину</vt:lpstr>
      <vt:lpstr>Стопа незапослености за период  2006-2013. године ( у %)</vt:lpstr>
      <vt:lpstr>Јавни дуг као проценат БДП-а за период  2006-2013. године</vt:lpstr>
      <vt:lpstr>Инвестиције као проценат БДП-а у периоду 2001-2012. године</vt:lpstr>
      <vt:lpstr>Стране директне инвестиције у периоду 2006-2013. године,  за посматране земље, у милионима евра</vt:lpstr>
      <vt:lpstr>PowerPoint Presentation</vt:lpstr>
      <vt:lpstr>Слика 2: Стопе раста кинеске привреде</vt:lpstr>
      <vt:lpstr>Кина – кључни фактори који обезбјеђују успјех кинеске транзиције</vt:lpstr>
      <vt:lpstr>Макроекономски показатељи Кине за период 2006-2011. год. ( у% )</vt:lpstr>
      <vt:lpstr>Раст реалног БДП-а Кине и САД-а</vt:lpstr>
      <vt:lpstr>Највеће свјетске економије:  поређење Кине и САД-а</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Међународно финансирање –појам, развој и значај</dc:title>
  <dc:creator>Nikola Zarkovic</dc:creator>
  <cp:lastModifiedBy>Milan</cp:lastModifiedBy>
  <cp:revision>1122</cp:revision>
  <dcterms:created xsi:type="dcterms:W3CDTF">2008-02-24T07:32:17Z</dcterms:created>
  <dcterms:modified xsi:type="dcterms:W3CDTF">2018-01-11T08:44:49Z</dcterms:modified>
</cp:coreProperties>
</file>