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796" r:id="rId1"/>
  </p:sldMasterIdLst>
  <p:notesMasterIdLst>
    <p:notesMasterId r:id="rId45"/>
  </p:notesMasterIdLst>
  <p:handoutMasterIdLst>
    <p:handoutMasterId r:id="rId46"/>
  </p:handoutMasterIdLst>
  <p:sldIdLst>
    <p:sldId id="256" r:id="rId2"/>
    <p:sldId id="651" r:id="rId3"/>
    <p:sldId id="549" r:id="rId4"/>
    <p:sldId id="647" r:id="rId5"/>
    <p:sldId id="425" r:id="rId6"/>
    <p:sldId id="731" r:id="rId7"/>
    <p:sldId id="652" r:id="rId8"/>
    <p:sldId id="653" r:id="rId9"/>
    <p:sldId id="654" r:id="rId10"/>
    <p:sldId id="655" r:id="rId11"/>
    <p:sldId id="650" r:id="rId12"/>
    <p:sldId id="697" r:id="rId13"/>
    <p:sldId id="656" r:id="rId14"/>
    <p:sldId id="659" r:id="rId15"/>
    <p:sldId id="660" r:id="rId16"/>
    <p:sldId id="663" r:id="rId17"/>
    <p:sldId id="707" r:id="rId18"/>
    <p:sldId id="725" r:id="rId19"/>
    <p:sldId id="704" r:id="rId20"/>
    <p:sldId id="705" r:id="rId21"/>
    <p:sldId id="727" r:id="rId22"/>
    <p:sldId id="700" r:id="rId23"/>
    <p:sldId id="701" r:id="rId24"/>
    <p:sldId id="702" r:id="rId25"/>
    <p:sldId id="703" r:id="rId26"/>
    <p:sldId id="711" r:id="rId27"/>
    <p:sldId id="708" r:id="rId28"/>
    <p:sldId id="729" r:id="rId29"/>
    <p:sldId id="712" r:id="rId30"/>
    <p:sldId id="723" r:id="rId31"/>
    <p:sldId id="722" r:id="rId32"/>
    <p:sldId id="713" r:id="rId33"/>
    <p:sldId id="733" r:id="rId34"/>
    <p:sldId id="716" r:id="rId35"/>
    <p:sldId id="732" r:id="rId36"/>
    <p:sldId id="718" r:id="rId37"/>
    <p:sldId id="719" r:id="rId38"/>
    <p:sldId id="720" r:id="rId39"/>
    <p:sldId id="734" r:id="rId40"/>
    <p:sldId id="747" r:id="rId41"/>
    <p:sldId id="749" r:id="rId42"/>
    <p:sldId id="753" r:id="rId43"/>
    <p:sldId id="325" r:id="rId44"/>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66"/>
    <a:srgbClr val="F9E0AD"/>
    <a:srgbClr val="FBBF53"/>
    <a:srgbClr val="FDF3A9"/>
    <a:srgbClr val="FBE1D5"/>
    <a:srgbClr val="FB17D0"/>
    <a:srgbClr val="339966"/>
    <a:srgbClr val="3399FF"/>
    <a:srgbClr val="5FCBE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69" autoAdjust="0"/>
    <p:restoredTop sz="94660"/>
  </p:normalViewPr>
  <p:slideViewPr>
    <p:cSldViewPr snapToGrid="0">
      <p:cViewPr varScale="1">
        <p:scale>
          <a:sx n="113" d="100"/>
          <a:sy n="113" d="100"/>
        </p:scale>
        <p:origin x="1424"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970938" y="0"/>
            <a:ext cx="3037840" cy="466435"/>
          </a:xfrm>
          <a:prstGeom prst="rect">
            <a:avLst/>
          </a:prstGeom>
        </p:spPr>
        <p:txBody>
          <a:bodyPr vert="horz" lIns="91440" tIns="45720" rIns="91440" bIns="45720" rtlCol="0"/>
          <a:lstStyle>
            <a:lvl1pPr algn="r">
              <a:defRPr sz="1200"/>
            </a:lvl1pPr>
          </a:lstStyle>
          <a:p>
            <a:fld id="{B61A5D1D-38BD-4DDD-A58F-79DF65543BF1}" type="datetimeFigureOut">
              <a:rPr lang="en-GB" smtClean="0"/>
              <a:t>05/07/2026</a:t>
            </a:fld>
            <a:endParaRPr lang="en-GB"/>
          </a:p>
        </p:txBody>
      </p:sp>
      <p:sp>
        <p:nvSpPr>
          <p:cNvPr id="4" name="Footer Placeholder 3"/>
          <p:cNvSpPr>
            <a:spLocks noGrp="1"/>
          </p:cNvSpPr>
          <p:nvPr>
            <p:ph type="ftr" sz="quarter" idx="2"/>
          </p:nvPr>
        </p:nvSpPr>
        <p:spPr>
          <a:xfrm>
            <a:off x="0" y="8829968"/>
            <a:ext cx="3037840" cy="466434"/>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970938" y="8829968"/>
            <a:ext cx="3037840" cy="466434"/>
          </a:xfrm>
          <a:prstGeom prst="rect">
            <a:avLst/>
          </a:prstGeom>
        </p:spPr>
        <p:txBody>
          <a:bodyPr vert="horz" lIns="91440" tIns="45720" rIns="91440" bIns="45720" rtlCol="0" anchor="b"/>
          <a:lstStyle>
            <a:lvl1pPr algn="r">
              <a:defRPr sz="1200"/>
            </a:lvl1pPr>
          </a:lstStyle>
          <a:p>
            <a:fld id="{2511DA44-1243-4D07-AF26-058DDBD1963B}" type="slidenum">
              <a:rPr lang="en-GB" smtClean="0"/>
              <a:t>‹#›</a:t>
            </a:fld>
            <a:endParaRPr lang="en-GB"/>
          </a:p>
        </p:txBody>
      </p:sp>
    </p:spTree>
    <p:extLst>
      <p:ext uri="{BB962C8B-B14F-4D97-AF65-F5344CB8AC3E}">
        <p14:creationId xmlns:p14="http://schemas.microsoft.com/office/powerpoint/2010/main" val="39818657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970938" y="0"/>
            <a:ext cx="3037840" cy="466435"/>
          </a:xfrm>
          <a:prstGeom prst="rect">
            <a:avLst/>
          </a:prstGeom>
        </p:spPr>
        <p:txBody>
          <a:bodyPr vert="horz" lIns="91440" tIns="45720" rIns="91440" bIns="45720" rtlCol="0"/>
          <a:lstStyle>
            <a:lvl1pPr algn="r">
              <a:defRPr sz="1200"/>
            </a:lvl1pPr>
          </a:lstStyle>
          <a:p>
            <a:fld id="{AC07F5CE-DD99-4CFD-AB0B-5AF6C013888A}" type="datetimeFigureOut">
              <a:rPr lang="en-GB" smtClean="0"/>
              <a:t>05/07/2026</a:t>
            </a:fld>
            <a:endParaRPr lang="en-GB"/>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701041" y="4473892"/>
            <a:ext cx="5608320" cy="3660458"/>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829968"/>
            <a:ext cx="3037840" cy="466434"/>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970938" y="8829968"/>
            <a:ext cx="3037840" cy="466434"/>
          </a:xfrm>
          <a:prstGeom prst="rect">
            <a:avLst/>
          </a:prstGeom>
        </p:spPr>
        <p:txBody>
          <a:bodyPr vert="horz" lIns="91440" tIns="45720" rIns="91440" bIns="45720" rtlCol="0" anchor="b"/>
          <a:lstStyle>
            <a:lvl1pPr algn="r">
              <a:defRPr sz="1200"/>
            </a:lvl1pPr>
          </a:lstStyle>
          <a:p>
            <a:fld id="{89DBD655-4639-4CBE-BE8D-344BFADD6D6D}" type="slidenum">
              <a:rPr lang="en-GB" smtClean="0"/>
              <a:t>‹#›</a:t>
            </a:fld>
            <a:endParaRPr lang="en-GB"/>
          </a:p>
        </p:txBody>
      </p:sp>
    </p:spTree>
    <p:extLst>
      <p:ext uri="{BB962C8B-B14F-4D97-AF65-F5344CB8AC3E}">
        <p14:creationId xmlns:p14="http://schemas.microsoft.com/office/powerpoint/2010/main" val="1105513206"/>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71316" cy="6874935"/>
            <a:chOff x="-8466" y="-8468"/>
            <a:chExt cx="9171316" cy="6874935"/>
          </a:xfrm>
        </p:grpSpPr>
        <p:cxnSp>
          <p:nvCxnSpPr>
            <p:cNvPr id="28" name="Straight Connector 2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30" name="Freeform 2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Freeform 3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Freeform 3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3" name="Freeform 3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 name="Freeform 3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5" name="Freeform 3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6" name="Freeform 3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1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F1167BC-7972-4CB4-9200-F853611014CA}" type="datetime1">
              <a:rPr lang="en-US" smtClean="0"/>
              <a:t>7/5/26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6307738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7EE02EE-4498-41BE-A354-A13C0C5355C8}" type="datetime1">
              <a:rPr lang="en-US" smtClean="0"/>
              <a:t>7/5/26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8624548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9A51A3A-F488-4768-A9F0-0F3959A92872}" type="datetime1">
              <a:rPr lang="en-US" smtClean="0"/>
              <a:t>7/5/26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5403591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DD6FCDF-EB04-4BCA-A7E0-EFE990DDB9A1}" type="datetime1">
              <a:rPr lang="en-US" smtClean="0"/>
              <a:t>7/5/26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7899633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3E30E51-8926-4FF9-99C0-86CDBFDAF08A}" type="datetime1">
              <a:rPr lang="en-US" smtClean="0"/>
              <a:t>7/5/26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11471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8FCC328-6EA3-4AAD-A60D-F794B09910E5}" type="datetime1">
              <a:rPr lang="en-US" smtClean="0"/>
              <a:t>7/5/26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2385472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B2D2470-B70B-41DB-92E0-00E998FA7278}" type="datetime1">
              <a:rPr lang="en-US" smtClean="0"/>
              <a:t>7/5/26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6531338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1B01D62-3C5A-44EA-83B0-811BD02260FC}" type="datetime1">
              <a:rPr lang="en-US" smtClean="0"/>
              <a:t>7/5/26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719529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7D19299-DC19-4154-8890-2A390A5A4A36}" type="datetime1">
              <a:rPr lang="en-US" smtClean="0"/>
              <a:t>7/5/26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8742915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253A089-338B-4981-81B4-0C42B689B7D4}" type="datetime1">
              <a:rPr lang="en-US" smtClean="0"/>
              <a:t>7/5/26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4446038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A731751-1927-495A-B3ED-9702D385A7FB}" type="datetime1">
              <a:rPr lang="en-US" smtClean="0"/>
              <a:t>7/5/26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6525125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6C0B29C-17E4-4CE6-BB08-C98426C06A21}" type="datetime1">
              <a:rPr lang="en-US" smtClean="0"/>
              <a:t>7/5/26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777162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B519812-87B8-449D-B732-A52EE61ADF1B}" type="datetime1">
              <a:rPr lang="en-US" smtClean="0"/>
              <a:t>7/5/26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5226135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E2AF2A1-F94A-490D-AA71-7A2831CB34B2}" type="datetime1">
              <a:rPr lang="en-US" smtClean="0"/>
              <a:t>7/5/26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5209518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5BB975C5-28A8-47F1-83FD-9CFB22A22D21}" type="datetime1">
              <a:rPr lang="en-US" smtClean="0"/>
              <a:t>7/5/26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0022638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8156DC2-D70B-41F7-9F36-3EA761FDDF93}" type="datetime1">
              <a:rPr lang="en-US" smtClean="0"/>
              <a:t>7/5/26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5014067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71317" cy="6874935"/>
            <a:chOff x="-8467" y="-8468"/>
            <a:chExt cx="9171317"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89A570B-0F52-4365-A829-9A7619E80A15}" type="datetime1">
              <a:rPr lang="en-US" smtClean="0"/>
              <a:t>7/5/26</a:t>
            </a:fld>
            <a:endParaRPr lang="en-US" dirty="0"/>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136055428"/>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 id="2147483808" r:id="rId12"/>
    <p:sldLayoutId id="2147483809" r:id="rId13"/>
    <p:sldLayoutId id="2147483810" r:id="rId14"/>
    <p:sldLayoutId id="2147483811" r:id="rId15"/>
    <p:sldLayoutId id="2147483812" r:id="rId16"/>
  </p:sldLayoutIdLst>
  <p:hf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0.jpeg"/><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2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 Id="rId4" Type="http://schemas.openxmlformats.org/officeDocument/2006/relationships/image" Target="../media/image21.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8.jpg"/><Relationship Id="rId2" Type="http://schemas.openxmlformats.org/officeDocument/2006/relationships/image" Target="../media/image23.jpeg"/><Relationship Id="rId1" Type="http://schemas.openxmlformats.org/officeDocument/2006/relationships/slideLayout" Target="../slideLayouts/slideLayout7.xml"/><Relationship Id="rId6" Type="http://schemas.openxmlformats.org/officeDocument/2006/relationships/image" Target="../media/image27.jpg"/><Relationship Id="rId5" Type="http://schemas.openxmlformats.org/officeDocument/2006/relationships/image" Target="../media/image26.jpeg"/><Relationship Id="rId4" Type="http://schemas.openxmlformats.org/officeDocument/2006/relationships/image" Target="../media/image25.jpeg"/></Relationships>
</file>

<file path=ppt/slides/_rels/slide2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8" Type="http://schemas.openxmlformats.org/officeDocument/2006/relationships/image" Target="../media/image34.jpeg"/><Relationship Id="rId3" Type="http://schemas.openxmlformats.org/officeDocument/2006/relationships/image" Target="../media/image29.jpeg"/><Relationship Id="rId7" Type="http://schemas.openxmlformats.org/officeDocument/2006/relationships/image" Target="../media/image33.jpg"/><Relationship Id="rId2" Type="http://schemas.openxmlformats.org/officeDocument/2006/relationships/image" Target="../media/image23.jpeg"/><Relationship Id="rId1" Type="http://schemas.openxmlformats.org/officeDocument/2006/relationships/slideLayout" Target="../slideLayouts/slideLayout7.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pn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30.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jpeg"/><Relationship Id="rId7" Type="http://schemas.openxmlformats.org/officeDocument/2006/relationships/image" Target="../media/image40.jpeg"/><Relationship Id="rId2" Type="http://schemas.openxmlformats.org/officeDocument/2006/relationships/image" Target="../media/image23.jpeg"/><Relationship Id="rId1" Type="http://schemas.openxmlformats.org/officeDocument/2006/relationships/slideLayout" Target="../slideLayouts/slideLayout7.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37.jpeg"/><Relationship Id="rId9" Type="http://schemas.openxmlformats.org/officeDocument/2006/relationships/image" Target="../media/image42.jpeg"/></Relationships>
</file>

<file path=ppt/slides/_rels/slide3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40.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 Id="rId5" Type="http://schemas.openxmlformats.org/officeDocument/2006/relationships/image" Target="../media/image12.jpeg"/><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45764" y="4230362"/>
            <a:ext cx="7056582" cy="1265185"/>
          </a:xfrm>
        </p:spPr>
        <p:txBody>
          <a:bodyPr/>
          <a:lstStyle/>
          <a:p>
            <a:pPr algn="ctr"/>
            <a:r>
              <a:rPr lang="sr-Latn-BA" sz="3200" b="1" dirty="0">
                <a:solidFill>
                  <a:schemeClr val="tx1">
                    <a:lumMod val="65000"/>
                    <a:lumOff val="35000"/>
                  </a:schemeClr>
                </a:solidFill>
                <a:latin typeface="Times New Roman" panose="02020603050405020304" pitchFamily="18" charset="0"/>
                <a:cs typeface="Times New Roman" panose="02020603050405020304" pitchFamily="18" charset="0"/>
              </a:rPr>
              <a:t>MEĐUNARODNI EKONOMSKI ODNOSI </a:t>
            </a:r>
            <a:endParaRPr lang="en-GB" sz="3000" b="1" dirty="0">
              <a:solidFill>
                <a:schemeClr val="tx2">
                  <a:lumMod val="60000"/>
                  <a:lumOff val="40000"/>
                </a:schemeClr>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1671966" y="5495547"/>
            <a:ext cx="6198185" cy="670714"/>
          </a:xfrm>
        </p:spPr>
        <p:txBody>
          <a:bodyPr>
            <a:noAutofit/>
          </a:bodyPr>
          <a:lstStyle/>
          <a:p>
            <a:pPr>
              <a:spcBef>
                <a:spcPts val="0"/>
              </a:spcBef>
            </a:pPr>
            <a:endParaRPr lang="sr-Latn-BA" b="1" dirty="0">
              <a:solidFill>
                <a:schemeClr val="tx1">
                  <a:lumMod val="65000"/>
                  <a:lumOff val="35000"/>
                </a:schemeClr>
              </a:solidFill>
              <a:latin typeface="Times New Roman" panose="02020603050405020304" pitchFamily="18" charset="0"/>
              <a:cs typeface="Times New Roman" panose="02020603050405020304" pitchFamily="18" charset="0"/>
            </a:endParaRPr>
          </a:p>
          <a:p>
            <a:pPr>
              <a:spcBef>
                <a:spcPts val="0"/>
              </a:spcBef>
            </a:pPr>
            <a:r>
              <a:rPr lang="sr-Latn-BA" b="1" dirty="0">
                <a:solidFill>
                  <a:schemeClr val="tx1">
                    <a:lumMod val="65000"/>
                    <a:lumOff val="35000"/>
                  </a:schemeClr>
                </a:solidFill>
                <a:latin typeface="Times New Roman" panose="02020603050405020304" pitchFamily="18" charset="0"/>
                <a:cs typeface="Times New Roman" panose="02020603050405020304" pitchFamily="18" charset="0"/>
              </a:rPr>
              <a:t>mr Dragana Vujičić-Stefanović, </a:t>
            </a:r>
          </a:p>
          <a:p>
            <a:pPr>
              <a:spcBef>
                <a:spcPts val="0"/>
              </a:spcBef>
            </a:pPr>
            <a:r>
              <a:rPr lang="sr-Latn-BA" b="1" dirty="0">
                <a:solidFill>
                  <a:schemeClr val="tx1">
                    <a:lumMod val="65000"/>
                    <a:lumOff val="35000"/>
                  </a:schemeClr>
                </a:solidFill>
                <a:latin typeface="Times New Roman" panose="02020603050405020304" pitchFamily="18" charset="0"/>
                <a:cs typeface="Times New Roman" panose="02020603050405020304" pitchFamily="18" charset="0"/>
              </a:rPr>
              <a:t>viši asistent</a:t>
            </a:r>
            <a:endParaRPr lang="sr-Latn-BA" b="1" dirty="0">
              <a:solidFill>
                <a:schemeClr val="bg2">
                  <a:lumMod val="50000"/>
                </a:schemeClr>
              </a:solidFill>
              <a:latin typeface="Times New Roman" panose="02020603050405020304" pitchFamily="18" charset="0"/>
              <a:cs typeface="Times New Roman" panose="02020603050405020304" pitchFamily="18" charset="0"/>
            </a:endParaRPr>
          </a:p>
          <a:p>
            <a:pPr algn="ctr"/>
            <a:r>
              <a:rPr lang="sr-Latn-BA" b="1" dirty="0">
                <a:solidFill>
                  <a:schemeClr val="bg2">
                    <a:lumMod val="50000"/>
                  </a:schemeClr>
                </a:solidFill>
                <a:latin typeface="Times New Roman" panose="02020603050405020304" pitchFamily="18" charset="0"/>
                <a:cs typeface="Times New Roman" panose="02020603050405020304" pitchFamily="18" charset="0"/>
              </a:rPr>
              <a:t>školska</a:t>
            </a:r>
            <a:r>
              <a:rPr lang="sr-Cyrl-BA" b="1" dirty="0">
                <a:solidFill>
                  <a:schemeClr val="bg2">
                    <a:lumMod val="50000"/>
                  </a:schemeClr>
                </a:solidFill>
                <a:latin typeface="Times New Roman" panose="02020603050405020304" pitchFamily="18" charset="0"/>
                <a:cs typeface="Times New Roman" panose="02020603050405020304" pitchFamily="18" charset="0"/>
              </a:rPr>
              <a:t> 202</a:t>
            </a:r>
            <a:r>
              <a:rPr lang="sr-Latn-RS" b="1" dirty="0">
                <a:solidFill>
                  <a:schemeClr val="bg2">
                    <a:lumMod val="50000"/>
                  </a:schemeClr>
                </a:solidFill>
                <a:latin typeface="Times New Roman" panose="02020603050405020304" pitchFamily="18" charset="0"/>
                <a:cs typeface="Times New Roman" panose="02020603050405020304" pitchFamily="18" charset="0"/>
              </a:rPr>
              <a:t>3</a:t>
            </a:r>
            <a:r>
              <a:rPr lang="sr-Cyrl-BA" b="1" dirty="0">
                <a:solidFill>
                  <a:schemeClr val="bg2">
                    <a:lumMod val="50000"/>
                  </a:schemeClr>
                </a:solidFill>
                <a:latin typeface="Times New Roman" panose="02020603050405020304" pitchFamily="18" charset="0"/>
                <a:cs typeface="Times New Roman" panose="02020603050405020304" pitchFamily="18" charset="0"/>
              </a:rPr>
              <a:t>/202</a:t>
            </a:r>
            <a:r>
              <a:rPr lang="sr-Latn-RS" b="1" dirty="0">
                <a:solidFill>
                  <a:schemeClr val="bg2">
                    <a:lumMod val="50000"/>
                  </a:schemeClr>
                </a:solidFill>
                <a:latin typeface="Times New Roman" panose="02020603050405020304" pitchFamily="18" charset="0"/>
                <a:cs typeface="Times New Roman" panose="02020603050405020304" pitchFamily="18" charset="0"/>
              </a:rPr>
              <a:t>4</a:t>
            </a:r>
            <a:endParaRPr lang="en-GB" b="1" dirty="0">
              <a:solidFill>
                <a:schemeClr val="bg2">
                  <a:lumMod val="50000"/>
                </a:schemeClr>
              </a:solidFill>
              <a:latin typeface="Times New Roman" panose="02020603050405020304" pitchFamily="18" charset="0"/>
              <a:cs typeface="Times New Roman" panose="02020603050405020304" pitchFamily="18" charset="0"/>
            </a:endParaRPr>
          </a:p>
        </p:txBody>
      </p:sp>
      <p:sp>
        <p:nvSpPr>
          <p:cNvPr id="10" name="Subtitle 2"/>
          <p:cNvSpPr txBox="1">
            <a:spLocks/>
          </p:cNvSpPr>
          <p:nvPr/>
        </p:nvSpPr>
        <p:spPr>
          <a:xfrm>
            <a:off x="323850" y="308031"/>
            <a:ext cx="7778496" cy="1129812"/>
          </a:xfrm>
          <a:prstGeom prst="rect">
            <a:avLst/>
          </a:prstGeom>
        </p:spPr>
        <p:txBody>
          <a:bodyPr vert="horz" lIns="0" rIns="18288">
            <a:normAutofit/>
          </a:bodyPr>
          <a:lstStyle>
            <a:lvl1pPr marL="0" marR="45720" indent="0" algn="r" rtl="0" eaLnBrk="1" latinLnBrk="0" hangingPunct="1">
              <a:spcBef>
                <a:spcPct val="20000"/>
              </a:spcBef>
              <a:buClr>
                <a:schemeClr val="accent3"/>
              </a:buClr>
              <a:buSzPct val="95000"/>
              <a:buFont typeface="Wingdings 2"/>
              <a:buNone/>
              <a:defRPr kumimoji="0" sz="2600" kern="1200">
                <a:solidFill>
                  <a:schemeClr val="tx1"/>
                </a:solidFill>
                <a:latin typeface="+mn-lt"/>
                <a:ea typeface="+mn-ea"/>
                <a:cs typeface="+mn-cs"/>
              </a:defRPr>
            </a:lvl1pPr>
            <a:lvl2pPr marL="457200" indent="0" algn="ctr" rtl="0" eaLnBrk="1" latinLnBrk="0" hangingPunct="1">
              <a:spcBef>
                <a:spcPct val="20000"/>
              </a:spcBef>
              <a:buClr>
                <a:schemeClr val="accent1"/>
              </a:buClr>
              <a:buSzPct val="85000"/>
              <a:buFont typeface="Wingdings 2"/>
              <a:buNone/>
              <a:defRPr kumimoji="0" sz="2400" kern="1200">
                <a:solidFill>
                  <a:schemeClr val="tx1"/>
                </a:solidFill>
                <a:latin typeface="+mn-lt"/>
                <a:ea typeface="+mn-ea"/>
                <a:cs typeface="+mn-cs"/>
              </a:defRPr>
            </a:lvl2pPr>
            <a:lvl3pPr marL="914400" indent="0" algn="ctr" rtl="0" eaLnBrk="1" latinLnBrk="0" hangingPunct="1">
              <a:spcBef>
                <a:spcPct val="20000"/>
              </a:spcBef>
              <a:buClr>
                <a:schemeClr val="accent2"/>
              </a:buClr>
              <a:buSzPct val="70000"/>
              <a:buFont typeface="Wingdings 2"/>
              <a:buNone/>
              <a:defRPr kumimoji="0" sz="2100" kern="1200">
                <a:solidFill>
                  <a:schemeClr val="tx1"/>
                </a:solidFill>
                <a:latin typeface="+mn-lt"/>
                <a:ea typeface="+mn-ea"/>
                <a:cs typeface="+mn-cs"/>
              </a:defRPr>
            </a:lvl3pPr>
            <a:lvl4pPr marL="1371600" indent="0" algn="ctr" rtl="0" eaLnBrk="1" latinLnBrk="0" hangingPunct="1">
              <a:spcBef>
                <a:spcPct val="20000"/>
              </a:spcBef>
              <a:buClr>
                <a:schemeClr val="accent3"/>
              </a:buClr>
              <a:buSzPct val="65000"/>
              <a:buFont typeface="Wingdings 2"/>
              <a:buNone/>
              <a:defRPr kumimoji="0" sz="2000" kern="1200">
                <a:solidFill>
                  <a:schemeClr val="tx1"/>
                </a:solidFill>
                <a:latin typeface="+mn-lt"/>
                <a:ea typeface="+mn-ea"/>
                <a:cs typeface="+mn-cs"/>
              </a:defRPr>
            </a:lvl4pPr>
            <a:lvl5pPr marL="1828800" indent="0" algn="ctr" rtl="0" eaLnBrk="1" latinLnBrk="0" hangingPunct="1">
              <a:spcBef>
                <a:spcPct val="20000"/>
              </a:spcBef>
              <a:buClr>
                <a:schemeClr val="accent4"/>
              </a:buClr>
              <a:buSzPct val="65000"/>
              <a:buFont typeface="Wingdings 2"/>
              <a:buNone/>
              <a:defRPr kumimoji="0" sz="2000" kern="1200">
                <a:solidFill>
                  <a:schemeClr val="tx1"/>
                </a:solidFill>
                <a:latin typeface="+mn-lt"/>
                <a:ea typeface="+mn-ea"/>
                <a:cs typeface="+mn-cs"/>
              </a:defRPr>
            </a:lvl5pPr>
            <a:lvl6pPr marL="2286000" indent="0" algn="ctr" rtl="0" eaLnBrk="1" latinLnBrk="0" hangingPunct="1">
              <a:spcBef>
                <a:spcPct val="20000"/>
              </a:spcBef>
              <a:buClr>
                <a:schemeClr val="accent5"/>
              </a:buClr>
              <a:buSzPct val="80000"/>
              <a:buFont typeface="Wingdings 2"/>
              <a:buNone/>
              <a:defRPr kumimoji="0" sz="1800" kern="1200">
                <a:solidFill>
                  <a:schemeClr val="tx1"/>
                </a:solidFill>
                <a:latin typeface="+mn-lt"/>
                <a:ea typeface="+mn-ea"/>
                <a:cs typeface="+mn-cs"/>
              </a:defRPr>
            </a:lvl6pPr>
            <a:lvl7pPr marL="2743200" indent="0" algn="ctr" rtl="0" eaLnBrk="1" latinLnBrk="0" hangingPunct="1">
              <a:spcBef>
                <a:spcPct val="20000"/>
              </a:spcBef>
              <a:buClr>
                <a:schemeClr val="accent6"/>
              </a:buClr>
              <a:buSzPct val="80000"/>
              <a:buFont typeface="Wingdings 2"/>
              <a:buNone/>
              <a:defRPr kumimoji="0" sz="1600" kern="1200" baseline="0">
                <a:solidFill>
                  <a:schemeClr val="tx1"/>
                </a:solidFill>
                <a:latin typeface="+mn-lt"/>
                <a:ea typeface="+mn-ea"/>
                <a:cs typeface="+mn-cs"/>
              </a:defRPr>
            </a:lvl7pPr>
            <a:lvl8pPr marL="3200400" indent="0" algn="ctr" rtl="0" eaLnBrk="1" latinLnBrk="0" hangingPunct="1">
              <a:spcBef>
                <a:spcPct val="20000"/>
              </a:spcBef>
              <a:buClr>
                <a:schemeClr val="tx2"/>
              </a:buClr>
              <a:buNone/>
              <a:defRPr kumimoji="0" sz="1600" kern="1200">
                <a:solidFill>
                  <a:schemeClr val="tx1"/>
                </a:solidFill>
                <a:latin typeface="+mn-lt"/>
                <a:ea typeface="+mn-ea"/>
                <a:cs typeface="+mn-cs"/>
              </a:defRPr>
            </a:lvl8pPr>
            <a:lvl9pPr marL="3657600" indent="0" algn="ctr"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algn="ctr"/>
            <a:endParaRPr lang="sr-Latn-BA" sz="2800" b="1" dirty="0">
              <a:ln w="3175">
                <a:noFill/>
              </a:ln>
              <a:latin typeface="Times New Roman" pitchFamily="18" charset="0"/>
              <a:cs typeface="Times New Roman" pitchFamily="18" charset="0"/>
            </a:endParaRPr>
          </a:p>
        </p:txBody>
      </p:sp>
      <p:pic>
        <p:nvPicPr>
          <p:cNvPr id="11" name="Picture 10" descr="Ekonomski_fakultet_memorandum-0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278044" y="381510"/>
            <a:ext cx="5870108" cy="954995"/>
          </a:xfrm>
          <a:prstGeom prst="rect">
            <a:avLst/>
          </a:prstGeom>
          <a:noFill/>
          <a:ln w="9525">
            <a:noFill/>
            <a:miter lim="800000"/>
            <a:headEnd/>
            <a:tailEnd/>
          </a:ln>
        </p:spPr>
      </p:pic>
      <p:pic>
        <p:nvPicPr>
          <p:cNvPr id="5" name="Picture 4"/>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932037" y="2703028"/>
            <a:ext cx="3043890" cy="1721972"/>
          </a:xfrm>
          <a:prstGeom prst="rect">
            <a:avLst/>
          </a:prstGeom>
        </p:spPr>
      </p:pic>
      <p:sp>
        <p:nvSpPr>
          <p:cNvPr id="12" name="Title 1"/>
          <p:cNvSpPr txBox="1">
            <a:spLocks/>
          </p:cNvSpPr>
          <p:nvPr/>
        </p:nvSpPr>
        <p:spPr>
          <a:xfrm>
            <a:off x="2971639" y="2407052"/>
            <a:ext cx="3204831" cy="411871"/>
          </a:xfrm>
          <a:prstGeom prst="rect">
            <a:avLst/>
          </a:prstGeom>
        </p:spPr>
        <p:txBody>
          <a:bodyPr vert="horz" lIns="91440" tIns="45720" rIns="91440" bIns="45720" rtlCol="0" anchor="b">
            <a:noAutofit/>
          </a:bodyPr>
          <a:lstStyle>
            <a:lvl1pPr algn="r" defTabSz="457200" rtl="0" eaLnBrk="1" latinLnBrk="0" hangingPunct="1">
              <a:spcBef>
                <a:spcPct val="0"/>
              </a:spcBef>
              <a:buNone/>
              <a:defRPr sz="54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3200" b="1" dirty="0">
                <a:solidFill>
                  <a:schemeClr val="tx1">
                    <a:lumMod val="65000"/>
                    <a:lumOff val="35000"/>
                  </a:schemeClr>
                </a:solidFill>
                <a:latin typeface="Times New Roman" panose="02020603050405020304" pitchFamily="18" charset="0"/>
                <a:cs typeface="Times New Roman" panose="02020603050405020304" pitchFamily="18" charset="0"/>
              </a:rPr>
              <a:t>VJEŽBE </a:t>
            </a:r>
            <a:endParaRPr lang="en-GB" sz="3000" b="1" dirty="0">
              <a:solidFill>
                <a:schemeClr val="tx2">
                  <a:lumMod val="60000"/>
                  <a:lumOff val="4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52418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10</a:t>
            </a:fld>
            <a:endParaRPr lang="en-US" dirty="0"/>
          </a:p>
        </p:txBody>
      </p:sp>
      <p:sp>
        <p:nvSpPr>
          <p:cNvPr id="3" name="Rounded Rectangle 2"/>
          <p:cNvSpPr/>
          <p:nvPr/>
        </p:nvSpPr>
        <p:spPr>
          <a:xfrm>
            <a:off x="147619" y="135052"/>
            <a:ext cx="8643956"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Predmet </a:t>
            </a:r>
            <a:r>
              <a:rPr lang="sr-Latn-BA" sz="2000" i="1" dirty="0">
                <a:solidFill>
                  <a:schemeClr val="bg2">
                    <a:lumMod val="25000"/>
                  </a:schemeClr>
                </a:solidFill>
                <a:latin typeface="Times New Roman" panose="02020603050405020304" pitchFamily="18" charset="0"/>
                <a:cs typeface="Times New Roman" panose="02020603050405020304" pitchFamily="18" charset="0"/>
              </a:rPr>
              <a:t>proučavanja Međunarodne ekonomije.... </a:t>
            </a:r>
            <a:endParaRPr lang="en-GB" sz="2000"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554181" y="1187502"/>
            <a:ext cx="3001819" cy="1078701"/>
          </a:xfrm>
          <a:prstGeom prst="rect">
            <a:avLst/>
          </a:prstGeom>
        </p:spPr>
        <p:style>
          <a:lnRef idx="2">
            <a:schemeClr val="accent6"/>
          </a:lnRef>
          <a:fillRef idx="1">
            <a:schemeClr val="lt1"/>
          </a:fillRef>
          <a:effectRef idx="0">
            <a:schemeClr val="accent6"/>
          </a:effectRef>
          <a:fontRef idx="minor">
            <a:schemeClr val="dk1"/>
          </a:fontRef>
        </p:style>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Međunarodna ekonomija istražuje </a:t>
            </a:r>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ekonomske i finansijske tipove međuzavisnosti </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između zemalja. Ona proučava..  </a:t>
            </a:r>
          </a:p>
          <a:p>
            <a:pPr marL="457200" indent="-457200">
              <a:buFont typeface="Wingdings" panose="05000000000000000000" pitchFamily="2" charset="2"/>
              <a:buChar char="§"/>
            </a:pPr>
            <a:endParaRPr lang="sr-Latn-BA" sz="1600" b="1" dirty="0">
              <a:solidFill>
                <a:schemeClr val="tx1">
                  <a:lumMod val="65000"/>
                  <a:lumOff val="35000"/>
                </a:schemeClr>
              </a:solidFill>
              <a:latin typeface="Times New Roman" panose="02020603050405020304" pitchFamily="18" charset="0"/>
              <a:cs typeface="Times New Roman" panose="02020603050405020304" pitchFamily="18" charset="0"/>
            </a:endParaRPr>
          </a:p>
          <a:p>
            <a:pPr marL="457200" indent="-457200">
              <a:buFont typeface="Wingdings" panose="05000000000000000000" pitchFamily="2" charset="2"/>
              <a:buChar char="§"/>
            </a:pPr>
            <a:endParaRPr lang="sr-Latn-BA" sz="2400" b="1" dirty="0">
              <a:solidFill>
                <a:schemeClr val="tx1">
                  <a:lumMod val="65000"/>
                  <a:lumOff val="35000"/>
                </a:schemeClr>
              </a:solidFill>
              <a:latin typeface="Times New Roman" panose="02020603050405020304" pitchFamily="18" charset="0"/>
              <a:cs typeface="Times New Roman" panose="02020603050405020304" pitchFamily="18" charset="0"/>
            </a:endParaRPr>
          </a:p>
          <a:p>
            <a:r>
              <a:rPr lang="sr-Latn-BA" sz="2400" b="1" dirty="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3200" b="1"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5" name="Rounded Rectangle 4"/>
          <p:cNvSpPr/>
          <p:nvPr/>
        </p:nvSpPr>
        <p:spPr>
          <a:xfrm>
            <a:off x="4211616" y="1187502"/>
            <a:ext cx="2125182" cy="311851"/>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r-Latn-BA" sz="1400" dirty="0">
                <a:solidFill>
                  <a:schemeClr val="tx1"/>
                </a:solidFill>
              </a:rPr>
              <a:t>Tokove dobara </a:t>
            </a:r>
            <a:endParaRPr lang="en-GB" dirty="0"/>
          </a:p>
        </p:txBody>
      </p:sp>
      <p:sp>
        <p:nvSpPr>
          <p:cNvPr id="6" name="Rounded Rectangle 5"/>
          <p:cNvSpPr/>
          <p:nvPr/>
        </p:nvSpPr>
        <p:spPr>
          <a:xfrm>
            <a:off x="4611709" y="1589040"/>
            <a:ext cx="2089286" cy="31938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r-Latn-BA" sz="1400" dirty="0">
                <a:solidFill>
                  <a:schemeClr val="tx1"/>
                </a:solidFill>
              </a:rPr>
              <a:t>Tokove usluga</a:t>
            </a:r>
            <a:endParaRPr lang="en-GB" dirty="0"/>
          </a:p>
        </p:txBody>
      </p:sp>
      <p:sp>
        <p:nvSpPr>
          <p:cNvPr id="7" name="Rounded Rectangle 6"/>
          <p:cNvSpPr/>
          <p:nvPr/>
        </p:nvSpPr>
        <p:spPr>
          <a:xfrm>
            <a:off x="5274207" y="1946815"/>
            <a:ext cx="2053389" cy="31938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r-Latn-BA" sz="1400" dirty="0">
                <a:solidFill>
                  <a:schemeClr val="tx1"/>
                </a:solidFill>
              </a:rPr>
              <a:t>Tokove plaćanja </a:t>
            </a:r>
            <a:endParaRPr lang="en-GB" dirty="0"/>
          </a:p>
        </p:txBody>
      </p:sp>
      <p:sp>
        <p:nvSpPr>
          <p:cNvPr id="8" name="Rounded Rectangle 7"/>
          <p:cNvSpPr/>
          <p:nvPr/>
        </p:nvSpPr>
        <p:spPr>
          <a:xfrm>
            <a:off x="5674300" y="2304310"/>
            <a:ext cx="2053389" cy="31938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r-Latn-BA" sz="1400" dirty="0">
                <a:solidFill>
                  <a:schemeClr val="tx1"/>
                </a:solidFill>
              </a:rPr>
              <a:t>Tokove novca </a:t>
            </a:r>
            <a:endParaRPr lang="en-GB" dirty="0"/>
          </a:p>
        </p:txBody>
      </p:sp>
      <p:pic>
        <p:nvPicPr>
          <p:cNvPr id="10" name="Picture 9"/>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812798" y="2004438"/>
            <a:ext cx="1048277" cy="67171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2" name="Oval 11"/>
          <p:cNvSpPr/>
          <p:nvPr/>
        </p:nvSpPr>
        <p:spPr>
          <a:xfrm>
            <a:off x="3786383" y="2055255"/>
            <a:ext cx="1267939" cy="63730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400" dirty="0"/>
              <a:t>Zemlja A </a:t>
            </a:r>
            <a:endParaRPr lang="en-GB" sz="1400" dirty="0"/>
          </a:p>
        </p:txBody>
      </p:sp>
      <p:sp>
        <p:nvSpPr>
          <p:cNvPr id="13" name="Curved Up Arrow 12"/>
          <p:cNvSpPr/>
          <p:nvPr/>
        </p:nvSpPr>
        <p:spPr>
          <a:xfrm>
            <a:off x="4611709" y="2728601"/>
            <a:ext cx="3846674" cy="1126837"/>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4" name="Right Arrow 13"/>
          <p:cNvSpPr/>
          <p:nvPr/>
        </p:nvSpPr>
        <p:spPr>
          <a:xfrm>
            <a:off x="3672381" y="1008465"/>
            <a:ext cx="355009" cy="101075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ounded Rectangle 14"/>
          <p:cNvSpPr/>
          <p:nvPr/>
        </p:nvSpPr>
        <p:spPr>
          <a:xfrm>
            <a:off x="5656352" y="3011055"/>
            <a:ext cx="1819244" cy="668243"/>
          </a:xfrm>
          <a:prstGeom prst="roundRect">
            <a:avLst/>
          </a:prstGeom>
          <a:solidFill>
            <a:schemeClr val="bg1"/>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400" dirty="0">
                <a:solidFill>
                  <a:schemeClr val="tx1"/>
                </a:solidFill>
              </a:rPr>
              <a:t>Analizira politike kojima se tokovi regulišu </a:t>
            </a:r>
            <a:endParaRPr lang="en-GB" dirty="0"/>
          </a:p>
        </p:txBody>
      </p:sp>
      <p:sp>
        <p:nvSpPr>
          <p:cNvPr id="16" name="Down Arrow 15"/>
          <p:cNvSpPr/>
          <p:nvPr/>
        </p:nvSpPr>
        <p:spPr>
          <a:xfrm>
            <a:off x="6057598" y="2712520"/>
            <a:ext cx="774153" cy="27230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Down Arrow 16"/>
          <p:cNvSpPr/>
          <p:nvPr/>
        </p:nvSpPr>
        <p:spPr>
          <a:xfrm>
            <a:off x="6057599" y="3977056"/>
            <a:ext cx="774153" cy="27230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ounded Rectangle 17"/>
          <p:cNvSpPr/>
          <p:nvPr/>
        </p:nvSpPr>
        <p:spPr>
          <a:xfrm>
            <a:off x="4915659" y="4275821"/>
            <a:ext cx="3401361" cy="475616"/>
          </a:xfrm>
          <a:prstGeom prst="roundRect">
            <a:avLst/>
          </a:prstGeom>
          <a:solidFill>
            <a:schemeClr val="bg2"/>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400" dirty="0">
                <a:solidFill>
                  <a:schemeClr val="tx1"/>
                </a:solidFill>
              </a:rPr>
              <a:t>Utvrđuje efekte na blagostanje jedne zemlje. </a:t>
            </a:r>
            <a:endParaRPr lang="en-GB" dirty="0"/>
          </a:p>
        </p:txBody>
      </p:sp>
      <p:sp>
        <p:nvSpPr>
          <p:cNvPr id="19" name="Title 1"/>
          <p:cNvSpPr txBox="1">
            <a:spLocks/>
          </p:cNvSpPr>
          <p:nvPr/>
        </p:nvSpPr>
        <p:spPr>
          <a:xfrm>
            <a:off x="450624" y="2649011"/>
            <a:ext cx="3638764" cy="86011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Međunarodna ekonomija je u toku prošla dva vijeka doživjela dug, trajan i bogat razvoj, gdje su svoj doprinos dali neki od najvažnijih svjetskih ekonomista...:</a:t>
            </a:r>
          </a:p>
          <a:p>
            <a:pPr marL="285750" indent="-285750">
              <a:buFont typeface="Courier New" panose="02070309020205020404" pitchFamily="49" charset="0"/>
              <a:buChar char="o"/>
            </a:pPr>
            <a:r>
              <a:rPr lang="sr-Latn-BA" sz="1600" i="1" dirty="0">
                <a:solidFill>
                  <a:schemeClr val="tx1">
                    <a:lumMod val="65000"/>
                    <a:lumOff val="35000"/>
                  </a:schemeClr>
                </a:solidFill>
                <a:latin typeface="Times New Roman" panose="02020603050405020304" pitchFamily="18" charset="0"/>
                <a:cs typeface="Times New Roman" panose="02020603050405020304" pitchFamily="18" charset="0"/>
              </a:rPr>
              <a:t>Adam Smit</a:t>
            </a:r>
          </a:p>
          <a:p>
            <a:pPr marL="285750" indent="-285750">
              <a:buFont typeface="Courier New" panose="02070309020205020404" pitchFamily="49" charset="0"/>
              <a:buChar char="o"/>
            </a:pPr>
            <a:r>
              <a:rPr lang="sr-Latn-BA" sz="1600" i="1" dirty="0">
                <a:solidFill>
                  <a:schemeClr val="tx1">
                    <a:lumMod val="65000"/>
                    <a:lumOff val="35000"/>
                  </a:schemeClr>
                </a:solidFill>
                <a:latin typeface="Times New Roman" panose="02020603050405020304" pitchFamily="18" charset="0"/>
                <a:cs typeface="Times New Roman" panose="02020603050405020304" pitchFamily="18" charset="0"/>
              </a:rPr>
              <a:t>David Rikardo </a:t>
            </a:r>
          </a:p>
          <a:p>
            <a:pPr marL="285750" indent="-285750">
              <a:buFont typeface="Courier New" panose="02070309020205020404" pitchFamily="49" charset="0"/>
              <a:buChar char="o"/>
            </a:pPr>
            <a:r>
              <a:rPr lang="sr-Latn-BA" sz="1600" i="1" dirty="0">
                <a:solidFill>
                  <a:schemeClr val="tx1">
                    <a:lumMod val="65000"/>
                    <a:lumOff val="35000"/>
                  </a:schemeClr>
                </a:solidFill>
                <a:latin typeface="Times New Roman" panose="02020603050405020304" pitchFamily="18" charset="0"/>
                <a:cs typeface="Times New Roman" panose="02020603050405020304" pitchFamily="18" charset="0"/>
              </a:rPr>
              <a:t>Džon Stjuart</a:t>
            </a:r>
          </a:p>
          <a:p>
            <a:pPr marL="285750" indent="-285750">
              <a:buFont typeface="Courier New" panose="02070309020205020404" pitchFamily="49" charset="0"/>
              <a:buChar char="o"/>
            </a:pPr>
            <a:r>
              <a:rPr lang="sr-Latn-BA" sz="1600" i="1" dirty="0">
                <a:solidFill>
                  <a:schemeClr val="tx1">
                    <a:lumMod val="65000"/>
                    <a:lumOff val="35000"/>
                  </a:schemeClr>
                </a:solidFill>
                <a:latin typeface="Times New Roman" panose="02020603050405020304" pitchFamily="18" charset="0"/>
                <a:cs typeface="Times New Roman" panose="02020603050405020304" pitchFamily="18" charset="0"/>
              </a:rPr>
              <a:t>Alfred Maršal</a:t>
            </a:r>
          </a:p>
          <a:p>
            <a:pPr marL="285750" indent="-285750">
              <a:buFont typeface="Courier New" panose="02070309020205020404" pitchFamily="49" charset="0"/>
              <a:buChar char="o"/>
            </a:pPr>
            <a:r>
              <a:rPr lang="sr-Latn-BA" sz="1600" i="1" dirty="0">
                <a:solidFill>
                  <a:schemeClr val="tx1">
                    <a:lumMod val="65000"/>
                    <a:lumOff val="35000"/>
                  </a:schemeClr>
                </a:solidFill>
                <a:latin typeface="Times New Roman" panose="02020603050405020304" pitchFamily="18" charset="0"/>
                <a:cs typeface="Times New Roman" panose="02020603050405020304" pitchFamily="18" charset="0"/>
              </a:rPr>
              <a:t>Džon Manjuard Kejnz</a:t>
            </a:r>
          </a:p>
          <a:p>
            <a:pPr marL="285750" indent="-285750">
              <a:buFont typeface="Courier New" panose="02070309020205020404" pitchFamily="49" charset="0"/>
              <a:buChar char="o"/>
            </a:pPr>
            <a:r>
              <a:rPr lang="sr-Latn-BA" sz="1600" i="1" dirty="0">
                <a:solidFill>
                  <a:schemeClr val="tx1">
                    <a:lumMod val="65000"/>
                    <a:lumOff val="35000"/>
                  </a:schemeClr>
                </a:solidFill>
                <a:latin typeface="Times New Roman" panose="02020603050405020304" pitchFamily="18" charset="0"/>
                <a:cs typeface="Times New Roman" panose="02020603050405020304" pitchFamily="18" charset="0"/>
              </a:rPr>
              <a:t>Pol Samjuelson </a:t>
            </a:r>
          </a:p>
          <a:p>
            <a:pPr marL="457200" indent="-457200">
              <a:buFont typeface="Wingdings" panose="05000000000000000000" pitchFamily="2" charset="2"/>
              <a:buChar char="§"/>
            </a:pPr>
            <a:endParaRPr lang="sr-Latn-BA" sz="2400" b="1" dirty="0">
              <a:solidFill>
                <a:schemeClr val="tx1">
                  <a:lumMod val="65000"/>
                  <a:lumOff val="35000"/>
                </a:schemeClr>
              </a:solidFill>
              <a:latin typeface="Times New Roman" panose="02020603050405020304" pitchFamily="18" charset="0"/>
              <a:cs typeface="Times New Roman" panose="02020603050405020304" pitchFamily="18" charset="0"/>
            </a:endParaRPr>
          </a:p>
          <a:p>
            <a:r>
              <a:rPr lang="sr-Latn-BA" sz="2400" b="1" dirty="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3200" b="1"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20" name="Title 1"/>
          <p:cNvSpPr txBox="1">
            <a:spLocks/>
          </p:cNvSpPr>
          <p:nvPr/>
        </p:nvSpPr>
        <p:spPr>
          <a:xfrm>
            <a:off x="411982" y="5905593"/>
            <a:ext cx="8574999" cy="817420"/>
          </a:xfrm>
          <a:prstGeom prst="rect">
            <a:avLst/>
          </a:prstGeom>
          <a:solidFill>
            <a:schemeClr val="accent3">
              <a:lumMod val="20000"/>
              <a:lumOff val="80000"/>
            </a:schemeClr>
          </a:solidFill>
          <a:ln w="9525">
            <a:solidFill>
              <a:schemeClr val="tx1"/>
            </a:solidFill>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U izučavanju međunarodne ekonomije, stalno se ponavlja </a:t>
            </a:r>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7 istih tema</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 1. dobici od trgovine, 2. modeli trgovin, 3. protekcionizam, 4. platni bilans, 5. određivanje deviznih kurseva, 6. međunarodna koordinacija politika i 7. međunarodno tržište kapitala.   </a:t>
            </a:r>
            <a:endParaRPr lang="sr-Latn-BA" sz="3200" b="1"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22" name="Title 1"/>
          <p:cNvSpPr txBox="1">
            <a:spLocks/>
          </p:cNvSpPr>
          <p:nvPr/>
        </p:nvSpPr>
        <p:spPr>
          <a:xfrm>
            <a:off x="411983" y="5275523"/>
            <a:ext cx="8449092" cy="527536"/>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Neizmjena važnost međunarodnih ekonomskih odnosa proizilazi iz indikatora: </a:t>
            </a:r>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obim međunarodne trgovine </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koji ima konstantan rast.</a:t>
            </a:r>
          </a:p>
        </p:txBody>
      </p:sp>
    </p:spTree>
    <p:extLst>
      <p:ext uri="{BB962C8B-B14F-4D97-AF65-F5344CB8AC3E}">
        <p14:creationId xmlns:p14="http://schemas.microsoft.com/office/powerpoint/2010/main" val="23083618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11</a:t>
            </a:fld>
            <a:endParaRPr lang="en-US" dirty="0"/>
          </a:p>
        </p:txBody>
      </p:sp>
      <p:sp>
        <p:nvSpPr>
          <p:cNvPr id="3" name="Rounded Rectangle 2"/>
          <p:cNvSpPr/>
          <p:nvPr/>
        </p:nvSpPr>
        <p:spPr>
          <a:xfrm>
            <a:off x="147619" y="135052"/>
            <a:ext cx="8643956"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Predmet </a:t>
            </a:r>
            <a:r>
              <a:rPr lang="sr-Latn-BA" sz="2000" i="1" dirty="0">
                <a:solidFill>
                  <a:schemeClr val="bg2">
                    <a:lumMod val="25000"/>
                  </a:schemeClr>
                </a:solidFill>
                <a:latin typeface="Times New Roman" panose="02020603050405020304" pitchFamily="18" charset="0"/>
                <a:cs typeface="Times New Roman" panose="02020603050405020304" pitchFamily="18" charset="0"/>
              </a:rPr>
              <a:t>proučavanja Međunarodne ekonomije.... </a:t>
            </a:r>
            <a:endParaRPr lang="en-GB" sz="2000"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487570" y="1051120"/>
            <a:ext cx="3003775" cy="335125"/>
          </a:xfrm>
          <a:prstGeom prst="rect">
            <a:avLst/>
          </a:prstGeom>
          <a:solidFill>
            <a:schemeClr val="bg1">
              <a:lumMod val="8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Međunarodna ekonomija se bavi:</a:t>
            </a:r>
            <a:endParaRPr lang="sr-Latn-BA" sz="2400" b="1" dirty="0">
              <a:solidFill>
                <a:schemeClr val="tx1">
                  <a:lumMod val="65000"/>
                  <a:lumOff val="35000"/>
                </a:schemeClr>
              </a:solidFill>
              <a:latin typeface="Times New Roman" panose="02020603050405020304" pitchFamily="18" charset="0"/>
              <a:cs typeface="Times New Roman" panose="02020603050405020304" pitchFamily="18" charset="0"/>
            </a:endParaRPr>
          </a:p>
          <a:p>
            <a:r>
              <a:rPr lang="sr-Latn-BA" sz="2400" b="1" dirty="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3200" b="1"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6" name="Title 1"/>
          <p:cNvSpPr txBox="1">
            <a:spLocks/>
          </p:cNvSpPr>
          <p:nvPr/>
        </p:nvSpPr>
        <p:spPr>
          <a:xfrm>
            <a:off x="487570" y="1386245"/>
            <a:ext cx="8304005" cy="1578628"/>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buFont typeface="Wingdings" panose="05000000000000000000" pitchFamily="2" charset="2"/>
              <a:buChar char="ü"/>
            </a:pPr>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Teorijom međunarodne razmjene </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 ispituje osnove dobitaka od razmjene </a:t>
            </a:r>
          </a:p>
          <a:p>
            <a:pPr marL="285750" indent="-285750">
              <a:buFont typeface="Wingdings" panose="05000000000000000000" pitchFamily="2" charset="2"/>
              <a:buChar char="ü"/>
            </a:pPr>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Politikom međunarodne razmjene </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 ispituje razlog uvođenja i efekte spoljnotrgovinskih restrikcija </a:t>
            </a:r>
          </a:p>
          <a:p>
            <a:pPr marL="285750" indent="-285750">
              <a:buFont typeface="Wingdings" panose="05000000000000000000" pitchFamily="2" charset="2"/>
              <a:buChar char="ü"/>
            </a:pPr>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Platni bilans </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 mjeri ukupna primanja i plaćanja ostatku svijeta </a:t>
            </a:r>
          </a:p>
          <a:p>
            <a:pPr marL="285750" indent="-285750">
              <a:buFont typeface="Wingdings" panose="05000000000000000000" pitchFamily="2" charset="2"/>
              <a:buChar char="ü"/>
            </a:pPr>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Devizna tržišta </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 predstavljaju institucionalni okvir za razmjenu nacionalne valute za valute ostalih zemalja.  </a:t>
            </a:r>
          </a:p>
          <a:p>
            <a:endParaRPr lang="sr-Latn-BA" sz="2400" b="1" dirty="0">
              <a:solidFill>
                <a:schemeClr val="tx1">
                  <a:lumMod val="65000"/>
                  <a:lumOff val="35000"/>
                </a:schemeClr>
              </a:solidFill>
              <a:latin typeface="Times New Roman" panose="02020603050405020304" pitchFamily="18" charset="0"/>
              <a:cs typeface="Times New Roman" panose="02020603050405020304" pitchFamily="18" charset="0"/>
            </a:endParaRPr>
          </a:p>
          <a:p>
            <a:r>
              <a:rPr lang="sr-Latn-BA" sz="2400" b="1" dirty="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3200" b="1"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1" name="Title 1"/>
          <p:cNvSpPr txBox="1">
            <a:spLocks/>
          </p:cNvSpPr>
          <p:nvPr/>
        </p:nvSpPr>
        <p:spPr>
          <a:xfrm>
            <a:off x="2238035" y="2964873"/>
            <a:ext cx="4790837" cy="335125"/>
          </a:xfrm>
          <a:prstGeom prst="rect">
            <a:avLst/>
          </a:prstGeom>
          <a:solidFill>
            <a:schemeClr val="accent3">
              <a:lumMod val="40000"/>
              <a:lumOff val="60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Teorija i politika međunarodne razmjene svrstava se u: </a:t>
            </a:r>
            <a:endParaRPr lang="sr-Latn-BA" sz="3200" b="1"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2" name="Vertical Scroll 11"/>
          <p:cNvSpPr/>
          <p:nvPr/>
        </p:nvSpPr>
        <p:spPr>
          <a:xfrm>
            <a:off x="803562" y="3419811"/>
            <a:ext cx="2558473" cy="748145"/>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a:t>Mikroekonomski aspekt </a:t>
            </a:r>
            <a:endParaRPr lang="en-GB" dirty="0"/>
          </a:p>
        </p:txBody>
      </p:sp>
      <p:sp>
        <p:nvSpPr>
          <p:cNvPr id="13" name="Vertical Scroll 12"/>
          <p:cNvSpPr/>
          <p:nvPr/>
        </p:nvSpPr>
        <p:spPr>
          <a:xfrm>
            <a:off x="6082144" y="3419811"/>
            <a:ext cx="2558473" cy="748145"/>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a:t>Makroekonomski aspekt </a:t>
            </a:r>
            <a:endParaRPr lang="en-GB" dirty="0"/>
          </a:p>
        </p:txBody>
      </p:sp>
      <p:sp>
        <p:nvSpPr>
          <p:cNvPr id="15" name="Rounded Rectangle 14"/>
          <p:cNvSpPr/>
          <p:nvPr/>
        </p:nvSpPr>
        <p:spPr>
          <a:xfrm>
            <a:off x="147619" y="4190694"/>
            <a:ext cx="3657763" cy="158203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r-Latn-BA" sz="1600" dirty="0">
                <a:solidFill>
                  <a:schemeClr val="tx1"/>
                </a:solidFill>
                <a:latin typeface="Times New Roman" panose="02020603050405020304" pitchFamily="18" charset="0"/>
                <a:cs typeface="Times New Roman" panose="02020603050405020304" pitchFamily="18" charset="0"/>
              </a:rPr>
              <a:t>Jer se bave pojedinim zemljama koje se tretiraju kao jedinice sa zasebnim (relativnim) cijenama pojedinih dobara. </a:t>
            </a:r>
          </a:p>
          <a:p>
            <a:pPr marL="285750" indent="-285750">
              <a:buFont typeface="Wingdings" panose="05000000000000000000" pitchFamily="2" charset="2"/>
              <a:buChar char="ü"/>
            </a:pPr>
            <a:endParaRPr lang="en-GB" dirty="0"/>
          </a:p>
        </p:txBody>
      </p:sp>
      <p:sp>
        <p:nvSpPr>
          <p:cNvPr id="16" name="Rounded Rectangle 15"/>
          <p:cNvSpPr/>
          <p:nvPr/>
        </p:nvSpPr>
        <p:spPr>
          <a:xfrm>
            <a:off x="4982854" y="4287770"/>
            <a:ext cx="3657763" cy="163274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r-Latn-BA" sz="1600" dirty="0">
                <a:solidFill>
                  <a:schemeClr val="tx1"/>
                </a:solidFill>
                <a:latin typeface="Times New Roman" panose="02020603050405020304" pitchFamily="18" charset="0"/>
                <a:cs typeface="Times New Roman" panose="02020603050405020304" pitchFamily="18" charset="0"/>
              </a:rPr>
              <a:t>Jer platni bilans obuhvata ukupna plaćanja, i spada u makroekonomski aspekt međunarodne ekonomije. Ovdje spadaju i politiek prilagođavanja i druge ekonomske politike koje djeluju na nacionalni dohodak i i opšti nivo cijena. </a:t>
            </a:r>
            <a:endParaRPr lang="en-GB" dirty="0"/>
          </a:p>
        </p:txBody>
      </p:sp>
      <p:sp>
        <p:nvSpPr>
          <p:cNvPr id="17" name="Bent Arrow 16"/>
          <p:cNvSpPr/>
          <p:nvPr/>
        </p:nvSpPr>
        <p:spPr>
          <a:xfrm rot="5400000">
            <a:off x="7295217" y="2855128"/>
            <a:ext cx="494933" cy="735079"/>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8" name="Bent Arrow 17"/>
          <p:cNvSpPr/>
          <p:nvPr/>
        </p:nvSpPr>
        <p:spPr>
          <a:xfrm rot="5400000" flipV="1">
            <a:off x="1560939" y="2926077"/>
            <a:ext cx="485519" cy="722401"/>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7985970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12</a:t>
            </a:fld>
            <a:endParaRPr lang="en-US" dirty="0"/>
          </a:p>
        </p:txBody>
      </p:sp>
      <p:sp>
        <p:nvSpPr>
          <p:cNvPr id="3" name="Rounded Rectangle 2"/>
          <p:cNvSpPr/>
          <p:nvPr/>
        </p:nvSpPr>
        <p:spPr>
          <a:xfrm>
            <a:off x="147619" y="135052"/>
            <a:ext cx="8643956"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Tekući problemi i izazovi u Međunarodnoj ekonomiji.... </a:t>
            </a:r>
            <a:endParaRPr lang="en-GB" sz="2000"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Rounded Rectangle 3"/>
          <p:cNvSpPr/>
          <p:nvPr/>
        </p:nvSpPr>
        <p:spPr>
          <a:xfrm>
            <a:off x="461653" y="2072647"/>
            <a:ext cx="3639294" cy="731049"/>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r-Latn-BA" sz="1400" dirty="0">
                <a:solidFill>
                  <a:schemeClr val="tx1"/>
                </a:solidFill>
              </a:rPr>
              <a:t>1. Spori rast i visoka nezaposlenost u razvijenim zemljama nakon „Velike recesije“  </a:t>
            </a:r>
            <a:endParaRPr lang="en-GB" dirty="0"/>
          </a:p>
        </p:txBody>
      </p:sp>
      <p:sp>
        <p:nvSpPr>
          <p:cNvPr id="5" name="Rounded Rectangle 4"/>
          <p:cNvSpPr/>
          <p:nvPr/>
        </p:nvSpPr>
        <p:spPr>
          <a:xfrm>
            <a:off x="5213823" y="2005825"/>
            <a:ext cx="3588414" cy="731049"/>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r-Latn-BA" sz="1400" dirty="0">
                <a:solidFill>
                  <a:schemeClr val="tx1"/>
                </a:solidFill>
              </a:rPr>
              <a:t>2. Izazovi nastali pojavom Kine kao vodeće svjetske ekonomske sile </a:t>
            </a:r>
            <a:endParaRPr lang="en-GB" dirty="0"/>
          </a:p>
        </p:txBody>
      </p:sp>
      <p:sp>
        <p:nvSpPr>
          <p:cNvPr id="6" name="Rounded Rectangle 5"/>
          <p:cNvSpPr/>
          <p:nvPr/>
        </p:nvSpPr>
        <p:spPr>
          <a:xfrm>
            <a:off x="3013282" y="1152911"/>
            <a:ext cx="3556168" cy="754176"/>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r-Latn-BA" sz="1400" dirty="0">
                <a:solidFill>
                  <a:schemeClr val="tx1"/>
                </a:solidFill>
              </a:rPr>
              <a:t>3. Spoljnotrgovinski protekcionizam u razvijenim zemljama u brzo globalizujućem svijetu </a:t>
            </a:r>
            <a:endParaRPr lang="en-GB" dirty="0"/>
          </a:p>
        </p:txBody>
      </p:sp>
      <p:sp>
        <p:nvSpPr>
          <p:cNvPr id="7" name="Rounded Rectangle 6"/>
          <p:cNvSpPr/>
          <p:nvPr/>
        </p:nvSpPr>
        <p:spPr>
          <a:xfrm>
            <a:off x="5213823" y="4595444"/>
            <a:ext cx="3473043" cy="760162"/>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r-Latn-BA" sz="1400" dirty="0">
                <a:solidFill>
                  <a:schemeClr val="tx1"/>
                </a:solidFill>
              </a:rPr>
              <a:t>4. Prekomjerne fluktuacije, neuravnoteženost deviznih kurseva i finansijske krize </a:t>
            </a:r>
            <a:endParaRPr lang="en-GB" dirty="0"/>
          </a:p>
        </p:txBody>
      </p:sp>
      <p:sp>
        <p:nvSpPr>
          <p:cNvPr id="8" name="Rounded Rectangle 7"/>
          <p:cNvSpPr/>
          <p:nvPr/>
        </p:nvSpPr>
        <p:spPr>
          <a:xfrm>
            <a:off x="461653" y="4587171"/>
            <a:ext cx="3639296" cy="776707"/>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r-Latn-BA" sz="1400" dirty="0">
                <a:solidFill>
                  <a:schemeClr val="tx1"/>
                </a:solidFill>
              </a:rPr>
              <a:t>5. Strukturne neravnoteže u razvijenim zemljama, nedovoljno restrukturiranje u zemljama u tranziciji </a:t>
            </a:r>
            <a:endParaRPr lang="en-GB" dirty="0"/>
          </a:p>
        </p:txBody>
      </p:sp>
      <p:sp>
        <p:nvSpPr>
          <p:cNvPr id="9" name="Rounded Rectangle 8"/>
          <p:cNvSpPr/>
          <p:nvPr/>
        </p:nvSpPr>
        <p:spPr>
          <a:xfrm>
            <a:off x="2888508" y="5419437"/>
            <a:ext cx="3566846" cy="730247"/>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r-Latn-BA" sz="1400" dirty="0">
                <a:solidFill>
                  <a:schemeClr val="tx1"/>
                </a:solidFill>
              </a:rPr>
              <a:t>6. Duboko siromaštvo u mnogim zemljama u razvoju </a:t>
            </a:r>
            <a:endParaRPr lang="en-GB" dirty="0"/>
          </a:p>
        </p:txBody>
      </p:sp>
      <p:pic>
        <p:nvPicPr>
          <p:cNvPr id="10" name="Picture 2" descr="https://www.wto.org/english/res_e/statis_e/wts2017_e/chap2_1m_e.pn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013282" y="2835612"/>
            <a:ext cx="3306619" cy="1610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ounded Rectangle 10"/>
          <p:cNvSpPr/>
          <p:nvPr/>
        </p:nvSpPr>
        <p:spPr>
          <a:xfrm>
            <a:off x="572472" y="6223925"/>
            <a:ext cx="8229765" cy="455760"/>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r-Latn-BA" sz="1400" dirty="0">
                <a:solidFill>
                  <a:schemeClr val="tx1"/>
                </a:solidFill>
              </a:rPr>
              <a:t>7. Oskudica resursa, degradiacija životne sredine, klimatske promjene, neodrživi razvoj </a:t>
            </a:r>
            <a:endParaRPr lang="en-GB" dirty="0"/>
          </a:p>
        </p:txBody>
      </p:sp>
    </p:spTree>
    <p:extLst>
      <p:ext uri="{BB962C8B-B14F-4D97-AF65-F5344CB8AC3E}">
        <p14:creationId xmlns:p14="http://schemas.microsoft.com/office/powerpoint/2010/main" val="15358295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13</a:t>
            </a:fld>
            <a:endParaRPr lang="en-US" dirty="0"/>
          </a:p>
        </p:txBody>
      </p:sp>
      <p:sp>
        <p:nvSpPr>
          <p:cNvPr id="3" name="Rounded Rectangle 2"/>
          <p:cNvSpPr/>
          <p:nvPr/>
        </p:nvSpPr>
        <p:spPr>
          <a:xfrm>
            <a:off x="147619" y="135052"/>
            <a:ext cx="8643956"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Tekući problemi i izazovi u Međunarodnoj ekonomiji.... </a:t>
            </a:r>
            <a:endParaRPr lang="en-GB" sz="2000"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572655" y="1352180"/>
            <a:ext cx="8146471" cy="1578628"/>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Velika recesija koja je trajala tokom 2008. i 2009., a započela je najpre u SAD u avgustu 2007.godine , na tržištu visokorizičnih stambenih kredita, odakle je tokom 2008.zahvatila čitav realni i finansijski sektor američke privrede, a potom se proširila na čitav svijet. SAD i druge razvijene zemlje su reagovale na krizu tako što su otpočele spasavanje banaka režući drastično kamatne stope i sprovodeći veoma masivne stimulacione pakete. Međutim, ovi napori su samo uspjeli da zaustave krizu. Mada je recesija zvanično okončana 2010.godine, razvijene zemlje i dalje bilježe spori rast i veliku nezaposlenost, što su bez sumnje najteži problemi sa kojima se suočavaju razvijene zemlje. (takođe primjeri Grčka, Irska, Portugalija, Španija, Italija... – sve članice EU) koje ne uspjevaju da rješe krizu prezaduženosti, neodrživih budžetskih deficita, i gubitaka međunarodne konkurentnosti. </a:t>
            </a:r>
          </a:p>
          <a:p>
            <a:endParaRPr lang="sr-Latn-BA" sz="2400" b="1" dirty="0">
              <a:solidFill>
                <a:schemeClr val="tx1">
                  <a:lumMod val="65000"/>
                  <a:lumOff val="35000"/>
                </a:schemeClr>
              </a:solidFill>
              <a:latin typeface="Times New Roman" panose="02020603050405020304" pitchFamily="18" charset="0"/>
              <a:cs typeface="Times New Roman" panose="02020603050405020304" pitchFamily="18" charset="0"/>
            </a:endParaRPr>
          </a:p>
          <a:p>
            <a:r>
              <a:rPr lang="sr-Latn-BA" sz="2400" b="1" dirty="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3200" b="1"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5" name="Rounded Rectangle 4"/>
          <p:cNvSpPr/>
          <p:nvPr/>
        </p:nvSpPr>
        <p:spPr>
          <a:xfrm>
            <a:off x="489361" y="985113"/>
            <a:ext cx="8229765" cy="311851"/>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r-Latn-BA" sz="1400" dirty="0">
                <a:solidFill>
                  <a:schemeClr val="tx1"/>
                </a:solidFill>
              </a:rPr>
              <a:t>1. Spori rast i visoka nezaposlenost u razvijenim zemljama nakon „Velike recesije“  </a:t>
            </a:r>
            <a:endParaRPr lang="en-GB" dirty="0"/>
          </a:p>
        </p:txBody>
      </p:sp>
      <p:sp>
        <p:nvSpPr>
          <p:cNvPr id="6" name="Rounded Rectangle 5"/>
          <p:cNvSpPr/>
          <p:nvPr/>
        </p:nvSpPr>
        <p:spPr>
          <a:xfrm>
            <a:off x="489360" y="4136089"/>
            <a:ext cx="8229765" cy="311851"/>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r-Latn-BA" sz="1400" dirty="0">
                <a:solidFill>
                  <a:schemeClr val="tx1"/>
                </a:solidFill>
              </a:rPr>
              <a:t>2. Izazovi nastali pojavom Kine kao vodeće svjetske ekonomske sile </a:t>
            </a:r>
            <a:endParaRPr lang="en-GB" dirty="0"/>
          </a:p>
        </p:txBody>
      </p:sp>
      <p:sp>
        <p:nvSpPr>
          <p:cNvPr id="7" name="Title 1"/>
          <p:cNvSpPr txBox="1">
            <a:spLocks/>
          </p:cNvSpPr>
          <p:nvPr/>
        </p:nvSpPr>
        <p:spPr>
          <a:xfrm>
            <a:off x="489360" y="4352304"/>
            <a:ext cx="8082147" cy="1578628"/>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Pojava Kine kao vodeće svjetske ekonomske sile stavlja pred SAD ali i druge zemlje svijeta ogromne izazove prilagođavanja. Kina je sada najveći spoljnotrgovinski partner u svijetu. Kina posjeduje više od 2 biliona US$državngo duga SAD, dok  istovremeno njena valuta sve jače konkuriše $. Takođe, kineski privredni rast poslednje 3 decenije,  dao je ogroman podsticaj svjetskom privrednom rastu. </a:t>
            </a:r>
            <a:endParaRPr lang="sr-Latn-BA" sz="2400" b="1" dirty="0">
              <a:solidFill>
                <a:schemeClr val="tx1">
                  <a:lumMod val="65000"/>
                  <a:lumOff val="35000"/>
                </a:schemeClr>
              </a:solidFill>
              <a:latin typeface="Times New Roman" panose="02020603050405020304" pitchFamily="18" charset="0"/>
              <a:cs typeface="Times New Roman" panose="02020603050405020304" pitchFamily="18" charset="0"/>
            </a:endParaRPr>
          </a:p>
          <a:p>
            <a:r>
              <a:rPr lang="sr-Latn-BA" sz="2400" b="1" dirty="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3200" b="1"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422827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14</a:t>
            </a:fld>
            <a:endParaRPr lang="en-US" dirty="0"/>
          </a:p>
        </p:txBody>
      </p:sp>
      <p:sp>
        <p:nvSpPr>
          <p:cNvPr id="3" name="Rounded Rectangle 2"/>
          <p:cNvSpPr/>
          <p:nvPr/>
        </p:nvSpPr>
        <p:spPr>
          <a:xfrm>
            <a:off x="147619" y="135052"/>
            <a:ext cx="8643956"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Tekući problemi i izazovi u Međunarodnoj ekonomiji.... </a:t>
            </a:r>
            <a:endParaRPr lang="en-GB" sz="2000"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489361" y="1352180"/>
            <a:ext cx="8229765" cy="1578628"/>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Pri slobodnoj razmjeni evidentno je da će se svaka zemlja specijalizovati  u proizvodnji dobara koje najefikasnije proizvodi, te će izvozeći dio proizvodnje na kraju imati više uvoznih dobara nego što bi mogla proizvesti kod kuće. Međutim, u praksi najveći broj zemalja uvodi spoljnotrgovinske restrikcije. Iako slobodna razmjena nedvosmisleno povećava blagostanje svih učesnika u razmjeni, restrikcije obično zagovara ubjedljiva manjina domaćih proizvođača koji imaju veliku korist od zaštite. Npr. SAD poslednjih godina ima ovaj problem (strah od gubitka radnih mjesta, te uvođenje zaštite od inostrane konkurencije), pošto Kina i Indija povećavaju svoje komparativne prednosti.Glavni izazov razvijenih zemalja: kako da ostanu konkurentne, kako da izbjegnu veliko smanjenje radnih mjesta, a da istovremeno učestvuju u koristima od globalizacije, i da izbjegnu rast protekcionizma. </a:t>
            </a:r>
            <a:endParaRPr lang="sr-Latn-BA" sz="2400" b="1" dirty="0">
              <a:solidFill>
                <a:schemeClr val="tx1">
                  <a:lumMod val="65000"/>
                  <a:lumOff val="35000"/>
                </a:schemeClr>
              </a:solidFill>
              <a:latin typeface="Times New Roman" panose="02020603050405020304" pitchFamily="18" charset="0"/>
              <a:cs typeface="Times New Roman" panose="02020603050405020304" pitchFamily="18" charset="0"/>
            </a:endParaRPr>
          </a:p>
          <a:p>
            <a:r>
              <a:rPr lang="sr-Latn-BA" sz="2400" b="1" dirty="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3200" b="1"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5" name="Rounded Rectangle 4"/>
          <p:cNvSpPr/>
          <p:nvPr/>
        </p:nvSpPr>
        <p:spPr>
          <a:xfrm>
            <a:off x="489361" y="985113"/>
            <a:ext cx="8229765" cy="311851"/>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r-Latn-BA" sz="1400" dirty="0">
                <a:solidFill>
                  <a:schemeClr val="tx1"/>
                </a:solidFill>
              </a:rPr>
              <a:t>3. Spoljnotrgovinski protekcionizam u razvijenim zemljama u brzo globalizujućem svijetu </a:t>
            </a:r>
            <a:endParaRPr lang="en-GB" dirty="0"/>
          </a:p>
        </p:txBody>
      </p:sp>
      <p:sp>
        <p:nvSpPr>
          <p:cNvPr id="6" name="Rounded Rectangle 5"/>
          <p:cNvSpPr/>
          <p:nvPr/>
        </p:nvSpPr>
        <p:spPr>
          <a:xfrm>
            <a:off x="489360" y="3930022"/>
            <a:ext cx="8229765" cy="311851"/>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r-Latn-BA" sz="1400" dirty="0">
                <a:solidFill>
                  <a:schemeClr val="tx1"/>
                </a:solidFill>
              </a:rPr>
              <a:t>4. Prekomjerne fluktuacije, neuravnoteženost deviznih kurseva i finansijske krize </a:t>
            </a:r>
            <a:endParaRPr lang="en-GB" dirty="0"/>
          </a:p>
        </p:txBody>
      </p:sp>
      <p:sp>
        <p:nvSpPr>
          <p:cNvPr id="7" name="Title 1"/>
          <p:cNvSpPr txBox="1">
            <a:spLocks/>
          </p:cNvSpPr>
          <p:nvPr/>
        </p:nvSpPr>
        <p:spPr>
          <a:xfrm>
            <a:off x="489360" y="4352304"/>
            <a:ext cx="8082147" cy="1578628"/>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Devizni kursevi po pravilu prolaze kroz velike fluktuacije i periode nestabilnosti, a često su trajno neuravnoteženi, tj. nalaze se van tržišne ravnoteže. Povremene finansijske krize su dovele do finansijske i privredne nestabilnosti, porećemenog odnosa međunarodne razmjene kada specijalizaja može da dovede do nestabilnosti u međuanrodnim fin.tržištima širom svijeta. Ove krize su probudile stare zahtjeve za reformom međ.monetarnog sistema i za boljom međunarodnom koordinacijom ekonomskih politika vodećih zemalja svijeta. </a:t>
            </a:r>
          </a:p>
        </p:txBody>
      </p:sp>
    </p:spTree>
    <p:extLst>
      <p:ext uri="{BB962C8B-B14F-4D97-AF65-F5344CB8AC3E}">
        <p14:creationId xmlns:p14="http://schemas.microsoft.com/office/powerpoint/2010/main" val="4944763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15</a:t>
            </a:fld>
            <a:endParaRPr lang="en-US" dirty="0"/>
          </a:p>
        </p:txBody>
      </p:sp>
      <p:sp>
        <p:nvSpPr>
          <p:cNvPr id="3" name="Rounded Rectangle 2"/>
          <p:cNvSpPr/>
          <p:nvPr/>
        </p:nvSpPr>
        <p:spPr>
          <a:xfrm>
            <a:off x="147619" y="135052"/>
            <a:ext cx="8643956"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Tekući problemi i izazovi u Međunarodnoj ekonomiji.... </a:t>
            </a:r>
            <a:endParaRPr lang="en-GB" sz="2000"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489361" y="1352179"/>
            <a:ext cx="8229765" cy="2467411"/>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SAD se suočavaju s </a:t>
            </a:r>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dubokim strukturnim neravnotežama </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u vidu </a:t>
            </a:r>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prekomjerne potrošnje i nedovoljne domaće štednje. </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To znači da SAD jednostavno </a:t>
            </a:r>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žive iznad svojih mogućnosti </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i prekomjerno se zadužuju u inostranstvu. Rezultat toga je ogromni priliv kapitala, </a:t>
            </a:r>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precjenjen dolar</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 ogromni i neodrživi spoljnotrgovinski deficiti i nestabilno tržište kapitala. </a:t>
            </a:r>
          </a:p>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Evropa ima krajnje nefleksibilno tržište rada, Japan karakteriše velika neefikasnost u sistemu raspodjele, što </a:t>
            </a:r>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svima zajedno usporava privredni rast</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 Tranzicione privrede </a:t>
            </a:r>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nedovoljno su restrukturirane i ne mogu da uspostave pune tržišne uslove poslovanja i tako ostvare brži rast. </a:t>
            </a:r>
          </a:p>
          <a:p>
            <a:pPr algn="just"/>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Nedovoljan rast u ovoj oblasti </a:t>
            </a:r>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ugrožava rast čitave svjetske privrede </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i pospješuje zahtjeve za uvođenje protekcionističkih mjera. Domaći i regionalni izazovi brzo prerastaju u globalne ekonomske probleme. </a:t>
            </a:r>
            <a:endParaRPr lang="sr-Latn-BA" sz="32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5" name="Rounded Rectangle 4"/>
          <p:cNvSpPr/>
          <p:nvPr/>
        </p:nvSpPr>
        <p:spPr>
          <a:xfrm>
            <a:off x="489360" y="896420"/>
            <a:ext cx="8229765" cy="455760"/>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r-Latn-BA" sz="1400" dirty="0">
                <a:solidFill>
                  <a:schemeClr val="tx1"/>
                </a:solidFill>
              </a:rPr>
              <a:t>5. Strukturne neravnoteže u razvijenim zemljama, nedovoljno restrukturiranje u zemljama u tranziciji </a:t>
            </a:r>
            <a:endParaRPr lang="en-GB" dirty="0"/>
          </a:p>
        </p:txBody>
      </p:sp>
      <p:sp>
        <p:nvSpPr>
          <p:cNvPr id="6" name="Rounded Rectangle 5"/>
          <p:cNvSpPr/>
          <p:nvPr/>
        </p:nvSpPr>
        <p:spPr>
          <a:xfrm>
            <a:off x="489360" y="4141163"/>
            <a:ext cx="8229765" cy="311851"/>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r-Latn-BA" sz="1400" dirty="0">
                <a:solidFill>
                  <a:schemeClr val="tx1"/>
                </a:solidFill>
              </a:rPr>
              <a:t>6. Duboko siromaštvo u mnogim zemljama u razvoju </a:t>
            </a:r>
            <a:endParaRPr lang="en-GB" dirty="0"/>
          </a:p>
        </p:txBody>
      </p:sp>
      <p:sp>
        <p:nvSpPr>
          <p:cNvPr id="7" name="Title 1"/>
          <p:cNvSpPr txBox="1">
            <a:spLocks/>
          </p:cNvSpPr>
          <p:nvPr/>
        </p:nvSpPr>
        <p:spPr>
          <a:xfrm>
            <a:off x="489360" y="4645297"/>
            <a:ext cx="8082147" cy="1963276"/>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Iako mnoge zemlje u razvoju (naročito Kina i Indija) veoma brzo rastu, neke od najsiromašnijih zemalja (npr. zemlje Podsaharske Afrike) suočavaju se s </a:t>
            </a:r>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dubokim siromaštvom, neodrživim spoljnim dugom, privrednom stagnacijom i širenjem nejednakosti u životnom standardu stanovništva</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 Danas više od 1 milijarde ljudi (što čini šestinu svjetske populacije) živi sa manje </a:t>
            </a:r>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od 1,25 $ dnevno</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 Izazov u međunarodnoj ekonomiji – zašto je međ</a:t>
            </a:r>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unarodna nejednakost između dohodaka razvijenih i većine nerazvijenih zemalja </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svijeta tako velika i rastuća i šta može da stimuliše rast u najsiromašnijim zemljama svijeta. </a:t>
            </a:r>
          </a:p>
        </p:txBody>
      </p:sp>
    </p:spTree>
    <p:extLst>
      <p:ext uri="{BB962C8B-B14F-4D97-AF65-F5344CB8AC3E}">
        <p14:creationId xmlns:p14="http://schemas.microsoft.com/office/powerpoint/2010/main" val="7740836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16</a:t>
            </a:fld>
            <a:endParaRPr lang="en-US" dirty="0"/>
          </a:p>
        </p:txBody>
      </p:sp>
      <p:sp>
        <p:nvSpPr>
          <p:cNvPr id="3" name="Rounded Rectangle 2"/>
          <p:cNvSpPr/>
          <p:nvPr/>
        </p:nvSpPr>
        <p:spPr>
          <a:xfrm>
            <a:off x="147619" y="135052"/>
            <a:ext cx="8643956"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Tekući problemi i izazovi u Međunarodnoj ekonomiji.... </a:t>
            </a:r>
            <a:endParaRPr lang="en-GB" sz="2000"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489361" y="1352179"/>
            <a:ext cx="8229765" cy="2467411"/>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Rast bogatih ali i razvoj siromašnih zemalja svijeta, </a:t>
            </a:r>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ozbiljno su ugrožni sa sve većom degradacijom resursa, degradacijom životne sredine, i klimatskim pomjenama</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 Tokom godina, evidentan je rapidan rast tražnje, naročito  u Kini i Indiji, gdje s druge strane imamo rigodnost ponude u zemljama proizvođačima, što je uticalo da su cijene nafte i drugih sirovina u poslednjim godinama naglo porasle , kao i cijene hrane. U nekim djelovima Kine došlo je do naglog zagađenja. ..svjedoci smo opasnih klimatskih promjena koje mogu da ostave drastične posledice na život na Zemlji.. Ovi problemi mogu biti adekvatno rješavani samo udruženim naporima svih nauka, zajedno, udruženim globlalnim kooporativnim naporima... </a:t>
            </a:r>
            <a:endParaRPr lang="sr-Latn-BA" sz="32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5" name="Rounded Rectangle 4"/>
          <p:cNvSpPr/>
          <p:nvPr/>
        </p:nvSpPr>
        <p:spPr>
          <a:xfrm>
            <a:off x="489360" y="896420"/>
            <a:ext cx="8229765" cy="455760"/>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r-Latn-BA" sz="1400" dirty="0">
                <a:solidFill>
                  <a:schemeClr val="tx1"/>
                </a:solidFill>
              </a:rPr>
              <a:t>7. Oskudica resursa, degradiacija životne sredine, klimatske promjene, neodrživi razvoj </a:t>
            </a:r>
            <a:endParaRPr lang="en-GB" dirty="0"/>
          </a:p>
        </p:txBody>
      </p:sp>
      <p:pic>
        <p:nvPicPr>
          <p:cNvPr id="6" name="Picture 5"/>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347136" y="3819590"/>
            <a:ext cx="4353859" cy="2825088"/>
          </a:xfrm>
          <a:prstGeom prst="rect">
            <a:avLst/>
          </a:prstGeom>
        </p:spPr>
      </p:pic>
    </p:spTree>
    <p:extLst>
      <p:ext uri="{BB962C8B-B14F-4D97-AF65-F5344CB8AC3E}">
        <p14:creationId xmlns:p14="http://schemas.microsoft.com/office/powerpoint/2010/main" val="41969652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775644" y="4030868"/>
            <a:ext cx="7056582" cy="226941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buFont typeface="Wingdings" panose="05000000000000000000" pitchFamily="2" charset="2"/>
              <a:buChar char="§"/>
            </a:pPr>
            <a:r>
              <a:rPr lang="sr-Latn-BA" sz="2400" b="1" dirty="0">
                <a:solidFill>
                  <a:schemeClr val="bg1">
                    <a:lumMod val="50000"/>
                  </a:schemeClr>
                </a:solidFill>
                <a:latin typeface="Times New Roman" panose="02020603050405020304" pitchFamily="18" charset="0"/>
                <a:cs typeface="Times New Roman" panose="02020603050405020304" pitchFamily="18" charset="0"/>
              </a:rPr>
              <a:t>Teorija međunarodne trgovine </a:t>
            </a:r>
          </a:p>
          <a:p>
            <a:pPr marL="342900" indent="-342900">
              <a:buFont typeface="Wingdings" panose="05000000000000000000" pitchFamily="2" charset="2"/>
              <a:buChar char="§"/>
            </a:pPr>
            <a:r>
              <a:rPr lang="sr-Latn-BA" sz="2400" b="1" dirty="0">
                <a:solidFill>
                  <a:schemeClr val="bg1">
                    <a:lumMod val="50000"/>
                  </a:schemeClr>
                </a:solidFill>
                <a:latin typeface="Times New Roman" panose="02020603050405020304" pitchFamily="18" charset="0"/>
                <a:cs typeface="Times New Roman" panose="02020603050405020304" pitchFamily="18" charset="0"/>
              </a:rPr>
              <a:t>Mekrantilizam </a:t>
            </a:r>
          </a:p>
          <a:p>
            <a:pPr marL="342900" indent="-342900">
              <a:buFont typeface="Wingdings" panose="05000000000000000000" pitchFamily="2" charset="2"/>
              <a:buChar char="§"/>
            </a:pPr>
            <a:r>
              <a:rPr lang="sr-Latn-BA" sz="2400" b="1" dirty="0">
                <a:solidFill>
                  <a:schemeClr val="bg1">
                    <a:lumMod val="50000"/>
                  </a:schemeClr>
                </a:solidFill>
                <a:latin typeface="Times New Roman" panose="02020603050405020304" pitchFamily="18" charset="0"/>
                <a:cs typeface="Times New Roman" panose="02020603050405020304" pitchFamily="18" charset="0"/>
              </a:rPr>
              <a:t>Teorija apsolutnih prednosti </a:t>
            </a:r>
          </a:p>
          <a:p>
            <a:pPr marL="342900" indent="-342900">
              <a:buFont typeface="Wingdings" panose="05000000000000000000" pitchFamily="2" charset="2"/>
              <a:buChar char="§"/>
            </a:pPr>
            <a:r>
              <a:rPr lang="sr-Latn-BA" sz="2400" b="1" dirty="0">
                <a:solidFill>
                  <a:schemeClr val="bg1">
                    <a:lumMod val="50000"/>
                  </a:schemeClr>
                </a:solidFill>
                <a:latin typeface="Times New Roman" panose="02020603050405020304" pitchFamily="18" charset="0"/>
                <a:cs typeface="Times New Roman" panose="02020603050405020304" pitchFamily="18" charset="0"/>
              </a:rPr>
              <a:t>Teorija komparativnih prednosti </a:t>
            </a:r>
          </a:p>
        </p:txBody>
      </p:sp>
      <p:sp>
        <p:nvSpPr>
          <p:cNvPr id="2" name="Slide Number Placeholder 1"/>
          <p:cNvSpPr>
            <a:spLocks noGrp="1"/>
          </p:cNvSpPr>
          <p:nvPr>
            <p:ph type="sldNum" sz="quarter" idx="12"/>
          </p:nvPr>
        </p:nvSpPr>
        <p:spPr/>
        <p:txBody>
          <a:bodyPr/>
          <a:lstStyle/>
          <a:p>
            <a:fld id="{6D22F896-40B5-4ADD-8801-0D06FADFA095}" type="slidenum">
              <a:rPr lang="en-US" smtClean="0"/>
              <a:t>17</a:t>
            </a:fld>
            <a:endParaRPr lang="en-US" dirty="0"/>
          </a:p>
        </p:txBody>
      </p:sp>
      <p:sp>
        <p:nvSpPr>
          <p:cNvPr id="7" name="Rounded Rectangle 6"/>
          <p:cNvSpPr/>
          <p:nvPr/>
        </p:nvSpPr>
        <p:spPr>
          <a:xfrm>
            <a:off x="150938" y="390132"/>
            <a:ext cx="8510192" cy="880762"/>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sr-Latn-BA" sz="3200" b="1" dirty="0">
                <a:solidFill>
                  <a:schemeClr val="bg2">
                    <a:lumMod val="25000"/>
                  </a:schemeClr>
                </a:solidFill>
                <a:latin typeface="Times New Roman" panose="02020603050405020304" pitchFamily="18" charset="0"/>
                <a:cs typeface="Times New Roman" panose="02020603050405020304" pitchFamily="18" charset="0"/>
              </a:rPr>
              <a:t>Međunarodni ekonomski odnosi </a:t>
            </a:r>
            <a:endParaRPr lang="en-GB" sz="32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9" name="Title 1"/>
          <p:cNvSpPr txBox="1">
            <a:spLocks/>
          </p:cNvSpPr>
          <p:nvPr/>
        </p:nvSpPr>
        <p:spPr>
          <a:xfrm>
            <a:off x="385391" y="2987867"/>
            <a:ext cx="8428216" cy="105339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3200" b="1" dirty="0">
                <a:solidFill>
                  <a:schemeClr val="tx2">
                    <a:lumMod val="60000"/>
                    <a:lumOff val="40000"/>
                  </a:schemeClr>
                </a:solidFill>
                <a:latin typeface="Times New Roman" panose="02020603050405020304" pitchFamily="18" charset="0"/>
                <a:cs typeface="Times New Roman" panose="02020603050405020304" pitchFamily="18" charset="0"/>
              </a:rPr>
              <a:t>                  Vježbe </a:t>
            </a:r>
          </a:p>
          <a:p>
            <a:r>
              <a:rPr lang="sr-Latn-BA" sz="3000" b="1" dirty="0">
                <a:solidFill>
                  <a:schemeClr val="tx2">
                    <a:lumMod val="60000"/>
                    <a:lumOff val="40000"/>
                  </a:schemeClr>
                </a:solidFill>
                <a:latin typeface="Times New Roman" panose="02020603050405020304" pitchFamily="18" charset="0"/>
                <a:cs typeface="Times New Roman" panose="02020603050405020304" pitchFamily="18" charset="0"/>
              </a:rPr>
              <a:t>___________________________________________</a:t>
            </a:r>
          </a:p>
          <a:p>
            <a:endParaRPr lang="sr-Latn-BA" sz="3000" b="1" dirty="0">
              <a:solidFill>
                <a:schemeClr val="tx2">
                  <a:lumMod val="60000"/>
                  <a:lumOff val="40000"/>
                </a:schemeClr>
              </a:solidFill>
              <a:latin typeface="Times New Roman" panose="02020603050405020304" pitchFamily="18" charset="0"/>
              <a:cs typeface="Times New Roman" panose="02020603050405020304" pitchFamily="18" charset="0"/>
            </a:endParaRPr>
          </a:p>
          <a:p>
            <a:endParaRPr lang="sr-Latn-BA" sz="3000" b="1" dirty="0">
              <a:solidFill>
                <a:schemeClr val="tx2">
                  <a:lumMod val="60000"/>
                  <a:lumOff val="40000"/>
                </a:schemeClr>
              </a:solidFill>
              <a:latin typeface="Times New Roman" panose="02020603050405020304" pitchFamily="18" charset="0"/>
              <a:cs typeface="Times New Roman" panose="02020603050405020304" pitchFamily="18" charset="0"/>
            </a:endParaRPr>
          </a:p>
          <a:p>
            <a:endParaRPr lang="sr-Latn-BA" sz="3000" b="1" dirty="0">
              <a:solidFill>
                <a:schemeClr val="tx2">
                  <a:lumMod val="60000"/>
                  <a:lumOff val="40000"/>
                </a:schemeClr>
              </a:solidFill>
              <a:latin typeface="Times New Roman" panose="02020603050405020304" pitchFamily="18" charset="0"/>
              <a:cs typeface="Times New Roman" panose="02020603050405020304" pitchFamily="18" charset="0"/>
            </a:endParaRPr>
          </a:p>
          <a:p>
            <a:pPr marL="457200" indent="-457200">
              <a:buFont typeface="Wingdings" panose="05000000000000000000" pitchFamily="2" charset="2"/>
              <a:buChar char="§"/>
            </a:pPr>
            <a:endParaRPr lang="sr-Latn-BA" sz="3200" b="1"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2" name="Title 1"/>
          <p:cNvSpPr txBox="1">
            <a:spLocks/>
          </p:cNvSpPr>
          <p:nvPr/>
        </p:nvSpPr>
        <p:spPr>
          <a:xfrm>
            <a:off x="5396585" y="5870227"/>
            <a:ext cx="3121458" cy="86011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600" b="1" dirty="0">
                <a:solidFill>
                  <a:schemeClr val="tx1">
                    <a:lumMod val="65000"/>
                    <a:lumOff val="35000"/>
                  </a:schemeClr>
                </a:solidFill>
                <a:latin typeface="Times New Roman" panose="02020603050405020304" pitchFamily="18" charset="0"/>
                <a:cs typeface="Times New Roman" panose="02020603050405020304" pitchFamily="18" charset="0"/>
              </a:rPr>
              <a:t>mr Dragana-Vujičić Stefanović, </a:t>
            </a:r>
          </a:p>
          <a:p>
            <a:r>
              <a:rPr lang="sr-Latn-BA" sz="1600" b="1" dirty="0">
                <a:solidFill>
                  <a:schemeClr val="tx1">
                    <a:lumMod val="65000"/>
                    <a:lumOff val="35000"/>
                  </a:schemeClr>
                </a:solidFill>
                <a:latin typeface="Times New Roman" panose="02020603050405020304" pitchFamily="18" charset="0"/>
                <a:cs typeface="Times New Roman" panose="02020603050405020304" pitchFamily="18" charset="0"/>
              </a:rPr>
              <a:t>Viši asistent </a:t>
            </a:r>
          </a:p>
          <a:p>
            <a:r>
              <a:rPr lang="sr-Latn-BA" sz="2400" b="1" dirty="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3200" b="1"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86990" y="2863994"/>
            <a:ext cx="1756813" cy="993854"/>
          </a:xfrm>
          <a:prstGeom prst="rect">
            <a:avLst/>
          </a:prstGeom>
        </p:spPr>
      </p:pic>
    </p:spTree>
    <p:extLst>
      <p:ext uri="{BB962C8B-B14F-4D97-AF65-F5344CB8AC3E}">
        <p14:creationId xmlns:p14="http://schemas.microsoft.com/office/powerpoint/2010/main" val="16345080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775644" y="4030868"/>
            <a:ext cx="7056582" cy="226941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buFont typeface="Wingdings" panose="05000000000000000000" pitchFamily="2" charset="2"/>
              <a:buChar char="§"/>
            </a:pPr>
            <a:r>
              <a:rPr lang="sr-Latn-BA" sz="2400" b="1" dirty="0">
                <a:solidFill>
                  <a:schemeClr val="bg1">
                    <a:lumMod val="50000"/>
                  </a:schemeClr>
                </a:solidFill>
                <a:latin typeface="Times New Roman" panose="02020603050405020304" pitchFamily="18" charset="0"/>
                <a:cs typeface="Times New Roman" panose="02020603050405020304" pitchFamily="18" charset="0"/>
              </a:rPr>
              <a:t>Teorija međunarodne trgovine </a:t>
            </a:r>
          </a:p>
          <a:p>
            <a:pPr marL="342900" indent="-342900">
              <a:buFont typeface="Wingdings" panose="05000000000000000000" pitchFamily="2" charset="2"/>
              <a:buChar char="§"/>
            </a:pPr>
            <a:r>
              <a:rPr lang="sr-Latn-BA" sz="2400" b="1" dirty="0">
                <a:solidFill>
                  <a:schemeClr val="bg2">
                    <a:lumMod val="75000"/>
                  </a:schemeClr>
                </a:solidFill>
                <a:latin typeface="Times New Roman" panose="02020603050405020304" pitchFamily="18" charset="0"/>
                <a:cs typeface="Times New Roman" panose="02020603050405020304" pitchFamily="18" charset="0"/>
              </a:rPr>
              <a:t>Mekrantilizam </a:t>
            </a:r>
          </a:p>
          <a:p>
            <a:pPr marL="342900" indent="-342900">
              <a:buFont typeface="Wingdings" panose="05000000000000000000" pitchFamily="2" charset="2"/>
              <a:buChar char="§"/>
            </a:pPr>
            <a:r>
              <a:rPr lang="sr-Latn-BA" sz="2400" b="1" dirty="0">
                <a:solidFill>
                  <a:schemeClr val="bg2">
                    <a:lumMod val="75000"/>
                  </a:schemeClr>
                </a:solidFill>
                <a:latin typeface="Times New Roman" panose="02020603050405020304" pitchFamily="18" charset="0"/>
                <a:cs typeface="Times New Roman" panose="02020603050405020304" pitchFamily="18" charset="0"/>
              </a:rPr>
              <a:t>Teorija apsolutnih prednosti </a:t>
            </a:r>
          </a:p>
          <a:p>
            <a:pPr marL="342900" indent="-342900">
              <a:buFont typeface="Wingdings" panose="05000000000000000000" pitchFamily="2" charset="2"/>
              <a:buChar char="§"/>
            </a:pPr>
            <a:r>
              <a:rPr lang="sr-Latn-BA" sz="2400" b="1" dirty="0">
                <a:solidFill>
                  <a:schemeClr val="bg2">
                    <a:lumMod val="75000"/>
                  </a:schemeClr>
                </a:solidFill>
                <a:latin typeface="Times New Roman" panose="02020603050405020304" pitchFamily="18" charset="0"/>
                <a:cs typeface="Times New Roman" panose="02020603050405020304" pitchFamily="18" charset="0"/>
              </a:rPr>
              <a:t>Teorija komparativnih prednosti </a:t>
            </a:r>
          </a:p>
        </p:txBody>
      </p:sp>
      <p:sp>
        <p:nvSpPr>
          <p:cNvPr id="2" name="Slide Number Placeholder 1"/>
          <p:cNvSpPr>
            <a:spLocks noGrp="1"/>
          </p:cNvSpPr>
          <p:nvPr>
            <p:ph type="sldNum" sz="quarter" idx="12"/>
          </p:nvPr>
        </p:nvSpPr>
        <p:spPr/>
        <p:txBody>
          <a:bodyPr/>
          <a:lstStyle/>
          <a:p>
            <a:fld id="{6D22F896-40B5-4ADD-8801-0D06FADFA095}" type="slidenum">
              <a:rPr lang="en-US" smtClean="0"/>
              <a:t>18</a:t>
            </a:fld>
            <a:endParaRPr lang="en-US" dirty="0"/>
          </a:p>
        </p:txBody>
      </p:sp>
      <p:sp>
        <p:nvSpPr>
          <p:cNvPr id="7" name="Rounded Rectangle 6"/>
          <p:cNvSpPr/>
          <p:nvPr/>
        </p:nvSpPr>
        <p:spPr>
          <a:xfrm>
            <a:off x="150938" y="390132"/>
            <a:ext cx="8510192" cy="880762"/>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sr-Latn-BA" sz="3200" b="1" dirty="0">
                <a:solidFill>
                  <a:schemeClr val="bg2">
                    <a:lumMod val="25000"/>
                  </a:schemeClr>
                </a:solidFill>
                <a:latin typeface="Times New Roman" panose="02020603050405020304" pitchFamily="18" charset="0"/>
                <a:cs typeface="Times New Roman" panose="02020603050405020304" pitchFamily="18" charset="0"/>
              </a:rPr>
              <a:t>Međunarodni ekonomski odnosi </a:t>
            </a:r>
            <a:endParaRPr lang="en-GB" sz="32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9" name="Title 1"/>
          <p:cNvSpPr txBox="1">
            <a:spLocks/>
          </p:cNvSpPr>
          <p:nvPr/>
        </p:nvSpPr>
        <p:spPr>
          <a:xfrm>
            <a:off x="486990" y="3110253"/>
            <a:ext cx="8428216" cy="105339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3200" b="1" dirty="0">
                <a:solidFill>
                  <a:schemeClr val="tx2">
                    <a:lumMod val="60000"/>
                    <a:lumOff val="40000"/>
                  </a:schemeClr>
                </a:solidFill>
                <a:latin typeface="Times New Roman" panose="02020603050405020304" pitchFamily="18" charset="0"/>
                <a:cs typeface="Times New Roman" panose="02020603050405020304" pitchFamily="18" charset="0"/>
              </a:rPr>
              <a:t>                  Vježbe </a:t>
            </a:r>
          </a:p>
          <a:p>
            <a:r>
              <a:rPr lang="sr-Latn-BA" sz="3000" b="1" dirty="0">
                <a:solidFill>
                  <a:schemeClr val="tx2">
                    <a:lumMod val="60000"/>
                    <a:lumOff val="40000"/>
                  </a:schemeClr>
                </a:solidFill>
                <a:latin typeface="Times New Roman" panose="02020603050405020304" pitchFamily="18" charset="0"/>
                <a:cs typeface="Times New Roman" panose="02020603050405020304" pitchFamily="18" charset="0"/>
              </a:rPr>
              <a:t>___________________________________________</a:t>
            </a:r>
          </a:p>
          <a:p>
            <a:endParaRPr lang="sr-Latn-BA" sz="3000" b="1" dirty="0">
              <a:solidFill>
                <a:schemeClr val="tx2">
                  <a:lumMod val="60000"/>
                  <a:lumOff val="40000"/>
                </a:schemeClr>
              </a:solidFill>
              <a:latin typeface="Times New Roman" panose="02020603050405020304" pitchFamily="18" charset="0"/>
              <a:cs typeface="Times New Roman" panose="02020603050405020304" pitchFamily="18" charset="0"/>
            </a:endParaRPr>
          </a:p>
          <a:p>
            <a:endParaRPr lang="sr-Latn-BA" sz="3000" b="1" dirty="0">
              <a:solidFill>
                <a:schemeClr val="tx2">
                  <a:lumMod val="60000"/>
                  <a:lumOff val="40000"/>
                </a:schemeClr>
              </a:solidFill>
              <a:latin typeface="Times New Roman" panose="02020603050405020304" pitchFamily="18" charset="0"/>
              <a:cs typeface="Times New Roman" panose="02020603050405020304" pitchFamily="18" charset="0"/>
            </a:endParaRPr>
          </a:p>
          <a:p>
            <a:endParaRPr lang="sr-Latn-BA" sz="3000" b="1" dirty="0">
              <a:solidFill>
                <a:schemeClr val="tx2">
                  <a:lumMod val="60000"/>
                  <a:lumOff val="40000"/>
                </a:schemeClr>
              </a:solidFill>
              <a:latin typeface="Times New Roman" panose="02020603050405020304" pitchFamily="18" charset="0"/>
              <a:cs typeface="Times New Roman" panose="02020603050405020304" pitchFamily="18" charset="0"/>
            </a:endParaRPr>
          </a:p>
          <a:p>
            <a:pPr marL="457200" indent="-457200">
              <a:buFont typeface="Wingdings" panose="05000000000000000000" pitchFamily="2" charset="2"/>
              <a:buChar char="§"/>
            </a:pPr>
            <a:endParaRPr lang="sr-Latn-BA" sz="3200" b="1"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2" name="Title 1"/>
          <p:cNvSpPr txBox="1">
            <a:spLocks/>
          </p:cNvSpPr>
          <p:nvPr/>
        </p:nvSpPr>
        <p:spPr>
          <a:xfrm>
            <a:off x="5396585" y="5870227"/>
            <a:ext cx="3121458" cy="86011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600" b="1" dirty="0">
                <a:solidFill>
                  <a:schemeClr val="tx1">
                    <a:lumMod val="65000"/>
                    <a:lumOff val="35000"/>
                  </a:schemeClr>
                </a:solidFill>
                <a:latin typeface="Times New Roman" panose="02020603050405020304" pitchFamily="18" charset="0"/>
                <a:cs typeface="Times New Roman" panose="02020603050405020304" pitchFamily="18" charset="0"/>
              </a:rPr>
              <a:t>mr Dragana-Vujičić Stefanović, </a:t>
            </a:r>
          </a:p>
          <a:p>
            <a:r>
              <a:rPr lang="sr-Latn-BA" sz="1600" b="1" dirty="0">
                <a:solidFill>
                  <a:schemeClr val="tx1">
                    <a:lumMod val="65000"/>
                    <a:lumOff val="35000"/>
                  </a:schemeClr>
                </a:solidFill>
                <a:latin typeface="Times New Roman" panose="02020603050405020304" pitchFamily="18" charset="0"/>
                <a:cs typeface="Times New Roman" panose="02020603050405020304" pitchFamily="18" charset="0"/>
              </a:rPr>
              <a:t>Viši asistent </a:t>
            </a:r>
          </a:p>
          <a:p>
            <a:r>
              <a:rPr lang="sr-Latn-BA" sz="2400" b="1" dirty="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3200" b="1"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86990" y="2863994"/>
            <a:ext cx="1756813" cy="993854"/>
          </a:xfrm>
          <a:prstGeom prst="rect">
            <a:avLst/>
          </a:prstGeom>
        </p:spPr>
      </p:pic>
    </p:spTree>
    <p:extLst>
      <p:ext uri="{BB962C8B-B14F-4D97-AF65-F5344CB8AC3E}">
        <p14:creationId xmlns:p14="http://schemas.microsoft.com/office/powerpoint/2010/main" val="20387512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281383" y="335409"/>
            <a:ext cx="8529242"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TEORIJA MEĐUNARODNE TRGOVINE...</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90966" y="1216843"/>
            <a:ext cx="572976" cy="710687"/>
          </a:xfrm>
          <a:prstGeom prst="rect">
            <a:avLst/>
          </a:prstGeom>
        </p:spPr>
      </p:pic>
      <p:sp>
        <p:nvSpPr>
          <p:cNvPr id="6" name="Oval 5"/>
          <p:cNvSpPr/>
          <p:nvPr/>
        </p:nvSpPr>
        <p:spPr>
          <a:xfrm>
            <a:off x="1636783" y="1933456"/>
            <a:ext cx="2283836" cy="559231"/>
          </a:xfrm>
          <a:prstGeom prst="ellipse">
            <a:avLst/>
          </a:prstGeom>
          <a:solidFill>
            <a:schemeClr val="bg1">
              <a:lumMod val="75000"/>
            </a:schemeClr>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200" b="1" dirty="0">
                <a:solidFill>
                  <a:schemeClr val="tx1"/>
                </a:solidFill>
                <a:latin typeface="Times New Roman" panose="02020603050405020304" pitchFamily="18" charset="0"/>
                <a:cs typeface="Times New Roman" panose="02020603050405020304" pitchFamily="18" charset="0"/>
              </a:rPr>
              <a:t>STEPEN PRODUKTIVNOSTI </a:t>
            </a:r>
            <a:endParaRPr lang="en-GB" sz="1200" b="1" dirty="0">
              <a:solidFill>
                <a:schemeClr val="tx1"/>
              </a:solidFill>
              <a:latin typeface="Times New Roman" panose="02020603050405020304" pitchFamily="18" charset="0"/>
              <a:cs typeface="Times New Roman" panose="02020603050405020304" pitchFamily="18" charset="0"/>
            </a:endParaRPr>
          </a:p>
        </p:txBody>
      </p:sp>
      <p:sp>
        <p:nvSpPr>
          <p:cNvPr id="7" name="Horizontal Scroll 6"/>
          <p:cNvSpPr/>
          <p:nvPr/>
        </p:nvSpPr>
        <p:spPr>
          <a:xfrm>
            <a:off x="1241906" y="889585"/>
            <a:ext cx="2739544" cy="886247"/>
          </a:xfrm>
          <a:prstGeom prst="horizontalScroll">
            <a:avLst/>
          </a:prstGeom>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b="1" dirty="0">
                <a:solidFill>
                  <a:schemeClr val="tx1"/>
                </a:solidFill>
                <a:latin typeface="Times New Roman" panose="02020603050405020304" pitchFamily="18" charset="0"/>
                <a:cs typeface="Times New Roman" panose="02020603050405020304" pitchFamily="18" charset="0"/>
              </a:rPr>
              <a:t>Međunarodna razmjena i specijalizacija  između država </a:t>
            </a:r>
          </a:p>
        </p:txBody>
      </p:sp>
      <p:sp>
        <p:nvSpPr>
          <p:cNvPr id="12" name="Oval 11"/>
          <p:cNvSpPr/>
          <p:nvPr/>
        </p:nvSpPr>
        <p:spPr>
          <a:xfrm>
            <a:off x="2385577" y="2650312"/>
            <a:ext cx="2110223" cy="445314"/>
          </a:xfrm>
          <a:prstGeom prst="ellipse">
            <a:avLst/>
          </a:prstGeom>
          <a:solidFill>
            <a:schemeClr val="bg1">
              <a:lumMod val="75000"/>
            </a:schemeClr>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200" b="1" dirty="0">
                <a:solidFill>
                  <a:schemeClr val="tx1"/>
                </a:solidFill>
                <a:latin typeface="Times New Roman" panose="02020603050405020304" pitchFamily="18" charset="0"/>
                <a:cs typeface="Times New Roman" panose="02020603050405020304" pitchFamily="18" charset="0"/>
              </a:rPr>
              <a:t>TEHNOLOŠKI RAZVOJ</a:t>
            </a:r>
            <a:endParaRPr lang="en-GB" sz="1200" b="1" dirty="0">
              <a:solidFill>
                <a:schemeClr val="tx1"/>
              </a:solidFill>
              <a:latin typeface="Times New Roman" panose="02020603050405020304" pitchFamily="18" charset="0"/>
              <a:cs typeface="Times New Roman" panose="02020603050405020304" pitchFamily="18" charset="0"/>
            </a:endParaRPr>
          </a:p>
        </p:txBody>
      </p:sp>
      <p:sp>
        <p:nvSpPr>
          <p:cNvPr id="13" name="Oval 12"/>
          <p:cNvSpPr/>
          <p:nvPr/>
        </p:nvSpPr>
        <p:spPr>
          <a:xfrm>
            <a:off x="3353882" y="3171706"/>
            <a:ext cx="2283836" cy="559231"/>
          </a:xfrm>
          <a:prstGeom prst="ellipse">
            <a:avLst/>
          </a:prstGeom>
          <a:solidFill>
            <a:schemeClr val="bg1">
              <a:lumMod val="75000"/>
            </a:schemeClr>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200" b="1" dirty="0">
                <a:solidFill>
                  <a:schemeClr val="tx1"/>
                </a:solidFill>
                <a:latin typeface="Times New Roman" panose="02020603050405020304" pitchFamily="18" charset="0"/>
                <a:cs typeface="Times New Roman" panose="02020603050405020304" pitchFamily="18" charset="0"/>
              </a:rPr>
              <a:t>RAZLIČITI OBIČAJI </a:t>
            </a:r>
            <a:endParaRPr lang="en-GB" sz="1200" b="1" dirty="0">
              <a:solidFill>
                <a:schemeClr val="tx1"/>
              </a:solidFill>
              <a:latin typeface="Times New Roman" panose="02020603050405020304" pitchFamily="18" charset="0"/>
              <a:cs typeface="Times New Roman" panose="02020603050405020304" pitchFamily="18" charset="0"/>
            </a:endParaRPr>
          </a:p>
        </p:txBody>
      </p:sp>
      <p:sp>
        <p:nvSpPr>
          <p:cNvPr id="14" name="Oval 13"/>
          <p:cNvSpPr/>
          <p:nvPr/>
        </p:nvSpPr>
        <p:spPr>
          <a:xfrm>
            <a:off x="4268282" y="3878081"/>
            <a:ext cx="2283836" cy="559231"/>
          </a:xfrm>
          <a:prstGeom prst="ellipse">
            <a:avLst/>
          </a:prstGeom>
          <a:solidFill>
            <a:schemeClr val="bg1">
              <a:lumMod val="75000"/>
            </a:schemeClr>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200" b="1" dirty="0">
                <a:solidFill>
                  <a:schemeClr val="tx1"/>
                </a:solidFill>
                <a:latin typeface="Times New Roman" panose="02020603050405020304" pitchFamily="18" charset="0"/>
                <a:cs typeface="Times New Roman" panose="02020603050405020304" pitchFamily="18" charset="0"/>
              </a:rPr>
              <a:t>RAZLIČITI UKUSI </a:t>
            </a:r>
            <a:endParaRPr lang="en-GB" sz="1200" b="1" dirty="0">
              <a:solidFill>
                <a:schemeClr val="tx1"/>
              </a:solidFill>
              <a:latin typeface="Times New Roman" panose="02020603050405020304" pitchFamily="18" charset="0"/>
              <a:cs typeface="Times New Roman" panose="02020603050405020304" pitchFamily="18" charset="0"/>
            </a:endParaRPr>
          </a:p>
        </p:txBody>
      </p:sp>
      <p:sp>
        <p:nvSpPr>
          <p:cNvPr id="15" name="Oval 14"/>
          <p:cNvSpPr/>
          <p:nvPr/>
        </p:nvSpPr>
        <p:spPr>
          <a:xfrm>
            <a:off x="4724664" y="4513393"/>
            <a:ext cx="2389429" cy="559231"/>
          </a:xfrm>
          <a:prstGeom prst="ellipse">
            <a:avLst/>
          </a:prstGeom>
          <a:solidFill>
            <a:schemeClr val="bg1">
              <a:lumMod val="75000"/>
            </a:schemeClr>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200" b="1" dirty="0">
                <a:solidFill>
                  <a:schemeClr val="tx1"/>
                </a:solidFill>
                <a:latin typeface="Times New Roman" panose="02020603050405020304" pitchFamily="18" charset="0"/>
                <a:cs typeface="Times New Roman" panose="02020603050405020304" pitchFamily="18" charset="0"/>
              </a:rPr>
              <a:t>RASPOLOŽIVOST I KVALIFIKOVANOST RADNE SNAGE </a:t>
            </a:r>
            <a:endParaRPr lang="en-GB" sz="1200" b="1" dirty="0">
              <a:solidFill>
                <a:schemeClr val="tx1"/>
              </a:solidFill>
              <a:latin typeface="Times New Roman" panose="02020603050405020304" pitchFamily="18" charset="0"/>
              <a:cs typeface="Times New Roman" panose="02020603050405020304" pitchFamily="18" charset="0"/>
            </a:endParaRPr>
          </a:p>
        </p:txBody>
      </p:sp>
      <p:sp>
        <p:nvSpPr>
          <p:cNvPr id="16" name="Oval 15"/>
          <p:cNvSpPr/>
          <p:nvPr/>
        </p:nvSpPr>
        <p:spPr>
          <a:xfrm>
            <a:off x="5878007" y="5179446"/>
            <a:ext cx="2283836" cy="773679"/>
          </a:xfrm>
          <a:prstGeom prst="ellipse">
            <a:avLst/>
          </a:prstGeom>
          <a:solidFill>
            <a:schemeClr val="bg1">
              <a:lumMod val="75000"/>
            </a:schemeClr>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200" b="1" dirty="0">
                <a:solidFill>
                  <a:schemeClr val="tx1"/>
                </a:solidFill>
                <a:latin typeface="Times New Roman" panose="02020603050405020304" pitchFamily="18" charset="0"/>
                <a:cs typeface="Times New Roman" panose="02020603050405020304" pitchFamily="18" charset="0"/>
              </a:rPr>
              <a:t>RASPOLOŽIVOST OSTALIH FAKTORA PROIZVODNJE </a:t>
            </a:r>
            <a:endParaRPr lang="en-GB" sz="1200" b="1" dirty="0">
              <a:solidFill>
                <a:schemeClr val="tx1"/>
              </a:solidFill>
              <a:latin typeface="Times New Roman" panose="02020603050405020304" pitchFamily="18" charset="0"/>
              <a:cs typeface="Times New Roman" panose="02020603050405020304" pitchFamily="18" charset="0"/>
            </a:endParaRPr>
          </a:p>
        </p:txBody>
      </p:sp>
      <p:sp>
        <p:nvSpPr>
          <p:cNvPr id="17" name="Flowchart: Alternate Process 16"/>
          <p:cNvSpPr/>
          <p:nvPr/>
        </p:nvSpPr>
        <p:spPr>
          <a:xfrm>
            <a:off x="483908" y="4143644"/>
            <a:ext cx="2086980" cy="559527"/>
          </a:xfrm>
          <a:prstGeom prst="flowChartAlternateProces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200" b="1" dirty="0">
                <a:solidFill>
                  <a:schemeClr val="tx1"/>
                </a:solidFill>
                <a:latin typeface="Times New Roman" panose="02020603050405020304" pitchFamily="18" charset="0"/>
                <a:cs typeface="Times New Roman" panose="02020603050405020304" pitchFamily="18" charset="0"/>
              </a:rPr>
              <a:t>NEOPHODNOST </a:t>
            </a:r>
          </a:p>
          <a:p>
            <a:pPr algn="ctr"/>
            <a:r>
              <a:rPr lang="sr-Latn-BA" sz="1200" b="1" dirty="0">
                <a:solidFill>
                  <a:schemeClr val="tx1"/>
                </a:solidFill>
                <a:latin typeface="Times New Roman" panose="02020603050405020304" pitchFamily="18" charset="0"/>
                <a:cs typeface="Times New Roman" panose="02020603050405020304" pitchFamily="18" charset="0"/>
              </a:rPr>
              <a:t>MEĐUNARODNE RAZMJENE </a:t>
            </a:r>
            <a:endParaRPr lang="en-GB" sz="1200" b="1" dirty="0">
              <a:solidFill>
                <a:schemeClr val="tx1"/>
              </a:solidFill>
              <a:latin typeface="Times New Roman" panose="02020603050405020304" pitchFamily="18" charset="0"/>
              <a:cs typeface="Times New Roman" panose="02020603050405020304" pitchFamily="18" charset="0"/>
            </a:endParaRPr>
          </a:p>
        </p:txBody>
      </p:sp>
      <p:sp>
        <p:nvSpPr>
          <p:cNvPr id="18" name="Flowchart: Alternate Process 17"/>
          <p:cNvSpPr/>
          <p:nvPr/>
        </p:nvSpPr>
        <p:spPr>
          <a:xfrm>
            <a:off x="384132" y="4793008"/>
            <a:ext cx="4505710" cy="1908605"/>
          </a:xfrm>
          <a:prstGeom prst="flowChartAlternateProces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sr-Latn-BA" sz="1600" dirty="0">
                <a:solidFill>
                  <a:schemeClr val="tx1"/>
                </a:solidFill>
                <a:latin typeface="Times New Roman" panose="02020603050405020304" pitchFamily="18" charset="0"/>
                <a:cs typeface="Times New Roman" panose="02020603050405020304" pitchFamily="18" charset="0"/>
              </a:rPr>
              <a:t>Teorija međ.razmjene, pokušava definisati </a:t>
            </a:r>
            <a:r>
              <a:rPr lang="sr-Latn-BA" sz="1600" b="1" i="1" dirty="0">
                <a:solidFill>
                  <a:schemeClr val="tx1"/>
                </a:solidFill>
                <a:latin typeface="Times New Roman" panose="02020603050405020304" pitchFamily="18" charset="0"/>
                <a:cs typeface="Times New Roman" panose="02020603050405020304" pitchFamily="18" charset="0"/>
              </a:rPr>
              <a:t>model međunarodne razmjene </a:t>
            </a:r>
            <a:r>
              <a:rPr lang="sr-Latn-BA" sz="1600" dirty="0">
                <a:solidFill>
                  <a:schemeClr val="tx1"/>
                </a:solidFill>
                <a:latin typeface="Times New Roman" panose="02020603050405020304" pitchFamily="18" charset="0"/>
                <a:cs typeface="Times New Roman" panose="02020603050405020304" pitchFamily="18" charset="0"/>
              </a:rPr>
              <a:t>u kome će se u najvećem obimu </a:t>
            </a:r>
            <a:r>
              <a:rPr lang="sr-Latn-BA" sz="1600" b="1" i="1" dirty="0">
                <a:solidFill>
                  <a:schemeClr val="tx1"/>
                </a:solidFill>
                <a:latin typeface="Times New Roman" panose="02020603050405020304" pitchFamily="18" charset="0"/>
                <a:cs typeface="Times New Roman" panose="02020603050405020304" pitchFamily="18" charset="0"/>
              </a:rPr>
              <a:t>ostvariti pozitivni efekti međunarodne razmjene na ukupan porast proizvodnje i potrošnje u svijetu </a:t>
            </a:r>
            <a:r>
              <a:rPr lang="sr-Latn-BA" sz="1600" dirty="0">
                <a:solidFill>
                  <a:schemeClr val="tx1"/>
                </a:solidFill>
                <a:latin typeface="Times New Roman" panose="02020603050405020304" pitchFamily="18" charset="0"/>
                <a:cs typeface="Times New Roman" panose="02020603050405020304" pitchFamily="18" charset="0"/>
              </a:rPr>
              <a:t>te na definisanom modelu razmjene odrediti </a:t>
            </a:r>
            <a:r>
              <a:rPr lang="sr-Latn-BA" sz="1600" b="1" i="1" dirty="0">
                <a:solidFill>
                  <a:schemeClr val="tx1"/>
                </a:solidFill>
                <a:latin typeface="Times New Roman" panose="02020603050405020304" pitchFamily="18" charset="0"/>
                <a:cs typeface="Times New Roman" panose="02020603050405020304" pitchFamily="18" charset="0"/>
              </a:rPr>
              <a:t>optimalan oblik specijalizacije </a:t>
            </a:r>
            <a:r>
              <a:rPr lang="sr-Latn-BA" sz="1600" dirty="0">
                <a:solidFill>
                  <a:schemeClr val="tx1"/>
                </a:solidFill>
                <a:latin typeface="Times New Roman" panose="02020603050405020304" pitchFamily="18" charset="0"/>
                <a:cs typeface="Times New Roman" panose="02020603050405020304" pitchFamily="18" charset="0"/>
              </a:rPr>
              <a:t>pojedinih zemalja na svjetskom tržištu. </a:t>
            </a:r>
            <a:endParaRPr lang="en-GB" sz="1600" dirty="0">
              <a:solidFill>
                <a:schemeClr val="tx1"/>
              </a:solidFill>
              <a:latin typeface="Times New Roman" panose="02020603050405020304" pitchFamily="18" charset="0"/>
              <a:cs typeface="Times New Roman" panose="02020603050405020304" pitchFamily="18" charset="0"/>
            </a:endParaRPr>
          </a:p>
        </p:txBody>
      </p:sp>
      <p:sp>
        <p:nvSpPr>
          <p:cNvPr id="19" name="Rectangle 18"/>
          <p:cNvSpPr/>
          <p:nvPr/>
        </p:nvSpPr>
        <p:spPr>
          <a:xfrm>
            <a:off x="6342122" y="2306883"/>
            <a:ext cx="2269773" cy="1569660"/>
          </a:xfrm>
          <a:prstGeom prst="rect">
            <a:avLst/>
          </a:prstGeom>
        </p:spPr>
        <p:txBody>
          <a:bodyPr wrap="square">
            <a:spAutoFit/>
          </a:bodyPr>
          <a:lstStyle/>
          <a:p>
            <a:pPr algn="just"/>
            <a:r>
              <a:rPr lang="sr-Latn-BA" sz="1600" dirty="0">
                <a:latin typeface="Times New Roman" panose="02020603050405020304" pitchFamily="18" charset="0"/>
                <a:cs typeface="Times New Roman" panose="02020603050405020304" pitchFamily="18" charset="0"/>
              </a:rPr>
              <a:t>Razvoj teorije međ. trgovine je imao za </a:t>
            </a:r>
            <a:r>
              <a:rPr lang="sr-Latn-BA" sz="1600" b="1" dirty="0">
                <a:latin typeface="Times New Roman" panose="02020603050405020304" pitchFamily="18" charset="0"/>
                <a:cs typeface="Times New Roman" panose="02020603050405020304" pitchFamily="18" charset="0"/>
              </a:rPr>
              <a:t>cilj</a:t>
            </a:r>
            <a:r>
              <a:rPr lang="sr-Latn-BA" sz="1600" dirty="0">
                <a:latin typeface="Times New Roman" panose="02020603050405020304" pitchFamily="18" charset="0"/>
                <a:cs typeface="Times New Roman" panose="02020603050405020304" pitchFamily="18" charset="0"/>
              </a:rPr>
              <a:t> da objasni </a:t>
            </a:r>
            <a:r>
              <a:rPr lang="sr-Latn-BA" sz="1600" b="1" dirty="0">
                <a:solidFill>
                  <a:schemeClr val="accent5"/>
                </a:solidFill>
                <a:latin typeface="Times New Roman" panose="02020603050405020304" pitchFamily="18" charset="0"/>
                <a:cs typeface="Times New Roman" panose="02020603050405020304" pitchFamily="18" charset="0"/>
              </a:rPr>
              <a:t>korisnost međunarodne razmjene </a:t>
            </a:r>
            <a:r>
              <a:rPr lang="sr-Latn-BA" sz="1600" dirty="0">
                <a:latin typeface="Times New Roman" panose="02020603050405020304" pitchFamily="18" charset="0"/>
                <a:cs typeface="Times New Roman" panose="02020603050405020304" pitchFamily="18" charset="0"/>
              </a:rPr>
              <a:t>za pojedine učesnike, te za stanovništvo u cjelini. </a:t>
            </a:r>
            <a:endParaRPr lang="en-GB" sz="1600" dirty="0">
              <a:latin typeface="Times New Roman" panose="02020603050405020304" pitchFamily="18" charset="0"/>
              <a:cs typeface="Times New Roman" panose="02020603050405020304" pitchFamily="18" charset="0"/>
            </a:endParaRPr>
          </a:p>
        </p:txBody>
      </p:sp>
      <p:sp>
        <p:nvSpPr>
          <p:cNvPr id="20" name="Striped Right Arrow 19"/>
          <p:cNvSpPr/>
          <p:nvPr/>
        </p:nvSpPr>
        <p:spPr>
          <a:xfrm rot="5400000">
            <a:off x="286367" y="2642274"/>
            <a:ext cx="2377492" cy="595288"/>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Slide Number Placeholder 3"/>
          <p:cNvSpPr>
            <a:spLocks noGrp="1"/>
          </p:cNvSpPr>
          <p:nvPr>
            <p:ph type="sldNum" sz="quarter" idx="12"/>
          </p:nvPr>
        </p:nvSpPr>
        <p:spPr/>
        <p:txBody>
          <a:bodyPr/>
          <a:lstStyle/>
          <a:p>
            <a:fld id="{6D22F896-40B5-4ADD-8801-0D06FADFA095}" type="slidenum">
              <a:rPr lang="en-US" smtClean="0"/>
              <a:t>19</a:t>
            </a:fld>
            <a:endParaRPr lang="en-US" dirty="0"/>
          </a:p>
        </p:txBody>
      </p:sp>
      <p:pic>
        <p:nvPicPr>
          <p:cNvPr id="22" name="Picture 2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664887" y="3938922"/>
            <a:ext cx="1611518" cy="734677"/>
          </a:xfrm>
          <a:prstGeom prst="rect">
            <a:avLst/>
          </a:prstGeom>
        </p:spPr>
      </p:pic>
      <p:sp>
        <p:nvSpPr>
          <p:cNvPr id="23" name="Flowchart: Alternate Process 22"/>
          <p:cNvSpPr/>
          <p:nvPr/>
        </p:nvSpPr>
        <p:spPr>
          <a:xfrm rot="2387996">
            <a:off x="3235615" y="3513946"/>
            <a:ext cx="5932089" cy="410773"/>
          </a:xfrm>
          <a:prstGeom prst="flowChartAlternateProces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dirty="0">
                <a:solidFill>
                  <a:schemeClr val="tx1"/>
                </a:solidFill>
                <a:latin typeface="Times New Roman" panose="02020603050405020304" pitchFamily="18" charset="0"/>
                <a:cs typeface="Times New Roman" panose="02020603050405020304" pitchFamily="18" charset="0"/>
              </a:rPr>
              <a:t> </a:t>
            </a:r>
            <a:endParaRPr lang="en-GB" sz="1600" dirty="0">
              <a:solidFill>
                <a:schemeClr val="tx1"/>
              </a:solidFill>
              <a:latin typeface="Times New Roman" panose="02020603050405020304" pitchFamily="18" charset="0"/>
              <a:cs typeface="Times New Roman" panose="02020603050405020304" pitchFamily="18" charset="0"/>
            </a:endParaRPr>
          </a:p>
        </p:txBody>
      </p:sp>
      <p:sp>
        <p:nvSpPr>
          <p:cNvPr id="8" name="Not Equal 7"/>
          <p:cNvSpPr/>
          <p:nvPr/>
        </p:nvSpPr>
        <p:spPr>
          <a:xfrm rot="2456057">
            <a:off x="4127366" y="2255704"/>
            <a:ext cx="1021730" cy="405208"/>
          </a:xfrm>
          <a:prstGeom prst="mathNot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4" name="Not Equal 23"/>
          <p:cNvSpPr/>
          <p:nvPr/>
        </p:nvSpPr>
        <p:spPr>
          <a:xfrm rot="2456057">
            <a:off x="5461309" y="3383996"/>
            <a:ext cx="1021730" cy="405208"/>
          </a:xfrm>
          <a:prstGeom prst="mathNot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5" name="Not Equal 24"/>
          <p:cNvSpPr/>
          <p:nvPr/>
        </p:nvSpPr>
        <p:spPr>
          <a:xfrm rot="2456057">
            <a:off x="6708813" y="4399244"/>
            <a:ext cx="1021730" cy="405208"/>
          </a:xfrm>
          <a:prstGeom prst="mathNot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6" name="Title 1"/>
          <p:cNvSpPr txBox="1">
            <a:spLocks/>
          </p:cNvSpPr>
          <p:nvPr/>
        </p:nvSpPr>
        <p:spPr>
          <a:xfrm>
            <a:off x="4268281" y="998137"/>
            <a:ext cx="4542343" cy="644477"/>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Teorija međunarodne trgovine </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izučava razvoj proizvodnih snaga i proizvodnih odnosa kroz međunarodnu razumjenu, dakle uz postojanje različitih država. </a:t>
            </a:r>
            <a:endParaRPr lang="sr-Latn-BA" sz="32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27" name="Striped Right Arrow 26"/>
          <p:cNvSpPr/>
          <p:nvPr/>
        </p:nvSpPr>
        <p:spPr>
          <a:xfrm rot="5400000">
            <a:off x="7681818" y="1825320"/>
            <a:ext cx="461780" cy="498270"/>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Curved Down Arrow 10"/>
          <p:cNvSpPr/>
          <p:nvPr/>
        </p:nvSpPr>
        <p:spPr>
          <a:xfrm>
            <a:off x="2410011" y="3375338"/>
            <a:ext cx="902568" cy="542216"/>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18738629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2</a:t>
            </a:fld>
            <a:endParaRPr lang="en-US" dirty="0"/>
          </a:p>
        </p:txBody>
      </p:sp>
      <p:sp>
        <p:nvSpPr>
          <p:cNvPr id="3" name="Rectangle 2"/>
          <p:cNvSpPr/>
          <p:nvPr/>
        </p:nvSpPr>
        <p:spPr>
          <a:xfrm>
            <a:off x="1588655" y="3817710"/>
            <a:ext cx="6946220" cy="2308324"/>
          </a:xfrm>
          <a:prstGeom prst="rect">
            <a:avLst/>
          </a:prstGeom>
        </p:spPr>
        <p:txBody>
          <a:bodyPr wrap="square">
            <a:spAutoFit/>
          </a:bodyPr>
          <a:lstStyle/>
          <a:p>
            <a:endParaRPr lang="sr-Latn-BA" dirty="0"/>
          </a:p>
          <a:p>
            <a:pPr marL="285750" indent="-285750">
              <a:buFont typeface="Wingdings" panose="05000000000000000000" pitchFamily="2" charset="2"/>
              <a:buChar char="Ø"/>
            </a:pPr>
            <a:r>
              <a:rPr lang="sr-Latn-BA" b="1" i="1" dirty="0"/>
              <a:t>Međunarodna ekonomija, </a:t>
            </a:r>
            <a:r>
              <a:rPr lang="sr-Latn-BA" dirty="0"/>
              <a:t>Čenić Jotanović G. (2010), Laktaši: Graformark. </a:t>
            </a:r>
          </a:p>
          <a:p>
            <a:pPr marL="285750" indent="-285750">
              <a:buFont typeface="Wingdings" panose="05000000000000000000" pitchFamily="2" charset="2"/>
              <a:buChar char="Ø"/>
            </a:pPr>
            <a:r>
              <a:rPr lang="sr-Latn-BA" b="1" i="1" dirty="0"/>
              <a:t>Međunarodna ekonomija, teorija i politika</a:t>
            </a:r>
            <a:r>
              <a:rPr lang="sr-Latn-BA" dirty="0"/>
              <a:t>, Krugman, P.; Obstfeld , M. (2009), Beograd: Data Status. </a:t>
            </a:r>
          </a:p>
          <a:p>
            <a:pPr marL="285750" indent="-285750">
              <a:buFont typeface="Wingdings" panose="05000000000000000000" pitchFamily="2" charset="2"/>
              <a:buChar char="Ø"/>
            </a:pPr>
            <a:r>
              <a:rPr lang="sr-Latn-BA" b="1" i="1" dirty="0"/>
              <a:t>Međunarodna</a:t>
            </a:r>
            <a:r>
              <a:rPr lang="sr-Latn-BA" dirty="0"/>
              <a:t> </a:t>
            </a:r>
            <a:r>
              <a:rPr lang="sr-Latn-BA" b="1" i="1" dirty="0"/>
              <a:t>ekonomija</a:t>
            </a:r>
            <a:r>
              <a:rPr lang="sr-Latn-BA" dirty="0"/>
              <a:t>, Salvatore , D. (2009), Beograd: Centrar za izdavačku djelatnost. </a:t>
            </a:r>
          </a:p>
          <a:p>
            <a:endParaRPr lang="en-GB" dirty="0"/>
          </a:p>
        </p:txBody>
      </p:sp>
      <p:pic>
        <p:nvPicPr>
          <p:cNvPr id="5"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50981" y="2920832"/>
            <a:ext cx="1756813" cy="993854"/>
          </a:xfrm>
          <a:prstGeom prst="rect">
            <a:avLst/>
          </a:prstGeom>
        </p:spPr>
      </p:pic>
      <p:sp>
        <p:nvSpPr>
          <p:cNvPr id="6" name="Title 1"/>
          <p:cNvSpPr txBox="1">
            <a:spLocks/>
          </p:cNvSpPr>
          <p:nvPr/>
        </p:nvSpPr>
        <p:spPr>
          <a:xfrm>
            <a:off x="477090" y="3017807"/>
            <a:ext cx="8428216" cy="105339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3200" b="1" dirty="0">
                <a:solidFill>
                  <a:schemeClr val="tx2">
                    <a:lumMod val="60000"/>
                    <a:lumOff val="40000"/>
                  </a:schemeClr>
                </a:solidFill>
                <a:latin typeface="Times New Roman" panose="02020603050405020304" pitchFamily="18" charset="0"/>
                <a:cs typeface="Times New Roman" panose="02020603050405020304" pitchFamily="18" charset="0"/>
              </a:rPr>
              <a:t>                  Literatura....</a:t>
            </a:r>
          </a:p>
          <a:p>
            <a:r>
              <a:rPr lang="sr-Latn-BA" sz="3000" b="1" dirty="0">
                <a:solidFill>
                  <a:schemeClr val="tx2">
                    <a:lumMod val="60000"/>
                    <a:lumOff val="40000"/>
                  </a:schemeClr>
                </a:solidFill>
                <a:latin typeface="Times New Roman" panose="02020603050405020304" pitchFamily="18" charset="0"/>
                <a:cs typeface="Times New Roman" panose="02020603050405020304" pitchFamily="18" charset="0"/>
              </a:rPr>
              <a:t>___________________________________________</a:t>
            </a:r>
          </a:p>
          <a:p>
            <a:endParaRPr lang="sr-Latn-BA" sz="3000" b="1" dirty="0">
              <a:solidFill>
                <a:schemeClr val="tx2">
                  <a:lumMod val="60000"/>
                  <a:lumOff val="40000"/>
                </a:schemeClr>
              </a:solidFill>
              <a:latin typeface="Times New Roman" panose="02020603050405020304" pitchFamily="18" charset="0"/>
              <a:cs typeface="Times New Roman" panose="02020603050405020304" pitchFamily="18" charset="0"/>
            </a:endParaRPr>
          </a:p>
          <a:p>
            <a:endParaRPr lang="sr-Latn-BA" sz="3000" b="1" dirty="0">
              <a:solidFill>
                <a:schemeClr val="tx2">
                  <a:lumMod val="60000"/>
                  <a:lumOff val="40000"/>
                </a:schemeClr>
              </a:solidFill>
              <a:latin typeface="Times New Roman" panose="02020603050405020304" pitchFamily="18" charset="0"/>
              <a:cs typeface="Times New Roman" panose="02020603050405020304" pitchFamily="18" charset="0"/>
            </a:endParaRPr>
          </a:p>
          <a:p>
            <a:endParaRPr lang="sr-Latn-BA" sz="3000" b="1" dirty="0">
              <a:solidFill>
                <a:schemeClr val="tx2">
                  <a:lumMod val="60000"/>
                  <a:lumOff val="40000"/>
                </a:schemeClr>
              </a:solidFill>
              <a:latin typeface="Times New Roman" panose="02020603050405020304" pitchFamily="18" charset="0"/>
              <a:cs typeface="Times New Roman" panose="02020603050405020304" pitchFamily="18" charset="0"/>
            </a:endParaRPr>
          </a:p>
        </p:txBody>
      </p:sp>
      <p:sp>
        <p:nvSpPr>
          <p:cNvPr id="7" name="Rounded Rectangle 6"/>
          <p:cNvSpPr/>
          <p:nvPr/>
        </p:nvSpPr>
        <p:spPr>
          <a:xfrm>
            <a:off x="141702" y="334714"/>
            <a:ext cx="8510192" cy="792122"/>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sr-Latn-BA" sz="3200" b="1" dirty="0">
                <a:solidFill>
                  <a:schemeClr val="bg2">
                    <a:lumMod val="25000"/>
                  </a:schemeClr>
                </a:solidFill>
                <a:latin typeface="Times New Roman" panose="02020603050405020304" pitchFamily="18" charset="0"/>
                <a:cs typeface="Times New Roman" panose="02020603050405020304" pitchFamily="18" charset="0"/>
              </a:rPr>
              <a:t>Međunarodni ekonomski odnosi </a:t>
            </a:r>
            <a:endParaRPr lang="en-GB" sz="3200" b="1" dirty="0">
              <a:solidFill>
                <a:schemeClr val="bg2">
                  <a:lumMod val="25000"/>
                </a:schemeClr>
              </a:solidFill>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28786" y="4118028"/>
            <a:ext cx="759869" cy="409575"/>
          </a:xfrm>
          <a:prstGeom prst="rect">
            <a:avLst/>
          </a:prstGeom>
        </p:spPr>
      </p:pic>
      <p:pic>
        <p:nvPicPr>
          <p:cNvPr id="9" name="Picture 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52121" y="4621255"/>
            <a:ext cx="759869" cy="409575"/>
          </a:xfrm>
          <a:prstGeom prst="rect">
            <a:avLst/>
          </a:prstGeom>
        </p:spPr>
      </p:pic>
      <p:pic>
        <p:nvPicPr>
          <p:cNvPr id="10" name="Picture 9"/>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52121" y="5273374"/>
            <a:ext cx="759869" cy="409575"/>
          </a:xfrm>
          <a:prstGeom prst="rect">
            <a:avLst/>
          </a:prstGeom>
        </p:spPr>
      </p:pic>
      <p:pic>
        <p:nvPicPr>
          <p:cNvPr id="4" name="Picture 3"/>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823543" y="1577950"/>
            <a:ext cx="3754904" cy="1689707"/>
          </a:xfrm>
          <a:prstGeom prst="rect">
            <a:avLst/>
          </a:prstGeom>
        </p:spPr>
      </p:pic>
    </p:spTree>
    <p:extLst>
      <p:ext uri="{BB962C8B-B14F-4D97-AF65-F5344CB8AC3E}">
        <p14:creationId xmlns:p14="http://schemas.microsoft.com/office/powerpoint/2010/main" val="37199224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281383" y="335409"/>
            <a:ext cx="8529242"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TEORIJA MEĐUNARODNE TRGOVINE...</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81383" y="1181553"/>
            <a:ext cx="572976" cy="710687"/>
          </a:xfrm>
          <a:prstGeom prst="rect">
            <a:avLst/>
          </a:prstGeom>
        </p:spPr>
      </p:pic>
      <p:sp>
        <p:nvSpPr>
          <p:cNvPr id="7" name="Horizontal Scroll 6"/>
          <p:cNvSpPr/>
          <p:nvPr/>
        </p:nvSpPr>
        <p:spPr>
          <a:xfrm>
            <a:off x="749225" y="965058"/>
            <a:ext cx="2739544" cy="763320"/>
          </a:xfrm>
          <a:prstGeom prst="horizontalScroll">
            <a:avLst/>
          </a:prstGeom>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b="1" dirty="0">
                <a:solidFill>
                  <a:schemeClr val="tx1"/>
                </a:solidFill>
                <a:latin typeface="Times New Roman" panose="02020603050405020304" pitchFamily="18" charset="0"/>
                <a:cs typeface="Times New Roman" panose="02020603050405020304" pitchFamily="18" charset="0"/>
              </a:rPr>
              <a:t>MEĐUNARODNA RAZMJENA </a:t>
            </a:r>
          </a:p>
        </p:txBody>
      </p:sp>
      <p:sp>
        <p:nvSpPr>
          <p:cNvPr id="18" name="Flowchart: Alternate Process 17"/>
          <p:cNvSpPr/>
          <p:nvPr/>
        </p:nvSpPr>
        <p:spPr>
          <a:xfrm>
            <a:off x="3589149" y="2447117"/>
            <a:ext cx="5111505" cy="1148874"/>
          </a:xfrm>
          <a:prstGeom prst="flowChartAlternateProces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sr-Latn-BA" sz="1600" dirty="0">
                <a:solidFill>
                  <a:schemeClr val="tx1"/>
                </a:solidFill>
                <a:latin typeface="Times New Roman" panose="02020603050405020304" pitchFamily="18" charset="0"/>
                <a:cs typeface="Times New Roman" panose="02020603050405020304" pitchFamily="18" charset="0"/>
              </a:rPr>
              <a:t>Određivanje </a:t>
            </a:r>
            <a:r>
              <a:rPr lang="sr-Latn-BA" sz="1600" b="1" i="1" dirty="0">
                <a:solidFill>
                  <a:schemeClr val="tx1"/>
                </a:solidFill>
                <a:latin typeface="Times New Roman" panose="02020603050405020304" pitchFamily="18" charset="0"/>
                <a:cs typeface="Times New Roman" panose="02020603050405020304" pitchFamily="18" charset="0"/>
              </a:rPr>
              <a:t>pozitivnog dejstva međunarodne razmjene </a:t>
            </a:r>
            <a:r>
              <a:rPr lang="sr-Latn-BA" sz="1600" dirty="0">
                <a:solidFill>
                  <a:schemeClr val="tx1"/>
                </a:solidFill>
                <a:latin typeface="Times New Roman" panose="02020603050405020304" pitchFamily="18" charset="0"/>
                <a:cs typeface="Times New Roman" panose="02020603050405020304" pitchFamily="18" charset="0"/>
              </a:rPr>
              <a:t>na ekonomsko blagostanje stanovništva zemlje učesnice u međunarodnoj razmjeni, odnosno u svijetu posmatranom kao cjelina. </a:t>
            </a:r>
            <a:endParaRPr lang="en-GB" sz="1600" dirty="0">
              <a:solidFill>
                <a:schemeClr val="tx1"/>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6D22F896-40B5-4ADD-8801-0D06FADFA095}" type="slidenum">
              <a:rPr lang="en-US" smtClean="0"/>
              <a:t>20</a:t>
            </a:fld>
            <a:endParaRPr lang="en-US" dirty="0"/>
          </a:p>
        </p:txBody>
      </p:sp>
      <p:sp>
        <p:nvSpPr>
          <p:cNvPr id="26" name="Title 1"/>
          <p:cNvSpPr txBox="1">
            <a:spLocks/>
          </p:cNvSpPr>
          <p:nvPr/>
        </p:nvSpPr>
        <p:spPr>
          <a:xfrm>
            <a:off x="681126" y="1627940"/>
            <a:ext cx="7729756" cy="644477"/>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Svaka zemlja nastoji da se </a:t>
            </a:r>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uključi u međunarodnu razumjenu sa onim proizvodom sa kojim može da ostvari najveće prednosti od međunarodne razmjene</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 a u cilju ostvarivanja najvećih efekata specijalizuje se  u razmjeni  ali i proizvodnji takvog proizvoda. </a:t>
            </a:r>
            <a:endParaRPr lang="sr-Latn-BA" sz="32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28" name="Flowchart: Alternate Process 27"/>
          <p:cNvSpPr/>
          <p:nvPr/>
        </p:nvSpPr>
        <p:spPr>
          <a:xfrm>
            <a:off x="749225" y="2753441"/>
            <a:ext cx="2354192" cy="559527"/>
          </a:xfrm>
          <a:prstGeom prst="flowChartAlternateProces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dirty="0">
                <a:solidFill>
                  <a:schemeClr val="tx1"/>
                </a:solidFill>
                <a:latin typeface="Times New Roman" panose="02020603050405020304" pitchFamily="18" charset="0"/>
                <a:cs typeface="Times New Roman" panose="02020603050405020304" pitchFamily="18" charset="0"/>
              </a:rPr>
              <a:t>Konačan CILJ  teorije međunarodne razmjene </a:t>
            </a:r>
            <a:endParaRPr lang="en-GB" sz="1600" dirty="0">
              <a:solidFill>
                <a:schemeClr val="tx1"/>
              </a:solidFill>
              <a:latin typeface="Times New Roman" panose="02020603050405020304" pitchFamily="18" charset="0"/>
              <a:cs typeface="Times New Roman" panose="02020603050405020304" pitchFamily="18" charset="0"/>
            </a:endParaRPr>
          </a:p>
        </p:txBody>
      </p:sp>
      <p:sp>
        <p:nvSpPr>
          <p:cNvPr id="5" name="Right Arrow 4"/>
          <p:cNvSpPr/>
          <p:nvPr/>
        </p:nvSpPr>
        <p:spPr>
          <a:xfrm>
            <a:off x="3177451" y="2710061"/>
            <a:ext cx="341746" cy="600363"/>
          </a:xfrm>
          <a:prstGeom prst="rightArrow">
            <a:avLst/>
          </a:prstGeom>
          <a:solidFill>
            <a:schemeClr val="bg1">
              <a:lumMod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Title 1"/>
          <p:cNvSpPr txBox="1">
            <a:spLocks/>
          </p:cNvSpPr>
          <p:nvPr/>
        </p:nvSpPr>
        <p:spPr>
          <a:xfrm>
            <a:off x="681126" y="3526919"/>
            <a:ext cx="7729756" cy="1521941"/>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Razvoj međunarodne trgovine:</a:t>
            </a:r>
          </a:p>
          <a:p>
            <a:pPr marL="457200" indent="-457200" algn="just">
              <a:buFont typeface="Wingdings" panose="05000000000000000000" pitchFamily="2" charset="2"/>
              <a:buChar char="ü"/>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Merkantilička učenja (preovladavaju tokom 17. i 18.vjeka)  </a:t>
            </a:r>
          </a:p>
          <a:p>
            <a:pPr marL="457200" indent="-457200" algn="just">
              <a:buFont typeface="Wingdings" panose="05000000000000000000" pitchFamily="2" charset="2"/>
              <a:buChar char="ü"/>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Teorija apsoultnih prednosti (Adam Smit) </a:t>
            </a:r>
          </a:p>
          <a:p>
            <a:pPr marL="457200" indent="-457200" algn="just">
              <a:buFont typeface="Wingdings" panose="05000000000000000000" pitchFamily="2" charset="2"/>
              <a:buChar char="ü"/>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Teorija komparativnih prednosti (Davi Rikardo) – objašnjava mehanizam i dobitke od razmjene. Jean od najvažnijih zakona u ekonomiji, primjenjiv na pojedince i države. </a:t>
            </a:r>
          </a:p>
          <a:p>
            <a:pPr marL="457200" indent="-457200" algn="just">
              <a:buFont typeface="Wingdings" panose="05000000000000000000" pitchFamily="2" charset="2"/>
              <a:buChar char="ü"/>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Teorija oportunitetnog troška (t. Proizvodnih mogućnosti) (Gottfried Habarler) . </a:t>
            </a:r>
            <a:endParaRPr lang="sr-Latn-BA" sz="32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pic>
        <p:nvPicPr>
          <p:cNvPr id="9" name="Picture 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57634" y="5262811"/>
            <a:ext cx="1461363" cy="1187825"/>
          </a:xfrm>
          <a:prstGeom prst="rect">
            <a:avLst/>
          </a:prstGeom>
        </p:spPr>
      </p:pic>
      <p:sp>
        <p:nvSpPr>
          <p:cNvPr id="30" name="Flowchart: Alternate Process 29"/>
          <p:cNvSpPr/>
          <p:nvPr/>
        </p:nvSpPr>
        <p:spPr>
          <a:xfrm>
            <a:off x="2155595" y="5218663"/>
            <a:ext cx="6741680" cy="1524000"/>
          </a:xfrm>
          <a:prstGeom prst="flowChartAlternateProces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sr-Latn-BA" sz="1600" dirty="0">
                <a:solidFill>
                  <a:srgbClr val="FF0000"/>
                </a:solidFill>
                <a:latin typeface="Times New Roman" panose="02020603050405020304" pitchFamily="18" charset="0"/>
                <a:cs typeface="Times New Roman" panose="02020603050405020304" pitchFamily="18" charset="0"/>
              </a:rPr>
              <a:t>1. </a:t>
            </a:r>
            <a:r>
              <a:rPr lang="sr-Latn-BA" sz="1600" b="1" i="1" dirty="0">
                <a:solidFill>
                  <a:srgbClr val="FF0000"/>
                </a:solidFill>
                <a:latin typeface="Times New Roman" panose="02020603050405020304" pitchFamily="18" charset="0"/>
                <a:cs typeface="Times New Roman" panose="02020603050405020304" pitchFamily="18" charset="0"/>
              </a:rPr>
              <a:t>Šta je osnova razmjene </a:t>
            </a:r>
            <a:r>
              <a:rPr lang="sr-Latn-BA" sz="1600" dirty="0">
                <a:solidFill>
                  <a:srgbClr val="FF0000"/>
                </a:solidFill>
                <a:latin typeface="Times New Roman" panose="02020603050405020304" pitchFamily="18" charset="0"/>
                <a:cs typeface="Times New Roman" panose="02020603050405020304" pitchFamily="18" charset="0"/>
              </a:rPr>
              <a:t>i </a:t>
            </a:r>
            <a:r>
              <a:rPr lang="sr-Latn-BA" sz="1600" b="1" i="1" dirty="0">
                <a:solidFill>
                  <a:srgbClr val="FF0000"/>
                </a:solidFill>
                <a:latin typeface="Times New Roman" panose="02020603050405020304" pitchFamily="18" charset="0"/>
                <a:cs typeface="Times New Roman" panose="02020603050405020304" pitchFamily="18" charset="0"/>
              </a:rPr>
              <a:t>šta su dobici od razmjene</a:t>
            </a:r>
            <a:r>
              <a:rPr lang="sr-Latn-BA" sz="1600" dirty="0">
                <a:solidFill>
                  <a:srgbClr val="FF0000"/>
                </a:solidFill>
                <a:latin typeface="Times New Roman" panose="02020603050405020304" pitchFamily="18" charset="0"/>
                <a:cs typeface="Times New Roman" panose="02020603050405020304" pitchFamily="18" charset="0"/>
              </a:rPr>
              <a:t>? </a:t>
            </a:r>
            <a:r>
              <a:rPr lang="sr-Latn-BA" sz="1600" dirty="0">
                <a:solidFill>
                  <a:schemeClr val="tx1"/>
                </a:solidFill>
                <a:latin typeface="Times New Roman" panose="02020603050405020304" pitchFamily="18" charset="0"/>
                <a:cs typeface="Times New Roman" panose="02020603050405020304" pitchFamily="18" charset="0"/>
              </a:rPr>
              <a:t>(zemlje i ljudi dobrovoljno stupaju u razmjenu samo ako imaju od nje koristi. Ali kako nastaju dobici od razmjene i? Koliki su i kako se raspodjeljuju među partnerima?  </a:t>
            </a:r>
          </a:p>
          <a:p>
            <a:pPr algn="just"/>
            <a:r>
              <a:rPr lang="sr-Latn-BA" sz="1600" dirty="0">
                <a:solidFill>
                  <a:srgbClr val="FF0000"/>
                </a:solidFill>
                <a:latin typeface="Times New Roman" panose="02020603050405020304" pitchFamily="18" charset="0"/>
                <a:cs typeface="Times New Roman" panose="02020603050405020304" pitchFamily="18" charset="0"/>
              </a:rPr>
              <a:t>2. </a:t>
            </a:r>
            <a:r>
              <a:rPr lang="sr-Latn-BA" sz="1600" b="1" i="1" dirty="0">
                <a:solidFill>
                  <a:srgbClr val="FF0000"/>
                </a:solidFill>
                <a:latin typeface="Times New Roman" panose="02020603050405020304" pitchFamily="18" charset="0"/>
                <a:cs typeface="Times New Roman" panose="02020603050405020304" pitchFamily="18" charset="0"/>
              </a:rPr>
              <a:t>Šta je obrazac razmjene</a:t>
            </a:r>
            <a:r>
              <a:rPr lang="sr-Latn-BA" sz="1600" dirty="0">
                <a:solidFill>
                  <a:srgbClr val="FF0000"/>
                </a:solidFill>
                <a:latin typeface="Times New Roman" panose="02020603050405020304" pitchFamily="18" charset="0"/>
                <a:cs typeface="Times New Roman" panose="02020603050405020304" pitchFamily="18" charset="0"/>
              </a:rPr>
              <a:t>? </a:t>
            </a:r>
            <a:r>
              <a:rPr lang="sr-Latn-BA" sz="1600" dirty="0">
                <a:solidFill>
                  <a:schemeClr val="tx1"/>
                </a:solidFill>
                <a:latin typeface="Times New Roman" panose="02020603050405020304" pitchFamily="18" charset="0"/>
                <a:cs typeface="Times New Roman" panose="02020603050405020304" pitchFamily="18" charset="0"/>
              </a:rPr>
              <a:t>(koja dobra ulaze u razmjenu i koja će dobra svaka zemlja izvoziti i uvoziti)</a:t>
            </a:r>
            <a:endParaRPr lang="en-GB" sz="1600" dirty="0">
              <a:solidFill>
                <a:schemeClr val="tx1"/>
              </a:solidFill>
              <a:latin typeface="Times New Roman" panose="02020603050405020304" pitchFamily="18" charset="0"/>
              <a:cs typeface="Times New Roman" panose="02020603050405020304" pitchFamily="18" charset="0"/>
            </a:endParaRPr>
          </a:p>
        </p:txBody>
      </p:sp>
      <p:pic>
        <p:nvPicPr>
          <p:cNvPr id="13" name="Picture 1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86840" y="5980663"/>
            <a:ext cx="751471" cy="618447"/>
          </a:xfrm>
          <a:prstGeom prst="rect">
            <a:avLst/>
          </a:prstGeom>
        </p:spPr>
      </p:pic>
    </p:spTree>
    <p:extLst>
      <p:ext uri="{BB962C8B-B14F-4D97-AF65-F5344CB8AC3E}">
        <p14:creationId xmlns:p14="http://schemas.microsoft.com/office/powerpoint/2010/main" val="8609622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775644" y="4030868"/>
            <a:ext cx="7056582" cy="226941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buFont typeface="Wingdings" panose="05000000000000000000" pitchFamily="2" charset="2"/>
              <a:buChar char="§"/>
            </a:pPr>
            <a:r>
              <a:rPr lang="sr-Latn-BA" sz="2400" b="1" dirty="0">
                <a:solidFill>
                  <a:schemeClr val="bg2">
                    <a:lumMod val="75000"/>
                  </a:schemeClr>
                </a:solidFill>
                <a:latin typeface="Times New Roman" panose="02020603050405020304" pitchFamily="18" charset="0"/>
                <a:cs typeface="Times New Roman" panose="02020603050405020304" pitchFamily="18" charset="0"/>
              </a:rPr>
              <a:t>Teorija međunarodne trgovine </a:t>
            </a:r>
          </a:p>
          <a:p>
            <a:pPr marL="342900" indent="-342900">
              <a:buFont typeface="Wingdings" panose="05000000000000000000" pitchFamily="2" charset="2"/>
              <a:buChar char="§"/>
            </a:pPr>
            <a:r>
              <a:rPr lang="sr-Latn-BA" sz="2400" b="1" dirty="0">
                <a:solidFill>
                  <a:schemeClr val="bg2">
                    <a:lumMod val="50000"/>
                  </a:schemeClr>
                </a:solidFill>
                <a:latin typeface="Times New Roman" panose="02020603050405020304" pitchFamily="18" charset="0"/>
                <a:cs typeface="Times New Roman" panose="02020603050405020304" pitchFamily="18" charset="0"/>
              </a:rPr>
              <a:t>Mekrantilizam </a:t>
            </a:r>
          </a:p>
          <a:p>
            <a:pPr marL="342900" indent="-342900">
              <a:buFont typeface="Wingdings" panose="05000000000000000000" pitchFamily="2" charset="2"/>
              <a:buChar char="§"/>
            </a:pPr>
            <a:r>
              <a:rPr lang="sr-Latn-BA" sz="2400" b="1" dirty="0">
                <a:solidFill>
                  <a:schemeClr val="bg2">
                    <a:lumMod val="75000"/>
                  </a:schemeClr>
                </a:solidFill>
                <a:latin typeface="Times New Roman" panose="02020603050405020304" pitchFamily="18" charset="0"/>
                <a:cs typeface="Times New Roman" panose="02020603050405020304" pitchFamily="18" charset="0"/>
              </a:rPr>
              <a:t>Teorija apsolutnih prednosti </a:t>
            </a:r>
          </a:p>
          <a:p>
            <a:pPr marL="342900" indent="-342900">
              <a:buFont typeface="Wingdings" panose="05000000000000000000" pitchFamily="2" charset="2"/>
              <a:buChar char="§"/>
            </a:pPr>
            <a:r>
              <a:rPr lang="sr-Latn-BA" sz="2400" b="1" dirty="0">
                <a:solidFill>
                  <a:schemeClr val="bg2">
                    <a:lumMod val="75000"/>
                  </a:schemeClr>
                </a:solidFill>
                <a:latin typeface="Times New Roman" panose="02020603050405020304" pitchFamily="18" charset="0"/>
                <a:cs typeface="Times New Roman" panose="02020603050405020304" pitchFamily="18" charset="0"/>
              </a:rPr>
              <a:t>Teorija komparativnih prednosti </a:t>
            </a:r>
          </a:p>
        </p:txBody>
      </p:sp>
      <p:sp>
        <p:nvSpPr>
          <p:cNvPr id="2" name="Slide Number Placeholder 1"/>
          <p:cNvSpPr>
            <a:spLocks noGrp="1"/>
          </p:cNvSpPr>
          <p:nvPr>
            <p:ph type="sldNum" sz="quarter" idx="12"/>
          </p:nvPr>
        </p:nvSpPr>
        <p:spPr/>
        <p:txBody>
          <a:bodyPr/>
          <a:lstStyle/>
          <a:p>
            <a:fld id="{6D22F896-40B5-4ADD-8801-0D06FADFA095}" type="slidenum">
              <a:rPr lang="en-US" smtClean="0"/>
              <a:t>21</a:t>
            </a:fld>
            <a:endParaRPr lang="en-US" dirty="0"/>
          </a:p>
        </p:txBody>
      </p:sp>
      <p:sp>
        <p:nvSpPr>
          <p:cNvPr id="7" name="Rounded Rectangle 6"/>
          <p:cNvSpPr/>
          <p:nvPr/>
        </p:nvSpPr>
        <p:spPr>
          <a:xfrm>
            <a:off x="150938" y="390132"/>
            <a:ext cx="8510192" cy="880762"/>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sr-Latn-BA" sz="3200" b="1" dirty="0">
                <a:solidFill>
                  <a:schemeClr val="bg2">
                    <a:lumMod val="25000"/>
                  </a:schemeClr>
                </a:solidFill>
                <a:latin typeface="Times New Roman" panose="02020603050405020304" pitchFamily="18" charset="0"/>
                <a:cs typeface="Times New Roman" panose="02020603050405020304" pitchFamily="18" charset="0"/>
              </a:rPr>
              <a:t>Međunarodni ekonomski odnosi </a:t>
            </a:r>
            <a:endParaRPr lang="en-GB" sz="32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9" name="Title 1"/>
          <p:cNvSpPr txBox="1">
            <a:spLocks/>
          </p:cNvSpPr>
          <p:nvPr/>
        </p:nvSpPr>
        <p:spPr>
          <a:xfrm>
            <a:off x="232914" y="3125232"/>
            <a:ext cx="8428216" cy="105339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3200" b="1" dirty="0">
                <a:solidFill>
                  <a:schemeClr val="tx2">
                    <a:lumMod val="60000"/>
                    <a:lumOff val="40000"/>
                  </a:schemeClr>
                </a:solidFill>
                <a:latin typeface="Times New Roman" panose="02020603050405020304" pitchFamily="18" charset="0"/>
                <a:cs typeface="Times New Roman" panose="02020603050405020304" pitchFamily="18" charset="0"/>
              </a:rPr>
              <a:t>                  Vježbe </a:t>
            </a:r>
          </a:p>
          <a:p>
            <a:r>
              <a:rPr lang="sr-Latn-BA" sz="3000" b="1" dirty="0">
                <a:solidFill>
                  <a:schemeClr val="tx2">
                    <a:lumMod val="60000"/>
                    <a:lumOff val="40000"/>
                  </a:schemeClr>
                </a:solidFill>
                <a:latin typeface="Times New Roman" panose="02020603050405020304" pitchFamily="18" charset="0"/>
                <a:cs typeface="Times New Roman" panose="02020603050405020304" pitchFamily="18" charset="0"/>
              </a:rPr>
              <a:t>___________________________________________</a:t>
            </a:r>
          </a:p>
          <a:p>
            <a:endParaRPr lang="sr-Latn-BA" sz="3000" b="1" dirty="0">
              <a:solidFill>
                <a:schemeClr val="tx2">
                  <a:lumMod val="60000"/>
                  <a:lumOff val="40000"/>
                </a:schemeClr>
              </a:solidFill>
              <a:latin typeface="Times New Roman" panose="02020603050405020304" pitchFamily="18" charset="0"/>
              <a:cs typeface="Times New Roman" panose="02020603050405020304" pitchFamily="18" charset="0"/>
            </a:endParaRPr>
          </a:p>
          <a:p>
            <a:endParaRPr lang="sr-Latn-BA" sz="3000" b="1" dirty="0">
              <a:solidFill>
                <a:schemeClr val="tx2">
                  <a:lumMod val="60000"/>
                  <a:lumOff val="40000"/>
                </a:schemeClr>
              </a:solidFill>
              <a:latin typeface="Times New Roman" panose="02020603050405020304" pitchFamily="18" charset="0"/>
              <a:cs typeface="Times New Roman" panose="02020603050405020304" pitchFamily="18" charset="0"/>
            </a:endParaRPr>
          </a:p>
          <a:p>
            <a:endParaRPr lang="sr-Latn-BA" sz="3000" b="1" dirty="0">
              <a:solidFill>
                <a:schemeClr val="tx2">
                  <a:lumMod val="60000"/>
                  <a:lumOff val="40000"/>
                </a:schemeClr>
              </a:solidFill>
              <a:latin typeface="Times New Roman" panose="02020603050405020304" pitchFamily="18" charset="0"/>
              <a:cs typeface="Times New Roman" panose="02020603050405020304" pitchFamily="18" charset="0"/>
            </a:endParaRPr>
          </a:p>
          <a:p>
            <a:pPr marL="457200" indent="-457200">
              <a:buFont typeface="Wingdings" panose="05000000000000000000" pitchFamily="2" charset="2"/>
              <a:buChar char="§"/>
            </a:pPr>
            <a:endParaRPr lang="sr-Latn-BA" sz="3200" b="1"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2" name="Title 1"/>
          <p:cNvSpPr txBox="1">
            <a:spLocks/>
          </p:cNvSpPr>
          <p:nvPr/>
        </p:nvSpPr>
        <p:spPr>
          <a:xfrm>
            <a:off x="5396585" y="5870227"/>
            <a:ext cx="3121458" cy="86011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600" b="1" dirty="0">
                <a:solidFill>
                  <a:schemeClr val="tx1">
                    <a:lumMod val="65000"/>
                    <a:lumOff val="35000"/>
                  </a:schemeClr>
                </a:solidFill>
                <a:latin typeface="Times New Roman" panose="02020603050405020304" pitchFamily="18" charset="0"/>
                <a:cs typeface="Times New Roman" panose="02020603050405020304" pitchFamily="18" charset="0"/>
              </a:rPr>
              <a:t>mr Dragana-Vujičić Stefanović, </a:t>
            </a:r>
          </a:p>
          <a:p>
            <a:r>
              <a:rPr lang="sr-Latn-BA" sz="1600" b="1" dirty="0">
                <a:solidFill>
                  <a:schemeClr val="tx1">
                    <a:lumMod val="65000"/>
                    <a:lumOff val="35000"/>
                  </a:schemeClr>
                </a:solidFill>
                <a:latin typeface="Times New Roman" panose="02020603050405020304" pitchFamily="18" charset="0"/>
                <a:cs typeface="Times New Roman" panose="02020603050405020304" pitchFamily="18" charset="0"/>
              </a:rPr>
              <a:t>Viši asistent </a:t>
            </a:r>
          </a:p>
          <a:p>
            <a:r>
              <a:rPr lang="sr-Latn-BA" sz="2400" b="1" dirty="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3200" b="1"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65070" y="3025728"/>
            <a:ext cx="1756813" cy="993854"/>
          </a:xfrm>
          <a:prstGeom prst="rect">
            <a:avLst/>
          </a:prstGeom>
        </p:spPr>
      </p:pic>
    </p:spTree>
    <p:extLst>
      <p:ext uri="{BB962C8B-B14F-4D97-AF65-F5344CB8AC3E}">
        <p14:creationId xmlns:p14="http://schemas.microsoft.com/office/powerpoint/2010/main" val="1252178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22</a:t>
            </a:fld>
            <a:endParaRPr lang="en-US" dirty="0"/>
          </a:p>
        </p:txBody>
      </p:sp>
      <p:sp>
        <p:nvSpPr>
          <p:cNvPr id="3" name="Rounded Rectangle 2"/>
          <p:cNvSpPr/>
          <p:nvPr/>
        </p:nvSpPr>
        <p:spPr>
          <a:xfrm>
            <a:off x="336097" y="151412"/>
            <a:ext cx="8529242"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Teorija međunarodne trgovine...MERKANTILIZAM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Horizontal Scroll 3"/>
          <p:cNvSpPr/>
          <p:nvPr/>
        </p:nvSpPr>
        <p:spPr>
          <a:xfrm>
            <a:off x="961662" y="807035"/>
            <a:ext cx="2739544" cy="555292"/>
          </a:xfrm>
          <a:prstGeom prst="horizontalScroll">
            <a:avLst/>
          </a:prstGeom>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b="1" dirty="0">
                <a:solidFill>
                  <a:schemeClr val="tx1"/>
                </a:solidFill>
                <a:latin typeface="Times New Roman" panose="02020603050405020304" pitchFamily="18" charset="0"/>
                <a:cs typeface="Times New Roman" panose="02020603050405020304" pitchFamily="18" charset="0"/>
              </a:rPr>
              <a:t>Merkantilizam </a:t>
            </a:r>
          </a:p>
        </p:txBody>
      </p:sp>
      <p:pic>
        <p:nvPicPr>
          <p:cNvPr id="5"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12680" y="837687"/>
            <a:ext cx="572976" cy="640132"/>
          </a:xfrm>
          <a:prstGeom prst="rect">
            <a:avLst/>
          </a:prstGeom>
        </p:spPr>
      </p:pic>
      <p:sp>
        <p:nvSpPr>
          <p:cNvPr id="6" name="Title 1"/>
          <p:cNvSpPr txBox="1">
            <a:spLocks/>
          </p:cNvSpPr>
          <p:nvPr/>
        </p:nvSpPr>
        <p:spPr>
          <a:xfrm>
            <a:off x="586344" y="1355305"/>
            <a:ext cx="5560077" cy="74381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Merkantilizam – najbolji način da se zemlja obogati je da više izvozi nego uvozi. </a:t>
            </a:r>
          </a:p>
          <a:p>
            <a:pPr marL="285750" indent="-285750" algn="just">
              <a:buFont typeface="Wingdings" panose="05000000000000000000" pitchFamily="2" charset="2"/>
              <a:buChar char="§"/>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Mekrantilizam  - faza u razvoju teorije međunarodnih ekonomskih odnosa (1500. – 1700. godine – </a:t>
            </a:r>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vrijeme razvoja prvih kapitalističkih zamalja </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a:t>
            </a:r>
          </a:p>
          <a:p>
            <a:pPr marL="285750" indent="-285750" algn="just">
              <a:buFont typeface="Wingdings" panose="05000000000000000000" pitchFamily="2" charset="2"/>
              <a:buChar char="§"/>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Autori: Tomas Man (Thomas Man) u Engleskoj i Antoan Monkretjen (Antoin Moncretien) u Francuskoj  </a:t>
            </a:r>
          </a:p>
          <a:p>
            <a:pPr marL="285750" indent="-285750" algn="just">
              <a:buFont typeface="Wingdings" panose="05000000000000000000" pitchFamily="2" charset="2"/>
              <a:buChar char="§"/>
            </a:pPr>
            <a:endParaRPr lang="sr-Latn-BA" sz="3200" dirty="0">
              <a:solidFill>
                <a:schemeClr val="tx1">
                  <a:lumMod val="65000"/>
                  <a:lumOff val="35000"/>
                </a:schemeClr>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7" name="Title 1"/>
          <p:cNvSpPr txBox="1">
            <a:spLocks/>
          </p:cNvSpPr>
          <p:nvPr/>
        </p:nvSpPr>
        <p:spPr>
          <a:xfrm>
            <a:off x="398243" y="6040656"/>
            <a:ext cx="7729756" cy="328082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endParaRPr lang="sr-Latn-BA" sz="32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146421" y="1822836"/>
            <a:ext cx="2414064" cy="169978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0" name="Rounded Rectangle 9"/>
          <p:cNvSpPr/>
          <p:nvPr/>
        </p:nvSpPr>
        <p:spPr>
          <a:xfrm>
            <a:off x="7536872" y="2664775"/>
            <a:ext cx="1182254" cy="3602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400" dirty="0"/>
              <a:t>Proizvodnja </a:t>
            </a:r>
            <a:endParaRPr lang="en-GB" sz="1400" dirty="0"/>
          </a:p>
        </p:txBody>
      </p:sp>
      <p:sp>
        <p:nvSpPr>
          <p:cNvPr id="11" name="Rounded Rectangle 10"/>
          <p:cNvSpPr/>
          <p:nvPr/>
        </p:nvSpPr>
        <p:spPr>
          <a:xfrm>
            <a:off x="6109868" y="2850701"/>
            <a:ext cx="1182254" cy="360218"/>
          </a:xfrm>
          <a:prstGeom prst="round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400" dirty="0"/>
              <a:t>Promet</a:t>
            </a:r>
            <a:endParaRPr lang="en-GB" sz="1400" dirty="0"/>
          </a:p>
        </p:txBody>
      </p:sp>
      <p:sp>
        <p:nvSpPr>
          <p:cNvPr id="12" name="Oval 11"/>
          <p:cNvSpPr/>
          <p:nvPr/>
        </p:nvSpPr>
        <p:spPr>
          <a:xfrm>
            <a:off x="776064" y="3235455"/>
            <a:ext cx="854368" cy="4340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b="1" dirty="0">
                <a:latin typeface="Times New Roman" panose="02020603050405020304" pitchFamily="18" charset="0"/>
                <a:cs typeface="Times New Roman" panose="02020603050405020304" pitchFamily="18" charset="0"/>
              </a:rPr>
              <a:t>Cilj: </a:t>
            </a:r>
            <a:endParaRPr lang="en-GB" sz="1600" b="1" dirty="0">
              <a:latin typeface="Times New Roman" panose="02020603050405020304" pitchFamily="18" charset="0"/>
              <a:cs typeface="Times New Roman" panose="02020603050405020304" pitchFamily="18" charset="0"/>
            </a:endParaRPr>
          </a:p>
        </p:txBody>
      </p:sp>
      <p:sp>
        <p:nvSpPr>
          <p:cNvPr id="13" name="Title 1"/>
          <p:cNvSpPr txBox="1">
            <a:spLocks/>
          </p:cNvSpPr>
          <p:nvPr/>
        </p:nvSpPr>
        <p:spPr>
          <a:xfrm>
            <a:off x="440277" y="3694016"/>
            <a:ext cx="8320883" cy="1769353"/>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Mekrantilizam </a:t>
            </a:r>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negira ili pridaje manji značaj fazi proizvodnje </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u odnosu na </a:t>
            </a:r>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fazu prometa </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u stavaranju viška vrijednosti. </a:t>
            </a:r>
          </a:p>
          <a:p>
            <a:pPr marL="285750" indent="-285750" algn="just">
              <a:buFont typeface="Wingdings" panose="05000000000000000000" pitchFamily="2" charset="2"/>
              <a:buChar char="§"/>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Merkantilitička teorija je bila </a:t>
            </a:r>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u korist trgovaca i zanatlija</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 a daleko manju važnost daje klasi potrošača (ne analizira negativan uticaj na interese radničke klase). </a:t>
            </a:r>
          </a:p>
          <a:p>
            <a:pPr marL="285750" indent="-285750" algn="just">
              <a:buFont typeface="Wingdings" panose="05000000000000000000" pitchFamily="2" charset="2"/>
              <a:buChar char="§"/>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Mekrantilisti smatraju da </a:t>
            </a:r>
            <a:r>
              <a:rPr lang="sr-Latn-BA" sz="1600" b="1" i="1" dirty="0">
                <a:solidFill>
                  <a:schemeClr val="accent4"/>
                </a:solidFill>
                <a:latin typeface="Times New Roman" panose="02020603050405020304" pitchFamily="18" charset="0"/>
                <a:cs typeface="Times New Roman" panose="02020603050405020304" pitchFamily="18" charset="0"/>
              </a:rPr>
              <a:t>bogatstvo jača nacionalnu moć zemlje </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u ekonomskom i političkom vidu. Oni razumjevaju da: </a:t>
            </a:r>
            <a:endParaRPr lang="sr-Latn-BA" sz="32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4" name="Down Arrow 13"/>
          <p:cNvSpPr/>
          <p:nvPr/>
        </p:nvSpPr>
        <p:spPr>
          <a:xfrm rot="16200000">
            <a:off x="1931864" y="3067444"/>
            <a:ext cx="498763" cy="834784"/>
          </a:xfrm>
          <a:prstGeom prst="downArrow">
            <a:avLst/>
          </a:prstGeom>
          <a:solidFill>
            <a:schemeClr val="bg2">
              <a:lumMod val="9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ounded Rectangle 14"/>
          <p:cNvSpPr/>
          <p:nvPr/>
        </p:nvSpPr>
        <p:spPr>
          <a:xfrm>
            <a:off x="2732059" y="3234472"/>
            <a:ext cx="3108202" cy="45115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b="1" dirty="0">
                <a:solidFill>
                  <a:schemeClr val="tx1">
                    <a:lumMod val="65000"/>
                    <a:lumOff val="35000"/>
                  </a:schemeClr>
                </a:solidFill>
                <a:latin typeface="Times New Roman" panose="02020603050405020304" pitchFamily="18" charset="0"/>
                <a:cs typeface="Times New Roman" panose="02020603050405020304" pitchFamily="18" charset="0"/>
              </a:rPr>
              <a:t>Povećanje nacionalnog bogatstva i moći </a:t>
            </a:r>
          </a:p>
        </p:txBody>
      </p:sp>
      <p:sp>
        <p:nvSpPr>
          <p:cNvPr id="16" name="Rounded Rectangle 15"/>
          <p:cNvSpPr/>
          <p:nvPr/>
        </p:nvSpPr>
        <p:spPr>
          <a:xfrm>
            <a:off x="3106304" y="5264947"/>
            <a:ext cx="2033519" cy="451158"/>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b="1" dirty="0">
                <a:solidFill>
                  <a:schemeClr val="tx1">
                    <a:lumMod val="65000"/>
                    <a:lumOff val="35000"/>
                  </a:schemeClr>
                </a:solidFill>
                <a:latin typeface="Times New Roman" panose="02020603050405020304" pitchFamily="18" charset="0"/>
                <a:cs typeface="Times New Roman" panose="02020603050405020304" pitchFamily="18" charset="0"/>
              </a:rPr>
              <a:t>Pojedinačni interes </a:t>
            </a:r>
          </a:p>
        </p:txBody>
      </p:sp>
      <p:sp>
        <p:nvSpPr>
          <p:cNvPr id="17" name="Rounded Rectangle 16"/>
          <p:cNvSpPr/>
          <p:nvPr/>
        </p:nvSpPr>
        <p:spPr>
          <a:xfrm>
            <a:off x="5684235" y="5264947"/>
            <a:ext cx="2033519" cy="451158"/>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b="1" dirty="0">
                <a:solidFill>
                  <a:schemeClr val="tx1">
                    <a:lumMod val="65000"/>
                    <a:lumOff val="35000"/>
                  </a:schemeClr>
                </a:solidFill>
                <a:latin typeface="Times New Roman" panose="02020603050405020304" pitchFamily="18" charset="0"/>
                <a:cs typeface="Times New Roman" panose="02020603050405020304" pitchFamily="18" charset="0"/>
              </a:rPr>
              <a:t>Nacionalni interes zemlje </a:t>
            </a:r>
          </a:p>
        </p:txBody>
      </p:sp>
      <p:sp>
        <p:nvSpPr>
          <p:cNvPr id="18" name="Not Equal 17"/>
          <p:cNvSpPr/>
          <p:nvPr/>
        </p:nvSpPr>
        <p:spPr>
          <a:xfrm>
            <a:off x="5108013" y="5277024"/>
            <a:ext cx="608033" cy="349419"/>
          </a:xfrm>
          <a:prstGeom prst="mathNotEqual">
            <a:avLst/>
          </a:prstGeom>
          <a:solidFill>
            <a:srgbClr val="FBBF53"/>
          </a:solidFill>
          <a:ln>
            <a:solidFill>
              <a:srgbClr val="FF9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9" name="Rounded Rectangle 18"/>
          <p:cNvSpPr/>
          <p:nvPr/>
        </p:nvSpPr>
        <p:spPr>
          <a:xfrm>
            <a:off x="2746086" y="6112254"/>
            <a:ext cx="5612823" cy="451158"/>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Pojedinačni interesi se moraju podrediti opštim interesima  </a:t>
            </a:r>
          </a:p>
        </p:txBody>
      </p:sp>
      <p:sp>
        <p:nvSpPr>
          <p:cNvPr id="21" name="Down Arrow 20"/>
          <p:cNvSpPr/>
          <p:nvPr/>
        </p:nvSpPr>
        <p:spPr>
          <a:xfrm>
            <a:off x="5066389" y="5697334"/>
            <a:ext cx="773872" cy="465187"/>
          </a:xfrm>
          <a:prstGeom prst="downArrow">
            <a:avLst/>
          </a:prstGeom>
          <a:solidFill>
            <a:schemeClr val="bg2">
              <a:lumMod val="9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2" name="Picture 21"/>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146421" y="1261712"/>
            <a:ext cx="355023" cy="473364"/>
          </a:xfrm>
          <a:prstGeom prst="rect">
            <a:avLst/>
          </a:prstGeom>
        </p:spPr>
      </p:pic>
      <p:sp>
        <p:nvSpPr>
          <p:cNvPr id="23" name="Vertical Scroll 22"/>
          <p:cNvSpPr/>
          <p:nvPr/>
        </p:nvSpPr>
        <p:spPr>
          <a:xfrm>
            <a:off x="6501444" y="1293522"/>
            <a:ext cx="2059041" cy="414213"/>
          </a:xfrm>
          <a:prstGeom prst="verticalScroll">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a:solidFill>
                  <a:schemeClr val="tx2"/>
                </a:solidFill>
              </a:rPr>
              <a:t>Izvoz &gt;Uvoz </a:t>
            </a:r>
            <a:endParaRPr lang="en-GB" dirty="0">
              <a:solidFill>
                <a:schemeClr val="tx2"/>
              </a:solidFill>
            </a:endParaRPr>
          </a:p>
        </p:txBody>
      </p:sp>
    </p:spTree>
    <p:extLst>
      <p:ext uri="{BB962C8B-B14F-4D97-AF65-F5344CB8AC3E}">
        <p14:creationId xmlns:p14="http://schemas.microsoft.com/office/powerpoint/2010/main" val="27526902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23</a:t>
            </a:fld>
            <a:endParaRPr lang="en-US" dirty="0"/>
          </a:p>
        </p:txBody>
      </p:sp>
      <p:sp>
        <p:nvSpPr>
          <p:cNvPr id="3" name="Rounded Rectangle 2"/>
          <p:cNvSpPr/>
          <p:nvPr/>
        </p:nvSpPr>
        <p:spPr>
          <a:xfrm>
            <a:off x="281383" y="335409"/>
            <a:ext cx="8529242"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Teorija Međunarodne trgovine...MERKANTILIZAM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474127" y="1209747"/>
            <a:ext cx="8373686" cy="157038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Mekrantilizam  - pp </a:t>
            </a:r>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bogaćenje zemalja učesnica u razmjeni kroz aktivan trgovinski bilans </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i akumuliranje plementih metala. </a:t>
            </a:r>
          </a:p>
          <a:p>
            <a:pPr marL="285750" indent="-285750" algn="just">
              <a:buFont typeface="Wingdings" panose="05000000000000000000" pitchFamily="2" charset="2"/>
              <a:buChar char="§"/>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Polazeći od činjenice da je zlato konstanta, zemlje su mogle isto obezbjediti na dva načina:</a:t>
            </a:r>
          </a:p>
          <a:p>
            <a:pPr marL="342900" indent="-342900" algn="just">
              <a:buAutoNum type="alphaLcParenR"/>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Iz rudnika </a:t>
            </a:r>
          </a:p>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b) Kroz međunarodnu razmjenu. Da bi obezbjedile priliv zlata, države posežu za mjerama smanjenje uvoza i stimulacije  izvoza. </a:t>
            </a:r>
            <a:endParaRPr lang="sr-Latn-BA" sz="3200" dirty="0">
              <a:solidFill>
                <a:schemeClr val="tx1">
                  <a:lumMod val="65000"/>
                  <a:lumOff val="35000"/>
                </a:schemeClr>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5" name="Title 1"/>
          <p:cNvSpPr txBox="1">
            <a:spLocks/>
          </p:cNvSpPr>
          <p:nvPr/>
        </p:nvSpPr>
        <p:spPr>
          <a:xfrm>
            <a:off x="474127" y="2829782"/>
            <a:ext cx="3514762" cy="84955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Mekrantilizam  </a:t>
            </a:r>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-skup mjera državne intervencije </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u nerazvijenom kapitalizmu. </a:t>
            </a:r>
          </a:p>
        </p:txBody>
      </p:sp>
      <p:sp>
        <p:nvSpPr>
          <p:cNvPr id="6" name="Rounded Rectangle 5"/>
          <p:cNvSpPr/>
          <p:nvPr/>
        </p:nvSpPr>
        <p:spPr>
          <a:xfrm>
            <a:off x="827339" y="3630760"/>
            <a:ext cx="3161550" cy="359827"/>
          </a:xfrm>
          <a:prstGeom prst="roundRect">
            <a:avLst/>
          </a:prstGeom>
          <a:solidFill>
            <a:schemeClr val="bg1">
              <a:lumMod val="6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2"/>
          </a:lnRef>
          <a:fillRef idx="1">
            <a:schemeClr val="lt1"/>
          </a:fillRef>
          <a:effectRef idx="0">
            <a:schemeClr val="accent2"/>
          </a:effectRef>
          <a:fontRef idx="minor">
            <a:schemeClr val="dk1"/>
          </a:fontRef>
        </p:style>
        <p:txBody>
          <a:bodyPr rtlCol="0" anchor="ctr"/>
          <a:lstStyle/>
          <a:p>
            <a:pPr algn="ctr"/>
            <a:r>
              <a:rPr lang="sr-Latn-BA" dirty="0"/>
              <a:t>Zaštitne mjere </a:t>
            </a:r>
            <a:endParaRPr lang="en-GB" dirty="0"/>
          </a:p>
        </p:txBody>
      </p:sp>
      <p:sp>
        <p:nvSpPr>
          <p:cNvPr id="7" name="Rounded Rectangle 6"/>
          <p:cNvSpPr/>
          <p:nvPr/>
        </p:nvSpPr>
        <p:spPr>
          <a:xfrm>
            <a:off x="4894801" y="2760899"/>
            <a:ext cx="1643390" cy="277091"/>
          </a:xfrm>
          <a:prstGeom prst="roundRect">
            <a:avLst/>
          </a:prstGeom>
          <a:ln>
            <a:solidFill>
              <a:srgbClr val="FFC000"/>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sr-Latn-BA" sz="1600" dirty="0"/>
              <a:t>Carine </a:t>
            </a:r>
            <a:endParaRPr lang="en-GB" sz="1600" dirty="0"/>
          </a:p>
        </p:txBody>
      </p:sp>
      <p:sp>
        <p:nvSpPr>
          <p:cNvPr id="8" name="Rounded Rectangle 7"/>
          <p:cNvSpPr/>
          <p:nvPr/>
        </p:nvSpPr>
        <p:spPr>
          <a:xfrm>
            <a:off x="5622979" y="3167394"/>
            <a:ext cx="1830423" cy="46336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sr-Latn-BA" sz="1600" dirty="0"/>
              <a:t>Kvantitativna ograničenja </a:t>
            </a:r>
            <a:endParaRPr lang="en-GB" sz="1600" dirty="0"/>
          </a:p>
        </p:txBody>
      </p:sp>
      <p:sp>
        <p:nvSpPr>
          <p:cNvPr id="9" name="Rounded Rectangle 8"/>
          <p:cNvSpPr/>
          <p:nvPr/>
        </p:nvSpPr>
        <p:spPr>
          <a:xfrm>
            <a:off x="6957314" y="3679337"/>
            <a:ext cx="1643390" cy="49107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sr-Latn-BA" sz="1600" dirty="0"/>
              <a:t>Uvozne zabrane </a:t>
            </a:r>
            <a:endParaRPr lang="en-GB" sz="1600" dirty="0"/>
          </a:p>
        </p:txBody>
      </p:sp>
      <p:sp>
        <p:nvSpPr>
          <p:cNvPr id="10" name="Right Arrow 9"/>
          <p:cNvSpPr/>
          <p:nvPr/>
        </p:nvSpPr>
        <p:spPr>
          <a:xfrm>
            <a:off x="4321740" y="2716750"/>
            <a:ext cx="310400" cy="420207"/>
          </a:xfrm>
          <a:prstGeom prst="rightArrow">
            <a:avLst/>
          </a:prstGeom>
          <a:solidFill>
            <a:schemeClr val="bg1">
              <a:lumMod val="6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ight Arrow 10"/>
          <p:cNvSpPr/>
          <p:nvPr/>
        </p:nvSpPr>
        <p:spPr>
          <a:xfrm>
            <a:off x="5113691" y="3244486"/>
            <a:ext cx="360915" cy="420207"/>
          </a:xfrm>
          <a:prstGeom prst="rightArrow">
            <a:avLst/>
          </a:prstGeom>
          <a:solidFill>
            <a:schemeClr val="bg1">
              <a:lumMod val="6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ight Arrow 11"/>
          <p:cNvSpPr/>
          <p:nvPr/>
        </p:nvSpPr>
        <p:spPr>
          <a:xfrm>
            <a:off x="6340080" y="3750206"/>
            <a:ext cx="360915" cy="420207"/>
          </a:xfrm>
          <a:prstGeom prst="rightArrow">
            <a:avLst/>
          </a:prstGeom>
          <a:solidFill>
            <a:schemeClr val="bg1">
              <a:lumMod val="6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ight Arrow 12"/>
          <p:cNvSpPr/>
          <p:nvPr/>
        </p:nvSpPr>
        <p:spPr>
          <a:xfrm rot="5400000">
            <a:off x="2840528" y="3265456"/>
            <a:ext cx="310400" cy="420207"/>
          </a:xfrm>
          <a:prstGeom prst="rightArrow">
            <a:avLst/>
          </a:prstGeom>
          <a:solidFill>
            <a:schemeClr val="bg1">
              <a:lumMod val="6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itle 1"/>
          <p:cNvSpPr txBox="1">
            <a:spLocks/>
          </p:cNvSpPr>
          <p:nvPr/>
        </p:nvSpPr>
        <p:spPr>
          <a:xfrm>
            <a:off x="448376" y="5142697"/>
            <a:ext cx="8057127" cy="1203879"/>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b="1" dirty="0">
                <a:solidFill>
                  <a:schemeClr val="tx1">
                    <a:lumMod val="65000"/>
                    <a:lumOff val="35000"/>
                  </a:schemeClr>
                </a:solidFill>
                <a:latin typeface="Times New Roman" panose="02020603050405020304" pitchFamily="18" charset="0"/>
                <a:cs typeface="Times New Roman" panose="02020603050405020304" pitchFamily="18" charset="0"/>
              </a:rPr>
              <a:t>Carine kao instrument zaštite su najviše korištene,i </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one su u početku imale fiskalni karakter ( s ciljem povećanja prihoda mladih država).</a:t>
            </a:r>
          </a:p>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Kasnije, jača značaj </a:t>
            </a:r>
            <a:r>
              <a:rPr lang="sr-Latn-BA" sz="1600" b="1" dirty="0">
                <a:solidFill>
                  <a:schemeClr val="tx1">
                    <a:lumMod val="65000"/>
                    <a:lumOff val="35000"/>
                  </a:schemeClr>
                </a:solidFill>
                <a:latin typeface="Times New Roman" panose="02020603050405020304" pitchFamily="18" charset="0"/>
                <a:cs typeface="Times New Roman" panose="02020603050405020304" pitchFamily="18" charset="0"/>
              </a:rPr>
              <a:t>carina kao instrumenta zaštitne politike. </a:t>
            </a:r>
          </a:p>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Davanjem se izvoz i aktivan trgovinski bilans. </a:t>
            </a:r>
            <a:r>
              <a:rPr lang="sr-Latn-BA" sz="1600" b="1" dirty="0">
                <a:solidFill>
                  <a:schemeClr val="tx1">
                    <a:lumMod val="65000"/>
                    <a:lumOff val="35000"/>
                  </a:schemeClr>
                </a:solidFill>
                <a:latin typeface="Times New Roman" panose="02020603050405020304" pitchFamily="18" charset="0"/>
                <a:cs typeface="Times New Roman" panose="02020603050405020304" pitchFamily="18" charset="0"/>
              </a:rPr>
              <a:t>subvencija brodarskim kompanijama i stimulacija izvoznicima podstiče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5" name="Rounded Rectangle 14"/>
          <p:cNvSpPr/>
          <p:nvPr/>
        </p:nvSpPr>
        <p:spPr>
          <a:xfrm>
            <a:off x="486358" y="4901694"/>
            <a:ext cx="2940173" cy="209284"/>
          </a:xfrm>
          <a:prstGeom prst="roundRect">
            <a:avLst/>
          </a:prstGeom>
          <a:ln>
            <a:solidFill>
              <a:srgbClr val="FFC000"/>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sr-Latn-BA" sz="1600" dirty="0"/>
              <a:t>Carine kao instrument zaštite </a:t>
            </a:r>
            <a:endParaRPr lang="en-GB" sz="1600" dirty="0"/>
          </a:p>
        </p:txBody>
      </p:sp>
      <p:sp>
        <p:nvSpPr>
          <p:cNvPr id="16" name="Down Arrow 15"/>
          <p:cNvSpPr/>
          <p:nvPr/>
        </p:nvSpPr>
        <p:spPr>
          <a:xfrm>
            <a:off x="4847726" y="3037989"/>
            <a:ext cx="265965" cy="2104707"/>
          </a:xfrm>
          <a:prstGeom prst="downArrow">
            <a:avLst/>
          </a:prstGeom>
          <a:solidFill>
            <a:schemeClr val="bg2"/>
          </a:solidFill>
          <a:ln w="28575">
            <a:solidFill>
              <a:srgbClr val="FFC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5993480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24</a:t>
            </a:fld>
            <a:endParaRPr lang="en-US" dirty="0"/>
          </a:p>
        </p:txBody>
      </p:sp>
      <p:sp>
        <p:nvSpPr>
          <p:cNvPr id="3" name="Rounded Rectangle 2"/>
          <p:cNvSpPr/>
          <p:nvPr/>
        </p:nvSpPr>
        <p:spPr>
          <a:xfrm>
            <a:off x="281383" y="213457"/>
            <a:ext cx="8529242"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Teorija međunarodne trgovine...MERKANTILIZAM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4755938" y="3627236"/>
            <a:ext cx="3903555" cy="261196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Merkantilizam na primjeru Engleske:</a:t>
            </a:r>
          </a:p>
          <a:p>
            <a:pPr marL="285750" indent="-285750" algn="just">
              <a:buFont typeface="Wingdings" panose="05000000000000000000" pitchFamily="2" charset="2"/>
              <a:buChar char="ü"/>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Sistem zakona koji je zabranjivao izvoz alata, opreme i stručne radne snage </a:t>
            </a:r>
          </a:p>
          <a:p>
            <a:pPr marL="285750" indent="-285750" algn="just">
              <a:buFont typeface="Wingdings" panose="05000000000000000000" pitchFamily="2" charset="2"/>
              <a:buChar char="ü"/>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Trgovinska flota je morala koristiti brodove izgrađene u Engleskoj, eng.kapetana, i ¼ posade su morali činiti Englezi. Tek pod ovim uslovima flota je mogla koristiti Englesku zastavu. </a:t>
            </a:r>
          </a:p>
          <a:p>
            <a:pPr marL="285750" indent="-285750" algn="just">
              <a:buFont typeface="Wingdings" panose="05000000000000000000" pitchFamily="2" charset="2"/>
              <a:buChar char="ü"/>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Ako se trgovina odvijala pod drugom zastavom, carine za ovu robu su bile drastične. </a:t>
            </a:r>
          </a:p>
        </p:txBody>
      </p:sp>
      <p:sp>
        <p:nvSpPr>
          <p:cNvPr id="5" name="Rounded Rectangle 4"/>
          <p:cNvSpPr/>
          <p:nvPr/>
        </p:nvSpPr>
        <p:spPr>
          <a:xfrm>
            <a:off x="1384454" y="1920988"/>
            <a:ext cx="3161550" cy="498980"/>
          </a:xfrm>
          <a:prstGeom prst="roundRect">
            <a:avLst/>
          </a:prstGeom>
          <a:solidFill>
            <a:schemeClr val="bg1">
              <a:lumMod val="9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2"/>
          </a:lnRef>
          <a:fillRef idx="1">
            <a:schemeClr val="lt1"/>
          </a:fillRef>
          <a:effectRef idx="0">
            <a:schemeClr val="accent2"/>
          </a:effectRef>
          <a:fontRef idx="minor">
            <a:schemeClr val="dk1"/>
          </a:fontRef>
        </p:style>
        <p:txBody>
          <a:bodyPr rtlCol="0" anchor="ctr"/>
          <a:lstStyle/>
          <a:p>
            <a:pPr algn="ctr"/>
            <a:r>
              <a:rPr lang="sr-Latn-BA" sz="1600" dirty="0"/>
              <a:t>Izvoz proizvoda s višom fazom finalne obrade </a:t>
            </a:r>
            <a:endParaRPr lang="en-GB" sz="1600" dirty="0"/>
          </a:p>
        </p:txBody>
      </p:sp>
      <p:sp>
        <p:nvSpPr>
          <p:cNvPr id="6" name="Oval 5"/>
          <p:cNvSpPr/>
          <p:nvPr/>
        </p:nvSpPr>
        <p:spPr>
          <a:xfrm>
            <a:off x="501836" y="1041862"/>
            <a:ext cx="2170545" cy="72043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b="1" dirty="0"/>
              <a:t>Mekrantilizam </a:t>
            </a:r>
            <a:endParaRPr lang="en-GB" sz="1600" b="1" dirty="0"/>
          </a:p>
        </p:txBody>
      </p:sp>
      <p:sp>
        <p:nvSpPr>
          <p:cNvPr id="7" name="Bent-Up Arrow 6"/>
          <p:cNvSpPr/>
          <p:nvPr/>
        </p:nvSpPr>
        <p:spPr>
          <a:xfrm rot="5400000">
            <a:off x="693737" y="1742724"/>
            <a:ext cx="569582" cy="608731"/>
          </a:xfrm>
          <a:prstGeom prst="bentUpArrow">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ight Arrow 7"/>
          <p:cNvSpPr/>
          <p:nvPr/>
        </p:nvSpPr>
        <p:spPr>
          <a:xfrm>
            <a:off x="2854035" y="1290683"/>
            <a:ext cx="3121891" cy="333877"/>
          </a:xfrm>
          <a:prstGeom prst="rightArrow">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ounded Rectangle 8"/>
          <p:cNvSpPr/>
          <p:nvPr/>
        </p:nvSpPr>
        <p:spPr>
          <a:xfrm>
            <a:off x="3611418" y="1022585"/>
            <a:ext cx="1524000" cy="314036"/>
          </a:xfrm>
          <a:prstGeom prst="roundRect">
            <a:avLst/>
          </a:prstGeom>
          <a:solidFill>
            <a:schemeClr val="bg1"/>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400" dirty="0">
                <a:solidFill>
                  <a:schemeClr val="tx1"/>
                </a:solidFill>
              </a:rPr>
              <a:t>Zabranjuje </a:t>
            </a:r>
            <a:endParaRPr lang="en-GB" sz="1400" dirty="0">
              <a:solidFill>
                <a:schemeClr val="tx1"/>
              </a:solidFill>
            </a:endParaRPr>
          </a:p>
        </p:txBody>
      </p:sp>
      <p:sp>
        <p:nvSpPr>
          <p:cNvPr id="10" name="Rounded Rectangle 9"/>
          <p:cNvSpPr/>
          <p:nvPr/>
        </p:nvSpPr>
        <p:spPr>
          <a:xfrm>
            <a:off x="6542620" y="1020888"/>
            <a:ext cx="2121089" cy="315733"/>
          </a:xfrm>
          <a:prstGeom prst="roundRect">
            <a:avLst/>
          </a:prstGeom>
          <a:solidFill>
            <a:schemeClr val="bg1">
              <a:lumMod val="9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2"/>
          </a:lnRef>
          <a:fillRef idx="1">
            <a:schemeClr val="lt1"/>
          </a:fillRef>
          <a:effectRef idx="0">
            <a:schemeClr val="accent2"/>
          </a:effectRef>
          <a:fontRef idx="minor">
            <a:schemeClr val="dk1"/>
          </a:fontRef>
        </p:style>
        <p:txBody>
          <a:bodyPr rtlCol="0" anchor="ctr"/>
          <a:lstStyle/>
          <a:p>
            <a:pPr algn="ctr"/>
            <a:r>
              <a:rPr lang="sr-Latn-BA" sz="1600" dirty="0"/>
              <a:t>Izvoz sirovina </a:t>
            </a:r>
            <a:endParaRPr lang="en-GB" sz="1600" dirty="0"/>
          </a:p>
        </p:txBody>
      </p:sp>
      <p:sp>
        <p:nvSpPr>
          <p:cNvPr id="11" name="Rounded Rectangle 10"/>
          <p:cNvSpPr/>
          <p:nvPr/>
        </p:nvSpPr>
        <p:spPr>
          <a:xfrm>
            <a:off x="6542620" y="1459038"/>
            <a:ext cx="2121089" cy="315733"/>
          </a:xfrm>
          <a:prstGeom prst="roundRect">
            <a:avLst/>
          </a:prstGeom>
          <a:solidFill>
            <a:schemeClr val="bg1">
              <a:lumMod val="9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2"/>
          </a:lnRef>
          <a:fillRef idx="1">
            <a:schemeClr val="lt1"/>
          </a:fillRef>
          <a:effectRef idx="0">
            <a:schemeClr val="accent2"/>
          </a:effectRef>
          <a:fontRef idx="minor">
            <a:schemeClr val="dk1"/>
          </a:fontRef>
        </p:style>
        <p:txBody>
          <a:bodyPr rtlCol="0" anchor="ctr"/>
          <a:lstStyle/>
          <a:p>
            <a:pPr algn="ctr"/>
            <a:r>
              <a:rPr lang="sr-Latn-BA" sz="1600" dirty="0"/>
              <a:t>Izvoz kapitala </a:t>
            </a:r>
            <a:endParaRPr lang="en-GB" sz="1600" dirty="0"/>
          </a:p>
        </p:txBody>
      </p:sp>
      <p:sp>
        <p:nvSpPr>
          <p:cNvPr id="12" name="Rounded Rectangle 11"/>
          <p:cNvSpPr/>
          <p:nvPr/>
        </p:nvSpPr>
        <p:spPr>
          <a:xfrm>
            <a:off x="6542620" y="1897188"/>
            <a:ext cx="2121089" cy="442659"/>
          </a:xfrm>
          <a:prstGeom prst="roundRect">
            <a:avLst/>
          </a:prstGeom>
          <a:solidFill>
            <a:schemeClr val="bg1">
              <a:lumMod val="9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2"/>
          </a:lnRef>
          <a:fillRef idx="1">
            <a:schemeClr val="lt1"/>
          </a:fillRef>
          <a:effectRef idx="0">
            <a:schemeClr val="accent2"/>
          </a:effectRef>
          <a:fontRef idx="minor">
            <a:schemeClr val="dk1"/>
          </a:fontRef>
        </p:style>
        <p:txBody>
          <a:bodyPr rtlCol="0" anchor="ctr"/>
          <a:lstStyle/>
          <a:p>
            <a:pPr algn="ctr"/>
            <a:r>
              <a:rPr lang="sr-Latn-BA" sz="1600" dirty="0"/>
              <a:t>Izvoz kvalifikovane </a:t>
            </a:r>
          </a:p>
          <a:p>
            <a:pPr algn="ctr"/>
            <a:r>
              <a:rPr lang="sr-Latn-BA" sz="1600" dirty="0"/>
              <a:t>Radne snage  </a:t>
            </a:r>
            <a:endParaRPr lang="en-GB" sz="1600" dirty="0"/>
          </a:p>
        </p:txBody>
      </p:sp>
      <p:cxnSp>
        <p:nvCxnSpPr>
          <p:cNvPr id="14" name="Straight Connector 13"/>
          <p:cNvCxnSpPr/>
          <p:nvPr/>
        </p:nvCxnSpPr>
        <p:spPr>
          <a:xfrm>
            <a:off x="6421188" y="983338"/>
            <a:ext cx="2242521" cy="1478926"/>
          </a:xfrm>
          <a:prstGeom prst="line">
            <a:avLst/>
          </a:prstGeom>
          <a:ln w="28575">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V="1">
            <a:off x="6542620" y="1095374"/>
            <a:ext cx="2116873" cy="1244473"/>
          </a:xfrm>
          <a:prstGeom prst="line">
            <a:avLst/>
          </a:prstGeom>
          <a:ln w="28575">
            <a:solidFill>
              <a:srgbClr val="FF0000"/>
            </a:solidFill>
            <a:prstDash val="sysDash"/>
          </a:ln>
        </p:spPr>
        <p:style>
          <a:lnRef idx="1">
            <a:schemeClr val="accent1"/>
          </a:lnRef>
          <a:fillRef idx="0">
            <a:schemeClr val="accent1"/>
          </a:fillRef>
          <a:effectRef idx="0">
            <a:schemeClr val="accent1"/>
          </a:effectRef>
          <a:fontRef idx="minor">
            <a:schemeClr val="tx1"/>
          </a:fontRef>
        </p:style>
      </p:cxnSp>
      <p:pic>
        <p:nvPicPr>
          <p:cNvPr id="18" name="Picture 17"/>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116279" y="3610598"/>
            <a:ext cx="543214" cy="268686"/>
          </a:xfrm>
          <a:prstGeom prst="rect">
            <a:avLst/>
          </a:prstGeom>
        </p:spPr>
      </p:pic>
      <p:sp>
        <p:nvSpPr>
          <p:cNvPr id="19" name="Title 1"/>
          <p:cNvSpPr txBox="1">
            <a:spLocks/>
          </p:cNvSpPr>
          <p:nvPr/>
        </p:nvSpPr>
        <p:spPr>
          <a:xfrm>
            <a:off x="137645" y="3257237"/>
            <a:ext cx="4277335" cy="3525971"/>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Merkantilizam je podržavao:</a:t>
            </a:r>
          </a:p>
          <a:p>
            <a:pPr marL="285750" indent="-285750" algn="just">
              <a:buFont typeface="Wingdings" panose="05000000000000000000" pitchFamily="2" charset="2"/>
              <a:buChar char="Ø"/>
            </a:pPr>
            <a:r>
              <a:rPr lang="sr-Latn-BA" sz="1600" b="1" dirty="0">
                <a:solidFill>
                  <a:schemeClr val="tx1">
                    <a:lumMod val="65000"/>
                    <a:lumOff val="35000"/>
                  </a:schemeClr>
                </a:solidFill>
                <a:latin typeface="Times New Roman" panose="02020603050405020304" pitchFamily="18" charset="0"/>
                <a:cs typeface="Times New Roman" panose="02020603050405020304" pitchFamily="18" charset="0"/>
              </a:rPr>
              <a:t>kolonijalnu politiku osvajanja novih područja </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radi eksploatacije sirovina koje su se koristile kao osnova mladih industrijskih grana novih kapitalističkih zemalja. </a:t>
            </a:r>
          </a:p>
          <a:p>
            <a:pPr marL="285750" indent="-285750" algn="just">
              <a:buFont typeface="Wingdings" panose="05000000000000000000" pitchFamily="2" charset="2"/>
              <a:buChar char="Ø"/>
            </a:pPr>
            <a:r>
              <a:rPr lang="sr-Latn-BA" sz="1600" b="1" dirty="0">
                <a:solidFill>
                  <a:schemeClr val="tx1">
                    <a:lumMod val="65000"/>
                    <a:lumOff val="35000"/>
                  </a:schemeClr>
                </a:solidFill>
                <a:latin typeface="Times New Roman" panose="02020603050405020304" pitchFamily="18" charset="0"/>
                <a:cs typeface="Times New Roman" panose="02020603050405020304" pitchFamily="18" charset="0"/>
              </a:rPr>
              <a:t>Ekonomski nacionalizam </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kroz aktivan trgovinski bilans i </a:t>
            </a:r>
            <a:r>
              <a:rPr lang="sr-Latn-BA" sz="1600" b="1" dirty="0">
                <a:solidFill>
                  <a:schemeClr val="tx1">
                    <a:lumMod val="65000"/>
                    <a:lumOff val="35000"/>
                  </a:schemeClr>
                </a:solidFill>
                <a:latin typeface="Times New Roman" panose="02020603050405020304" pitchFamily="18" charset="0"/>
                <a:cs typeface="Times New Roman" panose="02020603050405020304" pitchFamily="18" charset="0"/>
              </a:rPr>
              <a:t>upotrebu državne intrervencije</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 za postizanje što većeg izvoza, manjeg uvoza odnosno za postizanje što većeg bogatstva. </a:t>
            </a:r>
          </a:p>
          <a:p>
            <a:pPr marL="285750" indent="-285750" algn="just">
              <a:buFont typeface="Wingdings" panose="05000000000000000000" pitchFamily="2" charset="2"/>
              <a:buChar char="Ø"/>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Svrha privredjivanje jeste </a:t>
            </a:r>
            <a:r>
              <a:rPr lang="sr-Latn-BA" sz="1600" b="1" dirty="0">
                <a:solidFill>
                  <a:schemeClr val="tx1">
                    <a:lumMod val="65000"/>
                    <a:lumOff val="35000"/>
                  </a:schemeClr>
                </a:solidFill>
                <a:latin typeface="Times New Roman" panose="02020603050405020304" pitchFamily="18" charset="0"/>
                <a:cs typeface="Times New Roman" panose="02020603050405020304" pitchFamily="18" charset="0"/>
              </a:rPr>
              <a:t>prisvajanje profita</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 jedni ne mogu da obogate a drugi da ne gube </a:t>
            </a:r>
          </a:p>
        </p:txBody>
      </p:sp>
    </p:spTree>
    <p:extLst>
      <p:ext uri="{BB962C8B-B14F-4D97-AF65-F5344CB8AC3E}">
        <p14:creationId xmlns:p14="http://schemas.microsoft.com/office/powerpoint/2010/main" val="23860245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25</a:t>
            </a:fld>
            <a:endParaRPr lang="en-US" dirty="0"/>
          </a:p>
        </p:txBody>
      </p:sp>
      <p:sp>
        <p:nvSpPr>
          <p:cNvPr id="3" name="Rounded Rectangle 2"/>
          <p:cNvSpPr/>
          <p:nvPr/>
        </p:nvSpPr>
        <p:spPr>
          <a:xfrm>
            <a:off x="281383" y="213457"/>
            <a:ext cx="8529242"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Teorija međunarodne trgovine...MERKANTILIZAM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Cloud Callout 3"/>
          <p:cNvSpPr/>
          <p:nvPr/>
        </p:nvSpPr>
        <p:spPr>
          <a:xfrm flipH="1">
            <a:off x="1521692" y="918403"/>
            <a:ext cx="822036" cy="554181"/>
          </a:xfrm>
          <a:prstGeom prst="cloudCallou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a:solidFill>
                  <a:srgbClr val="FF0000"/>
                </a:solidFill>
              </a:rPr>
              <a:t>!!!</a:t>
            </a:r>
            <a:endParaRPr lang="en-GB" dirty="0">
              <a:solidFill>
                <a:srgbClr val="FF0000"/>
              </a:solidFill>
            </a:endParaRPr>
          </a:p>
        </p:txBody>
      </p:sp>
      <p:sp>
        <p:nvSpPr>
          <p:cNvPr id="5" name="Rounded Rectangle 4"/>
          <p:cNvSpPr/>
          <p:nvPr/>
        </p:nvSpPr>
        <p:spPr>
          <a:xfrm>
            <a:off x="2447636" y="1010607"/>
            <a:ext cx="4110181" cy="356375"/>
          </a:xfrm>
          <a:prstGeom prst="roundRect">
            <a:avLst/>
          </a:prstGeom>
          <a:solidFill>
            <a:schemeClr val="bg1">
              <a:lumMod val="85000"/>
            </a:schemeClr>
          </a:solidFill>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sr-Latn-BA" sz="1600" dirty="0"/>
              <a:t>Ključne kritike Mekrantilizma:</a:t>
            </a:r>
            <a:endParaRPr lang="en-GB" sz="1600" dirty="0"/>
          </a:p>
        </p:txBody>
      </p:sp>
      <p:sp>
        <p:nvSpPr>
          <p:cNvPr id="7" name="Rounded Rectangle 6"/>
          <p:cNvSpPr/>
          <p:nvPr/>
        </p:nvSpPr>
        <p:spPr>
          <a:xfrm>
            <a:off x="3423593" y="1837358"/>
            <a:ext cx="1830423" cy="46336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sr-Latn-BA" sz="1600" dirty="0"/>
              <a:t>Zapostavlja proizvodnju </a:t>
            </a:r>
            <a:endParaRPr lang="en-GB" sz="1600" dirty="0"/>
          </a:p>
        </p:txBody>
      </p:sp>
      <p:sp>
        <p:nvSpPr>
          <p:cNvPr id="8" name="Rounded Rectangle 7"/>
          <p:cNvSpPr/>
          <p:nvPr/>
        </p:nvSpPr>
        <p:spPr>
          <a:xfrm>
            <a:off x="290562" y="1910018"/>
            <a:ext cx="2859466" cy="46336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sr-Latn-BA" sz="1600" dirty="0"/>
              <a:t>Vezuje izvor profita za prometnu sferu </a:t>
            </a:r>
            <a:endParaRPr lang="en-GB" sz="1600" dirty="0"/>
          </a:p>
        </p:txBody>
      </p:sp>
      <p:sp>
        <p:nvSpPr>
          <p:cNvPr id="9" name="Rounded Rectangle 8"/>
          <p:cNvSpPr/>
          <p:nvPr/>
        </p:nvSpPr>
        <p:spPr>
          <a:xfrm>
            <a:off x="5527581" y="1865067"/>
            <a:ext cx="2859466" cy="46336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sr-Latn-BA" sz="1600" dirty="0"/>
              <a:t>Izvodi bogaćenje zemalja iz neekvivalentne razmjene </a:t>
            </a:r>
            <a:endParaRPr lang="en-GB" sz="1600" dirty="0"/>
          </a:p>
        </p:txBody>
      </p:sp>
      <p:sp>
        <p:nvSpPr>
          <p:cNvPr id="10" name="Down Arrow 9"/>
          <p:cNvSpPr/>
          <p:nvPr/>
        </p:nvSpPr>
        <p:spPr>
          <a:xfrm>
            <a:off x="2549236" y="1472584"/>
            <a:ext cx="471055" cy="331831"/>
          </a:xfrm>
          <a:prstGeom prst="downArrow">
            <a:avLst/>
          </a:prstGeom>
          <a:solidFill>
            <a:schemeClr val="bg1">
              <a:lumMod val="85000"/>
            </a:schemeClr>
          </a:solid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Down Arrow 10"/>
          <p:cNvSpPr/>
          <p:nvPr/>
        </p:nvSpPr>
        <p:spPr>
          <a:xfrm>
            <a:off x="4488872" y="1454822"/>
            <a:ext cx="471055" cy="331831"/>
          </a:xfrm>
          <a:prstGeom prst="downArrow">
            <a:avLst/>
          </a:prstGeom>
          <a:solidFill>
            <a:schemeClr val="bg1">
              <a:lumMod val="85000"/>
            </a:schemeClr>
          </a:solid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Down Arrow 11"/>
          <p:cNvSpPr/>
          <p:nvPr/>
        </p:nvSpPr>
        <p:spPr>
          <a:xfrm>
            <a:off x="6192980" y="1454821"/>
            <a:ext cx="471055" cy="331831"/>
          </a:xfrm>
          <a:prstGeom prst="downArrow">
            <a:avLst/>
          </a:prstGeom>
          <a:solidFill>
            <a:schemeClr val="bg1">
              <a:lumMod val="85000"/>
            </a:schemeClr>
          </a:solid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Vertical Scroll 13"/>
          <p:cNvSpPr/>
          <p:nvPr/>
        </p:nvSpPr>
        <p:spPr>
          <a:xfrm>
            <a:off x="142019" y="2765868"/>
            <a:ext cx="5285488" cy="4097542"/>
          </a:xfrm>
          <a:prstGeom prst="verticalScroll">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sr-Latn-BA" sz="1600" dirty="0">
              <a:solidFill>
                <a:schemeClr val="tx1"/>
              </a:solidFill>
              <a:latin typeface="Times New Roman" panose="02020603050405020304" pitchFamily="18" charset="0"/>
              <a:cs typeface="Times New Roman" panose="02020603050405020304" pitchFamily="18" charset="0"/>
            </a:endParaRPr>
          </a:p>
          <a:p>
            <a:pPr algn="just"/>
            <a:r>
              <a:rPr lang="sr-Latn-BA" sz="1600" dirty="0">
                <a:solidFill>
                  <a:schemeClr val="tx1"/>
                </a:solidFill>
                <a:latin typeface="Times New Roman" panose="02020603050405020304" pitchFamily="18" charset="0"/>
                <a:cs typeface="Times New Roman" panose="02020603050405020304" pitchFamily="18" charset="0"/>
              </a:rPr>
              <a:t>Prva toerijska razrada kapitalističkog načina proizvodnje i </a:t>
            </a:r>
            <a:r>
              <a:rPr lang="sr-Latn-BA" sz="1600" b="1" dirty="0">
                <a:solidFill>
                  <a:schemeClr val="tx1"/>
                </a:solidFill>
                <a:latin typeface="Times New Roman" panose="02020603050405020304" pitchFamily="18" charset="0"/>
                <a:cs typeface="Times New Roman" panose="02020603050405020304" pitchFamily="18" charset="0"/>
              </a:rPr>
              <a:t>predistorija političke ekonomije.</a:t>
            </a:r>
          </a:p>
          <a:p>
            <a:pPr algn="just"/>
            <a:endParaRPr lang="sr-Latn-BA" sz="1600" dirty="0">
              <a:solidFill>
                <a:schemeClr val="tx1"/>
              </a:solidFill>
              <a:latin typeface="Times New Roman" panose="02020603050405020304" pitchFamily="18" charset="0"/>
              <a:cs typeface="Times New Roman" panose="02020603050405020304" pitchFamily="18" charset="0"/>
            </a:endParaRPr>
          </a:p>
          <a:p>
            <a:pPr algn="just"/>
            <a:r>
              <a:rPr lang="sr-Latn-BA" sz="1600" dirty="0">
                <a:solidFill>
                  <a:schemeClr val="tx1"/>
                </a:solidFill>
                <a:latin typeface="Times New Roman" panose="02020603050405020304" pitchFamily="18" charset="0"/>
                <a:cs typeface="Times New Roman" panose="02020603050405020304" pitchFamily="18" charset="0"/>
              </a:rPr>
              <a:t>Mekrantilizam posmatra platni blans kroz stanje trgovinskog bilansa (u slučaju neravnoteže  pretpostavlja automatizam uravnoteženja na bazi kvantitativne teorije novca).</a:t>
            </a:r>
          </a:p>
          <a:p>
            <a:pPr algn="just"/>
            <a:endParaRPr lang="sr-Latn-BA" sz="1600" dirty="0">
              <a:solidFill>
                <a:schemeClr val="tx1"/>
              </a:solidFill>
              <a:latin typeface="Times New Roman" panose="02020603050405020304" pitchFamily="18" charset="0"/>
              <a:cs typeface="Times New Roman" panose="02020603050405020304" pitchFamily="18" charset="0"/>
            </a:endParaRPr>
          </a:p>
          <a:p>
            <a:pPr algn="just"/>
            <a:r>
              <a:rPr lang="sr-Latn-BA" sz="1600" dirty="0">
                <a:solidFill>
                  <a:schemeClr val="tx1"/>
                </a:solidFill>
                <a:latin typeface="Times New Roman" panose="02020603050405020304" pitchFamily="18" charset="0"/>
                <a:cs typeface="Times New Roman" panose="02020603050405020304" pitchFamily="18" charset="0"/>
              </a:rPr>
              <a:t>Merkantilizam u savremenoj teoriji (neomerkantilizam) – savremene tokove međ.razmjene od 1970.godine karekteriše nastojanje povećanje izvoza i smanjenja uvoza, uz zaštitne mjere iz perioda mekran.</a:t>
            </a:r>
          </a:p>
          <a:p>
            <a:pPr algn="just"/>
            <a:r>
              <a:rPr lang="sr-Latn-BA" sz="1600" dirty="0">
                <a:solidFill>
                  <a:schemeClr val="tx1"/>
                </a:solidFill>
                <a:latin typeface="Times New Roman" panose="02020603050405020304" pitchFamily="18" charset="0"/>
                <a:cs typeface="Times New Roman" panose="02020603050405020304" pitchFamily="18" charset="0"/>
              </a:rPr>
              <a:t>  </a:t>
            </a:r>
            <a:r>
              <a:rPr lang="sr-Latn-BA" sz="1600" dirty="0">
                <a:latin typeface="Times New Roman" panose="02020603050405020304" pitchFamily="18" charset="0"/>
                <a:cs typeface="Times New Roman" panose="02020603050405020304" pitchFamily="18" charset="0"/>
              </a:rPr>
              <a:t> </a:t>
            </a:r>
            <a:endParaRPr lang="en-GB" sz="1600" dirty="0">
              <a:latin typeface="Times New Roman" panose="02020603050405020304" pitchFamily="18" charset="0"/>
              <a:cs typeface="Times New Roman" panose="02020603050405020304" pitchFamily="18" charset="0"/>
            </a:endParaRPr>
          </a:p>
        </p:txBody>
      </p:sp>
      <p:sp>
        <p:nvSpPr>
          <p:cNvPr id="15" name="Rounded Rectangle 14"/>
          <p:cNvSpPr/>
          <p:nvPr/>
        </p:nvSpPr>
        <p:spPr>
          <a:xfrm>
            <a:off x="1868055" y="2833907"/>
            <a:ext cx="2004292" cy="28632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a:t>MERKANTILIZAM </a:t>
            </a:r>
            <a:endParaRPr lang="en-GB" dirty="0"/>
          </a:p>
        </p:txBody>
      </p:sp>
      <p:sp>
        <p:nvSpPr>
          <p:cNvPr id="16" name="Left Arrow 15"/>
          <p:cNvSpPr/>
          <p:nvPr/>
        </p:nvSpPr>
        <p:spPr>
          <a:xfrm flipH="1">
            <a:off x="4884561" y="4088068"/>
            <a:ext cx="738909" cy="498763"/>
          </a:xfrm>
          <a:prstGeom prst="lef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ounded Rectangle 17"/>
          <p:cNvSpPr/>
          <p:nvPr/>
        </p:nvSpPr>
        <p:spPr>
          <a:xfrm>
            <a:off x="5748823" y="2800284"/>
            <a:ext cx="1830423" cy="46336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sr-Latn-BA" sz="1600" dirty="0"/>
              <a:t>Deficit platnog bilansa </a:t>
            </a:r>
            <a:endParaRPr lang="en-GB" sz="1600" dirty="0"/>
          </a:p>
        </p:txBody>
      </p:sp>
      <p:sp>
        <p:nvSpPr>
          <p:cNvPr id="19" name="Rounded Rectangle 18"/>
          <p:cNvSpPr/>
          <p:nvPr/>
        </p:nvSpPr>
        <p:spPr>
          <a:xfrm>
            <a:off x="5999827" y="3297164"/>
            <a:ext cx="1830423" cy="46336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sr-Latn-BA" sz="1600" dirty="0"/>
              <a:t>Odiv zlata iz zemlje </a:t>
            </a:r>
            <a:endParaRPr lang="en-GB" sz="1600" dirty="0"/>
          </a:p>
        </p:txBody>
      </p:sp>
      <p:sp>
        <p:nvSpPr>
          <p:cNvPr id="20" name="Rounded Rectangle 19"/>
          <p:cNvSpPr/>
          <p:nvPr/>
        </p:nvSpPr>
        <p:spPr>
          <a:xfrm>
            <a:off x="6226928" y="3830728"/>
            <a:ext cx="1830423" cy="46336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sr-Latn-BA" sz="1600" dirty="0">
                <a:latin typeface="Times New Roman" panose="02020603050405020304" pitchFamily="18" charset="0"/>
                <a:cs typeface="Times New Roman" panose="02020603050405020304" pitchFamily="18" charset="0"/>
              </a:rPr>
              <a:t>↓Q novca u opticaju </a:t>
            </a:r>
            <a:endParaRPr lang="en-GB" sz="1600" dirty="0"/>
          </a:p>
        </p:txBody>
      </p:sp>
      <p:sp>
        <p:nvSpPr>
          <p:cNvPr id="21" name="Rounded Rectangle 20"/>
          <p:cNvSpPr/>
          <p:nvPr/>
        </p:nvSpPr>
        <p:spPr>
          <a:xfrm>
            <a:off x="6557817" y="4337449"/>
            <a:ext cx="1830423" cy="46336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sr-Latn-BA" sz="1600" dirty="0">
                <a:latin typeface="Times New Roman" panose="02020603050405020304" pitchFamily="18" charset="0"/>
                <a:cs typeface="Times New Roman" panose="02020603050405020304" pitchFamily="18" charset="0"/>
              </a:rPr>
              <a:t>↓potražnje </a:t>
            </a:r>
            <a:endParaRPr lang="en-GB" sz="1600" dirty="0"/>
          </a:p>
        </p:txBody>
      </p:sp>
      <p:sp>
        <p:nvSpPr>
          <p:cNvPr id="22" name="Rounded Rectangle 21"/>
          <p:cNvSpPr/>
          <p:nvPr/>
        </p:nvSpPr>
        <p:spPr>
          <a:xfrm>
            <a:off x="6825673" y="4815886"/>
            <a:ext cx="1830423" cy="46336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sr-Latn-BA" sz="1600" dirty="0">
                <a:latin typeface="Times New Roman" panose="02020603050405020304" pitchFamily="18" charset="0"/>
                <a:cs typeface="Times New Roman" panose="02020603050405020304" pitchFamily="18" charset="0"/>
              </a:rPr>
              <a:t>↓domaćih cijena  </a:t>
            </a:r>
            <a:endParaRPr lang="en-GB" sz="1600" dirty="0"/>
          </a:p>
        </p:txBody>
      </p:sp>
      <p:sp>
        <p:nvSpPr>
          <p:cNvPr id="23" name="Rounded Rectangle 22"/>
          <p:cNvSpPr/>
          <p:nvPr/>
        </p:nvSpPr>
        <p:spPr>
          <a:xfrm>
            <a:off x="7031059" y="5350839"/>
            <a:ext cx="2112941" cy="800528"/>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sr-Latn-BA" sz="1600" dirty="0">
                <a:latin typeface="Times New Roman" panose="02020603050405020304" pitchFamily="18" charset="0"/>
                <a:cs typeface="Times New Roman" panose="02020603050405020304" pitchFamily="18" charset="0"/>
              </a:rPr>
              <a:t>Veća konkurentnost domaćih proizvoda na ino tržištu </a:t>
            </a:r>
            <a:endParaRPr lang="en-GB" sz="1600" dirty="0"/>
          </a:p>
        </p:txBody>
      </p:sp>
      <p:sp>
        <p:nvSpPr>
          <p:cNvPr id="25" name="Curved Down Arrow 24"/>
          <p:cNvSpPr/>
          <p:nvPr/>
        </p:nvSpPr>
        <p:spPr>
          <a:xfrm flipH="1" flipV="1">
            <a:off x="5999826" y="6191696"/>
            <a:ext cx="1727261" cy="412201"/>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6" name="Rounded Rectangle 25"/>
          <p:cNvSpPr/>
          <p:nvPr/>
        </p:nvSpPr>
        <p:spPr>
          <a:xfrm>
            <a:off x="5311733" y="5728330"/>
            <a:ext cx="1352301" cy="46336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sr-Latn-BA" sz="1600" dirty="0"/>
              <a:t>Izvoza </a:t>
            </a:r>
            <a:endParaRPr lang="en-GB" sz="1600" dirty="0"/>
          </a:p>
        </p:txBody>
      </p:sp>
      <p:sp>
        <p:nvSpPr>
          <p:cNvPr id="27" name="Up Arrow 26"/>
          <p:cNvSpPr/>
          <p:nvPr/>
        </p:nvSpPr>
        <p:spPr>
          <a:xfrm>
            <a:off x="5326939" y="5725930"/>
            <a:ext cx="309398" cy="354978"/>
          </a:xfrm>
          <a:prstGeom prst="upArrow">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5085060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26</a:t>
            </a:fld>
            <a:endParaRPr lang="en-US" dirty="0"/>
          </a:p>
        </p:txBody>
      </p:sp>
      <p:sp>
        <p:nvSpPr>
          <p:cNvPr id="3" name="Rounded Rectangle 2"/>
          <p:cNvSpPr/>
          <p:nvPr/>
        </p:nvSpPr>
        <p:spPr>
          <a:xfrm>
            <a:off x="281383" y="213457"/>
            <a:ext cx="8529242"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Teorija međunarodne trgovine...MERKANTILIZAM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98962" y="911051"/>
            <a:ext cx="448290" cy="556034"/>
          </a:xfrm>
          <a:prstGeom prst="rect">
            <a:avLst/>
          </a:prstGeom>
        </p:spPr>
      </p:pic>
      <p:sp>
        <p:nvSpPr>
          <p:cNvPr id="5" name="Title 1"/>
          <p:cNvSpPr txBox="1">
            <a:spLocks/>
          </p:cNvSpPr>
          <p:nvPr/>
        </p:nvSpPr>
        <p:spPr>
          <a:xfrm>
            <a:off x="747252" y="1026236"/>
            <a:ext cx="8063373" cy="325665"/>
          </a:xfrm>
          <a:prstGeom prst="rect">
            <a:avLst/>
          </a:prstGeom>
          <a:solidFill>
            <a:schemeClr val="bg1">
              <a:lumMod val="8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800" b="1" i="1" dirty="0">
                <a:solidFill>
                  <a:schemeClr val="tx1">
                    <a:lumMod val="65000"/>
                    <a:lumOff val="35000"/>
                  </a:schemeClr>
                </a:solidFill>
                <a:latin typeface="Times New Roman" panose="02020603050405020304" pitchFamily="18" charset="0"/>
                <a:cs typeface="Times New Roman" panose="02020603050405020304" pitchFamily="18" charset="0"/>
              </a:rPr>
              <a:t>Primjer: </a:t>
            </a:r>
            <a:r>
              <a:rPr lang="sr-Latn-BA" sz="1800" b="1" i="1" dirty="0">
                <a:solidFill>
                  <a:schemeClr val="tx2"/>
                </a:solidFill>
                <a:latin typeface="Times New Roman" panose="02020603050405020304" pitchFamily="18" charset="0"/>
                <a:cs typeface="Times New Roman" panose="02020603050405020304" pitchFamily="18" charset="0"/>
              </a:rPr>
              <a:t>Munovo Merkantilističko shvatanje međunarodne razmjene </a:t>
            </a:r>
            <a:endParaRPr lang="sr-Latn-BA" sz="3200" b="1" i="1" dirty="0">
              <a:solidFill>
                <a:schemeClr val="tx2"/>
              </a:solidFill>
              <a:latin typeface="Times New Roman" panose="02020603050405020304" pitchFamily="18" charset="0"/>
              <a:cs typeface="Times New Roman" panose="02020603050405020304" pitchFamily="18" charset="0"/>
            </a:endParaRPr>
          </a:p>
        </p:txBody>
      </p:sp>
      <p:sp>
        <p:nvSpPr>
          <p:cNvPr id="6" name="Vertical Scroll 5"/>
          <p:cNvSpPr/>
          <p:nvPr/>
        </p:nvSpPr>
        <p:spPr>
          <a:xfrm>
            <a:off x="281383" y="2770908"/>
            <a:ext cx="8640944" cy="3635579"/>
          </a:xfrm>
          <a:prstGeom prst="verticalScroll">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sr-Latn-BA" sz="1400" dirty="0">
                <a:solidFill>
                  <a:schemeClr val="tx2"/>
                </a:solidFill>
                <a:latin typeface="Times New Roman" panose="02020603050405020304" pitchFamily="18" charset="0"/>
                <a:cs typeface="Times New Roman" panose="02020603050405020304" pitchFamily="18" charset="0"/>
              </a:rPr>
              <a:t>Mada se kraljevina može bogatiti darovima, ili nabavkom iz drugih zemalja, </a:t>
            </a:r>
            <a:r>
              <a:rPr lang="sr-Latn-BA" sz="1400" b="1" i="1" dirty="0">
                <a:solidFill>
                  <a:schemeClr val="tx2"/>
                </a:solidFill>
                <a:latin typeface="Times New Roman" panose="02020603050405020304" pitchFamily="18" charset="0"/>
                <a:cs typeface="Times New Roman" panose="02020603050405020304" pitchFamily="18" charset="0"/>
              </a:rPr>
              <a:t>te su stvari nesigurne </a:t>
            </a:r>
            <a:r>
              <a:rPr lang="sr-Latn-BA" sz="1400" dirty="0">
                <a:solidFill>
                  <a:schemeClr val="tx2"/>
                </a:solidFill>
                <a:latin typeface="Times New Roman" panose="02020603050405020304" pitchFamily="18" charset="0"/>
                <a:cs typeface="Times New Roman" panose="02020603050405020304" pitchFamily="18" charset="0"/>
              </a:rPr>
              <a:t>i kad se dogode, od malog su značaja. </a:t>
            </a:r>
            <a:r>
              <a:rPr lang="sr-Latn-BA" sz="1400" b="1" i="1" u="sng" dirty="0">
                <a:solidFill>
                  <a:schemeClr val="tx2"/>
                </a:solidFill>
                <a:latin typeface="Times New Roman" panose="02020603050405020304" pitchFamily="18" charset="0"/>
                <a:cs typeface="Times New Roman" panose="02020603050405020304" pitchFamily="18" charset="0"/>
              </a:rPr>
              <a:t>Redovni način rasta bogatstva i blaga predstavlja spoljna trgovin</a:t>
            </a:r>
            <a:r>
              <a:rPr lang="sr-Latn-BA" sz="1400" b="1" u="sng" dirty="0">
                <a:solidFill>
                  <a:schemeClr val="tx2"/>
                </a:solidFill>
                <a:latin typeface="Times New Roman" panose="02020603050405020304" pitchFamily="18" charset="0"/>
                <a:cs typeface="Times New Roman" panose="02020603050405020304" pitchFamily="18" charset="0"/>
              </a:rPr>
              <a:t>a</a:t>
            </a:r>
            <a:r>
              <a:rPr lang="sr-Latn-BA" sz="1400" dirty="0">
                <a:solidFill>
                  <a:schemeClr val="tx2"/>
                </a:solidFill>
                <a:latin typeface="Times New Roman" panose="02020603050405020304" pitchFamily="18" charset="0"/>
                <a:cs typeface="Times New Roman" panose="02020603050405020304" pitchFamily="18" charset="0"/>
              </a:rPr>
              <a:t>, gde moramo da učimo sledeće pravilo: </a:t>
            </a:r>
            <a:r>
              <a:rPr lang="sr-Latn-BA" sz="1400" b="1" i="1" dirty="0">
                <a:solidFill>
                  <a:schemeClr val="tx2"/>
                </a:solidFill>
                <a:latin typeface="Times New Roman" panose="02020603050405020304" pitchFamily="18" charset="0"/>
                <a:cs typeface="Times New Roman" panose="02020603050405020304" pitchFamily="18" charset="0"/>
              </a:rPr>
              <a:t>svake godine strancima treba prodavati više nego što potrošimo za njihovu robu.</a:t>
            </a:r>
            <a:r>
              <a:rPr lang="sr-Latn-BA" sz="1400" dirty="0">
                <a:solidFill>
                  <a:schemeClr val="tx2"/>
                </a:solidFill>
                <a:latin typeface="Times New Roman" panose="02020603050405020304" pitchFamily="18" charset="0"/>
                <a:cs typeface="Times New Roman" panose="02020603050405020304" pitchFamily="18" charset="0"/>
              </a:rPr>
              <a:t> Jer ...taj dio našeg fonda (izvoza) koji ne povratimo u formi robe (uvoza) mora se neizostavno vratiti u riznicu (kao zlato)...</a:t>
            </a:r>
          </a:p>
          <a:p>
            <a:pPr algn="just"/>
            <a:r>
              <a:rPr lang="sr-Latn-BA" sz="1400" b="1" i="1" dirty="0">
                <a:solidFill>
                  <a:schemeClr val="tx2"/>
                </a:solidFill>
                <a:latin typeface="Times New Roman" panose="02020603050405020304" pitchFamily="18" charset="0"/>
                <a:cs typeface="Times New Roman" panose="02020603050405020304" pitchFamily="18" charset="0"/>
              </a:rPr>
              <a:t>Uvoz možemo da smanjimo...ako trezveno smanjimo prekomernu potrošnju inostrane robe u ishrani i odjevanju</a:t>
            </a:r>
            <a:r>
              <a:rPr lang="sr-Latn-BA" sz="1400" dirty="0">
                <a:solidFill>
                  <a:schemeClr val="tx2"/>
                </a:solidFill>
                <a:latin typeface="Times New Roman" panose="02020603050405020304" pitchFamily="18" charset="0"/>
                <a:cs typeface="Times New Roman" panose="02020603050405020304" pitchFamily="18" charset="0"/>
              </a:rPr>
              <a:t>... U izvozu ne treba da gledamo sopstvene viškove, već moramo da uzmemo u obzir potrebe svojih suseda, tako da treba ... </a:t>
            </a:r>
            <a:r>
              <a:rPr lang="sr-Latn-BA" sz="1400" b="1" i="1" dirty="0">
                <a:solidFill>
                  <a:schemeClr val="tx2"/>
                </a:solidFill>
                <a:latin typeface="Times New Roman" panose="02020603050405020304" pitchFamily="18" charset="0"/>
                <a:cs typeface="Times New Roman" panose="02020603050405020304" pitchFamily="18" charset="0"/>
              </a:rPr>
              <a:t>Da istrajemo da im prodajemo skupo, sve do granice gde bi visoke cijene mogle da ugroze prodaju naše robe</a:t>
            </a:r>
            <a:r>
              <a:rPr lang="sr-Latn-BA" sz="1400" dirty="0">
                <a:solidFill>
                  <a:schemeClr val="tx2"/>
                </a:solidFill>
                <a:latin typeface="Times New Roman" panose="02020603050405020304" pitchFamily="18" charset="0"/>
                <a:cs typeface="Times New Roman" panose="02020603050405020304" pitchFamily="18" charset="0"/>
              </a:rPr>
              <a:t> (našeg izvoza). Ali taj višak koji stičemo stvara se prodajom robe koju stranci mogu da kupe u drugim zemljama, kao što mogu da je zamene robom sa nekog drugog mjesta, bez izakvog problema... U tom slučaju moramo nastojati da robu prodajemo što jeftinije, da ne izguvimo mjesto (prodavca) te robe... </a:t>
            </a:r>
            <a:endParaRPr lang="en-GB" sz="1400" dirty="0">
              <a:solidFill>
                <a:schemeClr val="tx2"/>
              </a:solidFill>
              <a:latin typeface="Times New Roman" panose="02020603050405020304" pitchFamily="18" charset="0"/>
              <a:cs typeface="Times New Roman" panose="02020603050405020304" pitchFamily="18" charset="0"/>
            </a:endParaRPr>
          </a:p>
        </p:txBody>
      </p:sp>
      <p:sp>
        <p:nvSpPr>
          <p:cNvPr id="7" name="Title 1"/>
          <p:cNvSpPr txBox="1">
            <a:spLocks/>
          </p:cNvSpPr>
          <p:nvPr/>
        </p:nvSpPr>
        <p:spPr>
          <a:xfrm>
            <a:off x="553923" y="1736471"/>
            <a:ext cx="8109785" cy="58402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Tomas Mun (Thomas Munn 1571-1641) – jedan od najuticajnijih merkatilističkih pisaca </a:t>
            </a:r>
          </a:p>
          <a:p>
            <a:pPr algn="just"/>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„Bogatstvo Engleske kroz međunarodnu razmjenu“ </a:t>
            </a:r>
            <a:r>
              <a:rPr lang="sr-Latn-BA" sz="1600" i="1" dirty="0">
                <a:solidFill>
                  <a:schemeClr val="tx1">
                    <a:lumMod val="65000"/>
                    <a:lumOff val="35000"/>
                  </a:schemeClr>
                </a:solidFill>
                <a:latin typeface="Times New Roman" panose="02020603050405020304" pitchFamily="18" charset="0"/>
                <a:cs typeface="Times New Roman" panose="02020603050405020304" pitchFamily="18" charset="0"/>
              </a:rPr>
              <a:t>– vrhusnki prikaz merkantilističke misli o razmjeni. </a:t>
            </a:r>
          </a:p>
          <a:p>
            <a:pPr algn="just"/>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8" name="Title 1"/>
          <p:cNvSpPr txBox="1">
            <a:spLocks/>
          </p:cNvSpPr>
          <p:nvPr/>
        </p:nvSpPr>
        <p:spPr>
          <a:xfrm>
            <a:off x="4546004" y="5921451"/>
            <a:ext cx="3752174" cy="604948"/>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200" b="1" i="1" dirty="0">
                <a:solidFill>
                  <a:schemeClr val="tx1">
                    <a:lumMod val="65000"/>
                    <a:lumOff val="35000"/>
                  </a:schemeClr>
                </a:solidFill>
                <a:latin typeface="Times New Roman" panose="02020603050405020304" pitchFamily="18" charset="0"/>
                <a:cs typeface="Times New Roman" panose="02020603050405020304" pitchFamily="18" charset="0"/>
              </a:rPr>
              <a:t>Izvor</a:t>
            </a:r>
            <a:r>
              <a:rPr lang="sr-Latn-BA" sz="1200" dirty="0">
                <a:solidFill>
                  <a:schemeClr val="tx1">
                    <a:lumMod val="65000"/>
                    <a:lumOff val="35000"/>
                  </a:schemeClr>
                </a:solidFill>
                <a:latin typeface="Times New Roman" panose="02020603050405020304" pitchFamily="18" charset="0"/>
                <a:cs typeface="Times New Roman" panose="02020603050405020304" pitchFamily="18" charset="0"/>
              </a:rPr>
              <a:t>: Thomas Munn, England s Treasure by Foreign Trade, Oxford: Basil Blackwell, 1928. </a:t>
            </a:r>
            <a:r>
              <a:rPr lang="sr-Latn-BA" sz="1200" i="1" dirty="0">
                <a:solidFill>
                  <a:schemeClr val="tx1">
                    <a:lumMod val="65000"/>
                    <a:lumOff val="35000"/>
                  </a:schemeClr>
                </a:solidFill>
                <a:latin typeface="Times New Roman" panose="02020603050405020304" pitchFamily="18" charset="0"/>
                <a:cs typeface="Times New Roman" panose="02020603050405020304" pitchFamily="18" charset="0"/>
              </a:rPr>
              <a:t>. </a:t>
            </a:r>
          </a:p>
          <a:p>
            <a:pPr marL="285750" indent="-285750" algn="just">
              <a:buFont typeface="Wingdings" panose="05000000000000000000" pitchFamily="2" charset="2"/>
              <a:buChar char="ü"/>
            </a:pP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369814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27</a:t>
            </a:fld>
            <a:endParaRPr lang="en-US" dirty="0"/>
          </a:p>
        </p:txBody>
      </p:sp>
      <p:sp>
        <p:nvSpPr>
          <p:cNvPr id="3" name="Rounded Rectangle 2"/>
          <p:cNvSpPr/>
          <p:nvPr/>
        </p:nvSpPr>
        <p:spPr>
          <a:xfrm>
            <a:off x="281383" y="213457"/>
            <a:ext cx="8529242"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Teorija međunarodne trgovine...MERKANTILIZAM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76101" y="833739"/>
            <a:ext cx="448290" cy="556034"/>
          </a:xfrm>
          <a:prstGeom prst="rect">
            <a:avLst/>
          </a:prstGeom>
        </p:spPr>
      </p:pic>
      <p:sp>
        <p:nvSpPr>
          <p:cNvPr id="6" name="Title 1"/>
          <p:cNvSpPr txBox="1">
            <a:spLocks/>
          </p:cNvSpPr>
          <p:nvPr/>
        </p:nvSpPr>
        <p:spPr>
          <a:xfrm>
            <a:off x="718166" y="907141"/>
            <a:ext cx="8063373" cy="325665"/>
          </a:xfrm>
          <a:prstGeom prst="rect">
            <a:avLst/>
          </a:prstGeom>
          <a:solidFill>
            <a:schemeClr val="bg1">
              <a:lumMod val="8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800" b="1" i="1" dirty="0">
                <a:solidFill>
                  <a:schemeClr val="tx1">
                    <a:lumMod val="65000"/>
                    <a:lumOff val="35000"/>
                  </a:schemeClr>
                </a:solidFill>
                <a:latin typeface="Times New Roman" panose="02020603050405020304" pitchFamily="18" charset="0"/>
                <a:cs typeface="Times New Roman" panose="02020603050405020304" pitchFamily="18" charset="0"/>
              </a:rPr>
              <a:t>Primjer: Da li Merkantilizam još živi ? </a:t>
            </a:r>
            <a:endParaRPr lang="sr-Latn-BA" sz="3200" b="1" i="1" dirty="0">
              <a:solidFill>
                <a:schemeClr val="tx2"/>
              </a:solidFill>
              <a:latin typeface="Times New Roman" panose="02020603050405020304" pitchFamily="18" charset="0"/>
              <a:cs typeface="Times New Roman" panose="02020603050405020304" pitchFamily="18" charset="0"/>
            </a:endParaRPr>
          </a:p>
        </p:txBody>
      </p:sp>
      <p:sp>
        <p:nvSpPr>
          <p:cNvPr id="7" name="Title 1"/>
          <p:cNvSpPr txBox="1">
            <a:spLocks/>
          </p:cNvSpPr>
          <p:nvPr/>
        </p:nvSpPr>
        <p:spPr>
          <a:xfrm>
            <a:off x="376101" y="1341471"/>
            <a:ext cx="6403390" cy="546219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Mada većina zemalja tvrdi da podržava </a:t>
            </a:r>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međunarodnu razmjenu </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 najveći broj nastavlja da primjenjuje </a:t>
            </a:r>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brojna spoljnotrgovinska ograničenja. </a:t>
            </a:r>
          </a:p>
          <a:p>
            <a:pPr marL="285750" indent="-285750" algn="just">
              <a:buFont typeface="Wingdings" panose="05000000000000000000" pitchFamily="2" charset="2"/>
              <a:buChar char="§"/>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Većina industrijskih zemalja </a:t>
            </a:r>
            <a:r>
              <a:rPr lang="sr-Latn-BA" sz="1600" b="1" dirty="0">
                <a:solidFill>
                  <a:schemeClr val="tx1">
                    <a:lumMod val="65000"/>
                    <a:lumOff val="35000"/>
                  </a:schemeClr>
                </a:solidFill>
                <a:latin typeface="Times New Roman" panose="02020603050405020304" pitchFamily="18" charset="0"/>
                <a:cs typeface="Times New Roman" panose="02020603050405020304" pitchFamily="18" charset="0"/>
              </a:rPr>
              <a:t>ograničava uvoz poljoprovrivrenih proizvoda,</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 tekstila, odjeće, čelika, i sl. da bi zaštitila </a:t>
            </a:r>
            <a:r>
              <a:rPr lang="sr-Latn-BA" sz="1600" b="1" dirty="0">
                <a:solidFill>
                  <a:schemeClr val="tx1">
                    <a:lumMod val="65000"/>
                    <a:lumOff val="35000"/>
                  </a:schemeClr>
                </a:solidFill>
                <a:latin typeface="Times New Roman" panose="02020603050405020304" pitchFamily="18" charset="0"/>
                <a:cs typeface="Times New Roman" panose="02020603050405020304" pitchFamily="18" charset="0"/>
              </a:rPr>
              <a:t>domaću zaposlenost. </a:t>
            </a:r>
          </a:p>
          <a:p>
            <a:pPr marL="285750" indent="-285750" algn="just">
              <a:buFont typeface="Wingdings" panose="05000000000000000000" pitchFamily="2" charset="2"/>
              <a:buChar char="§"/>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Zemlje </a:t>
            </a:r>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subvencionišu razvoj visoke tehnologije </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(kao što su kompjuteri i telekomunikacije) jer ih smatraju </a:t>
            </a:r>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ključnim za svoju međunarodnu konkurentnost i i svoj budući rast. </a:t>
            </a:r>
          </a:p>
          <a:p>
            <a:pPr marL="285750" indent="-285750" algn="just">
              <a:buFont typeface="Wingdings" panose="05000000000000000000" pitchFamily="2" charset="2"/>
              <a:buChar char="§"/>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Zemlje u razvoju značajno štite svoju domaću industriju. Pošto su neke vrste otvorene zaštite (npr. carine) smanjenje, ili su tokom godina ukinute kroz multilateralne pregovore, porasle su druge manje eksplicitne vrste zaštite (npr. </a:t>
            </a:r>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poreske olakšice za istraživanje </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i razvoj), o čemu svjedoče i brojni trgovinski sporovi...  </a:t>
            </a:r>
          </a:p>
          <a:p>
            <a:pPr marL="285750" indent="-285750" algn="just">
              <a:buFont typeface="Wingdings" panose="05000000000000000000" pitchFamily="2" charset="2"/>
              <a:buChar char="ü"/>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Spor SAD i EU o izvozu američkog goveđeg mesa koji poriče od hormonski gajenih goveda, </a:t>
            </a:r>
          </a:p>
          <a:p>
            <a:pPr marL="285750" indent="-285750" algn="just">
              <a:buFont typeface="Wingdings" panose="05000000000000000000" pitchFamily="2" charset="2"/>
              <a:buChar char="ü"/>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Spor  o preferenciji EU da uvozi banane iz afričkih zemalja na računi onih sa centralnoameričkih plantaža (iza kojih stoje amer.poslovni interesi), </a:t>
            </a:r>
          </a:p>
          <a:p>
            <a:pPr marL="285750" indent="-285750" algn="just">
              <a:buFont typeface="Wingdings" panose="05000000000000000000" pitchFamily="2" charset="2"/>
              <a:buChar char="ü"/>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O poreskom rabatu koji vlada SAD odobrava nekim izvoznicima</a:t>
            </a:r>
          </a:p>
          <a:p>
            <a:pPr marL="285750" indent="-285750" algn="just">
              <a:buFont typeface="Wingdings" panose="05000000000000000000" pitchFamily="2" charset="2"/>
              <a:buChar char="ü"/>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Brojni ratovi između SAD, Japan i drugih zemalja.... </a:t>
            </a:r>
          </a:p>
          <a:p>
            <a:pPr algn="just"/>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                                       !!!  U 21. vijeku merkantilizam je živ i zdrav..... </a:t>
            </a:r>
          </a:p>
          <a:p>
            <a:pPr marL="285750" indent="-285750" algn="just">
              <a:buFont typeface="Wingdings" panose="05000000000000000000" pitchFamily="2" charset="2"/>
              <a:buChar char="ü"/>
            </a:pPr>
            <a:endPar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8" name="Round Diagonal Corner Rectangle 7"/>
          <p:cNvSpPr/>
          <p:nvPr/>
        </p:nvSpPr>
        <p:spPr>
          <a:xfrm>
            <a:off x="6719939" y="4669564"/>
            <a:ext cx="2163081" cy="1525040"/>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400" dirty="0">
                <a:latin typeface="Times New Roman" panose="02020603050405020304" pitchFamily="18" charset="0"/>
                <a:cs typeface="Times New Roman" panose="02020603050405020304" pitchFamily="18" charset="0"/>
              </a:rPr>
              <a:t>Restrikcije se traže da bi se domaći proizvodi zaštitili od inostrane konkurencije, i da bi se podstakle domaće industrije visoke tehnologije </a:t>
            </a:r>
            <a:endParaRPr lang="en-GB" sz="1400" dirty="0">
              <a:latin typeface="Times New Roman" panose="02020603050405020304" pitchFamily="18" charset="0"/>
              <a:cs typeface="Times New Roman" panose="02020603050405020304" pitchFamily="18" charset="0"/>
            </a:endParaRPr>
          </a:p>
        </p:txBody>
      </p:sp>
      <p:sp>
        <p:nvSpPr>
          <p:cNvPr id="9" name="Round Diagonal Corner Rectangle 8"/>
          <p:cNvSpPr/>
          <p:nvPr/>
        </p:nvSpPr>
        <p:spPr>
          <a:xfrm>
            <a:off x="6494300" y="6347844"/>
            <a:ext cx="2489214" cy="455819"/>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400" b="1" dirty="0">
                <a:latin typeface="Times New Roman" panose="02020603050405020304" pitchFamily="18" charset="0"/>
                <a:cs typeface="Times New Roman" panose="02020603050405020304" pitchFamily="18" charset="0"/>
              </a:rPr>
              <a:t>Klasični merkantilistički argumenti </a:t>
            </a:r>
            <a:endParaRPr lang="en-GB" sz="1400" b="1" dirty="0">
              <a:latin typeface="Times New Roman" panose="02020603050405020304" pitchFamily="18" charset="0"/>
              <a:cs typeface="Times New Roman" panose="02020603050405020304" pitchFamily="18" charset="0"/>
            </a:endParaRPr>
          </a:p>
        </p:txBody>
      </p:sp>
      <p:sp>
        <p:nvSpPr>
          <p:cNvPr id="10" name="Down Arrow 9"/>
          <p:cNvSpPr/>
          <p:nvPr/>
        </p:nvSpPr>
        <p:spPr>
          <a:xfrm>
            <a:off x="6719939" y="6123816"/>
            <a:ext cx="452582" cy="194190"/>
          </a:xfrm>
          <a:prstGeom prst="downArrow">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811817" y="1281795"/>
            <a:ext cx="995148" cy="574714"/>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12" name="Picture 11"/>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913326" y="1265602"/>
            <a:ext cx="868213" cy="574714"/>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13" name="Picture 12"/>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811817" y="1968763"/>
            <a:ext cx="1998808" cy="781858"/>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14" name="Picture 13"/>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6811818" y="2859286"/>
            <a:ext cx="1998807" cy="837968"/>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15" name="Picture 14"/>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792335" y="3756930"/>
            <a:ext cx="2018290" cy="807316"/>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22367796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775644" y="4030868"/>
            <a:ext cx="7056582" cy="226941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buFont typeface="Wingdings" panose="05000000000000000000" pitchFamily="2" charset="2"/>
              <a:buChar char="§"/>
            </a:pPr>
            <a:r>
              <a:rPr lang="sr-Latn-BA" sz="2400" b="1" dirty="0">
                <a:solidFill>
                  <a:schemeClr val="bg2">
                    <a:lumMod val="75000"/>
                  </a:schemeClr>
                </a:solidFill>
                <a:latin typeface="Times New Roman" panose="02020603050405020304" pitchFamily="18" charset="0"/>
                <a:cs typeface="Times New Roman" panose="02020603050405020304" pitchFamily="18" charset="0"/>
              </a:rPr>
              <a:t>Teorija međunarodne trgovine </a:t>
            </a:r>
          </a:p>
          <a:p>
            <a:pPr marL="342900" indent="-342900">
              <a:buFont typeface="Wingdings" panose="05000000000000000000" pitchFamily="2" charset="2"/>
              <a:buChar char="§"/>
            </a:pPr>
            <a:r>
              <a:rPr lang="sr-Latn-BA" sz="2400" b="1" dirty="0">
                <a:solidFill>
                  <a:schemeClr val="bg2">
                    <a:lumMod val="75000"/>
                  </a:schemeClr>
                </a:solidFill>
                <a:latin typeface="Times New Roman" panose="02020603050405020304" pitchFamily="18" charset="0"/>
                <a:cs typeface="Times New Roman" panose="02020603050405020304" pitchFamily="18" charset="0"/>
              </a:rPr>
              <a:t>Mekrantilizam </a:t>
            </a:r>
          </a:p>
          <a:p>
            <a:pPr marL="342900" indent="-342900">
              <a:buFont typeface="Wingdings" panose="05000000000000000000" pitchFamily="2" charset="2"/>
              <a:buChar char="§"/>
            </a:pPr>
            <a:r>
              <a:rPr lang="sr-Latn-BA" sz="2400" b="1" dirty="0">
                <a:solidFill>
                  <a:schemeClr val="bg2">
                    <a:lumMod val="50000"/>
                  </a:schemeClr>
                </a:solidFill>
                <a:latin typeface="Times New Roman" panose="02020603050405020304" pitchFamily="18" charset="0"/>
                <a:cs typeface="Times New Roman" panose="02020603050405020304" pitchFamily="18" charset="0"/>
              </a:rPr>
              <a:t>Teorija apsolutnih prednosti </a:t>
            </a:r>
          </a:p>
          <a:p>
            <a:pPr marL="342900" indent="-342900">
              <a:buFont typeface="Wingdings" panose="05000000000000000000" pitchFamily="2" charset="2"/>
              <a:buChar char="§"/>
            </a:pPr>
            <a:r>
              <a:rPr lang="sr-Latn-BA" sz="2400" b="1" dirty="0">
                <a:solidFill>
                  <a:schemeClr val="bg2">
                    <a:lumMod val="75000"/>
                  </a:schemeClr>
                </a:solidFill>
                <a:latin typeface="Times New Roman" panose="02020603050405020304" pitchFamily="18" charset="0"/>
                <a:cs typeface="Times New Roman" panose="02020603050405020304" pitchFamily="18" charset="0"/>
              </a:rPr>
              <a:t>Teorija komparativnih prednosti </a:t>
            </a:r>
          </a:p>
        </p:txBody>
      </p:sp>
      <p:sp>
        <p:nvSpPr>
          <p:cNvPr id="2" name="Slide Number Placeholder 1"/>
          <p:cNvSpPr>
            <a:spLocks noGrp="1"/>
          </p:cNvSpPr>
          <p:nvPr>
            <p:ph type="sldNum" sz="quarter" idx="12"/>
          </p:nvPr>
        </p:nvSpPr>
        <p:spPr/>
        <p:txBody>
          <a:bodyPr/>
          <a:lstStyle/>
          <a:p>
            <a:fld id="{6D22F896-40B5-4ADD-8801-0D06FADFA095}" type="slidenum">
              <a:rPr lang="en-US" smtClean="0"/>
              <a:t>28</a:t>
            </a:fld>
            <a:endParaRPr lang="en-US" dirty="0"/>
          </a:p>
        </p:txBody>
      </p:sp>
      <p:sp>
        <p:nvSpPr>
          <p:cNvPr id="7" name="Rounded Rectangle 6"/>
          <p:cNvSpPr/>
          <p:nvPr/>
        </p:nvSpPr>
        <p:spPr>
          <a:xfrm>
            <a:off x="150938" y="390132"/>
            <a:ext cx="8510192" cy="880762"/>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sr-Latn-BA" sz="3200" b="1" dirty="0">
                <a:solidFill>
                  <a:schemeClr val="bg2">
                    <a:lumMod val="25000"/>
                  </a:schemeClr>
                </a:solidFill>
                <a:latin typeface="Times New Roman" panose="02020603050405020304" pitchFamily="18" charset="0"/>
                <a:cs typeface="Times New Roman" panose="02020603050405020304" pitchFamily="18" charset="0"/>
              </a:rPr>
              <a:t>Međunarodni ekonomski odnosi </a:t>
            </a:r>
            <a:endParaRPr lang="en-GB" sz="32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9" name="Title 1"/>
          <p:cNvSpPr txBox="1">
            <a:spLocks/>
          </p:cNvSpPr>
          <p:nvPr/>
        </p:nvSpPr>
        <p:spPr>
          <a:xfrm>
            <a:off x="365070" y="3110253"/>
            <a:ext cx="8428216" cy="105339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3200" b="1" dirty="0">
                <a:solidFill>
                  <a:schemeClr val="tx2">
                    <a:lumMod val="60000"/>
                    <a:lumOff val="40000"/>
                  </a:schemeClr>
                </a:solidFill>
                <a:latin typeface="Times New Roman" panose="02020603050405020304" pitchFamily="18" charset="0"/>
                <a:cs typeface="Times New Roman" panose="02020603050405020304" pitchFamily="18" charset="0"/>
              </a:rPr>
              <a:t>                  Vježbe I</a:t>
            </a:r>
          </a:p>
          <a:p>
            <a:r>
              <a:rPr lang="sr-Latn-BA" sz="3000" b="1" dirty="0">
                <a:solidFill>
                  <a:schemeClr val="tx2">
                    <a:lumMod val="60000"/>
                    <a:lumOff val="40000"/>
                  </a:schemeClr>
                </a:solidFill>
                <a:latin typeface="Times New Roman" panose="02020603050405020304" pitchFamily="18" charset="0"/>
                <a:cs typeface="Times New Roman" panose="02020603050405020304" pitchFamily="18" charset="0"/>
              </a:rPr>
              <a:t>___________________________________________</a:t>
            </a:r>
          </a:p>
          <a:p>
            <a:endParaRPr lang="sr-Latn-BA" sz="3000" b="1" dirty="0">
              <a:solidFill>
                <a:schemeClr val="tx2">
                  <a:lumMod val="60000"/>
                  <a:lumOff val="40000"/>
                </a:schemeClr>
              </a:solidFill>
              <a:latin typeface="Times New Roman" panose="02020603050405020304" pitchFamily="18" charset="0"/>
              <a:cs typeface="Times New Roman" panose="02020603050405020304" pitchFamily="18" charset="0"/>
            </a:endParaRPr>
          </a:p>
          <a:p>
            <a:endParaRPr lang="sr-Latn-BA" sz="3000" b="1" dirty="0">
              <a:solidFill>
                <a:schemeClr val="tx2">
                  <a:lumMod val="60000"/>
                  <a:lumOff val="40000"/>
                </a:schemeClr>
              </a:solidFill>
              <a:latin typeface="Times New Roman" panose="02020603050405020304" pitchFamily="18" charset="0"/>
              <a:cs typeface="Times New Roman" panose="02020603050405020304" pitchFamily="18" charset="0"/>
            </a:endParaRPr>
          </a:p>
          <a:p>
            <a:endParaRPr lang="sr-Latn-BA" sz="3000" b="1" dirty="0">
              <a:solidFill>
                <a:schemeClr val="tx2">
                  <a:lumMod val="60000"/>
                  <a:lumOff val="40000"/>
                </a:schemeClr>
              </a:solidFill>
              <a:latin typeface="Times New Roman" panose="02020603050405020304" pitchFamily="18" charset="0"/>
              <a:cs typeface="Times New Roman" panose="02020603050405020304" pitchFamily="18" charset="0"/>
            </a:endParaRPr>
          </a:p>
          <a:p>
            <a:pPr marL="457200" indent="-457200">
              <a:buFont typeface="Wingdings" panose="05000000000000000000" pitchFamily="2" charset="2"/>
              <a:buChar char="§"/>
            </a:pPr>
            <a:endParaRPr lang="sr-Latn-BA" sz="3200" b="1"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2" name="Title 1"/>
          <p:cNvSpPr txBox="1">
            <a:spLocks/>
          </p:cNvSpPr>
          <p:nvPr/>
        </p:nvSpPr>
        <p:spPr>
          <a:xfrm>
            <a:off x="5396585" y="5870227"/>
            <a:ext cx="3121458" cy="86011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600" b="1" dirty="0">
                <a:solidFill>
                  <a:schemeClr val="tx1">
                    <a:lumMod val="65000"/>
                    <a:lumOff val="35000"/>
                  </a:schemeClr>
                </a:solidFill>
                <a:latin typeface="Times New Roman" panose="02020603050405020304" pitchFamily="18" charset="0"/>
                <a:cs typeface="Times New Roman" panose="02020603050405020304" pitchFamily="18" charset="0"/>
              </a:rPr>
              <a:t>mr Dragana-Vujičić Stefanović, </a:t>
            </a:r>
          </a:p>
          <a:p>
            <a:r>
              <a:rPr lang="sr-Latn-BA" sz="1600" b="1" dirty="0">
                <a:solidFill>
                  <a:schemeClr val="tx1">
                    <a:lumMod val="65000"/>
                    <a:lumOff val="35000"/>
                  </a:schemeClr>
                </a:solidFill>
                <a:latin typeface="Times New Roman" panose="02020603050405020304" pitchFamily="18" charset="0"/>
                <a:cs typeface="Times New Roman" panose="02020603050405020304" pitchFamily="18" charset="0"/>
              </a:rPr>
              <a:t>Viši asistent </a:t>
            </a:r>
          </a:p>
          <a:p>
            <a:r>
              <a:rPr lang="sr-Latn-BA" sz="2400" b="1" dirty="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3200" b="1"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65070" y="3025728"/>
            <a:ext cx="1756813" cy="993854"/>
          </a:xfrm>
          <a:prstGeom prst="rect">
            <a:avLst/>
          </a:prstGeom>
        </p:spPr>
      </p:pic>
    </p:spTree>
    <p:extLst>
      <p:ext uri="{BB962C8B-B14F-4D97-AF65-F5344CB8AC3E}">
        <p14:creationId xmlns:p14="http://schemas.microsoft.com/office/powerpoint/2010/main" val="1146888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29</a:t>
            </a:fld>
            <a:endParaRPr lang="en-US" dirty="0"/>
          </a:p>
        </p:txBody>
      </p:sp>
      <p:sp>
        <p:nvSpPr>
          <p:cNvPr id="3" name="Rounded Rectangle 2"/>
          <p:cNvSpPr/>
          <p:nvPr/>
        </p:nvSpPr>
        <p:spPr>
          <a:xfrm>
            <a:off x="281383" y="213457"/>
            <a:ext cx="8529242" cy="516216"/>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Teorija međunarodne trgovine...TEORIJA APOSLUTNE PREDNOSTI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22157" y="1958073"/>
            <a:ext cx="448290" cy="556034"/>
          </a:xfrm>
          <a:prstGeom prst="rect">
            <a:avLst/>
          </a:prstGeom>
        </p:spPr>
      </p:pic>
      <p:sp>
        <p:nvSpPr>
          <p:cNvPr id="5" name="Title 1"/>
          <p:cNvSpPr txBox="1">
            <a:spLocks/>
          </p:cNvSpPr>
          <p:nvPr/>
        </p:nvSpPr>
        <p:spPr>
          <a:xfrm>
            <a:off x="1560946" y="833739"/>
            <a:ext cx="4156364" cy="84509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„Da bi dvije zemlje </a:t>
            </a:r>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dobrovoljno stupile u razmjenu, </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obe moraju </a:t>
            </a:r>
            <a:r>
              <a:rPr lang="sr-Latn-BA" sz="1600" b="1" i="1" dirty="0">
                <a:solidFill>
                  <a:schemeClr val="accent5"/>
                </a:solidFill>
                <a:latin typeface="Times New Roman" panose="02020603050405020304" pitchFamily="18" charset="0"/>
                <a:cs typeface="Times New Roman" panose="02020603050405020304" pitchFamily="18" charset="0"/>
              </a:rPr>
              <a:t>da budu na dobitku</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 Ako jedna zemlja ne dobija ništa ili gubi, ona će jednostavno prestati sa razmjenom.</a:t>
            </a:r>
          </a:p>
          <a:p>
            <a:pPr algn="just"/>
            <a:r>
              <a:rPr lang="sr-Latn-BA" sz="1600" dirty="0">
                <a:solidFill>
                  <a:srgbClr val="FF0000"/>
                </a:solidFill>
                <a:latin typeface="Times New Roman" panose="02020603050405020304" pitchFamily="18" charset="0"/>
                <a:cs typeface="Times New Roman" panose="02020603050405020304" pitchFamily="18" charset="0"/>
              </a:rPr>
              <a:t>??? </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Kada dolazi do te </a:t>
            </a:r>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obostrano korisne razmjene, </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tj. </a:t>
            </a:r>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odakle potiču dobici od razmjene</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1600" i="1"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6" name="Cloud Callout 5"/>
          <p:cNvSpPr/>
          <p:nvPr/>
        </p:nvSpPr>
        <p:spPr>
          <a:xfrm flipH="1">
            <a:off x="362571" y="833739"/>
            <a:ext cx="967463" cy="727206"/>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a:solidFill>
                  <a:srgbClr val="FF0000"/>
                </a:solidFill>
              </a:rPr>
              <a:t>???</a:t>
            </a:r>
            <a:endParaRPr lang="en-GB" dirty="0">
              <a:solidFill>
                <a:srgbClr val="FF0000"/>
              </a:solidFill>
            </a:endParaRPr>
          </a:p>
        </p:txBody>
      </p:sp>
      <p:pic>
        <p:nvPicPr>
          <p:cNvPr id="7" name="Picture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766823" y="2167034"/>
            <a:ext cx="1043802" cy="572961"/>
          </a:xfrm>
          <a:prstGeom prst="rect">
            <a:avLst/>
          </a:prstGeom>
        </p:spPr>
      </p:pic>
      <p:pic>
        <p:nvPicPr>
          <p:cNvPr id="8" name="Picture 7"/>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994694" y="1082013"/>
            <a:ext cx="899964" cy="596818"/>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9" name="Picture 8"/>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957314" y="1462221"/>
            <a:ext cx="794327" cy="653717"/>
          </a:xfrm>
          <a:prstGeom prst="rect">
            <a:avLst/>
          </a:prstGeom>
        </p:spPr>
      </p:pic>
      <p:sp>
        <p:nvSpPr>
          <p:cNvPr id="10" name="Bent Arrow 9"/>
          <p:cNvSpPr/>
          <p:nvPr/>
        </p:nvSpPr>
        <p:spPr>
          <a:xfrm rot="5400000">
            <a:off x="7120849" y="950951"/>
            <a:ext cx="425595" cy="635017"/>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1" name="Bent Arrow 10"/>
          <p:cNvSpPr/>
          <p:nvPr/>
        </p:nvSpPr>
        <p:spPr>
          <a:xfrm rot="5400000">
            <a:off x="7884696" y="1615766"/>
            <a:ext cx="543481" cy="639827"/>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2" name="Bent Arrow 11"/>
          <p:cNvSpPr/>
          <p:nvPr/>
        </p:nvSpPr>
        <p:spPr>
          <a:xfrm flipV="1">
            <a:off x="6359875" y="1702342"/>
            <a:ext cx="682239" cy="511463"/>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3" name="Bent Arrow 12"/>
          <p:cNvSpPr/>
          <p:nvPr/>
        </p:nvSpPr>
        <p:spPr>
          <a:xfrm flipV="1">
            <a:off x="6986826" y="2227010"/>
            <a:ext cx="682239" cy="511463"/>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4" name="Oval 13"/>
          <p:cNvSpPr/>
          <p:nvPr/>
        </p:nvSpPr>
        <p:spPr>
          <a:xfrm>
            <a:off x="5793828" y="2185508"/>
            <a:ext cx="1132093" cy="498763"/>
          </a:xfrm>
          <a:prstGeom prst="ellipse">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sr-Latn-BA" sz="1200" dirty="0">
                <a:solidFill>
                  <a:schemeClr val="tx1"/>
                </a:solidFill>
              </a:rPr>
              <a:t>Zemlja A </a:t>
            </a:r>
            <a:endParaRPr lang="en-GB" sz="1200" dirty="0">
              <a:solidFill>
                <a:schemeClr val="tx1"/>
              </a:solidFill>
            </a:endParaRPr>
          </a:p>
        </p:txBody>
      </p:sp>
      <p:sp>
        <p:nvSpPr>
          <p:cNvPr id="15" name="Oval 14"/>
          <p:cNvSpPr/>
          <p:nvPr/>
        </p:nvSpPr>
        <p:spPr>
          <a:xfrm>
            <a:off x="7684270" y="1082013"/>
            <a:ext cx="1132093" cy="498763"/>
          </a:xfrm>
          <a:prstGeom prst="ellipse">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sr-Latn-BA" sz="1200" dirty="0">
                <a:solidFill>
                  <a:schemeClr val="tx1"/>
                </a:solidFill>
              </a:rPr>
              <a:t>Zemlja B</a:t>
            </a:r>
            <a:endParaRPr lang="en-GB" sz="1200" dirty="0">
              <a:solidFill>
                <a:schemeClr val="tx1"/>
              </a:solidFill>
            </a:endParaRPr>
          </a:p>
        </p:txBody>
      </p:sp>
      <p:sp>
        <p:nvSpPr>
          <p:cNvPr id="16" name="Title 1"/>
          <p:cNvSpPr txBox="1">
            <a:spLocks/>
          </p:cNvSpPr>
          <p:nvPr/>
        </p:nvSpPr>
        <p:spPr>
          <a:xfrm>
            <a:off x="622157" y="2685278"/>
            <a:ext cx="2010900" cy="335505"/>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Adam Smit ... </a:t>
            </a:r>
            <a:endParaRPr lang="sr-Latn-BA" sz="1600" i="1"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7" name="Title 1"/>
          <p:cNvSpPr txBox="1">
            <a:spLocks/>
          </p:cNvSpPr>
          <p:nvPr/>
        </p:nvSpPr>
        <p:spPr>
          <a:xfrm>
            <a:off x="634661" y="2987157"/>
            <a:ext cx="8135922" cy="787821"/>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Razmjena između zemalja zasniva se na </a:t>
            </a:r>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apsolutnim prednostima. </a:t>
            </a:r>
          </a:p>
          <a:p>
            <a:pPr algn="just"/>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Interes pojedinca = Interesu države. </a:t>
            </a:r>
          </a:p>
          <a:p>
            <a:pPr algn="just"/>
            <a:r>
              <a:rPr lang="sr-Latn-BA" sz="1600" b="1" dirty="0">
                <a:solidFill>
                  <a:schemeClr val="tx1">
                    <a:lumMod val="65000"/>
                    <a:lumOff val="35000"/>
                  </a:schemeClr>
                </a:solidFill>
                <a:latin typeface="Times New Roman" panose="02020603050405020304" pitchFamily="18" charset="0"/>
                <a:cs typeface="Times New Roman" panose="02020603050405020304" pitchFamily="18" charset="0"/>
              </a:rPr>
              <a:t>Zemlje u razmjeni su na dobitku </a:t>
            </a:r>
            <a:r>
              <a:rPr lang="sr-Latn-BA" sz="1600" i="1" dirty="0">
                <a:solidFill>
                  <a:srgbClr val="FF0000"/>
                </a:solidFill>
                <a:latin typeface="Times New Roman" panose="02020603050405020304" pitchFamily="18" charset="0"/>
                <a:cs typeface="Times New Roman" panose="02020603050405020304" pitchFamily="18" charset="0"/>
              </a:rPr>
              <a:t>kada</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 se </a:t>
            </a:r>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svaka zemlja specijalizuje za onu robu za koju ima apsolutnu prednost </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i tom robom stupa u razmjenu sa drugom zemljom.   </a:t>
            </a:r>
          </a:p>
          <a:p>
            <a:pPr algn="just"/>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8" name="Curved Right Arrow 17"/>
          <p:cNvSpPr/>
          <p:nvPr/>
        </p:nvSpPr>
        <p:spPr>
          <a:xfrm>
            <a:off x="259586" y="2965060"/>
            <a:ext cx="362571" cy="457873"/>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9" name="Oval 18"/>
          <p:cNvSpPr/>
          <p:nvPr/>
        </p:nvSpPr>
        <p:spPr>
          <a:xfrm>
            <a:off x="622158" y="4090470"/>
            <a:ext cx="938788" cy="338890"/>
          </a:xfrm>
          <a:prstGeom prst="ellipse">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sr-Latn-BA" sz="1200" dirty="0">
                <a:solidFill>
                  <a:schemeClr val="tx1"/>
                </a:solidFill>
              </a:rPr>
              <a:t>!!!</a:t>
            </a:r>
            <a:endParaRPr lang="en-GB" sz="1200" dirty="0">
              <a:solidFill>
                <a:schemeClr val="tx1"/>
              </a:solidFill>
            </a:endParaRPr>
          </a:p>
        </p:txBody>
      </p:sp>
      <p:sp>
        <p:nvSpPr>
          <p:cNvPr id="20" name="Rounded Rectangle 19"/>
          <p:cNvSpPr/>
          <p:nvPr/>
        </p:nvSpPr>
        <p:spPr>
          <a:xfrm>
            <a:off x="555496" y="4497942"/>
            <a:ext cx="3980412" cy="2196656"/>
          </a:xfrm>
          <a:prstGeom prst="roundRect">
            <a:avLst/>
          </a:prstGeom>
          <a:solidFill>
            <a:schemeClr val="bg1"/>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sr-Latn-BA" sz="1600" dirty="0">
                <a:solidFill>
                  <a:schemeClr val="tx1"/>
                </a:solidFill>
                <a:latin typeface="Times New Roman" panose="02020603050405020304" pitchFamily="18" charset="0"/>
                <a:cs typeface="Times New Roman" panose="02020603050405020304" pitchFamily="18" charset="0"/>
              </a:rPr>
              <a:t>Kada je zemlja efikasnija (ili ima apsolutnu prednost) u proizvodnji jedne robe, ali je manje efikasna (ili apsolutno zaostaje) u proizvodnji druge, onda u razmjeni obe zemlje dobijaju specijalizujući se u proizvodnji robe u kojoj imaju apsolutnu prednost i razmjenjujući dio autputa za robu u čijoj proizvodnji apsolutno zaostaju. </a:t>
            </a:r>
            <a:endParaRPr lang="en-GB" sz="1600" dirty="0">
              <a:solidFill>
                <a:schemeClr val="tx1"/>
              </a:solidFill>
              <a:latin typeface="Times New Roman" panose="02020603050405020304" pitchFamily="18" charset="0"/>
              <a:cs typeface="Times New Roman" panose="02020603050405020304" pitchFamily="18" charset="0"/>
            </a:endParaRPr>
          </a:p>
        </p:txBody>
      </p:sp>
      <p:sp>
        <p:nvSpPr>
          <p:cNvPr id="21" name="Oval 20"/>
          <p:cNvSpPr/>
          <p:nvPr/>
        </p:nvSpPr>
        <p:spPr>
          <a:xfrm>
            <a:off x="5067638" y="4139862"/>
            <a:ext cx="1132093" cy="498763"/>
          </a:xfrm>
          <a:prstGeom prst="ellipse">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sr-Latn-BA" sz="1200" dirty="0">
                <a:solidFill>
                  <a:schemeClr val="tx1"/>
                </a:solidFill>
              </a:rPr>
              <a:t>Zemlja A </a:t>
            </a:r>
            <a:endParaRPr lang="en-GB" sz="1200" dirty="0">
              <a:solidFill>
                <a:schemeClr val="tx1"/>
              </a:solidFill>
            </a:endParaRPr>
          </a:p>
        </p:txBody>
      </p:sp>
      <p:sp>
        <p:nvSpPr>
          <p:cNvPr id="22" name="Oval 21"/>
          <p:cNvSpPr/>
          <p:nvPr/>
        </p:nvSpPr>
        <p:spPr>
          <a:xfrm>
            <a:off x="7270476" y="4063088"/>
            <a:ext cx="1132093" cy="498763"/>
          </a:xfrm>
          <a:prstGeom prst="ellipse">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sr-Latn-BA" sz="1200" dirty="0">
                <a:solidFill>
                  <a:schemeClr val="tx1"/>
                </a:solidFill>
              </a:rPr>
              <a:t>Zemlja B </a:t>
            </a:r>
            <a:endParaRPr lang="en-GB" sz="1200" dirty="0">
              <a:solidFill>
                <a:schemeClr val="tx1"/>
              </a:solidFill>
            </a:endParaRPr>
          </a:p>
        </p:txBody>
      </p:sp>
      <p:pic>
        <p:nvPicPr>
          <p:cNvPr id="23" name="Picture 22"/>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965305" y="4676678"/>
            <a:ext cx="726002" cy="500135"/>
          </a:xfrm>
          <a:prstGeom prst="rect">
            <a:avLst/>
          </a:prstGeom>
        </p:spPr>
      </p:pic>
      <p:pic>
        <p:nvPicPr>
          <p:cNvPr id="24" name="Picture 23"/>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418626" y="4667224"/>
            <a:ext cx="726002" cy="500135"/>
          </a:xfrm>
          <a:prstGeom prst="rect">
            <a:avLst/>
          </a:prstGeom>
        </p:spPr>
      </p:pic>
      <p:pic>
        <p:nvPicPr>
          <p:cNvPr id="25" name="Picture 24"/>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430434" y="4605154"/>
            <a:ext cx="726002" cy="500135"/>
          </a:xfrm>
          <a:prstGeom prst="rect">
            <a:avLst/>
          </a:prstGeom>
        </p:spPr>
      </p:pic>
      <p:pic>
        <p:nvPicPr>
          <p:cNvPr id="26" name="Picture 25"/>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880272" y="5169480"/>
            <a:ext cx="1649265" cy="724068"/>
          </a:xfrm>
          <a:prstGeom prst="rect">
            <a:avLst/>
          </a:prstGeom>
        </p:spPr>
      </p:pic>
      <p:pic>
        <p:nvPicPr>
          <p:cNvPr id="27" name="Picture 26"/>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300598" y="5289252"/>
            <a:ext cx="742863" cy="565719"/>
          </a:xfrm>
          <a:prstGeom prst="rect">
            <a:avLst/>
          </a:prstGeom>
        </p:spPr>
      </p:pic>
      <p:cxnSp>
        <p:nvCxnSpPr>
          <p:cNvPr id="29" name="Straight Connector 28"/>
          <p:cNvCxnSpPr/>
          <p:nvPr/>
        </p:nvCxnSpPr>
        <p:spPr>
          <a:xfrm>
            <a:off x="6980313" y="4582740"/>
            <a:ext cx="1564465" cy="500135"/>
          </a:xfrm>
          <a:prstGeom prst="line">
            <a:avLst/>
          </a:prstGeom>
          <a:ln w="1905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4850051" y="5251525"/>
            <a:ext cx="1564465" cy="500135"/>
          </a:xfrm>
          <a:prstGeom prst="line">
            <a:avLst/>
          </a:prstGeom>
          <a:ln w="1905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V="1">
            <a:off x="4850051" y="5123282"/>
            <a:ext cx="1712420" cy="721999"/>
          </a:xfrm>
          <a:prstGeom prst="line">
            <a:avLst/>
          </a:prstGeom>
          <a:ln w="1905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V="1">
            <a:off x="6980313" y="4497942"/>
            <a:ext cx="1712420" cy="721999"/>
          </a:xfrm>
          <a:prstGeom prst="line">
            <a:avLst/>
          </a:prstGeom>
          <a:ln w="19050">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34" name="Rounded Rectangle 33"/>
          <p:cNvSpPr/>
          <p:nvPr/>
        </p:nvSpPr>
        <p:spPr>
          <a:xfrm>
            <a:off x="4702622" y="5957739"/>
            <a:ext cx="4108003" cy="736859"/>
          </a:xfrm>
          <a:prstGeom prst="roundRect">
            <a:avLst/>
          </a:prstGeom>
          <a:solidFill>
            <a:schemeClr val="bg1"/>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just">
              <a:buFont typeface="Wingdings" panose="05000000000000000000" pitchFamily="2" charset="2"/>
              <a:buChar char="ü"/>
            </a:pPr>
            <a:r>
              <a:rPr lang="sr-Latn-BA" sz="1600" dirty="0">
                <a:solidFill>
                  <a:schemeClr val="tx1"/>
                </a:solidFill>
                <a:latin typeface="Times New Roman" panose="02020603050405020304" pitchFamily="18" charset="0"/>
                <a:cs typeface="Times New Roman" panose="02020603050405020304" pitchFamily="18" charset="0"/>
              </a:rPr>
              <a:t>Resuri se koriste na najefikasniji način </a:t>
            </a:r>
          </a:p>
          <a:p>
            <a:pPr marL="285750" indent="-285750" algn="just">
              <a:buFont typeface="Wingdings" panose="05000000000000000000" pitchFamily="2" charset="2"/>
              <a:buChar char="ü"/>
            </a:pPr>
            <a:r>
              <a:rPr lang="sr-Latn-BA" sz="1600" dirty="0">
                <a:solidFill>
                  <a:schemeClr val="tx1"/>
                </a:solidFill>
                <a:latin typeface="Times New Roman" panose="02020603050405020304" pitchFamily="18" charset="0"/>
                <a:cs typeface="Times New Roman" panose="02020603050405020304" pitchFamily="18" charset="0"/>
              </a:rPr>
              <a:t>Proizvodnja oba proizvoda raste </a:t>
            </a:r>
          </a:p>
          <a:p>
            <a:pPr marL="285750" indent="-285750" algn="just">
              <a:buFont typeface="Wingdings" panose="05000000000000000000" pitchFamily="2" charset="2"/>
              <a:buChar char="ü"/>
            </a:pPr>
            <a:r>
              <a:rPr lang="sr-Latn-BA" sz="1600" dirty="0">
                <a:solidFill>
                  <a:schemeClr val="tx1"/>
                </a:solidFill>
                <a:latin typeface="Times New Roman" panose="02020603050405020304" pitchFamily="18" charset="0"/>
                <a:cs typeface="Times New Roman" panose="02020603050405020304" pitchFamily="18" charset="0"/>
              </a:rPr>
              <a:t>Mjera dobitka ili specijalizacije </a:t>
            </a:r>
            <a:endParaRPr lang="en-GB" sz="1600" dirty="0">
              <a:solidFill>
                <a:schemeClr val="tx1"/>
              </a:solidFill>
              <a:latin typeface="Times New Roman" panose="02020603050405020304" pitchFamily="18" charset="0"/>
              <a:cs typeface="Times New Roman" panose="02020603050405020304" pitchFamily="18" charset="0"/>
            </a:endParaRPr>
          </a:p>
        </p:txBody>
      </p:sp>
      <p:sp>
        <p:nvSpPr>
          <p:cNvPr id="35" name="Curved Left Arrow 34"/>
          <p:cNvSpPr/>
          <p:nvPr/>
        </p:nvSpPr>
        <p:spPr>
          <a:xfrm>
            <a:off x="7836522" y="6376402"/>
            <a:ext cx="281178" cy="253213"/>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6" name="Title 1"/>
          <p:cNvSpPr txBox="1">
            <a:spLocks/>
          </p:cNvSpPr>
          <p:nvPr/>
        </p:nvSpPr>
        <p:spPr>
          <a:xfrm>
            <a:off x="6203519" y="4643387"/>
            <a:ext cx="892665" cy="335505"/>
          </a:xfrm>
          <a:prstGeom prst="rect">
            <a:avLst/>
          </a:prstGeom>
          <a:solidFill>
            <a:schemeClr val="bg1">
              <a:lumMod val="9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Benefiti </a:t>
            </a:r>
            <a:endParaRPr lang="sr-Latn-BA" sz="1600" i="1"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37" name="Down Arrow 36"/>
          <p:cNvSpPr/>
          <p:nvPr/>
        </p:nvSpPr>
        <p:spPr>
          <a:xfrm>
            <a:off x="6526992" y="5094683"/>
            <a:ext cx="367145" cy="861534"/>
          </a:xfrm>
          <a:prstGeom prst="downArrow">
            <a:avLst/>
          </a:prstGeom>
          <a:solidFill>
            <a:schemeClr val="bg1">
              <a:lumMod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5088690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3</a:t>
            </a:fld>
            <a:endParaRPr lang="en-US" dirty="0"/>
          </a:p>
        </p:txBody>
      </p:sp>
      <p:sp>
        <p:nvSpPr>
          <p:cNvPr id="3" name="Rounded Rectangle 2"/>
          <p:cNvSpPr/>
          <p:nvPr/>
        </p:nvSpPr>
        <p:spPr>
          <a:xfrm>
            <a:off x="371476" y="222856"/>
            <a:ext cx="8086724" cy="774038"/>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Nakon praktičnih i teorijskih vježbi  kroz tematske oblasti </a:t>
            </a:r>
            <a:r>
              <a:rPr lang="sr-Latn-BA" sz="2000" b="1" i="1" dirty="0">
                <a:solidFill>
                  <a:srgbClr val="FF9966"/>
                </a:solidFill>
                <a:latin typeface="Times New Roman" panose="02020603050405020304" pitchFamily="18" charset="0"/>
                <a:cs typeface="Times New Roman" panose="02020603050405020304" pitchFamily="18" charset="0"/>
              </a:rPr>
              <a:t>Međunarodnih ekonomskih odnosa </a:t>
            </a:r>
            <a:r>
              <a:rPr lang="sr-Latn-BA" sz="2000" b="1" i="1" dirty="0">
                <a:solidFill>
                  <a:schemeClr val="bg2">
                    <a:lumMod val="25000"/>
                  </a:schemeClr>
                </a:solidFill>
                <a:latin typeface="Times New Roman" panose="02020603050405020304" pitchFamily="18" charset="0"/>
                <a:cs typeface="Times New Roman" panose="02020603050405020304" pitchFamily="18" charset="0"/>
              </a:rPr>
              <a:t>student će biti u mogućnosti da:</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896072" y="1752849"/>
            <a:ext cx="7562128" cy="4091054"/>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ü"/>
            </a:pPr>
            <a:r>
              <a:rPr lang="sr-Latn-BA" sz="1800" b="1" dirty="0">
                <a:solidFill>
                  <a:schemeClr val="bg2">
                    <a:lumMod val="50000"/>
                  </a:schemeClr>
                </a:solidFill>
                <a:latin typeface="Times New Roman" panose="02020603050405020304" pitchFamily="18" charset="0"/>
                <a:cs typeface="Times New Roman" panose="02020603050405020304" pitchFamily="18" charset="0"/>
              </a:rPr>
              <a:t>Opiše pojam međunarodnih ekonomskih odnosa i savremenih tendencija u međunarodnim ekonomskim odnosima </a:t>
            </a:r>
          </a:p>
          <a:p>
            <a:pPr algn="just"/>
            <a:endParaRPr lang="sr-Latn-BA" sz="1800" b="1" dirty="0">
              <a:solidFill>
                <a:schemeClr val="bg2">
                  <a:lumMod val="50000"/>
                </a:schemeClr>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ü"/>
            </a:pPr>
            <a:r>
              <a:rPr lang="sr-Latn-BA" sz="1800" b="1" dirty="0">
                <a:solidFill>
                  <a:schemeClr val="bg2">
                    <a:lumMod val="50000"/>
                  </a:schemeClr>
                </a:solidFill>
                <a:latin typeface="Times New Roman" panose="02020603050405020304" pitchFamily="18" charset="0"/>
                <a:cs typeface="Times New Roman" panose="02020603050405020304" pitchFamily="18" charset="0"/>
              </a:rPr>
              <a:t>Navede i objasni klasične i neoklasične teorije u međunarodnoj trgovini </a:t>
            </a:r>
          </a:p>
          <a:p>
            <a:pPr algn="just"/>
            <a:endParaRPr lang="sr-Latn-BA" sz="1800" b="1" dirty="0">
              <a:solidFill>
                <a:schemeClr val="bg2">
                  <a:lumMod val="50000"/>
                </a:schemeClr>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ü"/>
            </a:pPr>
            <a:r>
              <a:rPr lang="sr-Latn-BA" sz="1800" b="1" dirty="0">
                <a:solidFill>
                  <a:schemeClr val="bg2">
                    <a:lumMod val="50000"/>
                  </a:schemeClr>
                </a:solidFill>
                <a:latin typeface="Times New Roman" panose="02020603050405020304" pitchFamily="18" charset="0"/>
                <a:cs typeface="Times New Roman" panose="02020603050405020304" pitchFamily="18" charset="0"/>
              </a:rPr>
              <a:t>Razvrsta instrumente trgovinske politike i sagleda značaj i ulogu međunarodnih trgovinskih insitutucija </a:t>
            </a:r>
          </a:p>
          <a:p>
            <a:pPr algn="just"/>
            <a:endParaRPr lang="sr-Latn-BA" sz="1800" b="1" dirty="0">
              <a:solidFill>
                <a:schemeClr val="bg2">
                  <a:lumMod val="50000"/>
                </a:schemeClr>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ü"/>
            </a:pPr>
            <a:r>
              <a:rPr lang="sr-Latn-BA" sz="1800" b="1" dirty="0">
                <a:solidFill>
                  <a:schemeClr val="bg2">
                    <a:lumMod val="50000"/>
                  </a:schemeClr>
                </a:solidFill>
                <a:latin typeface="Times New Roman" panose="02020603050405020304" pitchFamily="18" charset="0"/>
                <a:cs typeface="Times New Roman" panose="02020603050405020304" pitchFamily="18" charset="0"/>
              </a:rPr>
              <a:t>Objasni pojam platnog bilansa i vrsta transakcija u platnom bilansu</a:t>
            </a:r>
          </a:p>
          <a:p>
            <a:pPr algn="just"/>
            <a:r>
              <a:rPr lang="sr-Latn-BA" sz="1800" b="1" dirty="0">
                <a:solidFill>
                  <a:schemeClr val="bg2">
                    <a:lumMod val="50000"/>
                  </a:schemeClr>
                </a:solidFill>
                <a:latin typeface="Times New Roman" panose="02020603050405020304" pitchFamily="18" charset="0"/>
                <a:cs typeface="Times New Roman" panose="02020603050405020304" pitchFamily="18" charset="0"/>
              </a:rPr>
              <a:t> </a:t>
            </a:r>
          </a:p>
          <a:p>
            <a:pPr marL="285750" indent="-285750" algn="just">
              <a:buFont typeface="Wingdings" panose="05000000000000000000" pitchFamily="2" charset="2"/>
              <a:buChar char="ü"/>
            </a:pPr>
            <a:r>
              <a:rPr lang="sr-Latn-BA" sz="1800" b="1" dirty="0">
                <a:solidFill>
                  <a:schemeClr val="bg2">
                    <a:lumMod val="50000"/>
                  </a:schemeClr>
                </a:solidFill>
                <a:latin typeface="Times New Roman" panose="02020603050405020304" pitchFamily="18" charset="0"/>
                <a:cs typeface="Times New Roman" panose="02020603050405020304" pitchFamily="18" charset="0"/>
              </a:rPr>
              <a:t>Sumira značaj deviznih kurseva i njihov uticaj  na devizna kretanja </a:t>
            </a:r>
          </a:p>
          <a:p>
            <a:pPr algn="just"/>
            <a:endParaRPr lang="sr-Latn-BA" sz="1800" b="1" dirty="0">
              <a:solidFill>
                <a:schemeClr val="bg2">
                  <a:lumMod val="50000"/>
                </a:schemeClr>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ü"/>
            </a:pPr>
            <a:r>
              <a:rPr lang="sr-Latn-BA" sz="1800" b="1" dirty="0">
                <a:solidFill>
                  <a:schemeClr val="bg2">
                    <a:lumMod val="50000"/>
                  </a:schemeClr>
                </a:solidFill>
                <a:latin typeface="Times New Roman" panose="02020603050405020304" pitchFamily="18" charset="0"/>
                <a:cs typeface="Times New Roman" panose="02020603050405020304" pitchFamily="18" charset="0"/>
              </a:rPr>
              <a:t>Sagleda značaj međunarodnog finansiranja </a:t>
            </a:r>
          </a:p>
          <a:p>
            <a:pPr algn="just"/>
            <a:endParaRPr lang="sr-Latn-BA" sz="1800" b="1" dirty="0">
              <a:solidFill>
                <a:schemeClr val="bg2">
                  <a:lumMod val="50000"/>
                </a:schemeClr>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ü"/>
            </a:pPr>
            <a:r>
              <a:rPr lang="sr-Latn-BA" sz="1800" b="1" dirty="0">
                <a:solidFill>
                  <a:schemeClr val="bg2">
                    <a:lumMod val="50000"/>
                  </a:schemeClr>
                </a:solidFill>
                <a:latin typeface="Times New Roman" panose="02020603050405020304" pitchFamily="18" charset="0"/>
                <a:cs typeface="Times New Roman" panose="02020603050405020304" pitchFamily="18" charset="0"/>
              </a:rPr>
              <a:t>Objasni pojam dužničke krize i međunarodno kretanje kapitala </a:t>
            </a:r>
          </a:p>
          <a:p>
            <a:pPr algn="just"/>
            <a:endParaRPr lang="sr-Latn-BA" sz="1800" b="1" dirty="0">
              <a:solidFill>
                <a:schemeClr val="bg2">
                  <a:lumMod val="50000"/>
                </a:schemeClr>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ü"/>
            </a:pPr>
            <a:r>
              <a:rPr lang="sr-Latn-BA" sz="1800" b="1" dirty="0">
                <a:solidFill>
                  <a:schemeClr val="bg2">
                    <a:lumMod val="50000"/>
                  </a:schemeClr>
                </a:solidFill>
                <a:latin typeface="Times New Roman" panose="02020603050405020304" pitchFamily="18" charset="0"/>
                <a:cs typeface="Times New Roman" panose="02020603050405020304" pitchFamily="18" charset="0"/>
              </a:rPr>
              <a:t>Sagleda značaj i ulogu međunaorodnih finansijskih institucija </a:t>
            </a:r>
          </a:p>
          <a:p>
            <a:pPr marL="285750" indent="-285750" algn="just">
              <a:buFont typeface="Wingdings" panose="05000000000000000000" pitchFamily="2" charset="2"/>
              <a:buChar char="ü"/>
            </a:pPr>
            <a:endParaRPr lang="sr-Latn-BA" sz="1800" b="1" dirty="0">
              <a:solidFill>
                <a:schemeClr val="bg2">
                  <a:lumMod val="50000"/>
                </a:schemeClr>
              </a:solidFill>
              <a:latin typeface="Times New Roman" panose="02020603050405020304" pitchFamily="18" charset="0"/>
              <a:cs typeface="Times New Roman" panose="02020603050405020304" pitchFamily="18" charset="0"/>
            </a:endParaRPr>
          </a:p>
          <a:p>
            <a:pPr algn="just"/>
            <a:endParaRPr lang="sr-Latn-BA" sz="1800" b="1" dirty="0">
              <a:solidFill>
                <a:schemeClr val="bg2">
                  <a:lumMod val="50000"/>
                </a:schemeClr>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79565" y="2387012"/>
            <a:ext cx="352425" cy="414009"/>
          </a:xfrm>
          <a:prstGeom prst="rect">
            <a:avLst/>
          </a:prstGeom>
        </p:spPr>
      </p:pic>
      <p:pic>
        <p:nvPicPr>
          <p:cNvPr id="7" name="Picture 6"/>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43647" y="1705584"/>
            <a:ext cx="352425" cy="414009"/>
          </a:xfrm>
          <a:prstGeom prst="rect">
            <a:avLst/>
          </a:prstGeom>
        </p:spPr>
      </p:pic>
      <p:pic>
        <p:nvPicPr>
          <p:cNvPr id="8" name="Picture 7"/>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43647" y="4996469"/>
            <a:ext cx="424262" cy="414009"/>
          </a:xfrm>
          <a:prstGeom prst="rect">
            <a:avLst/>
          </a:prstGeom>
        </p:spPr>
      </p:pic>
      <p:pic>
        <p:nvPicPr>
          <p:cNvPr id="10" name="Picture 9"/>
          <p:cNvPicPr>
            <a:picLocks noChangeAspect="1"/>
          </p:cNvPicPr>
          <p:nvPr/>
        </p:nvPicPr>
        <p:blipFill rotWithShape="1">
          <a:blip r:embed="rId4" cstate="screen">
            <a:extLst>
              <a:ext uri="{28A0092B-C50C-407E-A947-70E740481C1C}">
                <a14:useLocalDpi xmlns:a14="http://schemas.microsoft.com/office/drawing/2010/main"/>
              </a:ext>
            </a:extLst>
          </a:blip>
          <a:srcRect t="-3976"/>
          <a:stretch/>
        </p:blipFill>
        <p:spPr>
          <a:xfrm>
            <a:off x="6191250" y="996894"/>
            <a:ext cx="2266950" cy="657225"/>
          </a:xfrm>
          <a:prstGeom prst="rect">
            <a:avLst/>
          </a:prstGeom>
        </p:spPr>
      </p:pic>
      <p:pic>
        <p:nvPicPr>
          <p:cNvPr id="9" name="Picture 8"/>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23265" y="3098146"/>
            <a:ext cx="352425" cy="414009"/>
          </a:xfrm>
          <a:prstGeom prst="rect">
            <a:avLst/>
          </a:prstGeom>
        </p:spPr>
      </p:pic>
      <p:pic>
        <p:nvPicPr>
          <p:cNvPr id="11"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23263" y="3792150"/>
            <a:ext cx="352425" cy="414009"/>
          </a:xfrm>
          <a:prstGeom prst="rect">
            <a:avLst/>
          </a:prstGeom>
        </p:spPr>
      </p:pic>
      <p:pic>
        <p:nvPicPr>
          <p:cNvPr id="12" name="Picture 1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43646" y="4402218"/>
            <a:ext cx="352425" cy="414009"/>
          </a:xfrm>
          <a:prstGeom prst="rect">
            <a:avLst/>
          </a:prstGeom>
        </p:spPr>
      </p:pic>
      <p:pic>
        <p:nvPicPr>
          <p:cNvPr id="13" name="Picture 1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31617" y="5520400"/>
            <a:ext cx="352425" cy="414009"/>
          </a:xfrm>
          <a:prstGeom prst="rect">
            <a:avLst/>
          </a:prstGeom>
        </p:spPr>
      </p:pic>
      <p:pic>
        <p:nvPicPr>
          <p:cNvPr id="14" name="Picture 1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31616" y="6114651"/>
            <a:ext cx="352425" cy="414009"/>
          </a:xfrm>
          <a:prstGeom prst="rect">
            <a:avLst/>
          </a:prstGeom>
        </p:spPr>
      </p:pic>
      <p:sp>
        <p:nvSpPr>
          <p:cNvPr id="6" name="Rounded Rectangle 5"/>
          <p:cNvSpPr/>
          <p:nvPr/>
        </p:nvSpPr>
        <p:spPr>
          <a:xfrm>
            <a:off x="531616" y="1215688"/>
            <a:ext cx="2303064" cy="397164"/>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sr-Latn-BA" b="1" i="1" dirty="0"/>
              <a:t>Ishodi učenja </a:t>
            </a:r>
            <a:endParaRPr lang="en-GB" b="1" i="1" dirty="0"/>
          </a:p>
        </p:txBody>
      </p:sp>
    </p:spTree>
    <p:extLst>
      <p:ext uri="{BB962C8B-B14F-4D97-AF65-F5344CB8AC3E}">
        <p14:creationId xmlns:p14="http://schemas.microsoft.com/office/powerpoint/2010/main" val="5793970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30</a:t>
            </a:fld>
            <a:endParaRPr lang="en-US" dirty="0"/>
          </a:p>
        </p:txBody>
      </p:sp>
      <p:sp>
        <p:nvSpPr>
          <p:cNvPr id="3" name="Rounded Rectangle 2"/>
          <p:cNvSpPr/>
          <p:nvPr/>
        </p:nvSpPr>
        <p:spPr>
          <a:xfrm>
            <a:off x="281383" y="213457"/>
            <a:ext cx="8529242" cy="516216"/>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Teorija međunarodne trgovine...TEORIJA APOSLUTNE PREDNOSTI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281384" y="925179"/>
            <a:ext cx="8529242" cy="84509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Teorija apsolutnih prednosti se javlja jačanjem prve kapitalističke države Velike Britanije, </a:t>
            </a:r>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koja nije imala potrebu za zaštitu svoje industrije.</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 Velika Britanije se daleko brže razvijala u odnosu na kasnije osnovanu Španiju, Holandiju, Portugal.... </a:t>
            </a:r>
          </a:p>
        </p:txBody>
      </p:sp>
      <p:sp>
        <p:nvSpPr>
          <p:cNvPr id="5" name="Title 1"/>
          <p:cNvSpPr txBox="1">
            <a:spLocks/>
          </p:cNvSpPr>
          <p:nvPr/>
        </p:nvSpPr>
        <p:spPr>
          <a:xfrm>
            <a:off x="409335" y="1825967"/>
            <a:ext cx="8659417" cy="109629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Adam Smit: </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 ono što je mudrost u vođenju jedne porodice, teško može biti ludost upravljanju velikim kraljevstvom. </a:t>
            </a:r>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Ako nas jedna strana zemlja može snadbjeti nekom robom jeftinije nego što je mi možemo načiniti, </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bolje je kupiti je izvjesnom količinom proizvoda sopstvene proizvodnje koja se proizvodi na način kojim postižemo izvjesnu prednost“.  </a:t>
            </a:r>
          </a:p>
        </p:txBody>
      </p:sp>
      <p:sp>
        <p:nvSpPr>
          <p:cNvPr id="6" name="Title 1"/>
          <p:cNvSpPr txBox="1">
            <a:spLocks/>
          </p:cNvSpPr>
          <p:nvPr/>
        </p:nvSpPr>
        <p:spPr>
          <a:xfrm>
            <a:off x="409334" y="2922262"/>
            <a:ext cx="3035829" cy="421301"/>
          </a:xfrm>
          <a:prstGeom prst="rect">
            <a:avLst/>
          </a:prstGeom>
          <a:solidFill>
            <a:schemeClr val="accent3">
              <a:lumMod val="20000"/>
              <a:lumOff val="80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Teorija</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600" b="1" dirty="0">
                <a:solidFill>
                  <a:schemeClr val="tx1">
                    <a:lumMod val="65000"/>
                    <a:lumOff val="35000"/>
                  </a:schemeClr>
                </a:solidFill>
                <a:latin typeface="Times New Roman" panose="02020603050405020304" pitchFamily="18" charset="0"/>
                <a:cs typeface="Times New Roman" panose="02020603050405020304" pitchFamily="18" charset="0"/>
              </a:rPr>
              <a:t>apsolutnih prednosti</a:t>
            </a:r>
          </a:p>
        </p:txBody>
      </p:sp>
      <p:sp>
        <p:nvSpPr>
          <p:cNvPr id="7" name="Title 1"/>
          <p:cNvSpPr txBox="1">
            <a:spLocks/>
          </p:cNvSpPr>
          <p:nvPr/>
        </p:nvSpPr>
        <p:spPr>
          <a:xfrm>
            <a:off x="409334" y="3726888"/>
            <a:ext cx="5197139" cy="842317"/>
          </a:xfrm>
          <a:prstGeom prst="rect">
            <a:avLst/>
          </a:prstGeom>
          <a:solidFill>
            <a:schemeClr val="accent3">
              <a:lumMod val="20000"/>
              <a:lumOff val="80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Ø"/>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Zemlja će se uključiti u vanjsku trgovinu sa onim proizvodom kojim može najefikasnije proizvesti u odnosu na druge zemlje.  </a:t>
            </a:r>
          </a:p>
        </p:txBody>
      </p:sp>
      <p:sp>
        <p:nvSpPr>
          <p:cNvPr id="8" name="Down Arrow 7"/>
          <p:cNvSpPr/>
          <p:nvPr/>
        </p:nvSpPr>
        <p:spPr>
          <a:xfrm>
            <a:off x="1846704" y="3343563"/>
            <a:ext cx="480291" cy="323272"/>
          </a:xfrm>
          <a:prstGeom prst="downArrow">
            <a:avLst/>
          </a:prstGeom>
          <a:solidFill>
            <a:schemeClr val="bg1">
              <a:lumMod val="8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itle 1"/>
          <p:cNvSpPr txBox="1">
            <a:spLocks/>
          </p:cNvSpPr>
          <p:nvPr/>
        </p:nvSpPr>
        <p:spPr>
          <a:xfrm>
            <a:off x="409333" y="4746043"/>
            <a:ext cx="5197139" cy="1074992"/>
          </a:xfrm>
          <a:prstGeom prst="rect">
            <a:avLst/>
          </a:prstGeom>
          <a:solidFill>
            <a:schemeClr val="accent3">
              <a:lumMod val="20000"/>
              <a:lumOff val="80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Ø"/>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U spoljnotrgovinskoj razmjeni svaka će zemlja učestvovati sa onim proizvodom u kome ima apsolutnu prednost. </a:t>
            </a:r>
          </a:p>
        </p:txBody>
      </p:sp>
      <p:pic>
        <p:nvPicPr>
          <p:cNvPr id="10" name="Picture 9"/>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5759473" y="3726888"/>
            <a:ext cx="2857500" cy="2094147"/>
          </a:xfrm>
          <a:prstGeom prst="rect">
            <a:avLst/>
          </a:prstGeom>
        </p:spPr>
      </p:pic>
    </p:spTree>
    <p:extLst>
      <p:ext uri="{BB962C8B-B14F-4D97-AF65-F5344CB8AC3E}">
        <p14:creationId xmlns:p14="http://schemas.microsoft.com/office/powerpoint/2010/main" val="30528028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31</a:t>
            </a:fld>
            <a:endParaRPr lang="en-US" dirty="0"/>
          </a:p>
        </p:txBody>
      </p:sp>
      <p:sp>
        <p:nvSpPr>
          <p:cNvPr id="3" name="Rounded Rectangle 2"/>
          <p:cNvSpPr/>
          <p:nvPr/>
        </p:nvSpPr>
        <p:spPr>
          <a:xfrm>
            <a:off x="281383" y="213457"/>
            <a:ext cx="8529242" cy="516216"/>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Teorija međunarodne trgovine...TEORIJA APOSLUTNE PREDNOSTI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76101" y="833739"/>
            <a:ext cx="448290" cy="556034"/>
          </a:xfrm>
          <a:prstGeom prst="rect">
            <a:avLst/>
          </a:prstGeom>
        </p:spPr>
      </p:pic>
      <p:sp>
        <p:nvSpPr>
          <p:cNvPr id="6" name="Title 1"/>
          <p:cNvSpPr txBox="1">
            <a:spLocks/>
          </p:cNvSpPr>
          <p:nvPr/>
        </p:nvSpPr>
        <p:spPr>
          <a:xfrm>
            <a:off x="893657" y="948923"/>
            <a:ext cx="8063373" cy="325665"/>
          </a:xfrm>
          <a:prstGeom prst="rect">
            <a:avLst/>
          </a:prstGeom>
          <a:solidFill>
            <a:schemeClr val="bg1">
              <a:lumMod val="8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800" b="1" i="1" dirty="0">
                <a:solidFill>
                  <a:schemeClr val="tx1">
                    <a:lumMod val="65000"/>
                    <a:lumOff val="35000"/>
                  </a:schemeClr>
                </a:solidFill>
                <a:latin typeface="Times New Roman" panose="02020603050405020304" pitchFamily="18" charset="0"/>
                <a:cs typeface="Times New Roman" panose="02020603050405020304" pitchFamily="18" charset="0"/>
              </a:rPr>
              <a:t>Primjer: </a:t>
            </a:r>
            <a:r>
              <a:rPr lang="sr-Latn-BA" sz="1800" b="1" i="1" dirty="0">
                <a:solidFill>
                  <a:schemeClr val="tx2"/>
                </a:solidFill>
                <a:latin typeface="Times New Roman" panose="02020603050405020304" pitchFamily="18" charset="0"/>
                <a:cs typeface="Times New Roman" panose="02020603050405020304" pitchFamily="18" charset="0"/>
              </a:rPr>
              <a:t>Teorija apsolutnih prednosti.. Primjer Kanade i Nigerije  </a:t>
            </a:r>
            <a:endParaRPr lang="sr-Latn-BA" sz="3200" b="1" i="1" dirty="0">
              <a:solidFill>
                <a:schemeClr val="tx2"/>
              </a:solidFill>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19955" y="2538320"/>
            <a:ext cx="1336387" cy="564775"/>
          </a:xfrm>
          <a:prstGeom prst="rect">
            <a:avLst/>
          </a:prstGeom>
        </p:spPr>
      </p:pic>
      <p:sp>
        <p:nvSpPr>
          <p:cNvPr id="8" name="Title 1"/>
          <p:cNvSpPr txBox="1">
            <a:spLocks/>
          </p:cNvSpPr>
          <p:nvPr/>
        </p:nvSpPr>
        <p:spPr>
          <a:xfrm>
            <a:off x="893656" y="1493838"/>
            <a:ext cx="8250343" cy="84509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Npr. Kanada je zbog klimatskih promjena efikasnija u proizvodnji žita, ali je neefikasna u uzgajanju banana (pošto bi tu morala da koristi staklenike). S druge strane Nikaragva je efikasnija u proizvodnji banana,ali je neefikasna u proizvodnji žita. </a:t>
            </a:r>
          </a:p>
        </p:txBody>
      </p:sp>
      <p:pic>
        <p:nvPicPr>
          <p:cNvPr id="10" name="Picture 9"/>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19955" y="3302485"/>
            <a:ext cx="588530" cy="669707"/>
          </a:xfrm>
          <a:prstGeom prst="rect">
            <a:avLst/>
          </a:prstGeom>
        </p:spPr>
      </p:pic>
      <p:pic>
        <p:nvPicPr>
          <p:cNvPr id="11" name="Picture 10"/>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788148" y="3302484"/>
            <a:ext cx="588530" cy="669707"/>
          </a:xfrm>
          <a:prstGeom prst="rect">
            <a:avLst/>
          </a:prstGeom>
        </p:spPr>
      </p:pic>
      <p:pic>
        <p:nvPicPr>
          <p:cNvPr id="12" name="Picture 11"/>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511517" y="3302484"/>
            <a:ext cx="588530" cy="669707"/>
          </a:xfrm>
          <a:prstGeom prst="rect">
            <a:avLst/>
          </a:prstGeom>
        </p:spPr>
      </p:pic>
      <p:pic>
        <p:nvPicPr>
          <p:cNvPr id="13" name="Picture 12"/>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329216" y="3302484"/>
            <a:ext cx="675320" cy="703754"/>
          </a:xfrm>
          <a:prstGeom prst="rect">
            <a:avLst/>
          </a:prstGeom>
        </p:spPr>
      </p:pic>
      <p:pic>
        <p:nvPicPr>
          <p:cNvPr id="14" name="Picture 13"/>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135999" y="3296540"/>
            <a:ext cx="654055" cy="681594"/>
          </a:xfrm>
          <a:prstGeom prst="rect">
            <a:avLst/>
          </a:prstGeom>
        </p:spPr>
      </p:pic>
      <p:pic>
        <p:nvPicPr>
          <p:cNvPr id="15" name="Picture 14"/>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957314" y="3373301"/>
            <a:ext cx="539408" cy="562120"/>
          </a:xfrm>
          <a:prstGeom prst="rect">
            <a:avLst/>
          </a:prstGeom>
        </p:spPr>
      </p:pic>
      <p:pic>
        <p:nvPicPr>
          <p:cNvPr id="16" name="Picture 15"/>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6521053" y="2562957"/>
            <a:ext cx="1190625" cy="714375"/>
          </a:xfrm>
          <a:prstGeom prst="rect">
            <a:avLst/>
          </a:prstGeom>
        </p:spPr>
      </p:pic>
      <p:pic>
        <p:nvPicPr>
          <p:cNvPr id="17" name="Picture 16"/>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781022" y="3986605"/>
            <a:ext cx="675320" cy="703754"/>
          </a:xfrm>
          <a:prstGeom prst="rect">
            <a:avLst/>
          </a:prstGeom>
        </p:spPr>
      </p:pic>
      <p:pic>
        <p:nvPicPr>
          <p:cNvPr id="18" name="Picture 17"/>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511517" y="4016029"/>
            <a:ext cx="675320" cy="703754"/>
          </a:xfrm>
          <a:prstGeom prst="rect">
            <a:avLst/>
          </a:prstGeom>
        </p:spPr>
      </p:pic>
      <p:pic>
        <p:nvPicPr>
          <p:cNvPr id="20" name="Picture 19"/>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362790" y="3972191"/>
            <a:ext cx="588530" cy="669707"/>
          </a:xfrm>
          <a:prstGeom prst="rect">
            <a:avLst/>
          </a:prstGeom>
        </p:spPr>
      </p:pic>
      <p:sp>
        <p:nvSpPr>
          <p:cNvPr id="22" name="Rounded Rectangle 21"/>
          <p:cNvSpPr/>
          <p:nvPr/>
        </p:nvSpPr>
        <p:spPr>
          <a:xfrm>
            <a:off x="281383" y="4912431"/>
            <a:ext cx="4056938" cy="736859"/>
          </a:xfrm>
          <a:prstGeom prst="roundRect">
            <a:avLst/>
          </a:prstGeom>
          <a:solidFill>
            <a:schemeClr val="bg1"/>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sr-Latn-BA" sz="1600" dirty="0">
                <a:solidFill>
                  <a:schemeClr val="tx1"/>
                </a:solidFill>
                <a:latin typeface="Times New Roman" panose="02020603050405020304" pitchFamily="18" charset="0"/>
                <a:cs typeface="Times New Roman" panose="02020603050405020304" pitchFamily="18" charset="0"/>
              </a:rPr>
              <a:t>Apsolutna prednost u proizvodnji žita. </a:t>
            </a:r>
          </a:p>
          <a:p>
            <a:pPr algn="just"/>
            <a:r>
              <a:rPr lang="sr-Latn-BA" sz="1600" dirty="0">
                <a:solidFill>
                  <a:schemeClr val="tx1"/>
                </a:solidFill>
                <a:latin typeface="Times New Roman" panose="02020603050405020304" pitchFamily="18" charset="0"/>
                <a:cs typeface="Times New Roman" panose="02020603050405020304" pitchFamily="18" charset="0"/>
              </a:rPr>
              <a:t>Apsolutno zaostaje u uzgoju banana. </a:t>
            </a:r>
            <a:endParaRPr lang="en-GB" sz="1600" dirty="0">
              <a:solidFill>
                <a:schemeClr val="tx1"/>
              </a:solidFill>
              <a:latin typeface="Times New Roman" panose="02020603050405020304" pitchFamily="18" charset="0"/>
              <a:cs typeface="Times New Roman" panose="02020603050405020304" pitchFamily="18" charset="0"/>
            </a:endParaRPr>
          </a:p>
        </p:txBody>
      </p:sp>
      <p:sp>
        <p:nvSpPr>
          <p:cNvPr id="23" name="Rounded Rectangle 22"/>
          <p:cNvSpPr/>
          <p:nvPr/>
        </p:nvSpPr>
        <p:spPr>
          <a:xfrm>
            <a:off x="5072790" y="4912428"/>
            <a:ext cx="3737835" cy="736859"/>
          </a:xfrm>
          <a:prstGeom prst="roundRect">
            <a:avLst/>
          </a:prstGeom>
          <a:solidFill>
            <a:schemeClr val="bg1"/>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sr-Latn-BA" sz="1600" dirty="0">
                <a:solidFill>
                  <a:schemeClr val="tx1"/>
                </a:solidFill>
                <a:latin typeface="Times New Roman" panose="02020603050405020304" pitchFamily="18" charset="0"/>
                <a:cs typeface="Times New Roman" panose="02020603050405020304" pitchFamily="18" charset="0"/>
              </a:rPr>
              <a:t>Apsolutna prednost u uzgoju banana. </a:t>
            </a:r>
          </a:p>
          <a:p>
            <a:pPr algn="just"/>
            <a:r>
              <a:rPr lang="sr-Latn-BA" sz="1600" dirty="0">
                <a:solidFill>
                  <a:schemeClr val="tx1"/>
                </a:solidFill>
                <a:latin typeface="Times New Roman" panose="02020603050405020304" pitchFamily="18" charset="0"/>
                <a:cs typeface="Times New Roman" panose="02020603050405020304" pitchFamily="18" charset="0"/>
              </a:rPr>
              <a:t>Apsolutno zaostaje u proizvodnji žita.</a:t>
            </a:r>
            <a:endParaRPr lang="en-GB" sz="1600" dirty="0">
              <a:solidFill>
                <a:schemeClr val="tx1"/>
              </a:solidFill>
              <a:latin typeface="Times New Roman" panose="02020603050405020304" pitchFamily="18" charset="0"/>
              <a:cs typeface="Times New Roman" panose="02020603050405020304" pitchFamily="18" charset="0"/>
            </a:endParaRPr>
          </a:p>
        </p:txBody>
      </p:sp>
      <p:sp>
        <p:nvSpPr>
          <p:cNvPr id="24" name="Left-Up Arrow 23"/>
          <p:cNvSpPr/>
          <p:nvPr/>
        </p:nvSpPr>
        <p:spPr>
          <a:xfrm rot="10800000">
            <a:off x="376099" y="2588107"/>
            <a:ext cx="743855" cy="2324321"/>
          </a:xfrm>
          <a:prstGeom prst="lef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Left-Up Arrow 24"/>
          <p:cNvSpPr/>
          <p:nvPr/>
        </p:nvSpPr>
        <p:spPr>
          <a:xfrm rot="10800000" flipH="1">
            <a:off x="7775951" y="2538319"/>
            <a:ext cx="811983" cy="2254855"/>
          </a:xfrm>
          <a:prstGeom prst="lef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ounded Rectangle 25"/>
          <p:cNvSpPr/>
          <p:nvPr/>
        </p:nvSpPr>
        <p:spPr>
          <a:xfrm>
            <a:off x="348209" y="5824046"/>
            <a:ext cx="8462416" cy="627188"/>
          </a:xfrm>
          <a:prstGeom prst="roundRect">
            <a:avLst/>
          </a:prstGeom>
          <a:solidFill>
            <a:schemeClr val="accent3">
              <a:lumMod val="20000"/>
              <a:lumOff val="80000"/>
            </a:schemeClr>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sr-Latn-BA" sz="1600" dirty="0">
                <a:solidFill>
                  <a:schemeClr val="tx1"/>
                </a:solidFill>
                <a:latin typeface="Times New Roman" panose="02020603050405020304" pitchFamily="18" charset="0"/>
                <a:cs typeface="Times New Roman" panose="02020603050405020304" pitchFamily="18" charset="0"/>
              </a:rPr>
              <a:t>!!! Obe zemlje će biti na dobitku, ako se svaka specijalizuje u proizvodnji one robe za koju ima apsolutnu prednost i stupi u razmjenu sa drugom zemljom. </a:t>
            </a:r>
          </a:p>
        </p:txBody>
      </p:sp>
      <p:pic>
        <p:nvPicPr>
          <p:cNvPr id="27" name="Picture 26"/>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7640474" y="3354520"/>
            <a:ext cx="515968" cy="537693"/>
          </a:xfrm>
          <a:prstGeom prst="rect">
            <a:avLst/>
          </a:prstGeom>
        </p:spPr>
      </p:pic>
      <p:sp>
        <p:nvSpPr>
          <p:cNvPr id="28" name="Oval 27"/>
          <p:cNvSpPr/>
          <p:nvPr/>
        </p:nvSpPr>
        <p:spPr>
          <a:xfrm>
            <a:off x="3356210" y="3322071"/>
            <a:ext cx="858421" cy="607216"/>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a:solidFill>
                  <a:schemeClr val="tx1"/>
                </a:solidFill>
              </a:rPr>
              <a:t>3</a:t>
            </a:r>
            <a:endParaRPr lang="en-GB" dirty="0">
              <a:solidFill>
                <a:schemeClr val="tx1"/>
              </a:solidFill>
            </a:endParaRPr>
          </a:p>
        </p:txBody>
      </p:sp>
      <p:sp>
        <p:nvSpPr>
          <p:cNvPr id="29" name="Oval 28"/>
          <p:cNvSpPr/>
          <p:nvPr/>
        </p:nvSpPr>
        <p:spPr>
          <a:xfrm>
            <a:off x="3356210" y="4003436"/>
            <a:ext cx="858421" cy="607216"/>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a:solidFill>
                  <a:schemeClr val="tx1"/>
                </a:solidFill>
              </a:rPr>
              <a:t>2</a:t>
            </a:r>
            <a:endParaRPr lang="en-GB" dirty="0">
              <a:solidFill>
                <a:schemeClr val="tx1"/>
              </a:solidFill>
            </a:endParaRPr>
          </a:p>
        </p:txBody>
      </p:sp>
      <p:sp>
        <p:nvSpPr>
          <p:cNvPr id="30" name="Oval 29"/>
          <p:cNvSpPr/>
          <p:nvPr/>
        </p:nvSpPr>
        <p:spPr>
          <a:xfrm>
            <a:off x="4493860" y="3333729"/>
            <a:ext cx="858421" cy="607216"/>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a:solidFill>
                  <a:schemeClr val="tx1"/>
                </a:solidFill>
              </a:rPr>
              <a:t>4</a:t>
            </a:r>
            <a:endParaRPr lang="en-GB" dirty="0">
              <a:solidFill>
                <a:schemeClr val="tx1"/>
              </a:solidFill>
            </a:endParaRPr>
          </a:p>
        </p:txBody>
      </p:sp>
      <p:sp>
        <p:nvSpPr>
          <p:cNvPr id="31" name="Oval 30"/>
          <p:cNvSpPr/>
          <p:nvPr/>
        </p:nvSpPr>
        <p:spPr>
          <a:xfrm>
            <a:off x="4470795" y="4016029"/>
            <a:ext cx="858421" cy="607216"/>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a:solidFill>
                  <a:schemeClr val="tx1"/>
                </a:solidFill>
              </a:rPr>
              <a:t>1</a:t>
            </a:r>
            <a:endParaRPr lang="en-GB" dirty="0">
              <a:solidFill>
                <a:schemeClr val="tx1"/>
              </a:solidFill>
            </a:endParaRPr>
          </a:p>
        </p:txBody>
      </p:sp>
    </p:spTree>
    <p:extLst>
      <p:ext uri="{BB962C8B-B14F-4D97-AF65-F5344CB8AC3E}">
        <p14:creationId xmlns:p14="http://schemas.microsoft.com/office/powerpoint/2010/main" val="23623616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32</a:t>
            </a:fld>
            <a:endParaRPr lang="en-US" dirty="0"/>
          </a:p>
        </p:txBody>
      </p:sp>
      <p:sp>
        <p:nvSpPr>
          <p:cNvPr id="3" name="Rounded Rectangle 2"/>
          <p:cNvSpPr/>
          <p:nvPr/>
        </p:nvSpPr>
        <p:spPr>
          <a:xfrm>
            <a:off x="281383" y="213457"/>
            <a:ext cx="8529242" cy="516216"/>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Teorija međunarodne trgovine...TEORIJA APOSLUTNE PREDNOSTI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5" name="Title 1"/>
          <p:cNvSpPr txBox="1">
            <a:spLocks/>
          </p:cNvSpPr>
          <p:nvPr/>
        </p:nvSpPr>
        <p:spPr>
          <a:xfrm>
            <a:off x="893658" y="948923"/>
            <a:ext cx="7916968" cy="639732"/>
          </a:xfrm>
          <a:prstGeom prst="rect">
            <a:avLst/>
          </a:prstGeom>
          <a:solidFill>
            <a:schemeClr val="bg1">
              <a:lumMod val="8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buFont typeface="Wingdings" panose="05000000000000000000" pitchFamily="2" charset="2"/>
              <a:buChar char="ü"/>
            </a:pPr>
            <a:r>
              <a:rPr lang="sr-Latn-BA" sz="1800" b="1" i="1" u="sng" dirty="0">
                <a:solidFill>
                  <a:schemeClr val="tx1">
                    <a:lumMod val="65000"/>
                    <a:lumOff val="35000"/>
                  </a:schemeClr>
                </a:solidFill>
                <a:latin typeface="Times New Roman" panose="02020603050405020304" pitchFamily="18" charset="0"/>
                <a:cs typeface="Times New Roman" panose="02020603050405020304" pitchFamily="18" charset="0"/>
              </a:rPr>
              <a:t>Primjer</a:t>
            </a:r>
            <a:r>
              <a:rPr lang="sr-Latn-BA" sz="1800" b="1" i="1" dirty="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800" b="1" i="1" dirty="0">
                <a:solidFill>
                  <a:schemeClr val="tx2"/>
                </a:solidFill>
                <a:latin typeface="Times New Roman" panose="02020603050405020304" pitchFamily="18" charset="0"/>
                <a:cs typeface="Times New Roman" panose="02020603050405020304" pitchFamily="18" charset="0"/>
              </a:rPr>
              <a:t>Teorija apsolutnih prednosti – Proizvodnja u jedinici utroška fizičkog rada </a:t>
            </a:r>
            <a:r>
              <a:rPr lang="sr-Latn-BA" sz="1800" b="1" i="1" dirty="0">
                <a:solidFill>
                  <a:srgbClr val="FFC000"/>
                </a:solidFill>
                <a:latin typeface="Times New Roman" panose="02020603050405020304" pitchFamily="18" charset="0"/>
                <a:cs typeface="Times New Roman" panose="02020603050405020304" pitchFamily="18" charset="0"/>
              </a:rPr>
              <a:t>prije</a:t>
            </a:r>
            <a:r>
              <a:rPr lang="sr-Latn-BA" sz="1800" b="1" i="1" dirty="0">
                <a:solidFill>
                  <a:schemeClr val="tx2"/>
                </a:solidFill>
                <a:latin typeface="Times New Roman" panose="02020603050405020304" pitchFamily="18" charset="0"/>
                <a:cs typeface="Times New Roman" panose="02020603050405020304" pitchFamily="18" charset="0"/>
              </a:rPr>
              <a:t> i </a:t>
            </a:r>
            <a:r>
              <a:rPr lang="sr-Latn-BA" sz="1800" b="1" i="1" dirty="0">
                <a:solidFill>
                  <a:schemeClr val="accent5"/>
                </a:solidFill>
                <a:latin typeface="Times New Roman" panose="02020603050405020304" pitchFamily="18" charset="0"/>
                <a:cs typeface="Times New Roman" panose="02020603050405020304" pitchFamily="18" charset="0"/>
              </a:rPr>
              <a:t>poslije</a:t>
            </a:r>
            <a:r>
              <a:rPr lang="sr-Latn-BA" sz="1800" b="1" i="1" dirty="0">
                <a:solidFill>
                  <a:schemeClr val="tx2"/>
                </a:solidFill>
                <a:latin typeface="Times New Roman" panose="02020603050405020304" pitchFamily="18" charset="0"/>
                <a:cs typeface="Times New Roman" panose="02020603050405020304" pitchFamily="18" charset="0"/>
              </a:rPr>
              <a:t> specijalizacije  </a:t>
            </a:r>
            <a:endParaRPr lang="sr-Latn-BA" sz="3200" b="1" i="1" dirty="0">
              <a:solidFill>
                <a:schemeClr val="tx2"/>
              </a:solidFill>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81383" y="948923"/>
            <a:ext cx="448290" cy="556034"/>
          </a:xfrm>
          <a:prstGeom prst="rect">
            <a:avLst/>
          </a:prstGeom>
        </p:spPr>
      </p:pic>
      <p:sp>
        <p:nvSpPr>
          <p:cNvPr id="7" name="Title 1"/>
          <p:cNvSpPr txBox="1">
            <a:spLocks/>
          </p:cNvSpPr>
          <p:nvPr/>
        </p:nvSpPr>
        <p:spPr>
          <a:xfrm>
            <a:off x="273624" y="1585688"/>
            <a:ext cx="8683406" cy="907586"/>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PP... </a:t>
            </a:r>
          </a:p>
          <a:p>
            <a:pPr marL="285750" indent="-285750">
              <a:buFontTx/>
              <a:buChar char="-"/>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zemlja X proizvodi u jednoj jedinici vremena utrošenog ljudskog rada 50l mlijeka ili 25 kg brašna</a:t>
            </a:r>
          </a:p>
          <a:p>
            <a:pPr marL="285750" indent="-285750">
              <a:buFontTx/>
              <a:buChar char="-"/>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Zemlja Y proizvodi u jednoj jedinici vremena utrošenog ljudskog rada  25l mlijeka ili 75 kg brašna </a:t>
            </a:r>
          </a:p>
        </p:txBody>
      </p:sp>
      <p:graphicFrame>
        <p:nvGraphicFramePr>
          <p:cNvPr id="9" name="Table 8"/>
          <p:cNvGraphicFramePr>
            <a:graphicFrameLocks noGrp="1"/>
          </p:cNvGraphicFramePr>
          <p:nvPr>
            <p:extLst>
              <p:ext uri="{D42A27DB-BD31-4B8C-83A1-F6EECF244321}">
                <p14:modId xmlns:p14="http://schemas.microsoft.com/office/powerpoint/2010/main" val="2886740038"/>
              </p:ext>
            </p:extLst>
          </p:nvPr>
        </p:nvGraphicFramePr>
        <p:xfrm>
          <a:off x="505528" y="3245083"/>
          <a:ext cx="4137892" cy="1097280"/>
        </p:xfrm>
        <a:graphic>
          <a:graphicData uri="http://schemas.openxmlformats.org/drawingml/2006/table">
            <a:tbl>
              <a:tblPr firstRow="1" bandRow="1">
                <a:tableStyleId>{9D7B26C5-4107-4FEC-AEDC-1716B250A1EF}</a:tableStyleId>
              </a:tblPr>
              <a:tblGrid>
                <a:gridCol w="1136072">
                  <a:extLst>
                    <a:ext uri="{9D8B030D-6E8A-4147-A177-3AD203B41FA5}">
                      <a16:colId xmlns:a16="http://schemas.microsoft.com/office/drawing/2014/main" val="2130306166"/>
                    </a:ext>
                  </a:extLst>
                </a:gridCol>
                <a:gridCol w="932874">
                  <a:extLst>
                    <a:ext uri="{9D8B030D-6E8A-4147-A177-3AD203B41FA5}">
                      <a16:colId xmlns:a16="http://schemas.microsoft.com/office/drawing/2014/main" val="3977420346"/>
                    </a:ext>
                  </a:extLst>
                </a:gridCol>
                <a:gridCol w="1034473">
                  <a:extLst>
                    <a:ext uri="{9D8B030D-6E8A-4147-A177-3AD203B41FA5}">
                      <a16:colId xmlns:a16="http://schemas.microsoft.com/office/drawing/2014/main" val="2763985732"/>
                    </a:ext>
                  </a:extLst>
                </a:gridCol>
                <a:gridCol w="1034473">
                  <a:extLst>
                    <a:ext uri="{9D8B030D-6E8A-4147-A177-3AD203B41FA5}">
                      <a16:colId xmlns:a16="http://schemas.microsoft.com/office/drawing/2014/main" val="2844783401"/>
                    </a:ext>
                  </a:extLst>
                </a:gridCol>
              </a:tblGrid>
              <a:tr h="255846">
                <a:tc>
                  <a:txBody>
                    <a:bodyPr/>
                    <a:lstStyle/>
                    <a:p>
                      <a:endParaRPr lang="en-GB" sz="1200" dirty="0">
                        <a:latin typeface="Times New Roman" panose="02020603050405020304" pitchFamily="18" charset="0"/>
                        <a:cs typeface="Times New Roman" panose="02020603050405020304" pitchFamily="18" charset="0"/>
                      </a:endParaRPr>
                    </a:p>
                  </a:txBody>
                  <a:tcPr/>
                </a:tc>
                <a:tc gridSpan="2">
                  <a:txBody>
                    <a:bodyPr/>
                    <a:lstStyle/>
                    <a:p>
                      <a:pPr algn="ctr"/>
                      <a:r>
                        <a:rPr lang="sr-Latn-BA" sz="1200" dirty="0"/>
                        <a:t>Zemlja </a:t>
                      </a:r>
                      <a:endParaRPr lang="en-GB" sz="1200" dirty="0">
                        <a:latin typeface="Times New Roman" panose="02020603050405020304" pitchFamily="18" charset="0"/>
                        <a:cs typeface="Times New Roman" panose="02020603050405020304" pitchFamily="18" charset="0"/>
                      </a:endParaRPr>
                    </a:p>
                  </a:txBody>
                  <a:tcPr/>
                </a:tc>
                <a:tc hMerge="1">
                  <a:txBody>
                    <a:bodyPr/>
                    <a:lstStyle/>
                    <a:p>
                      <a:endParaRPr lang="en-GB" sz="1400" dirty="0">
                        <a:latin typeface="Times New Roman" panose="02020603050405020304" pitchFamily="18" charset="0"/>
                        <a:cs typeface="Times New Roman" panose="02020603050405020304" pitchFamily="18" charset="0"/>
                      </a:endParaRPr>
                    </a:p>
                  </a:txBody>
                  <a:tcPr/>
                </a:tc>
                <a:tc>
                  <a:txBody>
                    <a:bodyPr/>
                    <a:lstStyle/>
                    <a:p>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522106713"/>
                  </a:ext>
                </a:extLst>
              </a:tr>
              <a:tr h="255846">
                <a:tc>
                  <a:txBody>
                    <a:bodyPr/>
                    <a:lstStyle/>
                    <a:p>
                      <a:pPr algn="ctr"/>
                      <a:r>
                        <a:rPr lang="sr-Latn-BA" sz="1200" dirty="0"/>
                        <a:t>Proizvod </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a:t>X</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a:t>Y</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a:t>Ukupno </a:t>
                      </a:r>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37416641"/>
                  </a:ext>
                </a:extLst>
              </a:tr>
              <a:tr h="255846">
                <a:tc>
                  <a:txBody>
                    <a:bodyPr/>
                    <a:lstStyle/>
                    <a:p>
                      <a:pPr algn="ctr"/>
                      <a:r>
                        <a:rPr lang="sr-Latn-BA" sz="1200" dirty="0"/>
                        <a:t>AAA</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a:t>50</a:t>
                      </a:r>
                      <a:endParaRPr lang="en-GB" sz="1200" dirty="0">
                        <a:latin typeface="Times New Roman" panose="02020603050405020304" pitchFamily="18" charset="0"/>
                        <a:cs typeface="Times New Roman" panose="02020603050405020304" pitchFamily="18" charset="0"/>
                      </a:endParaRPr>
                    </a:p>
                  </a:txBody>
                  <a:tcPr>
                    <a:solidFill>
                      <a:schemeClr val="accent3">
                        <a:lumMod val="20000"/>
                        <a:lumOff val="80000"/>
                      </a:schemeClr>
                    </a:solidFill>
                  </a:tcPr>
                </a:tc>
                <a:tc>
                  <a:txBody>
                    <a:bodyPr/>
                    <a:lstStyle/>
                    <a:p>
                      <a:pPr algn="ctr"/>
                      <a:r>
                        <a:rPr lang="sr-Latn-BA" sz="1200" dirty="0"/>
                        <a:t>25</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a:t>75</a:t>
                      </a:r>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981098333"/>
                  </a:ext>
                </a:extLst>
              </a:tr>
              <a:tr h="255846">
                <a:tc>
                  <a:txBody>
                    <a:bodyPr/>
                    <a:lstStyle/>
                    <a:p>
                      <a:pPr algn="ctr"/>
                      <a:r>
                        <a:rPr lang="sr-Latn-BA" sz="1200" baseline="0" dirty="0">
                          <a:latin typeface="+mn-lt"/>
                          <a:cs typeface="+mn-cs"/>
                        </a:rPr>
                        <a:t>BBB</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a:t>25</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a:t>75</a:t>
                      </a:r>
                      <a:endParaRPr lang="en-GB" sz="1200" dirty="0">
                        <a:latin typeface="Times New Roman" panose="02020603050405020304" pitchFamily="18" charset="0"/>
                        <a:cs typeface="Times New Roman" panose="02020603050405020304" pitchFamily="18" charset="0"/>
                      </a:endParaRPr>
                    </a:p>
                  </a:txBody>
                  <a:tcPr>
                    <a:solidFill>
                      <a:schemeClr val="accent6">
                        <a:lumMod val="60000"/>
                        <a:lumOff val="40000"/>
                        <a:alpha val="20000"/>
                      </a:schemeClr>
                    </a:solidFill>
                  </a:tcPr>
                </a:tc>
                <a:tc>
                  <a:txBody>
                    <a:bodyPr/>
                    <a:lstStyle/>
                    <a:p>
                      <a:pPr algn="ctr"/>
                      <a:r>
                        <a:rPr lang="sr-Latn-BA" sz="1200" dirty="0"/>
                        <a:t>100</a:t>
                      </a:r>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610857917"/>
                  </a:ext>
                </a:extLst>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1428970248"/>
              </p:ext>
            </p:extLst>
          </p:nvPr>
        </p:nvGraphicFramePr>
        <p:xfrm>
          <a:off x="505528" y="5309208"/>
          <a:ext cx="4137892" cy="1150705"/>
        </p:xfrm>
        <a:graphic>
          <a:graphicData uri="http://schemas.openxmlformats.org/drawingml/2006/table">
            <a:tbl>
              <a:tblPr firstRow="1" bandRow="1">
                <a:tableStyleId>{9D7B26C5-4107-4FEC-AEDC-1716B250A1EF}</a:tableStyleId>
              </a:tblPr>
              <a:tblGrid>
                <a:gridCol w="1034473">
                  <a:extLst>
                    <a:ext uri="{9D8B030D-6E8A-4147-A177-3AD203B41FA5}">
                      <a16:colId xmlns:a16="http://schemas.microsoft.com/office/drawing/2014/main" val="2130306166"/>
                    </a:ext>
                  </a:extLst>
                </a:gridCol>
                <a:gridCol w="1034473">
                  <a:extLst>
                    <a:ext uri="{9D8B030D-6E8A-4147-A177-3AD203B41FA5}">
                      <a16:colId xmlns:a16="http://schemas.microsoft.com/office/drawing/2014/main" val="3977420346"/>
                    </a:ext>
                  </a:extLst>
                </a:gridCol>
                <a:gridCol w="1034473">
                  <a:extLst>
                    <a:ext uri="{9D8B030D-6E8A-4147-A177-3AD203B41FA5}">
                      <a16:colId xmlns:a16="http://schemas.microsoft.com/office/drawing/2014/main" val="2763985732"/>
                    </a:ext>
                  </a:extLst>
                </a:gridCol>
                <a:gridCol w="1034473">
                  <a:extLst>
                    <a:ext uri="{9D8B030D-6E8A-4147-A177-3AD203B41FA5}">
                      <a16:colId xmlns:a16="http://schemas.microsoft.com/office/drawing/2014/main" val="2844783401"/>
                    </a:ext>
                  </a:extLst>
                </a:gridCol>
              </a:tblGrid>
              <a:tr h="255846">
                <a:tc>
                  <a:txBody>
                    <a:bodyPr/>
                    <a:lstStyle/>
                    <a:p>
                      <a:endParaRPr lang="en-GB" sz="1200" dirty="0">
                        <a:latin typeface="Times New Roman" panose="02020603050405020304" pitchFamily="18" charset="0"/>
                        <a:cs typeface="Times New Roman" panose="02020603050405020304" pitchFamily="18" charset="0"/>
                      </a:endParaRPr>
                    </a:p>
                  </a:txBody>
                  <a:tcPr/>
                </a:tc>
                <a:tc gridSpan="2">
                  <a:txBody>
                    <a:bodyPr/>
                    <a:lstStyle/>
                    <a:p>
                      <a:pPr algn="ctr"/>
                      <a:r>
                        <a:rPr lang="sr-Latn-BA" sz="1200" dirty="0"/>
                        <a:t>Zemlja </a:t>
                      </a:r>
                      <a:endParaRPr lang="en-GB" sz="1200" dirty="0">
                        <a:latin typeface="Times New Roman" panose="02020603050405020304" pitchFamily="18" charset="0"/>
                        <a:cs typeface="Times New Roman" panose="02020603050405020304" pitchFamily="18" charset="0"/>
                      </a:endParaRPr>
                    </a:p>
                  </a:txBody>
                  <a:tcPr/>
                </a:tc>
                <a:tc hMerge="1">
                  <a:txBody>
                    <a:bodyPr/>
                    <a:lstStyle/>
                    <a:p>
                      <a:endParaRPr lang="en-GB" sz="1400" dirty="0">
                        <a:latin typeface="Times New Roman" panose="02020603050405020304" pitchFamily="18" charset="0"/>
                        <a:cs typeface="Times New Roman" panose="02020603050405020304" pitchFamily="18" charset="0"/>
                      </a:endParaRPr>
                    </a:p>
                  </a:txBody>
                  <a:tcPr/>
                </a:tc>
                <a:tc>
                  <a:txBody>
                    <a:bodyPr/>
                    <a:lstStyle/>
                    <a:p>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522106713"/>
                  </a:ext>
                </a:extLst>
              </a:tr>
              <a:tr h="327745">
                <a:tc>
                  <a:txBody>
                    <a:bodyPr/>
                    <a:lstStyle/>
                    <a:p>
                      <a:pPr algn="ctr"/>
                      <a:r>
                        <a:rPr lang="sr-Latn-BA" sz="1200" dirty="0"/>
                        <a:t>Proizvod </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a:t>X</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a:t>Y</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a:t>Ukupno </a:t>
                      </a:r>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37416641"/>
                  </a:ext>
                </a:extLst>
              </a:tr>
              <a:tr h="255846">
                <a:tc>
                  <a:txBody>
                    <a:bodyPr/>
                    <a:lstStyle/>
                    <a:p>
                      <a:pPr algn="ctr"/>
                      <a:r>
                        <a:rPr lang="sr-Latn-BA" sz="1200" dirty="0">
                          <a:latin typeface="+mn-lt"/>
                          <a:cs typeface="+mn-cs"/>
                        </a:rPr>
                        <a:t>AAA</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a:t>100</a:t>
                      </a:r>
                      <a:endParaRPr lang="en-GB" sz="1200" dirty="0">
                        <a:latin typeface="Times New Roman" panose="02020603050405020304" pitchFamily="18" charset="0"/>
                        <a:cs typeface="Times New Roman" panose="02020603050405020304" pitchFamily="18" charset="0"/>
                      </a:endParaRPr>
                    </a:p>
                  </a:txBody>
                  <a:tcPr>
                    <a:solidFill>
                      <a:schemeClr val="accent6">
                        <a:lumMod val="60000"/>
                        <a:lumOff val="40000"/>
                      </a:schemeClr>
                    </a:solidFill>
                  </a:tcPr>
                </a:tc>
                <a:tc>
                  <a:txBody>
                    <a:bodyPr/>
                    <a:lstStyle/>
                    <a:p>
                      <a:pPr algn="ctr"/>
                      <a:r>
                        <a:rPr lang="sr-Latn-BA" sz="1200" dirty="0"/>
                        <a:t>0</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a:t>100</a:t>
                      </a:r>
                      <a:endParaRPr lang="en-GB" sz="1200" dirty="0">
                        <a:latin typeface="Times New Roman" panose="02020603050405020304" pitchFamily="18" charset="0"/>
                        <a:cs typeface="Times New Roman" panose="02020603050405020304" pitchFamily="18" charset="0"/>
                      </a:endParaRPr>
                    </a:p>
                  </a:txBody>
                  <a:tcPr>
                    <a:solidFill>
                      <a:schemeClr val="accent5"/>
                    </a:solidFill>
                  </a:tcPr>
                </a:tc>
                <a:extLst>
                  <a:ext uri="{0D108BD9-81ED-4DB2-BD59-A6C34878D82A}">
                    <a16:rowId xmlns:a16="http://schemas.microsoft.com/office/drawing/2014/main" val="2981098333"/>
                  </a:ext>
                </a:extLst>
              </a:tr>
              <a:tr h="255846">
                <a:tc>
                  <a:txBody>
                    <a:bodyPr/>
                    <a:lstStyle/>
                    <a:p>
                      <a:pPr algn="ctr"/>
                      <a:r>
                        <a:rPr lang="sr-Latn-BA" sz="1200" dirty="0">
                          <a:latin typeface="+mn-lt"/>
                          <a:cs typeface="+mn-cs"/>
                        </a:rPr>
                        <a:t>BBB</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a:t>0</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a:t>150</a:t>
                      </a:r>
                      <a:endParaRPr lang="en-GB" sz="1200" dirty="0">
                        <a:latin typeface="Times New Roman" panose="02020603050405020304" pitchFamily="18" charset="0"/>
                        <a:cs typeface="Times New Roman" panose="02020603050405020304" pitchFamily="18" charset="0"/>
                      </a:endParaRPr>
                    </a:p>
                  </a:txBody>
                  <a:tcPr>
                    <a:solidFill>
                      <a:schemeClr val="accent6">
                        <a:lumMod val="60000"/>
                        <a:lumOff val="40000"/>
                        <a:alpha val="20000"/>
                      </a:schemeClr>
                    </a:solidFill>
                  </a:tcPr>
                </a:tc>
                <a:tc>
                  <a:txBody>
                    <a:bodyPr/>
                    <a:lstStyle/>
                    <a:p>
                      <a:pPr algn="ctr"/>
                      <a:r>
                        <a:rPr lang="sr-Latn-BA" sz="1200" dirty="0"/>
                        <a:t>150</a:t>
                      </a:r>
                      <a:endParaRPr lang="en-GB" sz="1200" dirty="0">
                        <a:latin typeface="Times New Roman" panose="02020603050405020304" pitchFamily="18" charset="0"/>
                        <a:cs typeface="Times New Roman" panose="02020603050405020304" pitchFamily="18" charset="0"/>
                      </a:endParaRPr>
                    </a:p>
                  </a:txBody>
                  <a:tcPr>
                    <a:solidFill>
                      <a:schemeClr val="accent5"/>
                    </a:solidFill>
                  </a:tcPr>
                </a:tc>
                <a:extLst>
                  <a:ext uri="{0D108BD9-81ED-4DB2-BD59-A6C34878D82A}">
                    <a16:rowId xmlns:a16="http://schemas.microsoft.com/office/drawing/2014/main" val="2610857917"/>
                  </a:ext>
                </a:extLst>
              </a:tr>
            </a:tbl>
          </a:graphicData>
        </a:graphic>
      </p:graphicFrame>
      <p:sp>
        <p:nvSpPr>
          <p:cNvPr id="11" name="Title 1"/>
          <p:cNvSpPr txBox="1">
            <a:spLocks/>
          </p:cNvSpPr>
          <p:nvPr/>
        </p:nvSpPr>
        <p:spPr>
          <a:xfrm>
            <a:off x="475775" y="2931473"/>
            <a:ext cx="4449567" cy="313610"/>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400" b="1" i="1" dirty="0">
                <a:solidFill>
                  <a:schemeClr val="tx1">
                    <a:lumMod val="65000"/>
                    <a:lumOff val="35000"/>
                  </a:schemeClr>
                </a:solidFill>
                <a:latin typeface="Times New Roman" panose="02020603050405020304" pitchFamily="18" charset="0"/>
                <a:cs typeface="Times New Roman" panose="02020603050405020304" pitchFamily="18" charset="0"/>
              </a:rPr>
              <a:t>Proizvodnja u jedinici utroška </a:t>
            </a:r>
            <a:r>
              <a:rPr lang="sr-Latn-BA" sz="1400" b="1" i="1" dirty="0">
                <a:solidFill>
                  <a:srgbClr val="FFC000"/>
                </a:solidFill>
                <a:latin typeface="Times New Roman" panose="02020603050405020304" pitchFamily="18" charset="0"/>
                <a:cs typeface="Times New Roman" panose="02020603050405020304" pitchFamily="18" charset="0"/>
              </a:rPr>
              <a:t>PRIJE</a:t>
            </a:r>
            <a:r>
              <a:rPr lang="sr-Latn-BA" sz="1400" b="1" i="1" dirty="0">
                <a:solidFill>
                  <a:schemeClr val="tx1">
                    <a:lumMod val="65000"/>
                    <a:lumOff val="35000"/>
                  </a:schemeClr>
                </a:solidFill>
                <a:latin typeface="Times New Roman" panose="02020603050405020304" pitchFamily="18" charset="0"/>
                <a:cs typeface="Times New Roman" panose="02020603050405020304" pitchFamily="18" charset="0"/>
              </a:rPr>
              <a:t>  specijalizacije  </a:t>
            </a:r>
          </a:p>
        </p:txBody>
      </p:sp>
      <p:sp>
        <p:nvSpPr>
          <p:cNvPr id="12" name="Title 1"/>
          <p:cNvSpPr txBox="1">
            <a:spLocks/>
          </p:cNvSpPr>
          <p:nvPr/>
        </p:nvSpPr>
        <p:spPr>
          <a:xfrm>
            <a:off x="475776" y="4995598"/>
            <a:ext cx="4449567" cy="313610"/>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400" b="1" i="1" dirty="0">
                <a:solidFill>
                  <a:schemeClr val="tx1">
                    <a:lumMod val="65000"/>
                    <a:lumOff val="35000"/>
                  </a:schemeClr>
                </a:solidFill>
                <a:latin typeface="Times New Roman" panose="02020603050405020304" pitchFamily="18" charset="0"/>
                <a:cs typeface="Times New Roman" panose="02020603050405020304" pitchFamily="18" charset="0"/>
              </a:rPr>
              <a:t>Proizvodnja u jedinici utroška </a:t>
            </a:r>
            <a:r>
              <a:rPr lang="sr-Latn-BA" sz="1400" b="1" i="1" dirty="0">
                <a:solidFill>
                  <a:schemeClr val="accent5"/>
                </a:solidFill>
                <a:latin typeface="Times New Roman" panose="02020603050405020304" pitchFamily="18" charset="0"/>
                <a:cs typeface="Times New Roman" panose="02020603050405020304" pitchFamily="18" charset="0"/>
              </a:rPr>
              <a:t>POSLIJE</a:t>
            </a:r>
            <a:r>
              <a:rPr lang="sr-Latn-BA" sz="1400" b="1" i="1" dirty="0">
                <a:solidFill>
                  <a:schemeClr val="tx1">
                    <a:lumMod val="65000"/>
                    <a:lumOff val="35000"/>
                  </a:schemeClr>
                </a:solidFill>
                <a:latin typeface="Times New Roman" panose="02020603050405020304" pitchFamily="18" charset="0"/>
                <a:cs typeface="Times New Roman" panose="02020603050405020304" pitchFamily="18" charset="0"/>
              </a:rPr>
              <a:t>  specijalizacije  </a:t>
            </a:r>
          </a:p>
        </p:txBody>
      </p:sp>
      <p:sp>
        <p:nvSpPr>
          <p:cNvPr id="13" name="Title 1"/>
          <p:cNvSpPr txBox="1">
            <a:spLocks/>
          </p:cNvSpPr>
          <p:nvPr/>
        </p:nvSpPr>
        <p:spPr>
          <a:xfrm>
            <a:off x="4729304" y="5163810"/>
            <a:ext cx="4227726" cy="1222073"/>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Koristeći specijalizaciju ukupna proizvodnja Zemlje X i Zemlje Y iznosi za 2 utrošena sata iznosi: </a:t>
            </a:r>
          </a:p>
          <a:p>
            <a:pPr marL="285750" indent="-285750">
              <a:buFont typeface="Wingdings" panose="05000000000000000000" pitchFamily="2" charset="2"/>
              <a:buChar char="ü"/>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100  proizvoda AAA</a:t>
            </a:r>
          </a:p>
          <a:p>
            <a:pPr marL="285750" indent="-285750">
              <a:buFont typeface="Wingdings" panose="05000000000000000000" pitchFamily="2" charset="2"/>
              <a:buChar char="ü"/>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150 proizvoda BBB</a:t>
            </a:r>
          </a:p>
          <a:p>
            <a:pPr marL="285750" indent="-285750">
              <a:buFont typeface="Wingdings" panose="05000000000000000000" pitchFamily="2" charset="2"/>
              <a:buChar char="ü"/>
            </a:pP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4" name="Title 1"/>
          <p:cNvSpPr txBox="1">
            <a:spLocks/>
          </p:cNvSpPr>
          <p:nvPr/>
        </p:nvSpPr>
        <p:spPr>
          <a:xfrm>
            <a:off x="4843451" y="3290204"/>
            <a:ext cx="4227726" cy="1222073"/>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Bez specijalizacije ukupna proizvodnja Zemlje X i Zemlje Y iznosi za 2 utrošena sata iznosi: </a:t>
            </a:r>
          </a:p>
          <a:p>
            <a:pPr marL="285750" indent="-285750">
              <a:buFont typeface="Wingdings" panose="05000000000000000000" pitchFamily="2" charset="2"/>
              <a:buChar char="ü"/>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75 proizvoda AAA</a:t>
            </a:r>
          </a:p>
          <a:p>
            <a:pPr marL="285750" indent="-285750">
              <a:buFont typeface="Wingdings" panose="05000000000000000000" pitchFamily="2" charset="2"/>
              <a:buChar char="ü"/>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100 proizvoda BBB</a:t>
            </a:r>
          </a:p>
          <a:p>
            <a:pPr marL="285750" indent="-285750">
              <a:buFont typeface="Wingdings" panose="05000000000000000000" pitchFamily="2" charset="2"/>
              <a:buChar char="ü"/>
            </a:pP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143446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33</a:t>
            </a:fld>
            <a:endParaRPr lang="en-US" dirty="0"/>
          </a:p>
        </p:txBody>
      </p:sp>
      <p:sp>
        <p:nvSpPr>
          <p:cNvPr id="3" name="Rounded Rectangle 2"/>
          <p:cNvSpPr/>
          <p:nvPr/>
        </p:nvSpPr>
        <p:spPr>
          <a:xfrm>
            <a:off x="281383" y="213457"/>
            <a:ext cx="8529242" cy="516216"/>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Teorija međunarodne trgovine...TEORIJA APOSLUTNE PREDNOSTI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5" name="Title 1"/>
          <p:cNvSpPr txBox="1">
            <a:spLocks/>
          </p:cNvSpPr>
          <p:nvPr/>
        </p:nvSpPr>
        <p:spPr>
          <a:xfrm>
            <a:off x="893658" y="948923"/>
            <a:ext cx="7916968" cy="408730"/>
          </a:xfrm>
          <a:prstGeom prst="rect">
            <a:avLst/>
          </a:prstGeom>
          <a:solidFill>
            <a:schemeClr val="bg1">
              <a:lumMod val="8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buFont typeface="Wingdings" panose="05000000000000000000" pitchFamily="2" charset="2"/>
              <a:buChar char="ü"/>
            </a:pPr>
            <a:r>
              <a:rPr lang="sr-Latn-BA" sz="1800" b="1" i="1" u="sng" dirty="0">
                <a:solidFill>
                  <a:schemeClr val="tx1">
                    <a:lumMod val="65000"/>
                    <a:lumOff val="35000"/>
                  </a:schemeClr>
                </a:solidFill>
                <a:latin typeface="Times New Roman" panose="02020603050405020304" pitchFamily="18" charset="0"/>
                <a:cs typeface="Times New Roman" panose="02020603050405020304" pitchFamily="18" charset="0"/>
              </a:rPr>
              <a:t>Primjer</a:t>
            </a:r>
            <a:r>
              <a:rPr lang="sr-Latn-BA" sz="1800" b="1" i="1" dirty="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800" b="1" i="1" dirty="0">
                <a:solidFill>
                  <a:schemeClr val="tx2"/>
                </a:solidFill>
                <a:latin typeface="Times New Roman" panose="02020603050405020304" pitchFamily="18" charset="0"/>
                <a:cs typeface="Times New Roman" panose="02020603050405020304" pitchFamily="18" charset="0"/>
              </a:rPr>
              <a:t>Teorija apsolutnih prednosti  </a:t>
            </a:r>
            <a:endParaRPr lang="sr-Latn-BA" sz="3200" b="1" i="1" dirty="0">
              <a:solidFill>
                <a:schemeClr val="tx2"/>
              </a:solidFill>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81383" y="948923"/>
            <a:ext cx="448290" cy="556034"/>
          </a:xfrm>
          <a:prstGeom prst="rect">
            <a:avLst/>
          </a:prstGeom>
        </p:spPr>
      </p:pic>
      <p:sp>
        <p:nvSpPr>
          <p:cNvPr id="7" name="Title 1"/>
          <p:cNvSpPr txBox="1">
            <a:spLocks/>
          </p:cNvSpPr>
          <p:nvPr/>
        </p:nvSpPr>
        <p:spPr>
          <a:xfrm>
            <a:off x="408112" y="1469090"/>
            <a:ext cx="8393445" cy="149282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PP.. </a:t>
            </a:r>
          </a:p>
          <a:p>
            <a:pPr marL="285750" indent="-285750">
              <a:buFontTx/>
              <a:buChar char="-"/>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U SAD se za jedan čas rada može proizvesti 6 bušela žita, a u V.Britaniji 1 bušel žita. Sa druge strane, za jedan sat rada se u V.Britaniji proizvodi 5 jardi platna, a u SAD svega 4. </a:t>
            </a:r>
          </a:p>
          <a:p>
            <a:pPr marL="342900" indent="-342900">
              <a:buAutoNum type="alphaLcParenR"/>
            </a:pPr>
            <a:r>
              <a:rPr lang="sr-Latn-BA" sz="1600" dirty="0">
                <a:solidFill>
                  <a:srgbClr val="FF9966"/>
                </a:solidFill>
                <a:latin typeface="Times New Roman" panose="02020603050405020304" pitchFamily="18" charset="0"/>
                <a:cs typeface="Times New Roman" panose="02020603050405020304" pitchFamily="18" charset="0"/>
              </a:rPr>
              <a:t>Koja zemlja je efikasnija u kom proizvodu ( u kojem proizvodu ima apsolutnu prednost)? </a:t>
            </a:r>
          </a:p>
          <a:p>
            <a:pPr marL="342900" indent="-342900">
              <a:buAutoNum type="alphaLcParenR"/>
            </a:pPr>
            <a:r>
              <a:rPr lang="sr-Latn-BA" sz="1600" dirty="0">
                <a:solidFill>
                  <a:srgbClr val="FF9966"/>
                </a:solidFill>
                <a:latin typeface="Times New Roman" panose="02020603050405020304" pitchFamily="18" charset="0"/>
                <a:cs typeface="Times New Roman" panose="02020603050405020304" pitchFamily="18" charset="0"/>
              </a:rPr>
              <a:t>Kolika je ukupna proizvodnja SAD i V.Britanije prije specijalizacije?</a:t>
            </a:r>
          </a:p>
          <a:p>
            <a:pPr marL="342900" indent="-342900">
              <a:buAutoNum type="alphaLcParenR"/>
            </a:pPr>
            <a:r>
              <a:rPr lang="sr-Latn-BA" sz="1600" dirty="0">
                <a:solidFill>
                  <a:srgbClr val="FF9966"/>
                </a:solidFill>
                <a:latin typeface="Times New Roman" panose="02020603050405020304" pitchFamily="18" charset="0"/>
                <a:cs typeface="Times New Roman" panose="02020603050405020304" pitchFamily="18" charset="0"/>
              </a:rPr>
              <a:t>Kolika je ukupna proizvodnja poslije specijalizacije?  </a:t>
            </a:r>
          </a:p>
          <a:p>
            <a:endParaRPr lang="sr-Latn-BA" sz="1600" dirty="0">
              <a:solidFill>
                <a:srgbClr val="FF0000"/>
              </a:solidFill>
              <a:latin typeface="Times New Roman" panose="02020603050405020304" pitchFamily="18" charset="0"/>
              <a:cs typeface="Times New Roman" panose="02020603050405020304" pitchFamily="18" charset="0"/>
            </a:endParaRPr>
          </a:p>
        </p:txBody>
      </p:sp>
      <p:graphicFrame>
        <p:nvGraphicFramePr>
          <p:cNvPr id="9" name="Table 8"/>
          <p:cNvGraphicFramePr>
            <a:graphicFrameLocks noGrp="1"/>
          </p:cNvGraphicFramePr>
          <p:nvPr>
            <p:extLst>
              <p:ext uri="{D42A27DB-BD31-4B8C-83A1-F6EECF244321}">
                <p14:modId xmlns:p14="http://schemas.microsoft.com/office/powerpoint/2010/main" val="2782168020"/>
              </p:ext>
            </p:extLst>
          </p:nvPr>
        </p:nvGraphicFramePr>
        <p:xfrm>
          <a:off x="408112" y="3616530"/>
          <a:ext cx="4137892" cy="1112420"/>
        </p:xfrm>
        <a:graphic>
          <a:graphicData uri="http://schemas.openxmlformats.org/drawingml/2006/table">
            <a:tbl>
              <a:tblPr firstRow="1" bandRow="1">
                <a:tableStyleId>{2D5ABB26-0587-4C30-8999-92F81FD0307C}</a:tableStyleId>
              </a:tblPr>
              <a:tblGrid>
                <a:gridCol w="1522179">
                  <a:extLst>
                    <a:ext uri="{9D8B030D-6E8A-4147-A177-3AD203B41FA5}">
                      <a16:colId xmlns:a16="http://schemas.microsoft.com/office/drawing/2014/main" val="2130306166"/>
                    </a:ext>
                  </a:extLst>
                </a:gridCol>
                <a:gridCol w="858982">
                  <a:extLst>
                    <a:ext uri="{9D8B030D-6E8A-4147-A177-3AD203B41FA5}">
                      <a16:colId xmlns:a16="http://schemas.microsoft.com/office/drawing/2014/main" val="3977420346"/>
                    </a:ext>
                  </a:extLst>
                </a:gridCol>
                <a:gridCol w="942109">
                  <a:extLst>
                    <a:ext uri="{9D8B030D-6E8A-4147-A177-3AD203B41FA5}">
                      <a16:colId xmlns:a16="http://schemas.microsoft.com/office/drawing/2014/main" val="2763985732"/>
                    </a:ext>
                  </a:extLst>
                </a:gridCol>
                <a:gridCol w="814622">
                  <a:extLst>
                    <a:ext uri="{9D8B030D-6E8A-4147-A177-3AD203B41FA5}">
                      <a16:colId xmlns:a16="http://schemas.microsoft.com/office/drawing/2014/main" val="2844783401"/>
                    </a:ext>
                  </a:extLst>
                </a:gridCol>
              </a:tblGrid>
              <a:tr h="255846">
                <a:tc>
                  <a:txBody>
                    <a:bodyPr/>
                    <a:lstStyle/>
                    <a:p>
                      <a:endParaRPr lang="en-GB" sz="1200" dirty="0">
                        <a:latin typeface="Times New Roman" panose="02020603050405020304" pitchFamily="18" charset="0"/>
                        <a:cs typeface="Times New Roman" panose="02020603050405020304" pitchFamily="18" charset="0"/>
                      </a:endParaRPr>
                    </a:p>
                  </a:txBody>
                  <a:tcPr/>
                </a:tc>
                <a:tc gridSpan="2">
                  <a:txBody>
                    <a:bodyPr/>
                    <a:lstStyle/>
                    <a:p>
                      <a:pPr algn="ctr"/>
                      <a:r>
                        <a:rPr lang="sr-Latn-BA" sz="1200" dirty="0"/>
                        <a:t>Zemlja </a:t>
                      </a:r>
                      <a:endParaRPr lang="en-GB" sz="1200" dirty="0">
                        <a:latin typeface="Times New Roman" panose="02020603050405020304" pitchFamily="18" charset="0"/>
                        <a:cs typeface="Times New Roman" panose="02020603050405020304" pitchFamily="18" charset="0"/>
                      </a:endParaRPr>
                    </a:p>
                  </a:txBody>
                  <a:tcPr>
                    <a:solidFill>
                      <a:schemeClr val="bg2"/>
                    </a:solidFill>
                  </a:tcPr>
                </a:tc>
                <a:tc hMerge="1">
                  <a:txBody>
                    <a:bodyPr/>
                    <a:lstStyle/>
                    <a:p>
                      <a:endParaRPr lang="en-GB" sz="1400" dirty="0">
                        <a:latin typeface="Times New Roman" panose="02020603050405020304" pitchFamily="18" charset="0"/>
                        <a:cs typeface="Times New Roman" panose="02020603050405020304" pitchFamily="18" charset="0"/>
                      </a:endParaRPr>
                    </a:p>
                  </a:txBody>
                  <a:tcPr/>
                </a:tc>
                <a:tc>
                  <a:txBody>
                    <a:bodyPr/>
                    <a:lstStyle/>
                    <a:p>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522106713"/>
                  </a:ext>
                </a:extLst>
              </a:tr>
              <a:tr h="289460">
                <a:tc>
                  <a:txBody>
                    <a:bodyPr/>
                    <a:lstStyle/>
                    <a:p>
                      <a:pPr algn="ctr"/>
                      <a:r>
                        <a:rPr lang="sr-Latn-BA" sz="1200" dirty="0"/>
                        <a:t>Proizvod </a:t>
                      </a:r>
                      <a:endParaRPr lang="en-GB" sz="1200" dirty="0">
                        <a:latin typeface="Times New Roman" panose="02020603050405020304" pitchFamily="18" charset="0"/>
                        <a:cs typeface="Times New Roman" panose="02020603050405020304" pitchFamily="18" charset="0"/>
                      </a:endParaRPr>
                    </a:p>
                  </a:txBody>
                  <a:tcPr>
                    <a:solidFill>
                      <a:schemeClr val="bg2"/>
                    </a:solidFill>
                  </a:tcPr>
                </a:tc>
                <a:tc>
                  <a:txBody>
                    <a:bodyPr/>
                    <a:lstStyle/>
                    <a:p>
                      <a:pPr algn="ctr"/>
                      <a:r>
                        <a:rPr lang="sr-Latn-BA" sz="1200" dirty="0"/>
                        <a:t>SAD</a:t>
                      </a:r>
                      <a:endParaRPr lang="en-GB" sz="1200" dirty="0">
                        <a:latin typeface="Times New Roman" panose="02020603050405020304" pitchFamily="18" charset="0"/>
                        <a:cs typeface="Times New Roman" panose="02020603050405020304" pitchFamily="18" charset="0"/>
                      </a:endParaRPr>
                    </a:p>
                  </a:txBody>
                  <a:tcPr>
                    <a:solidFill>
                      <a:schemeClr val="bg2"/>
                    </a:solidFill>
                  </a:tcPr>
                </a:tc>
                <a:tc>
                  <a:txBody>
                    <a:bodyPr/>
                    <a:lstStyle/>
                    <a:p>
                      <a:pPr algn="ctr"/>
                      <a:r>
                        <a:rPr lang="sr-Latn-BA" sz="1200" dirty="0"/>
                        <a:t>V.Britanija</a:t>
                      </a:r>
                      <a:endParaRPr lang="en-GB" sz="1200" dirty="0">
                        <a:latin typeface="Times New Roman" panose="02020603050405020304" pitchFamily="18" charset="0"/>
                        <a:cs typeface="Times New Roman" panose="02020603050405020304" pitchFamily="18" charset="0"/>
                      </a:endParaRPr>
                    </a:p>
                  </a:txBody>
                  <a:tcPr>
                    <a:solidFill>
                      <a:schemeClr val="bg2"/>
                    </a:solidFill>
                  </a:tcPr>
                </a:tc>
                <a:tc>
                  <a:txBody>
                    <a:bodyPr/>
                    <a:lstStyle/>
                    <a:p>
                      <a:pPr algn="ctr"/>
                      <a:r>
                        <a:rPr lang="sr-Latn-BA" sz="1200" dirty="0"/>
                        <a:t>Ukupno </a:t>
                      </a:r>
                      <a:endParaRPr lang="en-GB" sz="1200" dirty="0">
                        <a:latin typeface="Times New Roman" panose="02020603050405020304" pitchFamily="18" charset="0"/>
                        <a:cs typeface="Times New Roman" panose="02020603050405020304" pitchFamily="18" charset="0"/>
                      </a:endParaRPr>
                    </a:p>
                  </a:txBody>
                  <a:tcPr>
                    <a:solidFill>
                      <a:schemeClr val="bg2"/>
                    </a:solidFill>
                  </a:tcPr>
                </a:tc>
                <a:extLst>
                  <a:ext uri="{0D108BD9-81ED-4DB2-BD59-A6C34878D82A}">
                    <a16:rowId xmlns:a16="http://schemas.microsoft.com/office/drawing/2014/main" val="337416641"/>
                  </a:ext>
                </a:extLst>
              </a:tr>
              <a:tr h="255846">
                <a:tc>
                  <a:txBody>
                    <a:bodyPr/>
                    <a:lstStyle/>
                    <a:p>
                      <a:pPr algn="ctr"/>
                      <a:r>
                        <a:rPr lang="sr-Latn-BA" sz="1200" dirty="0"/>
                        <a:t>Žito (bušel /sat) </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a:t>6</a:t>
                      </a:r>
                      <a:endParaRPr lang="en-GB" sz="1200" dirty="0">
                        <a:latin typeface="Times New Roman" panose="02020603050405020304" pitchFamily="18" charset="0"/>
                        <a:cs typeface="Times New Roman" panose="02020603050405020304" pitchFamily="18" charset="0"/>
                      </a:endParaRPr>
                    </a:p>
                  </a:txBody>
                  <a:tcPr>
                    <a:solidFill>
                      <a:schemeClr val="accent5">
                        <a:lumMod val="20000"/>
                        <a:lumOff val="80000"/>
                      </a:schemeClr>
                    </a:solidFill>
                  </a:tcPr>
                </a:tc>
                <a:tc>
                  <a:txBody>
                    <a:bodyPr/>
                    <a:lstStyle/>
                    <a:p>
                      <a:pPr algn="ctr"/>
                      <a:r>
                        <a:rPr lang="sr-Latn-BA" sz="1200" dirty="0"/>
                        <a:t>1</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a:t>7</a:t>
                      </a:r>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981098333"/>
                  </a:ext>
                </a:extLst>
              </a:tr>
              <a:tr h="255846">
                <a:tc>
                  <a:txBody>
                    <a:bodyPr/>
                    <a:lstStyle/>
                    <a:p>
                      <a:pPr algn="ctr"/>
                      <a:r>
                        <a:rPr lang="sr-Latn-BA" sz="1200" baseline="0" dirty="0"/>
                        <a:t>Platno (jardi /sat) </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a:t>4</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a:t>5</a:t>
                      </a:r>
                      <a:endParaRPr lang="en-GB" sz="1200" dirty="0">
                        <a:latin typeface="Times New Roman" panose="02020603050405020304" pitchFamily="18" charset="0"/>
                        <a:cs typeface="Times New Roman" panose="02020603050405020304" pitchFamily="18" charset="0"/>
                      </a:endParaRPr>
                    </a:p>
                  </a:txBody>
                  <a:tcPr>
                    <a:solidFill>
                      <a:schemeClr val="accent6">
                        <a:lumMod val="60000"/>
                        <a:lumOff val="40000"/>
                      </a:schemeClr>
                    </a:solidFill>
                  </a:tcPr>
                </a:tc>
                <a:tc>
                  <a:txBody>
                    <a:bodyPr/>
                    <a:lstStyle/>
                    <a:p>
                      <a:pPr algn="ctr"/>
                      <a:r>
                        <a:rPr lang="sr-Latn-BA" sz="1200" dirty="0"/>
                        <a:t>9</a:t>
                      </a:r>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610857917"/>
                  </a:ext>
                </a:extLst>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2905652589"/>
              </p:ext>
            </p:extLst>
          </p:nvPr>
        </p:nvGraphicFramePr>
        <p:xfrm>
          <a:off x="505528" y="5309208"/>
          <a:ext cx="4137892" cy="1150705"/>
        </p:xfrm>
        <a:graphic>
          <a:graphicData uri="http://schemas.openxmlformats.org/drawingml/2006/table">
            <a:tbl>
              <a:tblPr firstRow="1" bandRow="1">
                <a:tableStyleId>{9D7B26C5-4107-4FEC-AEDC-1716B250A1EF}</a:tableStyleId>
              </a:tblPr>
              <a:tblGrid>
                <a:gridCol w="1304799">
                  <a:extLst>
                    <a:ext uri="{9D8B030D-6E8A-4147-A177-3AD203B41FA5}">
                      <a16:colId xmlns:a16="http://schemas.microsoft.com/office/drawing/2014/main" val="2130306166"/>
                    </a:ext>
                  </a:extLst>
                </a:gridCol>
                <a:gridCol w="764147">
                  <a:extLst>
                    <a:ext uri="{9D8B030D-6E8A-4147-A177-3AD203B41FA5}">
                      <a16:colId xmlns:a16="http://schemas.microsoft.com/office/drawing/2014/main" val="3977420346"/>
                    </a:ext>
                  </a:extLst>
                </a:gridCol>
                <a:gridCol w="1034473">
                  <a:extLst>
                    <a:ext uri="{9D8B030D-6E8A-4147-A177-3AD203B41FA5}">
                      <a16:colId xmlns:a16="http://schemas.microsoft.com/office/drawing/2014/main" val="2763985732"/>
                    </a:ext>
                  </a:extLst>
                </a:gridCol>
                <a:gridCol w="1034473">
                  <a:extLst>
                    <a:ext uri="{9D8B030D-6E8A-4147-A177-3AD203B41FA5}">
                      <a16:colId xmlns:a16="http://schemas.microsoft.com/office/drawing/2014/main" val="2844783401"/>
                    </a:ext>
                  </a:extLst>
                </a:gridCol>
              </a:tblGrid>
              <a:tr h="255846">
                <a:tc>
                  <a:txBody>
                    <a:bodyPr/>
                    <a:lstStyle/>
                    <a:p>
                      <a:endParaRPr lang="en-GB" sz="1200" dirty="0">
                        <a:latin typeface="Times New Roman" panose="02020603050405020304" pitchFamily="18" charset="0"/>
                        <a:cs typeface="Times New Roman" panose="02020603050405020304" pitchFamily="18" charset="0"/>
                      </a:endParaRPr>
                    </a:p>
                  </a:txBody>
                  <a:tcPr/>
                </a:tc>
                <a:tc gridSpan="2">
                  <a:txBody>
                    <a:bodyPr/>
                    <a:lstStyle/>
                    <a:p>
                      <a:pPr algn="ctr"/>
                      <a:r>
                        <a:rPr lang="sr-Latn-BA" sz="1200" dirty="0"/>
                        <a:t>Zemlja </a:t>
                      </a:r>
                      <a:endParaRPr lang="en-GB" sz="1200" dirty="0">
                        <a:latin typeface="Times New Roman" panose="02020603050405020304" pitchFamily="18" charset="0"/>
                        <a:cs typeface="Times New Roman" panose="02020603050405020304" pitchFamily="18" charset="0"/>
                      </a:endParaRPr>
                    </a:p>
                  </a:txBody>
                  <a:tcPr/>
                </a:tc>
                <a:tc hMerge="1">
                  <a:txBody>
                    <a:bodyPr/>
                    <a:lstStyle/>
                    <a:p>
                      <a:endParaRPr lang="en-GB" sz="1400" dirty="0">
                        <a:latin typeface="Times New Roman" panose="02020603050405020304" pitchFamily="18" charset="0"/>
                        <a:cs typeface="Times New Roman" panose="02020603050405020304" pitchFamily="18" charset="0"/>
                      </a:endParaRPr>
                    </a:p>
                  </a:txBody>
                  <a:tcPr/>
                </a:tc>
                <a:tc>
                  <a:txBody>
                    <a:bodyPr/>
                    <a:lstStyle/>
                    <a:p>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522106713"/>
                  </a:ext>
                </a:extLst>
              </a:tr>
              <a:tr h="327745">
                <a:tc>
                  <a:txBody>
                    <a:bodyPr/>
                    <a:lstStyle/>
                    <a:p>
                      <a:pPr algn="ctr"/>
                      <a:r>
                        <a:rPr lang="sr-Latn-BA" sz="1200" dirty="0"/>
                        <a:t>Proizvod </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a:t>SAD</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a:t>V.Britanija</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a:t>Ukupno </a:t>
                      </a:r>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37416641"/>
                  </a:ext>
                </a:extLst>
              </a:tr>
              <a:tr h="255846">
                <a:tc>
                  <a:txBody>
                    <a:bodyPr/>
                    <a:lstStyle/>
                    <a:p>
                      <a:pPr algn="ctr"/>
                      <a:r>
                        <a:rPr lang="sr-Latn-BA" sz="1200" dirty="0">
                          <a:latin typeface="+mn-lt"/>
                          <a:cs typeface="+mn-cs"/>
                        </a:rPr>
                        <a:t>Žito (bušel)</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a:t>12</a:t>
                      </a:r>
                      <a:endParaRPr lang="en-GB" sz="1200" dirty="0">
                        <a:latin typeface="Times New Roman" panose="02020603050405020304" pitchFamily="18" charset="0"/>
                        <a:cs typeface="Times New Roman" panose="02020603050405020304" pitchFamily="18" charset="0"/>
                      </a:endParaRPr>
                    </a:p>
                  </a:txBody>
                  <a:tcPr>
                    <a:solidFill>
                      <a:schemeClr val="accent6">
                        <a:lumMod val="60000"/>
                        <a:lumOff val="40000"/>
                      </a:schemeClr>
                    </a:solidFill>
                  </a:tcPr>
                </a:tc>
                <a:tc>
                  <a:txBody>
                    <a:bodyPr/>
                    <a:lstStyle/>
                    <a:p>
                      <a:pPr algn="ctr"/>
                      <a:r>
                        <a:rPr lang="sr-Latn-BA" sz="1200" dirty="0"/>
                        <a:t>0</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a:t>12</a:t>
                      </a:r>
                      <a:endParaRPr lang="en-GB" sz="1200" dirty="0">
                        <a:latin typeface="Times New Roman" panose="02020603050405020304" pitchFamily="18" charset="0"/>
                        <a:cs typeface="Times New Roman" panose="02020603050405020304" pitchFamily="18" charset="0"/>
                      </a:endParaRPr>
                    </a:p>
                  </a:txBody>
                  <a:tcPr>
                    <a:solidFill>
                      <a:schemeClr val="accent5"/>
                    </a:solidFill>
                  </a:tcPr>
                </a:tc>
                <a:extLst>
                  <a:ext uri="{0D108BD9-81ED-4DB2-BD59-A6C34878D82A}">
                    <a16:rowId xmlns:a16="http://schemas.microsoft.com/office/drawing/2014/main" val="2981098333"/>
                  </a:ext>
                </a:extLst>
              </a:tr>
              <a:tr h="255846">
                <a:tc>
                  <a:txBody>
                    <a:bodyPr/>
                    <a:lstStyle/>
                    <a:p>
                      <a:pPr algn="ctr"/>
                      <a:r>
                        <a:rPr lang="sr-Latn-BA" sz="1200" dirty="0">
                          <a:latin typeface="+mn-lt"/>
                          <a:cs typeface="+mn-cs"/>
                        </a:rPr>
                        <a:t>Platno (jardi)</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a:t>0</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a:t>10</a:t>
                      </a:r>
                      <a:endParaRPr lang="en-GB" sz="1200" dirty="0">
                        <a:latin typeface="Times New Roman" panose="02020603050405020304" pitchFamily="18" charset="0"/>
                        <a:cs typeface="Times New Roman" panose="02020603050405020304" pitchFamily="18" charset="0"/>
                      </a:endParaRPr>
                    </a:p>
                  </a:txBody>
                  <a:tcPr>
                    <a:solidFill>
                      <a:schemeClr val="accent6">
                        <a:lumMod val="60000"/>
                        <a:lumOff val="40000"/>
                        <a:alpha val="20000"/>
                      </a:schemeClr>
                    </a:solidFill>
                  </a:tcPr>
                </a:tc>
                <a:tc>
                  <a:txBody>
                    <a:bodyPr/>
                    <a:lstStyle/>
                    <a:p>
                      <a:pPr algn="ctr"/>
                      <a:r>
                        <a:rPr lang="sr-Latn-BA" sz="1200" dirty="0"/>
                        <a:t>10</a:t>
                      </a:r>
                      <a:endParaRPr lang="en-GB" sz="1200" dirty="0">
                        <a:latin typeface="Times New Roman" panose="02020603050405020304" pitchFamily="18" charset="0"/>
                        <a:cs typeface="Times New Roman" panose="02020603050405020304" pitchFamily="18" charset="0"/>
                      </a:endParaRPr>
                    </a:p>
                  </a:txBody>
                  <a:tcPr>
                    <a:solidFill>
                      <a:schemeClr val="accent5"/>
                    </a:solidFill>
                  </a:tcPr>
                </a:tc>
                <a:extLst>
                  <a:ext uri="{0D108BD9-81ED-4DB2-BD59-A6C34878D82A}">
                    <a16:rowId xmlns:a16="http://schemas.microsoft.com/office/drawing/2014/main" val="2610857917"/>
                  </a:ext>
                </a:extLst>
              </a:tr>
            </a:tbl>
          </a:graphicData>
        </a:graphic>
      </p:graphicFrame>
      <p:sp>
        <p:nvSpPr>
          <p:cNvPr id="11" name="Title 1"/>
          <p:cNvSpPr txBox="1">
            <a:spLocks/>
          </p:cNvSpPr>
          <p:nvPr/>
        </p:nvSpPr>
        <p:spPr>
          <a:xfrm>
            <a:off x="349690" y="3304899"/>
            <a:ext cx="4449567" cy="313610"/>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400" b="1" i="1" dirty="0">
                <a:solidFill>
                  <a:schemeClr val="tx1">
                    <a:lumMod val="65000"/>
                    <a:lumOff val="35000"/>
                  </a:schemeClr>
                </a:solidFill>
                <a:latin typeface="Times New Roman" panose="02020603050405020304" pitchFamily="18" charset="0"/>
                <a:cs typeface="Times New Roman" panose="02020603050405020304" pitchFamily="18" charset="0"/>
              </a:rPr>
              <a:t>Proizvodnja u jedinici utroška </a:t>
            </a:r>
            <a:r>
              <a:rPr lang="sr-Latn-BA" sz="1400" b="1" i="1" dirty="0">
                <a:solidFill>
                  <a:srgbClr val="FFC000"/>
                </a:solidFill>
                <a:latin typeface="Times New Roman" panose="02020603050405020304" pitchFamily="18" charset="0"/>
                <a:cs typeface="Times New Roman" panose="02020603050405020304" pitchFamily="18" charset="0"/>
              </a:rPr>
              <a:t>PRIJE</a:t>
            </a:r>
            <a:r>
              <a:rPr lang="sr-Latn-BA" sz="1400" b="1" i="1" dirty="0">
                <a:solidFill>
                  <a:schemeClr val="tx1">
                    <a:lumMod val="65000"/>
                    <a:lumOff val="35000"/>
                  </a:schemeClr>
                </a:solidFill>
                <a:latin typeface="Times New Roman" panose="02020603050405020304" pitchFamily="18" charset="0"/>
                <a:cs typeface="Times New Roman" panose="02020603050405020304" pitchFamily="18" charset="0"/>
              </a:rPr>
              <a:t>  specijalizacije  </a:t>
            </a:r>
          </a:p>
        </p:txBody>
      </p:sp>
      <p:sp>
        <p:nvSpPr>
          <p:cNvPr id="12" name="Title 1"/>
          <p:cNvSpPr txBox="1">
            <a:spLocks/>
          </p:cNvSpPr>
          <p:nvPr/>
        </p:nvSpPr>
        <p:spPr>
          <a:xfrm>
            <a:off x="475776" y="4995598"/>
            <a:ext cx="4449567" cy="313610"/>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400" b="1" i="1" dirty="0">
                <a:solidFill>
                  <a:schemeClr val="tx1">
                    <a:lumMod val="65000"/>
                    <a:lumOff val="35000"/>
                  </a:schemeClr>
                </a:solidFill>
                <a:latin typeface="Times New Roman" panose="02020603050405020304" pitchFamily="18" charset="0"/>
                <a:cs typeface="Times New Roman" panose="02020603050405020304" pitchFamily="18" charset="0"/>
              </a:rPr>
              <a:t>Proizvodnja u jedinici utroška </a:t>
            </a:r>
            <a:r>
              <a:rPr lang="sr-Latn-BA" sz="1400" b="1" i="1" dirty="0">
                <a:solidFill>
                  <a:schemeClr val="accent5"/>
                </a:solidFill>
                <a:latin typeface="Times New Roman" panose="02020603050405020304" pitchFamily="18" charset="0"/>
                <a:cs typeface="Times New Roman" panose="02020603050405020304" pitchFamily="18" charset="0"/>
              </a:rPr>
              <a:t>POSLIJE</a:t>
            </a:r>
            <a:r>
              <a:rPr lang="sr-Latn-BA" sz="1400" b="1" i="1" dirty="0">
                <a:solidFill>
                  <a:schemeClr val="tx1">
                    <a:lumMod val="65000"/>
                    <a:lumOff val="35000"/>
                  </a:schemeClr>
                </a:solidFill>
                <a:latin typeface="Times New Roman" panose="02020603050405020304" pitchFamily="18" charset="0"/>
                <a:cs typeface="Times New Roman" panose="02020603050405020304" pitchFamily="18" charset="0"/>
              </a:rPr>
              <a:t>  specijalizacije  </a:t>
            </a:r>
          </a:p>
        </p:txBody>
      </p:sp>
      <p:sp>
        <p:nvSpPr>
          <p:cNvPr id="13" name="Title 1"/>
          <p:cNvSpPr txBox="1">
            <a:spLocks/>
          </p:cNvSpPr>
          <p:nvPr/>
        </p:nvSpPr>
        <p:spPr>
          <a:xfrm>
            <a:off x="4955095" y="5237840"/>
            <a:ext cx="3846462" cy="1222073"/>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c) Poslije specijalizacije ukupna proizvodnja iznosi: </a:t>
            </a:r>
          </a:p>
          <a:p>
            <a:pPr marL="285750" indent="-285750">
              <a:buFont typeface="Wingdings" panose="05000000000000000000" pitchFamily="2" charset="2"/>
              <a:buChar char="ü"/>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12  bušela žita </a:t>
            </a:r>
          </a:p>
          <a:p>
            <a:pPr marL="285750" indent="-285750">
              <a:buFont typeface="Wingdings" panose="05000000000000000000" pitchFamily="2" charset="2"/>
              <a:buChar char="ü"/>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10 jardi platna </a:t>
            </a:r>
          </a:p>
          <a:p>
            <a:pPr marL="285750" indent="-285750">
              <a:buFont typeface="Wingdings" panose="05000000000000000000" pitchFamily="2" charset="2"/>
              <a:buChar char="ü"/>
            </a:pP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4" name="Title 1"/>
          <p:cNvSpPr txBox="1">
            <a:spLocks/>
          </p:cNvSpPr>
          <p:nvPr/>
        </p:nvSpPr>
        <p:spPr>
          <a:xfrm>
            <a:off x="4916274" y="3078383"/>
            <a:ext cx="3894351" cy="538147"/>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buAutoNum type="alphaLcParenR"/>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Efikasnost: </a:t>
            </a:r>
          </a:p>
          <a:p>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SAD → žito, V.Britanija →Platno </a:t>
            </a:r>
          </a:p>
          <a:p>
            <a:pPr marL="285750" indent="-285750">
              <a:buFont typeface="Wingdings" panose="05000000000000000000" pitchFamily="2" charset="2"/>
              <a:buChar char="ü"/>
            </a:pP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5" name="Title 1"/>
          <p:cNvSpPr txBox="1">
            <a:spLocks/>
          </p:cNvSpPr>
          <p:nvPr/>
        </p:nvSpPr>
        <p:spPr>
          <a:xfrm>
            <a:off x="4925343" y="3844564"/>
            <a:ext cx="3885282" cy="1222073"/>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b) Bez specijalizacije ukupna proizvodnja SAD i V.Britanije  iznosi za 2 utrošena sata iznosi: </a:t>
            </a:r>
          </a:p>
          <a:p>
            <a:pPr marL="285750" indent="-285750">
              <a:buFont typeface="Wingdings" panose="05000000000000000000" pitchFamily="2" charset="2"/>
              <a:buChar char="ü"/>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7  bušela  žita </a:t>
            </a:r>
          </a:p>
          <a:p>
            <a:pPr marL="285750" indent="-285750">
              <a:buFont typeface="Wingdings" panose="05000000000000000000" pitchFamily="2" charset="2"/>
              <a:buChar char="ü"/>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9 jardi platna </a:t>
            </a:r>
          </a:p>
          <a:p>
            <a:pPr marL="285750" indent="-285750">
              <a:buFont typeface="Wingdings" panose="05000000000000000000" pitchFamily="2" charset="2"/>
              <a:buChar char="ü"/>
            </a:pP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372160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34</a:t>
            </a:fld>
            <a:endParaRPr lang="en-US" dirty="0"/>
          </a:p>
        </p:txBody>
      </p:sp>
      <p:sp>
        <p:nvSpPr>
          <p:cNvPr id="3" name="Rounded Rectangle 2"/>
          <p:cNvSpPr/>
          <p:nvPr/>
        </p:nvSpPr>
        <p:spPr>
          <a:xfrm>
            <a:off x="281383" y="213457"/>
            <a:ext cx="8529242" cy="516216"/>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Teorija međunarodne trgovine...TEORIJA APOSLUTNE PREDNOSTI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Rounded Rectangle 3"/>
          <p:cNvSpPr/>
          <p:nvPr/>
        </p:nvSpPr>
        <p:spPr>
          <a:xfrm>
            <a:off x="507077" y="980127"/>
            <a:ext cx="2388524" cy="356375"/>
          </a:xfrm>
          <a:prstGeom prst="roundRect">
            <a:avLst/>
          </a:prstGeom>
          <a:solidFill>
            <a:schemeClr val="bg1">
              <a:lumMod val="85000"/>
            </a:schemeClr>
          </a:solidFill>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sr-Latn-BA" sz="1600" dirty="0"/>
              <a:t>Osnovni nedostaci TAP</a:t>
            </a:r>
            <a:endParaRPr lang="en-GB" sz="1600" dirty="0"/>
          </a:p>
        </p:txBody>
      </p:sp>
      <p:sp>
        <p:nvSpPr>
          <p:cNvPr id="5" name="Title 1"/>
          <p:cNvSpPr txBox="1">
            <a:spLocks/>
          </p:cNvSpPr>
          <p:nvPr/>
        </p:nvSpPr>
        <p:spPr>
          <a:xfrm>
            <a:off x="1755982" y="1602697"/>
            <a:ext cx="1209041" cy="336888"/>
          </a:xfrm>
          <a:prstGeom prst="rect">
            <a:avLst/>
          </a:prstGeom>
          <a:solidFill>
            <a:schemeClr val="bg1">
              <a:lumMod val="95000"/>
            </a:schemeClr>
          </a:solidFill>
          <a:ln w="28575">
            <a:solidFill>
              <a:srgbClr val="FF0000"/>
            </a:solidFill>
            <a:prstDash val="sysDash"/>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zanemaruje</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6" name="Title 1"/>
          <p:cNvSpPr txBox="1">
            <a:spLocks/>
          </p:cNvSpPr>
          <p:nvPr/>
        </p:nvSpPr>
        <p:spPr>
          <a:xfrm>
            <a:off x="5174067" y="913956"/>
            <a:ext cx="3566493" cy="1585404"/>
          </a:xfrm>
          <a:prstGeom prst="rect">
            <a:avLst/>
          </a:prstGeom>
          <a:solidFill>
            <a:schemeClr val="bg1"/>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Courier New" panose="02070309020205020404" pitchFamily="49" charset="0"/>
              <a:buChar char="o"/>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ostale faktore proizvodnje, </a:t>
            </a:r>
          </a:p>
          <a:p>
            <a:pPr marL="285750" indent="-285750" algn="just">
              <a:buFont typeface="Courier New" panose="02070309020205020404" pitchFamily="49" charset="0"/>
              <a:buChar char="o"/>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razvoj tehnike i tehnologije i ovim izazvane promjene u produktivnosti rada i </a:t>
            </a:r>
          </a:p>
          <a:p>
            <a:pPr marL="285750" indent="-285750" algn="just">
              <a:buFont typeface="Courier New" panose="02070309020205020404" pitchFamily="49" charset="0"/>
              <a:buChar char="o"/>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promjene u potrebnoj količini rada za proizvodnju jednog proizvoda. </a:t>
            </a:r>
          </a:p>
        </p:txBody>
      </p:sp>
      <p:sp>
        <p:nvSpPr>
          <p:cNvPr id="7" name="Right Arrow 6"/>
          <p:cNvSpPr/>
          <p:nvPr/>
        </p:nvSpPr>
        <p:spPr>
          <a:xfrm>
            <a:off x="2997201" y="1583130"/>
            <a:ext cx="2278466" cy="367590"/>
          </a:xfrm>
          <a:prstGeom prst="rightArrow">
            <a:avLst/>
          </a:prstGeom>
          <a:solidFill>
            <a:schemeClr val="bg1">
              <a:lumMod val="6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itle 1"/>
          <p:cNvSpPr txBox="1">
            <a:spLocks/>
          </p:cNvSpPr>
          <p:nvPr/>
        </p:nvSpPr>
        <p:spPr>
          <a:xfrm>
            <a:off x="5275667" y="2683643"/>
            <a:ext cx="3464892" cy="1390517"/>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Courier New" panose="02070309020205020404" pitchFamily="49" charset="0"/>
              <a:buChar char="o"/>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Geografska udaljenost</a:t>
            </a:r>
          </a:p>
          <a:p>
            <a:pPr marL="285750" indent="-285750" algn="just">
              <a:buFont typeface="Courier New" panose="02070309020205020404" pitchFamily="49" charset="0"/>
              <a:buChar char="o"/>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Transportne troškove</a:t>
            </a:r>
          </a:p>
          <a:p>
            <a:pPr marL="285750" indent="-285750" algn="just">
              <a:buFont typeface="Courier New" panose="02070309020205020404" pitchFamily="49" charset="0"/>
              <a:buChar char="o"/>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Činjenicu ≠ mobilnosti faktora proizvodnje </a:t>
            </a:r>
          </a:p>
          <a:p>
            <a:pPr marL="285750" indent="-285750" algn="just">
              <a:buFont typeface="Courier New" panose="02070309020205020404" pitchFamily="49" charset="0"/>
              <a:buChar char="o"/>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 nivo produktivnosti </a:t>
            </a:r>
          </a:p>
        </p:txBody>
      </p:sp>
      <p:sp>
        <p:nvSpPr>
          <p:cNvPr id="9" name="Oval 8"/>
          <p:cNvSpPr/>
          <p:nvPr/>
        </p:nvSpPr>
        <p:spPr>
          <a:xfrm>
            <a:off x="456277" y="1491802"/>
            <a:ext cx="1230283" cy="5809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a:t>A.Smit </a:t>
            </a:r>
            <a:endParaRPr lang="en-GB" dirty="0"/>
          </a:p>
        </p:txBody>
      </p:sp>
      <p:sp>
        <p:nvSpPr>
          <p:cNvPr id="10" name="Title 1"/>
          <p:cNvSpPr txBox="1">
            <a:spLocks/>
          </p:cNvSpPr>
          <p:nvPr/>
        </p:nvSpPr>
        <p:spPr>
          <a:xfrm>
            <a:off x="569763" y="2143305"/>
            <a:ext cx="1218397" cy="528466"/>
          </a:xfrm>
          <a:prstGeom prst="rect">
            <a:avLst/>
          </a:prstGeom>
          <a:solidFill>
            <a:schemeClr val="bg1">
              <a:lumMod val="95000"/>
            </a:schemeClr>
          </a:solidFill>
          <a:ln w="28575">
            <a:solidFill>
              <a:schemeClr val="accent2"/>
            </a:solidFill>
            <a:prstDash val="sysDash"/>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Posmatra  razmjenu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1" name="Oval 10"/>
          <p:cNvSpPr/>
          <p:nvPr/>
        </p:nvSpPr>
        <p:spPr>
          <a:xfrm>
            <a:off x="430466" y="3047999"/>
            <a:ext cx="1564640" cy="5809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a:t>2 regiona </a:t>
            </a:r>
            <a:endParaRPr lang="en-GB" dirty="0"/>
          </a:p>
        </p:txBody>
      </p:sp>
      <p:sp>
        <p:nvSpPr>
          <p:cNvPr id="12" name="Oval 11"/>
          <p:cNvSpPr/>
          <p:nvPr/>
        </p:nvSpPr>
        <p:spPr>
          <a:xfrm>
            <a:off x="2802462" y="3047999"/>
            <a:ext cx="1665849" cy="5809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a:t>2 </a:t>
            </a:r>
          </a:p>
          <a:p>
            <a:pPr algn="ctr"/>
            <a:r>
              <a:rPr lang="sr-Latn-BA" dirty="0"/>
              <a:t>zemlje </a:t>
            </a:r>
            <a:endParaRPr lang="en-GB" dirty="0"/>
          </a:p>
        </p:txBody>
      </p:sp>
      <p:sp>
        <p:nvSpPr>
          <p:cNvPr id="13" name="Equal 12"/>
          <p:cNvSpPr/>
          <p:nvPr/>
        </p:nvSpPr>
        <p:spPr>
          <a:xfrm>
            <a:off x="2062092" y="3002981"/>
            <a:ext cx="711201" cy="375920"/>
          </a:xfrm>
          <a:prstGeom prst="math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4" name="Bent Arrow 13"/>
          <p:cNvSpPr/>
          <p:nvPr/>
        </p:nvSpPr>
        <p:spPr>
          <a:xfrm rot="5400000">
            <a:off x="1962502" y="2340798"/>
            <a:ext cx="611001" cy="713365"/>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5" name="Down Arrow 14"/>
          <p:cNvSpPr/>
          <p:nvPr/>
        </p:nvSpPr>
        <p:spPr>
          <a:xfrm>
            <a:off x="900400" y="2716789"/>
            <a:ext cx="436880" cy="28619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ight Arrow 15"/>
          <p:cNvSpPr/>
          <p:nvPr/>
        </p:nvSpPr>
        <p:spPr>
          <a:xfrm>
            <a:off x="2957489" y="2619894"/>
            <a:ext cx="2278466" cy="367590"/>
          </a:xfrm>
          <a:prstGeom prst="rightArrow">
            <a:avLst/>
          </a:prstGeom>
          <a:solidFill>
            <a:schemeClr val="bg1">
              <a:lumMod val="6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itle 1"/>
          <p:cNvSpPr txBox="1">
            <a:spLocks/>
          </p:cNvSpPr>
          <p:nvPr/>
        </p:nvSpPr>
        <p:spPr>
          <a:xfrm>
            <a:off x="3442250" y="2350316"/>
            <a:ext cx="1209041" cy="336888"/>
          </a:xfrm>
          <a:prstGeom prst="rect">
            <a:avLst/>
          </a:prstGeom>
          <a:solidFill>
            <a:schemeClr val="bg1">
              <a:lumMod val="95000"/>
            </a:schemeClr>
          </a:solidFill>
          <a:ln w="28575">
            <a:solidFill>
              <a:srgbClr val="FF0000"/>
            </a:solidFill>
            <a:prstDash val="sysDash"/>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zanemaruje</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8" name="Title 1"/>
          <p:cNvSpPr txBox="1">
            <a:spLocks/>
          </p:cNvSpPr>
          <p:nvPr/>
        </p:nvSpPr>
        <p:spPr>
          <a:xfrm>
            <a:off x="359478" y="4979247"/>
            <a:ext cx="8380159" cy="1093031"/>
          </a:xfrm>
          <a:prstGeom prst="rect">
            <a:avLst/>
          </a:prstGeom>
          <a:solidFill>
            <a:schemeClr val="bg1"/>
          </a:solidFill>
          <a:ln w="19050">
            <a:solidFill>
              <a:srgbClr val="FF0000"/>
            </a:solidFill>
            <a:prstDash val="sysDash"/>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Smit – ako posmatrana zemlja nema apsolutnu prednost u proizvodnji proizvoda A, niti proizvoda B, da bi imala korist od međunarodne razmjene, ta zemlja se mora orjentisati na proizvodnju nekog trećeg proizvoda koji bi mogla jeftinije proizvesti, dakle čijom bi proizvodnjom ipak ostvarila apsolutne prednosti. </a:t>
            </a:r>
          </a:p>
        </p:txBody>
      </p:sp>
      <p:sp>
        <p:nvSpPr>
          <p:cNvPr id="19" name="Title 1"/>
          <p:cNvSpPr txBox="1">
            <a:spLocks/>
          </p:cNvSpPr>
          <p:nvPr/>
        </p:nvSpPr>
        <p:spPr>
          <a:xfrm>
            <a:off x="357483" y="3893375"/>
            <a:ext cx="2030117" cy="336888"/>
          </a:xfrm>
          <a:prstGeom prst="rect">
            <a:avLst/>
          </a:prstGeom>
          <a:solidFill>
            <a:schemeClr val="bg1">
              <a:lumMod val="95000"/>
            </a:schemeClr>
          </a:solidFill>
          <a:ln w="28575">
            <a:solidFill>
              <a:srgbClr val="FF0000"/>
            </a:solidFill>
            <a:prstDash val="sysDash"/>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Teorijski nedostatak: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20" name="Title 1"/>
          <p:cNvSpPr txBox="1">
            <a:spLocks/>
          </p:cNvSpPr>
          <p:nvPr/>
        </p:nvSpPr>
        <p:spPr>
          <a:xfrm>
            <a:off x="355923" y="4330972"/>
            <a:ext cx="8380159" cy="562230"/>
          </a:xfrm>
          <a:prstGeom prst="rect">
            <a:avLst/>
          </a:prstGeom>
          <a:solidFill>
            <a:schemeClr val="bg1"/>
          </a:solidFill>
          <a:ln w="19050">
            <a:solidFill>
              <a:srgbClr val="FF0000"/>
            </a:solidFill>
            <a:prstDash val="sysDash"/>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Smit –</a:t>
            </a:r>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nemogućnost uključivanja u robnu razmjenu onih zemalja koje nemaju apsolutne prednosti</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 u proizvodnji bilo kog proizvoda.  </a:t>
            </a:r>
          </a:p>
        </p:txBody>
      </p:sp>
      <p:sp>
        <p:nvSpPr>
          <p:cNvPr id="21" name="Bent Arrow 20"/>
          <p:cNvSpPr/>
          <p:nvPr/>
        </p:nvSpPr>
        <p:spPr>
          <a:xfrm rot="10800000" flipH="1">
            <a:off x="1178961" y="6103771"/>
            <a:ext cx="778187" cy="517879"/>
          </a:xfrm>
          <a:prstGeom prst="bentArrow">
            <a:avLst/>
          </a:prstGeom>
          <a:solidFill>
            <a:schemeClr val="accent3">
              <a:lumMod val="60000"/>
              <a:lumOff val="4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2" name="Title 1"/>
          <p:cNvSpPr txBox="1">
            <a:spLocks/>
          </p:cNvSpPr>
          <p:nvPr/>
        </p:nvSpPr>
        <p:spPr>
          <a:xfrm>
            <a:off x="2062092" y="6288503"/>
            <a:ext cx="6673990" cy="333147"/>
          </a:xfrm>
          <a:prstGeom prst="rect">
            <a:avLst/>
          </a:prstGeom>
          <a:solidFill>
            <a:schemeClr val="accent3">
              <a:lumMod val="60000"/>
              <a:lumOff val="40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Odgovorn na nedostatak TAP →</a:t>
            </a:r>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David Rikardo (Teorija relativnih prednosti)</a:t>
            </a:r>
          </a:p>
        </p:txBody>
      </p:sp>
    </p:spTree>
    <p:extLst>
      <p:ext uri="{BB962C8B-B14F-4D97-AF65-F5344CB8AC3E}">
        <p14:creationId xmlns:p14="http://schemas.microsoft.com/office/powerpoint/2010/main" val="14074550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775644" y="4030868"/>
            <a:ext cx="7056582" cy="226941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buFont typeface="Wingdings" panose="05000000000000000000" pitchFamily="2" charset="2"/>
              <a:buChar char="§"/>
            </a:pPr>
            <a:r>
              <a:rPr lang="sr-Latn-BA" sz="2400" b="1" dirty="0">
                <a:solidFill>
                  <a:schemeClr val="bg2">
                    <a:lumMod val="75000"/>
                  </a:schemeClr>
                </a:solidFill>
                <a:latin typeface="Times New Roman" panose="02020603050405020304" pitchFamily="18" charset="0"/>
                <a:cs typeface="Times New Roman" panose="02020603050405020304" pitchFamily="18" charset="0"/>
              </a:rPr>
              <a:t>Teorija međunarodne trgovine </a:t>
            </a:r>
          </a:p>
          <a:p>
            <a:pPr marL="342900" indent="-342900">
              <a:buFont typeface="Wingdings" panose="05000000000000000000" pitchFamily="2" charset="2"/>
              <a:buChar char="§"/>
            </a:pPr>
            <a:r>
              <a:rPr lang="sr-Latn-BA" sz="2400" b="1" dirty="0">
                <a:solidFill>
                  <a:schemeClr val="bg2">
                    <a:lumMod val="75000"/>
                  </a:schemeClr>
                </a:solidFill>
                <a:latin typeface="Times New Roman" panose="02020603050405020304" pitchFamily="18" charset="0"/>
                <a:cs typeface="Times New Roman" panose="02020603050405020304" pitchFamily="18" charset="0"/>
              </a:rPr>
              <a:t>Mekrantilizam </a:t>
            </a:r>
          </a:p>
          <a:p>
            <a:pPr marL="342900" indent="-342900">
              <a:buFont typeface="Wingdings" panose="05000000000000000000" pitchFamily="2" charset="2"/>
              <a:buChar char="§"/>
            </a:pPr>
            <a:r>
              <a:rPr lang="sr-Latn-BA" sz="2400" b="1" dirty="0">
                <a:solidFill>
                  <a:schemeClr val="bg2">
                    <a:lumMod val="75000"/>
                  </a:schemeClr>
                </a:solidFill>
                <a:latin typeface="Times New Roman" panose="02020603050405020304" pitchFamily="18" charset="0"/>
                <a:cs typeface="Times New Roman" panose="02020603050405020304" pitchFamily="18" charset="0"/>
              </a:rPr>
              <a:t>Teorija apsolutnih prednosti </a:t>
            </a:r>
          </a:p>
          <a:p>
            <a:pPr marL="342900" indent="-342900">
              <a:buFont typeface="Wingdings" panose="05000000000000000000" pitchFamily="2" charset="2"/>
              <a:buChar char="§"/>
            </a:pPr>
            <a:r>
              <a:rPr lang="sr-Latn-BA" sz="2400" b="1" dirty="0">
                <a:solidFill>
                  <a:schemeClr val="bg2">
                    <a:lumMod val="50000"/>
                  </a:schemeClr>
                </a:solidFill>
                <a:latin typeface="Times New Roman" panose="02020603050405020304" pitchFamily="18" charset="0"/>
                <a:cs typeface="Times New Roman" panose="02020603050405020304" pitchFamily="18" charset="0"/>
              </a:rPr>
              <a:t>Teorija komparativnih prednosti </a:t>
            </a:r>
          </a:p>
        </p:txBody>
      </p:sp>
      <p:sp>
        <p:nvSpPr>
          <p:cNvPr id="2" name="Slide Number Placeholder 1"/>
          <p:cNvSpPr>
            <a:spLocks noGrp="1"/>
          </p:cNvSpPr>
          <p:nvPr>
            <p:ph type="sldNum" sz="quarter" idx="12"/>
          </p:nvPr>
        </p:nvSpPr>
        <p:spPr/>
        <p:txBody>
          <a:bodyPr/>
          <a:lstStyle/>
          <a:p>
            <a:fld id="{6D22F896-40B5-4ADD-8801-0D06FADFA095}" type="slidenum">
              <a:rPr lang="en-US" smtClean="0"/>
              <a:t>35</a:t>
            </a:fld>
            <a:endParaRPr lang="en-US" dirty="0"/>
          </a:p>
        </p:txBody>
      </p:sp>
      <p:sp>
        <p:nvSpPr>
          <p:cNvPr id="7" name="Rounded Rectangle 6"/>
          <p:cNvSpPr/>
          <p:nvPr/>
        </p:nvSpPr>
        <p:spPr>
          <a:xfrm>
            <a:off x="326429" y="195579"/>
            <a:ext cx="8510192" cy="645513"/>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sr-Latn-BA" sz="3200" b="1" dirty="0">
                <a:solidFill>
                  <a:schemeClr val="bg2">
                    <a:lumMod val="25000"/>
                  </a:schemeClr>
                </a:solidFill>
                <a:latin typeface="Times New Roman" panose="02020603050405020304" pitchFamily="18" charset="0"/>
                <a:cs typeface="Times New Roman" panose="02020603050405020304" pitchFamily="18" charset="0"/>
              </a:rPr>
              <a:t>Međunarodni ekonomski odnosi </a:t>
            </a:r>
            <a:endParaRPr lang="en-GB" sz="32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9" name="Title 1"/>
          <p:cNvSpPr txBox="1">
            <a:spLocks/>
          </p:cNvSpPr>
          <p:nvPr/>
        </p:nvSpPr>
        <p:spPr>
          <a:xfrm>
            <a:off x="232914" y="3176017"/>
            <a:ext cx="8428216" cy="105339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3200" b="1" dirty="0">
                <a:solidFill>
                  <a:schemeClr val="tx2">
                    <a:lumMod val="60000"/>
                    <a:lumOff val="40000"/>
                  </a:schemeClr>
                </a:solidFill>
                <a:latin typeface="Times New Roman" panose="02020603050405020304" pitchFamily="18" charset="0"/>
                <a:cs typeface="Times New Roman" panose="02020603050405020304" pitchFamily="18" charset="0"/>
              </a:rPr>
              <a:t>                  Vježbe </a:t>
            </a:r>
          </a:p>
          <a:p>
            <a:r>
              <a:rPr lang="sr-Latn-BA" sz="3000" b="1" dirty="0">
                <a:solidFill>
                  <a:schemeClr val="tx2">
                    <a:lumMod val="60000"/>
                    <a:lumOff val="40000"/>
                  </a:schemeClr>
                </a:solidFill>
                <a:latin typeface="Times New Roman" panose="02020603050405020304" pitchFamily="18" charset="0"/>
                <a:cs typeface="Times New Roman" panose="02020603050405020304" pitchFamily="18" charset="0"/>
              </a:rPr>
              <a:t>___________________________________________</a:t>
            </a:r>
          </a:p>
          <a:p>
            <a:endParaRPr lang="sr-Latn-BA" sz="3000" b="1" dirty="0">
              <a:solidFill>
                <a:schemeClr val="tx2">
                  <a:lumMod val="60000"/>
                  <a:lumOff val="40000"/>
                </a:schemeClr>
              </a:solidFill>
              <a:latin typeface="Times New Roman" panose="02020603050405020304" pitchFamily="18" charset="0"/>
              <a:cs typeface="Times New Roman" panose="02020603050405020304" pitchFamily="18" charset="0"/>
            </a:endParaRPr>
          </a:p>
          <a:p>
            <a:endParaRPr lang="sr-Latn-BA" sz="3000" b="1" dirty="0">
              <a:solidFill>
                <a:schemeClr val="tx2">
                  <a:lumMod val="60000"/>
                  <a:lumOff val="40000"/>
                </a:schemeClr>
              </a:solidFill>
              <a:latin typeface="Times New Roman" panose="02020603050405020304" pitchFamily="18" charset="0"/>
              <a:cs typeface="Times New Roman" panose="02020603050405020304" pitchFamily="18" charset="0"/>
            </a:endParaRPr>
          </a:p>
          <a:p>
            <a:endParaRPr lang="sr-Latn-BA" sz="3000" b="1" dirty="0">
              <a:solidFill>
                <a:schemeClr val="tx2">
                  <a:lumMod val="60000"/>
                  <a:lumOff val="40000"/>
                </a:schemeClr>
              </a:solidFill>
              <a:latin typeface="Times New Roman" panose="02020603050405020304" pitchFamily="18" charset="0"/>
              <a:cs typeface="Times New Roman" panose="02020603050405020304" pitchFamily="18" charset="0"/>
            </a:endParaRPr>
          </a:p>
          <a:p>
            <a:pPr marL="457200" indent="-457200">
              <a:buFont typeface="Wingdings" panose="05000000000000000000" pitchFamily="2" charset="2"/>
              <a:buChar char="§"/>
            </a:pPr>
            <a:endParaRPr lang="sr-Latn-BA" sz="3200" b="1"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2" name="Title 1"/>
          <p:cNvSpPr txBox="1">
            <a:spLocks/>
          </p:cNvSpPr>
          <p:nvPr/>
        </p:nvSpPr>
        <p:spPr>
          <a:xfrm>
            <a:off x="5396585" y="5870227"/>
            <a:ext cx="3121458" cy="86011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600" b="1" dirty="0">
                <a:solidFill>
                  <a:schemeClr val="tx1">
                    <a:lumMod val="65000"/>
                    <a:lumOff val="35000"/>
                  </a:schemeClr>
                </a:solidFill>
                <a:latin typeface="Times New Roman" panose="02020603050405020304" pitchFamily="18" charset="0"/>
                <a:cs typeface="Times New Roman" panose="02020603050405020304" pitchFamily="18" charset="0"/>
              </a:rPr>
              <a:t>mr Dragana-Vujičić Stefanović, </a:t>
            </a:r>
          </a:p>
          <a:p>
            <a:r>
              <a:rPr lang="sr-Latn-BA" sz="1600" b="1" dirty="0">
                <a:solidFill>
                  <a:schemeClr val="tx1">
                    <a:lumMod val="65000"/>
                    <a:lumOff val="35000"/>
                  </a:schemeClr>
                </a:solidFill>
                <a:latin typeface="Times New Roman" panose="02020603050405020304" pitchFamily="18" charset="0"/>
                <a:cs typeface="Times New Roman" panose="02020603050405020304" pitchFamily="18" charset="0"/>
              </a:rPr>
              <a:t>Viši asistent </a:t>
            </a:r>
          </a:p>
          <a:p>
            <a:r>
              <a:rPr lang="sr-Latn-BA" sz="2400" b="1" dirty="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3200" b="1"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26429" y="3106516"/>
            <a:ext cx="1756813" cy="993854"/>
          </a:xfrm>
          <a:prstGeom prst="rect">
            <a:avLst/>
          </a:prstGeom>
        </p:spPr>
      </p:pic>
    </p:spTree>
    <p:extLst>
      <p:ext uri="{BB962C8B-B14F-4D97-AF65-F5344CB8AC3E}">
        <p14:creationId xmlns:p14="http://schemas.microsoft.com/office/powerpoint/2010/main" val="36539914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36</a:t>
            </a:fld>
            <a:endParaRPr lang="en-US" dirty="0"/>
          </a:p>
        </p:txBody>
      </p:sp>
      <p:sp>
        <p:nvSpPr>
          <p:cNvPr id="3" name="Rounded Rectangle 2"/>
          <p:cNvSpPr/>
          <p:nvPr/>
        </p:nvSpPr>
        <p:spPr>
          <a:xfrm>
            <a:off x="281383" y="213457"/>
            <a:ext cx="8529242" cy="516216"/>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Teorija međunarodne trgovine...TEORIJA RELATIVNE  PREDNOSTI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502400" y="2645816"/>
            <a:ext cx="8373686" cy="157038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Prema Zakonu komparativnih prednosti, </a:t>
            </a:r>
            <a:r>
              <a:rPr lang="sr-Latn-BA" sz="1600" b="1" i="1" dirty="0">
                <a:solidFill>
                  <a:srgbClr val="FF9966"/>
                </a:solidFill>
                <a:latin typeface="Times New Roman" panose="02020603050405020304" pitchFamily="18" charset="0"/>
                <a:cs typeface="Times New Roman" panose="02020603050405020304" pitchFamily="18" charset="0"/>
              </a:rPr>
              <a:t>čak i kad je jedna zemlja manje efikasna </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(apsolutno zaostaje) </a:t>
            </a:r>
            <a:r>
              <a:rPr lang="sr-Latn-BA" sz="1600" dirty="0">
                <a:solidFill>
                  <a:srgbClr val="FF9966"/>
                </a:solidFill>
                <a:latin typeface="Times New Roman" panose="02020603050405020304" pitchFamily="18" charset="0"/>
                <a:cs typeface="Times New Roman" panose="02020603050405020304" pitchFamily="18" charset="0"/>
              </a:rPr>
              <a:t>u proizvodnje obe robe</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600" b="1" dirty="0">
                <a:solidFill>
                  <a:schemeClr val="tx1">
                    <a:lumMod val="65000"/>
                    <a:lumOff val="35000"/>
                  </a:schemeClr>
                </a:solidFill>
                <a:latin typeface="Times New Roman" panose="02020603050405020304" pitchFamily="18" charset="0"/>
                <a:cs typeface="Times New Roman" panose="02020603050405020304" pitchFamily="18" charset="0"/>
              </a:rPr>
              <a:t>i dalje postoji osnova za obostrano korisnu razmjenu</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 </a:t>
            </a:r>
          </a:p>
          <a:p>
            <a:pPr marL="285750" indent="-285750" algn="just">
              <a:buFont typeface="Wingdings" panose="05000000000000000000" pitchFamily="2" charset="2"/>
              <a:buChar char="§"/>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Prva zemlja bi </a:t>
            </a:r>
            <a:r>
              <a:rPr lang="sr-Latn-BA" sz="1600" b="1" dirty="0">
                <a:solidFill>
                  <a:schemeClr val="accent2"/>
                </a:solidFill>
                <a:latin typeface="Times New Roman" panose="02020603050405020304" pitchFamily="18" charset="0"/>
                <a:cs typeface="Times New Roman" panose="02020603050405020304" pitchFamily="18" charset="0"/>
              </a:rPr>
              <a:t>trebalo da se specijalizuje u proizvodnji i izvozu one robe u kojoj manje zaostaje </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(to je roba u kojoj zemlja ima komparativnu prednost) i </a:t>
            </a:r>
            <a:r>
              <a:rPr lang="sr-Latn-BA" sz="1600" b="1" dirty="0">
                <a:solidFill>
                  <a:schemeClr val="tx1"/>
                </a:solidFill>
                <a:latin typeface="Times New Roman" panose="02020603050405020304" pitchFamily="18" charset="0"/>
                <a:cs typeface="Times New Roman" panose="02020603050405020304" pitchFamily="18" charset="0"/>
              </a:rPr>
              <a:t>da uvozi robu u kojoj je njeno komparativno zaostajanje veće </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(to je roba u kojoj ta zemlja komparativno zaostaje). </a:t>
            </a:r>
          </a:p>
        </p:txBody>
      </p:sp>
      <p:sp>
        <p:nvSpPr>
          <p:cNvPr id="5" name="Title 1"/>
          <p:cNvSpPr txBox="1">
            <a:spLocks/>
          </p:cNvSpPr>
          <p:nvPr/>
        </p:nvSpPr>
        <p:spPr>
          <a:xfrm>
            <a:off x="3090763" y="1948954"/>
            <a:ext cx="5719862" cy="528466"/>
          </a:xfrm>
          <a:prstGeom prst="rect">
            <a:avLst/>
          </a:prstGeom>
          <a:solidFill>
            <a:schemeClr val="bg1">
              <a:lumMod val="95000"/>
            </a:schemeClr>
          </a:solidFill>
          <a:ln w="28575">
            <a:solidFill>
              <a:schemeClr val="accent2"/>
            </a:solidFill>
            <a:prstDash val="sysDash"/>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Obe zemlje zaista dobijaju kada se svaka od njih specijalizuje u proizvodnji i izvozu one robe u kojoj ima </a:t>
            </a:r>
            <a:r>
              <a:rPr lang="sr-Latn-BA" sz="1600" b="1" i="1" dirty="0">
                <a:solidFill>
                  <a:schemeClr val="accent4"/>
                </a:solidFill>
                <a:latin typeface="Times New Roman" panose="02020603050405020304" pitchFamily="18" charset="0"/>
                <a:cs typeface="Times New Roman" panose="02020603050405020304" pitchFamily="18" charset="0"/>
              </a:rPr>
              <a:t>komparativnu prednost</a:t>
            </a:r>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6" name="Down Arrow 5"/>
          <p:cNvSpPr/>
          <p:nvPr/>
        </p:nvSpPr>
        <p:spPr>
          <a:xfrm>
            <a:off x="7174780" y="1558475"/>
            <a:ext cx="1128408" cy="452083"/>
          </a:xfrm>
          <a:prstGeom prst="downArrow">
            <a:avLst/>
          </a:prstGeom>
          <a:solidFill>
            <a:schemeClr val="bg2">
              <a:lumMod val="90000"/>
            </a:schemeClr>
          </a:solidFill>
          <a:effectLst>
            <a:glow rad="1397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itle 1"/>
          <p:cNvSpPr txBox="1">
            <a:spLocks/>
          </p:cNvSpPr>
          <p:nvPr/>
        </p:nvSpPr>
        <p:spPr>
          <a:xfrm>
            <a:off x="502400" y="5321425"/>
            <a:ext cx="6362695" cy="1063913"/>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Pretpostavke Rikardove teorije komparativnih prednosti: </a:t>
            </a:r>
          </a:p>
          <a:p>
            <a:pPr marL="285750" indent="-285750" algn="just">
              <a:buFontTx/>
              <a:buChar char="-"/>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Komparativne prednosti su analizirane na bazi 2 proizvoda, 2 zemlje, </a:t>
            </a:r>
          </a:p>
          <a:p>
            <a:pPr marL="285750" indent="-285750" algn="just">
              <a:buFontTx/>
              <a:buChar char="-"/>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Svi faktori proizvodnje su izraženi u jedinici rada, </a:t>
            </a:r>
          </a:p>
          <a:p>
            <a:pPr marL="285750" indent="-285750" algn="just">
              <a:buFontTx/>
              <a:buChar char="-"/>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Količina rada u jedinici vremena je fiksna </a:t>
            </a:r>
          </a:p>
        </p:txBody>
      </p:sp>
      <p:sp>
        <p:nvSpPr>
          <p:cNvPr id="8" name="Title 1"/>
          <p:cNvSpPr txBox="1">
            <a:spLocks/>
          </p:cNvSpPr>
          <p:nvPr/>
        </p:nvSpPr>
        <p:spPr>
          <a:xfrm>
            <a:off x="656666" y="4465324"/>
            <a:ext cx="4080650" cy="395424"/>
          </a:xfrm>
          <a:prstGeom prst="rect">
            <a:avLst/>
          </a:prstGeom>
          <a:solidFill>
            <a:schemeClr val="bg1">
              <a:lumMod val="95000"/>
            </a:schemeClr>
          </a:solidFill>
          <a:ln w="28575">
            <a:solidFill>
              <a:schemeClr val="accent2"/>
            </a:solidFill>
            <a:prstDash val="sysDash"/>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Svi učesnici u robnoj razmjeni ostvaruju korist.  </a:t>
            </a:r>
          </a:p>
        </p:txBody>
      </p:sp>
      <p:sp>
        <p:nvSpPr>
          <p:cNvPr id="9" name="Round Diagonal Corner Rectangle 8"/>
          <p:cNvSpPr/>
          <p:nvPr/>
        </p:nvSpPr>
        <p:spPr>
          <a:xfrm>
            <a:off x="5398357" y="4170550"/>
            <a:ext cx="1607101" cy="324468"/>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a:t>Kapitalisti </a:t>
            </a:r>
            <a:endParaRPr lang="en-GB" dirty="0"/>
          </a:p>
        </p:txBody>
      </p:sp>
      <p:sp>
        <p:nvSpPr>
          <p:cNvPr id="10" name="Round Diagonal Corner Rectangle 9"/>
          <p:cNvSpPr/>
          <p:nvPr/>
        </p:nvSpPr>
        <p:spPr>
          <a:xfrm>
            <a:off x="7083770" y="4170550"/>
            <a:ext cx="1607101" cy="324468"/>
          </a:xfrm>
          <a:prstGeom prst="round2Diag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a:t>Profit </a:t>
            </a:r>
            <a:endParaRPr lang="en-GB" dirty="0"/>
          </a:p>
        </p:txBody>
      </p:sp>
      <p:sp>
        <p:nvSpPr>
          <p:cNvPr id="11" name="Round Diagonal Corner Rectangle 10"/>
          <p:cNvSpPr/>
          <p:nvPr/>
        </p:nvSpPr>
        <p:spPr>
          <a:xfrm>
            <a:off x="5387208" y="4536280"/>
            <a:ext cx="1607101" cy="324468"/>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a:t>Bankari </a:t>
            </a:r>
            <a:endParaRPr lang="en-GB" dirty="0"/>
          </a:p>
        </p:txBody>
      </p:sp>
      <p:sp>
        <p:nvSpPr>
          <p:cNvPr id="12" name="Round Diagonal Corner Rectangle 11"/>
          <p:cNvSpPr/>
          <p:nvPr/>
        </p:nvSpPr>
        <p:spPr>
          <a:xfrm>
            <a:off x="7061472" y="4527902"/>
            <a:ext cx="1607101" cy="324468"/>
          </a:xfrm>
          <a:prstGeom prst="round2Diag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a:t>Kamate </a:t>
            </a:r>
            <a:endParaRPr lang="en-GB" dirty="0"/>
          </a:p>
        </p:txBody>
      </p:sp>
      <p:sp>
        <p:nvSpPr>
          <p:cNvPr id="13" name="Round Diagonal Corner Rectangle 12"/>
          <p:cNvSpPr/>
          <p:nvPr/>
        </p:nvSpPr>
        <p:spPr>
          <a:xfrm>
            <a:off x="5358955" y="4923091"/>
            <a:ext cx="1607101" cy="324468"/>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a:t>Radnici </a:t>
            </a:r>
            <a:endParaRPr lang="en-GB" dirty="0"/>
          </a:p>
        </p:txBody>
      </p:sp>
      <p:sp>
        <p:nvSpPr>
          <p:cNvPr id="14" name="Round Diagonal Corner Rectangle 13"/>
          <p:cNvSpPr/>
          <p:nvPr/>
        </p:nvSpPr>
        <p:spPr>
          <a:xfrm>
            <a:off x="7061472" y="4911895"/>
            <a:ext cx="1607101" cy="324468"/>
          </a:xfrm>
          <a:prstGeom prst="round2Diag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a:t>Nadnice </a:t>
            </a:r>
            <a:endParaRPr lang="en-GB" dirty="0"/>
          </a:p>
        </p:txBody>
      </p:sp>
      <p:sp>
        <p:nvSpPr>
          <p:cNvPr id="15" name="Left Arrow 14"/>
          <p:cNvSpPr/>
          <p:nvPr/>
        </p:nvSpPr>
        <p:spPr>
          <a:xfrm flipH="1">
            <a:off x="4823934" y="4243680"/>
            <a:ext cx="515566" cy="85262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itle 1"/>
          <p:cNvSpPr txBox="1">
            <a:spLocks/>
          </p:cNvSpPr>
          <p:nvPr/>
        </p:nvSpPr>
        <p:spPr>
          <a:xfrm>
            <a:off x="550473" y="1024712"/>
            <a:ext cx="8373686" cy="157038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Zakon komparativnih prednosti - </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David Rikardo je 1817.godine objavio Načela političke ekonomije -  kojim je prikazao zakon komparativnih prednosti (jedan od najvažnijih ekonomskih zakona sa velikom praktičnom primjenom). </a:t>
            </a:r>
          </a:p>
        </p:txBody>
      </p:sp>
    </p:spTree>
    <p:extLst>
      <p:ext uri="{BB962C8B-B14F-4D97-AF65-F5344CB8AC3E}">
        <p14:creationId xmlns:p14="http://schemas.microsoft.com/office/powerpoint/2010/main" val="152634987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37</a:t>
            </a:fld>
            <a:endParaRPr lang="en-US" dirty="0"/>
          </a:p>
        </p:txBody>
      </p:sp>
      <p:sp>
        <p:nvSpPr>
          <p:cNvPr id="3" name="Rounded Rectangle 2"/>
          <p:cNvSpPr/>
          <p:nvPr/>
        </p:nvSpPr>
        <p:spPr>
          <a:xfrm>
            <a:off x="281383" y="213457"/>
            <a:ext cx="8529242" cy="516216"/>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Teorija međunarodne trgovine...TEORIJA RELATIVNE  PREDNOSTI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81383" y="948923"/>
            <a:ext cx="448290" cy="556034"/>
          </a:xfrm>
          <a:prstGeom prst="rect">
            <a:avLst/>
          </a:prstGeom>
        </p:spPr>
      </p:pic>
      <p:sp>
        <p:nvSpPr>
          <p:cNvPr id="6" name="Title 1"/>
          <p:cNvSpPr txBox="1">
            <a:spLocks/>
          </p:cNvSpPr>
          <p:nvPr/>
        </p:nvSpPr>
        <p:spPr>
          <a:xfrm>
            <a:off x="729673" y="865225"/>
            <a:ext cx="7916968" cy="381948"/>
          </a:xfrm>
          <a:prstGeom prst="rect">
            <a:avLst/>
          </a:prstGeom>
          <a:solidFill>
            <a:schemeClr val="bg1">
              <a:lumMod val="8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buFont typeface="Wingdings" panose="05000000000000000000" pitchFamily="2" charset="2"/>
              <a:buChar char="ü"/>
            </a:pPr>
            <a:r>
              <a:rPr lang="sr-Latn-BA" sz="1600" b="1" i="1" u="sng" dirty="0">
                <a:solidFill>
                  <a:schemeClr val="tx1">
                    <a:lumMod val="65000"/>
                    <a:lumOff val="35000"/>
                  </a:schemeClr>
                </a:solidFill>
                <a:latin typeface="Times New Roman" panose="02020603050405020304" pitchFamily="18" charset="0"/>
                <a:cs typeface="Times New Roman" panose="02020603050405020304" pitchFamily="18" charset="0"/>
              </a:rPr>
              <a:t>Primjer</a:t>
            </a:r>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600" b="1" i="1" dirty="0">
                <a:solidFill>
                  <a:schemeClr val="tx2"/>
                </a:solidFill>
                <a:latin typeface="Times New Roman" panose="02020603050405020304" pitchFamily="18" charset="0"/>
                <a:cs typeface="Times New Roman" panose="02020603050405020304" pitchFamily="18" charset="0"/>
              </a:rPr>
              <a:t>Teorija relativnih  prednosti</a:t>
            </a:r>
          </a:p>
        </p:txBody>
      </p:sp>
      <p:sp>
        <p:nvSpPr>
          <p:cNvPr id="7" name="Title 1"/>
          <p:cNvSpPr txBox="1">
            <a:spLocks/>
          </p:cNvSpPr>
          <p:nvPr/>
        </p:nvSpPr>
        <p:spPr>
          <a:xfrm>
            <a:off x="431827" y="1283549"/>
            <a:ext cx="8228353" cy="487380"/>
          </a:xfrm>
          <a:prstGeom prst="rect">
            <a:avLst/>
          </a:prstGeom>
          <a:solidFill>
            <a:schemeClr val="bg1"/>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Courier New" panose="02070309020205020404" pitchFamily="49" charset="0"/>
              <a:buChar char="o"/>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Pp da Zemlja X u jednoj jedinici rada proizvede 30m platna i 15kg žita, a zemlja Y u jednoj jedinici rada proizvede 9 m platna i 12kg žita</a:t>
            </a:r>
          </a:p>
          <a:p>
            <a:pPr marL="285750" indent="-285750" algn="just">
              <a:buFont typeface="Courier New" panose="02070309020205020404" pitchFamily="49" charset="0"/>
              <a:buChar char="o"/>
            </a:pPr>
            <a:r>
              <a:rPr lang="sr-Latn-BA" sz="1600" b="1" dirty="0">
                <a:solidFill>
                  <a:srgbClr val="FF9966"/>
                </a:solidFill>
                <a:latin typeface="Times New Roman" panose="02020603050405020304" pitchFamily="18" charset="0"/>
                <a:cs typeface="Times New Roman" panose="02020603050405020304" pitchFamily="18" charset="0"/>
              </a:rPr>
              <a:t>? Šta kaže ATP a šta RTP? </a:t>
            </a:r>
          </a:p>
        </p:txBody>
      </p:sp>
      <p:graphicFrame>
        <p:nvGraphicFramePr>
          <p:cNvPr id="8" name="Table 7"/>
          <p:cNvGraphicFramePr>
            <a:graphicFrameLocks noGrp="1"/>
          </p:cNvGraphicFramePr>
          <p:nvPr>
            <p:extLst>
              <p:ext uri="{D42A27DB-BD31-4B8C-83A1-F6EECF244321}">
                <p14:modId xmlns:p14="http://schemas.microsoft.com/office/powerpoint/2010/main" val="1309441279"/>
              </p:ext>
            </p:extLst>
          </p:nvPr>
        </p:nvGraphicFramePr>
        <p:xfrm>
          <a:off x="584935" y="2162275"/>
          <a:ext cx="4137892" cy="1097280"/>
        </p:xfrm>
        <a:graphic>
          <a:graphicData uri="http://schemas.openxmlformats.org/drawingml/2006/table">
            <a:tbl>
              <a:tblPr firstRow="1" bandRow="1">
                <a:tableStyleId>{9D7B26C5-4107-4FEC-AEDC-1716B250A1EF}</a:tableStyleId>
              </a:tblPr>
              <a:tblGrid>
                <a:gridCol w="1136072">
                  <a:extLst>
                    <a:ext uri="{9D8B030D-6E8A-4147-A177-3AD203B41FA5}">
                      <a16:colId xmlns:a16="http://schemas.microsoft.com/office/drawing/2014/main" val="2130306166"/>
                    </a:ext>
                  </a:extLst>
                </a:gridCol>
                <a:gridCol w="932874">
                  <a:extLst>
                    <a:ext uri="{9D8B030D-6E8A-4147-A177-3AD203B41FA5}">
                      <a16:colId xmlns:a16="http://schemas.microsoft.com/office/drawing/2014/main" val="3977420346"/>
                    </a:ext>
                  </a:extLst>
                </a:gridCol>
                <a:gridCol w="1034473">
                  <a:extLst>
                    <a:ext uri="{9D8B030D-6E8A-4147-A177-3AD203B41FA5}">
                      <a16:colId xmlns:a16="http://schemas.microsoft.com/office/drawing/2014/main" val="2763985732"/>
                    </a:ext>
                  </a:extLst>
                </a:gridCol>
                <a:gridCol w="1034473">
                  <a:extLst>
                    <a:ext uri="{9D8B030D-6E8A-4147-A177-3AD203B41FA5}">
                      <a16:colId xmlns:a16="http://schemas.microsoft.com/office/drawing/2014/main" val="2844783401"/>
                    </a:ext>
                  </a:extLst>
                </a:gridCol>
              </a:tblGrid>
              <a:tr h="255846">
                <a:tc>
                  <a:txBody>
                    <a:bodyPr/>
                    <a:lstStyle/>
                    <a:p>
                      <a:endParaRPr lang="en-GB" sz="1200" dirty="0">
                        <a:latin typeface="Times New Roman" panose="02020603050405020304" pitchFamily="18" charset="0"/>
                        <a:cs typeface="Times New Roman" panose="02020603050405020304" pitchFamily="18" charset="0"/>
                      </a:endParaRPr>
                    </a:p>
                  </a:txBody>
                  <a:tcPr/>
                </a:tc>
                <a:tc gridSpan="2">
                  <a:txBody>
                    <a:bodyPr/>
                    <a:lstStyle/>
                    <a:p>
                      <a:pPr algn="ctr"/>
                      <a:r>
                        <a:rPr lang="sr-Latn-BA" sz="1200" dirty="0"/>
                        <a:t>Zemlja </a:t>
                      </a:r>
                      <a:endParaRPr lang="en-GB" sz="1200" dirty="0">
                        <a:latin typeface="Times New Roman" panose="02020603050405020304" pitchFamily="18" charset="0"/>
                        <a:cs typeface="Times New Roman" panose="02020603050405020304" pitchFamily="18" charset="0"/>
                      </a:endParaRPr>
                    </a:p>
                  </a:txBody>
                  <a:tcPr/>
                </a:tc>
                <a:tc hMerge="1">
                  <a:txBody>
                    <a:bodyPr/>
                    <a:lstStyle/>
                    <a:p>
                      <a:endParaRPr lang="en-GB" sz="1400" dirty="0">
                        <a:latin typeface="Times New Roman" panose="02020603050405020304" pitchFamily="18" charset="0"/>
                        <a:cs typeface="Times New Roman" panose="02020603050405020304" pitchFamily="18" charset="0"/>
                      </a:endParaRPr>
                    </a:p>
                  </a:txBody>
                  <a:tcPr/>
                </a:tc>
                <a:tc>
                  <a:txBody>
                    <a:bodyPr/>
                    <a:lstStyle/>
                    <a:p>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522106713"/>
                  </a:ext>
                </a:extLst>
              </a:tr>
              <a:tr h="255846">
                <a:tc>
                  <a:txBody>
                    <a:bodyPr/>
                    <a:lstStyle/>
                    <a:p>
                      <a:pPr algn="ctr"/>
                      <a:r>
                        <a:rPr lang="sr-Latn-BA" sz="1200" dirty="0"/>
                        <a:t>Proizvod </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a:t>X</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a:t>Y</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a:t>Ukupno </a:t>
                      </a:r>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37416641"/>
                  </a:ext>
                </a:extLst>
              </a:tr>
              <a:tr h="255846">
                <a:tc>
                  <a:txBody>
                    <a:bodyPr/>
                    <a:lstStyle/>
                    <a:p>
                      <a:pPr algn="ctr"/>
                      <a:r>
                        <a:rPr lang="sr-Latn-BA" sz="1200" dirty="0">
                          <a:latin typeface="+mn-lt"/>
                          <a:cs typeface="+mn-cs"/>
                        </a:rPr>
                        <a:t>Platno</a:t>
                      </a:r>
                      <a:r>
                        <a:rPr lang="sr-Latn-BA" sz="1200" baseline="0" dirty="0">
                          <a:latin typeface="+mn-lt"/>
                          <a:cs typeface="+mn-cs"/>
                        </a:rPr>
                        <a:t> </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a:t>30</a:t>
                      </a:r>
                      <a:endParaRPr lang="en-GB" sz="1200" dirty="0">
                        <a:latin typeface="Times New Roman" panose="02020603050405020304" pitchFamily="18" charset="0"/>
                        <a:cs typeface="Times New Roman" panose="02020603050405020304" pitchFamily="18" charset="0"/>
                      </a:endParaRPr>
                    </a:p>
                  </a:txBody>
                  <a:tcPr>
                    <a:solidFill>
                      <a:schemeClr val="accent6">
                        <a:lumMod val="20000"/>
                        <a:lumOff val="80000"/>
                      </a:schemeClr>
                    </a:solidFill>
                  </a:tcPr>
                </a:tc>
                <a:tc>
                  <a:txBody>
                    <a:bodyPr/>
                    <a:lstStyle/>
                    <a:p>
                      <a:pPr algn="ctr"/>
                      <a:r>
                        <a:rPr lang="sr-Latn-BA" sz="1200" dirty="0"/>
                        <a:t>9</a:t>
                      </a:r>
                      <a:endParaRPr lang="en-GB" sz="1200" dirty="0">
                        <a:latin typeface="Times New Roman" panose="02020603050405020304" pitchFamily="18" charset="0"/>
                        <a:cs typeface="Times New Roman" panose="02020603050405020304" pitchFamily="18" charset="0"/>
                      </a:endParaRPr>
                    </a:p>
                  </a:txBody>
                  <a:tcPr>
                    <a:solidFill>
                      <a:srgbClr val="F9E0AD"/>
                    </a:solidFill>
                  </a:tcPr>
                </a:tc>
                <a:tc>
                  <a:txBody>
                    <a:bodyPr/>
                    <a:lstStyle/>
                    <a:p>
                      <a:pPr algn="ctr"/>
                      <a:r>
                        <a:rPr lang="sr-Latn-BA" sz="1200" dirty="0"/>
                        <a:t>39</a:t>
                      </a:r>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981098333"/>
                  </a:ext>
                </a:extLst>
              </a:tr>
              <a:tr h="255846">
                <a:tc>
                  <a:txBody>
                    <a:bodyPr/>
                    <a:lstStyle/>
                    <a:p>
                      <a:pPr algn="ctr"/>
                      <a:r>
                        <a:rPr lang="sr-Latn-BA" sz="1200" baseline="0" dirty="0">
                          <a:latin typeface="+mn-lt"/>
                          <a:cs typeface="+mn-cs"/>
                        </a:rPr>
                        <a:t>Žito </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a:latin typeface="+mn-lt"/>
                          <a:cs typeface="+mn-cs"/>
                        </a:rPr>
                        <a:t>15</a:t>
                      </a:r>
                      <a:endParaRPr lang="en-GB" sz="1200" dirty="0">
                        <a:latin typeface="Times New Roman" panose="02020603050405020304" pitchFamily="18" charset="0"/>
                        <a:cs typeface="Times New Roman" panose="02020603050405020304" pitchFamily="18" charset="0"/>
                      </a:endParaRPr>
                    </a:p>
                  </a:txBody>
                  <a:tcPr>
                    <a:solidFill>
                      <a:schemeClr val="accent6">
                        <a:lumMod val="20000"/>
                        <a:lumOff val="80000"/>
                      </a:schemeClr>
                    </a:solidFill>
                  </a:tcPr>
                </a:tc>
                <a:tc>
                  <a:txBody>
                    <a:bodyPr/>
                    <a:lstStyle/>
                    <a:p>
                      <a:pPr algn="ctr"/>
                      <a:r>
                        <a:rPr lang="sr-Latn-BA" sz="1200" dirty="0">
                          <a:latin typeface="+mn-lt"/>
                          <a:cs typeface="+mn-cs"/>
                        </a:rPr>
                        <a:t>12</a:t>
                      </a:r>
                      <a:endParaRPr lang="en-GB" sz="1200" dirty="0">
                        <a:latin typeface="Times New Roman" panose="02020603050405020304" pitchFamily="18" charset="0"/>
                        <a:cs typeface="Times New Roman" panose="02020603050405020304" pitchFamily="18" charset="0"/>
                      </a:endParaRPr>
                    </a:p>
                  </a:txBody>
                  <a:tcPr>
                    <a:solidFill>
                      <a:srgbClr val="F9E0AD"/>
                    </a:solidFill>
                  </a:tcPr>
                </a:tc>
                <a:tc>
                  <a:txBody>
                    <a:bodyPr/>
                    <a:lstStyle/>
                    <a:p>
                      <a:pPr algn="ctr"/>
                      <a:r>
                        <a:rPr lang="sr-Latn-BA" sz="1200" dirty="0"/>
                        <a:t>27</a:t>
                      </a:r>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610857917"/>
                  </a:ext>
                </a:extLst>
              </a:tr>
            </a:tbl>
          </a:graphicData>
        </a:graphic>
      </p:graphicFrame>
      <p:sp>
        <p:nvSpPr>
          <p:cNvPr id="9" name="Down Arrow 8"/>
          <p:cNvSpPr/>
          <p:nvPr/>
        </p:nvSpPr>
        <p:spPr>
          <a:xfrm>
            <a:off x="3148680" y="3226495"/>
            <a:ext cx="350196" cy="457200"/>
          </a:xfrm>
          <a:prstGeom prst="downArrow">
            <a:avLst/>
          </a:prstGeom>
          <a:solidFill>
            <a:schemeClr val="bg1">
              <a:lumMod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itle 1"/>
          <p:cNvSpPr txBox="1">
            <a:spLocks/>
          </p:cNvSpPr>
          <p:nvPr/>
        </p:nvSpPr>
        <p:spPr>
          <a:xfrm>
            <a:off x="418288" y="3777055"/>
            <a:ext cx="4304539" cy="562230"/>
          </a:xfrm>
          <a:prstGeom prst="rect">
            <a:avLst/>
          </a:prstGeom>
          <a:solidFill>
            <a:schemeClr val="bg1"/>
          </a:solidFill>
          <a:ln w="19050">
            <a:solidFill>
              <a:srgbClr val="FF0000"/>
            </a:solidFill>
            <a:prstDash val="sysDash"/>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Zemlja Y </a:t>
            </a:r>
            <a:r>
              <a:rPr lang="sr-Latn-BA" sz="1600" b="1" dirty="0">
                <a:solidFill>
                  <a:schemeClr val="tx1">
                    <a:lumMod val="65000"/>
                    <a:lumOff val="35000"/>
                  </a:schemeClr>
                </a:solidFill>
                <a:latin typeface="Times New Roman" panose="02020603050405020304" pitchFamily="18" charset="0"/>
                <a:cs typeface="Times New Roman" panose="02020603050405020304" pitchFamily="18" charset="0"/>
              </a:rPr>
              <a:t>nema apsoultnu prednost </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ni u prozvodnji Platna ni Žita </a:t>
            </a:r>
          </a:p>
        </p:txBody>
      </p:sp>
      <p:sp>
        <p:nvSpPr>
          <p:cNvPr id="11" name="Oval 10"/>
          <p:cNvSpPr/>
          <p:nvPr/>
        </p:nvSpPr>
        <p:spPr>
          <a:xfrm>
            <a:off x="359920" y="3361459"/>
            <a:ext cx="1118681" cy="476655"/>
          </a:xfrm>
          <a:prstGeom prst="ellipse">
            <a:avLst/>
          </a:prstGeom>
          <a:solidFill>
            <a:schemeClr val="bg1">
              <a:lumMod val="8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a:solidFill>
                  <a:schemeClr val="tx1"/>
                </a:solidFill>
              </a:rPr>
              <a:t>TAP</a:t>
            </a:r>
            <a:endParaRPr lang="en-GB" dirty="0">
              <a:solidFill>
                <a:schemeClr val="tx1"/>
              </a:solidFill>
            </a:endParaRPr>
          </a:p>
        </p:txBody>
      </p:sp>
      <p:sp>
        <p:nvSpPr>
          <p:cNvPr id="12" name="Title 1"/>
          <p:cNvSpPr txBox="1">
            <a:spLocks/>
          </p:cNvSpPr>
          <p:nvPr/>
        </p:nvSpPr>
        <p:spPr>
          <a:xfrm>
            <a:off x="359920" y="4490311"/>
            <a:ext cx="4304539" cy="562230"/>
          </a:xfrm>
          <a:prstGeom prst="rect">
            <a:avLst/>
          </a:prstGeom>
          <a:solidFill>
            <a:schemeClr val="bg1"/>
          </a:solidFill>
          <a:ln w="19050">
            <a:solidFill>
              <a:srgbClr val="FF0000"/>
            </a:solidFill>
            <a:prstDash val="sysDash"/>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Zemlja Y </a:t>
            </a:r>
            <a:r>
              <a:rPr lang="sr-Latn-BA" sz="1600" b="1" dirty="0">
                <a:solidFill>
                  <a:schemeClr val="tx1">
                    <a:lumMod val="65000"/>
                    <a:lumOff val="35000"/>
                  </a:schemeClr>
                </a:solidFill>
                <a:latin typeface="Times New Roman" panose="02020603050405020304" pitchFamily="18" charset="0"/>
                <a:cs typeface="Times New Roman" panose="02020603050405020304" pitchFamily="18" charset="0"/>
              </a:rPr>
              <a:t>nema mogućnost </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uključivanja u međunarodnu razmjenu sa ostvarenjem dobiti. </a:t>
            </a:r>
          </a:p>
        </p:txBody>
      </p:sp>
      <p:sp>
        <p:nvSpPr>
          <p:cNvPr id="13" name="Down Arrow 12"/>
          <p:cNvSpPr/>
          <p:nvPr/>
        </p:nvSpPr>
        <p:spPr>
          <a:xfrm>
            <a:off x="3949431" y="4110685"/>
            <a:ext cx="350196" cy="457200"/>
          </a:xfrm>
          <a:prstGeom prst="downArrow">
            <a:avLst/>
          </a:prstGeom>
          <a:solidFill>
            <a:schemeClr val="bg1">
              <a:lumMod val="8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itle 1"/>
          <p:cNvSpPr txBox="1">
            <a:spLocks/>
          </p:cNvSpPr>
          <p:nvPr/>
        </p:nvSpPr>
        <p:spPr>
          <a:xfrm>
            <a:off x="418287" y="5631928"/>
            <a:ext cx="4236444" cy="998376"/>
          </a:xfrm>
          <a:prstGeom prst="rect">
            <a:avLst/>
          </a:prstGeom>
          <a:solidFill>
            <a:schemeClr val="bg1"/>
          </a:solidFill>
          <a:ln w="19050">
            <a:solidFill>
              <a:schemeClr val="accent2"/>
            </a:solidFill>
            <a:prstDash val="sysDash"/>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Zemlja Y će se uključiti u međunarodnu razmjenu </a:t>
            </a:r>
            <a:r>
              <a:rPr lang="sr-Latn-BA" sz="1600" b="1" dirty="0">
                <a:solidFill>
                  <a:schemeClr val="tx1">
                    <a:lumMod val="65000"/>
                    <a:lumOff val="35000"/>
                  </a:schemeClr>
                </a:solidFill>
                <a:latin typeface="Times New Roman" panose="02020603050405020304" pitchFamily="18" charset="0"/>
                <a:cs typeface="Times New Roman" panose="02020603050405020304" pitchFamily="18" charset="0"/>
              </a:rPr>
              <a:t>sa onim proizvodom čijom razmjenom ostvaruje najveću moguću prednost</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 odnosno </a:t>
            </a:r>
            <a:r>
              <a:rPr lang="sr-Latn-BA" sz="1600" b="1" dirty="0">
                <a:solidFill>
                  <a:schemeClr val="tx1">
                    <a:lumMod val="65000"/>
                    <a:lumOff val="35000"/>
                  </a:schemeClr>
                </a:solidFill>
                <a:latin typeface="Times New Roman" panose="02020603050405020304" pitchFamily="18" charset="0"/>
                <a:cs typeface="Times New Roman" panose="02020603050405020304" pitchFamily="18" charset="0"/>
              </a:rPr>
              <a:t>najmanji gubitak </a:t>
            </a:r>
          </a:p>
        </p:txBody>
      </p:sp>
      <p:sp>
        <p:nvSpPr>
          <p:cNvPr id="16" name="Oval 15"/>
          <p:cNvSpPr/>
          <p:nvPr/>
        </p:nvSpPr>
        <p:spPr>
          <a:xfrm>
            <a:off x="418287" y="5160127"/>
            <a:ext cx="1118681" cy="476655"/>
          </a:xfrm>
          <a:prstGeom prst="ellipse">
            <a:avLst/>
          </a:prstGeom>
          <a:solidFill>
            <a:schemeClr val="bg1">
              <a:lumMod val="8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a:solidFill>
                  <a:schemeClr val="tx1"/>
                </a:solidFill>
              </a:rPr>
              <a:t>TRP</a:t>
            </a:r>
            <a:endParaRPr lang="en-GB" dirty="0">
              <a:solidFill>
                <a:schemeClr val="tx1"/>
              </a:solidFill>
            </a:endParaRPr>
          </a:p>
        </p:txBody>
      </p:sp>
      <p:sp>
        <p:nvSpPr>
          <p:cNvPr id="17" name="Title 1"/>
          <p:cNvSpPr txBox="1">
            <a:spLocks/>
          </p:cNvSpPr>
          <p:nvPr/>
        </p:nvSpPr>
        <p:spPr>
          <a:xfrm>
            <a:off x="5249692" y="2540368"/>
            <a:ext cx="3396948" cy="1019955"/>
          </a:xfrm>
          <a:prstGeom prst="rect">
            <a:avLst/>
          </a:prstGeom>
          <a:solidFill>
            <a:schemeClr val="bg1"/>
          </a:solidFill>
          <a:ln w="19050">
            <a:solidFill>
              <a:schemeClr val="accent2"/>
            </a:solidFill>
            <a:prstDash val="sysDash"/>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Zemlja </a:t>
            </a:r>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Y ima komparativnu prednost u u proizvodnji žita</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 jer sa ovim proizvodom ostvaruje </a:t>
            </a:r>
            <a:r>
              <a:rPr lang="sr-Latn-BA" sz="1600" b="1" dirty="0">
                <a:solidFill>
                  <a:schemeClr val="tx1">
                    <a:lumMod val="65000"/>
                    <a:lumOff val="35000"/>
                  </a:schemeClr>
                </a:solidFill>
                <a:latin typeface="Times New Roman" panose="02020603050405020304" pitchFamily="18" charset="0"/>
                <a:cs typeface="Times New Roman" panose="02020603050405020304" pitchFamily="18" charset="0"/>
              </a:rPr>
              <a:t>manji gubitak </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nego u proizvodnji platna. </a:t>
            </a:r>
            <a:endParaRPr lang="sr-Latn-BA" sz="1600" b="1"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8" name="Title 1"/>
          <p:cNvSpPr txBox="1">
            <a:spLocks/>
          </p:cNvSpPr>
          <p:nvPr/>
        </p:nvSpPr>
        <p:spPr>
          <a:xfrm>
            <a:off x="5249692" y="3683695"/>
            <a:ext cx="3396948" cy="1569241"/>
          </a:xfrm>
          <a:prstGeom prst="rect">
            <a:avLst/>
          </a:prstGeom>
          <a:solidFill>
            <a:schemeClr val="bg1"/>
          </a:solidFill>
          <a:ln w="19050">
            <a:solidFill>
              <a:schemeClr val="accent2"/>
            </a:solidFill>
            <a:prstDash val="sysDash"/>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Zemlja </a:t>
            </a:r>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Y će se uključiti u međunarodnu razmjenu sa proizvodnjom žita</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 (koje ne proizvodi jefitnije u odnosu na zemlju X) ali ostvaruje manji gubitak nego da se specijalizuje u proizvdnji platna. </a:t>
            </a:r>
          </a:p>
        </p:txBody>
      </p:sp>
      <p:sp>
        <p:nvSpPr>
          <p:cNvPr id="19" name="Title 1"/>
          <p:cNvSpPr txBox="1">
            <a:spLocks/>
          </p:cNvSpPr>
          <p:nvPr/>
        </p:nvSpPr>
        <p:spPr>
          <a:xfrm>
            <a:off x="5258840" y="5439305"/>
            <a:ext cx="3396948" cy="1191000"/>
          </a:xfrm>
          <a:prstGeom prst="rect">
            <a:avLst/>
          </a:prstGeom>
          <a:solidFill>
            <a:schemeClr val="bg1"/>
          </a:solidFill>
          <a:ln w="19050">
            <a:solidFill>
              <a:schemeClr val="accent2"/>
            </a:solidFill>
            <a:prstDash val="sysDash"/>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Zemlja Y ostvarujući manji gubitak kada uvozi platno nego da ga sama proizvodi, ona ostvaruje </a:t>
            </a:r>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najveću moguću korist od međunarodne razmjene. </a:t>
            </a:r>
          </a:p>
        </p:txBody>
      </p:sp>
    </p:spTree>
    <p:extLst>
      <p:ext uri="{BB962C8B-B14F-4D97-AF65-F5344CB8AC3E}">
        <p14:creationId xmlns:p14="http://schemas.microsoft.com/office/powerpoint/2010/main" val="64606491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38</a:t>
            </a:fld>
            <a:endParaRPr lang="en-US" dirty="0"/>
          </a:p>
        </p:txBody>
      </p:sp>
      <p:sp>
        <p:nvSpPr>
          <p:cNvPr id="3" name="Rounded Rectangle 2"/>
          <p:cNvSpPr/>
          <p:nvPr/>
        </p:nvSpPr>
        <p:spPr>
          <a:xfrm>
            <a:off x="281383" y="213457"/>
            <a:ext cx="8529242" cy="516216"/>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Teorija međunarodne trgovine...TEORIJA RELATIVNE  PREDNOSTI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81383" y="948923"/>
            <a:ext cx="448290" cy="556034"/>
          </a:xfrm>
          <a:prstGeom prst="rect">
            <a:avLst/>
          </a:prstGeom>
        </p:spPr>
      </p:pic>
      <p:sp>
        <p:nvSpPr>
          <p:cNvPr id="5" name="Title 1"/>
          <p:cNvSpPr txBox="1">
            <a:spLocks/>
          </p:cNvSpPr>
          <p:nvPr/>
        </p:nvSpPr>
        <p:spPr>
          <a:xfrm>
            <a:off x="729673" y="865225"/>
            <a:ext cx="7916968" cy="639732"/>
          </a:xfrm>
          <a:prstGeom prst="rect">
            <a:avLst/>
          </a:prstGeom>
          <a:solidFill>
            <a:schemeClr val="bg1">
              <a:lumMod val="8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buFont typeface="Wingdings" panose="05000000000000000000" pitchFamily="2" charset="2"/>
              <a:buChar char="ü"/>
            </a:pPr>
            <a:r>
              <a:rPr lang="sr-Latn-BA" sz="1600" b="1" i="1" u="sng" dirty="0">
                <a:solidFill>
                  <a:schemeClr val="tx1">
                    <a:lumMod val="65000"/>
                    <a:lumOff val="35000"/>
                  </a:schemeClr>
                </a:solidFill>
                <a:latin typeface="Times New Roman" panose="02020603050405020304" pitchFamily="18" charset="0"/>
                <a:cs typeface="Times New Roman" panose="02020603050405020304" pitchFamily="18" charset="0"/>
              </a:rPr>
              <a:t>Primjer</a:t>
            </a:r>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600" b="1" i="1" dirty="0">
                <a:solidFill>
                  <a:schemeClr val="tx2"/>
                </a:solidFill>
                <a:latin typeface="Times New Roman" panose="02020603050405020304" pitchFamily="18" charset="0"/>
                <a:cs typeface="Times New Roman" panose="02020603050405020304" pitchFamily="18" charset="0"/>
              </a:rPr>
              <a:t>Teorija relativnih  prednosti – Proizvodnja u jedinici utroška fizičkog rada </a:t>
            </a:r>
            <a:r>
              <a:rPr lang="sr-Latn-BA" sz="1600" b="1" i="1" dirty="0">
                <a:solidFill>
                  <a:srgbClr val="FFC000"/>
                </a:solidFill>
                <a:latin typeface="Times New Roman" panose="02020603050405020304" pitchFamily="18" charset="0"/>
                <a:cs typeface="Times New Roman" panose="02020603050405020304" pitchFamily="18" charset="0"/>
              </a:rPr>
              <a:t>prije</a:t>
            </a:r>
            <a:r>
              <a:rPr lang="sr-Latn-BA" sz="1600" b="1" i="1" dirty="0">
                <a:solidFill>
                  <a:schemeClr val="tx2"/>
                </a:solidFill>
                <a:latin typeface="Times New Roman" panose="02020603050405020304" pitchFamily="18" charset="0"/>
                <a:cs typeface="Times New Roman" panose="02020603050405020304" pitchFamily="18" charset="0"/>
              </a:rPr>
              <a:t> i </a:t>
            </a:r>
            <a:r>
              <a:rPr lang="sr-Latn-BA" sz="1600" b="1" i="1" dirty="0">
                <a:solidFill>
                  <a:schemeClr val="accent5"/>
                </a:solidFill>
                <a:latin typeface="Times New Roman" panose="02020603050405020304" pitchFamily="18" charset="0"/>
                <a:cs typeface="Times New Roman" panose="02020603050405020304" pitchFamily="18" charset="0"/>
              </a:rPr>
              <a:t>poslije</a:t>
            </a:r>
            <a:r>
              <a:rPr lang="sr-Latn-BA" sz="1600" b="1" i="1" dirty="0">
                <a:solidFill>
                  <a:schemeClr val="tx2"/>
                </a:solidFill>
                <a:latin typeface="Times New Roman" panose="02020603050405020304" pitchFamily="18" charset="0"/>
                <a:cs typeface="Times New Roman" panose="02020603050405020304" pitchFamily="18" charset="0"/>
              </a:rPr>
              <a:t> specijalizacije  </a:t>
            </a:r>
          </a:p>
        </p:txBody>
      </p:sp>
      <p:graphicFrame>
        <p:nvGraphicFramePr>
          <p:cNvPr id="6" name="Table 5"/>
          <p:cNvGraphicFramePr>
            <a:graphicFrameLocks noGrp="1"/>
          </p:cNvGraphicFramePr>
          <p:nvPr>
            <p:extLst>
              <p:ext uri="{D42A27DB-BD31-4B8C-83A1-F6EECF244321}">
                <p14:modId xmlns:p14="http://schemas.microsoft.com/office/powerpoint/2010/main" val="3343700882"/>
              </p:ext>
            </p:extLst>
          </p:nvPr>
        </p:nvGraphicFramePr>
        <p:xfrm>
          <a:off x="729673" y="4569682"/>
          <a:ext cx="3746487" cy="1118532"/>
        </p:xfrm>
        <a:graphic>
          <a:graphicData uri="http://schemas.openxmlformats.org/drawingml/2006/table">
            <a:tbl>
              <a:tblPr firstRow="1" bandRow="1">
                <a:tableStyleId>{9D7B26C5-4107-4FEC-AEDC-1716B250A1EF}</a:tableStyleId>
              </a:tblPr>
              <a:tblGrid>
                <a:gridCol w="1028610">
                  <a:extLst>
                    <a:ext uri="{9D8B030D-6E8A-4147-A177-3AD203B41FA5}">
                      <a16:colId xmlns:a16="http://schemas.microsoft.com/office/drawing/2014/main" val="2130306166"/>
                    </a:ext>
                  </a:extLst>
                </a:gridCol>
                <a:gridCol w="844633">
                  <a:extLst>
                    <a:ext uri="{9D8B030D-6E8A-4147-A177-3AD203B41FA5}">
                      <a16:colId xmlns:a16="http://schemas.microsoft.com/office/drawing/2014/main" val="3977420346"/>
                    </a:ext>
                  </a:extLst>
                </a:gridCol>
                <a:gridCol w="936622">
                  <a:extLst>
                    <a:ext uri="{9D8B030D-6E8A-4147-A177-3AD203B41FA5}">
                      <a16:colId xmlns:a16="http://schemas.microsoft.com/office/drawing/2014/main" val="2763985732"/>
                    </a:ext>
                  </a:extLst>
                </a:gridCol>
                <a:gridCol w="936622">
                  <a:extLst>
                    <a:ext uri="{9D8B030D-6E8A-4147-A177-3AD203B41FA5}">
                      <a16:colId xmlns:a16="http://schemas.microsoft.com/office/drawing/2014/main" val="2844783401"/>
                    </a:ext>
                  </a:extLst>
                </a:gridCol>
              </a:tblGrid>
              <a:tr h="295572">
                <a:tc>
                  <a:txBody>
                    <a:bodyPr/>
                    <a:lstStyle/>
                    <a:p>
                      <a:endParaRPr lang="en-GB" sz="1200" dirty="0">
                        <a:latin typeface="Times New Roman" panose="02020603050405020304" pitchFamily="18" charset="0"/>
                        <a:cs typeface="Times New Roman" panose="02020603050405020304" pitchFamily="18" charset="0"/>
                      </a:endParaRPr>
                    </a:p>
                  </a:txBody>
                  <a:tcPr/>
                </a:tc>
                <a:tc gridSpan="2">
                  <a:txBody>
                    <a:bodyPr/>
                    <a:lstStyle/>
                    <a:p>
                      <a:pPr algn="ctr"/>
                      <a:r>
                        <a:rPr lang="sr-Latn-BA" sz="1200" dirty="0"/>
                        <a:t>Zemlja </a:t>
                      </a:r>
                      <a:endParaRPr lang="en-GB" sz="1200" dirty="0">
                        <a:latin typeface="Times New Roman" panose="02020603050405020304" pitchFamily="18" charset="0"/>
                        <a:cs typeface="Times New Roman" panose="02020603050405020304" pitchFamily="18" charset="0"/>
                      </a:endParaRPr>
                    </a:p>
                  </a:txBody>
                  <a:tcPr/>
                </a:tc>
                <a:tc hMerge="1">
                  <a:txBody>
                    <a:bodyPr/>
                    <a:lstStyle/>
                    <a:p>
                      <a:endParaRPr lang="en-GB" sz="1400" dirty="0">
                        <a:latin typeface="Times New Roman" panose="02020603050405020304" pitchFamily="18" charset="0"/>
                        <a:cs typeface="Times New Roman" panose="02020603050405020304" pitchFamily="18" charset="0"/>
                      </a:endParaRPr>
                    </a:p>
                  </a:txBody>
                  <a:tcPr/>
                </a:tc>
                <a:tc>
                  <a:txBody>
                    <a:bodyPr/>
                    <a:lstStyle/>
                    <a:p>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522106713"/>
                  </a:ext>
                </a:extLst>
              </a:tr>
              <a:tr h="255846">
                <a:tc>
                  <a:txBody>
                    <a:bodyPr/>
                    <a:lstStyle/>
                    <a:p>
                      <a:pPr algn="ctr"/>
                      <a:r>
                        <a:rPr lang="sr-Latn-BA" sz="1200" dirty="0"/>
                        <a:t>Proizvod </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a:t>X</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a:t>Y</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a:t>Ukupno </a:t>
                      </a:r>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37416641"/>
                  </a:ext>
                </a:extLst>
              </a:tr>
              <a:tr h="255846">
                <a:tc>
                  <a:txBody>
                    <a:bodyPr/>
                    <a:lstStyle/>
                    <a:p>
                      <a:pPr algn="ctr"/>
                      <a:r>
                        <a:rPr lang="sr-Latn-BA" sz="1200" dirty="0">
                          <a:latin typeface="+mn-lt"/>
                          <a:cs typeface="+mn-cs"/>
                        </a:rPr>
                        <a:t>Platno</a:t>
                      </a:r>
                      <a:r>
                        <a:rPr lang="sr-Latn-BA" sz="1200" baseline="0" dirty="0">
                          <a:latin typeface="+mn-lt"/>
                          <a:cs typeface="+mn-cs"/>
                        </a:rPr>
                        <a:t> </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a:t>30</a:t>
                      </a:r>
                      <a:endParaRPr lang="en-GB" sz="1200" dirty="0">
                        <a:latin typeface="Times New Roman" panose="02020603050405020304" pitchFamily="18" charset="0"/>
                        <a:cs typeface="Times New Roman" panose="02020603050405020304" pitchFamily="18" charset="0"/>
                      </a:endParaRPr>
                    </a:p>
                  </a:txBody>
                  <a:tcPr>
                    <a:solidFill>
                      <a:schemeClr val="accent6">
                        <a:lumMod val="20000"/>
                        <a:lumOff val="80000"/>
                      </a:schemeClr>
                    </a:solidFill>
                  </a:tcPr>
                </a:tc>
                <a:tc>
                  <a:txBody>
                    <a:bodyPr/>
                    <a:lstStyle/>
                    <a:p>
                      <a:pPr algn="ctr"/>
                      <a:r>
                        <a:rPr lang="sr-Latn-BA" sz="1200" dirty="0"/>
                        <a:t>9</a:t>
                      </a:r>
                      <a:endParaRPr lang="en-GB" sz="1200" dirty="0">
                        <a:latin typeface="Times New Roman" panose="02020603050405020304" pitchFamily="18" charset="0"/>
                        <a:cs typeface="Times New Roman" panose="02020603050405020304" pitchFamily="18" charset="0"/>
                      </a:endParaRPr>
                    </a:p>
                  </a:txBody>
                  <a:tcPr>
                    <a:solidFill>
                      <a:srgbClr val="F9E0AD"/>
                    </a:solidFill>
                  </a:tcPr>
                </a:tc>
                <a:tc>
                  <a:txBody>
                    <a:bodyPr/>
                    <a:lstStyle/>
                    <a:p>
                      <a:pPr algn="ctr"/>
                      <a:r>
                        <a:rPr lang="sr-Latn-BA" sz="1200" dirty="0"/>
                        <a:t>39</a:t>
                      </a:r>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981098333"/>
                  </a:ext>
                </a:extLst>
              </a:tr>
              <a:tr h="255846">
                <a:tc>
                  <a:txBody>
                    <a:bodyPr/>
                    <a:lstStyle/>
                    <a:p>
                      <a:pPr algn="ctr"/>
                      <a:r>
                        <a:rPr lang="sr-Latn-BA" sz="1200" baseline="0" dirty="0">
                          <a:latin typeface="+mn-lt"/>
                          <a:cs typeface="+mn-cs"/>
                        </a:rPr>
                        <a:t>Žito </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a:latin typeface="+mn-lt"/>
                          <a:cs typeface="+mn-cs"/>
                        </a:rPr>
                        <a:t>15</a:t>
                      </a:r>
                      <a:endParaRPr lang="en-GB" sz="1200" dirty="0">
                        <a:latin typeface="Times New Roman" panose="02020603050405020304" pitchFamily="18" charset="0"/>
                        <a:cs typeface="Times New Roman" panose="02020603050405020304" pitchFamily="18" charset="0"/>
                      </a:endParaRPr>
                    </a:p>
                  </a:txBody>
                  <a:tcPr>
                    <a:solidFill>
                      <a:schemeClr val="accent6">
                        <a:lumMod val="20000"/>
                        <a:lumOff val="80000"/>
                      </a:schemeClr>
                    </a:solidFill>
                  </a:tcPr>
                </a:tc>
                <a:tc>
                  <a:txBody>
                    <a:bodyPr/>
                    <a:lstStyle/>
                    <a:p>
                      <a:pPr algn="ctr"/>
                      <a:r>
                        <a:rPr lang="sr-Latn-BA" sz="1200" dirty="0">
                          <a:latin typeface="+mn-lt"/>
                          <a:cs typeface="+mn-cs"/>
                        </a:rPr>
                        <a:t>12</a:t>
                      </a:r>
                      <a:endParaRPr lang="en-GB" sz="1200" dirty="0">
                        <a:latin typeface="Times New Roman" panose="02020603050405020304" pitchFamily="18" charset="0"/>
                        <a:cs typeface="Times New Roman" panose="02020603050405020304" pitchFamily="18" charset="0"/>
                      </a:endParaRPr>
                    </a:p>
                  </a:txBody>
                  <a:tcPr>
                    <a:solidFill>
                      <a:srgbClr val="F9E0AD"/>
                    </a:solidFill>
                  </a:tcPr>
                </a:tc>
                <a:tc>
                  <a:txBody>
                    <a:bodyPr/>
                    <a:lstStyle/>
                    <a:p>
                      <a:pPr algn="ctr"/>
                      <a:r>
                        <a:rPr lang="sr-Latn-BA" sz="1200" dirty="0"/>
                        <a:t>27</a:t>
                      </a:r>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610857917"/>
                  </a:ext>
                </a:extLst>
              </a:tr>
            </a:tbl>
          </a:graphicData>
        </a:graphic>
      </p:graphicFrame>
      <p:sp>
        <p:nvSpPr>
          <p:cNvPr id="7" name="Title 1"/>
          <p:cNvSpPr txBox="1">
            <a:spLocks/>
          </p:cNvSpPr>
          <p:nvPr/>
        </p:nvSpPr>
        <p:spPr>
          <a:xfrm>
            <a:off x="582322" y="1707975"/>
            <a:ext cx="8064320" cy="487380"/>
          </a:xfrm>
          <a:prstGeom prst="rect">
            <a:avLst/>
          </a:prstGeom>
          <a:solidFill>
            <a:schemeClr val="bg1"/>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Courier New" panose="02070309020205020404" pitchFamily="49" charset="0"/>
              <a:buChar char="o"/>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Pp da Zemlja X u jednoj jedinici rada proizvede 30m platna i 15kg žita, a zemlja Y u jednoj jedinici rada proizvede 9 m platna i 12kg žita. I Pp da svaka zemlja ima raspoloživih po 10 jedinica radne snage, te da nema međusobne specijalizacije proizvodnje. </a:t>
            </a:r>
          </a:p>
          <a:p>
            <a:pPr marL="285750" indent="-285750" algn="just">
              <a:buFont typeface="Courier New" panose="02070309020205020404" pitchFamily="49" charset="0"/>
              <a:buChar char="o"/>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Ako obe zemlje imaju jednaku potrebu za proizvodima i troše za proizvodnju svakog proizvoda polovinu raspoložive količine rada, odgovorite:</a:t>
            </a:r>
          </a:p>
          <a:p>
            <a:pPr marL="342900" indent="-342900" algn="just">
              <a:buAutoNum type="alphaLcParenR"/>
            </a:pPr>
            <a:r>
              <a:rPr lang="sr-Latn-BA" sz="1600" dirty="0">
                <a:solidFill>
                  <a:srgbClr val="FF9966"/>
                </a:solidFill>
                <a:latin typeface="Times New Roman" panose="02020603050405020304" pitchFamily="18" charset="0"/>
                <a:cs typeface="Times New Roman" panose="02020603050405020304" pitchFamily="18" charset="0"/>
              </a:rPr>
              <a:t>koliko će se realizovati proizvodnje svake zemlje i ukupno sa aspekta svjetske proizvodnje </a:t>
            </a:r>
            <a:r>
              <a:rPr lang="sr-Latn-BA" sz="1600" b="1" dirty="0">
                <a:solidFill>
                  <a:srgbClr val="FF9966"/>
                </a:solidFill>
                <a:latin typeface="Times New Roman" panose="02020603050405020304" pitchFamily="18" charset="0"/>
                <a:cs typeface="Times New Roman" panose="02020603050405020304" pitchFamily="18" charset="0"/>
              </a:rPr>
              <a:t>bez specijalizacije </a:t>
            </a:r>
          </a:p>
          <a:p>
            <a:pPr marL="342900" indent="-342900" algn="just">
              <a:buFontTx/>
              <a:buAutoNum type="alphaLcParenR"/>
            </a:pPr>
            <a:r>
              <a:rPr lang="sr-Latn-BA" sz="1600" dirty="0">
                <a:solidFill>
                  <a:srgbClr val="FF9966"/>
                </a:solidFill>
                <a:latin typeface="Times New Roman" panose="02020603050405020304" pitchFamily="18" charset="0"/>
                <a:cs typeface="Times New Roman" panose="02020603050405020304" pitchFamily="18" charset="0"/>
              </a:rPr>
              <a:t>koliko će se realizovati proizvodnje svake zemlje i ukupno sa aspekta svjetske proizvodnje </a:t>
            </a:r>
            <a:r>
              <a:rPr lang="sr-Latn-BA" sz="1600" b="1" dirty="0">
                <a:solidFill>
                  <a:srgbClr val="FF9966"/>
                </a:solidFill>
                <a:latin typeface="Times New Roman" panose="02020603050405020304" pitchFamily="18" charset="0"/>
                <a:cs typeface="Times New Roman" panose="02020603050405020304" pitchFamily="18" charset="0"/>
              </a:rPr>
              <a:t>uz specijalizaciju </a:t>
            </a:r>
          </a:p>
          <a:p>
            <a:pPr algn="just"/>
            <a:r>
              <a:rPr lang="sr-Latn-BA" sz="1600" b="1" i="1" dirty="0">
                <a:solidFill>
                  <a:schemeClr val="tx1"/>
                </a:solidFill>
                <a:latin typeface="Times New Roman" panose="02020603050405020304" pitchFamily="18" charset="0"/>
                <a:cs typeface="Times New Roman" panose="02020603050405020304" pitchFamily="18" charset="0"/>
              </a:rPr>
              <a:t>Rješenje: </a:t>
            </a:r>
          </a:p>
          <a:p>
            <a:pPr marL="342900" indent="-342900" algn="just">
              <a:buAutoNum type="alphaLcParenR"/>
            </a:pP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r>
              <a:rPr lang="sr-Latn-BA" sz="1600" b="1" dirty="0">
                <a:solidFill>
                  <a:srgbClr val="FF9966"/>
                </a:solidFill>
                <a:latin typeface="Times New Roman" panose="02020603050405020304" pitchFamily="18" charset="0"/>
                <a:cs typeface="Times New Roman" panose="02020603050405020304" pitchFamily="18" charset="0"/>
              </a:rPr>
              <a:t> </a:t>
            </a:r>
          </a:p>
        </p:txBody>
      </p:sp>
      <p:sp>
        <p:nvSpPr>
          <p:cNvPr id="9" name="Title 1"/>
          <p:cNvSpPr txBox="1">
            <a:spLocks/>
          </p:cNvSpPr>
          <p:nvPr/>
        </p:nvSpPr>
        <p:spPr>
          <a:xfrm>
            <a:off x="729673" y="4122732"/>
            <a:ext cx="4449567" cy="313610"/>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400" b="1" i="1" dirty="0">
                <a:solidFill>
                  <a:schemeClr val="tx1">
                    <a:lumMod val="65000"/>
                    <a:lumOff val="35000"/>
                  </a:schemeClr>
                </a:solidFill>
                <a:latin typeface="Times New Roman" panose="02020603050405020304" pitchFamily="18" charset="0"/>
                <a:cs typeface="Times New Roman" panose="02020603050405020304" pitchFamily="18" charset="0"/>
              </a:rPr>
              <a:t>Proizvodnja u jedinici fizičkoga rada  </a:t>
            </a:r>
            <a:r>
              <a:rPr lang="sr-Latn-BA" sz="1400" b="1" i="1" dirty="0">
                <a:solidFill>
                  <a:srgbClr val="FFC000"/>
                </a:solidFill>
                <a:latin typeface="Times New Roman" panose="02020603050405020304" pitchFamily="18" charset="0"/>
                <a:cs typeface="Times New Roman" panose="02020603050405020304" pitchFamily="18" charset="0"/>
              </a:rPr>
              <a:t>PRIJE</a:t>
            </a:r>
            <a:r>
              <a:rPr lang="sr-Latn-BA" sz="1400" b="1" i="1" dirty="0">
                <a:solidFill>
                  <a:schemeClr val="tx1">
                    <a:lumMod val="65000"/>
                    <a:lumOff val="35000"/>
                  </a:schemeClr>
                </a:solidFill>
                <a:latin typeface="Times New Roman" panose="02020603050405020304" pitchFamily="18" charset="0"/>
                <a:cs typeface="Times New Roman" panose="02020603050405020304" pitchFamily="18" charset="0"/>
              </a:rPr>
              <a:t>  specijalizacije  </a:t>
            </a:r>
          </a:p>
        </p:txBody>
      </p:sp>
      <p:graphicFrame>
        <p:nvGraphicFramePr>
          <p:cNvPr id="10" name="Table 9"/>
          <p:cNvGraphicFramePr>
            <a:graphicFrameLocks noGrp="1"/>
          </p:cNvGraphicFramePr>
          <p:nvPr>
            <p:extLst>
              <p:ext uri="{D42A27DB-BD31-4B8C-83A1-F6EECF244321}">
                <p14:modId xmlns:p14="http://schemas.microsoft.com/office/powerpoint/2010/main" val="3934601062"/>
              </p:ext>
            </p:extLst>
          </p:nvPr>
        </p:nvGraphicFramePr>
        <p:xfrm>
          <a:off x="4717340" y="4622436"/>
          <a:ext cx="3746487" cy="1097280"/>
        </p:xfrm>
        <a:graphic>
          <a:graphicData uri="http://schemas.openxmlformats.org/drawingml/2006/table">
            <a:tbl>
              <a:tblPr firstRow="1" bandRow="1">
                <a:tableStyleId>{9D7B26C5-4107-4FEC-AEDC-1716B250A1EF}</a:tableStyleId>
              </a:tblPr>
              <a:tblGrid>
                <a:gridCol w="1028610">
                  <a:extLst>
                    <a:ext uri="{9D8B030D-6E8A-4147-A177-3AD203B41FA5}">
                      <a16:colId xmlns:a16="http://schemas.microsoft.com/office/drawing/2014/main" val="2130306166"/>
                    </a:ext>
                  </a:extLst>
                </a:gridCol>
                <a:gridCol w="844633">
                  <a:extLst>
                    <a:ext uri="{9D8B030D-6E8A-4147-A177-3AD203B41FA5}">
                      <a16:colId xmlns:a16="http://schemas.microsoft.com/office/drawing/2014/main" val="3977420346"/>
                    </a:ext>
                  </a:extLst>
                </a:gridCol>
                <a:gridCol w="936622">
                  <a:extLst>
                    <a:ext uri="{9D8B030D-6E8A-4147-A177-3AD203B41FA5}">
                      <a16:colId xmlns:a16="http://schemas.microsoft.com/office/drawing/2014/main" val="2763985732"/>
                    </a:ext>
                  </a:extLst>
                </a:gridCol>
                <a:gridCol w="936622">
                  <a:extLst>
                    <a:ext uri="{9D8B030D-6E8A-4147-A177-3AD203B41FA5}">
                      <a16:colId xmlns:a16="http://schemas.microsoft.com/office/drawing/2014/main" val="2844783401"/>
                    </a:ext>
                  </a:extLst>
                </a:gridCol>
              </a:tblGrid>
              <a:tr h="263148">
                <a:tc>
                  <a:txBody>
                    <a:bodyPr/>
                    <a:lstStyle/>
                    <a:p>
                      <a:endParaRPr lang="en-GB" sz="1200" dirty="0">
                        <a:latin typeface="Times New Roman" panose="02020603050405020304" pitchFamily="18" charset="0"/>
                        <a:cs typeface="Times New Roman" panose="02020603050405020304" pitchFamily="18" charset="0"/>
                      </a:endParaRPr>
                    </a:p>
                  </a:txBody>
                  <a:tcPr/>
                </a:tc>
                <a:tc gridSpan="2">
                  <a:txBody>
                    <a:bodyPr/>
                    <a:lstStyle/>
                    <a:p>
                      <a:pPr algn="ctr"/>
                      <a:r>
                        <a:rPr lang="sr-Latn-BA" sz="1200" dirty="0"/>
                        <a:t>Zemlja </a:t>
                      </a:r>
                      <a:endParaRPr lang="en-GB" sz="1200" dirty="0">
                        <a:latin typeface="Times New Roman" panose="02020603050405020304" pitchFamily="18" charset="0"/>
                        <a:cs typeface="Times New Roman" panose="02020603050405020304" pitchFamily="18" charset="0"/>
                      </a:endParaRPr>
                    </a:p>
                  </a:txBody>
                  <a:tcPr/>
                </a:tc>
                <a:tc hMerge="1">
                  <a:txBody>
                    <a:bodyPr/>
                    <a:lstStyle/>
                    <a:p>
                      <a:endParaRPr lang="en-GB" sz="1400" dirty="0">
                        <a:latin typeface="Times New Roman" panose="02020603050405020304" pitchFamily="18" charset="0"/>
                        <a:cs typeface="Times New Roman" panose="02020603050405020304" pitchFamily="18" charset="0"/>
                      </a:endParaRPr>
                    </a:p>
                  </a:txBody>
                  <a:tcPr/>
                </a:tc>
                <a:tc>
                  <a:txBody>
                    <a:bodyPr/>
                    <a:lstStyle/>
                    <a:p>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522106713"/>
                  </a:ext>
                </a:extLst>
              </a:tr>
              <a:tr h="255846">
                <a:tc>
                  <a:txBody>
                    <a:bodyPr/>
                    <a:lstStyle/>
                    <a:p>
                      <a:pPr algn="ctr"/>
                      <a:r>
                        <a:rPr lang="sr-Latn-BA" sz="1200" dirty="0"/>
                        <a:t>Proizvod </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a:t>X</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a:t>Y</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a:t>Ukupno </a:t>
                      </a:r>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37416641"/>
                  </a:ext>
                </a:extLst>
              </a:tr>
              <a:tr h="255846">
                <a:tc>
                  <a:txBody>
                    <a:bodyPr/>
                    <a:lstStyle/>
                    <a:p>
                      <a:pPr algn="ctr"/>
                      <a:r>
                        <a:rPr lang="sr-Latn-BA" sz="1200" dirty="0">
                          <a:latin typeface="+mn-lt"/>
                          <a:cs typeface="+mn-cs"/>
                        </a:rPr>
                        <a:t>Platno</a:t>
                      </a:r>
                      <a:r>
                        <a:rPr lang="sr-Latn-BA" sz="1200" baseline="0" dirty="0">
                          <a:latin typeface="+mn-lt"/>
                          <a:cs typeface="+mn-cs"/>
                        </a:rPr>
                        <a:t> </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a:t>150</a:t>
                      </a:r>
                      <a:endParaRPr lang="en-GB" sz="1200" dirty="0">
                        <a:latin typeface="Times New Roman" panose="02020603050405020304" pitchFamily="18" charset="0"/>
                        <a:cs typeface="Times New Roman" panose="02020603050405020304" pitchFamily="18" charset="0"/>
                      </a:endParaRPr>
                    </a:p>
                  </a:txBody>
                  <a:tcPr>
                    <a:solidFill>
                      <a:schemeClr val="accent6">
                        <a:lumMod val="20000"/>
                        <a:lumOff val="80000"/>
                      </a:schemeClr>
                    </a:solidFill>
                  </a:tcPr>
                </a:tc>
                <a:tc>
                  <a:txBody>
                    <a:bodyPr/>
                    <a:lstStyle/>
                    <a:p>
                      <a:pPr algn="ctr"/>
                      <a:r>
                        <a:rPr lang="sr-Latn-BA" sz="1200" dirty="0">
                          <a:latin typeface="Times New Roman" panose="02020603050405020304" pitchFamily="18" charset="0"/>
                          <a:cs typeface="Times New Roman" panose="02020603050405020304" pitchFamily="18" charset="0"/>
                        </a:rPr>
                        <a:t>45</a:t>
                      </a:r>
                      <a:endParaRPr lang="en-GB" sz="1200" dirty="0">
                        <a:latin typeface="Times New Roman" panose="02020603050405020304" pitchFamily="18" charset="0"/>
                        <a:cs typeface="Times New Roman" panose="02020603050405020304" pitchFamily="18" charset="0"/>
                      </a:endParaRPr>
                    </a:p>
                  </a:txBody>
                  <a:tcPr>
                    <a:solidFill>
                      <a:srgbClr val="F9E0AD"/>
                    </a:solidFill>
                  </a:tcPr>
                </a:tc>
                <a:tc>
                  <a:txBody>
                    <a:bodyPr/>
                    <a:lstStyle/>
                    <a:p>
                      <a:pPr algn="ctr"/>
                      <a:r>
                        <a:rPr lang="sr-Latn-BA" sz="1200" dirty="0">
                          <a:latin typeface="+mn-lt"/>
                          <a:cs typeface="+mn-cs"/>
                        </a:rPr>
                        <a:t>195</a:t>
                      </a:r>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981098333"/>
                  </a:ext>
                </a:extLst>
              </a:tr>
              <a:tr h="255846">
                <a:tc>
                  <a:txBody>
                    <a:bodyPr/>
                    <a:lstStyle/>
                    <a:p>
                      <a:pPr algn="ctr"/>
                      <a:r>
                        <a:rPr lang="sr-Latn-BA" sz="1200" baseline="0" dirty="0">
                          <a:latin typeface="+mn-lt"/>
                          <a:cs typeface="+mn-cs"/>
                        </a:rPr>
                        <a:t>Žito </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a:latin typeface="+mn-lt"/>
                          <a:cs typeface="+mn-cs"/>
                        </a:rPr>
                        <a:t>75</a:t>
                      </a:r>
                      <a:endParaRPr lang="en-GB" sz="1200" dirty="0">
                        <a:latin typeface="Times New Roman" panose="02020603050405020304" pitchFamily="18" charset="0"/>
                        <a:cs typeface="Times New Roman" panose="02020603050405020304" pitchFamily="18" charset="0"/>
                      </a:endParaRPr>
                    </a:p>
                  </a:txBody>
                  <a:tcPr>
                    <a:solidFill>
                      <a:schemeClr val="accent6">
                        <a:lumMod val="20000"/>
                        <a:lumOff val="80000"/>
                      </a:schemeClr>
                    </a:solidFill>
                  </a:tcPr>
                </a:tc>
                <a:tc>
                  <a:txBody>
                    <a:bodyPr/>
                    <a:lstStyle/>
                    <a:p>
                      <a:pPr algn="ctr"/>
                      <a:r>
                        <a:rPr lang="sr-Latn-BA" sz="1200" dirty="0">
                          <a:latin typeface="+mn-lt"/>
                          <a:cs typeface="+mn-cs"/>
                        </a:rPr>
                        <a:t>60</a:t>
                      </a:r>
                      <a:endParaRPr lang="en-GB" sz="1200" dirty="0">
                        <a:latin typeface="Times New Roman" panose="02020603050405020304" pitchFamily="18" charset="0"/>
                        <a:cs typeface="Times New Roman" panose="02020603050405020304" pitchFamily="18" charset="0"/>
                      </a:endParaRPr>
                    </a:p>
                  </a:txBody>
                  <a:tcPr>
                    <a:solidFill>
                      <a:srgbClr val="F9E0AD"/>
                    </a:solidFill>
                  </a:tcPr>
                </a:tc>
                <a:tc>
                  <a:txBody>
                    <a:bodyPr/>
                    <a:lstStyle/>
                    <a:p>
                      <a:pPr algn="ctr"/>
                      <a:r>
                        <a:rPr lang="sr-Latn-BA" sz="1200" dirty="0">
                          <a:latin typeface="+mn-lt"/>
                          <a:cs typeface="+mn-cs"/>
                        </a:rPr>
                        <a:t>135</a:t>
                      </a:r>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610857917"/>
                  </a:ext>
                </a:extLst>
              </a:tr>
            </a:tbl>
          </a:graphicData>
        </a:graphic>
      </p:graphicFrame>
      <p:sp>
        <p:nvSpPr>
          <p:cNvPr id="11" name="Title 1"/>
          <p:cNvSpPr txBox="1">
            <a:spLocks/>
          </p:cNvSpPr>
          <p:nvPr/>
        </p:nvSpPr>
        <p:spPr>
          <a:xfrm>
            <a:off x="4717340" y="3989392"/>
            <a:ext cx="4449567" cy="313610"/>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400" b="1" i="1" dirty="0">
                <a:solidFill>
                  <a:schemeClr val="tx1">
                    <a:lumMod val="65000"/>
                    <a:lumOff val="35000"/>
                  </a:schemeClr>
                </a:solidFill>
                <a:latin typeface="Times New Roman" panose="02020603050405020304" pitchFamily="18" charset="0"/>
                <a:cs typeface="Times New Roman" panose="02020603050405020304" pitchFamily="18" charset="0"/>
              </a:rPr>
              <a:t>a) Proizvodnja </a:t>
            </a:r>
            <a:r>
              <a:rPr lang="sr-Latn-BA" sz="1400" b="1" i="1" dirty="0">
                <a:solidFill>
                  <a:schemeClr val="accent2"/>
                </a:solidFill>
                <a:latin typeface="Times New Roman" panose="02020603050405020304" pitchFamily="18" charset="0"/>
                <a:cs typeface="Times New Roman" panose="02020603050405020304" pitchFamily="18" charset="0"/>
              </a:rPr>
              <a:t>u okviru raspoloživog rada PRIJE  </a:t>
            </a:r>
            <a:r>
              <a:rPr lang="sr-Latn-BA" sz="1400" b="1" i="1" dirty="0">
                <a:solidFill>
                  <a:schemeClr val="tx1">
                    <a:lumMod val="65000"/>
                    <a:lumOff val="35000"/>
                  </a:schemeClr>
                </a:solidFill>
                <a:latin typeface="Times New Roman" panose="02020603050405020304" pitchFamily="18" charset="0"/>
                <a:cs typeface="Times New Roman" panose="02020603050405020304" pitchFamily="18" charset="0"/>
              </a:rPr>
              <a:t>specijalizacije  </a:t>
            </a:r>
          </a:p>
        </p:txBody>
      </p:sp>
      <p:sp>
        <p:nvSpPr>
          <p:cNvPr id="12" name="Title 1"/>
          <p:cNvSpPr txBox="1">
            <a:spLocks/>
          </p:cNvSpPr>
          <p:nvPr/>
        </p:nvSpPr>
        <p:spPr>
          <a:xfrm>
            <a:off x="582321" y="6007648"/>
            <a:ext cx="8064320" cy="487380"/>
          </a:xfrm>
          <a:prstGeom prst="rect">
            <a:avLst/>
          </a:prstGeom>
          <a:solidFill>
            <a:schemeClr val="bg1"/>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a:solidFill>
                  <a:schemeClr val="tx1"/>
                </a:solidFill>
                <a:latin typeface="Times New Roman" panose="02020603050405020304" pitchFamily="18" charset="0"/>
                <a:cs typeface="Times New Roman" panose="02020603050405020304" pitchFamily="18" charset="0"/>
              </a:rPr>
              <a:t>Za raspoloživih 10 jedinica radne snage, ukupna proizvodnja bez specijalizacije:  iznosi 195 jedinica platna i 135 jedinica žita. </a:t>
            </a:r>
          </a:p>
        </p:txBody>
      </p:sp>
    </p:spTree>
    <p:extLst>
      <p:ext uri="{BB962C8B-B14F-4D97-AF65-F5344CB8AC3E}">
        <p14:creationId xmlns:p14="http://schemas.microsoft.com/office/powerpoint/2010/main" val="268450561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39</a:t>
            </a:fld>
            <a:endParaRPr lang="en-US" dirty="0"/>
          </a:p>
        </p:txBody>
      </p:sp>
      <p:sp>
        <p:nvSpPr>
          <p:cNvPr id="3" name="Rounded Rectangle 2"/>
          <p:cNvSpPr/>
          <p:nvPr/>
        </p:nvSpPr>
        <p:spPr>
          <a:xfrm>
            <a:off x="281383" y="213457"/>
            <a:ext cx="8529242" cy="516216"/>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Teorija međunarodne trgovine...TEORIJA RELATIVNE  PREDNOSTI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81383" y="948923"/>
            <a:ext cx="448290" cy="556034"/>
          </a:xfrm>
          <a:prstGeom prst="rect">
            <a:avLst/>
          </a:prstGeom>
        </p:spPr>
      </p:pic>
      <p:sp>
        <p:nvSpPr>
          <p:cNvPr id="5" name="Title 1"/>
          <p:cNvSpPr txBox="1">
            <a:spLocks/>
          </p:cNvSpPr>
          <p:nvPr/>
        </p:nvSpPr>
        <p:spPr>
          <a:xfrm>
            <a:off x="729673" y="865225"/>
            <a:ext cx="7916968" cy="639732"/>
          </a:xfrm>
          <a:prstGeom prst="rect">
            <a:avLst/>
          </a:prstGeom>
          <a:solidFill>
            <a:schemeClr val="bg1">
              <a:lumMod val="8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buFont typeface="Wingdings" panose="05000000000000000000" pitchFamily="2" charset="2"/>
              <a:buChar char="ü"/>
            </a:pPr>
            <a:r>
              <a:rPr lang="sr-Latn-BA" sz="1600" b="1" i="1" u="sng" dirty="0">
                <a:solidFill>
                  <a:schemeClr val="tx1">
                    <a:lumMod val="65000"/>
                    <a:lumOff val="35000"/>
                  </a:schemeClr>
                </a:solidFill>
                <a:latin typeface="Times New Roman" panose="02020603050405020304" pitchFamily="18" charset="0"/>
                <a:cs typeface="Times New Roman" panose="02020603050405020304" pitchFamily="18" charset="0"/>
              </a:rPr>
              <a:t>Primjer</a:t>
            </a:r>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600" b="1" i="1" dirty="0">
                <a:solidFill>
                  <a:schemeClr val="tx2"/>
                </a:solidFill>
                <a:latin typeface="Times New Roman" panose="02020603050405020304" pitchFamily="18" charset="0"/>
                <a:cs typeface="Times New Roman" panose="02020603050405020304" pitchFamily="18" charset="0"/>
              </a:rPr>
              <a:t>Teorija relativnih  prednosti – Proizvodnja u okviru raspoloživog rada  </a:t>
            </a:r>
            <a:r>
              <a:rPr lang="sr-Latn-BA" sz="1600" b="1" i="1" dirty="0">
                <a:solidFill>
                  <a:schemeClr val="accent5"/>
                </a:solidFill>
                <a:latin typeface="Times New Roman" panose="02020603050405020304" pitchFamily="18" charset="0"/>
                <a:cs typeface="Times New Roman" panose="02020603050405020304" pitchFamily="18" charset="0"/>
              </a:rPr>
              <a:t>poslije</a:t>
            </a:r>
            <a:r>
              <a:rPr lang="sr-Latn-BA" sz="1600" b="1" i="1" dirty="0">
                <a:solidFill>
                  <a:schemeClr val="tx2"/>
                </a:solidFill>
                <a:latin typeface="Times New Roman" panose="02020603050405020304" pitchFamily="18" charset="0"/>
                <a:cs typeface="Times New Roman" panose="02020603050405020304" pitchFamily="18" charset="0"/>
              </a:rPr>
              <a:t> specijalizacije  </a:t>
            </a:r>
          </a:p>
        </p:txBody>
      </p:sp>
      <p:sp>
        <p:nvSpPr>
          <p:cNvPr id="7" name="Title 1"/>
          <p:cNvSpPr txBox="1">
            <a:spLocks/>
          </p:cNvSpPr>
          <p:nvPr/>
        </p:nvSpPr>
        <p:spPr>
          <a:xfrm>
            <a:off x="582321" y="1674433"/>
            <a:ext cx="8064320" cy="487380"/>
          </a:xfrm>
          <a:prstGeom prst="rect">
            <a:avLst/>
          </a:prstGeom>
          <a:solidFill>
            <a:schemeClr val="bg1"/>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a:solidFill>
                  <a:srgbClr val="FF9966"/>
                </a:solidFill>
                <a:latin typeface="Times New Roman" panose="02020603050405020304" pitchFamily="18" charset="0"/>
                <a:cs typeface="Times New Roman" panose="02020603050405020304" pitchFamily="18" charset="0"/>
              </a:rPr>
              <a:t>b) koliko će se realizovati proizvodnje svake zemlje i ukupno sa aspekta svjetske proizvodnje UZ specijalizaciju </a:t>
            </a:r>
          </a:p>
          <a:p>
            <a:pPr algn="just"/>
            <a:r>
              <a:rPr lang="sr-Latn-BA" sz="1600" b="1" i="1" dirty="0">
                <a:solidFill>
                  <a:schemeClr val="tx1"/>
                </a:solidFill>
                <a:latin typeface="Times New Roman" panose="02020603050405020304" pitchFamily="18" charset="0"/>
                <a:cs typeface="Times New Roman" panose="02020603050405020304" pitchFamily="18" charset="0"/>
              </a:rPr>
              <a:t>Rješenje: </a:t>
            </a:r>
          </a:p>
          <a:p>
            <a:pPr marL="342900" indent="-342900" algn="just">
              <a:buAutoNum type="alphaLcParenR"/>
            </a:pP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r>
              <a:rPr lang="sr-Latn-BA" sz="1600" b="1" dirty="0">
                <a:solidFill>
                  <a:srgbClr val="FF9966"/>
                </a:solidFill>
                <a:latin typeface="Times New Roman" panose="02020603050405020304" pitchFamily="18" charset="0"/>
                <a:cs typeface="Times New Roman" panose="02020603050405020304" pitchFamily="18" charset="0"/>
              </a:rPr>
              <a:t> </a:t>
            </a:r>
          </a:p>
        </p:txBody>
      </p:sp>
      <p:graphicFrame>
        <p:nvGraphicFramePr>
          <p:cNvPr id="10" name="Table 9"/>
          <p:cNvGraphicFramePr>
            <a:graphicFrameLocks noGrp="1"/>
          </p:cNvGraphicFramePr>
          <p:nvPr>
            <p:extLst>
              <p:ext uri="{D42A27DB-BD31-4B8C-83A1-F6EECF244321}">
                <p14:modId xmlns:p14="http://schemas.microsoft.com/office/powerpoint/2010/main" val="1843740844"/>
              </p:ext>
            </p:extLst>
          </p:nvPr>
        </p:nvGraphicFramePr>
        <p:xfrm>
          <a:off x="582321" y="3025302"/>
          <a:ext cx="3746487" cy="1398838"/>
        </p:xfrm>
        <a:graphic>
          <a:graphicData uri="http://schemas.openxmlformats.org/drawingml/2006/table">
            <a:tbl>
              <a:tblPr firstRow="1" bandRow="1">
                <a:tableStyleId>{3B4B98B0-60AC-42C2-AFA5-B58CD77FA1E5}</a:tableStyleId>
              </a:tblPr>
              <a:tblGrid>
                <a:gridCol w="1028610">
                  <a:extLst>
                    <a:ext uri="{9D8B030D-6E8A-4147-A177-3AD203B41FA5}">
                      <a16:colId xmlns:a16="http://schemas.microsoft.com/office/drawing/2014/main" val="2130306166"/>
                    </a:ext>
                  </a:extLst>
                </a:gridCol>
                <a:gridCol w="844633">
                  <a:extLst>
                    <a:ext uri="{9D8B030D-6E8A-4147-A177-3AD203B41FA5}">
                      <a16:colId xmlns:a16="http://schemas.microsoft.com/office/drawing/2014/main" val="3977420346"/>
                    </a:ext>
                  </a:extLst>
                </a:gridCol>
                <a:gridCol w="936622">
                  <a:extLst>
                    <a:ext uri="{9D8B030D-6E8A-4147-A177-3AD203B41FA5}">
                      <a16:colId xmlns:a16="http://schemas.microsoft.com/office/drawing/2014/main" val="2763985732"/>
                    </a:ext>
                  </a:extLst>
                </a:gridCol>
                <a:gridCol w="936622">
                  <a:extLst>
                    <a:ext uri="{9D8B030D-6E8A-4147-A177-3AD203B41FA5}">
                      <a16:colId xmlns:a16="http://schemas.microsoft.com/office/drawing/2014/main" val="2844783401"/>
                    </a:ext>
                  </a:extLst>
                </a:gridCol>
              </a:tblGrid>
              <a:tr h="301558">
                <a:tc>
                  <a:txBody>
                    <a:bodyPr/>
                    <a:lstStyle/>
                    <a:p>
                      <a:endParaRPr lang="en-GB" sz="1200" dirty="0">
                        <a:latin typeface="Times New Roman" panose="02020603050405020304" pitchFamily="18" charset="0"/>
                        <a:cs typeface="Times New Roman" panose="02020603050405020304" pitchFamily="18" charset="0"/>
                      </a:endParaRPr>
                    </a:p>
                  </a:txBody>
                  <a:tcPr/>
                </a:tc>
                <a:tc gridSpan="2">
                  <a:txBody>
                    <a:bodyPr/>
                    <a:lstStyle/>
                    <a:p>
                      <a:pPr algn="ctr"/>
                      <a:r>
                        <a:rPr lang="sr-Latn-BA" sz="1200" dirty="0"/>
                        <a:t>Zemlja </a:t>
                      </a:r>
                      <a:endParaRPr lang="en-GB" sz="1200" dirty="0">
                        <a:latin typeface="Times New Roman" panose="02020603050405020304" pitchFamily="18" charset="0"/>
                        <a:cs typeface="Times New Roman" panose="02020603050405020304" pitchFamily="18" charset="0"/>
                      </a:endParaRPr>
                    </a:p>
                  </a:txBody>
                  <a:tcPr/>
                </a:tc>
                <a:tc hMerge="1">
                  <a:txBody>
                    <a:bodyPr/>
                    <a:lstStyle/>
                    <a:p>
                      <a:endParaRPr lang="en-GB" sz="1400" dirty="0">
                        <a:latin typeface="Times New Roman" panose="02020603050405020304" pitchFamily="18" charset="0"/>
                        <a:cs typeface="Times New Roman" panose="02020603050405020304" pitchFamily="18" charset="0"/>
                      </a:endParaRPr>
                    </a:p>
                  </a:txBody>
                  <a:tcPr/>
                </a:tc>
                <a:tc>
                  <a:txBody>
                    <a:bodyPr/>
                    <a:lstStyle/>
                    <a:p>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522106713"/>
                  </a:ext>
                </a:extLst>
              </a:tr>
              <a:tr h="255846">
                <a:tc>
                  <a:txBody>
                    <a:bodyPr/>
                    <a:lstStyle/>
                    <a:p>
                      <a:pPr algn="ctr"/>
                      <a:r>
                        <a:rPr lang="sr-Latn-BA" sz="1200" dirty="0"/>
                        <a:t>Proizvod </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a:t>X</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a:t>Y</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a:t>Ukupno </a:t>
                      </a:r>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37416641"/>
                  </a:ext>
                </a:extLst>
              </a:tr>
              <a:tr h="255846">
                <a:tc>
                  <a:txBody>
                    <a:bodyPr/>
                    <a:lstStyle/>
                    <a:p>
                      <a:pPr algn="ctr"/>
                      <a:r>
                        <a:rPr lang="sr-Latn-BA" sz="1200" dirty="0"/>
                        <a:t>Platno</a:t>
                      </a:r>
                      <a:r>
                        <a:rPr lang="sr-Latn-BA" sz="1200" baseline="0" dirty="0"/>
                        <a:t> </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a:t>150</a:t>
                      </a:r>
                      <a:endParaRPr lang="en-GB" sz="1200" dirty="0">
                        <a:latin typeface="Times New Roman" panose="02020603050405020304" pitchFamily="18" charset="0"/>
                        <a:cs typeface="Times New Roman" panose="02020603050405020304" pitchFamily="18" charset="0"/>
                      </a:endParaRPr>
                    </a:p>
                  </a:txBody>
                  <a:tcPr>
                    <a:solidFill>
                      <a:schemeClr val="accent4">
                        <a:lumMod val="40000"/>
                        <a:lumOff val="60000"/>
                      </a:schemeClr>
                    </a:solidFill>
                  </a:tcPr>
                </a:tc>
                <a:tc>
                  <a:txBody>
                    <a:bodyPr/>
                    <a:lstStyle/>
                    <a:p>
                      <a:pPr algn="ctr"/>
                      <a:r>
                        <a:rPr lang="sr-Latn-BA" sz="1200" dirty="0"/>
                        <a:t>45</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a:t>195</a:t>
                      </a:r>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981098333"/>
                  </a:ext>
                </a:extLst>
              </a:tr>
              <a:tr h="255846">
                <a:tc>
                  <a:txBody>
                    <a:bodyPr/>
                    <a:lstStyle/>
                    <a:p>
                      <a:pPr algn="ctr"/>
                      <a:r>
                        <a:rPr lang="sr-Latn-BA" sz="1200" baseline="0" dirty="0"/>
                        <a:t>Žito </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a:t>75</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a:t>60</a:t>
                      </a:r>
                      <a:endParaRPr lang="en-GB" sz="1200" dirty="0">
                        <a:latin typeface="Times New Roman" panose="02020603050405020304" pitchFamily="18" charset="0"/>
                        <a:cs typeface="Times New Roman" panose="02020603050405020304" pitchFamily="18" charset="0"/>
                      </a:endParaRPr>
                    </a:p>
                  </a:txBody>
                  <a:tcPr>
                    <a:solidFill>
                      <a:schemeClr val="accent5">
                        <a:lumMod val="75000"/>
                        <a:alpha val="20000"/>
                      </a:schemeClr>
                    </a:solidFill>
                  </a:tcPr>
                </a:tc>
                <a:tc>
                  <a:txBody>
                    <a:bodyPr/>
                    <a:lstStyle/>
                    <a:p>
                      <a:pPr algn="ctr"/>
                      <a:r>
                        <a:rPr lang="sr-Latn-BA" sz="1200" dirty="0"/>
                        <a:t>135</a:t>
                      </a:r>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610857917"/>
                  </a:ext>
                </a:extLst>
              </a:tr>
              <a:tr h="255846">
                <a:tc>
                  <a:txBody>
                    <a:bodyPr/>
                    <a:lstStyle/>
                    <a:p>
                      <a:pPr algn="ctr"/>
                      <a:r>
                        <a:rPr lang="sr-Latn-BA" sz="1200" dirty="0"/>
                        <a:t>Ukupno </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a:latin typeface="Times New Roman" panose="02020603050405020304" pitchFamily="18" charset="0"/>
                          <a:cs typeface="Times New Roman" panose="02020603050405020304" pitchFamily="18" charset="0"/>
                        </a:rPr>
                        <a:t>225</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a:latin typeface="Times New Roman" panose="02020603050405020304" pitchFamily="18" charset="0"/>
                          <a:cs typeface="Times New Roman" panose="02020603050405020304" pitchFamily="18" charset="0"/>
                        </a:rPr>
                        <a:t>105</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a:latin typeface="Times New Roman" panose="02020603050405020304" pitchFamily="18" charset="0"/>
                          <a:cs typeface="Times New Roman" panose="02020603050405020304" pitchFamily="18" charset="0"/>
                        </a:rPr>
                        <a:t>330</a:t>
                      </a:r>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53100737"/>
                  </a:ext>
                </a:extLst>
              </a:tr>
            </a:tbl>
          </a:graphicData>
        </a:graphic>
      </p:graphicFrame>
      <p:sp>
        <p:nvSpPr>
          <p:cNvPr id="11" name="Title 1"/>
          <p:cNvSpPr txBox="1">
            <a:spLocks/>
          </p:cNvSpPr>
          <p:nvPr/>
        </p:nvSpPr>
        <p:spPr>
          <a:xfrm>
            <a:off x="582321" y="2535296"/>
            <a:ext cx="4449567" cy="313610"/>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400" b="1" i="1" dirty="0">
                <a:solidFill>
                  <a:schemeClr val="tx1">
                    <a:lumMod val="65000"/>
                    <a:lumOff val="35000"/>
                  </a:schemeClr>
                </a:solidFill>
                <a:latin typeface="Times New Roman" panose="02020603050405020304" pitchFamily="18" charset="0"/>
                <a:cs typeface="Times New Roman" panose="02020603050405020304" pitchFamily="18" charset="0"/>
              </a:rPr>
              <a:t> Proizvodnja </a:t>
            </a:r>
            <a:r>
              <a:rPr lang="sr-Latn-BA" sz="1400" b="1" i="1" dirty="0">
                <a:solidFill>
                  <a:schemeClr val="accent2"/>
                </a:solidFill>
                <a:latin typeface="Times New Roman" panose="02020603050405020304" pitchFamily="18" charset="0"/>
                <a:cs typeface="Times New Roman" panose="02020603050405020304" pitchFamily="18" charset="0"/>
              </a:rPr>
              <a:t>u okviru raspoloživog rada PRIJE  </a:t>
            </a:r>
            <a:r>
              <a:rPr lang="sr-Latn-BA" sz="1400" b="1" i="1" dirty="0">
                <a:solidFill>
                  <a:schemeClr val="tx1">
                    <a:lumMod val="65000"/>
                    <a:lumOff val="35000"/>
                  </a:schemeClr>
                </a:solidFill>
                <a:latin typeface="Times New Roman" panose="02020603050405020304" pitchFamily="18" charset="0"/>
                <a:cs typeface="Times New Roman" panose="02020603050405020304" pitchFamily="18" charset="0"/>
              </a:rPr>
              <a:t>specijalizacije  </a:t>
            </a:r>
          </a:p>
        </p:txBody>
      </p:sp>
      <p:sp>
        <p:nvSpPr>
          <p:cNvPr id="12" name="Title 1"/>
          <p:cNvSpPr txBox="1">
            <a:spLocks/>
          </p:cNvSpPr>
          <p:nvPr/>
        </p:nvSpPr>
        <p:spPr>
          <a:xfrm>
            <a:off x="4423805" y="3279567"/>
            <a:ext cx="4107352" cy="1086792"/>
          </a:xfrm>
          <a:prstGeom prst="rect">
            <a:avLst/>
          </a:prstGeom>
          <a:solidFill>
            <a:schemeClr val="bg1"/>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a:solidFill>
                  <a:schemeClr val="tx1"/>
                </a:solidFill>
                <a:latin typeface="Times New Roman" panose="02020603050405020304" pitchFamily="18" charset="0"/>
                <a:cs typeface="Times New Roman" panose="02020603050405020304" pitchFamily="18" charset="0"/>
              </a:rPr>
              <a:t>Za raspoloživih 10 jedinica radne snage, ukupna proizvodnja </a:t>
            </a:r>
            <a:r>
              <a:rPr lang="sr-Latn-BA" sz="1600" u="sng" dirty="0">
                <a:solidFill>
                  <a:schemeClr val="tx1"/>
                </a:solidFill>
                <a:latin typeface="Times New Roman" panose="02020603050405020304" pitchFamily="18" charset="0"/>
                <a:cs typeface="Times New Roman" panose="02020603050405020304" pitchFamily="18" charset="0"/>
              </a:rPr>
              <a:t>bez specijalizacije</a:t>
            </a:r>
            <a:r>
              <a:rPr lang="sr-Latn-BA" sz="1600" dirty="0">
                <a:solidFill>
                  <a:schemeClr val="tx1"/>
                </a:solidFill>
                <a:latin typeface="Times New Roman" panose="02020603050405020304" pitchFamily="18" charset="0"/>
                <a:cs typeface="Times New Roman" panose="02020603050405020304" pitchFamily="18" charset="0"/>
              </a:rPr>
              <a:t>:  iznosi 195 jedinica platna i 135 jedinica žita. </a:t>
            </a:r>
          </a:p>
        </p:txBody>
      </p:sp>
      <p:sp>
        <p:nvSpPr>
          <p:cNvPr id="13" name="Title 1"/>
          <p:cNvSpPr txBox="1">
            <a:spLocks/>
          </p:cNvSpPr>
          <p:nvPr/>
        </p:nvSpPr>
        <p:spPr>
          <a:xfrm>
            <a:off x="505528" y="4598247"/>
            <a:ext cx="4449567" cy="509201"/>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400" b="1" i="1" dirty="0">
                <a:solidFill>
                  <a:schemeClr val="tx1">
                    <a:lumMod val="65000"/>
                    <a:lumOff val="35000"/>
                  </a:schemeClr>
                </a:solidFill>
                <a:latin typeface="Times New Roman" panose="02020603050405020304" pitchFamily="18" charset="0"/>
                <a:cs typeface="Times New Roman" panose="02020603050405020304" pitchFamily="18" charset="0"/>
              </a:rPr>
              <a:t> Proizvodnja </a:t>
            </a:r>
            <a:r>
              <a:rPr lang="sr-Latn-BA" sz="1400" b="1" i="1" dirty="0">
                <a:solidFill>
                  <a:schemeClr val="accent2"/>
                </a:solidFill>
                <a:latin typeface="Times New Roman" panose="02020603050405020304" pitchFamily="18" charset="0"/>
                <a:cs typeface="Times New Roman" panose="02020603050405020304" pitchFamily="18" charset="0"/>
              </a:rPr>
              <a:t>u okviru raspoloživog rada UZ </a:t>
            </a:r>
            <a:r>
              <a:rPr lang="sr-Latn-BA" sz="1400" b="1" i="1" dirty="0">
                <a:solidFill>
                  <a:schemeClr val="tx1">
                    <a:lumMod val="65000"/>
                    <a:lumOff val="35000"/>
                  </a:schemeClr>
                </a:solidFill>
                <a:latin typeface="Times New Roman" panose="02020603050405020304" pitchFamily="18" charset="0"/>
                <a:cs typeface="Times New Roman" panose="02020603050405020304" pitchFamily="18" charset="0"/>
              </a:rPr>
              <a:t>specijalizaciju  </a:t>
            </a:r>
          </a:p>
        </p:txBody>
      </p:sp>
      <p:graphicFrame>
        <p:nvGraphicFramePr>
          <p:cNvPr id="15" name="Table 14"/>
          <p:cNvGraphicFramePr>
            <a:graphicFrameLocks noGrp="1"/>
          </p:cNvGraphicFramePr>
          <p:nvPr>
            <p:extLst>
              <p:ext uri="{D42A27DB-BD31-4B8C-83A1-F6EECF244321}">
                <p14:modId xmlns:p14="http://schemas.microsoft.com/office/powerpoint/2010/main" val="202135730"/>
              </p:ext>
            </p:extLst>
          </p:nvPr>
        </p:nvGraphicFramePr>
        <p:xfrm>
          <a:off x="601776" y="5107448"/>
          <a:ext cx="3746487" cy="1398838"/>
        </p:xfrm>
        <a:graphic>
          <a:graphicData uri="http://schemas.openxmlformats.org/drawingml/2006/table">
            <a:tbl>
              <a:tblPr firstRow="1" bandRow="1">
                <a:tableStyleId>{3B4B98B0-60AC-42C2-AFA5-B58CD77FA1E5}</a:tableStyleId>
              </a:tblPr>
              <a:tblGrid>
                <a:gridCol w="1028610">
                  <a:extLst>
                    <a:ext uri="{9D8B030D-6E8A-4147-A177-3AD203B41FA5}">
                      <a16:colId xmlns:a16="http://schemas.microsoft.com/office/drawing/2014/main" val="2130306166"/>
                    </a:ext>
                  </a:extLst>
                </a:gridCol>
                <a:gridCol w="844633">
                  <a:extLst>
                    <a:ext uri="{9D8B030D-6E8A-4147-A177-3AD203B41FA5}">
                      <a16:colId xmlns:a16="http://schemas.microsoft.com/office/drawing/2014/main" val="3977420346"/>
                    </a:ext>
                  </a:extLst>
                </a:gridCol>
                <a:gridCol w="936622">
                  <a:extLst>
                    <a:ext uri="{9D8B030D-6E8A-4147-A177-3AD203B41FA5}">
                      <a16:colId xmlns:a16="http://schemas.microsoft.com/office/drawing/2014/main" val="2763985732"/>
                    </a:ext>
                  </a:extLst>
                </a:gridCol>
                <a:gridCol w="936622">
                  <a:extLst>
                    <a:ext uri="{9D8B030D-6E8A-4147-A177-3AD203B41FA5}">
                      <a16:colId xmlns:a16="http://schemas.microsoft.com/office/drawing/2014/main" val="2844783401"/>
                    </a:ext>
                  </a:extLst>
                </a:gridCol>
              </a:tblGrid>
              <a:tr h="301558">
                <a:tc>
                  <a:txBody>
                    <a:bodyPr/>
                    <a:lstStyle/>
                    <a:p>
                      <a:endParaRPr lang="en-GB" sz="1200" dirty="0">
                        <a:latin typeface="Times New Roman" panose="02020603050405020304" pitchFamily="18" charset="0"/>
                        <a:cs typeface="Times New Roman" panose="02020603050405020304" pitchFamily="18" charset="0"/>
                      </a:endParaRPr>
                    </a:p>
                  </a:txBody>
                  <a:tcPr/>
                </a:tc>
                <a:tc gridSpan="2">
                  <a:txBody>
                    <a:bodyPr/>
                    <a:lstStyle/>
                    <a:p>
                      <a:pPr algn="ctr"/>
                      <a:r>
                        <a:rPr lang="sr-Latn-BA" sz="1200" dirty="0"/>
                        <a:t>Zemlja </a:t>
                      </a:r>
                      <a:endParaRPr lang="en-GB" sz="1200" dirty="0">
                        <a:latin typeface="Times New Roman" panose="02020603050405020304" pitchFamily="18" charset="0"/>
                        <a:cs typeface="Times New Roman" panose="02020603050405020304" pitchFamily="18" charset="0"/>
                      </a:endParaRPr>
                    </a:p>
                  </a:txBody>
                  <a:tcPr/>
                </a:tc>
                <a:tc hMerge="1">
                  <a:txBody>
                    <a:bodyPr/>
                    <a:lstStyle/>
                    <a:p>
                      <a:endParaRPr lang="en-GB" sz="1400" dirty="0">
                        <a:latin typeface="Times New Roman" panose="02020603050405020304" pitchFamily="18" charset="0"/>
                        <a:cs typeface="Times New Roman" panose="02020603050405020304" pitchFamily="18" charset="0"/>
                      </a:endParaRPr>
                    </a:p>
                  </a:txBody>
                  <a:tcPr/>
                </a:tc>
                <a:tc>
                  <a:txBody>
                    <a:bodyPr/>
                    <a:lstStyle/>
                    <a:p>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522106713"/>
                  </a:ext>
                </a:extLst>
              </a:tr>
              <a:tr h="255846">
                <a:tc>
                  <a:txBody>
                    <a:bodyPr/>
                    <a:lstStyle/>
                    <a:p>
                      <a:pPr algn="ctr"/>
                      <a:r>
                        <a:rPr lang="sr-Latn-BA" sz="1200" dirty="0"/>
                        <a:t>Proizvod </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a:t>X</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a:t>Y</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a:t>Ukupno </a:t>
                      </a:r>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37416641"/>
                  </a:ext>
                </a:extLst>
              </a:tr>
              <a:tr h="255846">
                <a:tc>
                  <a:txBody>
                    <a:bodyPr/>
                    <a:lstStyle/>
                    <a:p>
                      <a:pPr algn="ctr"/>
                      <a:r>
                        <a:rPr lang="sr-Latn-BA" sz="1200" dirty="0"/>
                        <a:t>Platno</a:t>
                      </a:r>
                      <a:r>
                        <a:rPr lang="sr-Latn-BA" sz="1200" baseline="0" dirty="0"/>
                        <a:t> </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a:latin typeface="+mn-lt"/>
                          <a:cs typeface="+mn-cs"/>
                        </a:rPr>
                        <a:t>300</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a:t>0</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a:t>300</a:t>
                      </a:r>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981098333"/>
                  </a:ext>
                </a:extLst>
              </a:tr>
              <a:tr h="255846">
                <a:tc>
                  <a:txBody>
                    <a:bodyPr/>
                    <a:lstStyle/>
                    <a:p>
                      <a:pPr algn="ctr"/>
                      <a:r>
                        <a:rPr lang="sr-Latn-BA" sz="1200" baseline="0" dirty="0"/>
                        <a:t>Žito </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a:t>0</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a:t>120</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a:t>120</a:t>
                      </a:r>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610857917"/>
                  </a:ext>
                </a:extLst>
              </a:tr>
              <a:tr h="255846">
                <a:tc>
                  <a:txBody>
                    <a:bodyPr/>
                    <a:lstStyle/>
                    <a:p>
                      <a:pPr algn="ctr"/>
                      <a:r>
                        <a:rPr lang="sr-Latn-BA" sz="1200" dirty="0"/>
                        <a:t>Ukupno </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a:latin typeface="Times New Roman" panose="02020603050405020304" pitchFamily="18" charset="0"/>
                          <a:cs typeface="Times New Roman" panose="02020603050405020304" pitchFamily="18" charset="0"/>
                        </a:rPr>
                        <a:t>300</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a:latin typeface="Times New Roman" panose="02020603050405020304" pitchFamily="18" charset="0"/>
                          <a:cs typeface="Times New Roman" panose="02020603050405020304" pitchFamily="18" charset="0"/>
                        </a:rPr>
                        <a:t>120</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a:latin typeface="Times New Roman" panose="02020603050405020304" pitchFamily="18" charset="0"/>
                          <a:cs typeface="Times New Roman" panose="02020603050405020304" pitchFamily="18" charset="0"/>
                        </a:rPr>
                        <a:t>420</a:t>
                      </a:r>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53100737"/>
                  </a:ext>
                </a:extLst>
              </a:tr>
            </a:tbl>
          </a:graphicData>
        </a:graphic>
      </p:graphicFrame>
      <p:sp>
        <p:nvSpPr>
          <p:cNvPr id="16" name="Title 1"/>
          <p:cNvSpPr txBox="1">
            <a:spLocks/>
          </p:cNvSpPr>
          <p:nvPr/>
        </p:nvSpPr>
        <p:spPr>
          <a:xfrm>
            <a:off x="4423805" y="4940717"/>
            <a:ext cx="4107352" cy="1654636"/>
          </a:xfrm>
          <a:prstGeom prst="rect">
            <a:avLst/>
          </a:prstGeom>
          <a:solidFill>
            <a:schemeClr val="bg1"/>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a:solidFill>
                  <a:schemeClr val="tx1"/>
                </a:solidFill>
                <a:latin typeface="Times New Roman" panose="02020603050405020304" pitchFamily="18" charset="0"/>
                <a:cs typeface="Times New Roman" panose="02020603050405020304" pitchFamily="18" charset="0"/>
              </a:rPr>
              <a:t>Mogua ukupna proizvodnja od 420 jedinica rada, i to u zemlji X 300 jedinica rada poslije specijalizacije u odnosu na 225 jedinica prije specijalizacije, a u zemlji Y 120 jedinica rada poslije specijalizacije  u odnosu na 105 jedinica prije specijalizacije.  </a:t>
            </a:r>
          </a:p>
        </p:txBody>
      </p:sp>
    </p:spTree>
    <p:extLst>
      <p:ext uri="{BB962C8B-B14F-4D97-AF65-F5344CB8AC3E}">
        <p14:creationId xmlns:p14="http://schemas.microsoft.com/office/powerpoint/2010/main" val="26006973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4</a:t>
            </a:fld>
            <a:endParaRPr lang="en-US" dirty="0"/>
          </a:p>
        </p:txBody>
      </p:sp>
      <p:sp>
        <p:nvSpPr>
          <p:cNvPr id="3" name="Rounded Rectangle 2"/>
          <p:cNvSpPr/>
          <p:nvPr/>
        </p:nvSpPr>
        <p:spPr>
          <a:xfrm>
            <a:off x="371476" y="222856"/>
            <a:ext cx="8086724" cy="774038"/>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Nakon praktičnih i teorijskih vježbi  kroz tematske oblasti </a:t>
            </a:r>
            <a:r>
              <a:rPr lang="sr-Latn-BA" sz="2000" b="1" i="1" dirty="0">
                <a:solidFill>
                  <a:srgbClr val="FF9966"/>
                </a:solidFill>
                <a:latin typeface="Times New Roman" panose="02020603050405020304" pitchFamily="18" charset="0"/>
                <a:cs typeface="Times New Roman" panose="02020603050405020304" pitchFamily="18" charset="0"/>
              </a:rPr>
              <a:t>Međunarodnih ekonomskih odnosa </a:t>
            </a:r>
            <a:r>
              <a:rPr lang="sr-Latn-BA" sz="2000" b="1" i="1" dirty="0">
                <a:solidFill>
                  <a:schemeClr val="bg2">
                    <a:lumMod val="25000"/>
                  </a:schemeClr>
                </a:solidFill>
                <a:latin typeface="Times New Roman" panose="02020603050405020304" pitchFamily="18" charset="0"/>
                <a:cs typeface="Times New Roman" panose="02020603050405020304" pitchFamily="18" charset="0"/>
              </a:rPr>
              <a:t>student će biti u mogućnosti da:</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875687" y="1464145"/>
            <a:ext cx="7981985" cy="5105151"/>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ü"/>
            </a:pPr>
            <a:r>
              <a:rPr lang="sr-Latn-BA" sz="1600" b="1" dirty="0">
                <a:solidFill>
                  <a:schemeClr val="bg2">
                    <a:lumMod val="50000"/>
                  </a:schemeClr>
                </a:solidFill>
                <a:latin typeface="Times New Roman" panose="02020603050405020304" pitchFamily="18" charset="0"/>
                <a:cs typeface="Times New Roman" panose="02020603050405020304" pitchFamily="18" charset="0"/>
              </a:rPr>
              <a:t>Klasične i neoklasične teorije međunarodne trgovine, protekcionizam u međunarodnoj trgovini. Uticaj međunarodne trgovine na nacionalni dohodak i međuzavisnost ovih veličina. </a:t>
            </a:r>
          </a:p>
          <a:p>
            <a:pPr algn="just"/>
            <a:endParaRPr lang="sr-Latn-BA" sz="1600" b="1" dirty="0">
              <a:solidFill>
                <a:schemeClr val="bg2">
                  <a:lumMod val="50000"/>
                </a:schemeClr>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ü"/>
            </a:pPr>
            <a:r>
              <a:rPr lang="sr-Latn-BA" sz="1600" b="1" dirty="0">
                <a:solidFill>
                  <a:schemeClr val="bg2">
                    <a:lumMod val="50000"/>
                  </a:schemeClr>
                </a:solidFill>
                <a:latin typeface="Times New Roman" panose="02020603050405020304" pitchFamily="18" charset="0"/>
                <a:cs typeface="Times New Roman" panose="02020603050405020304" pitchFamily="18" charset="0"/>
              </a:rPr>
              <a:t>Mikroekonomska analiza formiranja cijena u međunarodnoj razmjeni. Odnosi razmjene i elastičnosti u međunarodnoj trgovini. </a:t>
            </a:r>
          </a:p>
          <a:p>
            <a:pPr algn="just"/>
            <a:endParaRPr lang="sr-Latn-BA" sz="1600" b="1" dirty="0">
              <a:solidFill>
                <a:schemeClr val="bg2">
                  <a:lumMod val="50000"/>
                </a:schemeClr>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ü"/>
            </a:pPr>
            <a:r>
              <a:rPr lang="sr-Latn-BA" sz="1600" b="1" dirty="0">
                <a:solidFill>
                  <a:schemeClr val="bg2">
                    <a:lumMod val="50000"/>
                  </a:schemeClr>
                </a:solidFill>
                <a:latin typeface="Times New Roman" panose="02020603050405020304" pitchFamily="18" charset="0"/>
                <a:cs typeface="Times New Roman" panose="02020603050405020304" pitchFamily="18" charset="0"/>
              </a:rPr>
              <a:t>Teorija i politika instrumenata trgovinske politike: carine i necarinske barijere, uloga transnacionalnih kompanija i globalizacija, pravila u međunarodnoj trgovini: institucionalizacija (uloga GATT-a i WTO).</a:t>
            </a:r>
          </a:p>
          <a:p>
            <a:pPr algn="just"/>
            <a:endParaRPr lang="sr-Latn-BA" sz="1600" b="1" dirty="0">
              <a:solidFill>
                <a:schemeClr val="bg2">
                  <a:lumMod val="50000"/>
                </a:schemeClr>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ü"/>
            </a:pPr>
            <a:r>
              <a:rPr lang="sr-Latn-BA" sz="1600" b="1" dirty="0">
                <a:solidFill>
                  <a:schemeClr val="bg2">
                    <a:lumMod val="50000"/>
                  </a:schemeClr>
                </a:solidFill>
                <a:latin typeface="Times New Roman" panose="02020603050405020304" pitchFamily="18" charset="0"/>
                <a:cs typeface="Times New Roman" panose="02020603050405020304" pitchFamily="18" charset="0"/>
              </a:rPr>
              <a:t>Međunarodne finansije: platni bilans, pojam, oblici i neravnoteže platnog bilansa, uravnoteženje platnog bilansa, teorije uravnoteženja platnog bilansa.</a:t>
            </a:r>
          </a:p>
          <a:p>
            <a:pPr marL="285750" indent="-285750" algn="just">
              <a:buFont typeface="Wingdings" panose="05000000000000000000" pitchFamily="2" charset="2"/>
              <a:buChar char="ü"/>
            </a:pPr>
            <a:r>
              <a:rPr lang="sr-Latn-BA" sz="1600" b="1" dirty="0">
                <a:solidFill>
                  <a:schemeClr val="bg2">
                    <a:lumMod val="50000"/>
                  </a:schemeClr>
                </a:solidFill>
                <a:latin typeface="Times New Roman" panose="02020603050405020304" pitchFamily="18" charset="0"/>
                <a:cs typeface="Times New Roman" panose="02020603050405020304" pitchFamily="18" charset="0"/>
              </a:rPr>
              <a:t>Devizni kurs: pojam, vrste, efekti deviznih kurseba, toerije formiranja deviznih kurseva. Devizno tržište.</a:t>
            </a:r>
          </a:p>
          <a:p>
            <a:pPr marL="285750" indent="-285750" algn="just">
              <a:buFont typeface="Wingdings" panose="05000000000000000000" pitchFamily="2" charset="2"/>
              <a:buChar char="ü"/>
            </a:pPr>
            <a:endParaRPr lang="sr-Latn-BA" sz="1600" b="1" dirty="0">
              <a:solidFill>
                <a:schemeClr val="bg2">
                  <a:lumMod val="50000"/>
                </a:schemeClr>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ü"/>
            </a:pPr>
            <a:r>
              <a:rPr lang="sr-Latn-BA" sz="1600" b="1" dirty="0">
                <a:solidFill>
                  <a:schemeClr val="bg2">
                    <a:lumMod val="50000"/>
                  </a:schemeClr>
                </a:solidFill>
                <a:latin typeface="Times New Roman" panose="02020603050405020304" pitchFamily="18" charset="0"/>
                <a:cs typeface="Times New Roman" panose="02020603050405020304" pitchFamily="18" charset="0"/>
              </a:rPr>
              <a:t>Međunarodno kretanje kapitala, oblici i efekti, evrovalutno tržište.</a:t>
            </a:r>
          </a:p>
          <a:p>
            <a:pPr algn="just"/>
            <a:r>
              <a:rPr lang="sr-Latn-BA" sz="1600" b="1" dirty="0">
                <a:solidFill>
                  <a:schemeClr val="bg2">
                    <a:lumMod val="50000"/>
                  </a:schemeClr>
                </a:solidFill>
                <a:latin typeface="Times New Roman" panose="02020603050405020304" pitchFamily="18" charset="0"/>
                <a:cs typeface="Times New Roman" panose="02020603050405020304" pitchFamily="18" charset="0"/>
              </a:rPr>
              <a:t> </a:t>
            </a:r>
          </a:p>
          <a:p>
            <a:pPr marL="285750" indent="-285750" algn="just">
              <a:buFont typeface="Wingdings" panose="05000000000000000000" pitchFamily="2" charset="2"/>
              <a:buChar char="ü"/>
            </a:pPr>
            <a:r>
              <a:rPr lang="sr-Latn-BA" sz="1600" b="1" dirty="0">
                <a:solidFill>
                  <a:schemeClr val="bg2">
                    <a:lumMod val="50000"/>
                  </a:schemeClr>
                </a:solidFill>
                <a:latin typeface="Times New Roman" panose="02020603050405020304" pitchFamily="18" charset="0"/>
                <a:cs typeface="Times New Roman" panose="02020603050405020304" pitchFamily="18" charset="0"/>
              </a:rPr>
              <a:t>Međunarodni dugovi – uzroci, indikatori i mogućnosti prevazilaženja dužničkih kriza. Institucije međunarodnog finansiranja: MMF, Svjetska banka i njene afilijacije. Regionalne integracije:oblici regionalnog integrisanja, Evropska unija – razvoj, efekti integrisanja.  </a:t>
            </a:r>
          </a:p>
          <a:p>
            <a:pPr algn="just"/>
            <a:endParaRPr lang="sr-Latn-BA" sz="1600" b="1" dirty="0">
              <a:solidFill>
                <a:schemeClr val="bg2">
                  <a:lumMod val="50000"/>
                </a:schemeClr>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79565" y="2392200"/>
            <a:ext cx="352425" cy="414009"/>
          </a:xfrm>
          <a:prstGeom prst="rect">
            <a:avLst/>
          </a:prstGeom>
        </p:spPr>
      </p:pic>
      <p:pic>
        <p:nvPicPr>
          <p:cNvPr id="7" name="Picture 6"/>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51414" y="1527971"/>
            <a:ext cx="352425" cy="414009"/>
          </a:xfrm>
          <a:prstGeom prst="rect">
            <a:avLst/>
          </a:prstGeom>
        </p:spPr>
      </p:pic>
      <p:pic>
        <p:nvPicPr>
          <p:cNvPr id="8" name="Picture 7"/>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51413" y="4589419"/>
            <a:ext cx="424262" cy="414009"/>
          </a:xfrm>
          <a:prstGeom prst="rect">
            <a:avLst/>
          </a:prstGeom>
        </p:spPr>
      </p:pic>
      <p:pic>
        <p:nvPicPr>
          <p:cNvPr id="10" name="Picture 9"/>
          <p:cNvPicPr>
            <a:picLocks noChangeAspect="1"/>
          </p:cNvPicPr>
          <p:nvPr/>
        </p:nvPicPr>
        <p:blipFill rotWithShape="1">
          <a:blip r:embed="rId4" cstate="screen">
            <a:extLst>
              <a:ext uri="{28A0092B-C50C-407E-A947-70E740481C1C}">
                <a14:useLocalDpi xmlns:a14="http://schemas.microsoft.com/office/drawing/2010/main"/>
              </a:ext>
            </a:extLst>
          </a:blip>
          <a:srcRect t="-3976"/>
          <a:stretch/>
        </p:blipFill>
        <p:spPr>
          <a:xfrm>
            <a:off x="6191250" y="806920"/>
            <a:ext cx="2266950" cy="657225"/>
          </a:xfrm>
          <a:prstGeom prst="rect">
            <a:avLst/>
          </a:prstGeom>
        </p:spPr>
      </p:pic>
      <p:pic>
        <p:nvPicPr>
          <p:cNvPr id="9" name="Picture 8"/>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51413" y="3116176"/>
            <a:ext cx="352425" cy="414009"/>
          </a:xfrm>
          <a:prstGeom prst="rect">
            <a:avLst/>
          </a:prstGeom>
        </p:spPr>
      </p:pic>
      <p:pic>
        <p:nvPicPr>
          <p:cNvPr id="11"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86475" y="3988209"/>
            <a:ext cx="352425" cy="414009"/>
          </a:xfrm>
          <a:prstGeom prst="rect">
            <a:avLst/>
          </a:prstGeom>
        </p:spPr>
      </p:pic>
      <p:pic>
        <p:nvPicPr>
          <p:cNvPr id="13" name="Picture 1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51412" y="5295056"/>
            <a:ext cx="352425" cy="414009"/>
          </a:xfrm>
          <a:prstGeom prst="rect">
            <a:avLst/>
          </a:prstGeom>
        </p:spPr>
      </p:pic>
      <p:pic>
        <p:nvPicPr>
          <p:cNvPr id="14" name="Picture 1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63350" y="5847244"/>
            <a:ext cx="352425" cy="414009"/>
          </a:xfrm>
          <a:prstGeom prst="rect">
            <a:avLst/>
          </a:prstGeom>
        </p:spPr>
      </p:pic>
      <p:sp>
        <p:nvSpPr>
          <p:cNvPr id="6" name="Rounded Rectangle 5"/>
          <p:cNvSpPr/>
          <p:nvPr/>
        </p:nvSpPr>
        <p:spPr>
          <a:xfrm>
            <a:off x="523263" y="1066981"/>
            <a:ext cx="2303064" cy="397164"/>
          </a:xfrm>
          <a:prstGeom prst="roundRect">
            <a:avLst/>
          </a:prstGeom>
          <a:ln>
            <a:solidFill>
              <a:srgbClr val="FFC000"/>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sr-Latn-BA" b="1" i="1" dirty="0"/>
              <a:t>Sadržaj</a:t>
            </a:r>
            <a:endParaRPr lang="en-GB" b="1" i="1" dirty="0"/>
          </a:p>
        </p:txBody>
      </p:sp>
    </p:spTree>
    <p:extLst>
      <p:ext uri="{BB962C8B-B14F-4D97-AF65-F5344CB8AC3E}">
        <p14:creationId xmlns:p14="http://schemas.microsoft.com/office/powerpoint/2010/main" val="295886792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40</a:t>
            </a:fld>
            <a:endParaRPr lang="en-US" dirty="0"/>
          </a:p>
        </p:txBody>
      </p:sp>
      <p:cxnSp>
        <p:nvCxnSpPr>
          <p:cNvPr id="5" name="Straight Connector 4"/>
          <p:cNvCxnSpPr/>
          <p:nvPr/>
        </p:nvCxnSpPr>
        <p:spPr>
          <a:xfrm>
            <a:off x="1130915" y="3005228"/>
            <a:ext cx="45319" cy="3164591"/>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H="1">
            <a:off x="1133473" y="6099339"/>
            <a:ext cx="3164764" cy="1"/>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0" name="Rounded Rectangle 9"/>
          <p:cNvSpPr/>
          <p:nvPr/>
        </p:nvSpPr>
        <p:spPr>
          <a:xfrm>
            <a:off x="1133473" y="6145652"/>
            <a:ext cx="2743200" cy="257721"/>
          </a:xfrm>
          <a:prstGeom prst="roundRect">
            <a:avLst/>
          </a:prstGeom>
          <a:solidFill>
            <a:schemeClr val="bg1"/>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400" b="1" dirty="0">
                <a:solidFill>
                  <a:schemeClr val="tx1"/>
                </a:solidFill>
                <a:latin typeface="Times New Roman" panose="02020603050405020304" pitchFamily="18" charset="0"/>
                <a:cs typeface="Times New Roman" panose="02020603050405020304" pitchFamily="18" charset="0"/>
              </a:rPr>
              <a:t>50         100        150 </a:t>
            </a:r>
            <a:endParaRPr lang="en-GB" sz="1400" b="1" dirty="0">
              <a:solidFill>
                <a:schemeClr val="tx1"/>
              </a:solidFill>
              <a:latin typeface="Times New Roman" panose="02020603050405020304" pitchFamily="18" charset="0"/>
              <a:cs typeface="Times New Roman" panose="02020603050405020304" pitchFamily="18" charset="0"/>
            </a:endParaRPr>
          </a:p>
        </p:txBody>
      </p:sp>
      <p:cxnSp>
        <p:nvCxnSpPr>
          <p:cNvPr id="14" name="Straight Connector 13"/>
          <p:cNvCxnSpPr/>
          <p:nvPr/>
        </p:nvCxnSpPr>
        <p:spPr>
          <a:xfrm>
            <a:off x="1130915" y="4426085"/>
            <a:ext cx="1951648" cy="1669737"/>
          </a:xfrm>
          <a:prstGeom prst="line">
            <a:avLst/>
          </a:prstGeom>
          <a:ln w="38100"/>
        </p:spPr>
        <p:style>
          <a:lnRef idx="1">
            <a:schemeClr val="accent5"/>
          </a:lnRef>
          <a:fillRef idx="0">
            <a:schemeClr val="accent5"/>
          </a:fillRef>
          <a:effectRef idx="0">
            <a:schemeClr val="accent5"/>
          </a:effectRef>
          <a:fontRef idx="minor">
            <a:schemeClr val="tx1"/>
          </a:fontRef>
        </p:style>
      </p:cxnSp>
      <p:sp>
        <p:nvSpPr>
          <p:cNvPr id="17" name="Oval 16"/>
          <p:cNvSpPr/>
          <p:nvPr/>
        </p:nvSpPr>
        <p:spPr>
          <a:xfrm>
            <a:off x="3944131" y="6151245"/>
            <a:ext cx="1038564" cy="323850"/>
          </a:xfrm>
          <a:prstGeom prst="ellipse">
            <a:avLst/>
          </a:prstGeom>
          <a:solidFill>
            <a:schemeClr val="bg1"/>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900" dirty="0">
                <a:solidFill>
                  <a:schemeClr val="tx1"/>
                </a:solidFill>
              </a:rPr>
              <a:t>Platno </a:t>
            </a:r>
            <a:endParaRPr lang="en-GB" sz="900" dirty="0">
              <a:solidFill>
                <a:schemeClr val="tx1"/>
              </a:solidFill>
            </a:endParaRPr>
          </a:p>
        </p:txBody>
      </p:sp>
      <p:sp>
        <p:nvSpPr>
          <p:cNvPr id="26" name="Oval 25"/>
          <p:cNvSpPr/>
          <p:nvPr/>
        </p:nvSpPr>
        <p:spPr>
          <a:xfrm>
            <a:off x="1427851" y="5378727"/>
            <a:ext cx="659890" cy="203360"/>
          </a:xfrm>
          <a:prstGeom prst="ellipse">
            <a:avLst/>
          </a:prstGeom>
          <a:solidFill>
            <a:schemeClr val="bg1"/>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a:solidFill>
                  <a:schemeClr val="tx1"/>
                </a:solidFill>
              </a:rPr>
              <a:t>Q</a:t>
            </a:r>
            <a:r>
              <a:rPr lang="sr-Latn-BA" sz="1400" dirty="0">
                <a:solidFill>
                  <a:schemeClr val="tx1"/>
                </a:solidFill>
              </a:rPr>
              <a:t>1</a:t>
            </a:r>
            <a:endParaRPr lang="en-GB" sz="1400" dirty="0">
              <a:solidFill>
                <a:schemeClr val="tx1"/>
              </a:solidFill>
            </a:endParaRPr>
          </a:p>
        </p:txBody>
      </p:sp>
      <p:cxnSp>
        <p:nvCxnSpPr>
          <p:cNvPr id="27" name="Straight Connector 26"/>
          <p:cNvCxnSpPr/>
          <p:nvPr/>
        </p:nvCxnSpPr>
        <p:spPr>
          <a:xfrm flipH="1" flipV="1">
            <a:off x="5750395" y="5057593"/>
            <a:ext cx="387759" cy="1093653"/>
          </a:xfrm>
          <a:prstGeom prst="line">
            <a:avLst/>
          </a:prstGeom>
          <a:ln w="38100">
            <a:solidFill>
              <a:srgbClr val="FF9966"/>
            </a:solidFill>
          </a:ln>
        </p:spPr>
        <p:style>
          <a:lnRef idx="1">
            <a:schemeClr val="accent5"/>
          </a:lnRef>
          <a:fillRef idx="0">
            <a:schemeClr val="accent5"/>
          </a:fillRef>
          <a:effectRef idx="0">
            <a:schemeClr val="accent5"/>
          </a:effectRef>
          <a:fontRef idx="minor">
            <a:schemeClr val="tx1"/>
          </a:fontRef>
        </p:style>
      </p:cxnSp>
      <p:sp>
        <p:nvSpPr>
          <p:cNvPr id="43" name="Title 1"/>
          <p:cNvSpPr txBox="1">
            <a:spLocks/>
          </p:cNvSpPr>
          <p:nvPr/>
        </p:nvSpPr>
        <p:spPr>
          <a:xfrm>
            <a:off x="1946925" y="6449686"/>
            <a:ext cx="3061417" cy="1328467"/>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600" b="1" dirty="0">
                <a:solidFill>
                  <a:schemeClr val="tx2">
                    <a:lumMod val="60000"/>
                    <a:lumOff val="40000"/>
                  </a:schemeClr>
                </a:solidFill>
                <a:latin typeface="Times New Roman" panose="02020603050405020304" pitchFamily="18" charset="0"/>
                <a:cs typeface="Times New Roman" panose="02020603050405020304" pitchFamily="18" charset="0"/>
              </a:rPr>
              <a:t>Pp konstantne prinose...</a:t>
            </a:r>
          </a:p>
          <a:p>
            <a:endParaRPr lang="sr-Latn-BA" sz="1600" b="1" dirty="0">
              <a:solidFill>
                <a:schemeClr val="tx2">
                  <a:lumMod val="60000"/>
                  <a:lumOff val="40000"/>
                </a:schemeClr>
              </a:solidFill>
              <a:latin typeface="Times New Roman" panose="02020603050405020304" pitchFamily="18" charset="0"/>
              <a:cs typeface="Times New Roman" panose="02020603050405020304" pitchFamily="18" charset="0"/>
            </a:endParaRPr>
          </a:p>
          <a:p>
            <a:r>
              <a:rPr lang="sr-Latn-BA" sz="1600" b="1" dirty="0">
                <a:solidFill>
                  <a:schemeClr val="tx2">
                    <a:lumMod val="60000"/>
                    <a:lumOff val="40000"/>
                  </a:schemeClr>
                </a:solidFill>
                <a:latin typeface="Times New Roman" panose="02020603050405020304" pitchFamily="18" charset="0"/>
                <a:cs typeface="Times New Roman" panose="02020603050405020304" pitchFamily="18" charset="0"/>
              </a:rPr>
              <a:t> </a:t>
            </a:r>
          </a:p>
          <a:p>
            <a:pPr marL="457200" indent="-457200">
              <a:buFont typeface="Wingdings" panose="05000000000000000000" pitchFamily="2" charset="2"/>
              <a:buChar char="§"/>
            </a:pPr>
            <a:endParaRPr lang="sr-Latn-BA" sz="3200" b="1"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45" name="Title 1"/>
          <p:cNvSpPr txBox="1">
            <a:spLocks/>
          </p:cNvSpPr>
          <p:nvPr/>
        </p:nvSpPr>
        <p:spPr>
          <a:xfrm>
            <a:off x="1963812" y="3406508"/>
            <a:ext cx="1725357" cy="344133"/>
          </a:xfrm>
          <a:prstGeom prst="rect">
            <a:avLst/>
          </a:prstGeom>
          <a:solidFill>
            <a:schemeClr val="bg2">
              <a:lumMod val="90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600" b="1" dirty="0">
                <a:solidFill>
                  <a:schemeClr val="tx2">
                    <a:lumMod val="60000"/>
                    <a:lumOff val="40000"/>
                  </a:schemeClr>
                </a:solidFill>
                <a:latin typeface="Times New Roman" panose="02020603050405020304" pitchFamily="18" charset="0"/>
                <a:cs typeface="Times New Roman" panose="02020603050405020304" pitchFamily="18" charset="0"/>
              </a:rPr>
              <a:t>Zemlja X</a:t>
            </a:r>
          </a:p>
          <a:p>
            <a:endParaRPr lang="sr-Latn-BA" sz="1600" b="1" dirty="0">
              <a:solidFill>
                <a:schemeClr val="tx2">
                  <a:lumMod val="60000"/>
                  <a:lumOff val="40000"/>
                </a:schemeClr>
              </a:solidFill>
              <a:latin typeface="Times New Roman" panose="02020603050405020304" pitchFamily="18" charset="0"/>
              <a:cs typeface="Times New Roman" panose="02020603050405020304" pitchFamily="18" charset="0"/>
            </a:endParaRPr>
          </a:p>
          <a:p>
            <a:r>
              <a:rPr lang="sr-Latn-BA" sz="1600" b="1" dirty="0">
                <a:solidFill>
                  <a:schemeClr val="tx2">
                    <a:lumMod val="60000"/>
                    <a:lumOff val="40000"/>
                  </a:schemeClr>
                </a:solidFill>
                <a:latin typeface="Times New Roman" panose="02020603050405020304" pitchFamily="18" charset="0"/>
                <a:cs typeface="Times New Roman" panose="02020603050405020304" pitchFamily="18" charset="0"/>
              </a:rPr>
              <a:t> </a:t>
            </a:r>
          </a:p>
          <a:p>
            <a:pPr marL="457200" indent="-457200">
              <a:buFont typeface="Wingdings" panose="05000000000000000000" pitchFamily="2" charset="2"/>
              <a:buChar char="§"/>
            </a:pPr>
            <a:endParaRPr lang="sr-Latn-BA" sz="3200" b="1"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pic>
        <p:nvPicPr>
          <p:cNvPr id="48" name="Picture 47"/>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76249" y="969945"/>
            <a:ext cx="487524" cy="604697"/>
          </a:xfrm>
          <a:prstGeom prst="rect">
            <a:avLst/>
          </a:prstGeom>
        </p:spPr>
      </p:pic>
      <p:sp>
        <p:nvSpPr>
          <p:cNvPr id="29" name="Title 1"/>
          <p:cNvSpPr txBox="1">
            <a:spLocks/>
          </p:cNvSpPr>
          <p:nvPr/>
        </p:nvSpPr>
        <p:spPr>
          <a:xfrm>
            <a:off x="726097" y="817240"/>
            <a:ext cx="7916968" cy="438281"/>
          </a:xfrm>
          <a:prstGeom prst="rect">
            <a:avLst/>
          </a:prstGeom>
          <a:solidFill>
            <a:schemeClr val="bg1">
              <a:lumMod val="8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buFont typeface="Wingdings" panose="05000000000000000000" pitchFamily="2" charset="2"/>
              <a:buChar char="ü"/>
            </a:pPr>
            <a:r>
              <a:rPr lang="sr-Latn-BA" sz="1600" b="1" i="1" u="sng" dirty="0">
                <a:solidFill>
                  <a:schemeClr val="tx1">
                    <a:lumMod val="65000"/>
                    <a:lumOff val="35000"/>
                  </a:schemeClr>
                </a:solidFill>
                <a:latin typeface="Times New Roman" panose="02020603050405020304" pitchFamily="18" charset="0"/>
                <a:cs typeface="Times New Roman" panose="02020603050405020304" pitchFamily="18" charset="0"/>
              </a:rPr>
              <a:t>Primjer</a:t>
            </a:r>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600" b="1" i="1" dirty="0">
                <a:solidFill>
                  <a:schemeClr val="tx2"/>
                </a:solidFill>
                <a:latin typeface="Times New Roman" panose="02020603050405020304" pitchFamily="18" charset="0"/>
                <a:cs typeface="Times New Roman" panose="02020603050405020304" pitchFamily="18" charset="0"/>
              </a:rPr>
              <a:t>Grafički prikaz Teorije komparativnih  prednosti .... </a:t>
            </a:r>
          </a:p>
        </p:txBody>
      </p:sp>
      <p:sp>
        <p:nvSpPr>
          <p:cNvPr id="30" name="Rounded Rectangle 29"/>
          <p:cNvSpPr/>
          <p:nvPr/>
        </p:nvSpPr>
        <p:spPr>
          <a:xfrm>
            <a:off x="281383" y="213457"/>
            <a:ext cx="8529242" cy="516216"/>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Teorija međunarodne trgovine...TEORIJA RELATIVNE  PREDNOSTI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graphicFrame>
        <p:nvGraphicFramePr>
          <p:cNvPr id="33" name="Table 32"/>
          <p:cNvGraphicFramePr>
            <a:graphicFrameLocks noGrp="1"/>
          </p:cNvGraphicFramePr>
          <p:nvPr>
            <p:extLst>
              <p:ext uri="{D42A27DB-BD31-4B8C-83A1-F6EECF244321}">
                <p14:modId xmlns:p14="http://schemas.microsoft.com/office/powerpoint/2010/main" val="1147179358"/>
              </p:ext>
            </p:extLst>
          </p:nvPr>
        </p:nvGraphicFramePr>
        <p:xfrm>
          <a:off x="730261" y="1571342"/>
          <a:ext cx="3746487" cy="1433886"/>
        </p:xfrm>
        <a:graphic>
          <a:graphicData uri="http://schemas.openxmlformats.org/drawingml/2006/table">
            <a:tbl>
              <a:tblPr firstRow="1" bandRow="1">
                <a:tableStyleId>{3B4B98B0-60AC-42C2-AFA5-B58CD77FA1E5}</a:tableStyleId>
              </a:tblPr>
              <a:tblGrid>
                <a:gridCol w="1028610">
                  <a:extLst>
                    <a:ext uri="{9D8B030D-6E8A-4147-A177-3AD203B41FA5}">
                      <a16:colId xmlns:a16="http://schemas.microsoft.com/office/drawing/2014/main" val="2130306166"/>
                    </a:ext>
                  </a:extLst>
                </a:gridCol>
                <a:gridCol w="844633">
                  <a:extLst>
                    <a:ext uri="{9D8B030D-6E8A-4147-A177-3AD203B41FA5}">
                      <a16:colId xmlns:a16="http://schemas.microsoft.com/office/drawing/2014/main" val="3977420346"/>
                    </a:ext>
                  </a:extLst>
                </a:gridCol>
                <a:gridCol w="936622">
                  <a:extLst>
                    <a:ext uri="{9D8B030D-6E8A-4147-A177-3AD203B41FA5}">
                      <a16:colId xmlns:a16="http://schemas.microsoft.com/office/drawing/2014/main" val="2763985732"/>
                    </a:ext>
                  </a:extLst>
                </a:gridCol>
                <a:gridCol w="936622">
                  <a:extLst>
                    <a:ext uri="{9D8B030D-6E8A-4147-A177-3AD203B41FA5}">
                      <a16:colId xmlns:a16="http://schemas.microsoft.com/office/drawing/2014/main" val="2844783401"/>
                    </a:ext>
                  </a:extLst>
                </a:gridCol>
              </a:tblGrid>
              <a:tr h="301558">
                <a:tc>
                  <a:txBody>
                    <a:bodyPr/>
                    <a:lstStyle/>
                    <a:p>
                      <a:endParaRPr lang="en-GB" sz="1200" dirty="0">
                        <a:latin typeface="Times New Roman" panose="02020603050405020304" pitchFamily="18" charset="0"/>
                        <a:cs typeface="Times New Roman" panose="02020603050405020304" pitchFamily="18" charset="0"/>
                      </a:endParaRPr>
                    </a:p>
                  </a:txBody>
                  <a:tcPr/>
                </a:tc>
                <a:tc gridSpan="2">
                  <a:txBody>
                    <a:bodyPr/>
                    <a:lstStyle/>
                    <a:p>
                      <a:pPr algn="ctr"/>
                      <a:r>
                        <a:rPr lang="sr-Latn-BA" sz="1200" dirty="0"/>
                        <a:t>Zemlja </a:t>
                      </a:r>
                      <a:endParaRPr lang="en-GB" sz="1200" dirty="0">
                        <a:latin typeface="Times New Roman" panose="02020603050405020304" pitchFamily="18" charset="0"/>
                        <a:cs typeface="Times New Roman" panose="02020603050405020304" pitchFamily="18" charset="0"/>
                      </a:endParaRPr>
                    </a:p>
                  </a:txBody>
                  <a:tcPr/>
                </a:tc>
                <a:tc hMerge="1">
                  <a:txBody>
                    <a:bodyPr/>
                    <a:lstStyle/>
                    <a:p>
                      <a:endParaRPr lang="en-GB" sz="1400" dirty="0">
                        <a:latin typeface="Times New Roman" panose="02020603050405020304" pitchFamily="18" charset="0"/>
                        <a:cs typeface="Times New Roman" panose="02020603050405020304" pitchFamily="18" charset="0"/>
                      </a:endParaRPr>
                    </a:p>
                  </a:txBody>
                  <a:tcPr/>
                </a:tc>
                <a:tc>
                  <a:txBody>
                    <a:bodyPr/>
                    <a:lstStyle/>
                    <a:p>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522106713"/>
                  </a:ext>
                </a:extLst>
              </a:tr>
              <a:tr h="309368">
                <a:tc>
                  <a:txBody>
                    <a:bodyPr/>
                    <a:lstStyle/>
                    <a:p>
                      <a:pPr algn="ctr"/>
                      <a:r>
                        <a:rPr lang="sr-Latn-BA" sz="1200" dirty="0"/>
                        <a:t>Proizvod </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a:t>X</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a:t>Y</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a:t>Ukupno </a:t>
                      </a:r>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37416641"/>
                  </a:ext>
                </a:extLst>
              </a:tr>
              <a:tr h="255846">
                <a:tc>
                  <a:txBody>
                    <a:bodyPr/>
                    <a:lstStyle/>
                    <a:p>
                      <a:pPr algn="ctr"/>
                      <a:r>
                        <a:rPr lang="sr-Latn-BA" sz="1200" dirty="0"/>
                        <a:t>Platno</a:t>
                      </a:r>
                      <a:r>
                        <a:rPr lang="sr-Latn-BA" sz="1200" baseline="0" dirty="0"/>
                        <a:t> </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a:t>150</a:t>
                      </a:r>
                      <a:endParaRPr lang="en-GB" sz="1200" dirty="0">
                        <a:latin typeface="Times New Roman" panose="02020603050405020304" pitchFamily="18" charset="0"/>
                        <a:cs typeface="Times New Roman" panose="02020603050405020304" pitchFamily="18" charset="0"/>
                      </a:endParaRPr>
                    </a:p>
                  </a:txBody>
                  <a:tcPr>
                    <a:solidFill>
                      <a:schemeClr val="accent4">
                        <a:lumMod val="40000"/>
                        <a:lumOff val="60000"/>
                      </a:schemeClr>
                    </a:solidFill>
                  </a:tcPr>
                </a:tc>
                <a:tc>
                  <a:txBody>
                    <a:bodyPr/>
                    <a:lstStyle/>
                    <a:p>
                      <a:pPr algn="ctr"/>
                      <a:r>
                        <a:rPr lang="sr-Latn-BA" sz="1200" dirty="0"/>
                        <a:t>45</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a:t>195</a:t>
                      </a:r>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981098333"/>
                  </a:ext>
                </a:extLst>
              </a:tr>
              <a:tr h="255846">
                <a:tc>
                  <a:txBody>
                    <a:bodyPr/>
                    <a:lstStyle/>
                    <a:p>
                      <a:pPr algn="ctr"/>
                      <a:r>
                        <a:rPr lang="sr-Latn-BA" sz="1200" baseline="0" dirty="0"/>
                        <a:t>Žito </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a:t>75</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a:t>60</a:t>
                      </a:r>
                      <a:endParaRPr lang="en-GB" sz="1200" dirty="0">
                        <a:latin typeface="Times New Roman" panose="02020603050405020304" pitchFamily="18" charset="0"/>
                        <a:cs typeface="Times New Roman" panose="02020603050405020304" pitchFamily="18" charset="0"/>
                      </a:endParaRPr>
                    </a:p>
                  </a:txBody>
                  <a:tcPr>
                    <a:solidFill>
                      <a:schemeClr val="accent5">
                        <a:lumMod val="75000"/>
                        <a:alpha val="20000"/>
                      </a:schemeClr>
                    </a:solidFill>
                  </a:tcPr>
                </a:tc>
                <a:tc>
                  <a:txBody>
                    <a:bodyPr/>
                    <a:lstStyle/>
                    <a:p>
                      <a:pPr algn="ctr"/>
                      <a:r>
                        <a:rPr lang="sr-Latn-BA" sz="1200" dirty="0"/>
                        <a:t>135</a:t>
                      </a:r>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610857917"/>
                  </a:ext>
                </a:extLst>
              </a:tr>
              <a:tr h="255846">
                <a:tc>
                  <a:txBody>
                    <a:bodyPr/>
                    <a:lstStyle/>
                    <a:p>
                      <a:pPr algn="ctr"/>
                      <a:r>
                        <a:rPr lang="sr-Latn-BA" sz="1200" dirty="0"/>
                        <a:t>Ukupno </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a:latin typeface="Times New Roman" panose="02020603050405020304" pitchFamily="18" charset="0"/>
                          <a:cs typeface="Times New Roman" panose="02020603050405020304" pitchFamily="18" charset="0"/>
                        </a:rPr>
                        <a:t>225</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a:latin typeface="Times New Roman" panose="02020603050405020304" pitchFamily="18" charset="0"/>
                          <a:cs typeface="Times New Roman" panose="02020603050405020304" pitchFamily="18" charset="0"/>
                        </a:rPr>
                        <a:t>105</a:t>
                      </a:r>
                      <a:endParaRPr lang="en-GB" sz="1200" dirty="0">
                        <a:latin typeface="Times New Roman" panose="02020603050405020304" pitchFamily="18" charset="0"/>
                        <a:cs typeface="Times New Roman" panose="02020603050405020304" pitchFamily="18" charset="0"/>
                      </a:endParaRPr>
                    </a:p>
                  </a:txBody>
                  <a:tcPr/>
                </a:tc>
                <a:tc>
                  <a:txBody>
                    <a:bodyPr/>
                    <a:lstStyle/>
                    <a:p>
                      <a:pPr algn="ctr"/>
                      <a:r>
                        <a:rPr lang="sr-Latn-BA" sz="1200" dirty="0">
                          <a:latin typeface="Times New Roman" panose="02020603050405020304" pitchFamily="18" charset="0"/>
                          <a:cs typeface="Times New Roman" panose="02020603050405020304" pitchFamily="18" charset="0"/>
                        </a:rPr>
                        <a:t>330</a:t>
                      </a:r>
                      <a:endParaRPr lang="en-GB"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53100737"/>
                  </a:ext>
                </a:extLst>
              </a:tr>
            </a:tbl>
          </a:graphicData>
        </a:graphic>
      </p:graphicFrame>
      <p:sp>
        <p:nvSpPr>
          <p:cNvPr id="34" name="Oval 33"/>
          <p:cNvSpPr/>
          <p:nvPr/>
        </p:nvSpPr>
        <p:spPr>
          <a:xfrm>
            <a:off x="0" y="2847277"/>
            <a:ext cx="1038564" cy="323850"/>
          </a:xfrm>
          <a:prstGeom prst="ellipse">
            <a:avLst/>
          </a:prstGeom>
          <a:solidFill>
            <a:schemeClr val="bg1"/>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900" dirty="0">
                <a:solidFill>
                  <a:schemeClr val="tx1"/>
                </a:solidFill>
              </a:rPr>
              <a:t>Žito </a:t>
            </a:r>
            <a:endParaRPr lang="en-GB" sz="900" dirty="0">
              <a:solidFill>
                <a:schemeClr val="tx1"/>
              </a:solidFill>
            </a:endParaRPr>
          </a:p>
        </p:txBody>
      </p:sp>
      <p:sp>
        <p:nvSpPr>
          <p:cNvPr id="6" name="Rounded Rectangle 5"/>
          <p:cNvSpPr/>
          <p:nvPr/>
        </p:nvSpPr>
        <p:spPr>
          <a:xfrm>
            <a:off x="581840" y="3166450"/>
            <a:ext cx="514214" cy="2937103"/>
          </a:xfrm>
          <a:prstGeom prst="roundRect">
            <a:avLst/>
          </a:prstGeom>
          <a:solidFill>
            <a:schemeClr val="bg1"/>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400" dirty="0">
                <a:solidFill>
                  <a:schemeClr val="tx1"/>
                </a:solidFill>
                <a:latin typeface="Times New Roman" panose="02020603050405020304" pitchFamily="18" charset="0"/>
                <a:cs typeface="Times New Roman" panose="02020603050405020304" pitchFamily="18" charset="0"/>
              </a:rPr>
              <a:t>100</a:t>
            </a:r>
          </a:p>
          <a:p>
            <a:pPr algn="ctr"/>
            <a:endParaRPr lang="sr-Latn-BA" sz="1400" dirty="0">
              <a:solidFill>
                <a:schemeClr val="tx1"/>
              </a:solidFill>
              <a:latin typeface="Times New Roman" panose="02020603050405020304" pitchFamily="18" charset="0"/>
              <a:cs typeface="Times New Roman" panose="02020603050405020304" pitchFamily="18" charset="0"/>
            </a:endParaRPr>
          </a:p>
          <a:p>
            <a:pPr algn="ctr"/>
            <a:r>
              <a:rPr lang="sr-Latn-BA" sz="1400" dirty="0">
                <a:solidFill>
                  <a:schemeClr val="tx1"/>
                </a:solidFill>
                <a:latin typeface="Times New Roman" panose="02020603050405020304" pitchFamily="18" charset="0"/>
                <a:cs typeface="Times New Roman" panose="02020603050405020304" pitchFamily="18" charset="0"/>
              </a:rPr>
              <a:t>90</a:t>
            </a:r>
          </a:p>
          <a:p>
            <a:pPr algn="ctr"/>
            <a:endParaRPr lang="sr-Latn-BA" sz="1400" dirty="0">
              <a:solidFill>
                <a:schemeClr val="tx1"/>
              </a:solidFill>
              <a:latin typeface="Times New Roman" panose="02020603050405020304" pitchFamily="18" charset="0"/>
              <a:cs typeface="Times New Roman" panose="02020603050405020304" pitchFamily="18" charset="0"/>
            </a:endParaRPr>
          </a:p>
          <a:p>
            <a:pPr algn="ctr"/>
            <a:r>
              <a:rPr lang="sr-Latn-BA" sz="1400" dirty="0">
                <a:solidFill>
                  <a:schemeClr val="tx1"/>
                </a:solidFill>
                <a:latin typeface="Times New Roman" panose="02020603050405020304" pitchFamily="18" charset="0"/>
                <a:cs typeface="Times New Roman" panose="02020603050405020304" pitchFamily="18" charset="0"/>
              </a:rPr>
              <a:t>80</a:t>
            </a:r>
          </a:p>
          <a:p>
            <a:pPr algn="ctr"/>
            <a:endParaRPr lang="sr-Latn-BA" sz="1400" dirty="0">
              <a:solidFill>
                <a:schemeClr val="tx1"/>
              </a:solidFill>
              <a:latin typeface="Times New Roman" panose="02020603050405020304" pitchFamily="18" charset="0"/>
              <a:cs typeface="Times New Roman" panose="02020603050405020304" pitchFamily="18" charset="0"/>
            </a:endParaRPr>
          </a:p>
          <a:p>
            <a:pPr algn="ctr"/>
            <a:r>
              <a:rPr lang="sr-Latn-BA" sz="1400" dirty="0">
                <a:solidFill>
                  <a:schemeClr val="tx1"/>
                </a:solidFill>
                <a:latin typeface="Times New Roman" panose="02020603050405020304" pitchFamily="18" charset="0"/>
                <a:cs typeface="Times New Roman" panose="02020603050405020304" pitchFamily="18" charset="0"/>
              </a:rPr>
              <a:t>70</a:t>
            </a:r>
          </a:p>
          <a:p>
            <a:pPr algn="ctr"/>
            <a:endParaRPr lang="sr-Latn-BA" sz="1400" dirty="0">
              <a:solidFill>
                <a:schemeClr val="tx1"/>
              </a:solidFill>
              <a:latin typeface="Times New Roman" panose="02020603050405020304" pitchFamily="18" charset="0"/>
              <a:cs typeface="Times New Roman" panose="02020603050405020304" pitchFamily="18" charset="0"/>
            </a:endParaRPr>
          </a:p>
          <a:p>
            <a:pPr algn="ctr"/>
            <a:r>
              <a:rPr lang="sr-Latn-BA" sz="1400" dirty="0">
                <a:solidFill>
                  <a:schemeClr val="tx1"/>
                </a:solidFill>
                <a:latin typeface="Times New Roman" panose="02020603050405020304" pitchFamily="18" charset="0"/>
                <a:cs typeface="Times New Roman" panose="02020603050405020304" pitchFamily="18" charset="0"/>
              </a:rPr>
              <a:t>60</a:t>
            </a:r>
          </a:p>
          <a:p>
            <a:pPr algn="ctr"/>
            <a:endParaRPr lang="sr-Latn-BA" sz="1400" dirty="0">
              <a:solidFill>
                <a:schemeClr val="tx1"/>
              </a:solidFill>
              <a:latin typeface="Times New Roman" panose="02020603050405020304" pitchFamily="18" charset="0"/>
              <a:cs typeface="Times New Roman" panose="02020603050405020304" pitchFamily="18" charset="0"/>
            </a:endParaRPr>
          </a:p>
          <a:p>
            <a:pPr algn="ctr"/>
            <a:r>
              <a:rPr lang="sr-Latn-BA" sz="1400" dirty="0">
                <a:solidFill>
                  <a:schemeClr val="tx1"/>
                </a:solidFill>
                <a:latin typeface="Times New Roman" panose="02020603050405020304" pitchFamily="18" charset="0"/>
                <a:cs typeface="Times New Roman" panose="02020603050405020304" pitchFamily="18" charset="0"/>
              </a:rPr>
              <a:t>50</a:t>
            </a:r>
          </a:p>
          <a:p>
            <a:pPr algn="ctr"/>
            <a:endParaRPr lang="sr-Latn-BA" sz="1400" dirty="0">
              <a:solidFill>
                <a:schemeClr val="tx1"/>
              </a:solidFill>
              <a:latin typeface="Times New Roman" panose="02020603050405020304" pitchFamily="18" charset="0"/>
              <a:cs typeface="Times New Roman" panose="02020603050405020304" pitchFamily="18" charset="0"/>
            </a:endParaRPr>
          </a:p>
          <a:p>
            <a:pPr algn="ctr"/>
            <a:r>
              <a:rPr lang="sr-Latn-BA" sz="1400" dirty="0">
                <a:solidFill>
                  <a:schemeClr val="tx1"/>
                </a:solidFill>
                <a:latin typeface="Times New Roman" panose="02020603050405020304" pitchFamily="18" charset="0"/>
                <a:cs typeface="Times New Roman" panose="02020603050405020304" pitchFamily="18" charset="0"/>
              </a:rPr>
              <a:t>40</a:t>
            </a:r>
          </a:p>
          <a:p>
            <a:pPr algn="ctr"/>
            <a:endParaRPr lang="en-GB" sz="1400" dirty="0">
              <a:latin typeface="Times New Roman" panose="02020603050405020304" pitchFamily="18" charset="0"/>
              <a:cs typeface="Times New Roman" panose="02020603050405020304" pitchFamily="18" charset="0"/>
            </a:endParaRPr>
          </a:p>
        </p:txBody>
      </p:sp>
      <p:sp>
        <p:nvSpPr>
          <p:cNvPr id="38" name="Oval 37"/>
          <p:cNvSpPr/>
          <p:nvPr/>
        </p:nvSpPr>
        <p:spPr>
          <a:xfrm>
            <a:off x="2150057" y="5057593"/>
            <a:ext cx="659890" cy="203360"/>
          </a:xfrm>
          <a:prstGeom prst="ellipse">
            <a:avLst/>
          </a:prstGeom>
          <a:solidFill>
            <a:schemeClr val="bg1"/>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a:solidFill>
                  <a:schemeClr val="tx1"/>
                </a:solidFill>
              </a:rPr>
              <a:t>Q2</a:t>
            </a:r>
            <a:endParaRPr lang="en-GB" sz="1400" dirty="0">
              <a:solidFill>
                <a:schemeClr val="tx1"/>
              </a:solidFill>
            </a:endParaRPr>
          </a:p>
        </p:txBody>
      </p:sp>
      <p:cxnSp>
        <p:nvCxnSpPr>
          <p:cNvPr id="39" name="Straight Connector 38"/>
          <p:cNvCxnSpPr/>
          <p:nvPr/>
        </p:nvCxnSpPr>
        <p:spPr>
          <a:xfrm flipH="1">
            <a:off x="5645566" y="2946586"/>
            <a:ext cx="4175" cy="3164591"/>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40" name="Rounded Rectangle 39"/>
          <p:cNvSpPr/>
          <p:nvPr/>
        </p:nvSpPr>
        <p:spPr>
          <a:xfrm>
            <a:off x="5065937" y="3186430"/>
            <a:ext cx="514214" cy="2937103"/>
          </a:xfrm>
          <a:prstGeom prst="roundRect">
            <a:avLst/>
          </a:prstGeom>
          <a:solidFill>
            <a:schemeClr val="bg1"/>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400" dirty="0">
                <a:solidFill>
                  <a:schemeClr val="tx1"/>
                </a:solidFill>
                <a:latin typeface="Times New Roman" panose="02020603050405020304" pitchFamily="18" charset="0"/>
                <a:cs typeface="Times New Roman" panose="02020603050405020304" pitchFamily="18" charset="0"/>
              </a:rPr>
              <a:t>100</a:t>
            </a:r>
          </a:p>
          <a:p>
            <a:pPr algn="ctr"/>
            <a:endParaRPr lang="sr-Latn-BA" sz="1400" dirty="0">
              <a:solidFill>
                <a:schemeClr val="tx1"/>
              </a:solidFill>
              <a:latin typeface="Times New Roman" panose="02020603050405020304" pitchFamily="18" charset="0"/>
              <a:cs typeface="Times New Roman" panose="02020603050405020304" pitchFamily="18" charset="0"/>
            </a:endParaRPr>
          </a:p>
          <a:p>
            <a:pPr algn="ctr"/>
            <a:r>
              <a:rPr lang="sr-Latn-BA" sz="1400" dirty="0">
                <a:solidFill>
                  <a:schemeClr val="tx1"/>
                </a:solidFill>
                <a:latin typeface="Times New Roman" panose="02020603050405020304" pitchFamily="18" charset="0"/>
                <a:cs typeface="Times New Roman" panose="02020603050405020304" pitchFamily="18" charset="0"/>
              </a:rPr>
              <a:t>90</a:t>
            </a:r>
          </a:p>
          <a:p>
            <a:pPr algn="ctr"/>
            <a:endParaRPr lang="sr-Latn-BA" sz="1400" dirty="0">
              <a:solidFill>
                <a:schemeClr val="tx1"/>
              </a:solidFill>
              <a:latin typeface="Times New Roman" panose="02020603050405020304" pitchFamily="18" charset="0"/>
              <a:cs typeface="Times New Roman" panose="02020603050405020304" pitchFamily="18" charset="0"/>
            </a:endParaRPr>
          </a:p>
          <a:p>
            <a:pPr algn="ctr"/>
            <a:r>
              <a:rPr lang="sr-Latn-BA" sz="1400" dirty="0">
                <a:solidFill>
                  <a:schemeClr val="tx1"/>
                </a:solidFill>
                <a:latin typeface="Times New Roman" panose="02020603050405020304" pitchFamily="18" charset="0"/>
                <a:cs typeface="Times New Roman" panose="02020603050405020304" pitchFamily="18" charset="0"/>
              </a:rPr>
              <a:t>80</a:t>
            </a:r>
          </a:p>
          <a:p>
            <a:pPr algn="ctr"/>
            <a:endParaRPr lang="sr-Latn-BA" sz="1400" dirty="0">
              <a:solidFill>
                <a:schemeClr val="tx1"/>
              </a:solidFill>
              <a:latin typeface="Times New Roman" panose="02020603050405020304" pitchFamily="18" charset="0"/>
              <a:cs typeface="Times New Roman" panose="02020603050405020304" pitchFamily="18" charset="0"/>
            </a:endParaRPr>
          </a:p>
          <a:p>
            <a:pPr algn="ctr"/>
            <a:r>
              <a:rPr lang="sr-Latn-BA" sz="1400" dirty="0">
                <a:solidFill>
                  <a:schemeClr val="tx1"/>
                </a:solidFill>
                <a:latin typeface="Times New Roman" panose="02020603050405020304" pitchFamily="18" charset="0"/>
                <a:cs typeface="Times New Roman" panose="02020603050405020304" pitchFamily="18" charset="0"/>
              </a:rPr>
              <a:t>70</a:t>
            </a:r>
          </a:p>
          <a:p>
            <a:pPr algn="ctr"/>
            <a:endParaRPr lang="sr-Latn-BA" sz="1400" dirty="0">
              <a:solidFill>
                <a:schemeClr val="tx1"/>
              </a:solidFill>
              <a:latin typeface="Times New Roman" panose="02020603050405020304" pitchFamily="18" charset="0"/>
              <a:cs typeface="Times New Roman" panose="02020603050405020304" pitchFamily="18" charset="0"/>
            </a:endParaRPr>
          </a:p>
          <a:p>
            <a:pPr algn="ctr"/>
            <a:r>
              <a:rPr lang="sr-Latn-BA" sz="1400" dirty="0">
                <a:solidFill>
                  <a:schemeClr val="tx1"/>
                </a:solidFill>
                <a:latin typeface="Times New Roman" panose="02020603050405020304" pitchFamily="18" charset="0"/>
                <a:cs typeface="Times New Roman" panose="02020603050405020304" pitchFamily="18" charset="0"/>
              </a:rPr>
              <a:t>60</a:t>
            </a:r>
          </a:p>
          <a:p>
            <a:pPr algn="ctr"/>
            <a:endParaRPr lang="sr-Latn-BA" sz="1400" dirty="0">
              <a:solidFill>
                <a:schemeClr val="tx1"/>
              </a:solidFill>
              <a:latin typeface="Times New Roman" panose="02020603050405020304" pitchFamily="18" charset="0"/>
              <a:cs typeface="Times New Roman" panose="02020603050405020304" pitchFamily="18" charset="0"/>
            </a:endParaRPr>
          </a:p>
          <a:p>
            <a:pPr algn="ctr"/>
            <a:r>
              <a:rPr lang="sr-Latn-BA" sz="1400" dirty="0">
                <a:solidFill>
                  <a:schemeClr val="tx1"/>
                </a:solidFill>
                <a:latin typeface="Times New Roman" panose="02020603050405020304" pitchFamily="18" charset="0"/>
                <a:cs typeface="Times New Roman" panose="02020603050405020304" pitchFamily="18" charset="0"/>
              </a:rPr>
              <a:t>50</a:t>
            </a:r>
          </a:p>
          <a:p>
            <a:pPr algn="ctr"/>
            <a:endParaRPr lang="sr-Latn-BA" sz="1400" dirty="0">
              <a:solidFill>
                <a:schemeClr val="tx1"/>
              </a:solidFill>
              <a:latin typeface="Times New Roman" panose="02020603050405020304" pitchFamily="18" charset="0"/>
              <a:cs typeface="Times New Roman" panose="02020603050405020304" pitchFamily="18" charset="0"/>
            </a:endParaRPr>
          </a:p>
          <a:p>
            <a:pPr algn="ctr"/>
            <a:r>
              <a:rPr lang="sr-Latn-BA" sz="1400" dirty="0">
                <a:solidFill>
                  <a:schemeClr val="tx1"/>
                </a:solidFill>
                <a:latin typeface="Times New Roman" panose="02020603050405020304" pitchFamily="18" charset="0"/>
                <a:cs typeface="Times New Roman" panose="02020603050405020304" pitchFamily="18" charset="0"/>
              </a:rPr>
              <a:t>40</a:t>
            </a:r>
          </a:p>
          <a:p>
            <a:pPr algn="ctr"/>
            <a:endParaRPr lang="en-GB" sz="1400" dirty="0">
              <a:latin typeface="Times New Roman" panose="02020603050405020304" pitchFamily="18" charset="0"/>
              <a:cs typeface="Times New Roman" panose="02020603050405020304" pitchFamily="18" charset="0"/>
            </a:endParaRPr>
          </a:p>
        </p:txBody>
      </p:sp>
      <p:cxnSp>
        <p:nvCxnSpPr>
          <p:cNvPr id="42" name="Straight Connector 41"/>
          <p:cNvCxnSpPr/>
          <p:nvPr/>
        </p:nvCxnSpPr>
        <p:spPr>
          <a:xfrm flipH="1">
            <a:off x="5645861" y="6109664"/>
            <a:ext cx="3164764" cy="1"/>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46" name="Rounded Rectangle 45"/>
          <p:cNvSpPr/>
          <p:nvPr/>
        </p:nvSpPr>
        <p:spPr>
          <a:xfrm>
            <a:off x="5608301" y="6145651"/>
            <a:ext cx="2743200" cy="257721"/>
          </a:xfrm>
          <a:prstGeom prst="roundRect">
            <a:avLst/>
          </a:prstGeom>
          <a:solidFill>
            <a:schemeClr val="bg1"/>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400" b="1" dirty="0">
                <a:solidFill>
                  <a:schemeClr val="tx1"/>
                </a:solidFill>
                <a:latin typeface="Times New Roman" panose="02020603050405020304" pitchFamily="18" charset="0"/>
                <a:cs typeface="Times New Roman" panose="02020603050405020304" pitchFamily="18" charset="0"/>
              </a:rPr>
              <a:t>50         100        150 </a:t>
            </a:r>
            <a:endParaRPr lang="en-GB" sz="1400" b="1" dirty="0">
              <a:solidFill>
                <a:schemeClr val="tx1"/>
              </a:solidFill>
              <a:latin typeface="Times New Roman" panose="02020603050405020304" pitchFamily="18" charset="0"/>
              <a:cs typeface="Times New Roman" panose="02020603050405020304" pitchFamily="18" charset="0"/>
            </a:endParaRPr>
          </a:p>
        </p:txBody>
      </p:sp>
      <p:sp>
        <p:nvSpPr>
          <p:cNvPr id="47" name="Oval 46"/>
          <p:cNvSpPr/>
          <p:nvPr/>
        </p:nvSpPr>
        <p:spPr>
          <a:xfrm>
            <a:off x="8053682" y="6126115"/>
            <a:ext cx="1038564" cy="323850"/>
          </a:xfrm>
          <a:prstGeom prst="ellipse">
            <a:avLst/>
          </a:prstGeom>
          <a:solidFill>
            <a:schemeClr val="bg1"/>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900" dirty="0">
                <a:solidFill>
                  <a:schemeClr val="tx1"/>
                </a:solidFill>
              </a:rPr>
              <a:t>Platno </a:t>
            </a:r>
            <a:endParaRPr lang="en-GB" sz="900" dirty="0">
              <a:solidFill>
                <a:schemeClr val="tx1"/>
              </a:solidFill>
            </a:endParaRPr>
          </a:p>
        </p:txBody>
      </p:sp>
      <p:sp>
        <p:nvSpPr>
          <p:cNvPr id="50" name="Oval 49"/>
          <p:cNvSpPr/>
          <p:nvPr/>
        </p:nvSpPr>
        <p:spPr>
          <a:xfrm>
            <a:off x="4598638" y="2843303"/>
            <a:ext cx="1038564" cy="323850"/>
          </a:xfrm>
          <a:prstGeom prst="ellipse">
            <a:avLst/>
          </a:prstGeom>
          <a:solidFill>
            <a:schemeClr val="bg1"/>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900" dirty="0">
                <a:solidFill>
                  <a:schemeClr val="tx1"/>
                </a:solidFill>
              </a:rPr>
              <a:t>Žito </a:t>
            </a:r>
            <a:endParaRPr lang="en-GB" sz="900" dirty="0">
              <a:solidFill>
                <a:schemeClr val="tx1"/>
              </a:solidFill>
            </a:endParaRPr>
          </a:p>
        </p:txBody>
      </p:sp>
      <p:sp>
        <p:nvSpPr>
          <p:cNvPr id="51" name="Title 1"/>
          <p:cNvSpPr txBox="1">
            <a:spLocks/>
          </p:cNvSpPr>
          <p:nvPr/>
        </p:nvSpPr>
        <p:spPr>
          <a:xfrm>
            <a:off x="6365564" y="3286212"/>
            <a:ext cx="1725357" cy="344133"/>
          </a:xfrm>
          <a:prstGeom prst="rect">
            <a:avLst/>
          </a:prstGeom>
          <a:solidFill>
            <a:schemeClr val="bg2">
              <a:lumMod val="90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600" b="1" dirty="0">
                <a:solidFill>
                  <a:schemeClr val="tx2">
                    <a:lumMod val="60000"/>
                    <a:lumOff val="40000"/>
                  </a:schemeClr>
                </a:solidFill>
                <a:latin typeface="Times New Roman" panose="02020603050405020304" pitchFamily="18" charset="0"/>
                <a:cs typeface="Times New Roman" panose="02020603050405020304" pitchFamily="18" charset="0"/>
              </a:rPr>
              <a:t>Zemlja Y</a:t>
            </a:r>
          </a:p>
          <a:p>
            <a:endParaRPr lang="sr-Latn-BA" sz="1600" b="1" dirty="0">
              <a:solidFill>
                <a:schemeClr val="tx2">
                  <a:lumMod val="60000"/>
                  <a:lumOff val="40000"/>
                </a:schemeClr>
              </a:solidFill>
              <a:latin typeface="Times New Roman" panose="02020603050405020304" pitchFamily="18" charset="0"/>
              <a:cs typeface="Times New Roman" panose="02020603050405020304" pitchFamily="18" charset="0"/>
            </a:endParaRPr>
          </a:p>
          <a:p>
            <a:r>
              <a:rPr lang="sr-Latn-BA" sz="1600" b="1" dirty="0">
                <a:solidFill>
                  <a:schemeClr val="tx2">
                    <a:lumMod val="60000"/>
                    <a:lumOff val="40000"/>
                  </a:schemeClr>
                </a:solidFill>
                <a:latin typeface="Times New Roman" panose="02020603050405020304" pitchFamily="18" charset="0"/>
                <a:cs typeface="Times New Roman" panose="02020603050405020304" pitchFamily="18" charset="0"/>
              </a:rPr>
              <a:t> </a:t>
            </a:r>
          </a:p>
          <a:p>
            <a:pPr marL="457200" indent="-457200">
              <a:buFont typeface="Wingdings" panose="05000000000000000000" pitchFamily="2" charset="2"/>
              <a:buChar char="§"/>
            </a:pPr>
            <a:endParaRPr lang="sr-Latn-BA" sz="3200" b="1"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52" name="Oval 51"/>
          <p:cNvSpPr/>
          <p:nvPr/>
        </p:nvSpPr>
        <p:spPr>
          <a:xfrm>
            <a:off x="5478264" y="5724885"/>
            <a:ext cx="659890" cy="203360"/>
          </a:xfrm>
          <a:prstGeom prst="ellipse">
            <a:avLst/>
          </a:prstGeom>
          <a:solidFill>
            <a:schemeClr val="bg1"/>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a:solidFill>
                  <a:schemeClr val="tx1"/>
                </a:solidFill>
              </a:rPr>
              <a:t>Q</a:t>
            </a:r>
            <a:r>
              <a:rPr lang="sr-Latn-BA" sz="1400" dirty="0">
                <a:solidFill>
                  <a:schemeClr val="tx1"/>
                </a:solidFill>
              </a:rPr>
              <a:t>1</a:t>
            </a:r>
            <a:endParaRPr lang="en-GB" sz="1400" dirty="0">
              <a:solidFill>
                <a:schemeClr val="tx1"/>
              </a:solidFill>
            </a:endParaRPr>
          </a:p>
        </p:txBody>
      </p:sp>
      <p:sp>
        <p:nvSpPr>
          <p:cNvPr id="53" name="Oval 52"/>
          <p:cNvSpPr/>
          <p:nvPr/>
        </p:nvSpPr>
        <p:spPr>
          <a:xfrm>
            <a:off x="6227128" y="5233472"/>
            <a:ext cx="659890" cy="203360"/>
          </a:xfrm>
          <a:prstGeom prst="ellipse">
            <a:avLst/>
          </a:prstGeom>
          <a:solidFill>
            <a:schemeClr val="bg1"/>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a:solidFill>
                  <a:schemeClr val="tx1"/>
                </a:solidFill>
              </a:rPr>
              <a:t>Q2</a:t>
            </a:r>
            <a:endParaRPr lang="en-GB" sz="1400" dirty="0">
              <a:solidFill>
                <a:schemeClr val="tx1"/>
              </a:solidFill>
            </a:endParaRPr>
          </a:p>
        </p:txBody>
      </p:sp>
      <p:sp>
        <p:nvSpPr>
          <p:cNvPr id="54" name="Title 1"/>
          <p:cNvSpPr txBox="1">
            <a:spLocks/>
          </p:cNvSpPr>
          <p:nvPr/>
        </p:nvSpPr>
        <p:spPr>
          <a:xfrm>
            <a:off x="4476748" y="1285906"/>
            <a:ext cx="4248532" cy="1538119"/>
          </a:xfrm>
          <a:prstGeom prst="rect">
            <a:avLst/>
          </a:prstGeom>
          <a:solidFill>
            <a:schemeClr val="bg1"/>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400" dirty="0">
                <a:solidFill>
                  <a:schemeClr val="tx1"/>
                </a:solidFill>
                <a:latin typeface="Times New Roman" panose="02020603050405020304" pitchFamily="18" charset="0"/>
                <a:cs typeface="Times New Roman" panose="02020603050405020304" pitchFamily="18" charset="0"/>
              </a:rPr>
              <a:t>Kriva x1-y1 →proizvodne mogućnosti zemlje X/Y</a:t>
            </a:r>
          </a:p>
          <a:p>
            <a:pPr algn="just"/>
            <a:r>
              <a:rPr lang="sr-Latn-BA" sz="1400" dirty="0">
                <a:solidFill>
                  <a:schemeClr val="tx1"/>
                </a:solidFill>
                <a:latin typeface="Times New Roman" panose="02020603050405020304" pitchFamily="18" charset="0"/>
                <a:cs typeface="Times New Roman" panose="02020603050405020304" pitchFamily="18" charset="0"/>
              </a:rPr>
              <a:t>Proizvodnja proizvoda Q1 → proizvodnja ispod proizvodnih mogućnosti (ne postoji puna zaposlenost kapaciteta) </a:t>
            </a:r>
          </a:p>
          <a:p>
            <a:pPr algn="just"/>
            <a:r>
              <a:rPr lang="sr-Latn-BA" sz="1400" dirty="0">
                <a:solidFill>
                  <a:schemeClr val="tx1"/>
                </a:solidFill>
                <a:latin typeface="Times New Roman" panose="02020603050405020304" pitchFamily="18" charset="0"/>
                <a:cs typeface="Times New Roman" panose="02020603050405020304" pitchFamily="18" charset="0"/>
              </a:rPr>
              <a:t>Proizvodnja proizvoda Q2 → proizvodnja van proizvodnih mogućnosti.</a:t>
            </a:r>
          </a:p>
        </p:txBody>
      </p:sp>
    </p:spTree>
    <p:extLst>
      <p:ext uri="{BB962C8B-B14F-4D97-AF65-F5344CB8AC3E}">
        <p14:creationId xmlns:p14="http://schemas.microsoft.com/office/powerpoint/2010/main" val="161265574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41</a:t>
            </a:fld>
            <a:endParaRPr lang="en-US" dirty="0"/>
          </a:p>
        </p:txBody>
      </p:sp>
      <p:sp>
        <p:nvSpPr>
          <p:cNvPr id="3" name="Rounded Rectangle 2"/>
          <p:cNvSpPr/>
          <p:nvPr/>
        </p:nvSpPr>
        <p:spPr>
          <a:xfrm>
            <a:off x="281383" y="213457"/>
            <a:ext cx="8529242" cy="516216"/>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Teorija međunarodne trgovine...TEORIJA RELATIVNE  PREDNOSTI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Rounded Rectangle 3"/>
          <p:cNvSpPr/>
          <p:nvPr/>
        </p:nvSpPr>
        <p:spPr>
          <a:xfrm>
            <a:off x="342511" y="1005589"/>
            <a:ext cx="2388524" cy="356375"/>
          </a:xfrm>
          <a:prstGeom prst="roundRect">
            <a:avLst/>
          </a:prstGeom>
          <a:solidFill>
            <a:schemeClr val="bg1">
              <a:lumMod val="85000"/>
            </a:schemeClr>
          </a:solidFill>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sr-Latn-BA" sz="1600" dirty="0"/>
              <a:t>Osnovni nedostaci TRP</a:t>
            </a:r>
            <a:endParaRPr lang="en-GB" sz="1600" dirty="0"/>
          </a:p>
        </p:txBody>
      </p:sp>
      <p:sp>
        <p:nvSpPr>
          <p:cNvPr id="5" name="Title 1"/>
          <p:cNvSpPr txBox="1">
            <a:spLocks/>
          </p:cNvSpPr>
          <p:nvPr/>
        </p:nvSpPr>
        <p:spPr>
          <a:xfrm>
            <a:off x="3180945" y="913955"/>
            <a:ext cx="5559616" cy="5492533"/>
          </a:xfrm>
          <a:prstGeom prst="rect">
            <a:avLst/>
          </a:prstGeom>
          <a:solidFill>
            <a:schemeClr val="bg1"/>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Courier New" panose="02070309020205020404" pitchFamily="49" charset="0"/>
              <a:buChar char="o"/>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Statički elementi teorije</a:t>
            </a:r>
          </a:p>
          <a:p>
            <a:pPr marL="285750" indent="-285750" algn="just">
              <a:buFont typeface="Courier New" panose="02070309020205020404" pitchFamily="49" charset="0"/>
              <a:buChar char="o"/>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Posmatra komparativne prednosti na bazi međunarodne razmjene u određenom datom vremenu. </a:t>
            </a:r>
          </a:p>
          <a:p>
            <a:pPr marL="285750" indent="-285750" algn="just">
              <a:buFont typeface="Courier New" panose="02070309020205020404" pitchFamily="49" charset="0"/>
              <a:buChar char="o"/>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Pp razmatranje jeste razmjena između 2 proizvoda, između 2 zemlje </a:t>
            </a:r>
          </a:p>
          <a:p>
            <a:pPr marL="285750" indent="-285750" algn="just">
              <a:buFont typeface="Courier New" panose="02070309020205020404" pitchFamily="49" charset="0"/>
              <a:buChar char="o"/>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Komparativne prednosti posmatra kroz utrošak samo jednog faktora proizvodnje (tj.Q utrošenog rada) </a:t>
            </a:r>
          </a:p>
          <a:p>
            <a:pPr marL="285750" indent="-285750" algn="just">
              <a:buFont typeface="Courier New" panose="02070309020205020404" pitchFamily="49" charset="0"/>
              <a:buChar char="o"/>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Ostali faktori (koji svojom raspoloživošću mogu odrediti nivo komparativnih prednosti) zanemareni su.</a:t>
            </a:r>
          </a:p>
          <a:p>
            <a:pPr marL="285750" indent="-285750" algn="just">
              <a:buFont typeface="Courier New" panose="02070309020205020404" pitchFamily="49" charset="0"/>
              <a:buChar char="o"/>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Perfektna mobilnost faktora proizvodnje unutar granica jedne zemlje </a:t>
            </a:r>
          </a:p>
          <a:p>
            <a:pPr marL="285750" indent="-285750" algn="just">
              <a:buFont typeface="Courier New" panose="02070309020205020404" pitchFamily="49" charset="0"/>
              <a:buChar char="o"/>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Perfektna nemobilnost faktora proizvodnje između pojedinih zemalja  </a:t>
            </a:r>
          </a:p>
          <a:p>
            <a:pPr marL="285750" indent="-285750" algn="just">
              <a:buFont typeface="Courier New" panose="02070309020205020404" pitchFamily="49" charset="0"/>
              <a:buChar char="o"/>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Zanemarivanje efekta transportnih troškova na komparativne prednosti jedne zemlje (trnasportni troškovi zbog geograf.udaljenosti mogu neutralisati komparativne prednosti) </a:t>
            </a:r>
          </a:p>
          <a:p>
            <a:pPr marL="285750" indent="-285750" algn="just">
              <a:buFont typeface="Courier New" panose="02070309020205020404" pitchFamily="49" charset="0"/>
              <a:buChar char="o"/>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Ne posmatra dinamički element učešća rada u proizvodnji jednog proizvoda </a:t>
            </a:r>
          </a:p>
          <a:p>
            <a:pPr marL="285750" indent="-285750" algn="just">
              <a:buFont typeface="Courier New" panose="02070309020205020404" pitchFamily="49" charset="0"/>
              <a:buChar char="o"/>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Ne uključuje element potražnje za robom koji može da koriguje komparativnu prednost, samo gleda ponudu </a:t>
            </a:r>
          </a:p>
          <a:p>
            <a:pPr marL="285750" indent="-285750" algn="just">
              <a:buFont typeface="Courier New" panose="02070309020205020404" pitchFamily="49" charset="0"/>
              <a:buChar char="o"/>
            </a:pP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6" name="Title 1"/>
          <p:cNvSpPr txBox="1">
            <a:spLocks/>
          </p:cNvSpPr>
          <p:nvPr/>
        </p:nvSpPr>
        <p:spPr>
          <a:xfrm>
            <a:off x="1521994" y="2864470"/>
            <a:ext cx="1209041" cy="336888"/>
          </a:xfrm>
          <a:prstGeom prst="rect">
            <a:avLst/>
          </a:prstGeom>
          <a:solidFill>
            <a:schemeClr val="bg1">
              <a:lumMod val="95000"/>
            </a:schemeClr>
          </a:solidFill>
          <a:ln w="28575">
            <a:solidFill>
              <a:srgbClr val="FF0000"/>
            </a:solidFill>
            <a:prstDash val="sysDash"/>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zanemaruje</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7" name="Right Arrow 6"/>
          <p:cNvSpPr/>
          <p:nvPr/>
        </p:nvSpPr>
        <p:spPr>
          <a:xfrm>
            <a:off x="2828757" y="2604260"/>
            <a:ext cx="492035" cy="857308"/>
          </a:xfrm>
          <a:prstGeom prst="rightArrow">
            <a:avLst/>
          </a:prstGeom>
          <a:solidFill>
            <a:schemeClr val="bg1">
              <a:lumMod val="6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p:cNvSpPr/>
          <p:nvPr/>
        </p:nvSpPr>
        <p:spPr>
          <a:xfrm>
            <a:off x="282384" y="1458914"/>
            <a:ext cx="1418955" cy="61284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a:t>Rikardo </a:t>
            </a:r>
            <a:endParaRPr lang="en-GB" dirty="0"/>
          </a:p>
        </p:txBody>
      </p:sp>
      <p:sp>
        <p:nvSpPr>
          <p:cNvPr id="10" name="Bent Arrow 9"/>
          <p:cNvSpPr/>
          <p:nvPr/>
        </p:nvSpPr>
        <p:spPr>
          <a:xfrm flipV="1">
            <a:off x="817124" y="2117702"/>
            <a:ext cx="693237" cy="1083656"/>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308358065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42</a:t>
            </a:fld>
            <a:endParaRPr lang="en-US" dirty="0"/>
          </a:p>
        </p:txBody>
      </p:sp>
      <p:sp>
        <p:nvSpPr>
          <p:cNvPr id="3" name="Rounded Rectangle 2"/>
          <p:cNvSpPr/>
          <p:nvPr/>
        </p:nvSpPr>
        <p:spPr>
          <a:xfrm>
            <a:off x="281383" y="213457"/>
            <a:ext cx="8529242" cy="516216"/>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Teorija međunarodne trgovine...TEORIJA RELATIVNE  PREDNOSTI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Rounded Rectangle 3"/>
          <p:cNvSpPr/>
          <p:nvPr/>
        </p:nvSpPr>
        <p:spPr>
          <a:xfrm>
            <a:off x="531991" y="913955"/>
            <a:ext cx="2388524" cy="827296"/>
          </a:xfrm>
          <a:prstGeom prst="roundRect">
            <a:avLst/>
          </a:prstGeom>
          <a:solidFill>
            <a:schemeClr val="bg1">
              <a:lumMod val="85000"/>
            </a:schemeClr>
          </a:solidFill>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sr-Latn-BA" sz="1600" dirty="0"/>
              <a:t>Odgovor na nedostatak Rikardove teorije </a:t>
            </a:r>
            <a:endParaRPr lang="en-GB" sz="1600" dirty="0"/>
          </a:p>
        </p:txBody>
      </p:sp>
      <p:sp>
        <p:nvSpPr>
          <p:cNvPr id="5" name="Title 1"/>
          <p:cNvSpPr txBox="1">
            <a:spLocks/>
          </p:cNvSpPr>
          <p:nvPr/>
        </p:nvSpPr>
        <p:spPr>
          <a:xfrm>
            <a:off x="104968" y="3493557"/>
            <a:ext cx="8454054" cy="2818400"/>
          </a:xfrm>
          <a:prstGeom prst="rect">
            <a:avLst/>
          </a:prstGeom>
          <a:solidFill>
            <a:schemeClr val="bg1"/>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Courier New" panose="02070309020205020404" pitchFamily="49" charset="0"/>
              <a:buChar char="o"/>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Korist od međunarodne razmjene ne zavisi samo od komparativnih prednosti u vidu količine utrošenog ljudskog rada.</a:t>
            </a:r>
          </a:p>
          <a:p>
            <a:pPr marL="285750" indent="-285750" algn="just">
              <a:buFont typeface="Courier New" panose="02070309020205020404" pitchFamily="49" charset="0"/>
              <a:buChar char="o"/>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Ako je potražnja &gt;ponude →cijena proizvoda na svjetskom tržištu će biti veća kao i korist od međunarodne razmjene (za zemlju čiji se proizvod više traži na tržištu). </a:t>
            </a:r>
          </a:p>
          <a:p>
            <a:pPr marL="285750" indent="-285750" algn="just">
              <a:buFont typeface="Courier New" panose="02070309020205020404" pitchFamily="49" charset="0"/>
              <a:buChar char="o"/>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Potražnja ima prednosti, jer formiranje cijena na međunarodnom tržištu zavisi od odnosa ponude i tražnje, i potražnja može formirati cijenu proizvoda drugačiju od one koja bi bila po teoriji komparativnih prednosti. </a:t>
            </a:r>
          </a:p>
          <a:p>
            <a:pPr marL="285750" indent="-285750" algn="just">
              <a:buFont typeface="Courier New" panose="02070309020205020404" pitchFamily="49" charset="0"/>
              <a:buChar char="o"/>
            </a:pPr>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Dinamički efekat (terms of trade) </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 ako zemlja X za jednaku količinu izvoza proizvoda (A) u dva posmatrana perioda može da uveze iz zemlje Y veću vrijednost proizvoda (B) u posmatranom periodu u odnosu na prethodni period, </a:t>
            </a:r>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odnosi razmjene za zemlju X su se poboljšali.  </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Istovremeno</a:t>
            </a:r>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 odnosi razmjene za zemlju Y su se pogoršali. </a:t>
            </a:r>
          </a:p>
        </p:txBody>
      </p:sp>
      <p:sp>
        <p:nvSpPr>
          <p:cNvPr id="6" name="Title 1"/>
          <p:cNvSpPr txBox="1">
            <a:spLocks/>
          </p:cNvSpPr>
          <p:nvPr/>
        </p:nvSpPr>
        <p:spPr>
          <a:xfrm>
            <a:off x="3074774" y="940355"/>
            <a:ext cx="4230698" cy="336888"/>
          </a:xfrm>
          <a:prstGeom prst="rect">
            <a:avLst/>
          </a:prstGeom>
          <a:solidFill>
            <a:schemeClr val="bg1">
              <a:lumMod val="95000"/>
            </a:schemeClr>
          </a:solidFill>
          <a:ln w="28575">
            <a:solidFill>
              <a:srgbClr val="FF0000"/>
            </a:solidFill>
            <a:prstDash val="sysDash"/>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i="1" dirty="0">
                <a:solidFill>
                  <a:schemeClr val="tx1">
                    <a:lumMod val="65000"/>
                    <a:lumOff val="35000"/>
                  </a:schemeClr>
                </a:solidFill>
                <a:latin typeface="Times New Roman" panose="02020603050405020304" pitchFamily="18" charset="0"/>
                <a:cs typeface="Times New Roman" panose="02020603050405020304" pitchFamily="18" charset="0"/>
              </a:rPr>
              <a:t>Zanemarivanje dinamičkog karaktera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7" name="Right Arrow 6"/>
          <p:cNvSpPr/>
          <p:nvPr/>
        </p:nvSpPr>
        <p:spPr>
          <a:xfrm rot="5400000">
            <a:off x="5770006" y="2781160"/>
            <a:ext cx="492035" cy="857308"/>
          </a:xfrm>
          <a:prstGeom prst="rightArrow">
            <a:avLst/>
          </a:prstGeom>
          <a:solidFill>
            <a:schemeClr val="bg1">
              <a:lumMod val="6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p:cNvSpPr/>
          <p:nvPr/>
        </p:nvSpPr>
        <p:spPr>
          <a:xfrm>
            <a:off x="4882830" y="1847621"/>
            <a:ext cx="2639132" cy="10978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b="1" dirty="0">
                <a:latin typeface="Times New Roman" panose="02020603050405020304" pitchFamily="18" charset="0"/>
                <a:cs typeface="Times New Roman" panose="02020603050405020304" pitchFamily="18" charset="0"/>
              </a:rPr>
              <a:t>Džon Stjuart Mil (John Stjuart Mill) 1806 – 1873 </a:t>
            </a:r>
            <a:endParaRPr lang="en-GB" sz="1600" b="1" dirty="0">
              <a:latin typeface="Times New Roman" panose="02020603050405020304" pitchFamily="18" charset="0"/>
              <a:cs typeface="Times New Roman" panose="02020603050405020304" pitchFamily="18" charset="0"/>
            </a:endParaRPr>
          </a:p>
        </p:txBody>
      </p:sp>
      <p:sp>
        <p:nvSpPr>
          <p:cNvPr id="11" name="Title 1"/>
          <p:cNvSpPr txBox="1">
            <a:spLocks/>
          </p:cNvSpPr>
          <p:nvPr/>
        </p:nvSpPr>
        <p:spPr>
          <a:xfrm>
            <a:off x="3074774" y="1435419"/>
            <a:ext cx="4230698" cy="336888"/>
          </a:xfrm>
          <a:prstGeom prst="rect">
            <a:avLst/>
          </a:prstGeom>
          <a:solidFill>
            <a:schemeClr val="bg1">
              <a:lumMod val="95000"/>
            </a:schemeClr>
          </a:solidFill>
          <a:ln w="28575">
            <a:solidFill>
              <a:srgbClr val="FF0000"/>
            </a:solidFill>
            <a:prstDash val="sysDash"/>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i="1" dirty="0">
                <a:solidFill>
                  <a:schemeClr val="tx1">
                    <a:lumMod val="65000"/>
                    <a:lumOff val="35000"/>
                  </a:schemeClr>
                </a:solidFill>
                <a:latin typeface="Times New Roman" panose="02020603050405020304" pitchFamily="18" charset="0"/>
                <a:cs typeface="Times New Roman" panose="02020603050405020304" pitchFamily="18" charset="0"/>
              </a:rPr>
              <a:t>Zanemarivanje potražnje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8" name="Curved Left Arrow 7"/>
          <p:cNvSpPr/>
          <p:nvPr/>
        </p:nvSpPr>
        <p:spPr>
          <a:xfrm>
            <a:off x="7521962" y="1226511"/>
            <a:ext cx="1108953" cy="1242221"/>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2" name="Right Arrow 11"/>
          <p:cNvSpPr/>
          <p:nvPr/>
        </p:nvSpPr>
        <p:spPr>
          <a:xfrm rot="10800000">
            <a:off x="4282550" y="2214664"/>
            <a:ext cx="492035" cy="418267"/>
          </a:xfrm>
          <a:prstGeom prst="rightArrow">
            <a:avLst/>
          </a:prstGeom>
          <a:solidFill>
            <a:schemeClr val="bg1">
              <a:lumMod val="6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itle 1"/>
          <p:cNvSpPr txBox="1">
            <a:spLocks/>
          </p:cNvSpPr>
          <p:nvPr/>
        </p:nvSpPr>
        <p:spPr>
          <a:xfrm>
            <a:off x="2302981" y="2235216"/>
            <a:ext cx="1945505" cy="336888"/>
          </a:xfrm>
          <a:prstGeom prst="rect">
            <a:avLst/>
          </a:prstGeom>
          <a:solidFill>
            <a:schemeClr val="bg1">
              <a:lumMod val="95000"/>
            </a:schemeClr>
          </a:solidFill>
          <a:ln w="28575">
            <a:solidFill>
              <a:schemeClr val="accent2"/>
            </a:solidFill>
            <a:prstDash val="sysDash"/>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i="1" dirty="0">
                <a:solidFill>
                  <a:schemeClr val="tx1">
                    <a:lumMod val="65000"/>
                    <a:lumOff val="35000"/>
                  </a:schemeClr>
                </a:solidFill>
                <a:latin typeface="Times New Roman" panose="02020603050405020304" pitchFamily="18" charset="0"/>
                <a:cs typeface="Times New Roman" panose="02020603050405020304" pitchFamily="18" charset="0"/>
              </a:rPr>
              <a:t>Terms of trade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2058271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323273" y="3129396"/>
            <a:ext cx="8442036" cy="190898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4800" b="1" i="1" dirty="0">
                <a:solidFill>
                  <a:schemeClr val="tx2">
                    <a:lumMod val="60000"/>
                    <a:lumOff val="40000"/>
                  </a:schemeClr>
                </a:solidFill>
                <a:latin typeface="Times New Roman" panose="02020603050405020304" pitchFamily="18" charset="0"/>
                <a:cs typeface="Times New Roman" panose="02020603050405020304" pitchFamily="18" charset="0"/>
              </a:rPr>
              <a:t>Hvala na pažnji. </a:t>
            </a:r>
            <a:endParaRPr lang="en-GB" sz="4800" b="1" i="1" dirty="0">
              <a:solidFill>
                <a:schemeClr val="tx2">
                  <a:lumMod val="60000"/>
                  <a:lumOff val="40000"/>
                </a:schemeClr>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97930" y="5139978"/>
            <a:ext cx="1793577" cy="1476081"/>
          </a:xfrm>
          <a:prstGeom prst="rect">
            <a:avLst/>
          </a:prstGeom>
        </p:spPr>
      </p:pic>
      <p:sp>
        <p:nvSpPr>
          <p:cNvPr id="3" name="Slide Number Placeholder 2"/>
          <p:cNvSpPr>
            <a:spLocks noGrp="1"/>
          </p:cNvSpPr>
          <p:nvPr>
            <p:ph type="sldNum" sz="quarter" idx="12"/>
          </p:nvPr>
        </p:nvSpPr>
        <p:spPr/>
        <p:txBody>
          <a:bodyPr/>
          <a:lstStyle/>
          <a:p>
            <a:fld id="{6D22F896-40B5-4ADD-8801-0D06FADFA095}" type="slidenum">
              <a:rPr lang="en-US" smtClean="0"/>
              <a:t>43</a:t>
            </a:fld>
            <a:endParaRPr lang="en-US" dirty="0"/>
          </a:p>
        </p:txBody>
      </p:sp>
      <p:pic>
        <p:nvPicPr>
          <p:cNvPr id="6" name="Picture 5" descr="Ekonomski_fakultet_memorandum-0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278044" y="223851"/>
            <a:ext cx="5870108" cy="954995"/>
          </a:xfrm>
          <a:prstGeom prst="rect">
            <a:avLst/>
          </a:prstGeom>
          <a:noFill/>
          <a:ln w="9525">
            <a:noFill/>
            <a:miter lim="800000"/>
            <a:headEnd/>
            <a:tailEnd/>
          </a:ln>
        </p:spPr>
      </p:pic>
    </p:spTree>
    <p:extLst>
      <p:ext uri="{BB962C8B-B14F-4D97-AF65-F5344CB8AC3E}">
        <p14:creationId xmlns:p14="http://schemas.microsoft.com/office/powerpoint/2010/main" val="30321512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639713" y="3840297"/>
            <a:ext cx="7878330" cy="226941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buFont typeface="Wingdings" panose="05000000000000000000" pitchFamily="2" charset="2"/>
              <a:buChar char="§"/>
            </a:pPr>
            <a:r>
              <a:rPr lang="sr-Latn-BA" sz="2400" b="1" dirty="0">
                <a:solidFill>
                  <a:schemeClr val="bg1">
                    <a:lumMod val="50000"/>
                  </a:schemeClr>
                </a:solidFill>
                <a:latin typeface="Times New Roman" panose="02020603050405020304" pitchFamily="18" charset="0"/>
                <a:cs typeface="Times New Roman" panose="02020603050405020304" pitchFamily="18" charset="0"/>
              </a:rPr>
              <a:t>Značaj međunarodnih ekonomskih odnosa </a:t>
            </a:r>
          </a:p>
          <a:p>
            <a:pPr marL="342900" indent="-342900">
              <a:buFont typeface="Wingdings" panose="05000000000000000000" pitchFamily="2" charset="2"/>
              <a:buChar char="§"/>
            </a:pPr>
            <a:r>
              <a:rPr lang="sr-Latn-BA" sz="2400" b="1" dirty="0">
                <a:solidFill>
                  <a:schemeClr val="bg1">
                    <a:lumMod val="50000"/>
                  </a:schemeClr>
                </a:solidFill>
                <a:latin typeface="Times New Roman" panose="02020603050405020304" pitchFamily="18" charset="0"/>
                <a:cs typeface="Times New Roman" panose="02020603050405020304" pitchFamily="18" charset="0"/>
              </a:rPr>
              <a:t>Cilj, teorija i politika međunarodne ekonomije  </a:t>
            </a:r>
          </a:p>
          <a:p>
            <a:pPr marL="342900" indent="-342900">
              <a:buFont typeface="Wingdings" panose="05000000000000000000" pitchFamily="2" charset="2"/>
              <a:buChar char="§"/>
            </a:pPr>
            <a:r>
              <a:rPr lang="sr-Latn-BA" sz="2400" b="1" dirty="0">
                <a:solidFill>
                  <a:schemeClr val="bg1">
                    <a:lumMod val="50000"/>
                  </a:schemeClr>
                </a:solidFill>
                <a:latin typeface="Times New Roman" panose="02020603050405020304" pitchFamily="18" charset="0"/>
                <a:cs typeface="Times New Roman" panose="02020603050405020304" pitchFamily="18" charset="0"/>
              </a:rPr>
              <a:t>Predmet proučavanja međunarodne ekonomije </a:t>
            </a:r>
          </a:p>
          <a:p>
            <a:pPr marL="342900" indent="-342900">
              <a:buFont typeface="Wingdings" panose="05000000000000000000" pitchFamily="2" charset="2"/>
              <a:buChar char="§"/>
            </a:pPr>
            <a:r>
              <a:rPr lang="sr-Latn-BA" sz="2400" b="1" dirty="0">
                <a:solidFill>
                  <a:schemeClr val="bg1">
                    <a:lumMod val="50000"/>
                  </a:schemeClr>
                </a:solidFill>
                <a:latin typeface="Times New Roman" panose="02020603050405020304" pitchFamily="18" charset="0"/>
                <a:cs typeface="Times New Roman" panose="02020603050405020304" pitchFamily="18" charset="0"/>
              </a:rPr>
              <a:t>Tekući problemi i izazovi u međunarodnoj ekonomiji </a:t>
            </a:r>
          </a:p>
        </p:txBody>
      </p:sp>
      <p:sp>
        <p:nvSpPr>
          <p:cNvPr id="2" name="Slide Number Placeholder 1"/>
          <p:cNvSpPr>
            <a:spLocks noGrp="1"/>
          </p:cNvSpPr>
          <p:nvPr>
            <p:ph type="sldNum" sz="quarter" idx="12"/>
          </p:nvPr>
        </p:nvSpPr>
        <p:spPr/>
        <p:txBody>
          <a:bodyPr/>
          <a:lstStyle/>
          <a:p>
            <a:fld id="{6D22F896-40B5-4ADD-8801-0D06FADFA095}" type="slidenum">
              <a:rPr lang="en-US" smtClean="0"/>
              <a:t>5</a:t>
            </a:fld>
            <a:endParaRPr lang="en-US" dirty="0"/>
          </a:p>
        </p:txBody>
      </p:sp>
      <p:sp>
        <p:nvSpPr>
          <p:cNvPr id="7" name="Rounded Rectangle 6"/>
          <p:cNvSpPr/>
          <p:nvPr/>
        </p:nvSpPr>
        <p:spPr>
          <a:xfrm>
            <a:off x="150938" y="390132"/>
            <a:ext cx="8510192" cy="880762"/>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sr-Latn-BA" sz="3200" b="1" dirty="0">
                <a:solidFill>
                  <a:schemeClr val="bg2">
                    <a:lumMod val="25000"/>
                  </a:schemeClr>
                </a:solidFill>
                <a:latin typeface="Times New Roman" panose="02020603050405020304" pitchFamily="18" charset="0"/>
                <a:cs typeface="Times New Roman" panose="02020603050405020304" pitchFamily="18" charset="0"/>
              </a:rPr>
              <a:t>Međunarodni ekonomski odnosi </a:t>
            </a:r>
            <a:endParaRPr lang="en-GB" sz="32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9" name="Title 1"/>
          <p:cNvSpPr txBox="1">
            <a:spLocks/>
          </p:cNvSpPr>
          <p:nvPr/>
        </p:nvSpPr>
        <p:spPr>
          <a:xfrm>
            <a:off x="572785" y="2889460"/>
            <a:ext cx="8428216" cy="105339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3200" b="1" dirty="0">
                <a:solidFill>
                  <a:schemeClr val="tx2">
                    <a:lumMod val="60000"/>
                    <a:lumOff val="40000"/>
                  </a:schemeClr>
                </a:solidFill>
                <a:latin typeface="Times New Roman" panose="02020603050405020304" pitchFamily="18" charset="0"/>
                <a:cs typeface="Times New Roman" panose="02020603050405020304" pitchFamily="18" charset="0"/>
              </a:rPr>
              <a:t>                  Vježbe </a:t>
            </a:r>
          </a:p>
          <a:p>
            <a:r>
              <a:rPr lang="sr-Latn-BA" sz="3000" b="1" dirty="0">
                <a:solidFill>
                  <a:schemeClr val="tx2">
                    <a:lumMod val="60000"/>
                    <a:lumOff val="40000"/>
                  </a:schemeClr>
                </a:solidFill>
                <a:latin typeface="Times New Roman" panose="02020603050405020304" pitchFamily="18" charset="0"/>
                <a:cs typeface="Times New Roman" panose="02020603050405020304" pitchFamily="18" charset="0"/>
              </a:rPr>
              <a:t>___________________________________________</a:t>
            </a:r>
          </a:p>
          <a:p>
            <a:endParaRPr lang="sr-Latn-BA" sz="3000" b="1" dirty="0">
              <a:solidFill>
                <a:schemeClr val="tx2">
                  <a:lumMod val="60000"/>
                  <a:lumOff val="40000"/>
                </a:schemeClr>
              </a:solidFill>
              <a:latin typeface="Times New Roman" panose="02020603050405020304" pitchFamily="18" charset="0"/>
              <a:cs typeface="Times New Roman" panose="02020603050405020304" pitchFamily="18" charset="0"/>
            </a:endParaRPr>
          </a:p>
          <a:p>
            <a:endParaRPr lang="sr-Latn-BA" sz="3000" b="1" dirty="0">
              <a:solidFill>
                <a:schemeClr val="tx2">
                  <a:lumMod val="60000"/>
                  <a:lumOff val="40000"/>
                </a:schemeClr>
              </a:solidFill>
              <a:latin typeface="Times New Roman" panose="02020603050405020304" pitchFamily="18" charset="0"/>
              <a:cs typeface="Times New Roman" panose="02020603050405020304" pitchFamily="18" charset="0"/>
            </a:endParaRPr>
          </a:p>
          <a:p>
            <a:endParaRPr lang="sr-Latn-BA" sz="3000" b="1" dirty="0">
              <a:solidFill>
                <a:schemeClr val="tx2">
                  <a:lumMod val="60000"/>
                  <a:lumOff val="40000"/>
                </a:schemeClr>
              </a:solidFill>
              <a:latin typeface="Times New Roman" panose="02020603050405020304" pitchFamily="18" charset="0"/>
              <a:cs typeface="Times New Roman" panose="02020603050405020304" pitchFamily="18" charset="0"/>
            </a:endParaRPr>
          </a:p>
          <a:p>
            <a:pPr marL="457200" indent="-457200">
              <a:buFont typeface="Wingdings" panose="05000000000000000000" pitchFamily="2" charset="2"/>
              <a:buChar char="§"/>
            </a:pPr>
            <a:endParaRPr lang="sr-Latn-BA" sz="3200" b="1"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2" name="Title 1"/>
          <p:cNvSpPr txBox="1">
            <a:spLocks/>
          </p:cNvSpPr>
          <p:nvPr/>
        </p:nvSpPr>
        <p:spPr>
          <a:xfrm>
            <a:off x="5396585" y="5870227"/>
            <a:ext cx="3121458" cy="86011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600" b="1" dirty="0">
                <a:solidFill>
                  <a:schemeClr val="tx1">
                    <a:lumMod val="65000"/>
                    <a:lumOff val="35000"/>
                  </a:schemeClr>
                </a:solidFill>
                <a:latin typeface="Times New Roman" panose="02020603050405020304" pitchFamily="18" charset="0"/>
                <a:cs typeface="Times New Roman" panose="02020603050405020304" pitchFamily="18" charset="0"/>
              </a:rPr>
              <a:t>mr Dragana-Vujičić Stefanović, </a:t>
            </a:r>
          </a:p>
          <a:p>
            <a:r>
              <a:rPr lang="sr-Latn-BA" sz="1600" b="1" dirty="0">
                <a:solidFill>
                  <a:schemeClr val="tx1">
                    <a:lumMod val="65000"/>
                    <a:lumOff val="35000"/>
                  </a:schemeClr>
                </a:solidFill>
                <a:latin typeface="Times New Roman" panose="02020603050405020304" pitchFamily="18" charset="0"/>
                <a:cs typeface="Times New Roman" panose="02020603050405020304" pitchFamily="18" charset="0"/>
              </a:rPr>
              <a:t>Viši asistent </a:t>
            </a:r>
          </a:p>
          <a:p>
            <a:r>
              <a:rPr lang="sr-Latn-BA" sz="2400" b="1" dirty="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3200" b="1"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71343" y="2354760"/>
            <a:ext cx="1756813" cy="993854"/>
          </a:xfrm>
          <a:prstGeom prst="rect">
            <a:avLst/>
          </a:prstGeom>
        </p:spPr>
      </p:pic>
    </p:spTree>
    <p:extLst>
      <p:ext uri="{BB962C8B-B14F-4D97-AF65-F5344CB8AC3E}">
        <p14:creationId xmlns:p14="http://schemas.microsoft.com/office/powerpoint/2010/main" val="11410209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746286" y="3554103"/>
            <a:ext cx="7878330" cy="226941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buFont typeface="Wingdings" panose="05000000000000000000" pitchFamily="2" charset="2"/>
              <a:buChar char="§"/>
            </a:pPr>
            <a:r>
              <a:rPr lang="sr-Latn-BA" sz="2400" b="1" dirty="0">
                <a:solidFill>
                  <a:schemeClr val="bg1">
                    <a:lumMod val="50000"/>
                  </a:schemeClr>
                </a:solidFill>
                <a:latin typeface="Times New Roman" panose="02020603050405020304" pitchFamily="18" charset="0"/>
                <a:cs typeface="Times New Roman" panose="02020603050405020304" pitchFamily="18" charset="0"/>
              </a:rPr>
              <a:t>Značaj međunarodnih ekonomskih odnosa </a:t>
            </a:r>
          </a:p>
        </p:txBody>
      </p:sp>
      <p:sp>
        <p:nvSpPr>
          <p:cNvPr id="2" name="Slide Number Placeholder 1"/>
          <p:cNvSpPr>
            <a:spLocks noGrp="1"/>
          </p:cNvSpPr>
          <p:nvPr>
            <p:ph type="sldNum" sz="quarter" idx="12"/>
          </p:nvPr>
        </p:nvSpPr>
        <p:spPr/>
        <p:txBody>
          <a:bodyPr/>
          <a:lstStyle/>
          <a:p>
            <a:fld id="{6D22F896-40B5-4ADD-8801-0D06FADFA095}" type="slidenum">
              <a:rPr lang="en-US" smtClean="0"/>
              <a:t>6</a:t>
            </a:fld>
            <a:endParaRPr lang="en-US" dirty="0"/>
          </a:p>
        </p:txBody>
      </p:sp>
      <p:sp>
        <p:nvSpPr>
          <p:cNvPr id="7" name="Rounded Rectangle 6"/>
          <p:cNvSpPr/>
          <p:nvPr/>
        </p:nvSpPr>
        <p:spPr>
          <a:xfrm>
            <a:off x="150938" y="390132"/>
            <a:ext cx="8510192" cy="880762"/>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sr-Latn-BA" sz="3200" b="1" dirty="0">
                <a:solidFill>
                  <a:schemeClr val="bg2">
                    <a:lumMod val="25000"/>
                  </a:schemeClr>
                </a:solidFill>
                <a:latin typeface="Times New Roman" panose="02020603050405020304" pitchFamily="18" charset="0"/>
                <a:cs typeface="Times New Roman" panose="02020603050405020304" pitchFamily="18" charset="0"/>
              </a:rPr>
              <a:t>Međunarodni ekonomski odnosi </a:t>
            </a:r>
            <a:endParaRPr lang="en-GB" sz="32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9" name="Title 1"/>
          <p:cNvSpPr txBox="1">
            <a:spLocks/>
          </p:cNvSpPr>
          <p:nvPr/>
        </p:nvSpPr>
        <p:spPr>
          <a:xfrm>
            <a:off x="471343" y="2426412"/>
            <a:ext cx="8428216" cy="105339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3200" b="1" dirty="0">
                <a:solidFill>
                  <a:schemeClr val="tx2">
                    <a:lumMod val="60000"/>
                    <a:lumOff val="40000"/>
                  </a:schemeClr>
                </a:solidFill>
                <a:latin typeface="Times New Roman" panose="02020603050405020304" pitchFamily="18" charset="0"/>
                <a:cs typeface="Times New Roman" panose="02020603050405020304" pitchFamily="18" charset="0"/>
              </a:rPr>
              <a:t>                  Vježbe </a:t>
            </a:r>
          </a:p>
          <a:p>
            <a:r>
              <a:rPr lang="sr-Latn-BA" sz="3000" b="1" dirty="0">
                <a:solidFill>
                  <a:schemeClr val="tx2">
                    <a:lumMod val="60000"/>
                    <a:lumOff val="40000"/>
                  </a:schemeClr>
                </a:solidFill>
                <a:latin typeface="Times New Roman" panose="02020603050405020304" pitchFamily="18" charset="0"/>
                <a:cs typeface="Times New Roman" panose="02020603050405020304" pitchFamily="18" charset="0"/>
              </a:rPr>
              <a:t>___________________________________________</a:t>
            </a:r>
          </a:p>
          <a:p>
            <a:endParaRPr lang="sr-Latn-BA" sz="3000" b="1" dirty="0">
              <a:solidFill>
                <a:schemeClr val="tx2">
                  <a:lumMod val="60000"/>
                  <a:lumOff val="40000"/>
                </a:schemeClr>
              </a:solidFill>
              <a:latin typeface="Times New Roman" panose="02020603050405020304" pitchFamily="18" charset="0"/>
              <a:cs typeface="Times New Roman" panose="02020603050405020304" pitchFamily="18" charset="0"/>
            </a:endParaRPr>
          </a:p>
          <a:p>
            <a:endParaRPr lang="sr-Latn-BA" sz="3000" b="1" dirty="0">
              <a:solidFill>
                <a:schemeClr val="tx2">
                  <a:lumMod val="60000"/>
                  <a:lumOff val="40000"/>
                </a:schemeClr>
              </a:solidFill>
              <a:latin typeface="Times New Roman" panose="02020603050405020304" pitchFamily="18" charset="0"/>
              <a:cs typeface="Times New Roman" panose="02020603050405020304" pitchFamily="18" charset="0"/>
            </a:endParaRPr>
          </a:p>
          <a:p>
            <a:endParaRPr lang="sr-Latn-BA" sz="3000" b="1" dirty="0">
              <a:solidFill>
                <a:schemeClr val="tx2">
                  <a:lumMod val="60000"/>
                  <a:lumOff val="40000"/>
                </a:schemeClr>
              </a:solidFill>
              <a:latin typeface="Times New Roman" panose="02020603050405020304" pitchFamily="18" charset="0"/>
              <a:cs typeface="Times New Roman" panose="02020603050405020304" pitchFamily="18" charset="0"/>
            </a:endParaRPr>
          </a:p>
          <a:p>
            <a:pPr marL="457200" indent="-457200">
              <a:buFont typeface="Wingdings" panose="05000000000000000000" pitchFamily="2" charset="2"/>
              <a:buChar char="§"/>
            </a:pPr>
            <a:endParaRPr lang="sr-Latn-BA" sz="3200" b="1"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2" name="Title 1"/>
          <p:cNvSpPr txBox="1">
            <a:spLocks/>
          </p:cNvSpPr>
          <p:nvPr/>
        </p:nvSpPr>
        <p:spPr>
          <a:xfrm>
            <a:off x="5396585" y="5870227"/>
            <a:ext cx="3121458" cy="86011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600" b="1" dirty="0">
                <a:solidFill>
                  <a:schemeClr val="tx1">
                    <a:lumMod val="65000"/>
                    <a:lumOff val="35000"/>
                  </a:schemeClr>
                </a:solidFill>
                <a:latin typeface="Times New Roman" panose="02020603050405020304" pitchFamily="18" charset="0"/>
                <a:cs typeface="Times New Roman" panose="02020603050405020304" pitchFamily="18" charset="0"/>
              </a:rPr>
              <a:t>mr Dragana-Vujičić Stefanović, </a:t>
            </a:r>
          </a:p>
          <a:p>
            <a:r>
              <a:rPr lang="sr-Latn-BA" sz="1600" b="1" dirty="0">
                <a:solidFill>
                  <a:schemeClr val="tx1">
                    <a:lumMod val="65000"/>
                    <a:lumOff val="35000"/>
                  </a:schemeClr>
                </a:solidFill>
                <a:latin typeface="Times New Roman" panose="02020603050405020304" pitchFamily="18" charset="0"/>
                <a:cs typeface="Times New Roman" panose="02020603050405020304" pitchFamily="18" charset="0"/>
              </a:rPr>
              <a:t>Viši asistent </a:t>
            </a:r>
          </a:p>
          <a:p>
            <a:r>
              <a:rPr lang="sr-Latn-BA" sz="2400" b="1" dirty="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3200" b="1"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71343" y="2352116"/>
            <a:ext cx="1756813" cy="993854"/>
          </a:xfrm>
          <a:prstGeom prst="rect">
            <a:avLst/>
          </a:prstGeom>
        </p:spPr>
      </p:pic>
    </p:spTree>
    <p:extLst>
      <p:ext uri="{BB962C8B-B14F-4D97-AF65-F5344CB8AC3E}">
        <p14:creationId xmlns:p14="http://schemas.microsoft.com/office/powerpoint/2010/main" val="18590925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7</a:t>
            </a:fld>
            <a:endParaRPr lang="en-US" dirty="0"/>
          </a:p>
        </p:txBody>
      </p:sp>
      <p:sp>
        <p:nvSpPr>
          <p:cNvPr id="4" name="Rounded Rectangle 3"/>
          <p:cNvSpPr/>
          <p:nvPr/>
        </p:nvSpPr>
        <p:spPr>
          <a:xfrm>
            <a:off x="296250" y="338570"/>
            <a:ext cx="8643956"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Uvod ...značaj međunarodni ekonomski odnosi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6" name="Title 1"/>
          <p:cNvSpPr txBox="1">
            <a:spLocks/>
          </p:cNvSpPr>
          <p:nvPr/>
        </p:nvSpPr>
        <p:spPr>
          <a:xfrm>
            <a:off x="1003067" y="1051363"/>
            <a:ext cx="7630309" cy="1496280"/>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800" b="1" i="1" dirty="0">
                <a:solidFill>
                  <a:schemeClr val="tx1">
                    <a:lumMod val="65000"/>
                    <a:lumOff val="35000"/>
                  </a:schemeClr>
                </a:solidFill>
                <a:latin typeface="Times New Roman" panose="02020603050405020304" pitchFamily="18" charset="0"/>
                <a:cs typeface="Times New Roman" panose="02020603050405020304" pitchFamily="18" charset="0"/>
              </a:rPr>
              <a:t>Međunarodni ekonomski odnosi – </a:t>
            </a:r>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je najšira oblast u kojoj djeluju razni subjekti, kao što su države, međunarodne organizacije, preduzeća, transnacionalni pokreti, u kojim se manifestuju njihovi </a:t>
            </a:r>
            <a:r>
              <a:rPr lang="sr-Latn-BA" sz="1800" b="1" i="1" dirty="0">
                <a:solidFill>
                  <a:schemeClr val="tx1">
                    <a:lumMod val="65000"/>
                    <a:lumOff val="35000"/>
                  </a:schemeClr>
                </a:solidFill>
                <a:latin typeface="Times New Roman" panose="02020603050405020304" pitchFamily="18" charset="0"/>
                <a:cs typeface="Times New Roman" panose="02020603050405020304" pitchFamily="18" charset="0"/>
              </a:rPr>
              <a:t>različiti sukobljeni </a:t>
            </a:r>
            <a:r>
              <a:rPr lang="sr-Latn-BA" sz="1800" b="1" i="1">
                <a:solidFill>
                  <a:schemeClr val="tx1">
                    <a:lumMod val="65000"/>
                    <a:lumOff val="35000"/>
                  </a:schemeClr>
                </a:solidFill>
                <a:latin typeface="Times New Roman" panose="02020603050405020304" pitchFamily="18" charset="0"/>
                <a:cs typeface="Times New Roman" panose="02020603050405020304" pitchFamily="18" charset="0"/>
              </a:rPr>
              <a:t>i paralelni </a:t>
            </a:r>
            <a:r>
              <a:rPr lang="sr-Latn-BA" sz="1800" b="1" i="1" dirty="0">
                <a:solidFill>
                  <a:schemeClr val="tx1">
                    <a:lumMod val="65000"/>
                    <a:lumOff val="35000"/>
                  </a:schemeClr>
                </a:solidFill>
                <a:latin typeface="Times New Roman" panose="02020603050405020304" pitchFamily="18" charset="0"/>
                <a:cs typeface="Times New Roman" panose="02020603050405020304" pitchFamily="18" charset="0"/>
              </a:rPr>
              <a:t>interesi </a:t>
            </a:r>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i veze koje se između tih subjekata uspostavljaju.</a:t>
            </a:r>
            <a:endParaRPr lang="sr-Latn-BA" sz="32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7" name="Title 1"/>
          <p:cNvSpPr txBox="1">
            <a:spLocks/>
          </p:cNvSpPr>
          <p:nvPr/>
        </p:nvSpPr>
        <p:spPr>
          <a:xfrm>
            <a:off x="1071417" y="2567480"/>
            <a:ext cx="7561959" cy="1496280"/>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800" b="1" i="1" dirty="0">
                <a:solidFill>
                  <a:schemeClr val="tx1">
                    <a:lumMod val="65000"/>
                    <a:lumOff val="35000"/>
                  </a:schemeClr>
                </a:solidFill>
                <a:latin typeface="Times New Roman" panose="02020603050405020304" pitchFamily="18" charset="0"/>
                <a:cs typeface="Times New Roman" panose="02020603050405020304" pitchFamily="18" charset="0"/>
              </a:rPr>
              <a:t>1936.godine</a:t>
            </a:r>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 je nastala </a:t>
            </a:r>
            <a:r>
              <a:rPr lang="sr-Latn-BA" sz="1800" b="1" i="1" dirty="0">
                <a:solidFill>
                  <a:schemeClr val="tx1">
                    <a:lumMod val="65000"/>
                    <a:lumOff val="35000"/>
                  </a:schemeClr>
                </a:solidFill>
                <a:latin typeface="Times New Roman" panose="02020603050405020304" pitchFamily="18" charset="0"/>
                <a:cs typeface="Times New Roman" panose="02020603050405020304" pitchFamily="18" charset="0"/>
              </a:rPr>
              <a:t>jedna od prvih definicija predmeta nauke o međunarodnim odnosima</a:t>
            </a:r>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 a ona glasi: „nauka o međunarodnim odnosima prije svega je deskriptivnog karaktera. Ona donekle pripada vrsti savremene istorije  naroda i kao takva, ona obuhvata sve oblasti kao što su ekonomija, trgovina, razmjena proizvodnje, dobara, novca, kao i oblasti politike i kulture.. „ </a:t>
            </a:r>
            <a:endParaRPr lang="sr-Latn-BA" sz="32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3123" y="1126518"/>
            <a:ext cx="759869" cy="409575"/>
          </a:xfrm>
          <a:prstGeom prst="rect">
            <a:avLst/>
          </a:prstGeom>
        </p:spPr>
      </p:pic>
      <p:sp>
        <p:nvSpPr>
          <p:cNvPr id="9" name="Title 1"/>
          <p:cNvSpPr txBox="1">
            <a:spLocks/>
          </p:cNvSpPr>
          <p:nvPr/>
        </p:nvSpPr>
        <p:spPr>
          <a:xfrm>
            <a:off x="801530" y="4188521"/>
            <a:ext cx="5802470" cy="1227451"/>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Ø"/>
            </a:pPr>
            <a:r>
              <a:rPr lang="sr-Latn-BA" sz="1800" b="1" dirty="0">
                <a:solidFill>
                  <a:schemeClr val="tx1">
                    <a:lumMod val="65000"/>
                    <a:lumOff val="35000"/>
                  </a:schemeClr>
                </a:solidFill>
                <a:latin typeface="Times New Roman" panose="02020603050405020304" pitchFamily="18" charset="0"/>
                <a:cs typeface="Times New Roman" panose="02020603050405020304" pitchFamily="18" charset="0"/>
              </a:rPr>
              <a:t>Međunarodni odnosi </a:t>
            </a:r>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podrazumjevaju </a:t>
            </a:r>
            <a:r>
              <a:rPr lang="sr-Latn-BA" sz="1800" u="sng" dirty="0">
                <a:solidFill>
                  <a:schemeClr val="tx1">
                    <a:lumMod val="65000"/>
                    <a:lumOff val="35000"/>
                  </a:schemeClr>
                </a:solidFill>
                <a:latin typeface="Times New Roman" panose="02020603050405020304" pitchFamily="18" charset="0"/>
                <a:cs typeface="Times New Roman" panose="02020603050405020304" pitchFamily="18" charset="0"/>
              </a:rPr>
              <a:t>sve veze koje se uspostavljaju između različitih subjekata u međunarodnoj zajednici. </a:t>
            </a:r>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MEO imaju dva toka: robni i finansijski, tako da postoje </a:t>
            </a:r>
            <a:r>
              <a:rPr lang="sr-Latn-BA" sz="1800" b="1" i="1" dirty="0">
                <a:solidFill>
                  <a:schemeClr val="tx1">
                    <a:lumMod val="65000"/>
                    <a:lumOff val="35000"/>
                  </a:schemeClr>
                </a:solidFill>
                <a:latin typeface="Times New Roman" panose="02020603050405020304" pitchFamily="18" charset="0"/>
                <a:cs typeface="Times New Roman" panose="02020603050405020304" pitchFamily="18" charset="0"/>
              </a:rPr>
              <a:t>dvije glavne oblasti MEO-a</a:t>
            </a:r>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 a to su: </a:t>
            </a:r>
          </a:p>
          <a:p>
            <a:pPr marL="342900" indent="-342900" algn="just">
              <a:buFont typeface="Wingdings" panose="05000000000000000000" pitchFamily="2" charset="2"/>
              <a:buChar char="ü"/>
            </a:pPr>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Međunarodni trgovinski odnosi  </a:t>
            </a:r>
          </a:p>
          <a:p>
            <a:pPr marL="342900" indent="-342900" algn="just">
              <a:buFont typeface="Wingdings" panose="05000000000000000000" pitchFamily="2" charset="2"/>
              <a:buChar char="ü"/>
            </a:pPr>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Međunarodni finansijski odnosi,  </a:t>
            </a:r>
          </a:p>
          <a:p>
            <a:pPr marL="285750" indent="-285750">
              <a:buFont typeface="Wingdings" panose="05000000000000000000" pitchFamily="2" charset="2"/>
              <a:buChar char="ü"/>
            </a:pPr>
            <a:endParaRPr lang="sr-Latn-BA" sz="18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pic>
        <p:nvPicPr>
          <p:cNvPr id="11" name="Picture 2" descr="https://www.wto.org/english/res_e/statis_e/wts2017_e/chap2_1m_e.pn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604000" y="4296471"/>
            <a:ext cx="1931256" cy="101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235310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861043" y="841523"/>
            <a:ext cx="8209065" cy="68826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457200" indent="-457200">
              <a:buFont typeface="Wingdings" panose="05000000000000000000" pitchFamily="2" charset="2"/>
              <a:buChar char="§"/>
            </a:pPr>
            <a:r>
              <a:rPr lang="sr-Latn-BA" sz="2000" b="1" dirty="0">
                <a:solidFill>
                  <a:schemeClr val="tx1">
                    <a:lumMod val="65000"/>
                    <a:lumOff val="35000"/>
                  </a:schemeClr>
                </a:solidFill>
                <a:latin typeface="Times New Roman" panose="02020603050405020304" pitchFamily="18" charset="0"/>
                <a:cs typeface="Times New Roman" panose="02020603050405020304" pitchFamily="18" charset="0"/>
              </a:rPr>
              <a:t>Rastući je značaj MEO za svaku pojedinu nacionalnu ekonomiju </a:t>
            </a:r>
          </a:p>
          <a:p>
            <a:pPr marL="457200" indent="-457200">
              <a:buFont typeface="Wingdings" panose="05000000000000000000" pitchFamily="2" charset="2"/>
              <a:buChar char="§"/>
            </a:pPr>
            <a:endParaRPr lang="sr-Latn-BA" sz="2400" b="1" dirty="0">
              <a:solidFill>
                <a:schemeClr val="tx1">
                  <a:lumMod val="65000"/>
                  <a:lumOff val="35000"/>
                </a:schemeClr>
              </a:solidFill>
              <a:latin typeface="Times New Roman" panose="02020603050405020304" pitchFamily="18" charset="0"/>
              <a:cs typeface="Times New Roman" panose="02020603050405020304" pitchFamily="18" charset="0"/>
            </a:endParaRPr>
          </a:p>
          <a:p>
            <a:r>
              <a:rPr lang="sr-Latn-BA" sz="2400" b="1" dirty="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3200" b="1"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4" name="Oval 3"/>
          <p:cNvSpPr/>
          <p:nvPr/>
        </p:nvSpPr>
        <p:spPr>
          <a:xfrm>
            <a:off x="331673" y="1558567"/>
            <a:ext cx="2152073" cy="727433"/>
          </a:xfrm>
          <a:prstGeom prst="ellipse">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b="1" dirty="0">
                <a:solidFill>
                  <a:schemeClr val="tx1"/>
                </a:solidFill>
              </a:rPr>
              <a:t>MEO </a:t>
            </a:r>
            <a:endParaRPr lang="en-GB" sz="1600" b="1" dirty="0">
              <a:solidFill>
                <a:schemeClr val="tx1"/>
              </a:solidFill>
            </a:endParaRPr>
          </a:p>
        </p:txBody>
      </p:sp>
      <p:sp>
        <p:nvSpPr>
          <p:cNvPr id="5" name="Oval 4"/>
          <p:cNvSpPr/>
          <p:nvPr/>
        </p:nvSpPr>
        <p:spPr>
          <a:xfrm>
            <a:off x="1178281" y="2858256"/>
            <a:ext cx="1619250" cy="60007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400" b="1" dirty="0">
                <a:solidFill>
                  <a:schemeClr val="tx1"/>
                </a:solidFill>
              </a:rPr>
              <a:t>Uzajamna zavisnost </a:t>
            </a:r>
            <a:endParaRPr lang="en-GB" sz="1400" b="1" dirty="0">
              <a:solidFill>
                <a:schemeClr val="tx1"/>
              </a:solidFill>
            </a:endParaRPr>
          </a:p>
        </p:txBody>
      </p:sp>
      <p:sp>
        <p:nvSpPr>
          <p:cNvPr id="6" name="Oval 5"/>
          <p:cNvSpPr/>
          <p:nvPr/>
        </p:nvSpPr>
        <p:spPr>
          <a:xfrm>
            <a:off x="2593959" y="2458099"/>
            <a:ext cx="1982668" cy="60007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400" b="1" dirty="0">
                <a:solidFill>
                  <a:schemeClr val="tx1"/>
                </a:solidFill>
              </a:rPr>
              <a:t>Međunarodna integrisanost </a:t>
            </a:r>
            <a:endParaRPr lang="en-GB" sz="1400" b="1" dirty="0">
              <a:solidFill>
                <a:schemeClr val="tx1"/>
              </a:solidFill>
            </a:endParaRPr>
          </a:p>
        </p:txBody>
      </p:sp>
      <p:sp>
        <p:nvSpPr>
          <p:cNvPr id="7" name="Oval 6"/>
          <p:cNvSpPr/>
          <p:nvPr/>
        </p:nvSpPr>
        <p:spPr>
          <a:xfrm>
            <a:off x="3980594" y="2857292"/>
            <a:ext cx="1851257" cy="695324"/>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400" b="1" dirty="0">
                <a:solidFill>
                  <a:schemeClr val="tx1"/>
                </a:solidFill>
              </a:rPr>
              <a:t>Međunarodna podjela rada </a:t>
            </a:r>
            <a:endParaRPr lang="en-GB" sz="1400" b="1" dirty="0">
              <a:solidFill>
                <a:schemeClr val="tx1"/>
              </a:solidFill>
            </a:endParaRPr>
          </a:p>
        </p:txBody>
      </p:sp>
      <p:sp>
        <p:nvSpPr>
          <p:cNvPr id="12" name="Oval 11"/>
          <p:cNvSpPr/>
          <p:nvPr/>
        </p:nvSpPr>
        <p:spPr>
          <a:xfrm>
            <a:off x="2522346" y="3063822"/>
            <a:ext cx="1688019" cy="568509"/>
          </a:xfrm>
          <a:prstGeom prst="ellipse">
            <a:avLst/>
          </a:prstGeom>
          <a:solidFill>
            <a:schemeClr val="bg2">
              <a:lumMod val="90000"/>
            </a:schemeClr>
          </a:solidFill>
          <a:ln>
            <a:solidFill>
              <a:srgbClr val="FF9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b="1" dirty="0">
              <a:solidFill>
                <a:schemeClr val="tx1"/>
              </a:solidFill>
            </a:endParaRPr>
          </a:p>
        </p:txBody>
      </p:sp>
      <p:sp>
        <p:nvSpPr>
          <p:cNvPr id="14" name="Bent-Up Arrow 13"/>
          <p:cNvSpPr/>
          <p:nvPr/>
        </p:nvSpPr>
        <p:spPr>
          <a:xfrm rot="5400000">
            <a:off x="341060" y="2606176"/>
            <a:ext cx="1485899" cy="845549"/>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p:cNvSpPr txBox="1"/>
          <p:nvPr/>
        </p:nvSpPr>
        <p:spPr>
          <a:xfrm rot="16200000">
            <a:off x="-707956" y="3113995"/>
            <a:ext cx="2292847" cy="369332"/>
          </a:xfrm>
          <a:prstGeom prst="rect">
            <a:avLst/>
          </a:prstGeom>
          <a:noFill/>
          <a:ln>
            <a:solidFill>
              <a:schemeClr val="tx1"/>
            </a:solidFill>
            <a:prstDash val="sysDash"/>
          </a:ln>
        </p:spPr>
        <p:txBody>
          <a:bodyPr wrap="square" rtlCol="0">
            <a:spAutoFit/>
          </a:bodyPr>
          <a:lstStyle/>
          <a:p>
            <a:r>
              <a:rPr lang="sr-Latn-BA" dirty="0">
                <a:latin typeface="Times New Roman" panose="02020603050405020304" pitchFamily="18" charset="0"/>
                <a:cs typeface="Times New Roman" panose="02020603050405020304" pitchFamily="18" charset="0"/>
              </a:rPr>
              <a:t>Rastući značaj MEO </a:t>
            </a:r>
            <a:endParaRPr lang="en-GB" dirty="0"/>
          </a:p>
        </p:txBody>
      </p:sp>
      <p:sp>
        <p:nvSpPr>
          <p:cNvPr id="22" name="Title 1"/>
          <p:cNvSpPr txBox="1">
            <a:spLocks/>
          </p:cNvSpPr>
          <p:nvPr/>
        </p:nvSpPr>
        <p:spPr>
          <a:xfrm>
            <a:off x="2463406" y="1408510"/>
            <a:ext cx="6328169" cy="86011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457200" indent="-457200">
              <a:buFont typeface="Wingdings" panose="05000000000000000000" pitchFamily="2" charset="2"/>
              <a:buChar char="§"/>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Savremeni razvoj MEO </a:t>
            </a:r>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ne dozvoljava </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mogućnost </a:t>
            </a:r>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dugoročnog</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 razvoja zemlje koja je izolovana od vanjskog okruženja</a:t>
            </a:r>
            <a:endParaRPr lang="sr-Latn-BA" sz="1600" b="1" dirty="0">
              <a:solidFill>
                <a:schemeClr val="tx1">
                  <a:lumMod val="65000"/>
                  <a:lumOff val="35000"/>
                </a:schemeClr>
              </a:solidFill>
              <a:latin typeface="Times New Roman" panose="02020603050405020304" pitchFamily="18" charset="0"/>
              <a:cs typeface="Times New Roman" panose="02020603050405020304" pitchFamily="18" charset="0"/>
            </a:endParaRPr>
          </a:p>
          <a:p>
            <a:pPr marL="457200" indent="-457200">
              <a:buFont typeface="Wingdings" panose="05000000000000000000" pitchFamily="2" charset="2"/>
              <a:buChar char="§"/>
            </a:pPr>
            <a:endParaRPr lang="sr-Latn-BA" sz="2400" b="1" dirty="0">
              <a:solidFill>
                <a:schemeClr val="tx1">
                  <a:lumMod val="65000"/>
                  <a:lumOff val="35000"/>
                </a:schemeClr>
              </a:solidFill>
              <a:latin typeface="Times New Roman" panose="02020603050405020304" pitchFamily="18" charset="0"/>
              <a:cs typeface="Times New Roman" panose="02020603050405020304" pitchFamily="18" charset="0"/>
            </a:endParaRPr>
          </a:p>
          <a:p>
            <a:r>
              <a:rPr lang="sr-Latn-BA" sz="2400" b="1" dirty="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3200" b="1"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23" name="Title 1"/>
          <p:cNvSpPr txBox="1">
            <a:spLocks/>
          </p:cNvSpPr>
          <p:nvPr/>
        </p:nvSpPr>
        <p:spPr>
          <a:xfrm>
            <a:off x="438467" y="4809973"/>
            <a:ext cx="5729432" cy="911991"/>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457200" indent="-457200">
              <a:buFont typeface="Wingdings" panose="05000000000000000000" pitchFamily="2" charset="2"/>
              <a:buChar char="§"/>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Ocjena efikasnosti vlastite ekonomije u odnosu na vanjsko okruženje omogućava </a:t>
            </a:r>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efikasno uključivanje u međunarodnu podjelu rad</a:t>
            </a:r>
            <a:r>
              <a:rPr lang="sr-Latn-BA" sz="1600" b="1" dirty="0">
                <a:solidFill>
                  <a:schemeClr val="tx1">
                    <a:lumMod val="65000"/>
                    <a:lumOff val="35000"/>
                  </a:schemeClr>
                </a:solidFill>
                <a:latin typeface="Times New Roman" panose="02020603050405020304" pitchFamily="18" charset="0"/>
                <a:cs typeface="Times New Roman" panose="02020603050405020304" pitchFamily="18" charset="0"/>
              </a:rPr>
              <a:t>a</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 , te adekvatnu specijalizaciju domaće proizvodnje. </a:t>
            </a:r>
          </a:p>
          <a:p>
            <a:pPr marL="457200" indent="-457200">
              <a:buFont typeface="Wingdings" panose="05000000000000000000" pitchFamily="2" charset="2"/>
              <a:buChar char="§"/>
            </a:pPr>
            <a:endParaRPr lang="sr-Latn-BA" sz="1600" b="1" dirty="0">
              <a:solidFill>
                <a:schemeClr val="tx1">
                  <a:lumMod val="65000"/>
                  <a:lumOff val="35000"/>
                </a:schemeClr>
              </a:solidFill>
              <a:latin typeface="Times New Roman" panose="02020603050405020304" pitchFamily="18" charset="0"/>
              <a:cs typeface="Times New Roman" panose="02020603050405020304" pitchFamily="18" charset="0"/>
            </a:endParaRPr>
          </a:p>
          <a:p>
            <a:pPr marL="457200" indent="-457200">
              <a:buFont typeface="Wingdings" panose="05000000000000000000" pitchFamily="2" charset="2"/>
              <a:buChar char="§"/>
            </a:pPr>
            <a:endParaRPr lang="sr-Latn-BA" sz="2400" b="1" dirty="0">
              <a:solidFill>
                <a:schemeClr val="tx1">
                  <a:lumMod val="65000"/>
                  <a:lumOff val="35000"/>
                </a:schemeClr>
              </a:solidFill>
              <a:latin typeface="Times New Roman" panose="02020603050405020304" pitchFamily="18" charset="0"/>
              <a:cs typeface="Times New Roman" panose="02020603050405020304" pitchFamily="18" charset="0"/>
            </a:endParaRPr>
          </a:p>
          <a:p>
            <a:r>
              <a:rPr lang="sr-Latn-BA" sz="2400" b="1" dirty="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3200" b="1"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27" name="Rounded Rectangle 26"/>
          <p:cNvSpPr/>
          <p:nvPr/>
        </p:nvSpPr>
        <p:spPr>
          <a:xfrm>
            <a:off x="5799618" y="3247856"/>
            <a:ext cx="2659688" cy="49302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r-Latn-BA" sz="1400" dirty="0">
                <a:solidFill>
                  <a:schemeClr val="tx1"/>
                </a:solidFill>
              </a:rPr>
              <a:t>Savremeni tokovi međunarodne integracije </a:t>
            </a:r>
            <a:endParaRPr lang="en-GB" dirty="0"/>
          </a:p>
        </p:txBody>
      </p:sp>
      <p:sp>
        <p:nvSpPr>
          <p:cNvPr id="28" name="Rounded Rectangle 27"/>
          <p:cNvSpPr/>
          <p:nvPr/>
        </p:nvSpPr>
        <p:spPr>
          <a:xfrm>
            <a:off x="5799618" y="3817626"/>
            <a:ext cx="2659688" cy="43363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r-Latn-BA" sz="1400" dirty="0">
                <a:solidFill>
                  <a:schemeClr val="tx1"/>
                </a:solidFill>
              </a:rPr>
              <a:t>Internacionalizacija MEO-a </a:t>
            </a:r>
            <a:endParaRPr lang="en-GB" sz="1400" dirty="0">
              <a:solidFill>
                <a:schemeClr val="tx1"/>
              </a:solidFill>
            </a:endParaRPr>
          </a:p>
        </p:txBody>
      </p:sp>
      <p:sp>
        <p:nvSpPr>
          <p:cNvPr id="17" name="Horizontal Scroll 16"/>
          <p:cNvSpPr/>
          <p:nvPr/>
        </p:nvSpPr>
        <p:spPr>
          <a:xfrm>
            <a:off x="5759690" y="2493354"/>
            <a:ext cx="2739544" cy="460942"/>
          </a:xfrm>
          <a:prstGeom prst="horizontalScroll">
            <a:avLst/>
          </a:prstGeom>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a:solidFill>
                  <a:schemeClr val="tx1"/>
                </a:solidFill>
              </a:rPr>
              <a:t>Zašto su važni???</a:t>
            </a:r>
            <a:endParaRPr lang="en-GB" dirty="0">
              <a:solidFill>
                <a:schemeClr val="tx1"/>
              </a:solidFill>
            </a:endParaRPr>
          </a:p>
        </p:txBody>
      </p:sp>
      <p:sp>
        <p:nvSpPr>
          <p:cNvPr id="29" name="Down Arrow 28"/>
          <p:cNvSpPr/>
          <p:nvPr/>
        </p:nvSpPr>
        <p:spPr>
          <a:xfrm>
            <a:off x="6749014" y="2931393"/>
            <a:ext cx="728665" cy="258906"/>
          </a:xfrm>
          <a:prstGeom prst="downArrow">
            <a:avLst/>
          </a:prstGeom>
          <a:solidFill>
            <a:schemeClr val="bg2">
              <a:lumMod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16359" y="4277478"/>
            <a:ext cx="648626" cy="453447"/>
          </a:xfrm>
          <a:prstGeom prst="rect">
            <a:avLst/>
          </a:prstGeom>
        </p:spPr>
      </p:pic>
      <p:pic>
        <p:nvPicPr>
          <p:cNvPr id="32" name="Picture 3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90916" y="950143"/>
            <a:ext cx="572976" cy="710687"/>
          </a:xfrm>
          <a:prstGeom prst="rect">
            <a:avLst/>
          </a:prstGeom>
        </p:spPr>
      </p:pic>
      <p:sp>
        <p:nvSpPr>
          <p:cNvPr id="33" name="Rounded Rectangle 32"/>
          <p:cNvSpPr/>
          <p:nvPr/>
        </p:nvSpPr>
        <p:spPr>
          <a:xfrm>
            <a:off x="147619" y="135052"/>
            <a:ext cx="8643956"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Zašto Meo???</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pic>
        <p:nvPicPr>
          <p:cNvPr id="34" name="Picture 33"/>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586419" y="5822315"/>
            <a:ext cx="1315868" cy="803219"/>
          </a:xfrm>
          <a:prstGeom prst="roundRect">
            <a:avLst>
              <a:gd name="adj" fmla="val 16667"/>
            </a:avLst>
          </a:prstGeom>
          <a:ln>
            <a:noFill/>
          </a:ln>
          <a:effectLst>
            <a:outerShdw blurRad="152400" dist="12000" dir="900000" sy="98000" kx="110000" ky="200000" algn="tl" rotWithShape="0">
              <a:srgbClr val="000000">
                <a:alpha val="30000"/>
              </a:srgbClr>
            </a:outerShdw>
          </a:effectLst>
        </p:spPr>
      </p:pic>
      <p:sp>
        <p:nvSpPr>
          <p:cNvPr id="2" name="Slide Number Placeholder 1"/>
          <p:cNvSpPr>
            <a:spLocks noGrp="1"/>
          </p:cNvSpPr>
          <p:nvPr>
            <p:ph type="sldNum" sz="quarter" idx="12"/>
          </p:nvPr>
        </p:nvSpPr>
        <p:spPr/>
        <p:txBody>
          <a:bodyPr/>
          <a:lstStyle/>
          <a:p>
            <a:fld id="{6D22F896-40B5-4ADD-8801-0D06FADFA095}" type="slidenum">
              <a:rPr lang="en-US" smtClean="0"/>
              <a:t>8</a:t>
            </a:fld>
            <a:endParaRPr lang="en-US" dirty="0"/>
          </a:p>
        </p:txBody>
      </p:sp>
      <p:sp>
        <p:nvSpPr>
          <p:cNvPr id="31" name="Title 1"/>
          <p:cNvSpPr txBox="1">
            <a:spLocks/>
          </p:cNvSpPr>
          <p:nvPr/>
        </p:nvSpPr>
        <p:spPr>
          <a:xfrm>
            <a:off x="477404" y="5908567"/>
            <a:ext cx="6883978" cy="813719"/>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457200" indent="-457200">
              <a:buFont typeface="Wingdings" panose="05000000000000000000" pitchFamily="2" charset="2"/>
              <a:buChar char="§"/>
            </a:pPr>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Zaostajenje u razvoju </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nerazvijenih u odnosu na razvijene zemlje i rast obima tokova kapitala (u obliku javnog i privatnog kapitala) jesu </a:t>
            </a:r>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razlog prezaduženosti </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 većine nedovoljeno razvijenih zemalja. </a:t>
            </a:r>
            <a:endParaRPr lang="sr-Latn-BA" sz="1600" b="1" dirty="0">
              <a:solidFill>
                <a:schemeClr val="tx1">
                  <a:lumMod val="65000"/>
                  <a:lumOff val="35000"/>
                </a:schemeClr>
              </a:solidFill>
              <a:latin typeface="Times New Roman" panose="02020603050405020304" pitchFamily="18" charset="0"/>
              <a:cs typeface="Times New Roman" panose="02020603050405020304" pitchFamily="18" charset="0"/>
            </a:endParaRPr>
          </a:p>
          <a:p>
            <a:pPr marL="457200" indent="-457200">
              <a:buFont typeface="Wingdings" panose="05000000000000000000" pitchFamily="2" charset="2"/>
              <a:buChar char="§"/>
            </a:pPr>
            <a:endParaRPr lang="sr-Latn-BA" sz="2400" b="1" dirty="0">
              <a:solidFill>
                <a:schemeClr val="tx1">
                  <a:lumMod val="65000"/>
                  <a:lumOff val="35000"/>
                </a:schemeClr>
              </a:solidFill>
              <a:latin typeface="Times New Roman" panose="02020603050405020304" pitchFamily="18" charset="0"/>
              <a:cs typeface="Times New Roman" panose="02020603050405020304" pitchFamily="18" charset="0"/>
            </a:endParaRPr>
          </a:p>
          <a:p>
            <a:r>
              <a:rPr lang="sr-Latn-BA" sz="2400" b="1" dirty="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3200" b="1"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35" name="Rounded Rectangle 34"/>
          <p:cNvSpPr/>
          <p:nvPr/>
        </p:nvSpPr>
        <p:spPr>
          <a:xfrm>
            <a:off x="1467754" y="3705286"/>
            <a:ext cx="4202096" cy="49302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r-Latn-BA" sz="1400" dirty="0">
                <a:solidFill>
                  <a:schemeClr val="tx1"/>
                </a:solidFill>
              </a:rPr>
              <a:t>Uticaj MEO-a na razvoj svake pojedine zemlje ... </a:t>
            </a:r>
            <a:endParaRPr lang="en-GB" dirty="0"/>
          </a:p>
        </p:txBody>
      </p:sp>
      <p:sp>
        <p:nvSpPr>
          <p:cNvPr id="19" name="Up Arrow 18"/>
          <p:cNvSpPr/>
          <p:nvPr/>
        </p:nvSpPr>
        <p:spPr>
          <a:xfrm>
            <a:off x="2760469" y="3247652"/>
            <a:ext cx="277511" cy="256636"/>
          </a:xfrm>
          <a:prstGeom prst="upArrow">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Up Arrow 35"/>
          <p:cNvSpPr/>
          <p:nvPr/>
        </p:nvSpPr>
        <p:spPr>
          <a:xfrm>
            <a:off x="3131541" y="3166661"/>
            <a:ext cx="295149" cy="337626"/>
          </a:xfrm>
          <a:prstGeom prst="upArrow">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Up Arrow 36"/>
          <p:cNvSpPr/>
          <p:nvPr/>
        </p:nvSpPr>
        <p:spPr>
          <a:xfrm>
            <a:off x="3520251" y="3096334"/>
            <a:ext cx="292842" cy="423508"/>
          </a:xfrm>
          <a:prstGeom prst="upArrow">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8" name="Picture 37"/>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629440" y="1979376"/>
            <a:ext cx="1000044" cy="565739"/>
          </a:xfrm>
          <a:prstGeom prst="rect">
            <a:avLst/>
          </a:prstGeom>
        </p:spPr>
      </p:pic>
      <p:sp>
        <p:nvSpPr>
          <p:cNvPr id="39" name="Rounded Rectangle 38"/>
          <p:cNvSpPr/>
          <p:nvPr/>
        </p:nvSpPr>
        <p:spPr>
          <a:xfrm>
            <a:off x="5799618" y="4369423"/>
            <a:ext cx="2659688" cy="43363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r-Latn-BA" sz="1400" dirty="0">
                <a:solidFill>
                  <a:schemeClr val="tx1"/>
                </a:solidFill>
              </a:rPr>
              <a:t>Intezivniji tokovi robe i faktora proizvodnje </a:t>
            </a:r>
            <a:endParaRPr lang="en-GB" sz="1400" dirty="0">
              <a:solidFill>
                <a:schemeClr val="tx1"/>
              </a:solidFill>
            </a:endParaRPr>
          </a:p>
        </p:txBody>
      </p:sp>
      <p:sp>
        <p:nvSpPr>
          <p:cNvPr id="24" name="Bent Arrow 23"/>
          <p:cNvSpPr/>
          <p:nvPr/>
        </p:nvSpPr>
        <p:spPr>
          <a:xfrm rot="16200000" flipV="1">
            <a:off x="6027900" y="4237064"/>
            <a:ext cx="575435" cy="1943745"/>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33107239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9</a:t>
            </a:fld>
            <a:endParaRPr lang="en-US" dirty="0"/>
          </a:p>
        </p:txBody>
      </p:sp>
      <p:sp>
        <p:nvSpPr>
          <p:cNvPr id="3" name="Rounded Rectangle 2"/>
          <p:cNvSpPr/>
          <p:nvPr/>
        </p:nvSpPr>
        <p:spPr>
          <a:xfrm>
            <a:off x="147619" y="135052"/>
            <a:ext cx="8643956"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Cilj, teorija i politika Međunarodne ekonomije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321467" y="5353102"/>
            <a:ext cx="3252745" cy="473227"/>
          </a:xfrm>
          <a:prstGeom prst="rect">
            <a:avLst/>
          </a:prstGeom>
        </p:spPr>
        <p:style>
          <a:lnRef idx="2">
            <a:schemeClr val="accent6"/>
          </a:lnRef>
          <a:fillRef idx="1">
            <a:schemeClr val="lt1"/>
          </a:fillRef>
          <a:effectRef idx="0">
            <a:schemeClr val="accent6"/>
          </a:effectRef>
          <a:fontRef idx="minor">
            <a:schemeClr val="dk1"/>
          </a:fontRef>
        </p:style>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600" b="1" dirty="0">
                <a:solidFill>
                  <a:schemeClr val="tx1">
                    <a:lumMod val="65000"/>
                    <a:lumOff val="35000"/>
                  </a:schemeClr>
                </a:solidFill>
                <a:latin typeface="Times New Roman" panose="02020603050405020304" pitchFamily="18" charset="0"/>
                <a:cs typeface="Times New Roman" panose="02020603050405020304" pitchFamily="18" charset="0"/>
              </a:rPr>
              <a:t>Međunarodna ekonomija ispituje: </a:t>
            </a:r>
          </a:p>
          <a:p>
            <a:pPr marL="457200" indent="-457200">
              <a:buFont typeface="Wingdings" panose="05000000000000000000" pitchFamily="2" charset="2"/>
              <a:buChar char="§"/>
            </a:pPr>
            <a:endParaRPr lang="sr-Latn-BA" sz="1600" b="1" dirty="0">
              <a:solidFill>
                <a:schemeClr val="tx1">
                  <a:lumMod val="65000"/>
                  <a:lumOff val="35000"/>
                </a:schemeClr>
              </a:solidFill>
              <a:latin typeface="Times New Roman" panose="02020603050405020304" pitchFamily="18" charset="0"/>
              <a:cs typeface="Times New Roman" panose="02020603050405020304" pitchFamily="18" charset="0"/>
            </a:endParaRPr>
          </a:p>
          <a:p>
            <a:pPr marL="457200" indent="-457200">
              <a:buFont typeface="Wingdings" panose="05000000000000000000" pitchFamily="2" charset="2"/>
              <a:buChar char="§"/>
            </a:pPr>
            <a:endParaRPr lang="sr-Latn-BA" sz="2400" b="1" dirty="0">
              <a:solidFill>
                <a:schemeClr val="tx1">
                  <a:lumMod val="65000"/>
                  <a:lumOff val="35000"/>
                </a:schemeClr>
              </a:solidFill>
              <a:latin typeface="Times New Roman" panose="02020603050405020304" pitchFamily="18" charset="0"/>
              <a:cs typeface="Times New Roman" panose="02020603050405020304" pitchFamily="18" charset="0"/>
            </a:endParaRPr>
          </a:p>
          <a:p>
            <a:r>
              <a:rPr lang="sr-Latn-BA" sz="2400" b="1" dirty="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3200" b="1"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5" name="Title 1"/>
          <p:cNvSpPr txBox="1">
            <a:spLocks/>
          </p:cNvSpPr>
          <p:nvPr/>
        </p:nvSpPr>
        <p:spPr>
          <a:xfrm>
            <a:off x="4365266" y="4063543"/>
            <a:ext cx="4607763" cy="2579119"/>
          </a:xfrm>
          <a:prstGeom prst="rect">
            <a:avLst/>
          </a:prstGeom>
        </p:spPr>
        <p:style>
          <a:lnRef idx="2">
            <a:schemeClr val="accent2"/>
          </a:lnRef>
          <a:fillRef idx="1">
            <a:schemeClr val="lt1"/>
          </a:fillRef>
          <a:effectRef idx="0">
            <a:schemeClr val="accent2"/>
          </a:effectRef>
          <a:fontRef idx="minor">
            <a:schemeClr val="dk1"/>
          </a:fontRef>
        </p:style>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457200" indent="-457200" algn="just">
              <a:buFont typeface="Wingdings" panose="05000000000000000000" pitchFamily="2" charset="2"/>
              <a:buChar char="§"/>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Osnovu i dobitke od razmjene </a:t>
            </a:r>
          </a:p>
          <a:p>
            <a:pPr marL="457200" indent="-457200" algn="just">
              <a:buFont typeface="Wingdings" panose="05000000000000000000" pitchFamily="2" charset="2"/>
              <a:buChar char="§"/>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Razloge za uvođenje i efekte spoljnotrgovinskih restrikcija </a:t>
            </a:r>
          </a:p>
          <a:p>
            <a:pPr marL="457200" indent="-457200" algn="just">
              <a:buFont typeface="Wingdings" panose="05000000000000000000" pitchFamily="2" charset="2"/>
              <a:buChar char="§"/>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Politike regulisanja tokova međunarodnih plaćanja </a:t>
            </a:r>
          </a:p>
          <a:p>
            <a:pPr marL="457200" indent="-457200" algn="just">
              <a:buFont typeface="Wingdings" panose="05000000000000000000" pitchFamily="2" charset="2"/>
              <a:buChar char="§"/>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Efekte politika na blagostanje jedne zemlje kao i na blagostanje drugih zemalja</a:t>
            </a:r>
          </a:p>
          <a:p>
            <a:pPr marL="457200" indent="-457200" algn="just">
              <a:buFont typeface="Wingdings" panose="05000000000000000000" pitchFamily="2" charset="2"/>
              <a:buChar char="§"/>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Pitanja efikasnosti makroekonomskih politika pri različitim tipovima međ.monetarnih aranžmana i monetarnih sistema. </a:t>
            </a:r>
          </a:p>
          <a:p>
            <a:pPr marL="457200" indent="-457200" algn="just">
              <a:buFont typeface="Wingdings" panose="05000000000000000000" pitchFamily="2" charset="2"/>
              <a:buChar char="§"/>
            </a:pPr>
            <a:endParaRPr lang="sr-Latn-BA" sz="1600" b="1" dirty="0">
              <a:solidFill>
                <a:schemeClr val="tx1">
                  <a:lumMod val="65000"/>
                  <a:lumOff val="35000"/>
                </a:schemeClr>
              </a:solidFill>
              <a:latin typeface="Times New Roman" panose="02020603050405020304" pitchFamily="18" charset="0"/>
              <a:cs typeface="Times New Roman" panose="02020603050405020304" pitchFamily="18" charset="0"/>
            </a:endParaRPr>
          </a:p>
          <a:p>
            <a:pPr marL="457200" indent="-457200" algn="just">
              <a:buFont typeface="Wingdings" panose="05000000000000000000" pitchFamily="2" charset="2"/>
              <a:buChar char="§"/>
            </a:pPr>
            <a:endParaRPr lang="sr-Latn-BA" sz="2400" b="1"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r>
              <a:rPr lang="sr-Latn-BA" sz="2400" b="1" dirty="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3200" b="1"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6" name="Left Arrow 5"/>
          <p:cNvSpPr/>
          <p:nvPr/>
        </p:nvSpPr>
        <p:spPr>
          <a:xfrm flipH="1">
            <a:off x="3674175" y="5279495"/>
            <a:ext cx="591127" cy="75738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p:cNvSpPr/>
          <p:nvPr/>
        </p:nvSpPr>
        <p:spPr>
          <a:xfrm>
            <a:off x="321467" y="939267"/>
            <a:ext cx="1104267" cy="560099"/>
          </a:xfrm>
          <a:prstGeom prst="ellipse">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400" b="1" dirty="0">
                <a:solidFill>
                  <a:schemeClr val="tx1"/>
                </a:solidFill>
              </a:rPr>
              <a:t>pp....</a:t>
            </a:r>
            <a:endParaRPr lang="en-GB" sz="1400" b="1" dirty="0">
              <a:solidFill>
                <a:schemeClr val="tx1"/>
              </a:solidFill>
            </a:endParaRPr>
          </a:p>
        </p:txBody>
      </p:sp>
      <p:sp>
        <p:nvSpPr>
          <p:cNvPr id="9" name="Rounded Rectangle 8"/>
          <p:cNvSpPr/>
          <p:nvPr/>
        </p:nvSpPr>
        <p:spPr>
          <a:xfrm>
            <a:off x="163170" y="1760186"/>
            <a:ext cx="4202096" cy="239547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ü"/>
            </a:pPr>
            <a:r>
              <a:rPr lang="sr-Latn-BA" sz="1600" dirty="0">
                <a:solidFill>
                  <a:schemeClr val="tx1"/>
                </a:solidFill>
                <a:latin typeface="Times New Roman" panose="02020603050405020304" pitchFamily="18" charset="0"/>
                <a:cs typeface="Times New Roman" panose="02020603050405020304" pitchFamily="18" charset="0"/>
              </a:rPr>
              <a:t>Dve zemlje </a:t>
            </a:r>
          </a:p>
          <a:p>
            <a:pPr marL="285750" indent="-285750">
              <a:buFont typeface="Wingdings" panose="05000000000000000000" pitchFamily="2" charset="2"/>
              <a:buChar char="ü"/>
            </a:pPr>
            <a:r>
              <a:rPr lang="sr-Latn-BA" sz="1600" dirty="0">
                <a:solidFill>
                  <a:schemeClr val="tx1"/>
                </a:solidFill>
                <a:latin typeface="Times New Roman" panose="02020603050405020304" pitchFamily="18" charset="0"/>
                <a:cs typeface="Times New Roman" panose="02020603050405020304" pitchFamily="18" charset="0"/>
              </a:rPr>
              <a:t>Dve robe </a:t>
            </a:r>
          </a:p>
          <a:p>
            <a:pPr marL="285750" indent="-285750">
              <a:buFont typeface="Wingdings" panose="05000000000000000000" pitchFamily="2" charset="2"/>
              <a:buChar char="ü"/>
            </a:pPr>
            <a:r>
              <a:rPr lang="sr-Latn-BA" sz="1600" dirty="0">
                <a:solidFill>
                  <a:schemeClr val="tx1"/>
                </a:solidFill>
                <a:latin typeface="Times New Roman" panose="02020603050405020304" pitchFamily="18" charset="0"/>
                <a:cs typeface="Times New Roman" panose="02020603050405020304" pitchFamily="18" charset="0"/>
              </a:rPr>
              <a:t>Dva faktora proizvodnje</a:t>
            </a:r>
          </a:p>
          <a:p>
            <a:pPr marL="285750" indent="-285750">
              <a:buFont typeface="Wingdings" panose="05000000000000000000" pitchFamily="2" charset="2"/>
              <a:buChar char="ü"/>
            </a:pPr>
            <a:r>
              <a:rPr lang="sr-Latn-BA" sz="1600" dirty="0">
                <a:solidFill>
                  <a:schemeClr val="tx1"/>
                </a:solidFill>
                <a:latin typeface="Times New Roman" panose="02020603050405020304" pitchFamily="18" charset="0"/>
                <a:cs typeface="Times New Roman" panose="02020603050405020304" pitchFamily="18" charset="0"/>
              </a:rPr>
              <a:t>Nema trgovinskih barijera </a:t>
            </a:r>
          </a:p>
          <a:p>
            <a:pPr marL="285750" indent="-285750">
              <a:buFont typeface="Wingdings" panose="05000000000000000000" pitchFamily="2" charset="2"/>
              <a:buChar char="ü"/>
            </a:pPr>
            <a:r>
              <a:rPr lang="sr-Latn-BA" sz="1600" dirty="0">
                <a:solidFill>
                  <a:schemeClr val="tx1"/>
                </a:solidFill>
                <a:latin typeface="Times New Roman" panose="02020603050405020304" pitchFamily="18" charset="0"/>
                <a:cs typeface="Times New Roman" panose="02020603050405020304" pitchFamily="18" charset="0"/>
              </a:rPr>
              <a:t>ᴲ savršena domaća (ali ne i međunarodna) pokretljivost proizvodnih faktora </a:t>
            </a:r>
          </a:p>
          <a:p>
            <a:pPr marL="285750" indent="-285750">
              <a:buFont typeface="Wingdings" panose="05000000000000000000" pitchFamily="2" charset="2"/>
              <a:buChar char="ü"/>
            </a:pPr>
            <a:r>
              <a:rPr lang="sr-Latn-BA" sz="1600" dirty="0">
                <a:solidFill>
                  <a:schemeClr val="tx1"/>
                </a:solidFill>
                <a:latin typeface="Times New Roman" panose="02020603050405020304" pitchFamily="18" charset="0"/>
                <a:cs typeface="Times New Roman" panose="02020603050405020304" pitchFamily="18" charset="0"/>
              </a:rPr>
              <a:t>Vlada savršena konkurencija na svim robnim i faktorskim tržištima </a:t>
            </a:r>
          </a:p>
          <a:p>
            <a:pPr marL="285750" indent="-285750">
              <a:buFont typeface="Wingdings" panose="05000000000000000000" pitchFamily="2" charset="2"/>
              <a:buChar char="ü"/>
            </a:pPr>
            <a:r>
              <a:rPr lang="sr-Latn-BA" sz="1600" dirty="0">
                <a:solidFill>
                  <a:schemeClr val="tx1"/>
                </a:solidFill>
                <a:latin typeface="Times New Roman" panose="02020603050405020304" pitchFamily="18" charset="0"/>
                <a:cs typeface="Times New Roman" panose="02020603050405020304" pitchFamily="18" charset="0"/>
              </a:rPr>
              <a:t>Transportni troškovi jednaki nuli... </a:t>
            </a:r>
          </a:p>
          <a:p>
            <a:pPr marL="285750" indent="-285750">
              <a:buFont typeface="Wingdings" panose="05000000000000000000" pitchFamily="2" charset="2"/>
              <a:buChar char="ü"/>
            </a:pPr>
            <a:endParaRPr lang="en-GB" dirty="0"/>
          </a:p>
        </p:txBody>
      </p:sp>
      <p:sp>
        <p:nvSpPr>
          <p:cNvPr id="10" name="Title 1"/>
          <p:cNvSpPr txBox="1">
            <a:spLocks/>
          </p:cNvSpPr>
          <p:nvPr/>
        </p:nvSpPr>
        <p:spPr>
          <a:xfrm>
            <a:off x="375574" y="1402657"/>
            <a:ext cx="3948806" cy="473227"/>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u ekonomskoj teoriji...: </a:t>
            </a:r>
          </a:p>
          <a:p>
            <a:pPr marL="457200" indent="-457200">
              <a:buFont typeface="Wingdings" panose="05000000000000000000" pitchFamily="2" charset="2"/>
              <a:buChar char="§"/>
            </a:pP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pPr marL="457200" indent="-457200">
              <a:buFont typeface="Wingdings" panose="05000000000000000000" pitchFamily="2" charset="2"/>
              <a:buChar char="§"/>
            </a:pP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 </a:t>
            </a:r>
          </a:p>
        </p:txBody>
      </p:sp>
      <p:sp>
        <p:nvSpPr>
          <p:cNvPr id="12" name="Curved Down Arrow 11"/>
          <p:cNvSpPr/>
          <p:nvPr/>
        </p:nvSpPr>
        <p:spPr>
          <a:xfrm>
            <a:off x="3980069" y="1014961"/>
            <a:ext cx="1478622" cy="704806"/>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3" name="Rounded Rectangle 12"/>
          <p:cNvSpPr/>
          <p:nvPr/>
        </p:nvSpPr>
        <p:spPr>
          <a:xfrm>
            <a:off x="4719380" y="1730513"/>
            <a:ext cx="4156364" cy="8960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b="1" dirty="0">
                <a:latin typeface="Times New Roman" panose="02020603050405020304" pitchFamily="18" charset="0"/>
                <a:cs typeface="Times New Roman" panose="02020603050405020304" pitchFamily="18" charset="0"/>
              </a:rPr>
              <a:t>Većina zaključaka donjetih na bazi ovih pojednostavljujućih  pp </a:t>
            </a:r>
            <a:r>
              <a:rPr lang="sr-Latn-BA" sz="1600" b="1" u="sng" dirty="0">
                <a:latin typeface="Times New Roman" panose="02020603050405020304" pitchFamily="18" charset="0"/>
                <a:cs typeface="Times New Roman" panose="02020603050405020304" pitchFamily="18" charset="0"/>
              </a:rPr>
              <a:t>ostaju na snazi  </a:t>
            </a:r>
            <a:endParaRPr lang="en-GB" sz="1600" b="1" u="sng" dirty="0">
              <a:latin typeface="Times New Roman" panose="02020603050405020304" pitchFamily="18" charset="0"/>
              <a:cs typeface="Times New Roman" panose="02020603050405020304" pitchFamily="18" charset="0"/>
            </a:endParaRPr>
          </a:p>
        </p:txBody>
      </p:sp>
      <p:sp>
        <p:nvSpPr>
          <p:cNvPr id="14" name="Rounded Rectangle 13"/>
          <p:cNvSpPr/>
          <p:nvPr/>
        </p:nvSpPr>
        <p:spPr>
          <a:xfrm>
            <a:off x="4696514" y="2656266"/>
            <a:ext cx="4202096" cy="1153621"/>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sr-Latn-BA" sz="1600" dirty="0">
                <a:solidFill>
                  <a:schemeClr val="tx1"/>
                </a:solidFill>
                <a:latin typeface="Times New Roman" panose="02020603050405020304" pitchFamily="18" charset="0"/>
                <a:cs typeface="Times New Roman" panose="02020603050405020304" pitchFamily="18" charset="0"/>
              </a:rPr>
              <a:t>I kada ispitujemo svijet u kojem postoji &gt; 2 robe, zemlje, faktora proizvodnje..izvjesna mobilnost faktora proizvodnje i spoljnotrgovinske restrikcije </a:t>
            </a:r>
          </a:p>
          <a:p>
            <a:pPr marL="285750" indent="-285750">
              <a:buFont typeface="Wingdings" panose="05000000000000000000" pitchFamily="2" charset="2"/>
              <a:buChar char="ü"/>
            </a:pPr>
            <a:endParaRPr lang="en-GB" dirty="0"/>
          </a:p>
        </p:txBody>
      </p:sp>
      <p:pic>
        <p:nvPicPr>
          <p:cNvPr id="15" name="Picture 1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63527" y="5658186"/>
            <a:ext cx="1000044" cy="565739"/>
          </a:xfrm>
          <a:prstGeom prst="rect">
            <a:avLst/>
          </a:prstGeom>
        </p:spPr>
      </p:pic>
    </p:spTree>
    <p:extLst>
      <p:ext uri="{BB962C8B-B14F-4D97-AF65-F5344CB8AC3E}">
        <p14:creationId xmlns:p14="http://schemas.microsoft.com/office/powerpoint/2010/main" val="4009620589"/>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37030</TotalTime>
  <Words>5680</Words>
  <Application>Microsoft Macintosh PowerPoint</Application>
  <PresentationFormat>On-screen Show (4:3)</PresentationFormat>
  <Paragraphs>763</Paragraphs>
  <Slides>43</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43</vt:i4>
      </vt:variant>
    </vt:vector>
  </HeadingPairs>
  <TitlesOfParts>
    <vt:vector size="52" baseType="lpstr">
      <vt:lpstr>Arial</vt:lpstr>
      <vt:lpstr>Calibri</vt:lpstr>
      <vt:lpstr>Courier New</vt:lpstr>
      <vt:lpstr>Times New Roman</vt:lpstr>
      <vt:lpstr>Trebuchet MS</vt:lpstr>
      <vt:lpstr>Wingdings</vt:lpstr>
      <vt:lpstr>Wingdings 2</vt:lpstr>
      <vt:lpstr>Wingdings 3</vt:lpstr>
      <vt:lpstr>Facet</vt:lpstr>
      <vt:lpstr>MEĐUNARODNI EKONOMSKI ODNOSI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 Company</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Dragana Vujičić</dc:creator>
  <cp:lastModifiedBy>Milan Damjanović</cp:lastModifiedBy>
  <cp:revision>885</cp:revision>
  <cp:lastPrinted>2023-02-27T15:11:02Z</cp:lastPrinted>
  <dcterms:created xsi:type="dcterms:W3CDTF">2019-03-20T17:06:19Z</dcterms:created>
  <dcterms:modified xsi:type="dcterms:W3CDTF">2026-07-05T14:36:36Z</dcterms:modified>
</cp:coreProperties>
</file>