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69" r:id="rId18"/>
    <p:sldId id="273" r:id="rId19"/>
    <p:sldId id="274" r:id="rId20"/>
    <p:sldId id="275" r:id="rId21"/>
    <p:sldId id="277" r:id="rId22"/>
    <p:sldId id="276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057400"/>
            <a:ext cx="86106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АНАЛИТИЧКИ ПОСТУПЦИ, ТЕХНИКЕ И МОДЕЛИ ОТКРИВАЊА ПРЕВАРА У ФИ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sr-Cyrl-BA" dirty="0" smtClean="0"/>
              <a:t>Проф. др Душко Шњегота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85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итеративни процес претраживања великог броја података у циљу уочавања и издвајања информација корисних за истрагу</a:t>
            </a:r>
          </a:p>
          <a:p>
            <a:r>
              <a:rPr lang="sr-Cyrl-BA" dirty="0" smtClean="0"/>
              <a:t>дубинско испитивање неправилности на основу анализе свих података а не само одређеног узорка – неопходна употреба одговарајућих компјутерских програма</a:t>
            </a:r>
          </a:p>
          <a:p>
            <a:r>
              <a:rPr lang="sr-Cyrl-BA" dirty="0" smtClean="0"/>
              <a:t>уобичајени су форензички тестови улазних и излазних рачуна који се проводе у циљу откривања одређених аномалија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’’</a:t>
            </a:r>
            <a:r>
              <a:rPr lang="en-US" dirty="0" smtClean="0"/>
              <a:t>DATA MINING</a:t>
            </a:r>
            <a:r>
              <a:rPr lang="sr-Cyrl-BA" dirty="0" smtClean="0"/>
              <a:t>’’ ТЕХНИКЕ И МОДЕЛИ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21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481328"/>
            <a:ext cx="8610600" cy="4525963"/>
          </a:xfrm>
        </p:spPr>
        <p:txBody>
          <a:bodyPr>
            <a:normAutofit fontScale="85000" lnSpcReduction="10000"/>
          </a:bodyPr>
          <a:lstStyle/>
          <a:p>
            <a:r>
              <a:rPr lang="sr-Cyrl-BA" dirty="0" smtClean="0"/>
              <a:t>двоструко књижење истих рачуна</a:t>
            </a:r>
          </a:p>
          <a:p>
            <a:r>
              <a:rPr lang="sr-Cyrl-BA" dirty="0" smtClean="0"/>
              <a:t>исти бројеви рачуна за књижење различитих износа</a:t>
            </a:r>
          </a:p>
          <a:p>
            <a:r>
              <a:rPr lang="sr-Cyrl-BA" dirty="0" smtClean="0"/>
              <a:t>различити купци/добављачи – исте пословне адресе</a:t>
            </a:r>
          </a:p>
          <a:p>
            <a:r>
              <a:rPr lang="sr-Cyrl-BA" dirty="0" smtClean="0"/>
              <a:t>различити купци/добављачи – исти порески број</a:t>
            </a:r>
          </a:p>
          <a:p>
            <a:r>
              <a:rPr lang="sr-Cyrl-BA" dirty="0" smtClean="0"/>
              <a:t>идентификовање рачуна који недостају у редослиједу</a:t>
            </a:r>
          </a:p>
          <a:p>
            <a:r>
              <a:rPr lang="sr-Cyrl-BA" dirty="0" smtClean="0"/>
              <a:t>идентификовање рачуна са великим износима који су заокружени</a:t>
            </a:r>
          </a:p>
          <a:p>
            <a:r>
              <a:rPr lang="sr-Cyrl-BA" dirty="0" smtClean="0"/>
              <a:t>идентификовање неуобичајено великих рачуна</a:t>
            </a:r>
          </a:p>
          <a:p>
            <a:r>
              <a:rPr lang="sr-Cyrl-BA" dirty="0" smtClean="0"/>
              <a:t>идентификовање свих купаца који су истовремено и добављачи</a:t>
            </a:r>
          </a:p>
          <a:p>
            <a:r>
              <a:rPr lang="sr-Cyrl-BA" dirty="0" smtClean="0"/>
              <a:t>идентификовање трансакција са тзв. </a:t>
            </a:r>
            <a:r>
              <a:rPr lang="en-US" dirty="0" smtClean="0"/>
              <a:t>off shore</a:t>
            </a:r>
            <a:r>
              <a:rPr lang="sr-Cyrl-BA" dirty="0" smtClean="0"/>
              <a:t> компанијама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ЦИЉЕВИ ’’РУДАРЕЊА’’ ПО БАЗИ УЛАЗНИХ И ИЗЛАЗНИХ РАЧУНА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5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редослијед бројева у природном скупу бројева појављује се с одређеном вјероватноћом</a:t>
            </a:r>
          </a:p>
          <a:p>
            <a:r>
              <a:rPr lang="sr-Cyrl-BA" dirty="0" smtClean="0"/>
              <a:t>одређени бројеви се јављају чешће у одређеном скупу бројева</a:t>
            </a:r>
          </a:p>
          <a:p>
            <a:r>
              <a:rPr lang="sr-Cyrl-BA" dirty="0" smtClean="0"/>
              <a:t>задатак форензичара је да препозна скупове бројева који се понашају у складу са Бенфордовом дистрибуцијом</a:t>
            </a:r>
          </a:p>
          <a:p>
            <a:r>
              <a:rPr lang="sr-Cyrl-BA" dirty="0" smtClean="0"/>
              <a:t>ако се уоче значајна одступања, неопходно је детаљно истражити разлоге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БЕНФОРДОВ ЗАКОН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25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BA" dirty="0"/>
              <a:t>с</a:t>
            </a:r>
            <a:r>
              <a:rPr lang="sr-Cyrl-BA" dirty="0" smtClean="0"/>
              <a:t>ума прихода од продаје у једном обрачунском периоду износи 1,000.000</a:t>
            </a:r>
          </a:p>
          <a:p>
            <a:r>
              <a:rPr lang="sr-Cyrl-BA" dirty="0" smtClean="0"/>
              <a:t>да би сума прихода од продаје одговарала броју који почиње са бројем 2, продаја би, уз непромијењене друге услове (цијене, асортиман и др.) морала бити повећана најмање за 100%</a:t>
            </a:r>
          </a:p>
          <a:p>
            <a:r>
              <a:rPr lang="sr-Cyrl-BA" dirty="0" smtClean="0"/>
              <a:t>да би сума прихода од продаје одговарала броју који почиње са бројем 3 продаја би у односу на претходну морала да порасте за додатних 50%, итд.</a:t>
            </a:r>
          </a:p>
          <a:p>
            <a:r>
              <a:rPr lang="sr-Cyrl-BA" dirty="0" smtClean="0"/>
              <a:t>у оваквој дистрибуцији, прој 2 је пуно ’’даље’’ од броја 1, него што је, нпр., број 8 од броја 7</a:t>
            </a:r>
          </a:p>
          <a:p>
            <a:r>
              <a:rPr lang="sr-Cyrl-BA" dirty="0" smtClean="0"/>
              <a:t>из овога се закључује да су ниже вриједности првог броја вјероватније него више, односно да се вјероватноћа појаве смањује како први број расте</a:t>
            </a:r>
          </a:p>
          <a:p>
            <a:r>
              <a:rPr lang="sr-Cyrl-BA" dirty="0" smtClean="0"/>
              <a:t>конкректно, вјероватноћа појаве броја 1 као првог броја износи око 30% а вјероватноћа појаве броја 9 око 4,6%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ПРИМЈЕР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66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доказано је да се већина скупова рачуноводствених података подудара са Бенфордовом дистрибуцијом</a:t>
            </a:r>
          </a:p>
          <a:p>
            <a:r>
              <a:rPr lang="sr-Cyrl-BA" dirty="0" smtClean="0"/>
              <a:t>да би се приступило анализи, форензичар треба да буде сигуран да су трошкови анализе довољно ниску у односу на очекивану висину преваре</a:t>
            </a:r>
          </a:p>
          <a:p>
            <a:r>
              <a:rPr lang="sr-Cyrl-BA" dirty="0" smtClean="0"/>
              <a:t>потребно је, такође, препознати када оваква (дигитална) анализа не може бити сврсисходна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ПРИМЈЕНА БЕНФОРДОВОГ ЗАКОНА У ФОРЕНЗИЧКИМ ИСТРАЖИВАЊИМА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10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BA" dirty="0" smtClean="0"/>
              <a:t>када се анализирају скупови бројева који су резултат неке математичке комбинације два или више бројева (на примјер, рачуни потраживања од купаца, обавеза према добављачима и др.)</a:t>
            </a:r>
          </a:p>
          <a:p>
            <a:r>
              <a:rPr lang="sr-Cyrl-BA" dirty="0" smtClean="0"/>
              <a:t>када се анализирају подаци на нивоу трансакције (на примјер, исплате са рачуна и уплате на рачун, трошкови и др.)</a:t>
            </a:r>
          </a:p>
          <a:p>
            <a:r>
              <a:rPr lang="sr-Cyrl-BA" dirty="0" smtClean="0"/>
              <a:t>када се анализирају велики скупови података (на примјер, за читав обрачунски период)</a:t>
            </a:r>
          </a:p>
          <a:p>
            <a:r>
              <a:rPr lang="sr-Cyrl-BA" dirty="0" smtClean="0"/>
              <a:t>када је средња вриједност скупова података већа од медијане (на примјер, рачуни потраживања, односно прихода од продаје)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КАД СЕ ОЧЕКУЈУ РЕЗУЛТАТИ ОД ОВАКВЕ АНАЛИЗЕ?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64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скуп података се састоји од додијељених података (на примјер, бројеви чекова, поштански бројеви)</a:t>
            </a:r>
          </a:p>
          <a:p>
            <a:r>
              <a:rPr lang="sr-Cyrl-BA" dirty="0" smtClean="0"/>
              <a:t>бројеви који настају под утицајем људског размишљања и одлучивања (на примјер, цијене у трговини које се завршавају бројем 9 или 99 – психолошки праг за купце)</a:t>
            </a:r>
          </a:p>
          <a:p>
            <a:r>
              <a:rPr lang="sr-Cyrl-BA" dirty="0" smtClean="0"/>
              <a:t>рачуни са уграђеним минимумом или максимумом</a:t>
            </a:r>
          </a:p>
          <a:p>
            <a:r>
              <a:rPr lang="sr-Cyrl-BA" dirty="0" smtClean="0"/>
              <a:t>непрокњижене трансакције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КАДА НИЈЕ РЕАЛНО ОЧЕКИВАТИ РЕЗУЛТАТЕ?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45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Cyrl-BA" dirty="0" smtClean="0"/>
              <a:t>хоризонтална анализа – поређење позиција из текућег са истим позицијама из претходног обрачунског периода</a:t>
            </a:r>
          </a:p>
          <a:p>
            <a:r>
              <a:rPr lang="sr-Cyrl-BA" dirty="0" smtClean="0"/>
              <a:t>вертикална анализа – релативни удио појединачних позиција у некој билансној вриједности</a:t>
            </a:r>
          </a:p>
          <a:p>
            <a:r>
              <a:rPr lang="sr-Cyrl-BA" dirty="0" smtClean="0"/>
              <a:t>детаљна поређења позиција у финансијским извјештајима са истим или сличним позицијама из претходног периода </a:t>
            </a:r>
          </a:p>
          <a:p>
            <a:r>
              <a:rPr lang="sr-Cyrl-BA" dirty="0" smtClean="0"/>
              <a:t>анализа рацио бројева (анализа ликвидности, солвентности, профитабилности итд.)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ПРИМЈЕНА ФИНАНСИЈСКЕ АНАЛИЗЕ У ФОРЕНЗИЦИ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37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Примјери:</a:t>
            </a:r>
          </a:p>
          <a:p>
            <a:pPr lvl="1"/>
            <a:r>
              <a:rPr lang="sr-Cyrl-BA" dirty="0" smtClean="0"/>
              <a:t>повећање пословних расхода у циљу смањења пословног добитка</a:t>
            </a:r>
          </a:p>
          <a:p>
            <a:pPr lvl="1"/>
            <a:r>
              <a:rPr lang="sr-Cyrl-BA" dirty="0" smtClean="0"/>
              <a:t>повећање осталих (ванредних) расхода у циљу смањења нето добитка</a:t>
            </a:r>
          </a:p>
          <a:p>
            <a:pPr lvl="1"/>
            <a:r>
              <a:rPr lang="sr-Cyrl-BA" dirty="0" smtClean="0"/>
              <a:t>повећање осталих (ванредних) прихода у циљу исказивања позитивног финансијског резултата</a:t>
            </a:r>
          </a:p>
          <a:p>
            <a:pPr lvl="1"/>
            <a:r>
              <a:rPr lang="sr-Cyrl-BA" dirty="0" smtClean="0"/>
              <a:t>смањење осталих (ванредних) расхода у циљу скривања негативног финансијског резултата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ХОРИЗОНТАЛНА АНАЛИЗА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5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9433817"/>
              </p:ext>
            </p:extLst>
          </p:nvPr>
        </p:nvGraphicFramePr>
        <p:xfrm>
          <a:off x="152400" y="1600200"/>
          <a:ext cx="8915400" cy="381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1066800"/>
                <a:gridCol w="1066800"/>
                <a:gridCol w="15240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О</a:t>
                      </a:r>
                      <a:r>
                        <a:rPr lang="en-US" dirty="0" smtClean="0"/>
                        <a:t> </a:t>
                      </a:r>
                      <a:r>
                        <a:rPr lang="sr-Cyrl-BA" dirty="0" smtClean="0"/>
                        <a:t>П</a:t>
                      </a:r>
                      <a:r>
                        <a:rPr lang="en-US" dirty="0" smtClean="0"/>
                        <a:t> </a:t>
                      </a:r>
                      <a:r>
                        <a:rPr lang="sr-Cyrl-BA" dirty="0" smtClean="0"/>
                        <a:t>И</a:t>
                      </a:r>
                      <a:r>
                        <a:rPr lang="en-US" dirty="0" smtClean="0"/>
                        <a:t> </a:t>
                      </a:r>
                      <a:r>
                        <a:rPr lang="sr-Cyrl-BA" dirty="0" smtClean="0"/>
                        <a:t>С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aseline="0" dirty="0" smtClean="0"/>
                        <a:t>т – 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т - 1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Текућа година (т)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(т–1) / (т–2 ) </a:t>
                      </a:r>
                      <a:r>
                        <a:rPr lang="en-US" dirty="0" smtClean="0"/>
                        <a:t>x</a:t>
                      </a:r>
                      <a:r>
                        <a:rPr lang="sr-Cyrl-BA" dirty="0" smtClean="0"/>
                        <a:t> 100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т / (т-1) </a:t>
                      </a:r>
                      <a:r>
                        <a:rPr lang="en-US" dirty="0" smtClean="0"/>
                        <a:t> x 100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Пословни</a:t>
                      </a:r>
                      <a:r>
                        <a:rPr lang="sr-Cyrl-BA" sz="1600" baseline="0" dirty="0" smtClean="0"/>
                        <a:t> приходи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100.000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103.000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105.000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+3,0 %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+1,9 %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Пословни расходи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80.000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81.600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118.000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+2,0 %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+44,6 %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Пословни добитак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21.400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-13.000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+7,0 %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-60,0 %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Нето финансијски расходи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0,0 %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0,0 %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Нето остали приходи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35.000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0,0 %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-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Добитак прије пореза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18.000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19.400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+7,8 %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+3,0 %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Порез на добит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1.800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1.940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+7,8 %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+3,0 %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Нето добитак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16.200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17.460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18.000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+7,8 %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+3,0%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pPr algn="ctr"/>
            <a:r>
              <a:rPr lang="sr-Cyrl-BA" sz="3500" dirty="0" smtClean="0"/>
              <a:t>ПОВЕЋАЊЕ ПОСЛОВНИХ РАСХОДА У ЦИЉУ СМАЊЕЊА ПОСЛОВНЕ ДОБИТИ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68612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BA" dirty="0" smtClean="0"/>
              <a:t>припремни (прелиминарни, индиректни) поступци се користе за откривање подручја високог ризика, природе могуће преваре, те обима и времена неопходних форензичких истраживања</a:t>
            </a:r>
          </a:p>
          <a:p>
            <a:r>
              <a:rPr lang="sr-Cyrl-BA" dirty="0"/>
              <a:t>н</a:t>
            </a:r>
            <a:r>
              <a:rPr lang="sr-Cyrl-BA" dirty="0" smtClean="0"/>
              <a:t>езависни (директни) форензички поступци који се проводе у циљу прибављања доказа на основу упоређивања и усклађивања података, провјере вјеродостојности документације и др.</a:t>
            </a:r>
          </a:p>
          <a:p>
            <a:r>
              <a:rPr lang="sr-Cyrl-BA" dirty="0"/>
              <a:t>к</a:t>
            </a:r>
            <a:r>
              <a:rPr lang="sr-Cyrl-BA" dirty="0" smtClean="0"/>
              <a:t>оначни поступци који служе за доношење закључака о утицају проблематичних трансакција на финансијске извјештаје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ТРИ ЦИЉА АНАЛИТИЧКИХ ПОСТУПАКА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56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BA" dirty="0" smtClean="0"/>
              <a:t>примање лажних рачуна од повезаних или пријатељских предузећа</a:t>
            </a:r>
          </a:p>
          <a:p>
            <a:r>
              <a:rPr lang="sr-Cyrl-BA" dirty="0" smtClean="0"/>
              <a:t>повећана амортизација</a:t>
            </a:r>
          </a:p>
          <a:p>
            <a:r>
              <a:rPr lang="sr-Cyrl-BA" dirty="0" smtClean="0"/>
              <a:t>књижење путних трошкова за необављена службена путовања</a:t>
            </a:r>
          </a:p>
          <a:p>
            <a:r>
              <a:rPr lang="sr-Cyrl-BA" dirty="0" smtClean="0"/>
              <a:t>погрешно разграничење по предмету – нпр. повећање расхода периода уз потцјењивање цијене коштања непродатих залиха властитих учинака</a:t>
            </a:r>
          </a:p>
          <a:p>
            <a:r>
              <a:rPr lang="sr-Cyrl-BA" dirty="0" smtClean="0"/>
              <a:t>погрешно разграничење по времену</a:t>
            </a:r>
          </a:p>
          <a:p>
            <a:r>
              <a:rPr lang="sr-Cyrl-BA" dirty="0" smtClean="0"/>
              <a:t>обрачун и/или исплата личних примања која још нису зарађена</a:t>
            </a:r>
          </a:p>
          <a:p>
            <a:r>
              <a:rPr lang="sr-Cyrl-BA" dirty="0" smtClean="0"/>
              <a:t>евидентирање трошкова бруто зарада за непостојеће раднике, итд.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МОГУЋИ НАЧИНИ ПОВЕЋАЊА ПОСЛОВНИХ РАСХОДА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26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443627"/>
              </p:ext>
            </p:extLst>
          </p:nvPr>
        </p:nvGraphicFramePr>
        <p:xfrm>
          <a:off x="152400" y="1600200"/>
          <a:ext cx="8915400" cy="381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1066800"/>
                <a:gridCol w="1066800"/>
                <a:gridCol w="15240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О</a:t>
                      </a:r>
                      <a:r>
                        <a:rPr lang="en-US" dirty="0" smtClean="0"/>
                        <a:t> </a:t>
                      </a:r>
                      <a:r>
                        <a:rPr lang="sr-Cyrl-BA" dirty="0" smtClean="0"/>
                        <a:t>П</a:t>
                      </a:r>
                      <a:r>
                        <a:rPr lang="en-US" dirty="0" smtClean="0"/>
                        <a:t> </a:t>
                      </a:r>
                      <a:r>
                        <a:rPr lang="sr-Cyrl-BA" dirty="0" smtClean="0"/>
                        <a:t>И</a:t>
                      </a:r>
                      <a:r>
                        <a:rPr lang="en-US" dirty="0" smtClean="0"/>
                        <a:t> </a:t>
                      </a:r>
                      <a:r>
                        <a:rPr lang="sr-Cyrl-BA" dirty="0" smtClean="0"/>
                        <a:t>С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aseline="0" dirty="0" smtClean="0"/>
                        <a:t>т – 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т - 1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Текућа година (т)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(т–1) / (т–2 ) </a:t>
                      </a:r>
                      <a:r>
                        <a:rPr lang="en-US" dirty="0" smtClean="0"/>
                        <a:t>x</a:t>
                      </a:r>
                      <a:r>
                        <a:rPr lang="sr-Cyrl-BA" dirty="0" smtClean="0"/>
                        <a:t> 100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т / (т-1) </a:t>
                      </a:r>
                      <a:r>
                        <a:rPr lang="en-US" dirty="0" smtClean="0"/>
                        <a:t> x 100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Пословни</a:t>
                      </a:r>
                      <a:r>
                        <a:rPr lang="sr-Cyrl-BA" sz="1600" baseline="0" dirty="0" smtClean="0"/>
                        <a:t> приходи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100.000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103.000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150.000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+3,0 %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+45,6 %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Пословни расходи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80.000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81.600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110.000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+2,0 %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+34,8 %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Пословни добитак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21.400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40.000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+7,0 %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+86,9 %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Нето финансијски расходи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0,0 %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0,0 %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Нето остали приходи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-18.000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0,0 %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-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Добитак прије пореза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18.000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19.400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+7,8 %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+3,0 %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Порез на добит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1.800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1.940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+7,8 %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+3,0 %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Нето добитак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16.200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17.460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18.000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+7,8 %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+3,0%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pPr algn="ctr"/>
            <a:r>
              <a:rPr lang="ru-RU" sz="3500" dirty="0"/>
              <a:t>ПОВЕЋАЊЕ ОСТАЛИХ РАСХОДА У ЦИЉУ СМАЊЕЊА НЕТО ДОБИТИ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57981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отписи залиха</a:t>
            </a:r>
          </a:p>
          <a:p>
            <a:r>
              <a:rPr lang="sr-Cyrl-BA" dirty="0" smtClean="0"/>
              <a:t>отписи потраживања</a:t>
            </a:r>
          </a:p>
          <a:p>
            <a:r>
              <a:rPr lang="sr-Cyrl-BA" dirty="0" smtClean="0"/>
              <a:t>отписи дуготрајне имовине</a:t>
            </a:r>
          </a:p>
          <a:p>
            <a:r>
              <a:rPr lang="sr-Cyrl-BA" dirty="0" smtClean="0"/>
              <a:t>губици по основу продаје сталне имовине, залиха материјала и сл.</a:t>
            </a:r>
          </a:p>
          <a:p>
            <a:r>
              <a:rPr lang="sr-Cyrl-BA" dirty="0" smtClean="0"/>
              <a:t>’’мањкови’’ чији узроци настанка нису утврђени због неадекватних процедура пописа</a:t>
            </a:r>
          </a:p>
          <a:p>
            <a:r>
              <a:rPr lang="sr-Cyrl-BA" dirty="0" smtClean="0"/>
              <a:t>прецијењени мањкови залиха учинака, ...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МОГУЋИ НАЧИНИ ПОВЕЋАЊА ОСТАЛИХ РАСХОДА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8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3284472"/>
              </p:ext>
            </p:extLst>
          </p:nvPr>
        </p:nvGraphicFramePr>
        <p:xfrm>
          <a:off x="152400" y="1600200"/>
          <a:ext cx="8915400" cy="381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1066800"/>
                <a:gridCol w="1066800"/>
                <a:gridCol w="15240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О</a:t>
                      </a:r>
                      <a:r>
                        <a:rPr lang="en-US" dirty="0" smtClean="0"/>
                        <a:t> </a:t>
                      </a:r>
                      <a:r>
                        <a:rPr lang="sr-Cyrl-BA" dirty="0" smtClean="0"/>
                        <a:t>П</a:t>
                      </a:r>
                      <a:r>
                        <a:rPr lang="en-US" dirty="0" smtClean="0"/>
                        <a:t> </a:t>
                      </a:r>
                      <a:r>
                        <a:rPr lang="sr-Cyrl-BA" dirty="0" smtClean="0"/>
                        <a:t>И</a:t>
                      </a:r>
                      <a:r>
                        <a:rPr lang="en-US" dirty="0" smtClean="0"/>
                        <a:t> </a:t>
                      </a:r>
                      <a:r>
                        <a:rPr lang="sr-Cyrl-BA" dirty="0" smtClean="0"/>
                        <a:t>С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aseline="0" dirty="0" smtClean="0"/>
                        <a:t>т – 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т - 1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Текућа година (т)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(т–1) / (т–2 ) </a:t>
                      </a:r>
                      <a:r>
                        <a:rPr lang="en-US" dirty="0" smtClean="0"/>
                        <a:t>x</a:t>
                      </a:r>
                      <a:r>
                        <a:rPr lang="sr-Cyrl-BA" dirty="0" smtClean="0"/>
                        <a:t> 100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т / (т-1) </a:t>
                      </a:r>
                      <a:r>
                        <a:rPr lang="en-US" dirty="0" smtClean="0"/>
                        <a:t> x 100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Пословни</a:t>
                      </a:r>
                      <a:r>
                        <a:rPr lang="sr-Cyrl-BA" sz="1600" baseline="0" dirty="0" smtClean="0"/>
                        <a:t> приходи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100.000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103.000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70.000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+3,0 %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-22,0 %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Пословни расходи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80.000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81.600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75.000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+2,0 %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-8,0 %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Пословни добитак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21.400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-5.000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+7,0 %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-19,0 %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Нето финансијски расходи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0,0 %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0,0 %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Нето остали приходи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27.000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0,0 %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-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Добитак прије пореза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18.000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19.400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+7,8 %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+3,0 %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Порез на добит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1.800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1.940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+7,8 %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+3,0 %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Нето добитак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16.200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17.460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18.000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+7,8 %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+3,0%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pPr algn="ctr"/>
            <a:r>
              <a:rPr lang="ru-RU" sz="3500" dirty="0"/>
              <a:t>ПОВЕЋАЊЕ ОСТАЛИХ </a:t>
            </a:r>
            <a:r>
              <a:rPr lang="ru-RU" sz="3500" dirty="0" smtClean="0"/>
              <a:t>ПРИХОДА </a:t>
            </a:r>
            <a:r>
              <a:rPr lang="ru-RU" sz="3500" dirty="0"/>
              <a:t>У ЦИЉУ </a:t>
            </a:r>
            <a:r>
              <a:rPr lang="ru-RU" sz="3500" dirty="0" smtClean="0"/>
              <a:t>ПРИКРИВАЊА ГУБИТКА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91968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BA" dirty="0" smtClean="0"/>
              <a:t>добици од продаје дијелова сталне материјалне имовине</a:t>
            </a:r>
          </a:p>
          <a:p>
            <a:r>
              <a:rPr lang="sr-Cyrl-BA" dirty="0" smtClean="0"/>
              <a:t>приходи по основу наплате отписаних потраживања</a:t>
            </a:r>
          </a:p>
          <a:p>
            <a:r>
              <a:rPr lang="sr-Cyrl-BA" dirty="0" smtClean="0"/>
              <a:t>приходи од поништавања губитака по основу обезвређења залиха</a:t>
            </a:r>
          </a:p>
          <a:p>
            <a:r>
              <a:rPr lang="sr-Cyrl-BA" dirty="0" smtClean="0"/>
              <a:t>приходи по основу негативних ефеката ревалоризације претходно признатих на терет расхода</a:t>
            </a:r>
          </a:p>
          <a:p>
            <a:r>
              <a:rPr lang="sr-Cyrl-BA" dirty="0" smtClean="0"/>
              <a:t>приходи од промјене процјене губитака на штетним уговорима (приходи по основу укидања резервисања)</a:t>
            </a:r>
          </a:p>
          <a:p>
            <a:r>
              <a:rPr lang="sr-Cyrl-BA" dirty="0" smtClean="0"/>
              <a:t>приходи по основу отписа обавеза, ...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МОГУЋИ НАЧИНИ ПОВЕЋАЊА ОСТАЛИХ ПРИХОДА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88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1685277"/>
              </p:ext>
            </p:extLst>
          </p:nvPr>
        </p:nvGraphicFramePr>
        <p:xfrm>
          <a:off x="152400" y="1600200"/>
          <a:ext cx="8915400" cy="381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1066800"/>
                <a:gridCol w="1066800"/>
                <a:gridCol w="15240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О</a:t>
                      </a:r>
                      <a:r>
                        <a:rPr lang="en-US" dirty="0" smtClean="0"/>
                        <a:t> </a:t>
                      </a:r>
                      <a:r>
                        <a:rPr lang="sr-Cyrl-BA" dirty="0" smtClean="0"/>
                        <a:t>П</a:t>
                      </a:r>
                      <a:r>
                        <a:rPr lang="en-US" dirty="0" smtClean="0"/>
                        <a:t> </a:t>
                      </a:r>
                      <a:r>
                        <a:rPr lang="sr-Cyrl-BA" dirty="0" smtClean="0"/>
                        <a:t>И</a:t>
                      </a:r>
                      <a:r>
                        <a:rPr lang="en-US" dirty="0" smtClean="0"/>
                        <a:t> </a:t>
                      </a:r>
                      <a:r>
                        <a:rPr lang="sr-Cyrl-BA" dirty="0" smtClean="0"/>
                        <a:t>С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aseline="0" dirty="0" smtClean="0"/>
                        <a:t>т – 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т - 1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Текућа година (т)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(т–1) / (т–2 ) </a:t>
                      </a:r>
                      <a:r>
                        <a:rPr lang="en-US" dirty="0" smtClean="0"/>
                        <a:t>x</a:t>
                      </a:r>
                      <a:r>
                        <a:rPr lang="sr-Cyrl-BA" dirty="0" smtClean="0"/>
                        <a:t> 100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т / (т-1) </a:t>
                      </a:r>
                      <a:r>
                        <a:rPr lang="en-US" dirty="0" smtClean="0"/>
                        <a:t> x 100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Пословни</a:t>
                      </a:r>
                      <a:r>
                        <a:rPr lang="sr-Cyrl-BA" sz="1600" baseline="0" dirty="0" smtClean="0"/>
                        <a:t> приходи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100.000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103.000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70.000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+3,0 %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-22,0 %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Пословни расходи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80.000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81.600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49.000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+2,0 %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-40,0 %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Пословни добитак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20.000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21.400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+21.000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+7,0 %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-1,9 %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Нето финансијски расходи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2.000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0,0 %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0,0 %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Нето остали приходи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0,0 %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0,0 %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Добитак прије пореза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18.000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19.400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19.000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+7,8 %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+3,0 %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Порез на добит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1.800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1.940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1.900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+7,8 %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-2,0 %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600" dirty="0" smtClean="0"/>
                        <a:t>Нето добитак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16.200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17.460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sz="1600" dirty="0" smtClean="0"/>
                        <a:t>17.100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+7,8 %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dirty="0" smtClean="0"/>
                        <a:t>-2,0%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pPr algn="ctr"/>
            <a:r>
              <a:rPr lang="ru-RU" sz="3500" dirty="0" smtClean="0"/>
              <a:t>СМАЊЕЊЕ ПОСЛОВНИХ РАСХОДА У </a:t>
            </a:r>
            <a:r>
              <a:rPr lang="ru-RU" sz="3500" dirty="0"/>
              <a:t>ЦИЉУ </a:t>
            </a:r>
            <a:r>
              <a:rPr lang="ru-RU" sz="3500" dirty="0" smtClean="0"/>
              <a:t>ПРИКРИВАЊА ГУБИТКА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22354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смањење трошкова амортизације</a:t>
            </a:r>
          </a:p>
          <a:p>
            <a:r>
              <a:rPr lang="sr-Cyrl-BA" dirty="0" smtClean="0"/>
              <a:t>капитализација текућих расхода</a:t>
            </a:r>
          </a:p>
          <a:p>
            <a:r>
              <a:rPr lang="sr-Cyrl-BA" dirty="0" smtClean="0"/>
              <a:t>погрешна временска разграничења расхода</a:t>
            </a:r>
          </a:p>
          <a:p>
            <a:r>
              <a:rPr lang="sr-Cyrl-BA" dirty="0" smtClean="0"/>
              <a:t>скривање трошкова у оквиру залиха учинака</a:t>
            </a:r>
          </a:p>
          <a:p>
            <a:r>
              <a:rPr lang="sr-Cyrl-BA" dirty="0" smtClean="0"/>
              <a:t>договор са повезаним или пријатељским предузећима да се рачуни за ускуге и сл. испоставе накнадно, уз истовремено билансирање датих аванса</a:t>
            </a:r>
          </a:p>
          <a:p>
            <a:r>
              <a:rPr lang="sr-Cyrl-BA" dirty="0" smtClean="0"/>
              <a:t>’’једноставно’’ обустављање књижења расхода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МОГУЋИ НАЧИНИ СМАЊЕЊА ПОСЛОВНИХ РАСХОДА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79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9712847"/>
              </p:ext>
            </p:extLst>
          </p:nvPr>
        </p:nvGraphicFramePr>
        <p:xfrm>
          <a:off x="457200" y="1264920"/>
          <a:ext cx="84582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1600200"/>
                <a:gridCol w="914400"/>
                <a:gridCol w="1676400"/>
                <a:gridCol w="76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ОПИС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ИЗНОС (т)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%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ИЗНОС (т-1)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%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dirty="0" smtClean="0"/>
                        <a:t>Приходи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1,000.000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100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1,000.000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100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dirty="0" smtClean="0"/>
                        <a:t>-од продаје робе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900.000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90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700.000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70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dirty="0" smtClean="0"/>
                        <a:t>-од продаје учинака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50.000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250.000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25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dirty="0" smtClean="0"/>
                        <a:t>-остали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50.000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50.000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5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dirty="0" smtClean="0"/>
                        <a:t>Расходи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900.000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90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900.000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90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dirty="0" smtClean="0"/>
                        <a:t>-НВ продате робе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800.000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80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600.000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60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dirty="0" smtClean="0"/>
                        <a:t>-трошкови материјала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40.000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50.000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5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dirty="0" smtClean="0"/>
                        <a:t>-остали -</a:t>
                      </a:r>
                      <a:r>
                        <a:rPr lang="sr-Cyrl-BA" baseline="0" dirty="0" smtClean="0"/>
                        <a:t> ванредни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60.000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250.000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25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dirty="0" smtClean="0"/>
                        <a:t>Бруто добитак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100.000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100.000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10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dirty="0" smtClean="0"/>
                        <a:t>Порез на добитак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10.000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-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10.000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-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dirty="0" smtClean="0"/>
                        <a:t>Нето добитак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90.000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-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BA" dirty="0" smtClean="0"/>
                        <a:t>90.000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-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ВЕРТИКАЛНА АНАЛИЗА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6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Cyrl-BA" i="1" dirty="0" smtClean="0"/>
              <a:t>Примјер:</a:t>
            </a:r>
          </a:p>
          <a:p>
            <a:r>
              <a:rPr lang="sr-Cyrl-BA" dirty="0" smtClean="0"/>
              <a:t>Предузеће је у текућој години извршило промјене рачуноводствених политика за обрачун амортизације опреме и признавања расхода по основу исправке вриједности потраживања од купаца</a:t>
            </a:r>
          </a:p>
          <a:p>
            <a:r>
              <a:rPr lang="sr-Cyrl-BA" dirty="0" smtClean="0"/>
              <a:t>МРС/МСФИ захтијевају ретроспективни приступ код презентовања ефеката промјене, с циљем да се већ презентовани подаци преправе и доведу на износе оји би били презентовани да су нове политике коришћене и раније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ДЕТАЉНА ПОРЕЂЕЊА ПОЗИЦИЈА У ФИНАНСИЈСКИМ ИЗВЈЕШТАЈИМА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10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BA" dirty="0"/>
              <a:t>п</a:t>
            </a:r>
            <a:r>
              <a:rPr lang="sr-Cyrl-BA" dirty="0" smtClean="0"/>
              <a:t>одаци текућег наспрам података из претходног обрачунског периода</a:t>
            </a:r>
          </a:p>
          <a:p>
            <a:r>
              <a:rPr lang="sr-Cyrl-BA" dirty="0"/>
              <a:t>с</a:t>
            </a:r>
            <a:r>
              <a:rPr lang="sr-Cyrl-BA" dirty="0" smtClean="0"/>
              <a:t>тварни подаци у односу на буџет, прогнозе, пројекције и сл.</a:t>
            </a:r>
          </a:p>
          <a:p>
            <a:r>
              <a:rPr lang="sr-Cyrl-BA" dirty="0"/>
              <a:t>п</a:t>
            </a:r>
            <a:r>
              <a:rPr lang="sr-Cyrl-BA" dirty="0" smtClean="0"/>
              <a:t>одаци релевантни за конкретно предузеће у односу на податке за одређену грану дјелатности</a:t>
            </a:r>
          </a:p>
          <a:p>
            <a:r>
              <a:rPr lang="sr-Cyrl-BA" dirty="0"/>
              <a:t>ф</a:t>
            </a:r>
            <a:r>
              <a:rPr lang="sr-Cyrl-BA" dirty="0" smtClean="0"/>
              <a:t>инансијски подаци наспрам натуралних (количинских)</a:t>
            </a:r>
          </a:p>
          <a:p>
            <a:r>
              <a:rPr lang="sr-Cyrl-BA" dirty="0"/>
              <a:t>с</a:t>
            </a:r>
            <a:r>
              <a:rPr lang="sr-Cyrl-BA" dirty="0" smtClean="0"/>
              <a:t>интетички наспрам аналитичких података на нивоу организационих јединица, производа, запослених и др.</a:t>
            </a:r>
          </a:p>
          <a:p>
            <a:r>
              <a:rPr lang="sr-Cyrl-BA" dirty="0"/>
              <a:t>п</a:t>
            </a:r>
            <a:r>
              <a:rPr lang="sr-Cyrl-BA" dirty="0" smtClean="0"/>
              <a:t>одаци релевантни за конкретно предузеће у односу на очекивања и пројекције форензичара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ИНДИРЕКТНИ АНАЛИТИЧКИ ПОСТУПЦИ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99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/>
              <a:t>п</a:t>
            </a:r>
            <a:r>
              <a:rPr lang="sr-Cyrl-BA" dirty="0" smtClean="0"/>
              <a:t>оређења се могу вршити на годишњем, полугодишњем, кварталном или мјесечном нивоу</a:t>
            </a:r>
          </a:p>
          <a:p>
            <a:r>
              <a:rPr lang="sr-Cyrl-BA" dirty="0"/>
              <a:t>у</a:t>
            </a:r>
            <a:r>
              <a:rPr lang="sr-Cyrl-BA" dirty="0" smtClean="0"/>
              <a:t>колико упоредни подаци показују значајна одступања, а та одступања нису логична, проводе се детаљна форензичка истраживања</a:t>
            </a:r>
          </a:p>
          <a:p>
            <a:r>
              <a:rPr lang="sr-Cyrl-BA" dirty="0"/>
              <a:t>п</a:t>
            </a:r>
            <a:r>
              <a:rPr lang="sr-Cyrl-BA" dirty="0" smtClean="0"/>
              <a:t>римјер: приходи од продаје у последњем кварталу текуће за 20% су виши у односу на приходе у упоредном периоду претходне године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ПОРЕЂЕЊЕ ТЕКУЋЕГ И ПРЕТХОДНОГ ПЕРИОДА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77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ово поређење је сврсисходно само ако су планови и пројекције реални и засновани на пројекцијама реално могућих кретања у наредном периоду</a:t>
            </a:r>
          </a:p>
          <a:p>
            <a:r>
              <a:rPr lang="sr-Cyrl-BA" dirty="0"/>
              <a:t>о</a:t>
            </a:r>
            <a:r>
              <a:rPr lang="sr-Cyrl-BA" dirty="0" smtClean="0"/>
              <a:t>дступања се рачунају у апсолутним и релативним показатељима</a:t>
            </a:r>
          </a:p>
          <a:p>
            <a:r>
              <a:rPr lang="sr-Cyrl-BA" dirty="0"/>
              <a:t>з</a:t>
            </a:r>
            <a:r>
              <a:rPr lang="sr-Cyrl-BA" dirty="0" smtClean="0"/>
              <a:t>начајна одступања захтијевају детаљне форензичке провјере</a:t>
            </a:r>
          </a:p>
          <a:p>
            <a:r>
              <a:rPr lang="sr-Cyrl-BA" dirty="0" smtClean="0"/>
              <a:t>примјер: планирања издвајања за грантове у буџтеу ЈЛС за 100% су мања у односу на стварно извршена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ПОРЕЂЕЊЕ СТВАРНИХ И ПЛАНИРАНИХ ПОДАТАКА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52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/>
              <a:t>у</a:t>
            </a:r>
            <a:r>
              <a:rPr lang="sr-Cyrl-BA" dirty="0" smtClean="0"/>
              <a:t>колико постоје значајна одступања форензичар обично анализира:</a:t>
            </a:r>
          </a:p>
          <a:p>
            <a:pPr lvl="1"/>
            <a:r>
              <a:rPr lang="sr-Cyrl-BA" dirty="0" smtClean="0"/>
              <a:t>трошкове производње – посебно повећане трошкове који немају логично објашњење</a:t>
            </a:r>
          </a:p>
          <a:p>
            <a:pPr lvl="1"/>
            <a:r>
              <a:rPr lang="sr-Cyrl-BA" dirty="0"/>
              <a:t>н</a:t>
            </a:r>
            <a:r>
              <a:rPr lang="sr-Cyrl-BA" dirty="0" smtClean="0"/>
              <a:t>ејасно дефинисане трошкове</a:t>
            </a:r>
          </a:p>
          <a:p>
            <a:pPr lvl="1"/>
            <a:r>
              <a:rPr lang="sr-Cyrl-BA" dirty="0"/>
              <a:t>в</a:t>
            </a:r>
            <a:r>
              <a:rPr lang="sr-Cyrl-BA" dirty="0" smtClean="0"/>
              <a:t>елике отписе имовине и обавеза</a:t>
            </a:r>
          </a:p>
          <a:p>
            <a:pPr lvl="1"/>
            <a:r>
              <a:rPr lang="sr-Cyrl-BA" dirty="0"/>
              <a:t>н</a:t>
            </a:r>
            <a:r>
              <a:rPr lang="sr-Cyrl-BA" dirty="0" smtClean="0"/>
              <a:t>ижу количину производње остварене уз настанак приближно истих трошкова</a:t>
            </a:r>
          </a:p>
          <a:p>
            <a:pPr lvl="1"/>
            <a:r>
              <a:rPr lang="sr-Cyrl-BA" dirty="0" smtClean="0"/>
              <a:t>значајно нижи или виши износ прихода по запосленом у односу на онај који важи за индустрију, односно грану дјелатности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ПОДАЦИ ПРЕДУЗЕЋА НАСПРАМ ПОДАТАКА ЗА ГРАНУ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65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/>
              <a:t>л</a:t>
            </a:r>
            <a:r>
              <a:rPr lang="sr-Cyrl-BA" dirty="0" smtClean="0"/>
              <a:t>огичка очекивања:</a:t>
            </a:r>
          </a:p>
          <a:p>
            <a:pPr lvl="1"/>
            <a:r>
              <a:rPr lang="sr-Cyrl-BA" dirty="0" smtClean="0"/>
              <a:t>већи обим производње требао би да доведе до виших прихода од продаје</a:t>
            </a:r>
          </a:p>
          <a:p>
            <a:pPr lvl="1"/>
            <a:r>
              <a:rPr lang="sr-Cyrl-BA" dirty="0" smtClean="0"/>
              <a:t>већа одступања у директним трошковима производње која не прате одговарајуће количине производње могу бити индикатор да се материјал или производи краду или продају на црно</a:t>
            </a:r>
          </a:p>
          <a:p>
            <a:pPr lvl="1"/>
            <a:r>
              <a:rPr lang="sr-Cyrl-BA" dirty="0" smtClean="0"/>
              <a:t>неуобичајено велика терећења производних налога трошковима, посебно директним, могу бити индикатор да се одређена количина производа продаје на црно, итд.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ПОРЕЂЕЊЕ ФИНАНСИЈСКИХ И НАТУРАЛНИХ ПОДАТАКА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26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могућност намјерних или ненамјерних одступања је већа уколико главна и помоћне књиге нису директно, системски повезане</a:t>
            </a:r>
          </a:p>
          <a:p>
            <a:r>
              <a:rPr lang="sr-Cyrl-BA" dirty="0" smtClean="0"/>
              <a:t>примјер: помоћне књиге купаца и добављача воде се одвојено – није аутоматски повезана са главном књигом</a:t>
            </a:r>
          </a:p>
          <a:p>
            <a:r>
              <a:rPr lang="sr-Cyrl-BA" dirty="0" smtClean="0"/>
              <a:t>примјер: предузеће материјално или робно књиговодство води ручно, на материјалним/робним картицама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ПОРЕЂЕЊЕ СИНТЕТИЧКИХ И АНАЛИТИЧКИХ ПОДАТАКА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0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BA" dirty="0" smtClean="0"/>
              <a:t>систем двојног књиговодства представља скуп правила који је заснован на логичкој повезаности елемената финансијских извјештаја</a:t>
            </a:r>
          </a:p>
          <a:p>
            <a:r>
              <a:rPr lang="sr-Cyrl-BA" dirty="0" smtClean="0"/>
              <a:t>еквивалентне и нееквивалентне пословне промјене</a:t>
            </a:r>
          </a:p>
          <a:p>
            <a:r>
              <a:rPr lang="sr-Cyrl-BA" dirty="0" smtClean="0"/>
              <a:t>рачуноводствена једначина</a:t>
            </a:r>
          </a:p>
          <a:p>
            <a:r>
              <a:rPr lang="sr-Cyrl-BA" dirty="0" smtClean="0"/>
              <a:t>веза између дневника и главне књиге</a:t>
            </a:r>
          </a:p>
          <a:p>
            <a:r>
              <a:rPr lang="sr-Cyrl-BA" dirty="0" smtClean="0"/>
              <a:t>на основу оваквих правила искусан форензички рачуновођа може прилично прецизно да пројектује очекиване исходе пословних догађаја и кључне показатеље засноване на информацијама у финансијским извјештајима  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СТВАРНИ ПОДАЦИ У ОДНОСУ НА ОЧЕКИВАЊА ФОРЕНЗИЧАРА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51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267</TotalTime>
  <Words>2021</Words>
  <Application>Microsoft Office PowerPoint</Application>
  <PresentationFormat>On-screen Show (4:3)</PresentationFormat>
  <Paragraphs>409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Concourse</vt:lpstr>
      <vt:lpstr>АНАЛИТИЧКИ ПОСТУПЦИ, ТЕХНИКЕ И МОДЕЛИ ОТКРИВАЊА ПРЕВАРА У ФИ</vt:lpstr>
      <vt:lpstr>ТРИ ЦИЉА АНАЛИТИЧКИХ ПОСТУПАКА</vt:lpstr>
      <vt:lpstr>ИНДИРЕКТНИ АНАЛИТИЧКИ ПОСТУПЦИ</vt:lpstr>
      <vt:lpstr>ПОРЕЂЕЊЕ ТЕКУЋЕГ И ПРЕТХОДНОГ ПЕРИОДА</vt:lpstr>
      <vt:lpstr>ПОРЕЂЕЊЕ СТВАРНИХ И ПЛАНИРАНИХ ПОДАТАКА</vt:lpstr>
      <vt:lpstr>ПОДАЦИ ПРЕДУЗЕЋА НАСПРАМ ПОДАТАКА ЗА ГРАНУ</vt:lpstr>
      <vt:lpstr>ПОРЕЂЕЊЕ ФИНАНСИЈСКИХ И НАТУРАЛНИХ ПОДАТАКА</vt:lpstr>
      <vt:lpstr>ПОРЕЂЕЊЕ СИНТЕТИЧКИХ И АНАЛИТИЧКИХ ПОДАТАКА</vt:lpstr>
      <vt:lpstr>СТВАРНИ ПОДАЦИ У ОДНОСУ НА ОЧЕКИВАЊА ФОРЕНЗИЧАРА</vt:lpstr>
      <vt:lpstr>’’DATA MINING’’ ТЕХНИКЕ И МОДЕЛИ</vt:lpstr>
      <vt:lpstr>ЦИЉЕВИ ’’РУДАРЕЊА’’ ПО БАЗИ УЛАЗНИХ И ИЗЛАЗНИХ РАЧУНА</vt:lpstr>
      <vt:lpstr>БЕНФОРДОВ ЗАКОН</vt:lpstr>
      <vt:lpstr>ПРИМЈЕР</vt:lpstr>
      <vt:lpstr>ПРИМЈЕНА БЕНФОРДОВОГ ЗАКОНА У ФОРЕНЗИЧКИМ ИСТРАЖИВАЊИМА</vt:lpstr>
      <vt:lpstr>КАД СЕ ОЧЕКУЈУ РЕЗУЛТАТИ ОД ОВАКВЕ АНАЛИЗЕ?</vt:lpstr>
      <vt:lpstr>КАДА НИЈЕ РЕАЛНО ОЧЕКИВАТИ РЕЗУЛТАТЕ?</vt:lpstr>
      <vt:lpstr>ПРИМЈЕНА ФИНАНСИЈСКЕ АНАЛИЗЕ У ФОРЕНЗИЦИ</vt:lpstr>
      <vt:lpstr>ХОРИЗОНТАЛНА АНАЛИЗА</vt:lpstr>
      <vt:lpstr>ПОВЕЋАЊЕ ПОСЛОВНИХ РАСХОДА У ЦИЉУ СМАЊЕЊА ПОСЛОВНЕ ДОБИТИ</vt:lpstr>
      <vt:lpstr>МОГУЋИ НАЧИНИ ПОВЕЋАЊА ПОСЛОВНИХ РАСХОДА</vt:lpstr>
      <vt:lpstr>ПОВЕЋАЊЕ ОСТАЛИХ РАСХОДА У ЦИЉУ СМАЊЕЊА НЕТО ДОБИТИ</vt:lpstr>
      <vt:lpstr>МОГУЋИ НАЧИНИ ПОВЕЋАЊА ОСТАЛИХ РАСХОДА</vt:lpstr>
      <vt:lpstr>ПОВЕЋАЊЕ ОСТАЛИХ ПРИХОДА У ЦИЉУ ПРИКРИВАЊА ГУБИТКА</vt:lpstr>
      <vt:lpstr>МОГУЋИ НАЧИНИ ПОВЕЋАЊА ОСТАЛИХ ПРИХОДА</vt:lpstr>
      <vt:lpstr>СМАЊЕЊЕ ПОСЛОВНИХ РАСХОДА У ЦИЉУ ПРИКРИВАЊА ГУБИТКА</vt:lpstr>
      <vt:lpstr>МОГУЋИ НАЧИНИ СМАЊЕЊА ПОСЛОВНИХ РАСХОДА</vt:lpstr>
      <vt:lpstr>ВЕРТИКАЛНА АНАЛИЗА</vt:lpstr>
      <vt:lpstr>ДЕТАЉНА ПОРЕЂЕЊА ПОЗИЦИЈА У ФИНАНСИЈСКИМ ИЗВЈЕШТАЈИМА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АНАЛИТИЧКИ ПОСТУПЦИ, ТЕХНИКЕ ИМОДЕЛИ ОТКРИВАЊА ПРЕВАРА У ФИ</dc:title>
  <dc:creator>Brane</dc:creator>
  <cp:lastModifiedBy>Pavilion</cp:lastModifiedBy>
  <cp:revision>36</cp:revision>
  <dcterms:created xsi:type="dcterms:W3CDTF">2006-08-16T00:00:00Z</dcterms:created>
  <dcterms:modified xsi:type="dcterms:W3CDTF">2017-11-27T19:12:34Z</dcterms:modified>
</cp:coreProperties>
</file>