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72" r:id="rId9"/>
    <p:sldId id="274" r:id="rId10"/>
    <p:sldId id="275" r:id="rId11"/>
    <p:sldId id="263" r:id="rId12"/>
    <p:sldId id="264" r:id="rId13"/>
    <p:sldId id="265" r:id="rId14"/>
    <p:sldId id="270" r:id="rId15"/>
    <p:sldId id="276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09"/>
  </p:normalViewPr>
  <p:slideViewPr>
    <p:cSldViewPr snapToGrid="0">
      <p:cViewPr varScale="1">
        <p:scale>
          <a:sx n="151" d="100"/>
          <a:sy n="151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Kretanje broja stanovnika u Hrvatskoj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3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574-427A-BE3A-5E48EC685443}"/>
            </c:ext>
          </c:extLst>
        </c:ser>
        <c:ser>
          <c:idx val="0"/>
          <c:order val="1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1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574-427A-BE3A-5E48EC685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4088639"/>
        <c:axId val="324068255"/>
      </c:scatterChart>
      <c:valAx>
        <c:axId val="324088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68255"/>
        <c:crosses val="autoZero"/>
        <c:crossBetween val="midCat"/>
      </c:valAx>
      <c:valAx>
        <c:axId val="324068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8863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38453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2345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842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5272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61519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0016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2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3406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504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8020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7747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F36947B-0DB3-48F8-A501-BA6058EE0BFC}" type="datetimeFigureOut">
              <a:rPr lang="sr-Latn-BA" smtClean="0"/>
              <a:t>14.10.24.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8401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06F9-4FAB-82B9-EEDD-32643E4DCF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DEMOGRAFSKA STATISTIKA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266E0-56F2-5534-8D86-A86C9F276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923646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3D0D44-3FAB-FCD9-4EF7-B0212032E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935880"/>
              </p:ext>
            </p:extLst>
          </p:nvPr>
        </p:nvGraphicFramePr>
        <p:xfrm>
          <a:off x="401638" y="792849"/>
          <a:ext cx="10996550" cy="5943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3064">
                  <a:extLst>
                    <a:ext uri="{9D8B030D-6E8A-4147-A177-3AD203B41FA5}">
                      <a16:colId xmlns:a16="http://schemas.microsoft.com/office/drawing/2014/main" val="2253819298"/>
                    </a:ext>
                  </a:extLst>
                </a:gridCol>
                <a:gridCol w="1071409">
                  <a:extLst>
                    <a:ext uri="{9D8B030D-6E8A-4147-A177-3AD203B41FA5}">
                      <a16:colId xmlns:a16="http://schemas.microsoft.com/office/drawing/2014/main" val="3400830863"/>
                    </a:ext>
                  </a:extLst>
                </a:gridCol>
                <a:gridCol w="1271080">
                  <a:extLst>
                    <a:ext uri="{9D8B030D-6E8A-4147-A177-3AD203B41FA5}">
                      <a16:colId xmlns:a16="http://schemas.microsoft.com/office/drawing/2014/main" val="1508723760"/>
                    </a:ext>
                  </a:extLst>
                </a:gridCol>
                <a:gridCol w="1363611">
                  <a:extLst>
                    <a:ext uri="{9D8B030D-6E8A-4147-A177-3AD203B41FA5}">
                      <a16:colId xmlns:a16="http://schemas.microsoft.com/office/drawing/2014/main" val="2495735474"/>
                    </a:ext>
                  </a:extLst>
                </a:gridCol>
                <a:gridCol w="1363611">
                  <a:extLst>
                    <a:ext uri="{9D8B030D-6E8A-4147-A177-3AD203B41FA5}">
                      <a16:colId xmlns:a16="http://schemas.microsoft.com/office/drawing/2014/main" val="536566336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2626520638"/>
                    </a:ext>
                  </a:extLst>
                </a:gridCol>
                <a:gridCol w="1738604">
                  <a:extLst>
                    <a:ext uri="{9D8B030D-6E8A-4147-A177-3AD203B41FA5}">
                      <a16:colId xmlns:a16="http://schemas.microsoft.com/office/drawing/2014/main" val="752977920"/>
                    </a:ext>
                  </a:extLst>
                </a:gridCol>
              </a:tblGrid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Mrkonjić</a:t>
                      </a:r>
                      <a:r>
                        <a:rPr lang="en-US" sz="1200" u="none" strike="noStrike" dirty="0">
                          <a:effectLst/>
                        </a:rPr>
                        <a:t> Grad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15073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14853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14622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14357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14074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-1,70%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933701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Nevesinje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11940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11839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11762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11665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11548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-0,83%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281018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Novi Grad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23716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23419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23118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22768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22401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-1,42%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068308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Novo </a:t>
                      </a:r>
                      <a:r>
                        <a:rPr lang="en-US" sz="1200" u="none" strike="noStrike" dirty="0" err="1">
                          <a:effectLst/>
                        </a:rPr>
                        <a:t>Goražde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2555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2510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2526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2544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2510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-0,44%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929225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Osmaci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5380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5348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5324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5295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-0,56%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186991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Oštra</a:t>
                      </a:r>
                      <a:r>
                        <a:rPr lang="en-US" sz="1200" u="none" strike="noStrike" dirty="0">
                          <a:effectLst/>
                        </a:rPr>
                        <a:t> Luka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2302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2224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2146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2084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2037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-3,01%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589445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Pelagićevo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3963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3873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3801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3703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-1,68%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87698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Petrovac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5,28%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155712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Petrovo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5921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5829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5727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5607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5490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-1,87%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320386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Prijedor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78826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78334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77761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77058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76390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-0,78%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349115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Prnjavor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33278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32982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32309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32002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-0,97%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953987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Ribnik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5388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5288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5175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5059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4959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-2,05%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407484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Rogatica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9905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9795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9705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9616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9518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-0,99%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657141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Rudo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7237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7159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7068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6984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6901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-1,18%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268758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Srbac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16337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16204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16032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15854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15683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-1,02%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83568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Srebrenica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11053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10964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11018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11068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10961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-0,21%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036384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Stanari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6768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6815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6931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6986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6988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0,80%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762339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Teslić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36315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36068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35814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35442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35054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-0,88%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079526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Trebinje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28334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28373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28407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28372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28347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0,01%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78589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Ugljevik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14412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14282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14139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13965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13835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-1,02%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849018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Foča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16983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16802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16622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16423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16222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-1,14%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18623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Han Pijesak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3249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3162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-1,57%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541181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Čajniče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4447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4390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4330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4273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4223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-1,28%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816152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Čelinac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14862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14816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14755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14682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14622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-0,41%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424852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Šamac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15343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15135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14908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14640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14373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-1,62%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552701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Šekovići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5845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5767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5676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5555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-1,67%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855803"/>
                  </a:ext>
                </a:extLst>
              </a:tr>
              <a:tr h="216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Šipovo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9444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9343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9212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9059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8932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6758" marR="6758" marT="67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-1,38%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8" marR="6758" marT="6758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50739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94F7582-9585-016B-4E61-22AC3AF46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798403"/>
              </p:ext>
            </p:extLst>
          </p:nvPr>
        </p:nvGraphicFramePr>
        <p:xfrm>
          <a:off x="401638" y="120857"/>
          <a:ext cx="10996551" cy="671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8181">
                  <a:extLst>
                    <a:ext uri="{9D8B030D-6E8A-4147-A177-3AD203B41FA5}">
                      <a16:colId xmlns:a16="http://schemas.microsoft.com/office/drawing/2014/main" val="3079266270"/>
                    </a:ext>
                  </a:extLst>
                </a:gridCol>
                <a:gridCol w="1068431">
                  <a:extLst>
                    <a:ext uri="{9D8B030D-6E8A-4147-A177-3AD203B41FA5}">
                      <a16:colId xmlns:a16="http://schemas.microsoft.com/office/drawing/2014/main" val="695982479"/>
                    </a:ext>
                  </a:extLst>
                </a:gridCol>
                <a:gridCol w="1273335">
                  <a:extLst>
                    <a:ext uri="{9D8B030D-6E8A-4147-A177-3AD203B41FA5}">
                      <a16:colId xmlns:a16="http://schemas.microsoft.com/office/drawing/2014/main" val="1027605627"/>
                    </a:ext>
                  </a:extLst>
                </a:gridCol>
                <a:gridCol w="1361153">
                  <a:extLst>
                    <a:ext uri="{9D8B030D-6E8A-4147-A177-3AD203B41FA5}">
                      <a16:colId xmlns:a16="http://schemas.microsoft.com/office/drawing/2014/main" val="860153613"/>
                    </a:ext>
                  </a:extLst>
                </a:gridCol>
                <a:gridCol w="1361153">
                  <a:extLst>
                    <a:ext uri="{9D8B030D-6E8A-4147-A177-3AD203B41FA5}">
                      <a16:colId xmlns:a16="http://schemas.microsoft.com/office/drawing/2014/main" val="696553534"/>
                    </a:ext>
                  </a:extLst>
                </a:gridCol>
                <a:gridCol w="1302609">
                  <a:extLst>
                    <a:ext uri="{9D8B030D-6E8A-4147-A177-3AD203B41FA5}">
                      <a16:colId xmlns:a16="http://schemas.microsoft.com/office/drawing/2014/main" val="1308707891"/>
                    </a:ext>
                  </a:extLst>
                </a:gridCol>
                <a:gridCol w="1741689">
                  <a:extLst>
                    <a:ext uri="{9D8B030D-6E8A-4147-A177-3AD203B41FA5}">
                      <a16:colId xmlns:a16="http://schemas.microsoft.com/office/drawing/2014/main" val="358363591"/>
                    </a:ext>
                  </a:extLst>
                </a:gridCol>
              </a:tblGrid>
              <a:tr h="325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Grad/</a:t>
                      </a:r>
                      <a:r>
                        <a:rPr lang="en-US" sz="1200" b="1" u="none" strike="noStrike" dirty="0" err="1">
                          <a:effectLst/>
                        </a:rPr>
                        <a:t>opština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</a:rPr>
                        <a:t>Procjena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ukupnog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stanovništva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extLst>
                  <a:ext uri="{0D108BD9-81ED-4DB2-BD59-A6C34878D82A}">
                    <a16:rowId xmlns:a16="http://schemas.microsoft.com/office/drawing/2014/main" val="3045103284"/>
                  </a:ext>
                </a:extLst>
              </a:tr>
              <a:tr h="346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2018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2020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2021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</a:rPr>
                        <a:t>Stopa</a:t>
                      </a:r>
                      <a:r>
                        <a:rPr lang="en-US" sz="1200" b="1" u="none" strike="noStrike" dirty="0">
                          <a:effectLst/>
                        </a:rPr>
                        <a:t> rasta 18-22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extLst>
                  <a:ext uri="{0D108BD9-81ED-4DB2-BD59-A6C34878D82A}">
                    <a16:rowId xmlns:a16="http://schemas.microsoft.com/office/drawing/2014/main" val="1503836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282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C8E2-DA95-B081-76B7-FF82235FB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93484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12A1D-9CBE-1329-0C0B-FCAB41BCC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858" y="3015330"/>
            <a:ext cx="6926284" cy="2229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Broj stanovnika u Bosni i Hercegovini, po popisu iz 1991. godine, je iznosio 4.377.033. Izračunati broj stanovnika u 2011. godini ako je aritmetička stopa prosječnog godišnjeg porasta za posmatrani period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sr-Latn-BA" sz="2000" dirty="0"/>
              <a:t>znosila -1,9 promila.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CBBFE-092F-4F1C-8814-0896599E3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3333" y1="82500" x2="43333" y2="8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803" y="3799591"/>
            <a:ext cx="2168263" cy="28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2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</p:spPr>
            <p:txBody>
              <a:bodyPr/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BA" dirty="0"/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−1,9=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−4.377.033)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+4.377.033)</m:t>
                          </m:r>
                        </m:den>
                      </m:f>
                      <m:r>
                        <m:rPr>
                          <m:nor/>
                        </m:rPr>
                        <a:rPr lang="sr-Latn-R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· 100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100∙(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−4.377.033)=−1,9∙(</m:t>
                      </m:r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+4.377.033)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𝟐𝟎𝟏𝟏</m:t>
                          </m:r>
                        </m:sub>
                      </m:sSub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𝟐𝟏𝟑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𝟖𝟎𝟕</m:t>
                      </m:r>
                    </m:oMath>
                  </m:oMathPara>
                </a14:m>
                <a:endParaRPr lang="sr-Latn-RS" b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6AA75E-8807-15ED-B484-A7B9742B7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696532"/>
              </p:ext>
            </p:extLst>
          </p:nvPr>
        </p:nvGraphicFramePr>
        <p:xfrm>
          <a:off x="8538163" y="2987332"/>
          <a:ext cx="3024853" cy="341049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044666">
                  <a:extLst>
                    <a:ext uri="{9D8B030D-6E8A-4147-A177-3AD203B41FA5}">
                      <a16:colId xmlns:a16="http://schemas.microsoft.com/office/drawing/2014/main" val="1148055943"/>
                    </a:ext>
                  </a:extLst>
                </a:gridCol>
                <a:gridCol w="1980187">
                  <a:extLst>
                    <a:ext uri="{9D8B030D-6E8A-4147-A177-3AD203B41FA5}">
                      <a16:colId xmlns:a16="http://schemas.microsoft.com/office/drawing/2014/main" val="3440034288"/>
                    </a:ext>
                  </a:extLst>
                </a:gridCol>
              </a:tblGrid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 Broj stanovnika 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741929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3,531,159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049200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1991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4,377,033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79764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1981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4,124,256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258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1971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3,746,111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7995365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1961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3,278,053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976257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2,847,790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65312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8538163" y="6397830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Agencija za statistiku BiH</a:t>
            </a:r>
          </a:p>
        </p:txBody>
      </p:sp>
    </p:spTree>
    <p:extLst>
      <p:ext uri="{BB962C8B-B14F-4D97-AF65-F5344CB8AC3E}">
        <p14:creationId xmlns:p14="http://schemas.microsoft.com/office/powerpoint/2010/main" val="1749254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6DCC8-9D82-45F7-8A4C-7DDA16B4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413317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en-US" dirty="0"/>
              <a:t>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DC835-51DF-4ACA-AAEC-472FC3451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3050662"/>
            <a:ext cx="7729728" cy="145318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Hrvatskoj</a:t>
            </a:r>
            <a:r>
              <a:rPr lang="en-US" sz="2000" dirty="0"/>
              <a:t> je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popisu</a:t>
            </a:r>
            <a:r>
              <a:rPr lang="en-US" sz="2000" dirty="0"/>
              <a:t> </a:t>
            </a:r>
            <a:r>
              <a:rPr lang="en-US" sz="2000" dirty="0" err="1"/>
              <a:t>stanovništva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živjelo</a:t>
            </a:r>
            <a:r>
              <a:rPr lang="en-US" sz="2000" dirty="0"/>
              <a:t> </a:t>
            </a:r>
            <a:r>
              <a:rPr lang="sr-Latn-BA" sz="2000" dirty="0"/>
              <a:t>3.871.833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. </a:t>
            </a:r>
            <a:r>
              <a:rPr lang="sr-Latn-BA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zna</a:t>
            </a:r>
            <a:r>
              <a:rPr lang="en-US" sz="2000" dirty="0"/>
              <a:t> da je u </a:t>
            </a:r>
            <a:r>
              <a:rPr lang="en-US" sz="2000" dirty="0" err="1"/>
              <a:t>toj</a:t>
            </a:r>
            <a:r>
              <a:rPr lang="en-US" sz="2000" dirty="0"/>
              <a:t> </a:t>
            </a:r>
            <a:r>
              <a:rPr lang="en-US" sz="2000" dirty="0" err="1"/>
              <a:t>državi</a:t>
            </a:r>
            <a:r>
              <a:rPr lang="en-US" sz="2000" dirty="0"/>
              <a:t> </a:t>
            </a:r>
            <a:r>
              <a:rPr lang="en-US" sz="2000" dirty="0" err="1"/>
              <a:t>negativan</a:t>
            </a:r>
            <a:r>
              <a:rPr lang="en-US" sz="2000" dirty="0"/>
              <a:t> </a:t>
            </a:r>
            <a:r>
              <a:rPr lang="en-US" sz="2000" dirty="0" err="1"/>
              <a:t>prirodni</a:t>
            </a:r>
            <a:r>
              <a:rPr lang="en-US" sz="2000" dirty="0"/>
              <a:t> </a:t>
            </a:r>
            <a:r>
              <a:rPr lang="en-US" sz="2000" dirty="0" err="1"/>
              <a:t>priraštaj</a:t>
            </a:r>
            <a:r>
              <a:rPr lang="en-US" sz="2000" dirty="0"/>
              <a:t> (</a:t>
            </a:r>
            <a:r>
              <a:rPr lang="en-US" sz="2000" dirty="0" err="1"/>
              <a:t>geometrijska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sr-Latn-BA" sz="2000" dirty="0"/>
              <a:t>rasta </a:t>
            </a:r>
            <a:r>
              <a:rPr lang="en-US" sz="2000" dirty="0" err="1"/>
              <a:t>iznosi</a:t>
            </a:r>
            <a:r>
              <a:rPr lang="en-US" sz="2000" dirty="0"/>
              <a:t> -</a:t>
            </a:r>
            <a:r>
              <a:rPr lang="sr-Latn-BA" sz="2000" dirty="0"/>
              <a:t>1</a:t>
            </a:r>
            <a:r>
              <a:rPr lang="en-US" sz="2000" dirty="0"/>
              <a:t>,</a:t>
            </a:r>
            <a:r>
              <a:rPr lang="sr-Latn-BA" sz="2000" dirty="0"/>
              <a:t>01</a:t>
            </a:r>
            <a:r>
              <a:rPr lang="en-US" sz="2000" dirty="0"/>
              <a:t>%)</a:t>
            </a:r>
            <a:r>
              <a:rPr lang="sr-Latn-BA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očekivani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 u 20</a:t>
            </a:r>
            <a:r>
              <a:rPr lang="sr-Latn-BA" sz="2000" dirty="0"/>
              <a:t>3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55986-2BC5-8C1B-C589-69B751380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368" y="5401101"/>
            <a:ext cx="3384063" cy="16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3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/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31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3.871.833·</m:t>
                          </m:r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200" b="0" i="0" smtClean="0">
                                      <a:latin typeface="Cambria Math" panose="02040503050406030204" pitchFamily="18" charset="0"/>
                                    </a:rPr>
                                    <m:t>1,01</m:t>
                                  </m:r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𝟒𝟗𝟖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B23A0D-EBA0-F143-BE39-19876D330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671298"/>
              </p:ext>
            </p:extLst>
          </p:nvPr>
        </p:nvGraphicFramePr>
        <p:xfrm>
          <a:off x="647493" y="2777634"/>
          <a:ext cx="3378816" cy="347110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66910">
                  <a:extLst>
                    <a:ext uri="{9D8B030D-6E8A-4147-A177-3AD203B41FA5}">
                      <a16:colId xmlns:a16="http://schemas.microsoft.com/office/drawing/2014/main" val="1158602469"/>
                    </a:ext>
                  </a:extLst>
                </a:gridCol>
                <a:gridCol w="2211906">
                  <a:extLst>
                    <a:ext uri="{9D8B030D-6E8A-4147-A177-3AD203B41FA5}">
                      <a16:colId xmlns:a16="http://schemas.microsoft.com/office/drawing/2014/main" val="164063475"/>
                    </a:ext>
                  </a:extLst>
                </a:gridCol>
              </a:tblGrid>
              <a:tr h="22011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Godina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Broj stanovnika 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0945175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2021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3,871,833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61991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2011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4,284,889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7684194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2001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4,437,460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36528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1991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4,784,265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156846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1981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4,601,469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3650709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1971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4,426,221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4231338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1961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4,159,696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823697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1953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3,936,022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094387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BB07D1F-0E8D-1153-743B-D0D36B5D06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345518"/>
              </p:ext>
            </p:extLst>
          </p:nvPr>
        </p:nvGraphicFramePr>
        <p:xfrm>
          <a:off x="4984239" y="2701605"/>
          <a:ext cx="6362908" cy="362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4C84A25-05D5-B96F-7341-6E66CEA0B41F}"/>
              </a:ext>
            </a:extLst>
          </p:cNvPr>
          <p:cNvSpPr txBox="1"/>
          <p:nvPr/>
        </p:nvSpPr>
        <p:spPr>
          <a:xfrm>
            <a:off x="647493" y="632477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Državni zavod za statistiku Hrvatske</a:t>
            </a:r>
          </a:p>
        </p:txBody>
      </p:sp>
    </p:spTree>
    <p:extLst>
      <p:ext uri="{BB962C8B-B14F-4D97-AF65-F5344CB8AC3E}">
        <p14:creationId xmlns:p14="http://schemas.microsoft.com/office/powerpoint/2010/main" val="788669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905D35-0095-C27C-23CA-569646703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72751"/>
              </p:ext>
            </p:extLst>
          </p:nvPr>
        </p:nvGraphicFramePr>
        <p:xfrm>
          <a:off x="296883" y="1481442"/>
          <a:ext cx="4227616" cy="40999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769">
                  <a:extLst>
                    <a:ext uri="{9D8B030D-6E8A-4147-A177-3AD203B41FA5}">
                      <a16:colId xmlns:a16="http://schemas.microsoft.com/office/drawing/2014/main" val="4200456471"/>
                    </a:ext>
                  </a:extLst>
                </a:gridCol>
                <a:gridCol w="2570847">
                  <a:extLst>
                    <a:ext uri="{9D8B030D-6E8A-4147-A177-3AD203B41FA5}">
                      <a16:colId xmlns:a16="http://schemas.microsoft.com/office/drawing/2014/main" val="1127298876"/>
                    </a:ext>
                  </a:extLst>
                </a:gridCol>
              </a:tblGrid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Godina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Broj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stanovnika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000638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7.236.519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6445460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7.201.497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634125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7.166.553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4799517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7.131.787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3817085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7.095.383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070090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7.058.322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0333026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7.020.858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3198058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6.982.604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548200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6.945.235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2274967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6.899.126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2235803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6.834.326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926648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6.664.449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3914275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6.623.183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729285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8337FC5-DCF0-2034-886D-706C94282E76}"/>
              </a:ext>
            </a:extLst>
          </p:cNvPr>
          <p:cNvSpPr txBox="1"/>
          <p:nvPr/>
        </p:nvSpPr>
        <p:spPr>
          <a:xfrm>
            <a:off x="296883" y="799666"/>
            <a:ext cx="538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/>
              <a:t>Procijenjeni br. stanovnika u Srbiji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BBAE9F-0DFD-EEDF-BCAA-9C6D2AD82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661" y="1509641"/>
            <a:ext cx="65278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16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1885" y="114917"/>
            <a:ext cx="548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Zemlje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najvećom</a:t>
            </a:r>
            <a:r>
              <a:rPr lang="en-US" b="1" dirty="0"/>
              <a:t> </a:t>
            </a:r>
            <a:r>
              <a:rPr lang="en-US" b="1" dirty="0" err="1"/>
              <a:t>procijenjenom</a:t>
            </a:r>
            <a:r>
              <a:rPr lang="en-US" b="1" dirty="0"/>
              <a:t> </a:t>
            </a:r>
            <a:r>
              <a:rPr lang="en-US" b="1" u="sng" dirty="0" err="1"/>
              <a:t>pozitivnom</a:t>
            </a:r>
            <a:r>
              <a:rPr lang="en-US" b="1" dirty="0"/>
              <a:t> </a:t>
            </a:r>
            <a:r>
              <a:rPr lang="en-US" b="1" dirty="0" err="1"/>
              <a:t>godišnjom</a:t>
            </a:r>
            <a:r>
              <a:rPr lang="en-US" b="1" dirty="0"/>
              <a:t> </a:t>
            </a:r>
            <a:r>
              <a:rPr lang="en-US" b="1" dirty="0" err="1"/>
              <a:t>stopom</a:t>
            </a:r>
            <a:r>
              <a:rPr lang="en-US" b="1" dirty="0"/>
              <a:t> rasta </a:t>
            </a:r>
            <a:r>
              <a:rPr lang="en-US" b="1" dirty="0" err="1"/>
              <a:t>stanovništva</a:t>
            </a:r>
            <a:r>
              <a:rPr lang="en-US" b="1" dirty="0"/>
              <a:t> u 2024.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7060" y="114917"/>
            <a:ext cx="5577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Zemlje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najvećom</a:t>
            </a:r>
            <a:r>
              <a:rPr lang="en-US" b="1" dirty="0"/>
              <a:t> </a:t>
            </a:r>
            <a:r>
              <a:rPr lang="en-US" b="1" dirty="0" err="1"/>
              <a:t>procijenjenom</a:t>
            </a:r>
            <a:r>
              <a:rPr lang="en-US" b="1" dirty="0"/>
              <a:t> </a:t>
            </a:r>
            <a:r>
              <a:rPr lang="en-US" b="1" u="sng" dirty="0" err="1"/>
              <a:t>negativnom</a:t>
            </a:r>
            <a:r>
              <a:rPr lang="en-US" b="1" dirty="0"/>
              <a:t>  </a:t>
            </a:r>
            <a:r>
              <a:rPr lang="en-US" b="1" dirty="0" err="1"/>
              <a:t>godišnjom</a:t>
            </a:r>
            <a:r>
              <a:rPr lang="en-US" b="1" dirty="0"/>
              <a:t> </a:t>
            </a:r>
            <a:r>
              <a:rPr lang="en-US" b="1" dirty="0" err="1"/>
              <a:t>stopom</a:t>
            </a:r>
            <a:r>
              <a:rPr lang="en-US" b="1" dirty="0"/>
              <a:t> rasta </a:t>
            </a:r>
            <a:r>
              <a:rPr lang="en-US" b="1" dirty="0" err="1"/>
              <a:t>stanovništva</a:t>
            </a:r>
            <a:r>
              <a:rPr lang="en-US" b="1" dirty="0"/>
              <a:t> u 2024.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2617" y="6661237"/>
            <a:ext cx="54160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Izvor</a:t>
            </a:r>
            <a:r>
              <a:rPr lang="en-US" sz="900" dirty="0"/>
              <a:t>: https://www.statista.com/statistics/264687/countries-with-the-highest-population-growth-rate/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6162" y="6659021"/>
            <a:ext cx="54160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Izvor</a:t>
            </a:r>
            <a:r>
              <a:rPr lang="en-US" sz="900" dirty="0"/>
              <a:t>: https://www.statista.com/statistics/264689/countries-with-the-highest-population-decline-rate/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E05882-98C8-D705-D4EE-79535F50B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85" y="893208"/>
            <a:ext cx="5109655" cy="5765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B1FE05-A5D4-AFB3-C420-4D5D07B01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162" y="893208"/>
            <a:ext cx="5109655" cy="58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6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0BA55-9147-32DE-6C4A-A9CABF41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59051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7EDE1-2384-56C4-9C5F-93511DB70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895" y="1879449"/>
            <a:ext cx="8362208" cy="4450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broju stanovnika u jednoj opštini: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	</a:t>
            </a:r>
          </a:p>
          <a:p>
            <a:pPr marL="0" indent="0">
              <a:buNone/>
            </a:pPr>
            <a:r>
              <a:rPr lang="sr-Latn-BA" sz="2000" dirty="0"/>
              <a:t>	a) ukupni i prosječni godišnji apsolutni porast stanovništva,</a:t>
            </a:r>
          </a:p>
          <a:p>
            <a:pPr marL="0" indent="0">
              <a:buNone/>
            </a:pPr>
            <a:r>
              <a:rPr lang="sr-Latn-BA" sz="2000" dirty="0"/>
              <a:t>	b) prosječno stanje populacije,</a:t>
            </a:r>
          </a:p>
          <a:p>
            <a:pPr marL="0" indent="0">
              <a:buNone/>
            </a:pPr>
            <a:r>
              <a:rPr lang="sr-Latn-BA" sz="2000" dirty="0"/>
              <a:t>	c) aritmetičku stopu prosječnog godišnjeg porasta, i</a:t>
            </a:r>
          </a:p>
          <a:p>
            <a:pPr marL="0" indent="0">
              <a:buNone/>
            </a:pPr>
            <a:r>
              <a:rPr lang="sr-Latn-BA" sz="2000" dirty="0"/>
              <a:t>	d) geometrijsku stopu prosječnog godišnjeg porasta. 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12C4E7B-4181-CA0D-F726-3F4BA1BCD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16477"/>
              </p:ext>
            </p:extLst>
          </p:nvPr>
        </p:nvGraphicFramePr>
        <p:xfrm>
          <a:off x="2031999" y="2518360"/>
          <a:ext cx="8128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9217168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50914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stanovnika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77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37.500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569642"/>
                  </a:ext>
                </a:extLst>
              </a:tr>
            </a:tbl>
          </a:graphicData>
        </a:graphic>
      </p:graphicFrame>
      <p:pic>
        <p:nvPicPr>
          <p:cNvPr id="6" name="Graphic 5" descr="Group of people outline">
            <a:extLst>
              <a:ext uri="{FF2B5EF4-FFF2-40B4-BE49-F238E27FC236}">
                <a16:creationId xmlns:a16="http://schemas.microsoft.com/office/drawing/2014/main" id="{603D9357-2223-1D6E-C901-F15106FD0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1170" y="5204360"/>
            <a:ext cx="1544783" cy="15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7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</p:spPr>
            <p:txBody>
              <a:bodyPr>
                <a:normAutofit/>
              </a:bodyPr>
              <a:lstStyle/>
              <a:p>
                <a:pPr marL="457200" indent="-457200" algn="ctr">
                  <a:buAutoNum type="alphaLcParenR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Ukupni i prosječni godišnji apsolutni porast stanovništva</a:t>
                </a:r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∑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9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−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=37.500−30.000=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.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𝟓𝟎𝟎</m:t>
                      </m:r>
                    </m:oMath>
                  </m:oMathPara>
                </a14:m>
                <a:endParaRPr kumimoji="0" lang="sr-Latn-R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</m:t>
                              </m:r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9</m:t>
                              </m:r>
                            </m:sub>
                          </m:s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𝑛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37.500−30.000</m:t>
                          </m:r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8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𝟗𝟑𝟕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</m:t>
                      </m:r>
                    </m:oMath>
                  </m:oMathPara>
                </a14:m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457200" indent="-457200" algn="ctr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Prosječno stanje populacije</a:t>
                </a:r>
              </a:p>
              <a:p>
                <a:pPr marL="0" indent="0" algn="ctr">
                  <a:buNone/>
                </a:pPr>
                <a:endParaRPr lang="sr-Latn-BA" sz="2000" b="1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R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37.500+30.000</m:t>
                          </m:r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𝟑𝟑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𝟕𝟓𝟎</m:t>
                      </m:r>
                    </m:oMath>
                  </m:oMathPara>
                </a14:m>
                <a:endParaRPr lang="sr-Latn-RS" sz="2400" b="1" dirty="0"/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  <a:blipFill>
                <a:blip r:embed="rId2"/>
                <a:stretch>
                  <a:fillRect t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3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</p:spPr>
            <p:txBody>
              <a:bodyPr/>
              <a:lstStyle/>
              <a:p>
                <a:pPr marL="342900" indent="-342900" algn="ctr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Artimetička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937,5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33.750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𝟕𝟖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en-US" sz="2000" b="1" dirty="0"/>
              </a:p>
              <a:p>
                <a:pPr marL="0" indent="0" algn="ctr">
                  <a:buNone/>
                </a:pPr>
                <a:endParaRPr lang="sr-Latn-RS" sz="2000" b="1" dirty="0"/>
              </a:p>
              <a:p>
                <a:pPr marL="342900" indent="-342900" algn="ctr">
                  <a:buFont typeface="+mj-lt"/>
                  <a:buAutoNum type="alphaLcParenR" startAt="4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Geometrijska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37.500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30.000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𝟖𝟑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  <a:blipFill>
                <a:blip r:embed="rId2"/>
                <a:stretch>
                  <a:fillRect t="-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05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49A3F-73B5-861E-95EF-EA3837FC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07EEC-4160-E46E-CA4C-1C7E79F43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1325"/>
            <a:ext cx="772972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Prema popisu iz 2013. godine, broj stanovnika u Banjoj Luci je iznosio 185.042, dok je prema popisu iz 1991. taj broj iznosio 195.692.</a:t>
            </a:r>
          </a:p>
          <a:p>
            <a:pPr marL="342900" indent="-342900">
              <a:buAutoNum type="alphaLcParenR"/>
            </a:pPr>
            <a:r>
              <a:rPr lang="sr-Latn-BA" sz="2000" dirty="0"/>
              <a:t>Kolika je stopa prosječnog godišnjeg rasta u posmatranom periodu?</a:t>
            </a:r>
          </a:p>
          <a:p>
            <a:pPr marL="342900" indent="-342900">
              <a:buAutoNum type="alphaLcParenR"/>
            </a:pPr>
            <a:r>
              <a:rPr lang="sr-Latn-BA" sz="2000" dirty="0"/>
              <a:t>Koliki broj stanovnika se može očekivati u Banjoj Luci u 2022. godini, ukoliko se ispoljena tendencija nastavi?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12337-979B-AD20-BE4B-FB12226FF75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7" y="5486400"/>
            <a:ext cx="120845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3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a) 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  <m:r>
                                      <a:rPr lang="sr-Latn-BA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1991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  <m:t>185.042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195.692</m:t>
                                </m:r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sr-Latn-RS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b)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RS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b="1" i="1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p>
                    </m:sSup>
                  </m:oMath>
                </a14:m>
                <a:endParaRPr lang="sr-Latn-R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R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RS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RS" sz="2000" i="1">
                        <a:latin typeface="Cambria Math" panose="02040503050406030204" pitchFamily="18" charset="0"/>
                      </a:rPr>
                      <m:t>185.042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−0,25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RS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𝟏𝟖𝟏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𝟎𝟖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b="1" dirty="0"/>
                  <a:t>Procjene broja stanovnika u Banjoj Luci</a:t>
                </a: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  <a:blipFill>
                <a:blip r:embed="rId2"/>
                <a:stretch>
                  <a:fillRect l="-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57A9D64-545E-F660-B06E-93E1A98D0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00846"/>
              </p:ext>
            </p:extLst>
          </p:nvPr>
        </p:nvGraphicFramePr>
        <p:xfrm>
          <a:off x="799632" y="4618121"/>
          <a:ext cx="9009385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87055">
                  <a:extLst>
                    <a:ext uri="{9D8B030D-6E8A-4147-A177-3AD203B41FA5}">
                      <a16:colId xmlns:a16="http://schemas.microsoft.com/office/drawing/2014/main" val="158366189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val="2927084904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val="3240207817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val="1357086642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val="4223294582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val="3150246572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val="2210898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37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Br.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183.557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184.257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184.843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185.094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185.075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185.177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9766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738086" y="535980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Republički zavod za statistiku</a:t>
            </a:r>
          </a:p>
        </p:txBody>
      </p:sp>
    </p:spTree>
    <p:extLst>
      <p:ext uri="{BB962C8B-B14F-4D97-AF65-F5344CB8AC3E}">
        <p14:creationId xmlns:p14="http://schemas.microsoft.com/office/powerpoint/2010/main" val="155661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305" y="35802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844692"/>
              </p:ext>
            </p:extLst>
          </p:nvPr>
        </p:nvGraphicFramePr>
        <p:xfrm>
          <a:off x="6249922" y="2182836"/>
          <a:ext cx="4457700" cy="42625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7461">
                  <a:extLst>
                    <a:ext uri="{9D8B030D-6E8A-4147-A177-3AD203B41FA5}">
                      <a16:colId xmlns:a16="http://schemas.microsoft.com/office/drawing/2014/main" val="1122647959"/>
                    </a:ext>
                  </a:extLst>
                </a:gridCol>
                <a:gridCol w="2030239">
                  <a:extLst>
                    <a:ext uri="{9D8B030D-6E8A-4147-A177-3AD203B41FA5}">
                      <a16:colId xmlns:a16="http://schemas.microsoft.com/office/drawing/2014/main" val="1707260121"/>
                    </a:ext>
                  </a:extLst>
                </a:gridCol>
              </a:tblGrid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Godina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Broj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stanovnika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529620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2013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171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179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812136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167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082    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5706973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2015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162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164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104461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157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516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723235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153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017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713184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2018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147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902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634718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2019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142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495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527955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2020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136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274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014326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2021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128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309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7653981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    </a:t>
                      </a:r>
                      <a:r>
                        <a:rPr lang="en-150" sz="1600" u="none" strike="noStrike">
                          <a:effectLst/>
                          <a:latin typeface="+mn-lt"/>
                        </a:rPr>
                        <a:t>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>
                          <a:effectLst/>
                          <a:latin typeface="+mn-lt"/>
                        </a:rPr>
                        <a:t>12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0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236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7919095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    </a:t>
                      </a:r>
                      <a:r>
                        <a:rPr lang="en-150" sz="1600" u="none" strike="noStrike">
                          <a:effectLst/>
                          <a:latin typeface="+mn-lt"/>
                        </a:rPr>
                        <a:t>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114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819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120746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8407" y="2989385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000" dirty="0"/>
              <a:t>U tabeli su dati podaci o kretanju broja stanovnika u Republici Srpskoj (procijenjeni broj stanovnika).</a:t>
            </a:r>
          </a:p>
          <a:p>
            <a:pPr algn="just"/>
            <a:r>
              <a:rPr lang="sr-Latn-BA" sz="2000" dirty="0"/>
              <a:t>Na osnovu datih podataka, izračunati u kojoj godini se može očekivati da broj stanovnika bude 1.000.000.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6249922" y="6550223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Republički zavod za statistiku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5894233" y="1714066"/>
            <a:ext cx="538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/>
              <a:t>Procijenjeni br. stanovnika u Republici Srpskoj</a:t>
            </a:r>
          </a:p>
        </p:txBody>
      </p:sp>
    </p:spTree>
    <p:extLst>
      <p:ext uri="{BB962C8B-B14F-4D97-AF65-F5344CB8AC3E}">
        <p14:creationId xmlns:p14="http://schemas.microsoft.com/office/powerpoint/2010/main" val="133908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580294"/>
                <a:ext cx="5249007" cy="627770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150" i="1" smtClean="0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  <m:r>
                                    <a:rPr lang="en-15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819</m:t>
                                  </m:r>
                                </m:num>
                                <m:den>
                                  <m:r>
                                    <a:rPr lang="en-150" i="1">
                                      <a:latin typeface="Cambria Math" panose="02040503050406030204" pitchFamily="18" charset="0"/>
                                    </a:rPr>
                                    <m:t>1.171.179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∙100=−0,4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𝟏𝟎𝟎</m:t>
                                      </m:r>
                                    </m:den>
                                  </m:f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.000.</m:t>
                              </m:r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000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lang="en-150" i="1">
                                  <a:latin typeface="Cambria Math" panose="02040503050406030204" pitchFamily="18" charset="0"/>
                                </a:rPr>
                                <m:t>1.1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  <m:r>
                                <a:rPr lang="en-15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819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−0,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49</m:t>
                                      </m:r>
                                    </m:num>
                                    <m:den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r>
                  <a:rPr lang="sr-Latn-BA" dirty="0"/>
                  <a:t>Tumačenje?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80294"/>
                <a:ext cx="5249007" cy="627770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D94268F-E0EC-7842-F155-01EDC705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132" y="1276065"/>
            <a:ext cx="7346868" cy="48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8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8FF1B9-F7D7-9B14-4BB4-509AED318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006096"/>
              </p:ext>
            </p:extLst>
          </p:nvPr>
        </p:nvGraphicFramePr>
        <p:xfrm>
          <a:off x="273132" y="85564"/>
          <a:ext cx="10996551" cy="6686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8181">
                  <a:extLst>
                    <a:ext uri="{9D8B030D-6E8A-4147-A177-3AD203B41FA5}">
                      <a16:colId xmlns:a16="http://schemas.microsoft.com/office/drawing/2014/main" val="2779237011"/>
                    </a:ext>
                  </a:extLst>
                </a:gridCol>
                <a:gridCol w="1068431">
                  <a:extLst>
                    <a:ext uri="{9D8B030D-6E8A-4147-A177-3AD203B41FA5}">
                      <a16:colId xmlns:a16="http://schemas.microsoft.com/office/drawing/2014/main" val="729170387"/>
                    </a:ext>
                  </a:extLst>
                </a:gridCol>
                <a:gridCol w="1273335">
                  <a:extLst>
                    <a:ext uri="{9D8B030D-6E8A-4147-A177-3AD203B41FA5}">
                      <a16:colId xmlns:a16="http://schemas.microsoft.com/office/drawing/2014/main" val="1317235240"/>
                    </a:ext>
                  </a:extLst>
                </a:gridCol>
                <a:gridCol w="1361153">
                  <a:extLst>
                    <a:ext uri="{9D8B030D-6E8A-4147-A177-3AD203B41FA5}">
                      <a16:colId xmlns:a16="http://schemas.microsoft.com/office/drawing/2014/main" val="117511768"/>
                    </a:ext>
                  </a:extLst>
                </a:gridCol>
                <a:gridCol w="1361153">
                  <a:extLst>
                    <a:ext uri="{9D8B030D-6E8A-4147-A177-3AD203B41FA5}">
                      <a16:colId xmlns:a16="http://schemas.microsoft.com/office/drawing/2014/main" val="747756086"/>
                    </a:ext>
                  </a:extLst>
                </a:gridCol>
                <a:gridCol w="1302609">
                  <a:extLst>
                    <a:ext uri="{9D8B030D-6E8A-4147-A177-3AD203B41FA5}">
                      <a16:colId xmlns:a16="http://schemas.microsoft.com/office/drawing/2014/main" val="553595483"/>
                    </a:ext>
                  </a:extLst>
                </a:gridCol>
                <a:gridCol w="1741689">
                  <a:extLst>
                    <a:ext uri="{9D8B030D-6E8A-4147-A177-3AD203B41FA5}">
                      <a16:colId xmlns:a16="http://schemas.microsoft.com/office/drawing/2014/main" val="1478792586"/>
                    </a:ext>
                  </a:extLst>
                </a:gridCol>
              </a:tblGrid>
              <a:tr h="325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Grad/</a:t>
                      </a:r>
                      <a:r>
                        <a:rPr lang="en-US" sz="1200" b="1" u="none" strike="noStrike" dirty="0" err="1">
                          <a:effectLst/>
                        </a:rPr>
                        <a:t>opština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Procjena ukupnog stanovništva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extLst>
                  <a:ext uri="{0D108BD9-81ED-4DB2-BD59-A6C34878D82A}">
                    <a16:rowId xmlns:a16="http://schemas.microsoft.com/office/drawing/2014/main" val="147228748"/>
                  </a:ext>
                </a:extLst>
              </a:tr>
              <a:tr h="346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2018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2020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2021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</a:rPr>
                        <a:t>Stopa</a:t>
                      </a:r>
                      <a:r>
                        <a:rPr lang="en-US" sz="1200" b="1" u="none" strike="noStrike" dirty="0">
                          <a:effectLst/>
                        </a:rPr>
                        <a:t> rasta 18-22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ctr"/>
                </a:tc>
                <a:extLst>
                  <a:ext uri="{0D108BD9-81ED-4DB2-BD59-A6C34878D82A}">
                    <a16:rowId xmlns:a16="http://schemas.microsoft.com/office/drawing/2014/main" val="3075090123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REPUBLIKA SRPSKA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1147902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1142495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1136274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1128309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1120236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-0,61%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808632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Banja Luka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184257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184843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185094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185075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185177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0,12%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312114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Berkovići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-2,16%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115255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Bijeljina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103983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103937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103783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103423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103105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-0,21%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868210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Bileća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10201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10135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9917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-1,07%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51535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Bratunac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18192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18088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17932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17760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17668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-0,73%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606544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Brod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15245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15146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15024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14884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14737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-0,84%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037860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Višegrad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9436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9148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8986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8821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-1,67%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9637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Vlasenica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10283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10168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9904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9803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-1,19%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85807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Vukosavlje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4331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4293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4261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4216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-0,94%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799098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Gacko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8455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8388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8311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8210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-1,06%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882843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Gradiška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47818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47491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47165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46744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46284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-0,81%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874703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Derventa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25311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25150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24990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24803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24583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-0,73%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039141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Doboj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60211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59802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59306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58804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58305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-0,80%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223741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Donji Žabar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3385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3338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-1,18%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577624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Grad </a:t>
                      </a:r>
                      <a:r>
                        <a:rPr lang="en-US" sz="1200" u="none" strike="noStrike" dirty="0" err="1">
                          <a:effectLst/>
                        </a:rPr>
                        <a:t>Zvornik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53454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53281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53022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52683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52318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-0,54%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176801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Istočni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Drvar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69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12,74%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897104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Istočni Mostar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0,10%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834055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Istočno Sarajevo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60080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60135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60205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60184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60120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0,02%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141857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Jezero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-1,09%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208979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Kalinovik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1669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1611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-2,30%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933397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Kneževo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8490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8340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8202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8034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7861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-1,91%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198525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Kozarska Dubica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19467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19220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18942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18658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18376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-1,43%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329983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Kostajnica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5452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5413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5369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5304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5240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-0,99%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873523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Kotor Varoš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18007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17965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17912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17824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17701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-0,43%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745847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Krupa na Uni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1279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-2,60%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641632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Kupres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-4,71%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969648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Grad Laktaši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34862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34953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34916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34769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34699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-0,12%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40657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Lopare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13578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13355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13154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12957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12735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-1,59%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794569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Ljubinje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-1,47%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25063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Milići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10171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10147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10101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9960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-0,52%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543445"/>
                  </a:ext>
                </a:extLst>
              </a:tr>
              <a:tr h="17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Modriča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23832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23639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23416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23183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22980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085" marR="5085" marT="50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-0,91%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5" marR="5085" marT="508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504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63183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1197</TotalTime>
  <Words>1334</Words>
  <Application>Microsoft Macintosh PowerPoint</Application>
  <PresentationFormat>Widescreen</PresentationFormat>
  <Paragraphs>616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 Unicode MS</vt:lpstr>
      <vt:lpstr>Arial</vt:lpstr>
      <vt:lpstr>Arial Narrow</vt:lpstr>
      <vt:lpstr>Calibri</vt:lpstr>
      <vt:lpstr>Cambria Math</vt:lpstr>
      <vt:lpstr>Gill Sans MT</vt:lpstr>
      <vt:lpstr>Source Sans Pro</vt:lpstr>
      <vt:lpstr>Parcel</vt:lpstr>
      <vt:lpstr>DEMOGRAFSKA STATISTIKA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DEMOGRAFSKA STATISTIKA</dc:title>
  <dc:creator>Marić, Milica</dc:creator>
  <cp:lastModifiedBy>Milica Maric</cp:lastModifiedBy>
  <cp:revision>42</cp:revision>
  <dcterms:created xsi:type="dcterms:W3CDTF">2022-10-10T10:27:56Z</dcterms:created>
  <dcterms:modified xsi:type="dcterms:W3CDTF">2024-10-14T12:30:58Z</dcterms:modified>
</cp:coreProperties>
</file>