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96" r:id="rId1"/>
  </p:sldMasterIdLst>
  <p:notesMasterIdLst>
    <p:notesMasterId r:id="rId20"/>
  </p:notesMasterIdLst>
  <p:handoutMasterIdLst>
    <p:handoutMasterId r:id="rId21"/>
  </p:handoutMasterIdLst>
  <p:sldIdLst>
    <p:sldId id="853" r:id="rId2"/>
    <p:sldId id="854" r:id="rId3"/>
    <p:sldId id="852" r:id="rId4"/>
    <p:sldId id="856" r:id="rId5"/>
    <p:sldId id="858" r:id="rId6"/>
    <p:sldId id="861" r:id="rId7"/>
    <p:sldId id="862" r:id="rId8"/>
    <p:sldId id="877" r:id="rId9"/>
    <p:sldId id="859" r:id="rId10"/>
    <p:sldId id="863" r:id="rId11"/>
    <p:sldId id="864" r:id="rId12"/>
    <p:sldId id="867" r:id="rId13"/>
    <p:sldId id="866" r:id="rId14"/>
    <p:sldId id="870" r:id="rId15"/>
    <p:sldId id="871" r:id="rId16"/>
    <p:sldId id="872" r:id="rId17"/>
    <p:sldId id="873" r:id="rId18"/>
    <p:sldId id="875" r:id="rId1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F53"/>
    <a:srgbClr val="0000FF"/>
    <a:srgbClr val="CC9900"/>
    <a:srgbClr val="FF66CC"/>
    <a:srgbClr val="CC99FF"/>
    <a:srgbClr val="FB17D0"/>
    <a:srgbClr val="FF9966"/>
    <a:srgbClr val="FFCCFF"/>
    <a:srgbClr val="F9E0AD"/>
    <a:srgbClr val="FDF3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16" autoAdjust="0"/>
    <p:restoredTop sz="94660"/>
  </p:normalViewPr>
  <p:slideViewPr>
    <p:cSldViewPr snapToGrid="0">
      <p:cViewPr varScale="1">
        <p:scale>
          <a:sx n="98" d="100"/>
          <a:sy n="98" d="100"/>
        </p:scale>
        <p:origin x="5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A5D1D-38BD-4DDD-A58F-79DF65543BF1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1DA44-1243-4D07-AF26-058DDBD19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865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7F5CE-DD99-4CFD-AB0B-5AF6C013888A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BD655-4639-4CBE-BE8D-344BFADD6D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5132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167BC-7972-4CB4-9200-F853611014CA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773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02EE-4498-41BE-A354-A13C0C5355C8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45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1A3A-F488-4768-A9F0-0F3959A92872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359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FCDF-EB04-4BCA-A7E0-EFE990DDB9A1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963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30E51-8926-4FF9-99C0-86CDBFDAF08A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47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CC328-6EA3-4AAD-A60D-F794B09910E5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547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D2470-B70B-41DB-92E0-00E998FA7278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133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01D62-3C5A-44EA-83B0-811BD02260FC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529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19299-DC19-4154-8890-2A390A5A4A36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291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A089-338B-4981-81B4-0C42B689B7D4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603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1751-1927-495A-B3ED-9702D385A7FB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512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0B29C-17E4-4CE6-BB08-C98426C06A21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162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19812-87B8-449D-B732-A52EE61ADF1B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613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F2A1-F94A-490D-AA71-7A2831CB34B2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51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975C5-28A8-47F1-83FD-9CFB22A22D21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263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6DC2-D70B-41F7-9F36-3EA761FDDF93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406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A570B-0F52-4365-A829-9A7619E80A15}" type="datetime1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05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jpg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jp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0938" y="197993"/>
            <a:ext cx="8510192" cy="880762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r-Latn-BA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ekonomski odnosi </a:t>
            </a:r>
            <a:endParaRPr lang="en-GB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66869" y="3063341"/>
            <a:ext cx="8428216" cy="105339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Vježbe VI</a:t>
            </a:r>
          </a:p>
          <a:p>
            <a:r>
              <a:rPr lang="sr-Latn-BA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</a:t>
            </a: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Latn-BA" sz="3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034717" y="5429322"/>
            <a:ext cx="3121458" cy="53626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Dragana Vujičić -Stefanović, </a:t>
            </a:r>
          </a:p>
          <a:p>
            <a:r>
              <a:rPr lang="sr-Latn-BA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</a:t>
            </a:r>
          </a:p>
          <a:p>
            <a:r>
              <a:rPr lang="sr-Latn-B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06" y="2940687"/>
            <a:ext cx="1756813" cy="99385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580806" y="4188524"/>
            <a:ext cx="7878330" cy="44529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sr-Latn-BA" sz="24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  </a:t>
            </a:r>
          </a:p>
          <a:p>
            <a:endParaRPr lang="sr-Latn-BA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28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bilans- primjeri (platni bilans BiH)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51" y="886441"/>
            <a:ext cx="566434" cy="70257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97641" y="1031371"/>
            <a:ext cx="7714478" cy="95444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Primjer –</a:t>
            </a:r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 je skraćeni pregled transakcija platnog bilansa BiH u </a:t>
            </a:r>
            <a:r>
              <a:rPr lang="sr-Cyrl-R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хх 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godini</a:t>
            </a:r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hr-HR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Sastavite </a:t>
            </a:r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 tako da poredate sljedeće transakcije prema horizontalnom i vertikalnom „presjeku“: 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prihodi po osnovu profita, kamata i dividendi		1136,1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odlivi  po osnovu jednostranih transfera			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-319,9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odliv stranih direktnih investicija  				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</a:t>
            </a:r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6,4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portfolio investicije u inostranstvo (odliv)			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l-PL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37,7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izvoz robe							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5.711,5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uvoz usluga							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-</a:t>
            </a:r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890,8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prilivi po osnovu jednostranih transfera		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3.616,9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priliv stranih direktnih investicija  				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705,7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dugoročni krediti dati					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0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priliv kratkoročnog kapitala				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1092,4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izvoz usluga							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1.939,7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rashodi  po osnovu profita, kamata i dividendi		</a:t>
            </a:r>
            <a:r>
              <a:rPr lang="it-IT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-626,8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portfolio investicije u zemlju (priliv)			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0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dugoročni krediti primljeni					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346</a:t>
            </a:r>
            <a:r>
              <a:rPr lang="sr-Latn-BA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odliv kratkoročnog kapitala					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402,2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uvoz robe							</a:t>
            </a:r>
            <a:r>
              <a:rPr lang="hr-H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pl-PL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12.373,8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Neto greške i propusti					</a:t>
            </a:r>
            <a:r>
              <a:rPr lang="pl-PL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26,0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38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bilans- struktura platnog bilansa (platni bilans BIH)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4651" y="809851"/>
            <a:ext cx="1285210" cy="266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Rješenje:  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279625"/>
              </p:ext>
            </p:extLst>
          </p:nvPr>
        </p:nvGraphicFramePr>
        <p:xfrm>
          <a:off x="1089890" y="1076258"/>
          <a:ext cx="5957454" cy="5546206"/>
        </p:xfrm>
        <a:graphic>
          <a:graphicData uri="http://schemas.openxmlformats.org/drawingml/2006/table">
            <a:tbl>
              <a:tblPr/>
              <a:tblGrid>
                <a:gridCol w="3977802">
                  <a:extLst>
                    <a:ext uri="{9D8B030D-6E8A-4147-A177-3AD203B41FA5}">
                      <a16:colId xmlns:a16="http://schemas.microsoft.com/office/drawing/2014/main" val="768126842"/>
                    </a:ext>
                  </a:extLst>
                </a:gridCol>
                <a:gridCol w="1091583">
                  <a:extLst>
                    <a:ext uri="{9D8B030D-6E8A-4147-A177-3AD203B41FA5}">
                      <a16:colId xmlns:a16="http://schemas.microsoft.com/office/drawing/2014/main" val="761526642"/>
                    </a:ext>
                  </a:extLst>
                </a:gridCol>
                <a:gridCol w="888069">
                  <a:extLst>
                    <a:ext uri="{9D8B030D-6E8A-4147-A177-3AD203B41FA5}">
                      <a16:colId xmlns:a16="http://schemas.microsoft.com/office/drawing/2014/main" val="1018329355"/>
                    </a:ext>
                  </a:extLst>
                </a:gridCol>
              </a:tblGrid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Transakcije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 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milionima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KM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Debitne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Kreditne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31289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Izvoz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robe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5.711,50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3005683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uvoz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robe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-12.373,80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794008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robni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bilans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-6.662,30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361244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Izvoz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usluga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1.939,70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334137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Uvoz usluga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-890,80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750339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Prihodi po osnovu profita, kamati dividendi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1.136,10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073624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po osnovu profita, kamati, dividendi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-626,80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900893"/>
                  </a:ext>
                </a:extLst>
              </a:tr>
              <a:tr h="41805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spoljne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trgovine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spoljnotrgovinski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bilans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-5.104,10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780810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Prilivi po osnovu jednostranih transfera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3.616,90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2572685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Odlivi po osnovu jednostranih transfera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-319,90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2898627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tekući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bilans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-1.807,10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713845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Priliv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stranih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direktnih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investicija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705,70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1426266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Odliv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stranih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direktnih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investicija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-6,40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9213647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Portfolio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investicije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zemlju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priliv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5999654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Portfolio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investicije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inostranstvo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(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odliv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-37,70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1764737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Dugoročni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krediti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6896467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Dugoročni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krediti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primljeni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346,90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1511830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 osnovni bilans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-798,60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832008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Odliv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kratkoročnog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kapitala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-402,20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063917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Priliv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kratkoročnog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sr-Latn-R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</a:t>
                      </a:r>
                      <a:r>
                        <a:rPr lang="sr-Latn-R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kapitala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1.092,40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7576561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Neto greške i propusti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2787067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 platni bilans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-82,40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959524"/>
                  </a:ext>
                </a:extLst>
              </a:tr>
              <a:tr h="222963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monetarne rezerve - odliv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82,40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8195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862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bilans- primjeri (platni bilans SAD)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51" y="886441"/>
            <a:ext cx="566434" cy="70257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97641" y="1031371"/>
            <a:ext cx="7714478" cy="95444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Primjer PB SAD:  –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97641" y="1424929"/>
            <a:ext cx="771447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Дат је скраћени преглед трансакција платног биланса САД-а на крају </a:t>
            </a:r>
            <a:r>
              <a:rPr lang="sr-Latn-R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xy</a:t>
            </a:r>
            <a:r>
              <a:rPr lang="sr-Cyrl-C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године. ( у милионима $): 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извоз робе 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   	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1.291.371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увоз робе 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-2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112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196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извоз услуга 	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544.414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увоз услуга 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-404.719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приходи по основу камата, профита и дивиденди 		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755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468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расходи основу камата, профита и дивиденди 	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-627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891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приливи по основу једностраних треансфера 	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111.611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одливи по основу једностраних треансфера 	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-231.324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приливи по основу директних инвестиција у земљи 	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325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254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одливи по основу директних инвестиција резидената у иностранству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-317.835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приливи по основу портфолио инвестиција у земљи 			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307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631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одливи по основу портфолио инвестиција резидената у иностранству </a:t>
            </a: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90.951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Прилив </a:t>
            </a: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краткорочног капитала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508.065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одлив краткорочног капитала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-529.698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r-Cyrl-C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Формирајте </a:t>
            </a: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прикажите салда робног, спољнотрговинског, текућег, основног и укупног платног биланса у складу са логиком хоризонталног пресијецања платног биланса.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79067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319382"/>
              </p:ext>
            </p:extLst>
          </p:nvPr>
        </p:nvGraphicFramePr>
        <p:xfrm>
          <a:off x="905164" y="1173021"/>
          <a:ext cx="6234545" cy="5412502"/>
        </p:xfrm>
        <a:graphic>
          <a:graphicData uri="http://schemas.openxmlformats.org/drawingml/2006/table">
            <a:tbl>
              <a:tblPr/>
              <a:tblGrid>
                <a:gridCol w="3874066">
                  <a:extLst>
                    <a:ext uri="{9D8B030D-6E8A-4147-A177-3AD203B41FA5}">
                      <a16:colId xmlns:a16="http://schemas.microsoft.com/office/drawing/2014/main" val="3866679799"/>
                    </a:ext>
                  </a:extLst>
                </a:gridCol>
                <a:gridCol w="1207268">
                  <a:extLst>
                    <a:ext uri="{9D8B030D-6E8A-4147-A177-3AD203B41FA5}">
                      <a16:colId xmlns:a16="http://schemas.microsoft.com/office/drawing/2014/main" val="186438427"/>
                    </a:ext>
                  </a:extLst>
                </a:gridCol>
                <a:gridCol w="1153211">
                  <a:extLst>
                    <a:ext uri="{9D8B030D-6E8A-4147-A177-3AD203B41FA5}">
                      <a16:colId xmlns:a16="http://schemas.microsoft.com/office/drawing/2014/main" val="69205203"/>
                    </a:ext>
                  </a:extLst>
                </a:gridCol>
              </a:tblGrid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Transakcije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 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milionima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KM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Debitne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Kreditne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87609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Izvoz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robe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1.291.371,00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3931559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uvoz robe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-2.112.196,00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9761661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Saldo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robni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bilans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-820.825,00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322836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Izvoz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usluga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544.414,00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2820750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Uvoz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usluga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-404.719,00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322982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Prihodi po osnovu profita, kamati dividendi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755.468,00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980687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Rashodi po osnovu profita, kamati, dividendi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-627.891,00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4737490"/>
                  </a:ext>
                </a:extLst>
              </a:tr>
              <a:tr h="40797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Saldo spoljne trgovine (spoljnotrgovinski bilans)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-553.553,00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144628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Prilivi po osnovu jednostranih transfera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111.611,00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0279980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Odlivi po osnovu jednostranih transfera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-231.324,00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4585234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Saldo tekući bilans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-673.266,00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042066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Priliv stranih direktnih investicija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325.254,00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7995090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Odliv  stranih direktnih investicija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-317.835,00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5396712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Portfolio investicije u zemlju (priliv)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307.631,00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712334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Portfolio investicije u inostranstvo  (odliv)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-90.951,00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335508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Dugoročni dati krediti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859614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Dugoročni krediti primljeni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6472168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Saldo osnovni bilans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-449.167,00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317244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Odliv kratkoročnog kapitala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-529.698,00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6599421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Priliv kratkoročnog kapitala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508.065,00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6076455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Neto greške i propusti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2379333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Saldo platni bilans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-470.800,00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307697"/>
                  </a:ext>
                </a:extLst>
              </a:tr>
              <a:tr h="2175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monetarne rezerve - odliv 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470.800,00</a:t>
                      </a:r>
                    </a:p>
                  </a:txBody>
                  <a:tcPr marL="6502" marR="6502" marT="65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380196"/>
                  </a:ext>
                </a:extLst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bilans- primjeri (platni bilans SAD)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94651" y="809851"/>
            <a:ext cx="1285210" cy="266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Rješenje:  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63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bilans- primjeri (platni bilans Ruske federacije )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51" y="886441"/>
            <a:ext cx="566434" cy="70257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97641" y="1031372"/>
            <a:ext cx="7714478" cy="37255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Primjer PB  Ruske federacije: 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7868" y="1315407"/>
            <a:ext cx="839585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Date su transakcije PB Ruske fedaracije za </a:t>
            </a:r>
            <a:r>
              <a:rPr lang="pl-PL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xxx. </a:t>
            </a: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godinu (u milionima američkih dolara) 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izvoz roba</a:t>
            </a: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				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sr-Cyrl-C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522.909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izvoz usluga</a:t>
            </a: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					51.306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uvoz roba</a:t>
            </a:r>
            <a:r>
              <a:rPr lang="sr-Cyrl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					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pl-PL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368.210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-uvoz usluga							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it-IT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76.349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prihodi po osnovu kamata, profita i dividendi 		</a:t>
            </a:r>
            <a:r>
              <a:rPr lang="it-IT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53.616</a:t>
            </a: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rashodi po osnovu kamata, profita i dividendi	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it-IT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88.710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tekući transferi dati 							-14.099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tekući transferi primljeni 						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11.003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direktne investicije u Rusiju					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70.320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direktne investicije u inostranstvo				</a:t>
            </a:r>
            <a:r>
              <a:rPr lang="it-IT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52.390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portfolio investicije u inostranstvo 				</a:t>
            </a:r>
            <a:r>
              <a:rPr lang="it-IT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34.009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primljeni kratkorocni krediti 					61.325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formirati </a:t>
            </a: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platni bilans sa hori</a:t>
            </a:r>
            <a:r>
              <a:rPr lang="sr-Latn-C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ontalnim presjecima na nivou robnog, spoljnotrgovinskog, tekućeg, osnovnog i na kraju, ukupnog PB. 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49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bilans- primjeri (platni bilans Ruske federacije )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4651" y="809851"/>
            <a:ext cx="1285210" cy="266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Rješenje:  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53347"/>
              </p:ext>
            </p:extLst>
          </p:nvPr>
        </p:nvGraphicFramePr>
        <p:xfrm>
          <a:off x="785092" y="1076244"/>
          <a:ext cx="6945744" cy="5444628"/>
        </p:xfrm>
        <a:graphic>
          <a:graphicData uri="http://schemas.openxmlformats.org/drawingml/2006/table">
            <a:tbl>
              <a:tblPr/>
              <a:tblGrid>
                <a:gridCol w="4238685">
                  <a:extLst>
                    <a:ext uri="{9D8B030D-6E8A-4147-A177-3AD203B41FA5}">
                      <a16:colId xmlns:a16="http://schemas.microsoft.com/office/drawing/2014/main" val="3941422956"/>
                    </a:ext>
                  </a:extLst>
                </a:gridCol>
                <a:gridCol w="1371339">
                  <a:extLst>
                    <a:ext uri="{9D8B030D-6E8A-4147-A177-3AD203B41FA5}">
                      <a16:colId xmlns:a16="http://schemas.microsoft.com/office/drawing/2014/main" val="2628331331"/>
                    </a:ext>
                  </a:extLst>
                </a:gridCol>
                <a:gridCol w="1335720">
                  <a:extLst>
                    <a:ext uri="{9D8B030D-6E8A-4147-A177-3AD203B41FA5}">
                      <a16:colId xmlns:a16="http://schemas.microsoft.com/office/drawing/2014/main" val="255686967"/>
                    </a:ext>
                  </a:extLst>
                </a:gridCol>
              </a:tblGrid>
              <a:tr h="2177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9C65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Transakcije</a:t>
                      </a:r>
                      <a:r>
                        <a:rPr lang="en-GB" sz="1200" b="0" i="0" u="none" strike="noStrike" dirty="0">
                          <a:solidFill>
                            <a:srgbClr val="9C65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 </a:t>
                      </a:r>
                      <a:r>
                        <a:rPr lang="en-GB" sz="1200" b="0" i="0" u="none" strike="noStrike" dirty="0" err="1">
                          <a:solidFill>
                            <a:srgbClr val="9C65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milionima</a:t>
                      </a:r>
                      <a:r>
                        <a:rPr lang="en-GB" sz="1200" b="0" i="0" u="none" strike="noStrike" dirty="0">
                          <a:solidFill>
                            <a:srgbClr val="9C65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KM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9C65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Debitne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9C65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Kreditne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9545016"/>
                  </a:ext>
                </a:extLst>
              </a:tr>
              <a:tr h="2177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Izvoz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robe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522.909,00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537766"/>
                  </a:ext>
                </a:extLst>
              </a:tr>
              <a:tr h="23593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uvoz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robe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-368.210,00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3617460"/>
                  </a:ext>
                </a:extLst>
              </a:tr>
              <a:tr h="23593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Saldo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robni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bilans</a:t>
                      </a:r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154.699,00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150055"/>
                  </a:ext>
                </a:extLst>
              </a:tr>
              <a:tr h="23593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Izvoz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usluga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51.306,00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731359"/>
                  </a:ext>
                </a:extLst>
              </a:tr>
              <a:tr h="23593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Uvoz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usluga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-76.349,00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181338"/>
                  </a:ext>
                </a:extLst>
              </a:tr>
              <a:tr h="23593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Prihodi po osnovu profita, kamati dividendi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53.616,00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067672"/>
                  </a:ext>
                </a:extLst>
              </a:tr>
              <a:tr h="23593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Rashodi po osnovu profita, kamati, dividendi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-88.710,00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4910377"/>
                  </a:ext>
                </a:extLst>
              </a:tr>
              <a:tr h="23593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Saldo spoljne trgovine (spoljnotrgovinski bilans)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94.562,00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497063"/>
                  </a:ext>
                </a:extLst>
              </a:tr>
              <a:tr h="23593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Prilivi po osnovu jednostranih transfera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11.003,00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271696"/>
                  </a:ext>
                </a:extLst>
              </a:tr>
              <a:tr h="235934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Odlivi po osnovu jednostranih transfera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-14.099,00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6482390"/>
                  </a:ext>
                </a:extLst>
              </a:tr>
              <a:tr h="23593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Saldo tekući bilans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91.466,00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75094"/>
                  </a:ext>
                </a:extLst>
              </a:tr>
              <a:tr h="23593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Priliv stranih direktnih investicija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70.320,00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6348984"/>
                  </a:ext>
                </a:extLst>
              </a:tr>
              <a:tr h="23593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Odliv  stranih direktnih investicija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-52.390,00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2885138"/>
                  </a:ext>
                </a:extLst>
              </a:tr>
              <a:tr h="2177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Portfolio investicije u zemlju (priliv)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221069"/>
                  </a:ext>
                </a:extLst>
              </a:tr>
              <a:tr h="2177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Portfolio investicije u inostranstvo  (odliv)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-34.009,00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4800057"/>
                  </a:ext>
                </a:extLst>
              </a:tr>
              <a:tr h="2177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Dugoročni dati krediti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4092366"/>
                  </a:ext>
                </a:extLst>
              </a:tr>
              <a:tr h="2177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Dugoročni krediti primljeni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150213"/>
                  </a:ext>
                </a:extLst>
              </a:tr>
              <a:tr h="2177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Saldo osnovni bilans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75.387,00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072535"/>
                  </a:ext>
                </a:extLst>
              </a:tr>
              <a:tr h="2177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Odliv kratkoročnog kapitala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2817025"/>
                  </a:ext>
                </a:extLst>
              </a:tr>
              <a:tr h="2177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Priliv kratkoročnog kapitala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61.325,00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432096"/>
                  </a:ext>
                </a:extLst>
              </a:tr>
              <a:tr h="2177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Neto greške i propusti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9510922"/>
                  </a:ext>
                </a:extLst>
              </a:tr>
              <a:tr h="2177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Saldo platni bilans 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136.712,00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029177"/>
                  </a:ext>
                </a:extLst>
              </a:tr>
              <a:tr h="2177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monetarne rezerve - priliv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136.712,00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" marR="6469" marT="6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009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956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221897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bilans- primjeri (platni bilans Republike Srbije)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51" y="886441"/>
            <a:ext cx="566434" cy="70257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97641" y="1031372"/>
            <a:ext cx="7714478" cy="37255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Primjer PB  Republike Srbije (u xzy.godini).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9924" y="1589014"/>
            <a:ext cx="8249911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Date su transakcije platnog bilansa Republike Srbije u 2008. godini. Sastavite platni bilans tako da poredate prema horizontalnomi i vertikalnom redosljedu sljedeće transakcije: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hr-H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Symbol" panose="05050102010706020507" pitchFamily="18" charset="2"/>
              </a:rPr>
              <a:t>- prihodi po osnovu profita, kamata i dividendi	  </a:t>
            </a: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831,0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l-PL" sz="1600" dirty="0">
                <a:latin typeface="Times New Roman" panose="02020603050405020304" pitchFamily="18" charset="0"/>
                <a:ea typeface="Symbol" panose="05050102010706020507" pitchFamily="18" charset="2"/>
              </a:rPr>
              <a:t>- odlivi  po osnovu jednostranih transfera		</a:t>
            </a: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-407,4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l-PL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odliv stranih direktnih investicija  			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-277,4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portfolio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investicije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u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inostranstvo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odliv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		-134,2	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Symbol" panose="05050102010706020507" pitchFamily="18" charset="2"/>
              </a:rPr>
              <a:t>- </a:t>
            </a:r>
            <a:r>
              <a:rPr lang="en-US" sz="1600" dirty="0" err="1">
                <a:latin typeface="Times New Roman" panose="02020603050405020304" pitchFamily="18" charset="0"/>
                <a:ea typeface="Symbol" panose="05050102010706020507" pitchFamily="18" charset="2"/>
              </a:rPr>
              <a:t>izvoz</a:t>
            </a:r>
            <a:r>
              <a:rPr lang="en-US" sz="1600" dirty="0">
                <a:latin typeface="Times New Roman" panose="02020603050405020304" pitchFamily="18" charset="0"/>
                <a:ea typeface="Symbol" panose="05050102010706020507" pitchFamily="18" charset="2"/>
              </a:rPr>
              <a:t> robe						</a:t>
            </a:r>
            <a:r>
              <a:rPr lang="sr-Latn-BA" sz="1600" dirty="0" smtClean="0">
                <a:latin typeface="Times New Roman" panose="02020603050405020304" pitchFamily="18" charset="0"/>
                <a:ea typeface="Symbol" panose="05050102010706020507" pitchFamily="18" charset="2"/>
              </a:rPr>
              <a:t>      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10.956,5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Symbol" panose="05050102010706020507" pitchFamily="18" charset="2"/>
              </a:rPr>
              <a:t>- </a:t>
            </a:r>
            <a:r>
              <a:rPr lang="en-US" sz="1600" dirty="0" err="1">
                <a:latin typeface="Times New Roman" panose="02020603050405020304" pitchFamily="18" charset="0"/>
                <a:ea typeface="Symbol" panose="05050102010706020507" pitchFamily="18" charset="2"/>
              </a:rPr>
              <a:t>uvoz</a:t>
            </a:r>
            <a:r>
              <a:rPr lang="en-US" sz="1600" dirty="0">
                <a:latin typeface="Times New Roman" panose="02020603050405020304" pitchFamily="18" charset="0"/>
                <a:ea typeface="Symbol" panose="05050102010706020507" pitchFamily="18" charset="2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Symbol" panose="05050102010706020507" pitchFamily="18" charset="2"/>
              </a:rPr>
              <a:t>usluga</a:t>
            </a:r>
            <a:r>
              <a:rPr lang="en-US" sz="1600" dirty="0">
                <a:latin typeface="Times New Roman" panose="02020603050405020304" pitchFamily="18" charset="0"/>
                <a:ea typeface="Symbol" panose="05050102010706020507" pitchFamily="18" charset="2"/>
              </a:rPr>
              <a:t>						</a:t>
            </a:r>
            <a:r>
              <a:rPr lang="sr-Latn-BA" sz="1600" dirty="0" smtClean="0">
                <a:latin typeface="Times New Roman" panose="02020603050405020304" pitchFamily="18" charset="0"/>
                <a:ea typeface="Symbol" panose="05050102010706020507" pitchFamily="18" charset="2"/>
              </a:rPr>
              <a:t>       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4.288,0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Symbol" panose="05050102010706020507" pitchFamily="18" charset="2"/>
              </a:rPr>
              <a:t>- </a:t>
            </a:r>
            <a:r>
              <a:rPr lang="en-US" sz="1600" dirty="0" err="1">
                <a:latin typeface="Times New Roman" panose="02020603050405020304" pitchFamily="18" charset="0"/>
                <a:ea typeface="Symbol" panose="05050102010706020507" pitchFamily="18" charset="2"/>
              </a:rPr>
              <a:t>prilivi</a:t>
            </a:r>
            <a:r>
              <a:rPr lang="en-US" sz="1600" dirty="0">
                <a:latin typeface="Times New Roman" panose="02020603050405020304" pitchFamily="18" charset="0"/>
                <a:ea typeface="Symbol" panose="05050102010706020507" pitchFamily="18" charset="2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Symbol" panose="05050102010706020507" pitchFamily="18" charset="2"/>
              </a:rPr>
              <a:t>po</a:t>
            </a:r>
            <a:r>
              <a:rPr lang="en-US" sz="1600" dirty="0">
                <a:latin typeface="Times New Roman" panose="02020603050405020304" pitchFamily="18" charset="0"/>
                <a:ea typeface="Symbol" panose="05050102010706020507" pitchFamily="18" charset="2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Symbol" panose="05050102010706020507" pitchFamily="18" charset="2"/>
              </a:rPr>
              <a:t>osnovu</a:t>
            </a:r>
            <a:r>
              <a:rPr lang="en-US" sz="1600" dirty="0">
                <a:latin typeface="Times New Roman" panose="02020603050405020304" pitchFamily="18" charset="0"/>
                <a:ea typeface="Symbol" panose="05050102010706020507" pitchFamily="18" charset="2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Symbol" panose="05050102010706020507" pitchFamily="18" charset="2"/>
              </a:rPr>
              <a:t>jednostranih</a:t>
            </a:r>
            <a:r>
              <a:rPr lang="en-US" sz="1600" dirty="0">
                <a:latin typeface="Times New Roman" panose="02020603050405020304" pitchFamily="18" charset="0"/>
                <a:ea typeface="Symbol" panose="05050102010706020507" pitchFamily="18" charset="2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Symbol" panose="05050102010706020507" pitchFamily="18" charset="2"/>
              </a:rPr>
              <a:t>transfera</a:t>
            </a:r>
            <a:r>
              <a:rPr lang="en-US" sz="1600" dirty="0">
                <a:latin typeface="Times New Roman" panose="02020603050405020304" pitchFamily="18" charset="0"/>
                <a:ea typeface="Symbol" panose="05050102010706020507" pitchFamily="18" charset="2"/>
              </a:rPr>
              <a:t>	</a:t>
            </a:r>
            <a:r>
              <a:rPr lang="sr-Latn-BA" sz="1600" dirty="0" smtClean="0">
                <a:latin typeface="Times New Roman" panose="02020603050405020304" pitchFamily="18" charset="0"/>
                <a:ea typeface="Symbol" panose="05050102010706020507" pitchFamily="18" charset="2"/>
              </a:rPr>
              <a:t>         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4.553,2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priliv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stranih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direktnih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investicija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		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2.994,3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dugoročni krediti dati				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</a:t>
            </a:r>
            <a:r>
              <a:rPr lang="pt-BR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36,1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1600" dirty="0">
                <a:latin typeface="Times New Roman" panose="02020603050405020304" pitchFamily="18" charset="0"/>
                <a:ea typeface="Symbol" panose="05050102010706020507" pitchFamily="18" charset="2"/>
              </a:rPr>
              <a:t>- priliv kratkoročnog kapitala				</a:t>
            </a:r>
            <a:r>
              <a:rPr lang="pt-BR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1.418,4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1600" dirty="0">
                <a:latin typeface="Times New Roman" panose="02020603050405020304" pitchFamily="18" charset="0"/>
                <a:ea typeface="Symbol" panose="05050102010706020507" pitchFamily="18" charset="2"/>
              </a:rPr>
              <a:t>- izvoz usluga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			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pt-BR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4.033,2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Symbol" panose="05050102010706020507" pitchFamily="18" charset="2"/>
              </a:rPr>
              <a:t>- rashodi  po osnovu profita, kamata i dividendi	</a:t>
            </a: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-2.186,9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portfolio investicije u zemlju (priliv)		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</a:t>
            </a:r>
            <a:r>
              <a:rPr lang="it-IT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0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,00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dugoročni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krediti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primljeni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	 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280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,00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l-PL" sz="1600" dirty="0">
                <a:latin typeface="Times New Roman" panose="02020603050405020304" pitchFamily="18" charset="0"/>
                <a:ea typeface="Symbol" panose="05050102010706020507" pitchFamily="18" charset="2"/>
              </a:rPr>
              <a:t>- odliv kratkoročnog kapitala				</a:t>
            </a:r>
            <a:r>
              <a:rPr lang="pl-PL" sz="1600" dirty="0" smtClean="0">
                <a:latin typeface="Times New Roman" panose="02020603050405020304" pitchFamily="18" charset="0"/>
                <a:ea typeface="Symbol" panose="05050102010706020507" pitchFamily="18" charset="2"/>
              </a:rPr>
              <a:t>    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25,7</a:t>
            </a:r>
            <a:endParaRPr lang="en-GB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uvoz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robe						</a:t>
            </a:r>
            <a:r>
              <a:rPr lang="sr-Latn-BA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22.213,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7755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126267"/>
              </p:ext>
            </p:extLst>
          </p:nvPr>
        </p:nvGraphicFramePr>
        <p:xfrm>
          <a:off x="840510" y="951344"/>
          <a:ext cx="6862617" cy="5763317"/>
        </p:xfrm>
        <a:graphic>
          <a:graphicData uri="http://schemas.openxmlformats.org/drawingml/2006/table">
            <a:tbl>
              <a:tblPr/>
              <a:tblGrid>
                <a:gridCol w="4187956">
                  <a:extLst>
                    <a:ext uri="{9D8B030D-6E8A-4147-A177-3AD203B41FA5}">
                      <a16:colId xmlns:a16="http://schemas.microsoft.com/office/drawing/2014/main" val="2063830253"/>
                    </a:ext>
                  </a:extLst>
                </a:gridCol>
                <a:gridCol w="1354927">
                  <a:extLst>
                    <a:ext uri="{9D8B030D-6E8A-4147-A177-3AD203B41FA5}">
                      <a16:colId xmlns:a16="http://schemas.microsoft.com/office/drawing/2014/main" val="1944976811"/>
                    </a:ext>
                  </a:extLst>
                </a:gridCol>
                <a:gridCol w="1319734">
                  <a:extLst>
                    <a:ext uri="{9D8B030D-6E8A-4147-A177-3AD203B41FA5}">
                      <a16:colId xmlns:a16="http://schemas.microsoft.com/office/drawing/2014/main" val="961754849"/>
                    </a:ext>
                  </a:extLst>
                </a:gridCol>
              </a:tblGrid>
              <a:tr h="21190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0" u="none" strike="noStrike" dirty="0" err="1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Transakcije</a:t>
                      </a:r>
                      <a:r>
                        <a:rPr lang="en-GB" sz="16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 u </a:t>
                      </a:r>
                      <a:r>
                        <a:rPr lang="en-GB" sz="1600" b="1" i="0" u="none" strike="noStrike" dirty="0" err="1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milionima</a:t>
                      </a:r>
                      <a:r>
                        <a:rPr lang="en-GB" sz="16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 KM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Debitne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0" u="none" strike="noStrike">
                          <a:solidFill>
                            <a:srgbClr val="9C0006"/>
                          </a:solidFill>
                          <a:effectLst/>
                          <a:latin typeface="Calibri" panose="020F0502020204030204" pitchFamily="34" charset="0"/>
                        </a:rPr>
                        <a:t>Kreditne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236283"/>
                  </a:ext>
                </a:extLst>
              </a:tr>
              <a:tr h="21190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Izvoz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robe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10.956,50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73534"/>
                  </a:ext>
                </a:extLst>
              </a:tr>
              <a:tr h="2295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uvoz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robe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-22.213,00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707069"/>
                  </a:ext>
                </a:extLst>
              </a:tr>
              <a:tr h="2295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</a:t>
                      </a:r>
                      <a:r>
                        <a:rPr lang="en-GB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robni</a:t>
                      </a:r>
                      <a:r>
                        <a:rPr lang="en-GB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bilans</a:t>
                      </a:r>
                      <a:r>
                        <a:rPr lang="en-GB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-11.256,50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300188"/>
                  </a:ext>
                </a:extLst>
              </a:tr>
              <a:tr h="2295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Izvoz usluga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4.033,20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8588613"/>
                  </a:ext>
                </a:extLst>
              </a:tr>
              <a:tr h="2295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Uvoz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usluga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-4.288,00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7057193"/>
                  </a:ext>
                </a:extLst>
              </a:tr>
              <a:tr h="229562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Prihodi po osnovu profita, kamati dividendi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831,00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7051519"/>
                  </a:ext>
                </a:extLst>
              </a:tr>
              <a:tr h="229562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Rashodi po osnovu profita, kamati, dividendi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-2.186,90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1423406"/>
                  </a:ext>
                </a:extLst>
              </a:tr>
              <a:tr h="2295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</a:t>
                      </a:r>
                      <a:r>
                        <a:rPr lang="en-GB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spoljne</a:t>
                      </a:r>
                      <a:r>
                        <a:rPr lang="en-GB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trgovine</a:t>
                      </a:r>
                      <a:r>
                        <a:rPr lang="en-GB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GB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spoljnotrgovinski</a:t>
                      </a:r>
                      <a:r>
                        <a:rPr lang="en-GB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bilans</a:t>
                      </a:r>
                      <a:r>
                        <a:rPr lang="en-GB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-12.867,20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848035"/>
                  </a:ext>
                </a:extLst>
              </a:tr>
              <a:tr h="2295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Prilivi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osnovu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jednostranih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transfera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4.553,20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419578"/>
                  </a:ext>
                </a:extLst>
              </a:tr>
              <a:tr h="229562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Odlivi po osnovu jednostranih transfera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-407,40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363623"/>
                  </a:ext>
                </a:extLst>
              </a:tr>
              <a:tr h="2295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</a:t>
                      </a:r>
                      <a:r>
                        <a:rPr lang="en-GB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tekući</a:t>
                      </a:r>
                      <a:r>
                        <a:rPr lang="en-GB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bilans</a:t>
                      </a:r>
                      <a:r>
                        <a:rPr lang="en-GB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-8.721,40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852472"/>
                  </a:ext>
                </a:extLst>
              </a:tr>
              <a:tr h="2295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Priliv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stranih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direktnih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investicija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2.994,30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570280"/>
                  </a:ext>
                </a:extLst>
              </a:tr>
              <a:tr h="22956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Odliv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stranih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direktnih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investicija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-277,40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3401723"/>
                  </a:ext>
                </a:extLst>
              </a:tr>
              <a:tr h="21190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Portfolio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investicije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zemlju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priliv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2738269"/>
                  </a:ext>
                </a:extLst>
              </a:tr>
              <a:tr h="21190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Portfolio investicije u inostranstvo  (odliv)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-134,20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0698853"/>
                  </a:ext>
                </a:extLst>
              </a:tr>
              <a:tr h="21190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 osnovni bilans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-6.138,70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049771"/>
                  </a:ext>
                </a:extLst>
              </a:tr>
              <a:tr h="21190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Dugoročni dati krediti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-36,10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6717280"/>
                  </a:ext>
                </a:extLst>
              </a:tr>
              <a:tr h="21190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Dugoročni krediti primljeni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3.280,00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061078"/>
                  </a:ext>
                </a:extLst>
              </a:tr>
              <a:tr h="21190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Odliv kratkoročnog kapitala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-25,70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2746675"/>
                  </a:ext>
                </a:extLst>
              </a:tr>
              <a:tr h="21190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Priliv kratkoročnog kapitala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1.418,40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6806647"/>
                  </a:ext>
                </a:extLst>
              </a:tr>
              <a:tr h="21190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Saldo platni bilans 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-1.502,10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470854"/>
                  </a:ext>
                </a:extLst>
              </a:tr>
              <a:tr h="211904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monetarne rezerve - odliv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1.502,10</a:t>
                      </a:r>
                    </a:p>
                  </a:txBody>
                  <a:tcPr marL="6739" marR="6739" marT="67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147572"/>
                  </a:ext>
                </a:extLst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197905" y="560469"/>
            <a:ext cx="1285210" cy="266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Rješenje:  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94651" y="74014"/>
            <a:ext cx="8949349" cy="486455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bilans- primjeri (platni bilans Republike Srbije)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73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23273" y="3129396"/>
            <a:ext cx="8442036" cy="1908982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sr-Latn-BA" sz="4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pažnji. </a:t>
            </a:r>
            <a:endParaRPr lang="en-GB" sz="4800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0" y="5139978"/>
            <a:ext cx="1793577" cy="147608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pic>
        <p:nvPicPr>
          <p:cNvPr id="6" name="Picture 5" descr="Ekonomski_fakultet_memorandum-01"/>
          <p:cNvPicPr/>
          <p:nvPr/>
        </p:nvPicPr>
        <p:blipFill>
          <a:blip r:embed="rId3"/>
          <a:srcRect l="19667" t="3636" r="20273" b="88020"/>
          <a:stretch>
            <a:fillRect/>
          </a:stretch>
        </p:blipFill>
        <p:spPr bwMode="auto">
          <a:xfrm>
            <a:off x="1278044" y="223851"/>
            <a:ext cx="5870108" cy="95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783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 (def., osnovni cilj vođenja platnog bilansa..) 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77453" y="2123443"/>
            <a:ext cx="2022764" cy="48952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ef.Platni bilans 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57565" y="4912025"/>
            <a:ext cx="2022764" cy="89265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Osnovni cilj vođenja platnog bilansa</a:t>
            </a: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???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399455" y="3996511"/>
            <a:ext cx="1958110" cy="63051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Sve transakcije ili sistematski (svodni) bilans? 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754908" y="3084142"/>
            <a:ext cx="2022764" cy="48952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Međ.transakcija ≠Platni bilans 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77453" y="1116840"/>
            <a:ext cx="7714478" cy="37255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Podsjetimo se.....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88" y="951831"/>
            <a:ext cx="566434" cy="70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51" y="2893805"/>
            <a:ext cx="2022764" cy="107518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96251" y="1639731"/>
            <a:ext cx="2022764" cy="48952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 kao indikator...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428733" y="1319298"/>
            <a:ext cx="6396469" cy="941916"/>
          </a:xfrm>
          <a:prstGeom prst="round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sr-Latn-B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Uspješnosti zemlje u međunarodnoj razmjeni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Stanja ravnoteže jedne zemlje u međ.razmjeni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Evenutalnih promjena koje mogu imati za posljedicu poboljšanje ili pogoršanje položaja jedne zemlje u međunarodnoj razmjeni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94651" y="2340297"/>
            <a:ext cx="2022764" cy="48952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Značaj platnog bilansa....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346036" y="2358866"/>
            <a:ext cx="6396469" cy="9419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endParaRPr lang="sr-Latn-B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Porast učešća međunarodnih transakcija u ukupnom obimu transakcija jedne zemlje zahtjeva analizu ekonomske uspješnosti svake države u međunarodnim ekonomskim odnosima.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3272" y="4340350"/>
            <a:ext cx="2022764" cy="8632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Principi računovodsva platnog bilansa 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511859" y="4261679"/>
            <a:ext cx="6396469" cy="1535805"/>
          </a:xfrm>
          <a:prstGeom prst="round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sr-Latn-B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Principi računovodstva platnog bilansa → kako se međunarodne tranakcije bilježe , odnosno unose u platni bilans zemlje. Tri glavna računa platnog bilansa: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Račun platnog bilansa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Račun kapitalnog bilansa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Račun finansijskog bilansa. 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50" y="803685"/>
            <a:ext cx="566434" cy="702573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729672" y="862195"/>
            <a:ext cx="7714478" cy="37255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Podsjetimo se.....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24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 ( tekući i kapitalni račn)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34243" y="1581310"/>
            <a:ext cx="3408219" cy="3682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Tekući račun  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4871" y="1949556"/>
            <a:ext cx="3426965" cy="2424455"/>
          </a:xfrm>
          <a:prstGeom prst="round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sr-Latn-B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Izvoz i uvoz dobara i usluga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Primarni dohodak (od investicija) primljen od ili plaćen stranim rezidentima i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Sekundarni dohodak (tekući transferi kao što su penzije) poslati ili primljen iz inostranstva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3271" y="4658699"/>
            <a:ext cx="5264729" cy="2748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Neto kreditiranje (+) sa tekućeg i i kapitalnog računa 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096599" y="1842209"/>
            <a:ext cx="4664652" cy="2639147"/>
          </a:xfrm>
          <a:prstGeom prst="round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sr-Latn-B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obično je vrlo mali, sadrži kupovinu i prodaju neproizvodne nefinansijske aktive (priorodni resursi) kao i priliv i odliv kapitalnih transfera. Izvoz dobara i usluga kao i primarni i sekundarni dohoci, i kapitalni transferi primljeni iz inostranstva spadaju u </a:t>
            </a:r>
            <a:r>
              <a:rPr lang="sr-Latn-BA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potražne transakcije</a:t>
            </a: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dok su uvoz dobara i usluga, primarni i sekundarni dohoci i kapitalni transferi poslati u inostravo klasifikovani kao </a:t>
            </a:r>
            <a:r>
              <a:rPr lang="sr-Latn-BA" sz="16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dugovne transakcije</a:t>
            </a: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24949" y="1401725"/>
            <a:ext cx="4373146" cy="3682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Kapitalni račun 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692585" y="5481840"/>
            <a:ext cx="5264729" cy="2748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Neto zaduženje (-) sa tekućeg i i kapitalnog računa 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77453" y="1116840"/>
            <a:ext cx="7714478" cy="37255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Podsjetimo se.....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55" y="828581"/>
            <a:ext cx="566434" cy="70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2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 ( finansijski račun)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96250" y="2276533"/>
            <a:ext cx="3408219" cy="3682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Finansijski račun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527702" y="3086234"/>
            <a:ext cx="3408219" cy="2887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Neto povećanje finansijske aktive 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98616" y="3732069"/>
            <a:ext cx="3408219" cy="2887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Neto povećanje finansijske pasive 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812487" y="4317969"/>
            <a:ext cx="3408219" cy="2887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Finansijski derivativi </a:t>
            </a:r>
            <a:endParaRPr lang="en-GB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38723" y="4776833"/>
            <a:ext cx="8289639" cy="92439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Neto kreditiranje(+) </a:t>
            </a: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finansijskog računa nastaje kada neto povećanje finansijske aktive neke zemlje premaši neto povećanje finansijske pasive , dok </a:t>
            </a:r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neto zaduženje (-) </a:t>
            </a: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finansijskog računa nastaje kada neto povećanje finansijske pasive premaši neto povećanje finansijske aktive.  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50" y="803685"/>
            <a:ext cx="566434" cy="702573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726304" y="963367"/>
            <a:ext cx="7714478" cy="37255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Podsjetimo se.....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3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bilans- vrste transakcija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895927" y="780473"/>
            <a:ext cx="1939636" cy="812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Tekuće transakcije </a:t>
            </a:r>
            <a:endParaRPr lang="en-GB" dirty="0"/>
          </a:p>
        </p:txBody>
      </p:sp>
      <p:sp>
        <p:nvSpPr>
          <p:cNvPr id="5" name="Oval 4"/>
          <p:cNvSpPr/>
          <p:nvPr/>
        </p:nvSpPr>
        <p:spPr>
          <a:xfrm>
            <a:off x="5352472" y="780473"/>
            <a:ext cx="1939636" cy="812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dirty="0" smtClean="0"/>
              <a:t>Kapitalne  transakcije </a:t>
            </a:r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194651" y="1703533"/>
            <a:ext cx="3749965" cy="3090140"/>
          </a:xfrm>
          <a:prstGeom prst="round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Transakcije koje potiču iz realnog transfera roba i usluga i plaćanja po ovom osnovu: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Izvoz robe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Izvoz usluga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Primljeni jednostrani transferi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Prihodi </a:t>
            </a: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</a:t>
            </a:r>
            <a:r>
              <a:rPr lang="sr-Latn-B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osnovu kamata i dividendi </a:t>
            </a:r>
            <a:endParaRPr lang="sr-Latn-BA" sz="16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Uvoz robe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Uvoz usluga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Dati jednostrani transferi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ashodi po osnovu kamata i dividendi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4219" y="1593273"/>
            <a:ext cx="4315714" cy="4655127"/>
          </a:xfrm>
          <a:prstGeom prst="round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Transakcije koje nisu praćene realnim transferom roba  i usluga – međ.finansijske transakcije odnosno kretanje dugoročnog i kratkoročnog kapitala (transfer kupovne snage između pojedinih zemalja).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Priliv kapitala </a:t>
            </a:r>
            <a:r>
              <a:rPr lang="sr-Latn-BA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(kao posljedica kredita odobrenih od drugih zemalja, stranih depozita u domaćim bankama i kupovina domaćih vrijednosnih papira od strane nerezidenata te države ili priliv po osnovu otplate duga po kreditima koje su strane zemlje koristile u prethodnom periodu. </a:t>
            </a:r>
            <a:endParaRPr lang="sr-Latn-BA" sz="16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Izvoz zlata </a:t>
            </a:r>
            <a:endParaRPr lang="sr-Latn-BA" sz="1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Odliv kapitala </a:t>
            </a: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(kao posljedica kreditnih aranžmana, držanje depozita u stranim bankama i kupovina vrijednosnih papira iz stranih država).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sr-Latn-BA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Uvoz zlata </a:t>
            </a:r>
          </a:p>
        </p:txBody>
      </p:sp>
      <p:sp>
        <p:nvSpPr>
          <p:cNvPr id="8" name="Rounded Rectangle 7"/>
          <p:cNvSpPr/>
          <p:nvPr/>
        </p:nvSpPr>
        <p:spPr>
          <a:xfrm rot="1022423">
            <a:off x="7583129" y="2763459"/>
            <a:ext cx="1547473" cy="323273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000" b="1" dirty="0" smtClean="0"/>
              <a:t>Priliv nova u zemlju (kreditne transakciej) </a:t>
            </a:r>
            <a:endParaRPr lang="en-GB" sz="1000" b="1" dirty="0"/>
          </a:p>
        </p:txBody>
      </p:sp>
      <p:sp>
        <p:nvSpPr>
          <p:cNvPr id="9" name="Rounded Rectangle 8"/>
          <p:cNvSpPr/>
          <p:nvPr/>
        </p:nvSpPr>
        <p:spPr>
          <a:xfrm rot="1868924">
            <a:off x="2227951" y="2561790"/>
            <a:ext cx="1549110" cy="323273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000" b="1" dirty="0" smtClean="0"/>
              <a:t>Priliv nova u zemlju (kreditne transakciej) </a:t>
            </a:r>
            <a:endParaRPr lang="en-GB" sz="1000" b="1" dirty="0"/>
          </a:p>
        </p:txBody>
      </p:sp>
      <p:sp>
        <p:nvSpPr>
          <p:cNvPr id="10" name="Rounded Rectangle 9"/>
          <p:cNvSpPr/>
          <p:nvPr/>
        </p:nvSpPr>
        <p:spPr>
          <a:xfrm rot="1868924">
            <a:off x="2325760" y="3431982"/>
            <a:ext cx="1549110" cy="323273"/>
          </a:xfrm>
          <a:prstGeom prst="roundRect">
            <a:avLst/>
          </a:prstGeom>
          <a:solidFill>
            <a:srgbClr val="FBBF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000" b="1" dirty="0" smtClean="0"/>
              <a:t>Odliv novca iz zemlje (debitne transakciej) </a:t>
            </a:r>
            <a:endParaRPr lang="en-GB" sz="1000" b="1" dirty="0"/>
          </a:p>
        </p:txBody>
      </p:sp>
      <p:sp>
        <p:nvSpPr>
          <p:cNvPr id="11" name="Rounded Rectangle 10"/>
          <p:cNvSpPr/>
          <p:nvPr/>
        </p:nvSpPr>
        <p:spPr>
          <a:xfrm rot="853249">
            <a:off x="7264048" y="5967363"/>
            <a:ext cx="1549110" cy="323273"/>
          </a:xfrm>
          <a:prstGeom prst="roundRect">
            <a:avLst/>
          </a:prstGeom>
          <a:solidFill>
            <a:srgbClr val="FBBF5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1000" b="1" dirty="0" smtClean="0"/>
              <a:t>Odliv novca iz zemlje (debitne transakciej) </a:t>
            </a:r>
            <a:endParaRPr lang="en-GB" sz="10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288658" y="4893731"/>
            <a:ext cx="3749965" cy="1179945"/>
          </a:xfrm>
          <a:prstGeom prst="round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Jednostrani transferi ( doznake radnika iz iznostranstva, penzije plaćene i primljene iz inostranstva, drugi privatni transferi.</a:t>
            </a:r>
          </a:p>
        </p:txBody>
      </p:sp>
    </p:spTree>
    <p:extLst>
      <p:ext uri="{BB962C8B-B14F-4D97-AF65-F5344CB8AC3E}">
        <p14:creationId xmlns:p14="http://schemas.microsoft.com/office/powerpoint/2010/main" val="325188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bilans- struktura platnog bilansa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94651" y="2507817"/>
            <a:ext cx="3264829" cy="3898671"/>
          </a:xfrm>
          <a:prstGeom prst="round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Struktura platnog bilansa – pregled kreditnih i debitnih stavki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Kreditne stavke - tekuće </a:t>
            </a:r>
            <a:r>
              <a:rPr lang="sr-Latn-B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kapitalne transakcije koje imaju za posljedicu priliv novca u </a:t>
            </a: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zemlju (evidentiraju se na potražnu stranu)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Debitne stavke - tekuće </a:t>
            </a:r>
            <a:r>
              <a:rPr lang="sr-Latn-B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kapitalne transakcije koje imaju za posljedicu odliv novca iz </a:t>
            </a: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zemlje</a:t>
            </a:r>
            <a:r>
              <a:rPr lang="sr-Latn-B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B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(evidentiraju se na dugovnu stranu) </a:t>
            </a:r>
            <a:endParaRPr lang="sr-Latn-B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51" y="886441"/>
            <a:ext cx="566434" cy="70257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80882" y="1111899"/>
            <a:ext cx="7714478" cy="41271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Primjer – struktura platnog bilansa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43167" t="26296" r="21000" b="30445"/>
          <a:stretch/>
        </p:blipFill>
        <p:spPr>
          <a:xfrm>
            <a:off x="3684223" y="1524610"/>
            <a:ext cx="5261657" cy="49671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061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/>
          </p:nvPr>
        </p:nvGraphicFramePr>
        <p:xfrm>
          <a:off x="477868" y="2340582"/>
          <a:ext cx="3824922" cy="4268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Worksheet" r:id="rId3" imgW="3261131" imgH="3772149" progId="Excel.Sheet.12">
                  <p:embed/>
                </p:oleObj>
              </mc:Choice>
              <mc:Fallback>
                <p:oleObj name="Worksheet" r:id="rId3" imgW="3261131" imgH="3772149" progId="Excel.Sheet.12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7868" y="2340582"/>
                        <a:ext cx="3824922" cy="42684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bilans- primjeri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51" y="886441"/>
            <a:ext cx="566434" cy="70257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97641" y="1031371"/>
            <a:ext cx="7714478" cy="76972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Primjer PB BiH – date su sledeće ekonomske transakcije zemlje sa ostalim dijelom svijeta. </a:t>
            </a:r>
          </a:p>
          <a:p>
            <a:pPr marL="342900" indent="-342900" algn="just">
              <a:buAutoNum type="alphaLcParenR"/>
            </a:pPr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Razvrstajte transkacije na kreditne i debitne transakcije!</a:t>
            </a:r>
          </a:p>
          <a:p>
            <a:pPr marL="342900" indent="-342900" algn="just">
              <a:buAutoNum type="alphaLcParenR"/>
            </a:pPr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Označite koje transakcije su tekuće  (T) a koje kapitalne (K)!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66125" y="2029051"/>
            <a:ext cx="1285210" cy="266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 (a)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802071" y="2029051"/>
            <a:ext cx="1285210" cy="266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 (b)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42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3431244"/>
              </p:ext>
            </p:extLst>
          </p:nvPr>
        </p:nvGraphicFramePr>
        <p:xfrm>
          <a:off x="477868" y="2340582"/>
          <a:ext cx="3824922" cy="4268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name="Worksheet" r:id="rId3" imgW="3261131" imgH="3772149" progId="Excel.Sheet.12">
                  <p:embed/>
                </p:oleObj>
              </mc:Choice>
              <mc:Fallback>
                <p:oleObj name="Worksheet" r:id="rId3" imgW="3261131" imgH="377214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7868" y="2340582"/>
                        <a:ext cx="3824922" cy="42684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94651" y="126819"/>
            <a:ext cx="8949349" cy="543394"/>
          </a:xfrm>
          <a:prstGeom prst="roundRect">
            <a:avLst/>
          </a:prstGeom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r-Latn-BA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Platni bilans- primjeri </a:t>
            </a:r>
            <a:endParaRPr lang="en-GB" sz="20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51" y="886441"/>
            <a:ext cx="566434" cy="70257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97641" y="1031371"/>
            <a:ext cx="7714478" cy="76972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Primjer PB BiH – date su sledeće ekonomske transakcije zemlje sa ostalim dijelom svijeta. </a:t>
            </a:r>
          </a:p>
          <a:p>
            <a:pPr marL="342900" indent="-342900" algn="just">
              <a:buAutoNum type="alphaLcParenR"/>
            </a:pPr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Razvrstajte transkacije na kreditne i debitne transakcije!</a:t>
            </a:r>
          </a:p>
          <a:p>
            <a:pPr marL="342900" indent="-342900" algn="just">
              <a:buAutoNum type="alphaLcParenR"/>
            </a:pPr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Označite koje transakcije su tekuće  (T) a koje kapitalne (K)!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2586955"/>
              </p:ext>
            </p:extLst>
          </p:nvPr>
        </p:nvGraphicFramePr>
        <p:xfrm>
          <a:off x="4466125" y="2340582"/>
          <a:ext cx="1227137" cy="4268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" name="Worksheet" r:id="rId6" imgW="1226856" imgH="3772149" progId="Excel.Sheet.12">
                  <p:embed/>
                </p:oleObj>
              </mc:Choice>
              <mc:Fallback>
                <p:oleObj name="Worksheet" r:id="rId6" imgW="1226856" imgH="377214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66125" y="2340582"/>
                        <a:ext cx="1227137" cy="42684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4466125" y="2029051"/>
            <a:ext cx="1285210" cy="266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 (a)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802071" y="2029051"/>
            <a:ext cx="1285210" cy="266396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sr-Latn-BA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Rješenje (b) </a:t>
            </a:r>
            <a:endParaRPr lang="sr-Latn-BA" sz="1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410013"/>
              </p:ext>
            </p:extLst>
          </p:nvPr>
        </p:nvGraphicFramePr>
        <p:xfrm>
          <a:off x="5856596" y="2340581"/>
          <a:ext cx="1301586" cy="4268497"/>
        </p:xfrm>
        <a:graphic>
          <a:graphicData uri="http://schemas.openxmlformats.org/drawingml/2006/table">
            <a:tbl>
              <a:tblPr/>
              <a:tblGrid>
                <a:gridCol w="1301586">
                  <a:extLst>
                    <a:ext uri="{9D8B030D-6E8A-4147-A177-3AD203B41FA5}">
                      <a16:colId xmlns:a16="http://schemas.microsoft.com/office/drawing/2014/main" val="1832143607"/>
                    </a:ext>
                  </a:extLst>
                </a:gridCol>
              </a:tblGrid>
              <a:tr h="208219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tekuća /kapitalna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33550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296595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0779803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1558756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8038644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2477877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589596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1608924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723091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623066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1551119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7412507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550829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510459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9355415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458566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506864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568613"/>
                  </a:ext>
                </a:extLst>
              </a:tr>
              <a:tr h="22557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452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67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42641</TotalTime>
  <Words>1456</Words>
  <Application>Microsoft Office PowerPoint</Application>
  <PresentationFormat>On-screen Show (4:3)</PresentationFormat>
  <Paragraphs>499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Symbol</vt:lpstr>
      <vt:lpstr>Times New Roman</vt:lpstr>
      <vt:lpstr>Trebuchet MS</vt:lpstr>
      <vt:lpstr>Wingdings</vt:lpstr>
      <vt:lpstr>Wingdings 3</vt:lpstr>
      <vt:lpstr>Facet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Dragana Vujičić</dc:creator>
  <cp:lastModifiedBy>Dragana Vujičić</cp:lastModifiedBy>
  <cp:revision>1103</cp:revision>
  <cp:lastPrinted>2021-04-13T06:14:07Z</cp:lastPrinted>
  <dcterms:created xsi:type="dcterms:W3CDTF">2019-03-20T17:06:19Z</dcterms:created>
  <dcterms:modified xsi:type="dcterms:W3CDTF">2023-03-20T15:17:44Z</dcterms:modified>
</cp:coreProperties>
</file>