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  <p:sldId id="275" r:id="rId18"/>
    <p:sldId id="272" r:id="rId19"/>
    <p:sldId id="273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5183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0341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8884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6402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7169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915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4827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53022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9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1282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698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22DF2-A547-4F28-BD7B-EE8192B1986E}" type="datetimeFigureOut">
              <a:rPr lang="en-US" smtClean="0"/>
              <a:pPr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721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Cyrl-RS" smtClean="0"/>
              <a:t>ЕЛЕМЕНТИ</a:t>
            </a:r>
            <a:r>
              <a:rPr lang="en-US" smtClean="0"/>
              <a:t> </a:t>
            </a:r>
            <a:r>
              <a:rPr lang="sr-Cyrl-RS" smtClean="0"/>
              <a:t>ФИНАНСИЈСКИХ</a:t>
            </a:r>
            <a:r>
              <a:rPr lang="en-US" smtClean="0"/>
              <a:t> </a:t>
            </a:r>
            <a:r>
              <a:rPr lang="sr-Cyrl-RS" smtClean="0"/>
              <a:t>ИЗВЈЕШТАЈА</a:t>
            </a:r>
            <a:r>
              <a:rPr lang="en-US" smtClean="0"/>
              <a:t> </a:t>
            </a:r>
            <a:r>
              <a:rPr lang="sr-Cyrl-RS" smtClean="0"/>
              <a:t>И</a:t>
            </a:r>
            <a:r>
              <a:rPr lang="en-US" smtClean="0"/>
              <a:t> </a:t>
            </a:r>
            <a:r>
              <a:rPr lang="sr-Cyrl-RS" smtClean="0"/>
              <a:t>МЈЕРЕЊЕ</a:t>
            </a:r>
            <a:r>
              <a:rPr lang="en-US" smtClean="0"/>
              <a:t> </a:t>
            </a:r>
            <a:r>
              <a:rPr lang="sr-Cyrl-RS" smtClean="0"/>
              <a:t>ДОБИТИ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/>
              <a:t>Проф.др Јелена Пољашевић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62280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Према</a:t>
            </a:r>
            <a:r>
              <a:rPr lang="en-US" dirty="0" smtClean="0"/>
              <a:t> </a:t>
            </a:r>
            <a:r>
              <a:rPr lang="sr-Cyrl-RS" dirty="0" smtClean="0"/>
              <a:t>концпетуалном</a:t>
            </a:r>
            <a:r>
              <a:rPr lang="en-US" dirty="0" smtClean="0"/>
              <a:t> </a:t>
            </a:r>
            <a:r>
              <a:rPr lang="sr-Cyrl-RS" smtClean="0"/>
              <a:t>оквиру</a:t>
            </a:r>
            <a:r>
              <a:rPr lang="en-US" smtClean="0"/>
              <a:t> </a:t>
            </a:r>
            <a:r>
              <a:rPr lang="sr-Cyrl-RS" smtClean="0"/>
              <a:t>ИАСБ</a:t>
            </a:r>
            <a:r>
              <a:rPr lang="en-US" smtClean="0"/>
              <a:t>-</a:t>
            </a:r>
            <a:r>
              <a:rPr lang="sr-Cyrl-RS" smtClean="0"/>
              <a:t>а</a:t>
            </a:r>
            <a:r>
              <a:rPr lang="en-US" smtClean="0"/>
              <a:t>  </a:t>
            </a:r>
            <a:r>
              <a:rPr lang="sr-Cyrl-RS" smtClean="0"/>
              <a:t>ставку</a:t>
            </a:r>
            <a:r>
              <a:rPr lang="en-US" smtClean="0"/>
              <a:t> </a:t>
            </a:r>
            <a:r>
              <a:rPr lang="sr-Cyrl-RS" smtClean="0"/>
              <a:t>која</a:t>
            </a:r>
            <a:r>
              <a:rPr lang="en-US" smtClean="0"/>
              <a:t> </a:t>
            </a:r>
            <a:r>
              <a:rPr lang="sr-Cyrl-RS" smtClean="0"/>
              <a:t>задовољава</a:t>
            </a:r>
            <a:r>
              <a:rPr lang="en-US" smtClean="0"/>
              <a:t> </a:t>
            </a:r>
            <a:r>
              <a:rPr lang="sr-Cyrl-RS" smtClean="0"/>
              <a:t>дефиницију</a:t>
            </a:r>
            <a:r>
              <a:rPr lang="en-US" smtClean="0"/>
              <a:t> </a:t>
            </a:r>
            <a:r>
              <a:rPr lang="sr-Cyrl-RS" smtClean="0"/>
              <a:t>неког</a:t>
            </a:r>
            <a:r>
              <a:rPr lang="en-US" smtClean="0"/>
              <a:t> </a:t>
            </a:r>
            <a:r>
              <a:rPr lang="sr-Cyrl-RS" smtClean="0"/>
              <a:t>од</a:t>
            </a:r>
            <a:r>
              <a:rPr lang="en-US" smtClean="0"/>
              <a:t> </a:t>
            </a:r>
            <a:r>
              <a:rPr lang="sr-Cyrl-RS" smtClean="0"/>
              <a:t>елемената</a:t>
            </a:r>
            <a:r>
              <a:rPr lang="en-US" smtClean="0"/>
              <a:t> </a:t>
            </a:r>
            <a:r>
              <a:rPr lang="sr-Cyrl-RS" smtClean="0"/>
              <a:t>треба</a:t>
            </a:r>
            <a:r>
              <a:rPr lang="en-US" smtClean="0"/>
              <a:t> </a:t>
            </a:r>
            <a:r>
              <a:rPr lang="sr-Cyrl-RS" smtClean="0"/>
              <a:t>признати</a:t>
            </a:r>
            <a:r>
              <a:rPr lang="en-US" smtClean="0"/>
              <a:t> </a:t>
            </a:r>
            <a:r>
              <a:rPr lang="sr-Cyrl-RS" smtClean="0"/>
              <a:t>ако</a:t>
            </a:r>
            <a:r>
              <a:rPr lang="en-US" smtClean="0"/>
              <a:t> </a:t>
            </a:r>
            <a:r>
              <a:rPr lang="en-US" dirty="0"/>
              <a:t>:</a:t>
            </a:r>
          </a:p>
          <a:p>
            <a:r>
              <a:rPr lang="en-US" smtClean="0"/>
              <a:t>(</a:t>
            </a:r>
            <a:r>
              <a:rPr lang="sr-Cyrl-RS" smtClean="0"/>
              <a:t>а</a:t>
            </a:r>
            <a:r>
              <a:rPr lang="en-US" smtClean="0"/>
              <a:t>) </a:t>
            </a:r>
            <a:r>
              <a:rPr lang="sr-Cyrl-RS" smtClean="0"/>
              <a:t>је</a:t>
            </a:r>
            <a:r>
              <a:rPr lang="en-US" smtClean="0"/>
              <a:t> </a:t>
            </a:r>
            <a:r>
              <a:rPr lang="sr-Cyrl-RS" smtClean="0"/>
              <a:t>вјеројатно</a:t>
            </a:r>
            <a:r>
              <a:rPr lang="en-US" smtClean="0"/>
              <a:t> </a:t>
            </a:r>
            <a:r>
              <a:rPr lang="sr-Cyrl-RS" smtClean="0"/>
              <a:t>да</a:t>
            </a:r>
            <a:r>
              <a:rPr lang="en-US" smtClean="0"/>
              <a:t> </a:t>
            </a:r>
            <a:r>
              <a:rPr lang="sr-Cyrl-RS" smtClean="0"/>
              <a:t>ће</a:t>
            </a:r>
            <a:r>
              <a:rPr lang="en-US" smtClean="0"/>
              <a:t> </a:t>
            </a:r>
            <a:r>
              <a:rPr lang="sr-Cyrl-RS" smtClean="0"/>
              <a:t>било</a:t>
            </a:r>
            <a:r>
              <a:rPr lang="en-US" smtClean="0"/>
              <a:t> </a:t>
            </a:r>
            <a:r>
              <a:rPr lang="sr-Cyrl-RS" smtClean="0"/>
              <a:t>која</a:t>
            </a:r>
            <a:r>
              <a:rPr lang="en-US" smtClean="0"/>
              <a:t> </a:t>
            </a:r>
            <a:r>
              <a:rPr lang="sr-Cyrl-RS" smtClean="0"/>
              <a:t>будућа</a:t>
            </a:r>
            <a:r>
              <a:rPr lang="en-US" smtClean="0"/>
              <a:t> </a:t>
            </a:r>
            <a:r>
              <a:rPr lang="sr-Cyrl-RS" smtClean="0"/>
              <a:t>корист</a:t>
            </a:r>
            <a:r>
              <a:rPr lang="en-US" smtClean="0"/>
              <a:t> </a:t>
            </a:r>
            <a:r>
              <a:rPr lang="sr-Cyrl-RS" smtClean="0"/>
              <a:t>везана</a:t>
            </a:r>
            <a:r>
              <a:rPr lang="en-US" smtClean="0"/>
              <a:t> </a:t>
            </a:r>
            <a:r>
              <a:rPr lang="sr-Cyrl-RS" smtClean="0"/>
              <a:t>за</a:t>
            </a:r>
            <a:r>
              <a:rPr lang="en-US" smtClean="0"/>
              <a:t> </a:t>
            </a:r>
            <a:r>
              <a:rPr lang="sr-Cyrl-RS" smtClean="0"/>
              <a:t>ту</a:t>
            </a:r>
            <a:r>
              <a:rPr lang="en-US" smtClean="0"/>
              <a:t> </a:t>
            </a:r>
            <a:r>
              <a:rPr lang="sr-Cyrl-RS" smtClean="0"/>
              <a:t>ставку</a:t>
            </a:r>
            <a:r>
              <a:rPr lang="en-US" smtClean="0"/>
              <a:t> </a:t>
            </a:r>
            <a:r>
              <a:rPr lang="sr-Cyrl-RS" smtClean="0"/>
              <a:t>притицати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отицати</a:t>
            </a:r>
            <a:r>
              <a:rPr lang="en-US" smtClean="0"/>
              <a:t> </a:t>
            </a:r>
            <a:r>
              <a:rPr lang="sr-Cyrl-RS" smtClean="0"/>
              <a:t>из</a:t>
            </a:r>
            <a:r>
              <a:rPr lang="en-US" smtClean="0"/>
              <a:t> </a:t>
            </a:r>
            <a:r>
              <a:rPr lang="sr-Cyrl-RS" smtClean="0"/>
              <a:t>субјекта</a:t>
            </a:r>
            <a:r>
              <a:rPr lang="en-US" smtClean="0"/>
              <a:t>; </a:t>
            </a:r>
            <a:r>
              <a:rPr lang="sr-Cyrl-RS" dirty="0" smtClean="0"/>
              <a:t>и</a:t>
            </a:r>
            <a:endParaRPr lang="en-US" dirty="0"/>
          </a:p>
          <a:p>
            <a:r>
              <a:rPr lang="en-US" smtClean="0"/>
              <a:t>(</a:t>
            </a:r>
            <a:r>
              <a:rPr lang="sr-Cyrl-RS" smtClean="0"/>
              <a:t>б</a:t>
            </a:r>
            <a:r>
              <a:rPr lang="en-US" smtClean="0"/>
              <a:t>) </a:t>
            </a:r>
            <a:r>
              <a:rPr lang="sr-Cyrl-RS" smtClean="0"/>
              <a:t>ставка</a:t>
            </a:r>
            <a:r>
              <a:rPr lang="en-US" smtClean="0"/>
              <a:t> </a:t>
            </a:r>
            <a:r>
              <a:rPr lang="sr-Cyrl-RS" smtClean="0"/>
              <a:t>има</a:t>
            </a:r>
            <a:r>
              <a:rPr lang="en-US" smtClean="0"/>
              <a:t> </a:t>
            </a:r>
            <a:r>
              <a:rPr lang="sr-Cyrl-RS" smtClean="0"/>
              <a:t>цијену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вриједност</a:t>
            </a:r>
            <a:r>
              <a:rPr lang="en-US" smtClean="0"/>
              <a:t> </a:t>
            </a:r>
            <a:r>
              <a:rPr lang="sr-Cyrl-RS" smtClean="0"/>
              <a:t>која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може</a:t>
            </a:r>
            <a:r>
              <a:rPr lang="en-US" smtClean="0"/>
              <a:t> </a:t>
            </a:r>
            <a:r>
              <a:rPr lang="sr-Cyrl-RS" smtClean="0"/>
              <a:t>поуздано</a:t>
            </a:r>
            <a:r>
              <a:rPr lang="en-US" smtClean="0"/>
              <a:t> </a:t>
            </a:r>
            <a:r>
              <a:rPr lang="sr-Cyrl-RS" smtClean="0"/>
              <a:t>измјерити</a:t>
            </a:r>
            <a:r>
              <a:rPr lang="en-US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179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sr-Cyrl-RS" smtClean="0"/>
              <a:t>Признавање</a:t>
            </a:r>
            <a:r>
              <a:rPr lang="en-US" smtClean="0"/>
              <a:t> </a:t>
            </a:r>
            <a:r>
              <a:rPr lang="sr-Cyrl-RS" smtClean="0"/>
              <a:t>имовине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smtClean="0"/>
              <a:t>Имовина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признаје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билансу</a:t>
            </a:r>
            <a:r>
              <a:rPr lang="en-US" smtClean="0"/>
              <a:t> </a:t>
            </a:r>
            <a:r>
              <a:rPr lang="sr-Cyrl-RS" smtClean="0"/>
              <a:t>стања</a:t>
            </a:r>
            <a:r>
              <a:rPr lang="en-US" smtClean="0"/>
              <a:t> </a:t>
            </a:r>
            <a:r>
              <a:rPr lang="sr-Cyrl-RS" smtClean="0"/>
              <a:t>када</a:t>
            </a:r>
            <a:r>
              <a:rPr lang="en-US" smtClean="0"/>
              <a:t> </a:t>
            </a:r>
            <a:r>
              <a:rPr lang="sr-Cyrl-RS" smtClean="0"/>
              <a:t>је</a:t>
            </a:r>
            <a:r>
              <a:rPr lang="en-US" smtClean="0"/>
              <a:t> </a:t>
            </a:r>
            <a:r>
              <a:rPr lang="sr-Cyrl-RS" smtClean="0"/>
              <a:t>вјеројатно</a:t>
            </a:r>
            <a:r>
              <a:rPr lang="en-US" smtClean="0"/>
              <a:t> </a:t>
            </a:r>
            <a:r>
              <a:rPr lang="sr-Cyrl-RS" smtClean="0"/>
              <a:t>да</a:t>
            </a:r>
            <a:r>
              <a:rPr lang="en-US" smtClean="0"/>
              <a:t> </a:t>
            </a:r>
            <a:r>
              <a:rPr lang="sr-Cyrl-RS" smtClean="0"/>
              <a:t>ће</a:t>
            </a:r>
            <a:r>
              <a:rPr lang="en-US" smtClean="0"/>
              <a:t> </a:t>
            </a:r>
            <a:r>
              <a:rPr lang="sr-Cyrl-RS" smtClean="0"/>
              <a:t>будуће</a:t>
            </a:r>
            <a:r>
              <a:rPr lang="en-US" smtClean="0"/>
              <a:t> </a:t>
            </a:r>
            <a:r>
              <a:rPr lang="sr-Cyrl-RS" smtClean="0"/>
              <a:t>економске</a:t>
            </a:r>
            <a:r>
              <a:rPr lang="en-US" smtClean="0"/>
              <a:t> </a:t>
            </a:r>
            <a:r>
              <a:rPr lang="sr-Cyrl-RS" smtClean="0"/>
              <a:t>користи</a:t>
            </a:r>
            <a:r>
              <a:rPr lang="en-US" smtClean="0"/>
              <a:t> </a:t>
            </a:r>
            <a:r>
              <a:rPr lang="sr-Cyrl-RS" smtClean="0"/>
              <a:t>притицати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субјект</a:t>
            </a:r>
            <a:r>
              <a:rPr lang="en-US" smtClean="0"/>
              <a:t> </a:t>
            </a:r>
            <a:r>
              <a:rPr lang="sr-Cyrl-RS" smtClean="0"/>
              <a:t>и</a:t>
            </a:r>
            <a:r>
              <a:rPr lang="en-US" smtClean="0"/>
              <a:t> </a:t>
            </a:r>
            <a:r>
              <a:rPr lang="sr-Cyrl-RS" smtClean="0"/>
              <a:t>када</a:t>
            </a:r>
            <a:r>
              <a:rPr lang="en-US" smtClean="0"/>
              <a:t> </a:t>
            </a:r>
            <a:r>
              <a:rPr lang="sr-Cyrl-RS" smtClean="0"/>
              <a:t>имовина</a:t>
            </a:r>
            <a:r>
              <a:rPr lang="en-US" smtClean="0"/>
              <a:t> </a:t>
            </a:r>
            <a:r>
              <a:rPr lang="sr-Cyrl-RS" smtClean="0"/>
              <a:t>има</a:t>
            </a:r>
            <a:r>
              <a:rPr lang="en-US" smtClean="0"/>
              <a:t> </a:t>
            </a:r>
            <a:r>
              <a:rPr lang="sr-Cyrl-RS" smtClean="0"/>
              <a:t>цијену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вриједност</a:t>
            </a:r>
            <a:r>
              <a:rPr lang="en-US" smtClean="0"/>
              <a:t> </a:t>
            </a:r>
            <a:r>
              <a:rPr lang="sr-Cyrl-RS" smtClean="0"/>
              <a:t>које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може</a:t>
            </a:r>
            <a:r>
              <a:rPr lang="en-US" smtClean="0"/>
              <a:t> </a:t>
            </a:r>
            <a:r>
              <a:rPr lang="sr-Cyrl-RS" smtClean="0"/>
              <a:t>поуздано</a:t>
            </a:r>
            <a:r>
              <a:rPr lang="en-US" smtClean="0"/>
              <a:t> </a:t>
            </a:r>
            <a:r>
              <a:rPr lang="sr-Cyrl-RS" smtClean="0"/>
              <a:t>измјерити</a:t>
            </a:r>
            <a:r>
              <a:rPr lang="en-US" smtClean="0"/>
              <a:t>.</a:t>
            </a:r>
            <a:r>
              <a:rPr lang="sr-Cyrl-RS" smtClean="0"/>
              <a:t>Уколико</a:t>
            </a:r>
            <a:r>
              <a:rPr lang="en-US" smtClean="0"/>
              <a:t> </a:t>
            </a:r>
            <a:r>
              <a:rPr lang="sr-Cyrl-RS" smtClean="0"/>
              <a:t>настане</a:t>
            </a:r>
            <a:r>
              <a:rPr lang="en-US" smtClean="0"/>
              <a:t> </a:t>
            </a:r>
            <a:r>
              <a:rPr lang="sr-Cyrl-RS" smtClean="0"/>
              <a:t>издатак</a:t>
            </a:r>
            <a:r>
              <a:rPr lang="en-US" smtClean="0"/>
              <a:t> </a:t>
            </a:r>
            <a:r>
              <a:rPr lang="sr-Cyrl-RS" smtClean="0"/>
              <a:t>за</a:t>
            </a:r>
            <a:r>
              <a:rPr lang="en-US" smtClean="0"/>
              <a:t> </a:t>
            </a:r>
            <a:r>
              <a:rPr lang="sr-Cyrl-RS" smtClean="0"/>
              <a:t>који</a:t>
            </a:r>
            <a:r>
              <a:rPr lang="en-US" smtClean="0"/>
              <a:t> </a:t>
            </a:r>
            <a:r>
              <a:rPr lang="sr-Cyrl-RS" smtClean="0"/>
              <a:t>није</a:t>
            </a:r>
            <a:r>
              <a:rPr lang="en-US" smtClean="0"/>
              <a:t> </a:t>
            </a:r>
            <a:r>
              <a:rPr lang="sr-Cyrl-RS" smtClean="0"/>
              <a:t>вјеројатно</a:t>
            </a:r>
            <a:r>
              <a:rPr lang="en-US" smtClean="0"/>
              <a:t> </a:t>
            </a:r>
            <a:r>
              <a:rPr lang="sr-Cyrl-RS" smtClean="0"/>
              <a:t>да</a:t>
            </a:r>
            <a:r>
              <a:rPr lang="en-US" smtClean="0"/>
              <a:t> </a:t>
            </a:r>
            <a:r>
              <a:rPr lang="sr-Cyrl-RS" smtClean="0"/>
              <a:t>ће</a:t>
            </a:r>
            <a:r>
              <a:rPr lang="en-US" smtClean="0"/>
              <a:t> </a:t>
            </a:r>
            <a:r>
              <a:rPr lang="sr-Cyrl-RS" smtClean="0"/>
              <a:t>након</a:t>
            </a:r>
            <a:r>
              <a:rPr lang="en-US" smtClean="0"/>
              <a:t> </a:t>
            </a:r>
            <a:r>
              <a:rPr lang="sr-Cyrl-RS" smtClean="0"/>
              <a:t>текућег</a:t>
            </a:r>
            <a:r>
              <a:rPr lang="en-US" smtClean="0"/>
              <a:t> </a:t>
            </a:r>
            <a:r>
              <a:rPr lang="sr-Cyrl-RS" smtClean="0"/>
              <a:t>обрачунског</a:t>
            </a:r>
            <a:r>
              <a:rPr lang="en-US" smtClean="0"/>
              <a:t> </a:t>
            </a:r>
            <a:r>
              <a:rPr lang="sr-Cyrl-RS" smtClean="0"/>
              <a:t>раздобља</a:t>
            </a:r>
            <a:r>
              <a:rPr lang="en-US" smtClean="0"/>
              <a:t> </a:t>
            </a:r>
            <a:r>
              <a:rPr lang="sr-Cyrl-RS" smtClean="0"/>
              <a:t>довести</a:t>
            </a:r>
            <a:r>
              <a:rPr lang="en-US" smtClean="0"/>
              <a:t> </a:t>
            </a:r>
            <a:r>
              <a:rPr lang="sr-Cyrl-RS" smtClean="0"/>
              <a:t>до</a:t>
            </a:r>
            <a:r>
              <a:rPr lang="en-US" smtClean="0"/>
              <a:t> </a:t>
            </a:r>
            <a:r>
              <a:rPr lang="sr-Cyrl-RS" smtClean="0"/>
              <a:t>прилива</a:t>
            </a:r>
            <a:r>
              <a:rPr lang="en-US" smtClean="0"/>
              <a:t> </a:t>
            </a:r>
            <a:r>
              <a:rPr lang="sr-Cyrl-RS" smtClean="0"/>
              <a:t>економских</a:t>
            </a:r>
            <a:r>
              <a:rPr lang="en-US" smtClean="0"/>
              <a:t> </a:t>
            </a:r>
            <a:r>
              <a:rPr lang="sr-Cyrl-RS" smtClean="0"/>
              <a:t>користи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субјецт</a:t>
            </a:r>
            <a:r>
              <a:rPr lang="en-US" smtClean="0"/>
              <a:t>, </a:t>
            </a:r>
            <a:r>
              <a:rPr lang="sr-Cyrl-RS" smtClean="0"/>
              <a:t>долази</a:t>
            </a:r>
            <a:r>
              <a:rPr lang="en-US" smtClean="0"/>
              <a:t> </a:t>
            </a:r>
            <a:r>
              <a:rPr lang="sr-Cyrl-RS" smtClean="0"/>
              <a:t>до</a:t>
            </a:r>
            <a:r>
              <a:rPr lang="en-US" smtClean="0"/>
              <a:t> </a:t>
            </a:r>
            <a:r>
              <a:rPr lang="sr-Cyrl-RS" smtClean="0"/>
              <a:t>признавања</a:t>
            </a:r>
            <a:r>
              <a:rPr lang="en-US" smtClean="0"/>
              <a:t> </a:t>
            </a:r>
            <a:r>
              <a:rPr lang="sr-Cyrl-RS" smtClean="0"/>
              <a:t>расхода</a:t>
            </a:r>
            <a:r>
              <a:rPr lang="en-US" smtClean="0"/>
              <a:t> </a:t>
            </a:r>
            <a:r>
              <a:rPr lang="sr-Cyrl-RS" smtClean="0"/>
              <a:t>умјесто</a:t>
            </a:r>
            <a:r>
              <a:rPr lang="en-US" smtClean="0"/>
              <a:t> </a:t>
            </a:r>
            <a:r>
              <a:rPr lang="sr-Cyrl-RS" smtClean="0"/>
              <a:t>средстава</a:t>
            </a:r>
            <a:r>
              <a:rPr lang="en-US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12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sr-Cyrl-RS" smtClean="0"/>
              <a:t>Признавање</a:t>
            </a:r>
            <a:r>
              <a:rPr lang="en-US" smtClean="0"/>
              <a:t> </a:t>
            </a:r>
            <a:r>
              <a:rPr lang="sr-Cyrl-RS" smtClean="0"/>
              <a:t>обавеза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smtClean="0"/>
              <a:t>Обавеза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признаје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билансу</a:t>
            </a:r>
            <a:r>
              <a:rPr lang="en-US" smtClean="0"/>
              <a:t> </a:t>
            </a:r>
            <a:r>
              <a:rPr lang="sr-Cyrl-RS" smtClean="0"/>
              <a:t>стања</a:t>
            </a:r>
            <a:r>
              <a:rPr lang="en-US" smtClean="0"/>
              <a:t> </a:t>
            </a:r>
            <a:r>
              <a:rPr lang="sr-Cyrl-RS" smtClean="0"/>
              <a:t>кад</a:t>
            </a:r>
            <a:r>
              <a:rPr lang="en-US" smtClean="0"/>
              <a:t> </a:t>
            </a:r>
            <a:r>
              <a:rPr lang="sr-Cyrl-RS" smtClean="0"/>
              <a:t>је</a:t>
            </a:r>
            <a:r>
              <a:rPr lang="en-US" smtClean="0"/>
              <a:t> </a:t>
            </a:r>
            <a:r>
              <a:rPr lang="sr-Cyrl-RS" smtClean="0"/>
              <a:t>вјеројатно</a:t>
            </a:r>
            <a:r>
              <a:rPr lang="en-US" smtClean="0"/>
              <a:t> </a:t>
            </a:r>
            <a:r>
              <a:rPr lang="sr-Cyrl-RS" smtClean="0"/>
              <a:t>да</a:t>
            </a:r>
            <a:r>
              <a:rPr lang="en-US" smtClean="0"/>
              <a:t> </a:t>
            </a:r>
            <a:r>
              <a:rPr lang="sr-Cyrl-RS" smtClean="0"/>
              <a:t>ће</a:t>
            </a:r>
            <a:r>
              <a:rPr lang="en-US" smtClean="0"/>
              <a:t> </a:t>
            </a:r>
            <a:r>
              <a:rPr lang="sr-Cyrl-RS" smtClean="0"/>
              <a:t>доћи</a:t>
            </a:r>
            <a:r>
              <a:rPr lang="en-US" smtClean="0"/>
              <a:t> </a:t>
            </a:r>
            <a:r>
              <a:rPr lang="sr-Cyrl-RS" smtClean="0"/>
              <a:t>до</a:t>
            </a:r>
            <a:r>
              <a:rPr lang="en-US" smtClean="0"/>
              <a:t> </a:t>
            </a:r>
            <a:r>
              <a:rPr lang="sr-Cyrl-RS" smtClean="0"/>
              <a:t>одлива</a:t>
            </a:r>
            <a:r>
              <a:rPr lang="en-US" smtClean="0"/>
              <a:t> </a:t>
            </a:r>
            <a:r>
              <a:rPr lang="sr-Cyrl-RS" smtClean="0"/>
              <a:t>ресурса</a:t>
            </a:r>
            <a:r>
              <a:rPr lang="en-US" smtClean="0"/>
              <a:t> </a:t>
            </a:r>
            <a:r>
              <a:rPr lang="sr-Cyrl-RS" smtClean="0"/>
              <a:t>као</a:t>
            </a:r>
            <a:r>
              <a:rPr lang="en-US" smtClean="0"/>
              <a:t> </a:t>
            </a:r>
            <a:r>
              <a:rPr lang="sr-Cyrl-RS" smtClean="0"/>
              <a:t>резултат</a:t>
            </a:r>
            <a:r>
              <a:rPr lang="en-US" smtClean="0"/>
              <a:t> </a:t>
            </a:r>
            <a:r>
              <a:rPr lang="sr-Cyrl-RS" smtClean="0"/>
              <a:t>измирења</a:t>
            </a:r>
            <a:r>
              <a:rPr lang="en-US" smtClean="0"/>
              <a:t> </a:t>
            </a:r>
            <a:r>
              <a:rPr lang="sr-Cyrl-RS" smtClean="0"/>
              <a:t>садашње</a:t>
            </a:r>
            <a:r>
              <a:rPr lang="en-US" smtClean="0"/>
              <a:t> </a:t>
            </a:r>
            <a:r>
              <a:rPr lang="sr-Cyrl-RS" smtClean="0"/>
              <a:t>обавезе</a:t>
            </a:r>
            <a:r>
              <a:rPr lang="en-US" smtClean="0"/>
              <a:t> </a:t>
            </a:r>
            <a:r>
              <a:rPr lang="sr-Cyrl-RS" smtClean="0"/>
              <a:t>и</a:t>
            </a:r>
            <a:r>
              <a:rPr lang="en-US" smtClean="0"/>
              <a:t> </a:t>
            </a:r>
            <a:r>
              <a:rPr lang="sr-Cyrl-RS" smtClean="0"/>
              <a:t>кад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износ</a:t>
            </a:r>
            <a:r>
              <a:rPr lang="en-US" smtClean="0"/>
              <a:t> </a:t>
            </a:r>
            <a:r>
              <a:rPr lang="sr-Cyrl-RS" smtClean="0"/>
              <a:t>по</a:t>
            </a:r>
            <a:r>
              <a:rPr lang="en-US" smtClean="0"/>
              <a:t> </a:t>
            </a:r>
            <a:r>
              <a:rPr lang="sr-Cyrl-RS" smtClean="0"/>
              <a:t>којем</a:t>
            </a:r>
            <a:r>
              <a:rPr lang="en-US" smtClean="0"/>
              <a:t> </a:t>
            </a:r>
            <a:r>
              <a:rPr lang="sr-Cyrl-RS" smtClean="0"/>
              <a:t>ће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измирење</a:t>
            </a:r>
            <a:r>
              <a:rPr lang="en-US" smtClean="0"/>
              <a:t> </a:t>
            </a:r>
            <a:r>
              <a:rPr lang="sr-Cyrl-RS" smtClean="0"/>
              <a:t>обавезе</a:t>
            </a:r>
            <a:r>
              <a:rPr lang="en-US" smtClean="0"/>
              <a:t> </a:t>
            </a:r>
            <a:r>
              <a:rPr lang="sr-Cyrl-RS" smtClean="0"/>
              <a:t>извршити</a:t>
            </a:r>
            <a:r>
              <a:rPr lang="en-US" smtClean="0"/>
              <a:t> </a:t>
            </a:r>
            <a:r>
              <a:rPr lang="sr-Cyrl-RS" smtClean="0"/>
              <a:t>може</a:t>
            </a:r>
            <a:r>
              <a:rPr lang="en-US" smtClean="0"/>
              <a:t> </a:t>
            </a:r>
            <a:r>
              <a:rPr lang="sr-Cyrl-RS" smtClean="0"/>
              <a:t>поуздано</a:t>
            </a:r>
            <a:r>
              <a:rPr lang="en-US" smtClean="0"/>
              <a:t> </a:t>
            </a:r>
            <a:r>
              <a:rPr lang="sr-Cyrl-RS" smtClean="0"/>
              <a:t>измјерити</a:t>
            </a:r>
            <a:r>
              <a:rPr lang="en-US" smtClean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739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sr-Cyrl-RS" smtClean="0"/>
              <a:t>Признавање</a:t>
            </a:r>
            <a:r>
              <a:rPr lang="vi-VN" smtClean="0"/>
              <a:t> </a:t>
            </a:r>
            <a:r>
              <a:rPr lang="sr-Cyrl-RS" smtClean="0"/>
              <a:t>прихода</a:t>
            </a:r>
            <a:r>
              <a:rPr lang="vi-VN" smtClean="0"/>
              <a:t> </a:t>
            </a:r>
            <a:r>
              <a:rPr lang="sr-Cyrl-RS" smtClean="0"/>
              <a:t>и</a:t>
            </a:r>
            <a:r>
              <a:rPr lang="vi-VN" smtClean="0"/>
              <a:t> </a:t>
            </a:r>
            <a:r>
              <a:rPr lang="sr-Cyrl-RS" smtClean="0"/>
              <a:t>расхода</a:t>
            </a:r>
            <a:r>
              <a:rPr lang="vi-VN" dirty="0"/>
              <a:t/>
            </a:r>
            <a:br>
              <a:rPr lang="vi-VN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sr-Cyrl-RS" sz="1800" dirty="0" smtClean="0"/>
              <a:t>Приход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признаје</a:t>
            </a:r>
            <a:r>
              <a:rPr lang="vi-VN" sz="1800" dirty="0" smtClean="0"/>
              <a:t> </a:t>
            </a:r>
            <a:r>
              <a:rPr lang="sr-Cyrl-RS" sz="1800" dirty="0" smtClean="0"/>
              <a:t>у</a:t>
            </a:r>
            <a:r>
              <a:rPr lang="vi-VN" sz="1800" dirty="0" smtClean="0"/>
              <a:t> </a:t>
            </a:r>
            <a:r>
              <a:rPr lang="sr-Cyrl-RS" sz="1800" dirty="0" smtClean="0"/>
              <a:t>билансу</a:t>
            </a:r>
            <a:r>
              <a:rPr lang="vi-VN" sz="1800" dirty="0" smtClean="0"/>
              <a:t> </a:t>
            </a:r>
            <a:r>
              <a:rPr lang="sr-Cyrl-RS" sz="1800" dirty="0" smtClean="0"/>
              <a:t>успјеха</a:t>
            </a:r>
            <a:r>
              <a:rPr lang="vi-VN" sz="1800" dirty="0" smtClean="0"/>
              <a:t> </a:t>
            </a:r>
            <a:r>
              <a:rPr lang="sr-Cyrl-RS" sz="1800" dirty="0" smtClean="0"/>
              <a:t>кад</a:t>
            </a:r>
            <a:r>
              <a:rPr lang="vi-VN" sz="1800" dirty="0" smtClean="0"/>
              <a:t> </a:t>
            </a:r>
            <a:r>
              <a:rPr lang="sr-Cyrl-RS" sz="1800" dirty="0" smtClean="0"/>
              <a:t>дође</a:t>
            </a:r>
            <a:r>
              <a:rPr lang="vi-VN" sz="1800" dirty="0" smtClean="0"/>
              <a:t> </a:t>
            </a:r>
            <a:r>
              <a:rPr lang="sr-Cyrl-RS" sz="1800" dirty="0" smtClean="0"/>
              <a:t>до</a:t>
            </a:r>
            <a:r>
              <a:rPr lang="vi-VN" sz="1800" dirty="0" smtClean="0"/>
              <a:t> </a:t>
            </a:r>
            <a:r>
              <a:rPr lang="sr-Cyrl-RS" sz="1800" dirty="0" smtClean="0"/>
              <a:t>повећања</a:t>
            </a:r>
            <a:r>
              <a:rPr lang="vi-VN" sz="1800" dirty="0" smtClean="0"/>
              <a:t> </a:t>
            </a:r>
            <a:r>
              <a:rPr lang="sr-Cyrl-RS" sz="1800" dirty="0" smtClean="0"/>
              <a:t>будућих</a:t>
            </a:r>
            <a:r>
              <a:rPr lang="vi-VN" sz="1800" dirty="0" smtClean="0"/>
              <a:t> </a:t>
            </a:r>
            <a:r>
              <a:rPr lang="sr-Cyrl-RS" sz="1800" dirty="0" smtClean="0"/>
              <a:t>економских</a:t>
            </a:r>
            <a:r>
              <a:rPr lang="vi-VN" sz="1800" dirty="0" smtClean="0"/>
              <a:t> </a:t>
            </a:r>
            <a:r>
              <a:rPr lang="sr-Cyrl-RS" sz="1800" dirty="0" smtClean="0"/>
              <a:t>користи</a:t>
            </a:r>
            <a:r>
              <a:rPr lang="vi-VN" sz="1800" dirty="0" smtClean="0"/>
              <a:t> </a:t>
            </a:r>
            <a:r>
              <a:rPr lang="sr-Cyrl-RS" sz="1800" dirty="0" smtClean="0"/>
              <a:t>везаних</a:t>
            </a:r>
            <a:r>
              <a:rPr lang="vi-VN" sz="1800" dirty="0" smtClean="0"/>
              <a:t> </a:t>
            </a:r>
            <a:r>
              <a:rPr lang="sr-Cyrl-RS" sz="1800" dirty="0" smtClean="0"/>
              <a:t>за</a:t>
            </a:r>
            <a:r>
              <a:rPr lang="vi-VN" sz="1800" dirty="0" smtClean="0"/>
              <a:t> </a:t>
            </a:r>
            <a:r>
              <a:rPr lang="sr-Cyrl-RS" sz="1800" dirty="0" smtClean="0"/>
              <a:t>повећање</a:t>
            </a:r>
            <a:r>
              <a:rPr lang="vi-VN" sz="1800" dirty="0" smtClean="0"/>
              <a:t> </a:t>
            </a:r>
            <a:r>
              <a:rPr lang="sr-Cyrl-RS" sz="1800" dirty="0" smtClean="0"/>
              <a:t>имовине</a:t>
            </a:r>
            <a:r>
              <a:rPr lang="vi-VN" sz="1800" dirty="0" smtClean="0"/>
              <a:t> </a:t>
            </a:r>
            <a:r>
              <a:rPr lang="sr-Cyrl-RS" sz="1800" dirty="0" smtClean="0"/>
              <a:t>или</a:t>
            </a:r>
            <a:r>
              <a:rPr lang="vi-VN" sz="1800" dirty="0" smtClean="0"/>
              <a:t> </a:t>
            </a:r>
            <a:r>
              <a:rPr lang="sr-Cyrl-RS" sz="1800" dirty="0" smtClean="0"/>
              <a:t>смањење</a:t>
            </a:r>
            <a:r>
              <a:rPr lang="vi-VN" sz="1800" dirty="0" smtClean="0"/>
              <a:t> </a:t>
            </a:r>
            <a:r>
              <a:rPr lang="sr-Cyrl-RS" sz="1800" dirty="0" smtClean="0"/>
              <a:t>обавеза</a:t>
            </a:r>
            <a:r>
              <a:rPr lang="vi-VN" sz="1800" dirty="0" smtClean="0"/>
              <a:t>, </a:t>
            </a:r>
            <a:r>
              <a:rPr lang="sr-Cyrl-RS" sz="1800" dirty="0" smtClean="0"/>
              <a:t>које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може</a:t>
            </a:r>
            <a:r>
              <a:rPr lang="vi-VN" sz="1800" dirty="0" smtClean="0"/>
              <a:t> </a:t>
            </a:r>
            <a:r>
              <a:rPr lang="sr-Cyrl-RS" sz="1800" dirty="0" smtClean="0"/>
              <a:t>поуздано</a:t>
            </a:r>
            <a:r>
              <a:rPr lang="vi-VN" sz="1800" dirty="0" smtClean="0"/>
              <a:t> </a:t>
            </a:r>
            <a:r>
              <a:rPr lang="sr-Cyrl-RS" sz="1800" dirty="0" smtClean="0"/>
              <a:t>измјерити</a:t>
            </a:r>
            <a:r>
              <a:rPr lang="vi-VN" sz="1800" dirty="0" smtClean="0"/>
              <a:t>. </a:t>
            </a:r>
            <a:r>
              <a:rPr lang="sr-Cyrl-RS" sz="1800" dirty="0" smtClean="0"/>
              <a:t>Супротно</a:t>
            </a:r>
            <a:r>
              <a:rPr lang="vi-VN" sz="1800" dirty="0" smtClean="0"/>
              <a:t> </a:t>
            </a:r>
            <a:r>
              <a:rPr lang="sr-Cyrl-RS" sz="1800" dirty="0" smtClean="0"/>
              <a:t>приходима</a:t>
            </a:r>
            <a:r>
              <a:rPr lang="vi-VN" sz="1800" dirty="0" smtClean="0"/>
              <a:t>,  </a:t>
            </a:r>
            <a:r>
              <a:rPr lang="sr-Cyrl-RS" sz="1800" dirty="0" smtClean="0"/>
              <a:t>расходи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признају</a:t>
            </a:r>
            <a:r>
              <a:rPr lang="vi-VN" sz="1800" dirty="0" smtClean="0"/>
              <a:t> </a:t>
            </a:r>
            <a:r>
              <a:rPr lang="sr-Cyrl-RS" sz="1800" dirty="0" smtClean="0"/>
              <a:t>у</a:t>
            </a:r>
            <a:r>
              <a:rPr lang="vi-VN" sz="1800" dirty="0" smtClean="0"/>
              <a:t> </a:t>
            </a:r>
            <a:r>
              <a:rPr lang="sr-Cyrl-RS" sz="1800" dirty="0" smtClean="0"/>
              <a:t>билансу</a:t>
            </a:r>
            <a:r>
              <a:rPr lang="vi-VN" sz="1800" dirty="0" smtClean="0"/>
              <a:t> </a:t>
            </a:r>
            <a:r>
              <a:rPr lang="sr-Cyrl-RS" sz="1800" dirty="0" smtClean="0"/>
              <a:t>успјеха</a:t>
            </a:r>
            <a:r>
              <a:rPr lang="vi-VN" sz="1800" dirty="0" smtClean="0"/>
              <a:t> </a:t>
            </a:r>
            <a:r>
              <a:rPr lang="sr-Cyrl-RS" sz="1800" dirty="0" smtClean="0"/>
              <a:t>кад</a:t>
            </a:r>
            <a:r>
              <a:rPr lang="vi-VN" sz="1800" dirty="0" smtClean="0"/>
              <a:t> </a:t>
            </a:r>
            <a:r>
              <a:rPr lang="sr-Cyrl-RS" sz="1800" dirty="0" smtClean="0"/>
              <a:t>дође</a:t>
            </a:r>
            <a:r>
              <a:rPr lang="vi-VN" sz="1800" dirty="0" smtClean="0"/>
              <a:t> </a:t>
            </a:r>
            <a:r>
              <a:rPr lang="sr-Cyrl-RS" sz="1800" dirty="0" smtClean="0"/>
              <a:t>до</a:t>
            </a:r>
            <a:r>
              <a:rPr lang="vi-VN" sz="1800" dirty="0" smtClean="0"/>
              <a:t> </a:t>
            </a:r>
            <a:r>
              <a:rPr lang="sr-Cyrl-RS" sz="1800" dirty="0" smtClean="0"/>
              <a:t>смањења</a:t>
            </a:r>
            <a:r>
              <a:rPr lang="vi-VN" sz="1800" dirty="0" smtClean="0"/>
              <a:t> </a:t>
            </a:r>
            <a:r>
              <a:rPr lang="sr-Cyrl-RS" sz="1800" dirty="0" smtClean="0"/>
              <a:t>будућих</a:t>
            </a:r>
            <a:r>
              <a:rPr lang="vi-VN" sz="1800" dirty="0" smtClean="0"/>
              <a:t> </a:t>
            </a:r>
            <a:r>
              <a:rPr lang="sr-Cyrl-RS" sz="1800" dirty="0" smtClean="0"/>
              <a:t>економских</a:t>
            </a:r>
            <a:r>
              <a:rPr lang="vi-VN" sz="1800" dirty="0" smtClean="0"/>
              <a:t> </a:t>
            </a:r>
            <a:r>
              <a:rPr lang="sr-Cyrl-RS" sz="1800" dirty="0" smtClean="0"/>
              <a:t>користи</a:t>
            </a:r>
            <a:r>
              <a:rPr lang="vi-VN" sz="1800" dirty="0" smtClean="0"/>
              <a:t> </a:t>
            </a:r>
            <a:r>
              <a:rPr lang="sr-Cyrl-RS" sz="1800" dirty="0" smtClean="0"/>
              <a:t>везаних</a:t>
            </a:r>
            <a:r>
              <a:rPr lang="vi-VN" sz="1800" dirty="0" smtClean="0"/>
              <a:t> </a:t>
            </a:r>
            <a:r>
              <a:rPr lang="sr-Cyrl-RS" sz="1800" dirty="0" smtClean="0"/>
              <a:t>за</a:t>
            </a:r>
            <a:r>
              <a:rPr lang="vi-VN" sz="1800" dirty="0" smtClean="0"/>
              <a:t> </a:t>
            </a:r>
            <a:r>
              <a:rPr lang="sr-Cyrl-RS" sz="1800" dirty="0" smtClean="0"/>
              <a:t>смањење</a:t>
            </a:r>
            <a:r>
              <a:rPr lang="vi-VN" sz="1800" dirty="0" smtClean="0"/>
              <a:t> </a:t>
            </a:r>
            <a:r>
              <a:rPr lang="sr-Cyrl-RS" sz="1800" dirty="0" smtClean="0"/>
              <a:t>имовине</a:t>
            </a:r>
            <a:r>
              <a:rPr lang="vi-VN" sz="1800" dirty="0" smtClean="0"/>
              <a:t> </a:t>
            </a:r>
            <a:r>
              <a:rPr lang="sr-Cyrl-RS" sz="1800" dirty="0" smtClean="0"/>
              <a:t>или</a:t>
            </a:r>
            <a:r>
              <a:rPr lang="vi-VN" sz="1800" dirty="0" smtClean="0"/>
              <a:t> </a:t>
            </a:r>
            <a:r>
              <a:rPr lang="sr-Cyrl-RS" sz="1800" dirty="0" smtClean="0"/>
              <a:t>повећање</a:t>
            </a:r>
            <a:r>
              <a:rPr lang="vi-VN" sz="1800" dirty="0" smtClean="0"/>
              <a:t> </a:t>
            </a:r>
            <a:r>
              <a:rPr lang="sr-Cyrl-RS" sz="1800" dirty="0" smtClean="0"/>
              <a:t>обавеза</a:t>
            </a:r>
            <a:r>
              <a:rPr lang="vi-VN" sz="1800" dirty="0" smtClean="0"/>
              <a:t>, </a:t>
            </a:r>
            <a:r>
              <a:rPr lang="sr-Cyrl-RS" sz="1800" dirty="0" smtClean="0"/>
              <a:t>које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може</a:t>
            </a:r>
            <a:r>
              <a:rPr lang="vi-VN" sz="1800" dirty="0" smtClean="0"/>
              <a:t> </a:t>
            </a:r>
            <a:r>
              <a:rPr lang="sr-Cyrl-RS" sz="1800" dirty="0" smtClean="0"/>
              <a:t>поуздано</a:t>
            </a:r>
            <a:r>
              <a:rPr lang="vi-VN" sz="1800" dirty="0" smtClean="0"/>
              <a:t> </a:t>
            </a:r>
            <a:r>
              <a:rPr lang="sr-Cyrl-RS" sz="1800" dirty="0" smtClean="0"/>
              <a:t>измјерити</a:t>
            </a:r>
            <a:r>
              <a:rPr lang="vi-VN" sz="1800" dirty="0" smtClean="0"/>
              <a:t>. </a:t>
            </a:r>
            <a:endParaRPr lang="vi-VN" sz="1800" dirty="0"/>
          </a:p>
          <a:p>
            <a:pPr>
              <a:lnSpc>
                <a:spcPct val="170000"/>
              </a:lnSpc>
            </a:pPr>
            <a:r>
              <a:rPr lang="sr-Cyrl-RS" sz="1800" dirty="0" smtClean="0"/>
              <a:t>Расходи</a:t>
            </a:r>
            <a:r>
              <a:rPr lang="vi-VN" sz="1800" dirty="0" smtClean="0"/>
              <a:t> </a:t>
            </a:r>
            <a:r>
              <a:rPr lang="sr-Cyrl-RS" sz="1800" dirty="0" smtClean="0"/>
              <a:t>настали</a:t>
            </a:r>
            <a:r>
              <a:rPr lang="vi-VN" sz="1800" dirty="0" smtClean="0"/>
              <a:t> </a:t>
            </a:r>
            <a:r>
              <a:rPr lang="sr-Cyrl-RS" sz="1800" dirty="0" smtClean="0"/>
              <a:t>из</a:t>
            </a:r>
            <a:r>
              <a:rPr lang="vi-VN" sz="1800" dirty="0" smtClean="0"/>
              <a:t> </a:t>
            </a:r>
            <a:r>
              <a:rPr lang="sr-Cyrl-RS" sz="1800" dirty="0" smtClean="0"/>
              <a:t>редовне</a:t>
            </a:r>
            <a:r>
              <a:rPr lang="vi-VN" sz="1800" dirty="0" smtClean="0"/>
              <a:t> </a:t>
            </a:r>
            <a:r>
              <a:rPr lang="sr-Cyrl-RS" sz="1800" dirty="0" smtClean="0"/>
              <a:t>активности</a:t>
            </a:r>
            <a:r>
              <a:rPr lang="vi-VN" sz="1800" dirty="0" smtClean="0"/>
              <a:t> </a:t>
            </a:r>
            <a:r>
              <a:rPr lang="sr-Cyrl-RS" sz="1800" dirty="0" smtClean="0"/>
              <a:t>предузећа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признају</a:t>
            </a:r>
            <a:r>
              <a:rPr lang="vi-VN" sz="1800" dirty="0" smtClean="0"/>
              <a:t> </a:t>
            </a:r>
            <a:r>
              <a:rPr lang="sr-Cyrl-RS" sz="1800" dirty="0" smtClean="0"/>
              <a:t>у</a:t>
            </a:r>
            <a:r>
              <a:rPr lang="vi-VN" sz="1800" dirty="0" smtClean="0"/>
              <a:t> </a:t>
            </a:r>
            <a:r>
              <a:rPr lang="sr-Cyrl-RS" sz="1800" dirty="0" smtClean="0"/>
              <a:t>билансу</a:t>
            </a:r>
            <a:r>
              <a:rPr lang="vi-VN" sz="1800" dirty="0" smtClean="0"/>
              <a:t> </a:t>
            </a:r>
            <a:r>
              <a:rPr lang="sr-Cyrl-RS" sz="1800" dirty="0" smtClean="0"/>
              <a:t>успјеха</a:t>
            </a:r>
            <a:r>
              <a:rPr lang="vi-VN" sz="1800" dirty="0" smtClean="0"/>
              <a:t> </a:t>
            </a:r>
            <a:r>
              <a:rPr lang="sr-Cyrl-RS" sz="1800" dirty="0" smtClean="0"/>
              <a:t>на</a:t>
            </a:r>
            <a:r>
              <a:rPr lang="vi-VN" sz="1800" dirty="0" smtClean="0"/>
              <a:t> </a:t>
            </a:r>
            <a:r>
              <a:rPr lang="sr-Cyrl-RS" sz="1800" dirty="0" smtClean="0"/>
              <a:t>основу</a:t>
            </a:r>
            <a:r>
              <a:rPr lang="vi-VN" sz="1800" dirty="0" smtClean="0"/>
              <a:t> </a:t>
            </a:r>
            <a:r>
              <a:rPr lang="sr-Cyrl-RS" sz="1800" dirty="0" smtClean="0"/>
              <a:t>директне</a:t>
            </a:r>
            <a:r>
              <a:rPr lang="vi-VN" sz="1800" dirty="0" smtClean="0"/>
              <a:t> </a:t>
            </a:r>
            <a:r>
              <a:rPr lang="sr-Cyrl-RS" sz="1800" dirty="0" smtClean="0"/>
              <a:t>повезаности</a:t>
            </a:r>
            <a:r>
              <a:rPr lang="vi-VN" sz="1800" dirty="0" smtClean="0"/>
              <a:t> </a:t>
            </a:r>
            <a:r>
              <a:rPr lang="sr-Cyrl-RS" sz="1800" dirty="0" smtClean="0"/>
              <a:t>између</a:t>
            </a:r>
            <a:r>
              <a:rPr lang="vi-VN" sz="1800" dirty="0" smtClean="0"/>
              <a:t> </a:t>
            </a:r>
            <a:r>
              <a:rPr lang="sr-Cyrl-RS" sz="1800" dirty="0" smtClean="0"/>
              <a:t>насталих</a:t>
            </a:r>
            <a:r>
              <a:rPr lang="vi-VN" sz="1800" dirty="0" smtClean="0"/>
              <a:t> </a:t>
            </a:r>
            <a:r>
              <a:rPr lang="sr-Cyrl-RS" sz="1800" dirty="0" smtClean="0"/>
              <a:t>трошкова</a:t>
            </a:r>
            <a:r>
              <a:rPr lang="vi-VN" sz="1800" dirty="0" smtClean="0"/>
              <a:t> </a:t>
            </a:r>
            <a:r>
              <a:rPr lang="sr-Cyrl-RS" sz="1800" dirty="0" smtClean="0"/>
              <a:t>и</a:t>
            </a:r>
            <a:r>
              <a:rPr lang="vi-VN" sz="1800" dirty="0" smtClean="0"/>
              <a:t> </a:t>
            </a:r>
            <a:r>
              <a:rPr lang="sr-Cyrl-RS" sz="1800" dirty="0" smtClean="0"/>
              <a:t>остварених</a:t>
            </a:r>
            <a:r>
              <a:rPr lang="vi-VN" sz="1800" dirty="0" smtClean="0"/>
              <a:t> </a:t>
            </a:r>
            <a:r>
              <a:rPr lang="sr-Cyrl-RS" sz="1800" dirty="0" smtClean="0"/>
              <a:t>прихода</a:t>
            </a:r>
            <a:r>
              <a:rPr lang="vi-VN" sz="1800" dirty="0" smtClean="0"/>
              <a:t>. </a:t>
            </a:r>
            <a:r>
              <a:rPr lang="sr-Cyrl-RS" sz="1800" dirty="0" smtClean="0"/>
              <a:t>Уколико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ради</a:t>
            </a:r>
            <a:r>
              <a:rPr lang="vi-VN" sz="1800" dirty="0" smtClean="0"/>
              <a:t> </a:t>
            </a:r>
            <a:r>
              <a:rPr lang="sr-Cyrl-RS" sz="1800" dirty="0" smtClean="0"/>
              <a:t>о</a:t>
            </a:r>
            <a:r>
              <a:rPr lang="vi-VN" sz="1800" dirty="0" smtClean="0"/>
              <a:t> </a:t>
            </a:r>
            <a:r>
              <a:rPr lang="sr-Cyrl-RS" sz="1800" dirty="0" smtClean="0"/>
              <a:t>производном</a:t>
            </a:r>
            <a:r>
              <a:rPr lang="vi-VN" sz="1800" dirty="0" smtClean="0"/>
              <a:t> </a:t>
            </a:r>
            <a:r>
              <a:rPr lang="sr-Cyrl-RS" sz="1800" dirty="0" smtClean="0"/>
              <a:t>предузећу</a:t>
            </a:r>
            <a:r>
              <a:rPr lang="vi-VN" sz="1800" dirty="0" smtClean="0"/>
              <a:t>, </a:t>
            </a:r>
            <a:r>
              <a:rPr lang="sr-Cyrl-RS" sz="1800" dirty="0" smtClean="0"/>
              <a:t>различите</a:t>
            </a:r>
            <a:r>
              <a:rPr lang="vi-VN" sz="1800" dirty="0" smtClean="0"/>
              <a:t> </a:t>
            </a:r>
            <a:r>
              <a:rPr lang="sr-Cyrl-RS" sz="1800" dirty="0" smtClean="0"/>
              <a:t>компоненте</a:t>
            </a:r>
            <a:r>
              <a:rPr lang="vi-VN" sz="1800" dirty="0" smtClean="0"/>
              <a:t> </a:t>
            </a:r>
            <a:r>
              <a:rPr lang="sr-Cyrl-RS" sz="1800" dirty="0" smtClean="0"/>
              <a:t>расхода</a:t>
            </a:r>
            <a:r>
              <a:rPr lang="vi-VN" sz="1800" dirty="0" smtClean="0"/>
              <a:t> </a:t>
            </a:r>
            <a:r>
              <a:rPr lang="sr-Cyrl-RS" sz="1800" dirty="0" smtClean="0"/>
              <a:t>које</a:t>
            </a:r>
            <a:r>
              <a:rPr lang="vi-VN" sz="1800" dirty="0" smtClean="0"/>
              <a:t> </a:t>
            </a:r>
            <a:r>
              <a:rPr lang="sr-Cyrl-RS" sz="1800" dirty="0" smtClean="0"/>
              <a:t>чине</a:t>
            </a:r>
            <a:r>
              <a:rPr lang="vi-VN" sz="1800" dirty="0" smtClean="0"/>
              <a:t> </a:t>
            </a:r>
            <a:r>
              <a:rPr lang="sr-Cyrl-RS" sz="1800" dirty="0" smtClean="0"/>
              <a:t>трошкове</a:t>
            </a:r>
            <a:r>
              <a:rPr lang="vi-VN" sz="1800" dirty="0" smtClean="0"/>
              <a:t> </a:t>
            </a:r>
            <a:r>
              <a:rPr lang="sr-Cyrl-RS" sz="1800" dirty="0" smtClean="0"/>
              <a:t>проданих</a:t>
            </a:r>
            <a:r>
              <a:rPr lang="vi-VN" sz="1800" dirty="0" smtClean="0"/>
              <a:t> </a:t>
            </a:r>
            <a:r>
              <a:rPr lang="sr-Cyrl-RS" sz="1800" dirty="0" smtClean="0"/>
              <a:t>производа</a:t>
            </a:r>
            <a:r>
              <a:rPr lang="vi-VN" sz="1800" dirty="0" smtClean="0"/>
              <a:t> </a:t>
            </a:r>
            <a:r>
              <a:rPr lang="sr-Cyrl-RS" sz="1800" dirty="0" smtClean="0"/>
              <a:t>признају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истовремено</a:t>
            </a:r>
            <a:r>
              <a:rPr lang="vi-VN" sz="1800" dirty="0" smtClean="0"/>
              <a:t> </a:t>
            </a:r>
            <a:r>
              <a:rPr lang="sr-Cyrl-RS" sz="1800" dirty="0" smtClean="0"/>
              <a:t>кад</a:t>
            </a:r>
            <a:r>
              <a:rPr lang="vi-VN" sz="1800" dirty="0" smtClean="0"/>
              <a:t> </a:t>
            </a:r>
            <a:r>
              <a:rPr lang="sr-Cyrl-RS" sz="1800" dirty="0" smtClean="0"/>
              <a:t>и</a:t>
            </a:r>
            <a:r>
              <a:rPr lang="vi-VN" sz="1800" dirty="0" smtClean="0"/>
              <a:t> </a:t>
            </a:r>
            <a:r>
              <a:rPr lang="sr-Cyrl-RS" sz="1800" dirty="0" smtClean="0"/>
              <a:t>приход</a:t>
            </a:r>
            <a:r>
              <a:rPr lang="vi-VN" sz="1800" dirty="0" smtClean="0"/>
              <a:t> </a:t>
            </a:r>
            <a:r>
              <a:rPr lang="sr-Cyrl-RS" sz="1800" dirty="0" smtClean="0"/>
              <a:t>од</a:t>
            </a:r>
            <a:r>
              <a:rPr lang="vi-VN" sz="1800" dirty="0" smtClean="0"/>
              <a:t> </a:t>
            </a:r>
            <a:r>
              <a:rPr lang="sr-Cyrl-RS" sz="1800" dirty="0" smtClean="0"/>
              <a:t>продаје</a:t>
            </a:r>
            <a:r>
              <a:rPr lang="vi-VN" sz="1800" dirty="0" smtClean="0"/>
              <a:t> </a:t>
            </a:r>
            <a:r>
              <a:rPr lang="sr-Cyrl-RS" sz="1800" dirty="0" smtClean="0"/>
              <a:t>производа</a:t>
            </a:r>
            <a:r>
              <a:rPr lang="vi-VN" sz="1800" dirty="0" smtClean="0"/>
              <a:t>. </a:t>
            </a:r>
            <a:endParaRPr lang="vi-VN" sz="1800" dirty="0"/>
          </a:p>
          <a:p>
            <a:pPr>
              <a:lnSpc>
                <a:spcPct val="17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116310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mtClean="0"/>
              <a:t>Мјерење</a:t>
            </a:r>
            <a:r>
              <a:rPr lang="en-US" smtClean="0"/>
              <a:t> </a:t>
            </a:r>
            <a:r>
              <a:rPr lang="sr-Cyrl-RS" smtClean="0"/>
              <a:t>добити</a:t>
            </a:r>
            <a:r>
              <a:rPr lang="en-US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>
            <a:normAutofit/>
          </a:bodyPr>
          <a:lstStyle/>
          <a:p>
            <a:r>
              <a:rPr lang="sr-Cyrl-RS" sz="2600" dirty="0" smtClean="0"/>
              <a:t>Крајњи</a:t>
            </a:r>
            <a:r>
              <a:rPr lang="en-US" sz="2600" dirty="0" smtClean="0"/>
              <a:t> </a:t>
            </a:r>
            <a:r>
              <a:rPr lang="sr-Cyrl-RS" sz="2600" dirty="0" smtClean="0"/>
              <a:t>биланс</a:t>
            </a:r>
            <a:r>
              <a:rPr lang="en-US" sz="2600" dirty="0" smtClean="0"/>
              <a:t>          </a:t>
            </a:r>
            <a:r>
              <a:rPr lang="sr-Cyrl-RS" sz="2600" dirty="0" smtClean="0"/>
              <a:t>Имовина</a:t>
            </a:r>
            <a:r>
              <a:rPr lang="en-US" sz="2600" dirty="0" smtClean="0"/>
              <a:t> </a:t>
            </a:r>
            <a:r>
              <a:rPr lang="en-US" sz="2600" dirty="0"/>
              <a:t>2 = </a:t>
            </a:r>
            <a:r>
              <a:rPr lang="sr-Cyrl-RS" sz="2600" dirty="0" smtClean="0"/>
              <a:t>Обавезе</a:t>
            </a:r>
            <a:r>
              <a:rPr lang="en-US" sz="2600" dirty="0" smtClean="0"/>
              <a:t> </a:t>
            </a:r>
            <a:r>
              <a:rPr lang="en-US" sz="2600" dirty="0"/>
              <a:t>2 + </a:t>
            </a:r>
            <a:r>
              <a:rPr lang="sr-Cyrl-RS" sz="2600" dirty="0" smtClean="0"/>
              <a:t>Капитал</a:t>
            </a:r>
            <a:r>
              <a:rPr lang="en-US" sz="2600" dirty="0" smtClean="0"/>
              <a:t> </a:t>
            </a:r>
            <a:r>
              <a:rPr lang="en-US" sz="2600" dirty="0"/>
              <a:t>2</a:t>
            </a:r>
          </a:p>
          <a:p>
            <a:r>
              <a:rPr lang="sr-Cyrl-RS" sz="2600" dirty="0" smtClean="0"/>
              <a:t>Почетни</a:t>
            </a:r>
            <a:r>
              <a:rPr lang="en-US" sz="2600" dirty="0" smtClean="0"/>
              <a:t> </a:t>
            </a:r>
            <a:r>
              <a:rPr lang="sr-Cyrl-RS" sz="2600" dirty="0" smtClean="0"/>
              <a:t>биланс</a:t>
            </a:r>
            <a:r>
              <a:rPr lang="en-US" sz="2600" dirty="0" smtClean="0"/>
              <a:t>          </a:t>
            </a:r>
            <a:r>
              <a:rPr lang="sr-Cyrl-RS" sz="2600" dirty="0" smtClean="0"/>
              <a:t>Имовина</a:t>
            </a:r>
            <a:r>
              <a:rPr lang="en-US" sz="2600" dirty="0" smtClean="0"/>
              <a:t> </a:t>
            </a:r>
            <a:r>
              <a:rPr lang="en-US" sz="2600" dirty="0"/>
              <a:t>1 = </a:t>
            </a:r>
            <a:r>
              <a:rPr lang="sr-Cyrl-RS" sz="2600" dirty="0" smtClean="0"/>
              <a:t>Обавезе</a:t>
            </a:r>
            <a:r>
              <a:rPr lang="en-US" sz="2600" dirty="0" smtClean="0"/>
              <a:t> </a:t>
            </a:r>
            <a:r>
              <a:rPr lang="en-US" sz="2600" dirty="0"/>
              <a:t>1 + </a:t>
            </a:r>
            <a:r>
              <a:rPr lang="sr-Cyrl-RS" sz="2600" dirty="0" smtClean="0"/>
              <a:t>Капитал</a:t>
            </a:r>
            <a:r>
              <a:rPr lang="en-US" sz="2600" dirty="0" smtClean="0"/>
              <a:t> </a:t>
            </a:r>
            <a:r>
              <a:rPr lang="en-US" sz="2600" dirty="0"/>
              <a:t>1</a:t>
            </a:r>
          </a:p>
          <a:p>
            <a:r>
              <a:rPr lang="sr-Cyrl-RS" sz="2600" dirty="0" smtClean="0"/>
              <a:t>Капитал</a:t>
            </a:r>
            <a:r>
              <a:rPr lang="en-US" sz="2600" dirty="0" smtClean="0"/>
              <a:t> </a:t>
            </a:r>
            <a:r>
              <a:rPr lang="en-US" sz="2600" dirty="0"/>
              <a:t>2 = </a:t>
            </a:r>
            <a:r>
              <a:rPr lang="sr-Cyrl-RS" sz="2600" dirty="0" smtClean="0"/>
              <a:t>Капитал</a:t>
            </a:r>
            <a:r>
              <a:rPr lang="en-US" sz="2600" dirty="0" smtClean="0"/>
              <a:t> </a:t>
            </a:r>
            <a:r>
              <a:rPr lang="en-US" sz="2600" dirty="0"/>
              <a:t>1 + </a:t>
            </a:r>
            <a:r>
              <a:rPr lang="sr-Cyrl-RS" sz="2600" dirty="0" smtClean="0"/>
              <a:t>добитак</a:t>
            </a:r>
            <a:r>
              <a:rPr lang="en-US" sz="2600" dirty="0" smtClean="0"/>
              <a:t> </a:t>
            </a:r>
            <a:r>
              <a:rPr lang="sr-Cyrl-RS" sz="2600" dirty="0" smtClean="0"/>
              <a:t>периода</a:t>
            </a:r>
            <a:r>
              <a:rPr lang="en-US" sz="2600" dirty="0" smtClean="0"/>
              <a:t>, </a:t>
            </a:r>
            <a:r>
              <a:rPr lang="sr-Cyrl-RS" sz="2600" dirty="0" smtClean="0"/>
              <a:t>односно</a:t>
            </a:r>
            <a:endParaRPr lang="en-US" sz="2600" dirty="0"/>
          </a:p>
          <a:p>
            <a:r>
              <a:rPr lang="sr-Cyrl-RS" sz="2600" dirty="0" smtClean="0"/>
              <a:t>Капитал</a:t>
            </a:r>
            <a:r>
              <a:rPr lang="en-US" sz="2600" dirty="0" smtClean="0"/>
              <a:t> </a:t>
            </a:r>
            <a:r>
              <a:rPr lang="en-US" sz="2600" dirty="0"/>
              <a:t>2 = </a:t>
            </a:r>
            <a:r>
              <a:rPr lang="sr-Cyrl-RS" sz="2600" dirty="0" smtClean="0"/>
              <a:t>Капитал</a:t>
            </a:r>
            <a:r>
              <a:rPr lang="en-US" sz="2600" dirty="0" smtClean="0"/>
              <a:t> </a:t>
            </a:r>
            <a:r>
              <a:rPr lang="en-US" sz="2600" dirty="0"/>
              <a:t>1 + </a:t>
            </a:r>
            <a:r>
              <a:rPr lang="en-US" sz="2600" dirty="0" smtClean="0"/>
              <a:t>(</a:t>
            </a:r>
            <a:r>
              <a:rPr lang="sr-Cyrl-RS" sz="2600" dirty="0" smtClean="0"/>
              <a:t>Приходи</a:t>
            </a:r>
            <a:r>
              <a:rPr lang="en-US" sz="2600" dirty="0" smtClean="0"/>
              <a:t> –</a:t>
            </a:r>
            <a:r>
              <a:rPr lang="sr-Cyrl-RS" sz="2600" dirty="0" smtClean="0"/>
              <a:t>Расходи</a:t>
            </a:r>
            <a:r>
              <a:rPr lang="en-US" sz="2600" dirty="0" smtClean="0"/>
              <a:t>) </a:t>
            </a:r>
            <a:endParaRPr lang="en-US" sz="2600" dirty="0" smtClean="0"/>
          </a:p>
          <a:p>
            <a:r>
              <a:rPr lang="sr-Cyrl-RS" sz="2600" dirty="0" smtClean="0"/>
              <a:t>Према</a:t>
            </a:r>
            <a:r>
              <a:rPr lang="en-US" sz="2600" dirty="0" smtClean="0"/>
              <a:t> </a:t>
            </a:r>
            <a:r>
              <a:rPr lang="en-US" sz="2600" dirty="0" err="1" smtClean="0"/>
              <a:t>Sandilans</a:t>
            </a:r>
            <a:r>
              <a:rPr lang="en-US" sz="2600" dirty="0" smtClean="0"/>
              <a:t> </a:t>
            </a:r>
            <a:r>
              <a:rPr lang="en-US" sz="2600" dirty="0" err="1" smtClean="0"/>
              <a:t>Commitee</a:t>
            </a:r>
            <a:r>
              <a:rPr lang="en-US" sz="2600" dirty="0" smtClean="0"/>
              <a:t>  „</a:t>
            </a:r>
            <a:r>
              <a:rPr lang="sr-Cyrl-RS" sz="2600" dirty="0" smtClean="0"/>
              <a:t>добитак</a:t>
            </a:r>
            <a:r>
              <a:rPr lang="en-US" sz="2600" dirty="0" smtClean="0"/>
              <a:t> </a:t>
            </a:r>
            <a:r>
              <a:rPr lang="sr-Cyrl-RS" sz="2600" dirty="0" smtClean="0"/>
              <a:t>компаније</a:t>
            </a:r>
            <a:r>
              <a:rPr lang="en-US" sz="2600" dirty="0" smtClean="0"/>
              <a:t> </a:t>
            </a:r>
            <a:r>
              <a:rPr lang="sr-Cyrl-RS" sz="2600" dirty="0" smtClean="0"/>
              <a:t>остварен</a:t>
            </a:r>
            <a:r>
              <a:rPr lang="en-US" sz="2600" dirty="0" smtClean="0"/>
              <a:t> </a:t>
            </a:r>
            <a:r>
              <a:rPr lang="sr-Cyrl-RS" sz="2600" dirty="0" smtClean="0"/>
              <a:t>у</a:t>
            </a:r>
            <a:r>
              <a:rPr lang="en-US" sz="2600" dirty="0" smtClean="0"/>
              <a:t> </a:t>
            </a:r>
            <a:r>
              <a:rPr lang="sr-Cyrl-RS" sz="2600" dirty="0" smtClean="0"/>
              <a:t>току</a:t>
            </a:r>
            <a:r>
              <a:rPr lang="en-US" sz="2600" dirty="0" smtClean="0"/>
              <a:t> </a:t>
            </a:r>
            <a:r>
              <a:rPr lang="sr-Cyrl-RS" sz="2600" dirty="0" smtClean="0"/>
              <a:t>године</a:t>
            </a:r>
            <a:r>
              <a:rPr lang="en-US" sz="2600" dirty="0" smtClean="0"/>
              <a:t> </a:t>
            </a:r>
            <a:r>
              <a:rPr lang="sr-Cyrl-RS" sz="2600" dirty="0" smtClean="0"/>
              <a:t>је</a:t>
            </a:r>
            <a:r>
              <a:rPr lang="en-US" sz="2600" dirty="0" smtClean="0"/>
              <a:t> </a:t>
            </a:r>
            <a:r>
              <a:rPr lang="sr-Cyrl-RS" sz="2600" dirty="0" smtClean="0"/>
              <a:t>максимална</a:t>
            </a:r>
            <a:r>
              <a:rPr lang="en-US" sz="2600" dirty="0" smtClean="0"/>
              <a:t> </a:t>
            </a:r>
            <a:r>
              <a:rPr lang="sr-Cyrl-RS" sz="2600" dirty="0" smtClean="0"/>
              <a:t>вриједност</a:t>
            </a:r>
            <a:r>
              <a:rPr lang="en-US" sz="2600" dirty="0" smtClean="0"/>
              <a:t> </a:t>
            </a:r>
            <a:r>
              <a:rPr lang="sr-Cyrl-RS" sz="2600" dirty="0" smtClean="0"/>
              <a:t>коју</a:t>
            </a:r>
            <a:r>
              <a:rPr lang="en-US" sz="2600" dirty="0" smtClean="0"/>
              <a:t> </a:t>
            </a:r>
            <a:r>
              <a:rPr lang="sr-Cyrl-RS" sz="2600" dirty="0" smtClean="0"/>
              <a:t>компанија</a:t>
            </a:r>
            <a:r>
              <a:rPr lang="en-US" sz="2600" dirty="0" smtClean="0"/>
              <a:t> </a:t>
            </a:r>
            <a:r>
              <a:rPr lang="sr-Cyrl-RS" sz="2600" dirty="0" smtClean="0"/>
              <a:t>може</a:t>
            </a:r>
            <a:r>
              <a:rPr lang="en-US" sz="2600" dirty="0" smtClean="0"/>
              <a:t> </a:t>
            </a:r>
            <a:r>
              <a:rPr lang="sr-Cyrl-RS" sz="2600" dirty="0" smtClean="0"/>
              <a:t>расподијелити</a:t>
            </a:r>
            <a:r>
              <a:rPr lang="en-US" sz="2600" dirty="0" smtClean="0"/>
              <a:t> </a:t>
            </a:r>
            <a:r>
              <a:rPr lang="sr-Cyrl-RS" sz="2600" dirty="0" smtClean="0"/>
              <a:t>током</a:t>
            </a:r>
            <a:r>
              <a:rPr lang="en-US" sz="2600" dirty="0" smtClean="0"/>
              <a:t> </a:t>
            </a:r>
            <a:r>
              <a:rPr lang="sr-Cyrl-RS" sz="2600" dirty="0" smtClean="0"/>
              <a:t>године</a:t>
            </a:r>
            <a:r>
              <a:rPr lang="en-US" sz="2600" dirty="0" smtClean="0"/>
              <a:t> </a:t>
            </a:r>
            <a:r>
              <a:rPr lang="sr-Cyrl-RS" sz="2600" dirty="0" smtClean="0"/>
              <a:t>очекујући</a:t>
            </a:r>
            <a:r>
              <a:rPr lang="en-US" sz="2600" dirty="0" smtClean="0"/>
              <a:t> </a:t>
            </a:r>
            <a:r>
              <a:rPr lang="sr-Cyrl-RS" sz="2600" dirty="0" smtClean="0"/>
              <a:t>да</a:t>
            </a:r>
            <a:r>
              <a:rPr lang="en-US" sz="2600" dirty="0" smtClean="0"/>
              <a:t> </a:t>
            </a:r>
            <a:r>
              <a:rPr lang="sr-Cyrl-RS" sz="2600" dirty="0" smtClean="0"/>
              <a:t>на</a:t>
            </a:r>
            <a:r>
              <a:rPr lang="en-US" sz="2600" dirty="0" smtClean="0"/>
              <a:t> </a:t>
            </a:r>
            <a:r>
              <a:rPr lang="sr-Cyrl-RS" sz="2600" dirty="0" smtClean="0"/>
              <a:t>крају</a:t>
            </a:r>
            <a:r>
              <a:rPr lang="en-US" sz="2600" dirty="0" smtClean="0"/>
              <a:t> </a:t>
            </a:r>
            <a:r>
              <a:rPr lang="sr-Cyrl-RS" sz="2600" dirty="0" smtClean="0"/>
              <a:t>године</a:t>
            </a:r>
            <a:r>
              <a:rPr lang="en-US" sz="2600" dirty="0" smtClean="0"/>
              <a:t> </a:t>
            </a:r>
            <a:r>
              <a:rPr lang="sr-Cyrl-RS" sz="2600" dirty="0" smtClean="0"/>
              <a:t>буде</a:t>
            </a:r>
            <a:r>
              <a:rPr lang="en-US" sz="2600" dirty="0" smtClean="0"/>
              <a:t> </a:t>
            </a:r>
            <a:r>
              <a:rPr lang="sr-Cyrl-RS" sz="2600" dirty="0" smtClean="0"/>
              <a:t>имућна</a:t>
            </a:r>
            <a:r>
              <a:rPr lang="en-US" sz="2600" dirty="0" smtClean="0"/>
              <a:t> </a:t>
            </a:r>
            <a:r>
              <a:rPr lang="sr-Cyrl-RS" sz="2600" dirty="0" smtClean="0"/>
              <a:t>као</a:t>
            </a:r>
            <a:r>
              <a:rPr lang="en-US" sz="2600" dirty="0" smtClean="0"/>
              <a:t> </a:t>
            </a:r>
            <a:r>
              <a:rPr lang="sr-Cyrl-RS" sz="2600" dirty="0" smtClean="0"/>
              <a:t>што</a:t>
            </a:r>
            <a:r>
              <a:rPr lang="en-US" sz="2600" dirty="0" smtClean="0"/>
              <a:t> </a:t>
            </a:r>
            <a:r>
              <a:rPr lang="sr-Cyrl-RS" sz="2600" dirty="0" smtClean="0"/>
              <a:t>је</a:t>
            </a:r>
            <a:r>
              <a:rPr lang="en-US" sz="2600" dirty="0" smtClean="0"/>
              <a:t> </a:t>
            </a:r>
            <a:r>
              <a:rPr lang="sr-Cyrl-RS" sz="2600" dirty="0" smtClean="0"/>
              <a:t>била</a:t>
            </a:r>
            <a:r>
              <a:rPr lang="en-US" sz="2600" dirty="0" smtClean="0"/>
              <a:t> </a:t>
            </a:r>
            <a:r>
              <a:rPr lang="sr-Cyrl-RS" sz="2600" dirty="0" smtClean="0"/>
              <a:t>на</a:t>
            </a:r>
            <a:r>
              <a:rPr lang="en-US" sz="2600" dirty="0" smtClean="0"/>
              <a:t> </a:t>
            </a:r>
            <a:r>
              <a:rPr lang="sr-Cyrl-RS" sz="2600" dirty="0" smtClean="0"/>
              <a:t>почетку</a:t>
            </a:r>
            <a:r>
              <a:rPr lang="en-US" sz="2600" dirty="0" smtClean="0"/>
              <a:t>.“</a:t>
            </a:r>
            <a:endParaRPr lang="en-US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190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85000" lnSpcReduction="20000"/>
          </a:bodyPr>
          <a:lstStyle/>
          <a:p>
            <a:r>
              <a:rPr lang="sr-Cyrl-RS" smtClean="0"/>
              <a:t>Вриједност</a:t>
            </a:r>
            <a:r>
              <a:rPr lang="en-US" smtClean="0"/>
              <a:t> </a:t>
            </a:r>
            <a:r>
              <a:rPr lang="sr-Cyrl-RS" smtClean="0"/>
              <a:t>некретнине</a:t>
            </a:r>
            <a:r>
              <a:rPr lang="en-US" smtClean="0"/>
              <a:t> </a:t>
            </a:r>
            <a:r>
              <a:rPr lang="en-US" smtClean="0"/>
              <a:t>10.000 </a:t>
            </a:r>
            <a:r>
              <a:rPr lang="sr-Cyrl-RS" smtClean="0"/>
              <a:t>на</a:t>
            </a:r>
            <a:r>
              <a:rPr lang="en-US" smtClean="0"/>
              <a:t> </a:t>
            </a:r>
            <a:r>
              <a:rPr lang="sr-Cyrl-RS" smtClean="0"/>
              <a:t>почетку</a:t>
            </a:r>
            <a:r>
              <a:rPr lang="en-US" smtClean="0"/>
              <a:t> </a:t>
            </a:r>
            <a:r>
              <a:rPr lang="sr-Cyrl-RS" smtClean="0"/>
              <a:t>године</a:t>
            </a:r>
            <a:endParaRPr lang="sr-Latn-RS" dirty="0" smtClean="0"/>
          </a:p>
          <a:p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некретнине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крају</a:t>
            </a:r>
            <a:r>
              <a:rPr lang="sr-Latn-RS" smtClean="0"/>
              <a:t> </a:t>
            </a:r>
            <a:r>
              <a:rPr lang="sr-Cyrl-RS" smtClean="0"/>
              <a:t>године</a:t>
            </a:r>
            <a:r>
              <a:rPr lang="sr-Latn-RS" smtClean="0"/>
              <a:t> </a:t>
            </a:r>
            <a:r>
              <a:rPr lang="sr-Latn-RS" smtClean="0"/>
              <a:t>11.000 </a:t>
            </a:r>
            <a:r>
              <a:rPr lang="sr-Cyrl-RS" smtClean="0"/>
              <a:t>године</a:t>
            </a:r>
            <a:endParaRPr lang="sr-Latn-RS" dirty="0" smtClean="0"/>
          </a:p>
          <a:p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ли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1.000</a:t>
            </a:r>
            <a:r>
              <a:rPr lang="sr-Cyrl-RS" smtClean="0"/>
              <a:t>КМ</a:t>
            </a:r>
            <a:r>
              <a:rPr lang="sr-Latn-RS" smtClean="0"/>
              <a:t> </a:t>
            </a:r>
            <a:r>
              <a:rPr lang="sr-Cyrl-RS" smtClean="0"/>
              <a:t>може</a:t>
            </a:r>
            <a:r>
              <a:rPr lang="sr-Latn-RS" smtClean="0"/>
              <a:t> </a:t>
            </a:r>
            <a:r>
              <a:rPr lang="sr-Cyrl-RS" smtClean="0"/>
              <a:t>расподијелити</a:t>
            </a:r>
            <a:r>
              <a:rPr lang="sr-Latn-RS" smtClean="0"/>
              <a:t>?</a:t>
            </a:r>
            <a:endParaRPr lang="sr-Latn-RS" dirty="0" smtClean="0"/>
          </a:p>
          <a:p>
            <a:pPr algn="just"/>
            <a:r>
              <a:rPr lang="sr-Cyrl-RS" i="1" smtClean="0"/>
              <a:t>Из</a:t>
            </a:r>
            <a:r>
              <a:rPr lang="en-US" i="1" smtClean="0"/>
              <a:t> </a:t>
            </a:r>
            <a:r>
              <a:rPr lang="sr-Cyrl-RS" i="1" smtClean="0"/>
              <a:t>претходног</a:t>
            </a:r>
            <a:r>
              <a:rPr lang="en-US" i="1" smtClean="0"/>
              <a:t> </a:t>
            </a:r>
            <a:r>
              <a:rPr lang="sr-Cyrl-RS" i="1" smtClean="0"/>
              <a:t>можемо</a:t>
            </a:r>
            <a:r>
              <a:rPr lang="en-US" i="1" smtClean="0"/>
              <a:t> </a:t>
            </a:r>
            <a:r>
              <a:rPr lang="sr-Cyrl-RS" i="1" smtClean="0"/>
              <a:t>закључити</a:t>
            </a:r>
            <a:r>
              <a:rPr lang="en-US" i="1" smtClean="0"/>
              <a:t> </a:t>
            </a:r>
            <a:r>
              <a:rPr lang="sr-Cyrl-RS" i="1" smtClean="0"/>
              <a:t>да</a:t>
            </a:r>
            <a:r>
              <a:rPr lang="en-US" i="1" smtClean="0"/>
              <a:t> </a:t>
            </a:r>
            <a:r>
              <a:rPr lang="sr-Cyrl-RS" i="1" smtClean="0"/>
              <a:t>висина</a:t>
            </a:r>
            <a:r>
              <a:rPr lang="en-US" i="1" smtClean="0"/>
              <a:t> </a:t>
            </a:r>
            <a:r>
              <a:rPr lang="sr-Cyrl-RS" i="1" smtClean="0"/>
              <a:t>капитала</a:t>
            </a:r>
            <a:r>
              <a:rPr lang="en-US" i="1" smtClean="0"/>
              <a:t> </a:t>
            </a:r>
            <a:r>
              <a:rPr lang="sr-Cyrl-RS" i="1" smtClean="0"/>
              <a:t>од</a:t>
            </a:r>
            <a:r>
              <a:rPr lang="en-US" i="1" smtClean="0"/>
              <a:t> </a:t>
            </a:r>
            <a:r>
              <a:rPr lang="sr-Cyrl-RS" i="1" smtClean="0"/>
              <a:t>методе</a:t>
            </a:r>
            <a:r>
              <a:rPr lang="en-US" i="1" smtClean="0"/>
              <a:t> </a:t>
            </a:r>
            <a:r>
              <a:rPr lang="sr-Cyrl-RS" i="1" smtClean="0"/>
              <a:t>вредновања</a:t>
            </a:r>
            <a:r>
              <a:rPr lang="en-US" i="1" smtClean="0"/>
              <a:t>  </a:t>
            </a:r>
            <a:r>
              <a:rPr lang="sr-Cyrl-RS" i="1" smtClean="0"/>
              <a:t>имовине</a:t>
            </a:r>
            <a:r>
              <a:rPr lang="en-US" i="1" smtClean="0"/>
              <a:t> </a:t>
            </a:r>
            <a:r>
              <a:rPr lang="sr-Cyrl-RS" i="1" smtClean="0"/>
              <a:t>и</a:t>
            </a:r>
            <a:r>
              <a:rPr lang="en-US" i="1" smtClean="0"/>
              <a:t> </a:t>
            </a:r>
            <a:r>
              <a:rPr lang="sr-Cyrl-RS" i="1" smtClean="0"/>
              <a:t>обавезе</a:t>
            </a:r>
            <a:r>
              <a:rPr lang="en-US" i="1" smtClean="0"/>
              <a:t>, </a:t>
            </a:r>
            <a:r>
              <a:rPr lang="sr-Cyrl-RS" i="1" smtClean="0"/>
              <a:t>односно</a:t>
            </a:r>
            <a:r>
              <a:rPr lang="en-US" i="1" smtClean="0"/>
              <a:t> </a:t>
            </a:r>
            <a:r>
              <a:rPr lang="sr-Cyrl-RS" i="1" smtClean="0"/>
              <a:t>да</a:t>
            </a:r>
            <a:r>
              <a:rPr lang="en-US" i="1" smtClean="0"/>
              <a:t> </a:t>
            </a:r>
            <a:r>
              <a:rPr lang="sr-Cyrl-RS" i="1" smtClean="0"/>
              <a:t>методе</a:t>
            </a:r>
            <a:r>
              <a:rPr lang="en-US" i="1" smtClean="0"/>
              <a:t> </a:t>
            </a:r>
            <a:r>
              <a:rPr lang="sr-Cyrl-RS" i="1" smtClean="0"/>
              <a:t>вредновања</a:t>
            </a:r>
            <a:r>
              <a:rPr lang="en-US" i="1" smtClean="0"/>
              <a:t> </a:t>
            </a:r>
            <a:r>
              <a:rPr lang="sr-Cyrl-RS" i="1" smtClean="0"/>
              <a:t>наведених</a:t>
            </a:r>
            <a:r>
              <a:rPr lang="en-US" i="1" smtClean="0"/>
              <a:t> </a:t>
            </a:r>
            <a:r>
              <a:rPr lang="sr-Cyrl-RS" i="1" smtClean="0"/>
              <a:t>елемената</a:t>
            </a:r>
            <a:r>
              <a:rPr lang="en-US" i="1" smtClean="0"/>
              <a:t> </a:t>
            </a:r>
            <a:r>
              <a:rPr lang="sr-Cyrl-RS" i="1" smtClean="0"/>
              <a:t>утичу</a:t>
            </a:r>
            <a:r>
              <a:rPr lang="en-US" i="1" smtClean="0"/>
              <a:t> </a:t>
            </a:r>
            <a:r>
              <a:rPr lang="sr-Cyrl-RS" i="1" smtClean="0"/>
              <a:t>на</a:t>
            </a:r>
            <a:r>
              <a:rPr lang="en-US" i="1" smtClean="0"/>
              <a:t> </a:t>
            </a:r>
            <a:r>
              <a:rPr lang="sr-Cyrl-RS" i="1" smtClean="0"/>
              <a:t>висину</a:t>
            </a:r>
            <a:r>
              <a:rPr lang="en-US" i="1" smtClean="0"/>
              <a:t> </a:t>
            </a:r>
            <a:r>
              <a:rPr lang="sr-Cyrl-RS" i="1" smtClean="0"/>
              <a:t>исказане</a:t>
            </a:r>
            <a:r>
              <a:rPr lang="en-US" i="1" smtClean="0"/>
              <a:t> </a:t>
            </a:r>
            <a:r>
              <a:rPr lang="sr-Cyrl-RS" i="1" smtClean="0"/>
              <a:t>добити</a:t>
            </a:r>
            <a:r>
              <a:rPr lang="en-US" i="1" smtClean="0"/>
              <a:t>.</a:t>
            </a:r>
            <a:endParaRPr lang="sr-Latn-RS" i="1" dirty="0" smtClean="0"/>
          </a:p>
          <a:p>
            <a:pPr algn="just"/>
            <a:r>
              <a:rPr lang="sr-Cyrl-RS" i="1" smtClean="0"/>
              <a:t>Поред</a:t>
            </a:r>
            <a:r>
              <a:rPr lang="vi-VN" i="1" smtClean="0"/>
              <a:t> </a:t>
            </a:r>
            <a:r>
              <a:rPr lang="sr-Cyrl-RS" i="1" smtClean="0"/>
              <a:t>основе</a:t>
            </a:r>
            <a:r>
              <a:rPr lang="vi-VN" i="1" smtClean="0"/>
              <a:t> </a:t>
            </a:r>
            <a:r>
              <a:rPr lang="sr-Cyrl-RS" i="1" smtClean="0"/>
              <a:t>вредновање</a:t>
            </a:r>
            <a:r>
              <a:rPr lang="vi-VN" i="1" smtClean="0"/>
              <a:t>, </a:t>
            </a:r>
            <a:r>
              <a:rPr lang="sr-Cyrl-RS" i="1" smtClean="0"/>
              <a:t>из</a:t>
            </a:r>
            <a:r>
              <a:rPr lang="vi-VN" i="1" smtClean="0"/>
              <a:t> </a:t>
            </a:r>
            <a:r>
              <a:rPr lang="sr-Cyrl-RS" i="1" smtClean="0"/>
              <a:t>претходног</a:t>
            </a:r>
            <a:r>
              <a:rPr lang="vi-VN" i="1" smtClean="0"/>
              <a:t> </a:t>
            </a:r>
            <a:r>
              <a:rPr lang="sr-Cyrl-RS" i="1" smtClean="0"/>
              <a:t>се</a:t>
            </a:r>
            <a:r>
              <a:rPr lang="vi-VN" i="1" smtClean="0"/>
              <a:t> </a:t>
            </a:r>
            <a:r>
              <a:rPr lang="sr-Cyrl-RS" i="1" smtClean="0"/>
              <a:t>такође</a:t>
            </a:r>
            <a:r>
              <a:rPr lang="vi-VN" i="1" smtClean="0"/>
              <a:t> </a:t>
            </a:r>
            <a:r>
              <a:rPr lang="sr-Cyrl-RS" i="1" smtClean="0"/>
              <a:t>закључује</a:t>
            </a:r>
            <a:r>
              <a:rPr lang="vi-VN" i="1" smtClean="0"/>
              <a:t> </a:t>
            </a:r>
            <a:r>
              <a:rPr lang="sr-Cyrl-RS" i="1" smtClean="0"/>
              <a:t>да</a:t>
            </a:r>
            <a:r>
              <a:rPr lang="vi-VN" i="1" smtClean="0"/>
              <a:t> </a:t>
            </a:r>
            <a:r>
              <a:rPr lang="sr-Cyrl-RS" i="1" smtClean="0"/>
              <a:t>на</a:t>
            </a:r>
            <a:r>
              <a:rPr lang="vi-VN" i="1" smtClean="0"/>
              <a:t> </a:t>
            </a:r>
            <a:r>
              <a:rPr lang="sr-Cyrl-RS" i="1" smtClean="0"/>
              <a:t>висину</a:t>
            </a:r>
            <a:r>
              <a:rPr lang="vi-VN" i="1" smtClean="0"/>
              <a:t> </a:t>
            </a:r>
            <a:r>
              <a:rPr lang="sr-Cyrl-RS" i="1" smtClean="0"/>
              <a:t>добити</a:t>
            </a:r>
            <a:r>
              <a:rPr lang="vi-VN" i="1" smtClean="0"/>
              <a:t> </a:t>
            </a:r>
            <a:r>
              <a:rPr lang="sr-Cyrl-RS" i="1" smtClean="0"/>
              <a:t>утиче</a:t>
            </a:r>
            <a:r>
              <a:rPr lang="vi-VN" i="1" smtClean="0"/>
              <a:t> </a:t>
            </a:r>
            <a:r>
              <a:rPr lang="sr-Cyrl-RS" i="1" smtClean="0"/>
              <a:t>и</a:t>
            </a:r>
            <a:r>
              <a:rPr lang="vi-VN" i="1" smtClean="0"/>
              <a:t> </a:t>
            </a:r>
            <a:r>
              <a:rPr lang="sr-Cyrl-RS" i="1" smtClean="0"/>
              <a:t>износ</a:t>
            </a:r>
            <a:r>
              <a:rPr lang="vi-VN" i="1" smtClean="0"/>
              <a:t> </a:t>
            </a:r>
            <a:r>
              <a:rPr lang="sr-Cyrl-RS" i="1" smtClean="0"/>
              <a:t>који</a:t>
            </a:r>
            <a:r>
              <a:rPr lang="vi-VN" i="1" smtClean="0"/>
              <a:t> </a:t>
            </a:r>
            <a:r>
              <a:rPr lang="sr-Cyrl-RS" i="1" smtClean="0"/>
              <a:t>је</a:t>
            </a:r>
            <a:r>
              <a:rPr lang="vi-VN" i="1" smtClean="0"/>
              <a:t> </a:t>
            </a:r>
            <a:r>
              <a:rPr lang="sr-Cyrl-RS" i="1" smtClean="0"/>
              <a:t>потребан</a:t>
            </a:r>
            <a:r>
              <a:rPr lang="vi-VN" i="1" smtClean="0"/>
              <a:t> </a:t>
            </a:r>
            <a:r>
              <a:rPr lang="sr-Cyrl-RS" i="1" smtClean="0"/>
              <a:t>да</a:t>
            </a:r>
            <a:r>
              <a:rPr lang="vi-VN" i="1" smtClean="0"/>
              <a:t> </a:t>
            </a:r>
            <a:r>
              <a:rPr lang="sr-Cyrl-RS" i="1" smtClean="0"/>
              <a:t>би</a:t>
            </a:r>
            <a:r>
              <a:rPr lang="vi-VN" i="1" smtClean="0"/>
              <a:t> </a:t>
            </a:r>
            <a:r>
              <a:rPr lang="sr-Cyrl-RS" i="1" smtClean="0"/>
              <a:t>се</a:t>
            </a:r>
            <a:r>
              <a:rPr lang="vi-VN" i="1" smtClean="0"/>
              <a:t> </a:t>
            </a:r>
            <a:r>
              <a:rPr lang="sr-Cyrl-RS" i="1" smtClean="0"/>
              <a:t>очувао</a:t>
            </a:r>
            <a:r>
              <a:rPr lang="vi-VN" i="1" smtClean="0"/>
              <a:t> </a:t>
            </a:r>
            <a:r>
              <a:rPr lang="sr-Cyrl-RS" i="1" smtClean="0"/>
              <a:t>инвестирани</a:t>
            </a:r>
            <a:r>
              <a:rPr lang="vi-VN" i="1" smtClean="0"/>
              <a:t> </a:t>
            </a:r>
            <a:r>
              <a:rPr lang="sr-Cyrl-RS" i="1" smtClean="0"/>
              <a:t>капитал</a:t>
            </a:r>
            <a:r>
              <a:rPr lang="vi-VN" i="1" smtClean="0"/>
              <a:t>.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xmlns="" val="155505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4191000"/>
          </a:xfrm>
        </p:spPr>
        <p:txBody>
          <a:bodyPr>
            <a:normAutofit fontScale="77500" lnSpcReduction="20000"/>
          </a:bodyPr>
          <a:lstStyle/>
          <a:p>
            <a:r>
              <a:rPr lang="sr-Cyrl-RS" dirty="0" smtClean="0"/>
              <a:t>Према</a:t>
            </a:r>
            <a:r>
              <a:rPr lang="vi-VN" dirty="0" smtClean="0"/>
              <a:t> </a:t>
            </a:r>
            <a:r>
              <a:rPr lang="sr-Cyrl-RS" dirty="0" smtClean="0"/>
              <a:t>претходном</a:t>
            </a:r>
            <a:r>
              <a:rPr lang="vi-VN" dirty="0" smtClean="0"/>
              <a:t>, </a:t>
            </a:r>
            <a:r>
              <a:rPr lang="sr-Cyrl-RS" dirty="0" smtClean="0"/>
              <a:t>висина</a:t>
            </a:r>
            <a:r>
              <a:rPr lang="vi-VN" dirty="0" smtClean="0"/>
              <a:t> </a:t>
            </a:r>
            <a:r>
              <a:rPr lang="sr-Cyrl-RS" dirty="0" smtClean="0"/>
              <a:t>исказаног</a:t>
            </a:r>
            <a:r>
              <a:rPr lang="vi-VN" dirty="0" smtClean="0"/>
              <a:t> </a:t>
            </a:r>
            <a:r>
              <a:rPr lang="sr-Cyrl-RS" dirty="0" smtClean="0"/>
              <a:t>добитка</a:t>
            </a:r>
            <a:r>
              <a:rPr lang="vi-VN" dirty="0" smtClean="0"/>
              <a:t> </a:t>
            </a:r>
            <a:r>
              <a:rPr lang="sr-Cyrl-RS" dirty="0" smtClean="0"/>
              <a:t>зависи</a:t>
            </a:r>
            <a:r>
              <a:rPr lang="vi-VN" dirty="0" smtClean="0"/>
              <a:t> </a:t>
            </a:r>
            <a:r>
              <a:rPr lang="sr-Cyrl-RS" dirty="0" smtClean="0"/>
              <a:t>од</a:t>
            </a:r>
            <a:r>
              <a:rPr lang="vi-VN" dirty="0" smtClean="0"/>
              <a:t> </a:t>
            </a:r>
            <a:r>
              <a:rPr lang="sr-Cyrl-RS" dirty="0" smtClean="0"/>
              <a:t>одабране</a:t>
            </a:r>
            <a:r>
              <a:rPr lang="vi-VN" dirty="0" smtClean="0"/>
              <a:t> </a:t>
            </a:r>
            <a:r>
              <a:rPr lang="sr-Cyrl-RS" dirty="0" smtClean="0"/>
              <a:t>методе</a:t>
            </a:r>
            <a:r>
              <a:rPr lang="vi-VN" dirty="0" smtClean="0"/>
              <a:t> </a:t>
            </a:r>
            <a:r>
              <a:rPr lang="sr-Cyrl-RS" dirty="0" smtClean="0"/>
              <a:t>вредновања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примијењеног</a:t>
            </a:r>
            <a:r>
              <a:rPr lang="vi-VN" dirty="0" smtClean="0"/>
              <a:t> </a:t>
            </a:r>
            <a:r>
              <a:rPr lang="sr-Cyrl-RS" dirty="0" smtClean="0"/>
              <a:t>концепта</a:t>
            </a:r>
            <a:r>
              <a:rPr lang="vi-VN" dirty="0" smtClean="0"/>
              <a:t> </a:t>
            </a:r>
            <a:r>
              <a:rPr lang="sr-Cyrl-RS" dirty="0" smtClean="0"/>
              <a:t>одржавања</a:t>
            </a:r>
            <a:r>
              <a:rPr lang="vi-VN" dirty="0" smtClean="0"/>
              <a:t> </a:t>
            </a:r>
            <a:r>
              <a:rPr lang="sr-Cyrl-RS" dirty="0" smtClean="0"/>
              <a:t>капитала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утврђује</a:t>
            </a:r>
            <a:r>
              <a:rPr lang="vi-VN" dirty="0" smtClean="0"/>
              <a:t> </a:t>
            </a:r>
            <a:r>
              <a:rPr lang="sr-Cyrl-RS" dirty="0" smtClean="0"/>
              <a:t>се</a:t>
            </a:r>
            <a:r>
              <a:rPr lang="vi-VN" dirty="0" smtClean="0"/>
              <a:t> </a:t>
            </a:r>
            <a:r>
              <a:rPr lang="sr-Cyrl-RS" dirty="0" smtClean="0"/>
              <a:t>на</a:t>
            </a:r>
            <a:r>
              <a:rPr lang="vi-VN" dirty="0" smtClean="0"/>
              <a:t> </a:t>
            </a:r>
            <a:r>
              <a:rPr lang="sr-Cyrl-RS" dirty="0" smtClean="0"/>
              <a:t>сљедећи</a:t>
            </a:r>
            <a:r>
              <a:rPr lang="vi-VN" dirty="0" smtClean="0"/>
              <a:t> </a:t>
            </a:r>
            <a:r>
              <a:rPr lang="sr-Cyrl-RS" dirty="0" smtClean="0"/>
              <a:t>начин</a:t>
            </a:r>
            <a:r>
              <a:rPr lang="vi-VN" dirty="0" smtClean="0"/>
              <a:t> </a:t>
            </a:r>
            <a:r>
              <a:rPr lang="vi-VN" dirty="0"/>
              <a:t>:</a:t>
            </a:r>
          </a:p>
          <a:p>
            <a:r>
              <a:rPr lang="vi-VN" dirty="0"/>
              <a:t>-	</a:t>
            </a:r>
            <a:r>
              <a:rPr lang="sr-Cyrl-RS" dirty="0" smtClean="0"/>
              <a:t>разлика</a:t>
            </a:r>
            <a:r>
              <a:rPr lang="vi-VN" dirty="0" smtClean="0"/>
              <a:t> </a:t>
            </a:r>
            <a:r>
              <a:rPr lang="sr-Cyrl-RS" dirty="0" smtClean="0"/>
              <a:t>између</a:t>
            </a:r>
            <a:r>
              <a:rPr lang="vi-VN" dirty="0" smtClean="0"/>
              <a:t> </a:t>
            </a:r>
            <a:r>
              <a:rPr lang="sr-Cyrl-RS" dirty="0" smtClean="0"/>
              <a:t>имовине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обавеза</a:t>
            </a:r>
            <a:r>
              <a:rPr lang="vi-VN" dirty="0" smtClean="0"/>
              <a:t> </a:t>
            </a:r>
            <a:r>
              <a:rPr lang="sr-Cyrl-RS" dirty="0" smtClean="0"/>
              <a:t>на</a:t>
            </a:r>
            <a:r>
              <a:rPr lang="vi-VN" dirty="0" smtClean="0"/>
              <a:t> </a:t>
            </a:r>
            <a:r>
              <a:rPr lang="sr-Cyrl-RS" dirty="0" smtClean="0"/>
              <a:t>крају</a:t>
            </a:r>
            <a:r>
              <a:rPr lang="vi-VN" dirty="0" smtClean="0"/>
              <a:t> </a:t>
            </a:r>
            <a:r>
              <a:rPr lang="sr-Cyrl-RS" dirty="0" smtClean="0"/>
              <a:t>у</a:t>
            </a:r>
            <a:r>
              <a:rPr lang="vi-VN" dirty="0" smtClean="0"/>
              <a:t> </a:t>
            </a:r>
            <a:r>
              <a:rPr lang="sr-Cyrl-RS" dirty="0" smtClean="0"/>
              <a:t>односу</a:t>
            </a:r>
            <a:r>
              <a:rPr lang="vi-VN" dirty="0" smtClean="0"/>
              <a:t> </a:t>
            </a:r>
            <a:r>
              <a:rPr lang="sr-Cyrl-RS" dirty="0" smtClean="0"/>
              <a:t>на</a:t>
            </a:r>
            <a:r>
              <a:rPr lang="vi-VN" dirty="0" smtClean="0"/>
              <a:t> </a:t>
            </a:r>
            <a:r>
              <a:rPr lang="sr-Cyrl-RS" dirty="0" smtClean="0"/>
              <a:t>почетак</a:t>
            </a:r>
            <a:r>
              <a:rPr lang="vi-VN" dirty="0" smtClean="0"/>
              <a:t> </a:t>
            </a:r>
            <a:r>
              <a:rPr lang="sr-Cyrl-RS" dirty="0" smtClean="0"/>
              <a:t>периода</a:t>
            </a:r>
            <a:r>
              <a:rPr lang="vi-VN" dirty="0" smtClean="0"/>
              <a:t> </a:t>
            </a:r>
            <a:r>
              <a:rPr lang="sr-Cyrl-RS" dirty="0" smtClean="0"/>
              <a:t>коригована</a:t>
            </a:r>
            <a:r>
              <a:rPr lang="vi-VN" dirty="0" smtClean="0"/>
              <a:t> </a:t>
            </a:r>
            <a:r>
              <a:rPr lang="sr-Cyrl-RS" dirty="0" smtClean="0"/>
              <a:t>за</a:t>
            </a:r>
            <a:r>
              <a:rPr lang="vi-VN" dirty="0" smtClean="0"/>
              <a:t> </a:t>
            </a:r>
            <a:r>
              <a:rPr lang="sr-Cyrl-RS" dirty="0" smtClean="0"/>
              <a:t>улагања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расподјеле</a:t>
            </a:r>
            <a:r>
              <a:rPr lang="vi-VN" dirty="0" smtClean="0"/>
              <a:t> </a:t>
            </a:r>
            <a:r>
              <a:rPr lang="sr-Cyrl-RS" dirty="0" smtClean="0"/>
              <a:t>власницима</a:t>
            </a:r>
            <a:r>
              <a:rPr lang="vi-VN" dirty="0" smtClean="0"/>
              <a:t> </a:t>
            </a:r>
            <a:r>
              <a:rPr lang="sr-Cyrl-RS" dirty="0" smtClean="0"/>
              <a:t>током</a:t>
            </a:r>
            <a:r>
              <a:rPr lang="vi-VN" dirty="0" smtClean="0"/>
              <a:t> </a:t>
            </a:r>
            <a:r>
              <a:rPr lang="sr-Cyrl-RS" dirty="0" smtClean="0"/>
              <a:t>посматраног</a:t>
            </a:r>
            <a:r>
              <a:rPr lang="vi-VN" dirty="0" smtClean="0"/>
              <a:t> </a:t>
            </a:r>
            <a:r>
              <a:rPr lang="sr-Cyrl-RS" dirty="0" smtClean="0"/>
              <a:t>периода</a:t>
            </a:r>
            <a:r>
              <a:rPr lang="vi-VN" dirty="0" smtClean="0"/>
              <a:t>,</a:t>
            </a:r>
            <a:endParaRPr lang="vi-VN" dirty="0"/>
          </a:p>
          <a:p>
            <a:r>
              <a:rPr lang="vi-VN" dirty="0"/>
              <a:t>-	</a:t>
            </a:r>
            <a:r>
              <a:rPr lang="sr-Cyrl-RS" dirty="0" smtClean="0"/>
              <a:t>утврдити</a:t>
            </a:r>
            <a:r>
              <a:rPr lang="vi-VN" dirty="0" smtClean="0"/>
              <a:t> </a:t>
            </a:r>
            <a:r>
              <a:rPr lang="sr-Cyrl-RS" dirty="0" smtClean="0"/>
              <a:t>који</a:t>
            </a:r>
            <a:r>
              <a:rPr lang="vi-VN" dirty="0" smtClean="0"/>
              <a:t> </a:t>
            </a:r>
            <a:r>
              <a:rPr lang="sr-Cyrl-RS" dirty="0" smtClean="0"/>
              <a:t>дио</a:t>
            </a:r>
            <a:r>
              <a:rPr lang="vi-VN" dirty="0" smtClean="0"/>
              <a:t> </a:t>
            </a:r>
            <a:r>
              <a:rPr lang="sr-Cyrl-RS" dirty="0" smtClean="0"/>
              <a:t>од</a:t>
            </a:r>
            <a:r>
              <a:rPr lang="vi-VN" dirty="0" smtClean="0"/>
              <a:t> </a:t>
            </a:r>
            <a:r>
              <a:rPr lang="sr-Cyrl-RS" dirty="0" smtClean="0"/>
              <a:t>претходно</a:t>
            </a:r>
            <a:r>
              <a:rPr lang="vi-VN" dirty="0" smtClean="0"/>
              <a:t> </a:t>
            </a:r>
            <a:r>
              <a:rPr lang="sr-Cyrl-RS" dirty="0" smtClean="0"/>
              <a:t>израчунатог</a:t>
            </a:r>
            <a:r>
              <a:rPr lang="vi-VN" dirty="0" smtClean="0"/>
              <a:t> </a:t>
            </a:r>
            <a:r>
              <a:rPr lang="sr-Cyrl-RS" dirty="0" smtClean="0"/>
              <a:t>износа</a:t>
            </a:r>
            <a:r>
              <a:rPr lang="vi-VN" dirty="0" smtClean="0"/>
              <a:t> </a:t>
            </a:r>
            <a:r>
              <a:rPr lang="sr-Cyrl-RS" dirty="0" smtClean="0"/>
              <a:t>траба</a:t>
            </a:r>
            <a:r>
              <a:rPr lang="vi-VN" dirty="0" smtClean="0"/>
              <a:t> </a:t>
            </a:r>
            <a:r>
              <a:rPr lang="sr-Cyrl-RS" dirty="0" smtClean="0"/>
              <a:t>задржати</a:t>
            </a:r>
            <a:r>
              <a:rPr lang="vi-VN" dirty="0" smtClean="0"/>
              <a:t> </a:t>
            </a:r>
            <a:r>
              <a:rPr lang="sr-Cyrl-RS" dirty="0" smtClean="0"/>
              <a:t>у</a:t>
            </a:r>
            <a:r>
              <a:rPr lang="vi-VN" dirty="0" smtClean="0"/>
              <a:t> </a:t>
            </a:r>
            <a:r>
              <a:rPr lang="sr-Cyrl-RS" dirty="0" smtClean="0"/>
              <a:t>предузећу</a:t>
            </a:r>
            <a:r>
              <a:rPr lang="vi-VN" dirty="0" smtClean="0"/>
              <a:t> </a:t>
            </a:r>
            <a:r>
              <a:rPr lang="sr-Cyrl-RS" dirty="0" smtClean="0"/>
              <a:t>да</a:t>
            </a:r>
            <a:r>
              <a:rPr lang="vi-VN" dirty="0" smtClean="0"/>
              <a:t> </a:t>
            </a:r>
            <a:r>
              <a:rPr lang="sr-Cyrl-RS" dirty="0" smtClean="0"/>
              <a:t>би</a:t>
            </a:r>
            <a:r>
              <a:rPr lang="vi-VN" dirty="0" smtClean="0"/>
              <a:t> </a:t>
            </a:r>
            <a:r>
              <a:rPr lang="sr-Cyrl-RS" dirty="0" smtClean="0"/>
              <a:t>се</a:t>
            </a:r>
            <a:r>
              <a:rPr lang="vi-VN" dirty="0" smtClean="0"/>
              <a:t> </a:t>
            </a:r>
            <a:r>
              <a:rPr lang="sr-Cyrl-RS" dirty="0" smtClean="0"/>
              <a:t>очувао</a:t>
            </a:r>
            <a:r>
              <a:rPr lang="vi-VN" dirty="0" smtClean="0"/>
              <a:t> </a:t>
            </a:r>
            <a:r>
              <a:rPr lang="sr-Cyrl-RS" dirty="0" smtClean="0"/>
              <a:t>капитал</a:t>
            </a:r>
            <a:r>
              <a:rPr lang="vi-VN" dirty="0" smtClean="0"/>
              <a:t>, </a:t>
            </a:r>
            <a:r>
              <a:rPr lang="sr-Cyrl-RS" dirty="0" smtClean="0"/>
              <a:t>и</a:t>
            </a:r>
            <a:endParaRPr lang="vi-VN" dirty="0"/>
          </a:p>
          <a:p>
            <a:r>
              <a:rPr lang="vi-VN" dirty="0"/>
              <a:t>-	</a:t>
            </a:r>
            <a:r>
              <a:rPr lang="sr-Cyrl-RS" dirty="0" smtClean="0"/>
              <a:t>разлика</a:t>
            </a:r>
            <a:r>
              <a:rPr lang="vi-VN" dirty="0" smtClean="0"/>
              <a:t> </a:t>
            </a:r>
            <a:r>
              <a:rPr lang="sr-Cyrl-RS" dirty="0" smtClean="0"/>
              <a:t>представља</a:t>
            </a:r>
            <a:r>
              <a:rPr lang="vi-VN" dirty="0" smtClean="0"/>
              <a:t> </a:t>
            </a:r>
            <a:r>
              <a:rPr lang="sr-Cyrl-RS" dirty="0" smtClean="0"/>
              <a:t>добит</a:t>
            </a:r>
            <a:r>
              <a:rPr lang="vi-VN" dirty="0" smtClean="0"/>
              <a:t> </a:t>
            </a:r>
            <a:r>
              <a:rPr lang="sr-Cyrl-RS" dirty="0" smtClean="0"/>
              <a:t>периода</a:t>
            </a:r>
            <a:r>
              <a:rPr lang="vi-VN" dirty="0" smtClean="0"/>
              <a:t>.</a:t>
            </a:r>
            <a:endParaRPr lang="vi-VN" dirty="0"/>
          </a:p>
          <a:p>
            <a:r>
              <a:rPr lang="sr-Cyrl-RS" dirty="0" smtClean="0"/>
              <a:t>Наведено</a:t>
            </a:r>
            <a:r>
              <a:rPr lang="vi-VN" dirty="0" smtClean="0"/>
              <a:t> </a:t>
            </a:r>
            <a:r>
              <a:rPr lang="sr-Cyrl-RS" dirty="0" smtClean="0"/>
              <a:t>се</a:t>
            </a:r>
            <a:r>
              <a:rPr lang="vi-VN" dirty="0" smtClean="0"/>
              <a:t> </a:t>
            </a:r>
            <a:r>
              <a:rPr lang="sr-Cyrl-RS" dirty="0" smtClean="0"/>
              <a:t>може</a:t>
            </a:r>
            <a:r>
              <a:rPr lang="vi-VN" dirty="0" smtClean="0"/>
              <a:t> </a:t>
            </a:r>
            <a:r>
              <a:rPr lang="sr-Cyrl-RS" dirty="0" smtClean="0"/>
              <a:t>представити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графички</a:t>
            </a:r>
            <a:r>
              <a:rPr lang="vi-VN" dirty="0" smtClean="0"/>
              <a:t>:</a:t>
            </a:r>
            <a:endParaRPr lang="sr-Latn-RS" dirty="0" smtClean="0"/>
          </a:p>
          <a:p>
            <a:endParaRPr lang="vi-VN" dirty="0"/>
          </a:p>
          <a:p>
            <a:endParaRPr lang="vi-VN" dirty="0"/>
          </a:p>
          <a:p>
            <a:endParaRPr lang="vi-VN" dirty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267200"/>
            <a:ext cx="7317069" cy="242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8301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mtClean="0"/>
              <a:t>Основе</a:t>
            </a:r>
            <a:r>
              <a:rPr lang="en-US" smtClean="0"/>
              <a:t> </a:t>
            </a:r>
            <a:r>
              <a:rPr lang="sr-Cyrl-RS" smtClean="0"/>
              <a:t>вредновања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>
              <a:buNone/>
            </a:pPr>
            <a:r>
              <a:rPr lang="en-US" dirty="0"/>
              <a:t>–</a:t>
            </a:r>
            <a:r>
              <a:rPr lang="en-US"/>
              <a:t>	</a:t>
            </a:r>
            <a:r>
              <a:rPr lang="sr-Cyrl-RS" smtClean="0"/>
              <a:t>набавна</a:t>
            </a:r>
            <a:r>
              <a:rPr lang="en-US" smtClean="0"/>
              <a:t> </a:t>
            </a:r>
            <a:r>
              <a:rPr lang="sr-Cyrl-RS" smtClean="0"/>
              <a:t>вриједност</a:t>
            </a:r>
            <a:r>
              <a:rPr lang="en-US" smtClean="0"/>
              <a:t> (</a:t>
            </a:r>
            <a:r>
              <a:rPr lang="sr-Cyrl-RS" smtClean="0"/>
              <a:t>историјски</a:t>
            </a:r>
            <a:r>
              <a:rPr lang="en-US" smtClean="0"/>
              <a:t> </a:t>
            </a:r>
            <a:r>
              <a:rPr lang="sr-Cyrl-RS" smtClean="0"/>
              <a:t>трошак</a:t>
            </a:r>
            <a:r>
              <a:rPr lang="en-US" smtClean="0"/>
              <a:t>),</a:t>
            </a:r>
            <a:endParaRPr lang="en-US" dirty="0"/>
          </a:p>
          <a:p>
            <a:pPr>
              <a:buNone/>
            </a:pPr>
            <a:r>
              <a:rPr lang="en-US" dirty="0"/>
              <a:t>–</a:t>
            </a:r>
            <a:r>
              <a:rPr lang="en-US"/>
              <a:t>	</a:t>
            </a:r>
            <a:r>
              <a:rPr lang="sr-Cyrl-RS" smtClean="0"/>
              <a:t>тржишна</a:t>
            </a:r>
            <a:r>
              <a:rPr lang="en-US" smtClean="0"/>
              <a:t> </a:t>
            </a:r>
            <a:r>
              <a:rPr lang="sr-Cyrl-RS" smtClean="0"/>
              <a:t>вриједност</a:t>
            </a:r>
            <a:r>
              <a:rPr lang="en-US" smtClean="0"/>
              <a:t>,</a:t>
            </a:r>
            <a:endParaRPr lang="en-US" dirty="0"/>
          </a:p>
          <a:p>
            <a:pPr>
              <a:buNone/>
            </a:pPr>
            <a:r>
              <a:rPr lang="en-US" dirty="0"/>
              <a:t>–</a:t>
            </a:r>
            <a:r>
              <a:rPr lang="en-US"/>
              <a:t>	</a:t>
            </a:r>
            <a:r>
              <a:rPr lang="sr-Cyrl-RS" smtClean="0"/>
              <a:t>вриједност</a:t>
            </a:r>
            <a:r>
              <a:rPr lang="en-US" smtClean="0"/>
              <a:t> </a:t>
            </a:r>
            <a:r>
              <a:rPr lang="sr-Cyrl-RS" smtClean="0"/>
              <a:t>поновне</a:t>
            </a:r>
            <a:r>
              <a:rPr lang="en-US" smtClean="0"/>
              <a:t> </a:t>
            </a:r>
            <a:r>
              <a:rPr lang="sr-Cyrl-RS" smtClean="0"/>
              <a:t>набавке</a:t>
            </a:r>
            <a:r>
              <a:rPr lang="en-US" smtClean="0"/>
              <a:t> (</a:t>
            </a:r>
            <a:r>
              <a:rPr lang="sr-Cyrl-RS" smtClean="0"/>
              <a:t>текући</a:t>
            </a:r>
            <a:r>
              <a:rPr lang="en-US" smtClean="0"/>
              <a:t> </a:t>
            </a:r>
            <a:r>
              <a:rPr lang="sr-Cyrl-RS" smtClean="0"/>
              <a:t>трошак</a:t>
            </a:r>
            <a:r>
              <a:rPr lang="en-US" smtClean="0"/>
              <a:t>),</a:t>
            </a:r>
            <a:endParaRPr lang="en-US" dirty="0"/>
          </a:p>
          <a:p>
            <a:pPr>
              <a:buNone/>
            </a:pPr>
            <a:r>
              <a:rPr lang="en-US" dirty="0"/>
              <a:t>–</a:t>
            </a:r>
            <a:r>
              <a:rPr lang="en-US"/>
              <a:t>	</a:t>
            </a:r>
            <a:r>
              <a:rPr lang="sr-Cyrl-RS" smtClean="0"/>
              <a:t>нето</a:t>
            </a:r>
            <a:r>
              <a:rPr lang="en-US" smtClean="0"/>
              <a:t> </a:t>
            </a:r>
            <a:r>
              <a:rPr lang="sr-Cyrl-RS" smtClean="0"/>
              <a:t>продајна</a:t>
            </a:r>
            <a:r>
              <a:rPr lang="en-US" smtClean="0"/>
              <a:t> </a:t>
            </a:r>
            <a:r>
              <a:rPr lang="sr-Cyrl-RS" smtClean="0"/>
              <a:t>вриједност</a:t>
            </a:r>
            <a:r>
              <a:rPr lang="en-US" smtClean="0"/>
              <a:t>,</a:t>
            </a:r>
            <a:endParaRPr lang="en-US" dirty="0"/>
          </a:p>
          <a:p>
            <a:pPr>
              <a:buNone/>
            </a:pPr>
            <a:r>
              <a:rPr lang="en-US" dirty="0"/>
              <a:t>–</a:t>
            </a:r>
            <a:r>
              <a:rPr lang="en-US"/>
              <a:t>	</a:t>
            </a:r>
            <a:r>
              <a:rPr lang="sr-Cyrl-RS" smtClean="0"/>
              <a:t>вриједност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употреби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675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Концепти очувања капитала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sr-Cyrl-RS" smtClean="0"/>
              <a:t>Концети</a:t>
            </a:r>
            <a:r>
              <a:rPr lang="sr-Latn-RS" smtClean="0"/>
              <a:t> </a:t>
            </a:r>
            <a:r>
              <a:rPr lang="sr-Cyrl-RS" smtClean="0"/>
              <a:t>одржања</a:t>
            </a:r>
            <a:r>
              <a:rPr lang="sr-Latn-RS" smtClean="0"/>
              <a:t> </a:t>
            </a:r>
            <a:r>
              <a:rPr lang="sr-Cyrl-RS" smtClean="0"/>
              <a:t>капитала</a:t>
            </a:r>
            <a:r>
              <a:rPr lang="sr-Latn-RS" smtClean="0"/>
              <a:t> </a:t>
            </a:r>
            <a:r>
              <a:rPr lang="sr-Cyrl-RS" smtClean="0"/>
              <a:t>дијеле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Latn-RS" dirty="0" smtClean="0"/>
              <a:t>:</a:t>
            </a:r>
            <a:endParaRPr lang="en-US" dirty="0" smtClean="0"/>
          </a:p>
          <a:p>
            <a:r>
              <a:rPr lang="sr-Latn-RS" dirty="0" smtClean="0"/>
              <a:t>-</a:t>
            </a:r>
            <a:r>
              <a:rPr lang="sr-Cyrl-RS" dirty="0" smtClean="0"/>
              <a:t>	</a:t>
            </a:r>
            <a:r>
              <a:rPr lang="sr-Latn-RS" smtClean="0"/>
              <a:t> </a:t>
            </a:r>
            <a:r>
              <a:rPr lang="sr-Cyrl-RS" smtClean="0"/>
              <a:t>концепте</a:t>
            </a:r>
            <a:r>
              <a:rPr lang="sr-Latn-RS" smtClean="0"/>
              <a:t> </a:t>
            </a:r>
            <a:r>
              <a:rPr lang="sr-Cyrl-RS" smtClean="0"/>
              <a:t>одржања</a:t>
            </a:r>
            <a:r>
              <a:rPr lang="sr-Latn-RS" smtClean="0"/>
              <a:t> </a:t>
            </a:r>
            <a:r>
              <a:rPr lang="sr-Cyrl-RS" smtClean="0"/>
              <a:t>финансијског</a:t>
            </a:r>
            <a:r>
              <a:rPr lang="sr-Latn-RS" smtClean="0"/>
              <a:t> </a:t>
            </a:r>
            <a:r>
              <a:rPr lang="sr-Cyrl-RS" smtClean="0"/>
              <a:t>капитала</a:t>
            </a:r>
            <a:r>
              <a:rPr lang="sr-Latn-RS" smtClean="0"/>
              <a:t> </a:t>
            </a:r>
            <a:r>
              <a:rPr lang="sr-Cyrl-RS" smtClean="0"/>
              <a:t>који</a:t>
            </a:r>
            <a:r>
              <a:rPr lang="sr-Latn-RS" smtClean="0"/>
              <a:t> </a:t>
            </a:r>
            <a:r>
              <a:rPr lang="sr-Cyrl-RS" smtClean="0"/>
              <a:t>могу</a:t>
            </a:r>
            <a:r>
              <a:rPr lang="sr-Latn-RS" smtClean="0"/>
              <a:t> </a:t>
            </a:r>
            <a:r>
              <a:rPr lang="sr-Cyrl-RS" smtClean="0"/>
              <a:t>бити</a:t>
            </a:r>
            <a:r>
              <a:rPr lang="sr-Latn-RS" smtClean="0"/>
              <a:t> </a:t>
            </a:r>
            <a:r>
              <a:rPr lang="sr-Cyrl-RS" smtClean="0"/>
              <a:t>кориговани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не</a:t>
            </a:r>
            <a:r>
              <a:rPr lang="sr-Latn-RS" smtClean="0"/>
              <a:t> </a:t>
            </a:r>
            <a:r>
              <a:rPr lang="sr-Cyrl-RS" smtClean="0"/>
              <a:t>кориговани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Cyrl-RS" smtClean="0"/>
              <a:t>инфлацију</a:t>
            </a:r>
            <a:r>
              <a:rPr lang="sr-Latn-RS" smtClean="0"/>
              <a:t>, </a:t>
            </a:r>
            <a:r>
              <a:rPr lang="sr-Cyrl-RS" smtClean="0"/>
              <a:t>и</a:t>
            </a:r>
            <a:endParaRPr lang="en-US" dirty="0" smtClean="0"/>
          </a:p>
          <a:p>
            <a:r>
              <a:rPr lang="sr-Latn-RS" dirty="0" smtClean="0"/>
              <a:t>-</a:t>
            </a:r>
            <a:r>
              <a:rPr lang="sr-Cyrl-RS" dirty="0" smtClean="0"/>
              <a:t>	</a:t>
            </a:r>
            <a:r>
              <a:rPr lang="sr-Latn-RS" smtClean="0"/>
              <a:t> </a:t>
            </a:r>
            <a:r>
              <a:rPr lang="sr-Cyrl-RS" smtClean="0"/>
              <a:t>концепте</a:t>
            </a:r>
            <a:r>
              <a:rPr lang="sr-Latn-RS" smtClean="0"/>
              <a:t> </a:t>
            </a:r>
            <a:r>
              <a:rPr lang="sr-Cyrl-RS" smtClean="0"/>
              <a:t>оперативног</a:t>
            </a:r>
            <a:r>
              <a:rPr lang="sr-Latn-RS" smtClean="0"/>
              <a:t> (</a:t>
            </a:r>
            <a:r>
              <a:rPr lang="sr-Cyrl-RS" smtClean="0"/>
              <a:t>физичког</a:t>
            </a:r>
            <a:r>
              <a:rPr lang="sr-Latn-RS" smtClean="0"/>
              <a:t>) </a:t>
            </a:r>
            <a:r>
              <a:rPr lang="sr-Cyrl-RS" smtClean="0"/>
              <a:t>одржања</a:t>
            </a:r>
            <a:r>
              <a:rPr lang="sr-Latn-RS" smtClean="0"/>
              <a:t> </a:t>
            </a:r>
            <a:r>
              <a:rPr lang="sr-Cyrl-RS" smtClean="0"/>
              <a:t>капитала</a:t>
            </a:r>
            <a:r>
              <a:rPr lang="sr-Latn-RS" smtClean="0"/>
              <a:t> </a:t>
            </a:r>
            <a:r>
              <a:rPr lang="sr-Cyrl-RS" smtClean="0"/>
              <a:t>са</a:t>
            </a:r>
            <a:r>
              <a:rPr lang="sr-Latn-RS" smtClean="0"/>
              <a:t> </a:t>
            </a:r>
            <a:r>
              <a:rPr lang="sr-Cyrl-RS" smtClean="0"/>
              <a:t>становишта</a:t>
            </a:r>
            <a:r>
              <a:rPr lang="sr-Latn-RS" smtClean="0"/>
              <a:t> </a:t>
            </a:r>
            <a:r>
              <a:rPr lang="sr-Cyrl-RS" smtClean="0"/>
              <a:t>предузећа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са</a:t>
            </a:r>
            <a:r>
              <a:rPr lang="sr-Latn-RS" smtClean="0"/>
              <a:t> </a:t>
            </a:r>
            <a:r>
              <a:rPr lang="sr-Cyrl-RS" smtClean="0"/>
              <a:t>становишта</a:t>
            </a:r>
            <a:r>
              <a:rPr lang="sr-Latn-RS" smtClean="0"/>
              <a:t> </a:t>
            </a:r>
            <a:r>
              <a:rPr lang="sr-Cyrl-RS" smtClean="0"/>
              <a:t>власника</a:t>
            </a:r>
            <a:r>
              <a:rPr lang="sr-Latn-RS" smtClean="0"/>
              <a:t>.</a:t>
            </a:r>
            <a:endParaRPr lang="en-US" dirty="0" smtClean="0"/>
          </a:p>
          <a:p>
            <a:r>
              <a:rPr lang="sr-Cyrl-RS" smtClean="0"/>
              <a:t>Концепт</a:t>
            </a:r>
            <a:r>
              <a:rPr lang="sr-Latn-RS" smtClean="0"/>
              <a:t> </a:t>
            </a:r>
            <a:r>
              <a:rPr lang="sr-Cyrl-RS" smtClean="0"/>
              <a:t>финансијског</a:t>
            </a:r>
            <a:r>
              <a:rPr lang="sr-Latn-RS" smtClean="0"/>
              <a:t> </a:t>
            </a:r>
            <a:r>
              <a:rPr lang="sr-Cyrl-RS" smtClean="0"/>
              <a:t>очувања</a:t>
            </a:r>
            <a:r>
              <a:rPr lang="sr-Latn-RS" smtClean="0"/>
              <a:t> </a:t>
            </a:r>
            <a:r>
              <a:rPr lang="sr-Cyrl-RS" smtClean="0"/>
              <a:t>капитала</a:t>
            </a:r>
            <a:r>
              <a:rPr lang="sr-Latn-RS" smtClean="0"/>
              <a:t> </a:t>
            </a:r>
            <a:r>
              <a:rPr lang="sr-Cyrl-RS" smtClean="0"/>
              <a:t>може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мјерити</a:t>
            </a:r>
            <a:r>
              <a:rPr lang="sr-Latn-RS" smtClean="0"/>
              <a:t>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номиналној</a:t>
            </a:r>
            <a:r>
              <a:rPr lang="sr-Latn-RS" smtClean="0"/>
              <a:t> </a:t>
            </a:r>
            <a:r>
              <a:rPr lang="sr-Cyrl-RS" smtClean="0"/>
              <a:t>вриједности</a:t>
            </a:r>
            <a:r>
              <a:rPr lang="sr-Latn-RS" smtClean="0"/>
              <a:t> </a:t>
            </a:r>
            <a:r>
              <a:rPr lang="sr-Cyrl-RS" smtClean="0"/>
              <a:t>новца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према</a:t>
            </a:r>
            <a:r>
              <a:rPr lang="sr-Latn-RS" smtClean="0"/>
              <a:t> </a:t>
            </a:r>
            <a:r>
              <a:rPr lang="sr-Cyrl-RS" smtClean="0"/>
              <a:t>константној</a:t>
            </a:r>
            <a:r>
              <a:rPr lang="sr-Latn-RS" smtClean="0"/>
              <a:t> </a:t>
            </a:r>
            <a:r>
              <a:rPr lang="sr-Cyrl-RS" smtClean="0"/>
              <a:t>куповној</a:t>
            </a:r>
            <a:r>
              <a:rPr lang="sr-Latn-RS" smtClean="0"/>
              <a:t> </a:t>
            </a:r>
            <a:r>
              <a:rPr lang="sr-Cyrl-RS" smtClean="0"/>
              <a:t>моћи</a:t>
            </a:r>
            <a:r>
              <a:rPr lang="sr-Latn-RS" smtClean="0"/>
              <a:t> </a:t>
            </a:r>
            <a:r>
              <a:rPr lang="sr-Cyrl-RS" smtClean="0"/>
              <a:t>новца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086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86739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sr-Cyrl-RS" dirty="0" smtClean="0"/>
              <a:t>Према</a:t>
            </a:r>
            <a:r>
              <a:rPr lang="sr-Latn-RS" dirty="0" smtClean="0"/>
              <a:t> </a:t>
            </a:r>
            <a:r>
              <a:rPr lang="sr-Cyrl-RS" dirty="0" smtClean="0"/>
              <a:t>концепту</a:t>
            </a:r>
            <a:r>
              <a:rPr lang="sr-Latn-RS" dirty="0" smtClean="0"/>
              <a:t> </a:t>
            </a:r>
            <a:r>
              <a:rPr lang="sr-Cyrl-RS" dirty="0" smtClean="0"/>
              <a:t>стварног</a:t>
            </a:r>
            <a:r>
              <a:rPr lang="sr-Latn-RS" dirty="0" smtClean="0"/>
              <a:t> </a:t>
            </a:r>
            <a:r>
              <a:rPr lang="sr-Cyrl-RS" dirty="0" smtClean="0"/>
              <a:t>финансијског</a:t>
            </a:r>
            <a:r>
              <a:rPr lang="sr-Latn-RS" dirty="0" smtClean="0"/>
              <a:t> </a:t>
            </a:r>
            <a:r>
              <a:rPr lang="sr-Cyrl-RS" dirty="0" smtClean="0"/>
              <a:t>одржања</a:t>
            </a:r>
            <a:r>
              <a:rPr lang="sr-Latn-RS" dirty="0" smtClean="0"/>
              <a:t> </a:t>
            </a:r>
            <a:r>
              <a:rPr lang="sr-Cyrl-RS" dirty="0" smtClean="0"/>
              <a:t>капитала</a:t>
            </a:r>
            <a:r>
              <a:rPr lang="sr-Latn-RS" dirty="0" smtClean="0"/>
              <a:t> (</a:t>
            </a:r>
            <a:r>
              <a:rPr lang="sr-Cyrl-RS" dirty="0" smtClean="0"/>
              <a:t>константне</a:t>
            </a:r>
            <a:r>
              <a:rPr lang="sr-Latn-RS" dirty="0" smtClean="0"/>
              <a:t> </a:t>
            </a:r>
            <a:r>
              <a:rPr lang="sr-Cyrl-RS" dirty="0" smtClean="0"/>
              <a:t>куповне</a:t>
            </a:r>
            <a:r>
              <a:rPr lang="sr-Latn-RS" dirty="0" smtClean="0"/>
              <a:t> </a:t>
            </a:r>
            <a:r>
              <a:rPr lang="sr-Cyrl-RS" dirty="0" smtClean="0"/>
              <a:t>моћи</a:t>
            </a:r>
            <a:r>
              <a:rPr lang="sr-Latn-RS" dirty="0" smtClean="0"/>
              <a:t> </a:t>
            </a:r>
            <a:r>
              <a:rPr lang="sr-Cyrl-RS" dirty="0" smtClean="0"/>
              <a:t>новца</a:t>
            </a:r>
            <a:r>
              <a:rPr lang="sr-Latn-RS" dirty="0" smtClean="0"/>
              <a:t>), </a:t>
            </a:r>
            <a:r>
              <a:rPr lang="sr-Cyrl-RS" dirty="0" smtClean="0"/>
              <a:t>капитал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одржан</a:t>
            </a:r>
            <a:r>
              <a:rPr lang="sr-Latn-RS" dirty="0" smtClean="0"/>
              <a:t> </a:t>
            </a:r>
            <a:r>
              <a:rPr lang="sr-Cyrl-RS" dirty="0" smtClean="0"/>
              <a:t>ако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једнак</a:t>
            </a:r>
            <a:r>
              <a:rPr lang="sr-Latn-RS" dirty="0" smtClean="0"/>
              <a:t> </a:t>
            </a:r>
            <a:r>
              <a:rPr lang="sr-Cyrl-RS" dirty="0" smtClean="0"/>
              <a:t>почетном</a:t>
            </a:r>
            <a:r>
              <a:rPr lang="sr-Latn-RS" dirty="0" smtClean="0"/>
              <a:t> </a:t>
            </a:r>
            <a:r>
              <a:rPr lang="sr-Cyrl-RS" dirty="0" smtClean="0"/>
              <a:t>капиталу</a:t>
            </a:r>
            <a:r>
              <a:rPr lang="sr-Latn-RS" dirty="0" smtClean="0"/>
              <a:t> </a:t>
            </a:r>
            <a:r>
              <a:rPr lang="sr-Cyrl-RS" dirty="0" smtClean="0"/>
              <a:t>исказаном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основу</a:t>
            </a:r>
            <a:r>
              <a:rPr lang="sr-Latn-RS" dirty="0" smtClean="0"/>
              <a:t> </a:t>
            </a:r>
            <a:r>
              <a:rPr lang="sr-Cyrl-RS" dirty="0" smtClean="0"/>
              <a:t>куповне</a:t>
            </a:r>
            <a:r>
              <a:rPr lang="sr-Latn-RS" dirty="0" smtClean="0"/>
              <a:t> </a:t>
            </a:r>
            <a:r>
              <a:rPr lang="sr-Cyrl-RS" dirty="0" smtClean="0"/>
              <a:t>моћи</a:t>
            </a:r>
            <a:r>
              <a:rPr lang="sr-Latn-RS" dirty="0" smtClean="0"/>
              <a:t> </a:t>
            </a:r>
            <a:r>
              <a:rPr lang="sr-Cyrl-RS" dirty="0" smtClean="0"/>
              <a:t>капитала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крају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.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примјер</a:t>
            </a:r>
            <a:r>
              <a:rPr lang="sr-Latn-RS" dirty="0" smtClean="0"/>
              <a:t>, </a:t>
            </a:r>
            <a:r>
              <a:rPr lang="sr-Cyrl-RS" dirty="0" smtClean="0"/>
              <a:t>ако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капитал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почетку</a:t>
            </a:r>
            <a:r>
              <a:rPr lang="sr-Latn-RS" dirty="0" smtClean="0"/>
              <a:t> </a:t>
            </a:r>
            <a:r>
              <a:rPr lang="sr-Cyrl-RS" dirty="0" smtClean="0"/>
              <a:t>године</a:t>
            </a:r>
            <a:r>
              <a:rPr lang="sr-Latn-RS" dirty="0" smtClean="0"/>
              <a:t> </a:t>
            </a:r>
            <a:r>
              <a:rPr lang="sr-Latn-RS" dirty="0" smtClean="0"/>
              <a:t>1000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општи</a:t>
            </a:r>
            <a:r>
              <a:rPr lang="sr-Latn-RS" dirty="0" smtClean="0"/>
              <a:t> </a:t>
            </a:r>
            <a:r>
              <a:rPr lang="sr-Cyrl-RS" dirty="0" smtClean="0"/>
              <a:t>раст</a:t>
            </a:r>
            <a:r>
              <a:rPr lang="sr-Latn-RS" dirty="0" smtClean="0"/>
              <a:t> </a:t>
            </a:r>
            <a:r>
              <a:rPr lang="sr-Cyrl-RS" dirty="0" smtClean="0"/>
              <a:t>цијена</a:t>
            </a:r>
            <a:r>
              <a:rPr lang="sr-Latn-RS" dirty="0" smtClean="0"/>
              <a:t> </a:t>
            </a:r>
            <a:r>
              <a:rPr lang="sr-Cyrl-RS" dirty="0" smtClean="0"/>
              <a:t>износи</a:t>
            </a:r>
            <a:r>
              <a:rPr lang="sr-Latn-RS" dirty="0" smtClean="0"/>
              <a:t> </a:t>
            </a:r>
            <a:r>
              <a:rPr lang="sr-Latn-RS" dirty="0" smtClean="0"/>
              <a:t>5%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току</a:t>
            </a:r>
            <a:r>
              <a:rPr lang="sr-Latn-RS" dirty="0" smtClean="0"/>
              <a:t> </a:t>
            </a:r>
            <a:r>
              <a:rPr lang="sr-Cyrl-RS" dirty="0" smtClean="0"/>
              <a:t>обрачунског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, </a:t>
            </a:r>
            <a:r>
              <a:rPr lang="sr-Cyrl-RS" dirty="0" smtClean="0"/>
              <a:t>добитак</a:t>
            </a:r>
            <a:r>
              <a:rPr lang="sr-Latn-RS" dirty="0" smtClean="0"/>
              <a:t> </a:t>
            </a:r>
            <a:r>
              <a:rPr lang="sr-Cyrl-RS" dirty="0" smtClean="0"/>
              <a:t>ће</a:t>
            </a:r>
            <a:r>
              <a:rPr lang="sr-Latn-RS" dirty="0" smtClean="0"/>
              <a:t> </a:t>
            </a:r>
            <a:r>
              <a:rPr lang="sr-Cyrl-RS" dirty="0" smtClean="0"/>
              <a:t>настати</a:t>
            </a:r>
            <a:r>
              <a:rPr lang="sr-Latn-RS" dirty="0" smtClean="0"/>
              <a:t> </a:t>
            </a:r>
            <a:r>
              <a:rPr lang="sr-Cyrl-RS" dirty="0" smtClean="0"/>
              <a:t>само</a:t>
            </a:r>
            <a:r>
              <a:rPr lang="sr-Latn-RS" dirty="0" smtClean="0"/>
              <a:t> </a:t>
            </a:r>
            <a:r>
              <a:rPr lang="sr-Cyrl-RS" dirty="0" smtClean="0"/>
              <a:t>ако</a:t>
            </a:r>
            <a:r>
              <a:rPr lang="sr-Latn-RS" dirty="0" smtClean="0"/>
              <a:t> </a:t>
            </a:r>
            <a:r>
              <a:rPr lang="sr-Cyrl-RS" dirty="0" smtClean="0"/>
              <a:t>вриједност</a:t>
            </a:r>
            <a:r>
              <a:rPr lang="sr-Latn-RS" dirty="0" smtClean="0"/>
              <a:t> </a:t>
            </a:r>
            <a:r>
              <a:rPr lang="sr-Cyrl-RS" dirty="0" smtClean="0"/>
              <a:t>имовине</a:t>
            </a:r>
            <a:r>
              <a:rPr lang="sr-Latn-RS" dirty="0" smtClean="0"/>
              <a:t> </a:t>
            </a:r>
            <a:r>
              <a:rPr lang="sr-Cyrl-RS" dirty="0" smtClean="0"/>
              <a:t>умањена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крају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 </a:t>
            </a:r>
            <a:r>
              <a:rPr lang="sr-Cyrl-RS" dirty="0" smtClean="0"/>
              <a:t>износи</a:t>
            </a:r>
            <a:r>
              <a:rPr lang="sr-Latn-RS" dirty="0" smtClean="0"/>
              <a:t> </a:t>
            </a:r>
            <a:r>
              <a:rPr lang="sr-Cyrl-RS" dirty="0" smtClean="0"/>
              <a:t>више</a:t>
            </a:r>
            <a:r>
              <a:rPr lang="sr-Latn-RS" dirty="0" smtClean="0"/>
              <a:t> </a:t>
            </a:r>
            <a:r>
              <a:rPr lang="sr-Cyrl-RS" dirty="0" smtClean="0"/>
              <a:t>од</a:t>
            </a:r>
            <a:r>
              <a:rPr lang="sr-Latn-RS" dirty="0" smtClean="0"/>
              <a:t> </a:t>
            </a:r>
            <a:r>
              <a:rPr lang="sr-Latn-RS" dirty="0" smtClean="0"/>
              <a:t>1050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566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Елементи ФИ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algn="just"/>
            <a:r>
              <a:rPr lang="sr-Cyrl-RS" dirty="0" smtClean="0"/>
              <a:t>Елементи</a:t>
            </a:r>
            <a:r>
              <a:rPr lang="en-US" dirty="0" smtClean="0"/>
              <a:t> </a:t>
            </a:r>
            <a:r>
              <a:rPr lang="sr-Cyrl-RS" dirty="0" smtClean="0"/>
              <a:t>финансијских</a:t>
            </a:r>
            <a:r>
              <a:rPr lang="en-US" dirty="0" smtClean="0"/>
              <a:t> </a:t>
            </a:r>
            <a:r>
              <a:rPr lang="sr-Cyrl-RS" dirty="0" smtClean="0"/>
              <a:t>извјештаја</a:t>
            </a:r>
            <a:r>
              <a:rPr lang="en-US" dirty="0" smtClean="0"/>
              <a:t> </a:t>
            </a:r>
            <a:r>
              <a:rPr lang="sr-Cyrl-RS" dirty="0" smtClean="0"/>
              <a:t>су</a:t>
            </a:r>
            <a:r>
              <a:rPr lang="en-US" dirty="0" smtClean="0"/>
              <a:t> </a:t>
            </a:r>
            <a:r>
              <a:rPr lang="sr-Cyrl-RS" dirty="0" smtClean="0"/>
              <a:t>основни</a:t>
            </a:r>
            <a:r>
              <a:rPr lang="en-US" dirty="0" smtClean="0"/>
              <a:t> </a:t>
            </a:r>
            <a:r>
              <a:rPr lang="sr-Cyrl-RS" dirty="0" smtClean="0"/>
              <a:t>градивни</a:t>
            </a:r>
            <a:r>
              <a:rPr lang="en-US" dirty="0" smtClean="0"/>
              <a:t> </a:t>
            </a:r>
            <a:r>
              <a:rPr lang="sr-Cyrl-RS" dirty="0" smtClean="0"/>
              <a:t>елемент</a:t>
            </a:r>
            <a:r>
              <a:rPr lang="en-US" dirty="0" smtClean="0"/>
              <a:t> </a:t>
            </a:r>
            <a:r>
              <a:rPr lang="sr-Cyrl-RS" dirty="0" smtClean="0"/>
              <a:t>од</a:t>
            </a:r>
            <a:r>
              <a:rPr lang="en-US" dirty="0" smtClean="0"/>
              <a:t> </a:t>
            </a:r>
            <a:r>
              <a:rPr lang="sr-Cyrl-RS" dirty="0" smtClean="0"/>
              <a:t>којих</a:t>
            </a:r>
            <a:r>
              <a:rPr lang="en-US" dirty="0" smtClean="0"/>
              <a:t> </a:t>
            </a:r>
            <a:r>
              <a:rPr lang="sr-Cyrl-RS" dirty="0" smtClean="0"/>
              <a:t>су</a:t>
            </a:r>
            <a:r>
              <a:rPr lang="en-US" dirty="0" smtClean="0"/>
              <a:t> </a:t>
            </a:r>
            <a:r>
              <a:rPr lang="sr-Cyrl-RS" dirty="0" smtClean="0"/>
              <a:t>финансијски</a:t>
            </a:r>
            <a:r>
              <a:rPr lang="en-US" dirty="0" smtClean="0"/>
              <a:t> </a:t>
            </a:r>
            <a:r>
              <a:rPr lang="sr-Cyrl-RS" dirty="0" smtClean="0"/>
              <a:t>извјештаји</a:t>
            </a:r>
            <a:r>
              <a:rPr lang="en-US" dirty="0" smtClean="0"/>
              <a:t> </a:t>
            </a:r>
            <a:r>
              <a:rPr lang="sr-Cyrl-RS" dirty="0" smtClean="0"/>
              <a:t>сачињени</a:t>
            </a:r>
            <a:endParaRPr lang="sr-Cyrl-RS" dirty="0" smtClean="0"/>
          </a:p>
          <a:p>
            <a:pPr algn="just"/>
            <a:r>
              <a:rPr lang="sr-Cyrl-RS" dirty="0" smtClean="0"/>
              <a:t>Док</a:t>
            </a:r>
            <a:r>
              <a:rPr lang="vi-VN" dirty="0" smtClean="0"/>
              <a:t> </a:t>
            </a:r>
            <a:r>
              <a:rPr lang="sr-Cyrl-RS" dirty="0" smtClean="0"/>
              <a:t>финансијски</a:t>
            </a:r>
            <a:r>
              <a:rPr lang="vi-VN" dirty="0" smtClean="0"/>
              <a:t> </a:t>
            </a:r>
            <a:r>
              <a:rPr lang="sr-Cyrl-RS" dirty="0" smtClean="0"/>
              <a:t>полажај</a:t>
            </a:r>
            <a:r>
              <a:rPr lang="vi-VN" dirty="0" smtClean="0"/>
              <a:t> </a:t>
            </a:r>
            <a:r>
              <a:rPr lang="sr-Cyrl-RS" dirty="0" smtClean="0"/>
              <a:t>предузећа</a:t>
            </a:r>
            <a:r>
              <a:rPr lang="vi-VN" dirty="0" smtClean="0"/>
              <a:t> </a:t>
            </a:r>
            <a:r>
              <a:rPr lang="sr-Cyrl-RS" dirty="0" smtClean="0"/>
              <a:t>одређују</a:t>
            </a:r>
            <a:r>
              <a:rPr lang="vi-VN" dirty="0" smtClean="0"/>
              <a:t> </a:t>
            </a:r>
            <a:r>
              <a:rPr lang="sr-Cyrl-RS" dirty="0" smtClean="0"/>
              <a:t>средства</a:t>
            </a:r>
            <a:r>
              <a:rPr lang="vi-VN" dirty="0" smtClean="0"/>
              <a:t>, </a:t>
            </a:r>
            <a:r>
              <a:rPr lang="sr-Cyrl-RS" dirty="0" smtClean="0"/>
              <a:t>обавезе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капитал</a:t>
            </a:r>
            <a:r>
              <a:rPr lang="vi-VN" dirty="0" smtClean="0"/>
              <a:t>, </a:t>
            </a:r>
            <a:r>
              <a:rPr lang="sr-Cyrl-RS" dirty="0" smtClean="0"/>
              <a:t>финансијка</a:t>
            </a:r>
            <a:r>
              <a:rPr lang="vi-VN" dirty="0" smtClean="0"/>
              <a:t> </a:t>
            </a:r>
            <a:r>
              <a:rPr lang="sr-Cyrl-RS" dirty="0" smtClean="0"/>
              <a:t>успјешност</a:t>
            </a:r>
            <a:r>
              <a:rPr lang="vi-VN" dirty="0" smtClean="0"/>
              <a:t> </a:t>
            </a:r>
            <a:r>
              <a:rPr lang="sr-Cyrl-RS" dirty="0" smtClean="0"/>
              <a:t>је</a:t>
            </a:r>
            <a:r>
              <a:rPr lang="vi-VN" dirty="0" smtClean="0"/>
              <a:t> </a:t>
            </a:r>
            <a:r>
              <a:rPr lang="sr-Cyrl-RS" dirty="0" smtClean="0"/>
              <a:t>одређена</a:t>
            </a:r>
            <a:r>
              <a:rPr lang="vi-VN" dirty="0" smtClean="0"/>
              <a:t> </a:t>
            </a:r>
            <a:r>
              <a:rPr lang="sr-Cyrl-RS" dirty="0" smtClean="0"/>
              <a:t>приходима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расходима</a:t>
            </a:r>
            <a:r>
              <a:rPr lang="vi-VN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2723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7150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sr-Cyrl-RS" dirty="0" smtClean="0"/>
              <a:t>Концепт</a:t>
            </a:r>
            <a:r>
              <a:rPr lang="sr-Latn-RS" dirty="0" smtClean="0"/>
              <a:t> </a:t>
            </a:r>
            <a:r>
              <a:rPr lang="sr-Cyrl-RS" b="1" dirty="0" smtClean="0"/>
              <a:t>оперативног</a:t>
            </a:r>
            <a:r>
              <a:rPr lang="sr-Latn-RS" b="1" dirty="0" smtClean="0"/>
              <a:t> </a:t>
            </a:r>
            <a:r>
              <a:rPr lang="sr-Cyrl-RS" b="1" dirty="0" smtClean="0"/>
              <a:t>одржања</a:t>
            </a:r>
            <a:r>
              <a:rPr lang="sr-Latn-RS" b="1" dirty="0" smtClean="0"/>
              <a:t> </a:t>
            </a:r>
            <a:r>
              <a:rPr lang="sr-Cyrl-RS" b="1" dirty="0" smtClean="0"/>
              <a:t>капитала</a:t>
            </a:r>
            <a:r>
              <a:rPr lang="sr-Latn-RS" b="1" dirty="0" smtClean="0"/>
              <a:t> </a:t>
            </a:r>
            <a:r>
              <a:rPr lang="sr-Cyrl-RS" dirty="0" smtClean="0"/>
              <a:t>почива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физичким</a:t>
            </a:r>
            <a:r>
              <a:rPr lang="sr-Latn-RS" dirty="0" smtClean="0"/>
              <a:t> </a:t>
            </a:r>
            <a:r>
              <a:rPr lang="sr-Cyrl-RS" dirty="0" smtClean="0"/>
              <a:t>средствима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објашњава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капитал</a:t>
            </a:r>
            <a:r>
              <a:rPr lang="sr-Latn-RS" dirty="0" smtClean="0"/>
              <a:t> </a:t>
            </a:r>
            <a:r>
              <a:rPr lang="sr-Cyrl-RS" dirty="0" smtClean="0"/>
              <a:t>сачуван</a:t>
            </a:r>
            <a:r>
              <a:rPr lang="sr-Latn-RS" dirty="0" smtClean="0"/>
              <a:t> </a:t>
            </a:r>
            <a:r>
              <a:rPr lang="sr-Cyrl-RS" dirty="0" smtClean="0"/>
              <a:t>ако</a:t>
            </a:r>
            <a:r>
              <a:rPr lang="sr-Latn-RS" dirty="0" smtClean="0"/>
              <a:t> </a:t>
            </a:r>
            <a:r>
              <a:rPr lang="sr-Cyrl-RS" dirty="0" smtClean="0"/>
              <a:t>предузеће</a:t>
            </a:r>
            <a:r>
              <a:rPr lang="sr-Latn-RS" dirty="0" smtClean="0"/>
              <a:t> </a:t>
            </a:r>
            <a:r>
              <a:rPr lang="sr-Cyrl-RS" dirty="0" smtClean="0"/>
              <a:t>располаже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</a:t>
            </a:r>
            <a:r>
              <a:rPr lang="sr-Cyrl-RS" dirty="0" smtClean="0"/>
              <a:t>истим</a:t>
            </a:r>
            <a:r>
              <a:rPr lang="sr-Latn-RS" dirty="0" smtClean="0"/>
              <a:t> </a:t>
            </a:r>
            <a:r>
              <a:rPr lang="sr-Cyrl-RS" dirty="0" smtClean="0"/>
              <a:t>нивоом</a:t>
            </a:r>
            <a:r>
              <a:rPr lang="sr-Latn-RS" dirty="0" smtClean="0"/>
              <a:t> </a:t>
            </a:r>
            <a:r>
              <a:rPr lang="sr-Cyrl-RS" dirty="0" smtClean="0"/>
              <a:t>средства</a:t>
            </a:r>
            <a:r>
              <a:rPr lang="sr-Latn-RS" dirty="0" smtClean="0"/>
              <a:t> 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почетку</a:t>
            </a:r>
            <a:r>
              <a:rPr lang="sr-Latn-RS" dirty="0" smtClean="0"/>
              <a:t>. </a:t>
            </a:r>
            <a:endParaRPr lang="sr-Cyrl-RS" dirty="0" smtClean="0"/>
          </a:p>
          <a:p>
            <a:pPr algn="just"/>
            <a:r>
              <a:rPr lang="sr-Cyrl-RS" dirty="0" smtClean="0"/>
              <a:t>Претпоставима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средства</a:t>
            </a:r>
            <a:r>
              <a:rPr lang="sr-Latn-RS" dirty="0" smtClean="0"/>
              <a:t> </a:t>
            </a:r>
            <a:r>
              <a:rPr lang="sr-Cyrl-RS" dirty="0" smtClean="0"/>
              <a:t>предузећа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почетку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 </a:t>
            </a:r>
            <a:r>
              <a:rPr lang="sr-Cyrl-RS" dirty="0" smtClean="0"/>
              <a:t>састоје</a:t>
            </a:r>
            <a:r>
              <a:rPr lang="sr-Latn-RS" dirty="0" smtClean="0"/>
              <a:t> </a:t>
            </a:r>
            <a:r>
              <a:rPr lang="sr-Cyrl-RS" dirty="0" smtClean="0"/>
              <a:t>од</a:t>
            </a:r>
            <a:r>
              <a:rPr lang="sr-Latn-RS" dirty="0" smtClean="0"/>
              <a:t> </a:t>
            </a:r>
            <a:r>
              <a:rPr lang="sr-Latn-RS" dirty="0" smtClean="0"/>
              <a:t>100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готовини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Latn-RS" dirty="0" smtClean="0"/>
              <a:t>50 </a:t>
            </a:r>
            <a:r>
              <a:rPr lang="sr-Cyrl-RS" dirty="0" smtClean="0"/>
              <a:t>кг</a:t>
            </a:r>
            <a:r>
              <a:rPr lang="sr-Latn-RS" dirty="0" smtClean="0"/>
              <a:t> </a:t>
            </a:r>
            <a:r>
              <a:rPr lang="sr-Cyrl-RS" dirty="0" smtClean="0"/>
              <a:t>залиха</a:t>
            </a:r>
            <a:r>
              <a:rPr lang="sr-Latn-RS" dirty="0" smtClean="0"/>
              <a:t> </a:t>
            </a:r>
            <a:r>
              <a:rPr lang="sr-Cyrl-RS" dirty="0" smtClean="0"/>
              <a:t>материјала</a:t>
            </a:r>
            <a:r>
              <a:rPr lang="sr-Latn-RS" dirty="0" smtClean="0"/>
              <a:t>.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крају</a:t>
            </a:r>
            <a:r>
              <a:rPr lang="sr-Latn-RS" dirty="0" smtClean="0"/>
              <a:t> </a:t>
            </a:r>
            <a:r>
              <a:rPr lang="sr-Cyrl-RS" dirty="0" smtClean="0"/>
              <a:t>године</a:t>
            </a:r>
            <a:r>
              <a:rPr lang="sr-Latn-RS" dirty="0" smtClean="0"/>
              <a:t> </a:t>
            </a:r>
            <a:r>
              <a:rPr lang="sr-Cyrl-RS" dirty="0" smtClean="0"/>
              <a:t>предузеће</a:t>
            </a:r>
            <a:r>
              <a:rPr lang="sr-Latn-RS" dirty="0" smtClean="0"/>
              <a:t> </a:t>
            </a:r>
            <a:r>
              <a:rPr lang="sr-Cyrl-RS" dirty="0" smtClean="0"/>
              <a:t>располаже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</a:t>
            </a:r>
            <a:r>
              <a:rPr lang="sr-Latn-RS" dirty="0" smtClean="0"/>
              <a:t>130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готовини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Latn-RS" dirty="0" smtClean="0"/>
              <a:t>60 </a:t>
            </a:r>
            <a:r>
              <a:rPr lang="sr-Cyrl-RS" dirty="0" smtClean="0"/>
              <a:t>кг</a:t>
            </a:r>
            <a:r>
              <a:rPr lang="sr-Latn-RS" dirty="0" smtClean="0"/>
              <a:t> </a:t>
            </a:r>
            <a:r>
              <a:rPr lang="sr-Cyrl-RS" dirty="0" smtClean="0"/>
              <a:t>залиха</a:t>
            </a:r>
            <a:r>
              <a:rPr lang="sr-Latn-RS" dirty="0" smtClean="0"/>
              <a:t>. </a:t>
            </a:r>
            <a:r>
              <a:rPr lang="sr-Cyrl-RS" dirty="0" smtClean="0"/>
              <a:t>Добитак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Latn-RS" dirty="0" smtClean="0"/>
              <a:t>30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готовини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Latn-RS" dirty="0" smtClean="0"/>
              <a:t>10 </a:t>
            </a:r>
            <a:r>
              <a:rPr lang="sr-Cyrl-RS" dirty="0" smtClean="0"/>
              <a:t>кг</a:t>
            </a:r>
            <a:r>
              <a:rPr lang="sr-Latn-RS" dirty="0" smtClean="0"/>
              <a:t> </a:t>
            </a:r>
            <a:r>
              <a:rPr lang="sr-Cyrl-RS" dirty="0" smtClean="0"/>
              <a:t>залиха</a:t>
            </a:r>
            <a:r>
              <a:rPr lang="sr-Latn-RS" dirty="0" smtClean="0"/>
              <a:t>. </a:t>
            </a:r>
            <a:endParaRPr lang="sr-Cyrl-RS" dirty="0" smtClean="0"/>
          </a:p>
          <a:p>
            <a:pPr algn="just"/>
            <a:r>
              <a:rPr lang="sr-Cyrl-RS" dirty="0" smtClean="0"/>
              <a:t>Иако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овдје</a:t>
            </a:r>
            <a:r>
              <a:rPr lang="sr-Latn-RS" dirty="0" smtClean="0"/>
              <a:t> </a:t>
            </a:r>
            <a:r>
              <a:rPr lang="sr-Cyrl-RS" dirty="0" smtClean="0"/>
              <a:t>јасно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капитал</a:t>
            </a:r>
            <a:r>
              <a:rPr lang="sr-Latn-RS" dirty="0" smtClean="0"/>
              <a:t> </a:t>
            </a:r>
            <a:r>
              <a:rPr lang="sr-Cyrl-RS" dirty="0" smtClean="0"/>
              <a:t>одржан</a:t>
            </a:r>
            <a:r>
              <a:rPr lang="sr-Latn-RS" dirty="0" smtClean="0"/>
              <a:t>, </a:t>
            </a:r>
            <a:r>
              <a:rPr lang="sr-Cyrl-RS" dirty="0" smtClean="0"/>
              <a:t>поставља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питање</a:t>
            </a:r>
            <a:r>
              <a:rPr lang="sr-Latn-RS" dirty="0" smtClean="0"/>
              <a:t> </a:t>
            </a:r>
            <a:r>
              <a:rPr lang="sr-Cyrl-RS" dirty="0" smtClean="0"/>
              <a:t>по</a:t>
            </a:r>
            <a:r>
              <a:rPr lang="sr-Latn-RS" dirty="0" smtClean="0"/>
              <a:t> </a:t>
            </a:r>
            <a:r>
              <a:rPr lang="sr-Cyrl-RS" dirty="0" smtClean="0"/>
              <a:t>којој</a:t>
            </a:r>
            <a:r>
              <a:rPr lang="sr-Latn-RS" dirty="0" smtClean="0"/>
              <a:t> </a:t>
            </a:r>
            <a:r>
              <a:rPr lang="sr-Cyrl-RS" dirty="0" smtClean="0"/>
              <a:t>вриједности</a:t>
            </a:r>
            <a:r>
              <a:rPr lang="sr-Latn-RS" dirty="0" smtClean="0"/>
              <a:t> </a:t>
            </a:r>
            <a:r>
              <a:rPr lang="sr-Cyrl-RS" dirty="0" smtClean="0"/>
              <a:t>обрачунати</a:t>
            </a:r>
            <a:r>
              <a:rPr lang="sr-Latn-RS" dirty="0" smtClean="0"/>
              <a:t> </a:t>
            </a:r>
            <a:r>
              <a:rPr lang="sr-Latn-RS" dirty="0" smtClean="0"/>
              <a:t>10 </a:t>
            </a:r>
            <a:r>
              <a:rPr lang="sr-Cyrl-RS" dirty="0" smtClean="0"/>
              <a:t>кг</a:t>
            </a:r>
            <a:r>
              <a:rPr lang="sr-Latn-RS" dirty="0" smtClean="0"/>
              <a:t> </a:t>
            </a:r>
            <a:r>
              <a:rPr lang="sr-Cyrl-RS" dirty="0" smtClean="0"/>
              <a:t>залиха</a:t>
            </a:r>
            <a:r>
              <a:rPr lang="sr-Latn-RS" dirty="0" smtClean="0"/>
              <a:t> </a:t>
            </a:r>
            <a:r>
              <a:rPr lang="sr-Cyrl-RS" dirty="0" smtClean="0"/>
              <a:t>које</a:t>
            </a:r>
            <a:r>
              <a:rPr lang="sr-Latn-RS" dirty="0" smtClean="0"/>
              <a:t> </a:t>
            </a:r>
            <a:r>
              <a:rPr lang="sr-Cyrl-RS" dirty="0" smtClean="0"/>
              <a:t>представљају</a:t>
            </a:r>
            <a:r>
              <a:rPr lang="sr-Latn-RS" dirty="0" smtClean="0"/>
              <a:t> </a:t>
            </a:r>
            <a:r>
              <a:rPr lang="sr-Cyrl-RS" dirty="0" smtClean="0"/>
              <a:t>вишак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односу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почетне</a:t>
            </a:r>
            <a:r>
              <a:rPr lang="sr-Latn-RS" dirty="0" smtClean="0"/>
              <a:t> </a:t>
            </a:r>
            <a:r>
              <a:rPr lang="sr-Cyrl-RS" dirty="0" smtClean="0"/>
              <a:t>залихе</a:t>
            </a:r>
            <a:r>
              <a:rPr lang="sr-Latn-RS" dirty="0" smtClean="0"/>
              <a:t>; </a:t>
            </a:r>
            <a:r>
              <a:rPr lang="sr-Cyrl-RS" dirty="0" smtClean="0"/>
              <a:t>по</a:t>
            </a:r>
            <a:r>
              <a:rPr lang="sr-Latn-RS" dirty="0" smtClean="0"/>
              <a:t> </a:t>
            </a:r>
            <a:r>
              <a:rPr lang="sr-Cyrl-RS" dirty="0" smtClean="0"/>
              <a:t>набавној</a:t>
            </a:r>
            <a:r>
              <a:rPr lang="sr-Latn-RS" dirty="0" smtClean="0"/>
              <a:t>, </a:t>
            </a:r>
            <a:r>
              <a:rPr lang="sr-Cyrl-RS" dirty="0" smtClean="0"/>
              <a:t>тржишној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некој</a:t>
            </a:r>
            <a:r>
              <a:rPr lang="sr-Latn-RS" dirty="0" smtClean="0"/>
              <a:t> </a:t>
            </a:r>
            <a:r>
              <a:rPr lang="sr-Cyrl-RS" dirty="0" smtClean="0"/>
              <a:t>другој</a:t>
            </a:r>
            <a:r>
              <a:rPr lang="sr-Latn-RS" dirty="0" smtClean="0"/>
              <a:t> </a:t>
            </a:r>
            <a:r>
              <a:rPr lang="sr-Cyrl-RS" dirty="0" smtClean="0"/>
              <a:t>вриједности</a:t>
            </a:r>
            <a:r>
              <a:rPr lang="sr-Latn-R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1160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533400"/>
          <a:ext cx="7543800" cy="1524000"/>
        </p:xfrm>
        <a:graphic>
          <a:graphicData uri="http://schemas.openxmlformats.org/drawingml/2006/table">
            <a:tbl>
              <a:tblPr/>
              <a:tblGrid>
                <a:gridCol w="2514600"/>
                <a:gridCol w="2514600"/>
                <a:gridCol w="2514600"/>
              </a:tblGrid>
              <a:tr h="30480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Почетни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биланс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(100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комада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Цијена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по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комаду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Укупна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10,00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1.000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11,00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1.100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11,50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1.150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2438400"/>
          <a:ext cx="7543800" cy="1676400"/>
        </p:xfrm>
        <a:graphic>
          <a:graphicData uri="http://schemas.openxmlformats.org/drawingml/2006/table">
            <a:tbl>
              <a:tblPr/>
              <a:tblGrid>
                <a:gridCol w="2514600"/>
                <a:gridCol w="2514600"/>
                <a:gridCol w="2514600"/>
              </a:tblGrid>
              <a:tr h="33528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Биланс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крају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(120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комада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Цијена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по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комаду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Укупна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15,00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1.800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17,00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2.040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18,00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2.160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4495800"/>
          <a:ext cx="7620000" cy="1752599"/>
        </p:xfrm>
        <a:graphic>
          <a:graphicData uri="http://schemas.openxmlformats.org/drawingml/2006/table">
            <a:tbl>
              <a:tblPr/>
              <a:tblGrid>
                <a:gridCol w="6166634"/>
                <a:gridCol w="1453366"/>
              </a:tblGrid>
              <a:tr h="4256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endParaRPr lang="sr-Latn-R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Index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1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Почетак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године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датум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који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су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почетне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залихе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купљене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1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Датум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који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су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залихе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крају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године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купљне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 dirty="0">
                          <a:latin typeface="Times New Roman"/>
                          <a:ea typeface="Calibri"/>
                          <a:cs typeface="Times New Roman"/>
                        </a:rPr>
                        <a:t>118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1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Крај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извјештајног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 dirty="0">
                          <a:latin typeface="Times New Roman"/>
                          <a:ea typeface="Calibri"/>
                          <a:cs typeface="Times New Roman"/>
                        </a:rPr>
                        <a:t>120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smtClean="0"/>
              <a:t>Концепт</a:t>
            </a:r>
            <a:r>
              <a:rPr lang="sr-Latn-RS" b="1" smtClean="0"/>
              <a:t> </a:t>
            </a:r>
            <a:r>
              <a:rPr lang="sr-Cyrl-RS" b="1" smtClean="0"/>
              <a:t>номиналног</a:t>
            </a:r>
            <a:r>
              <a:rPr lang="sr-Latn-RS" b="1" smtClean="0"/>
              <a:t> </a:t>
            </a:r>
            <a:r>
              <a:rPr lang="sr-Cyrl-RS" b="1" smtClean="0"/>
              <a:t>одржања</a:t>
            </a:r>
            <a:r>
              <a:rPr lang="sr-Latn-RS" b="1" smtClean="0"/>
              <a:t> </a:t>
            </a:r>
            <a:r>
              <a:rPr lang="sr-Cyrl-RS" b="1" smtClean="0"/>
              <a:t>капитала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90601" y="1905000"/>
          <a:ext cx="7315199" cy="3439450"/>
        </p:xfrm>
        <a:graphic>
          <a:graphicData uri="http://schemas.openxmlformats.org/drawingml/2006/table">
            <a:tbl>
              <a:tblPr/>
              <a:tblGrid>
                <a:gridCol w="1752599"/>
                <a:gridCol w="1969933"/>
                <a:gridCol w="2013666"/>
                <a:gridCol w="1579001"/>
              </a:tblGrid>
              <a:tr h="1404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крају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почетку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Добит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1.800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1.000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2.040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1.100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940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7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2.160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1.150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 dirty="0">
                          <a:latin typeface="Times New Roman"/>
                          <a:ea typeface="Calibri"/>
                          <a:cs typeface="Times New Roman"/>
                        </a:rPr>
                        <a:t>1.010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smtClean="0"/>
              <a:t>Концепт</a:t>
            </a:r>
            <a:r>
              <a:rPr lang="sr-Latn-RS" b="1" smtClean="0"/>
              <a:t> </a:t>
            </a:r>
            <a:r>
              <a:rPr lang="sr-Cyrl-RS" b="1" smtClean="0"/>
              <a:t>реалног</a:t>
            </a:r>
            <a:r>
              <a:rPr lang="sr-Latn-RS" b="1" smtClean="0"/>
              <a:t> </a:t>
            </a:r>
            <a:r>
              <a:rPr lang="sr-Cyrl-RS" b="1" smtClean="0"/>
              <a:t>одржања</a:t>
            </a:r>
            <a:r>
              <a:rPr lang="sr-Latn-RS" b="1" smtClean="0"/>
              <a:t> </a:t>
            </a:r>
            <a:r>
              <a:rPr lang="sr-Cyrl-RS" b="1" smtClean="0"/>
              <a:t>капитала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2057400"/>
          <a:ext cx="7543800" cy="3810000"/>
        </p:xfrm>
        <a:graphic>
          <a:graphicData uri="http://schemas.openxmlformats.org/drawingml/2006/table">
            <a:tbl>
              <a:tblPr/>
              <a:tblGrid>
                <a:gridCol w="1981272"/>
                <a:gridCol w="1857590"/>
                <a:gridCol w="2076593"/>
                <a:gridCol w="1628345"/>
              </a:tblGrid>
              <a:tr h="1642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имовине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крају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имовине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почетку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Добит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13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Calibri"/>
                          <a:ea typeface="Calibri"/>
                          <a:cs typeface="Times New Roman"/>
                        </a:rPr>
                        <a:t>1831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631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5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Calibri"/>
                          <a:ea typeface="Calibri"/>
                          <a:cs typeface="Times New Roman"/>
                        </a:rPr>
                        <a:t>2040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320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720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73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Calibri"/>
                          <a:ea typeface="Calibri"/>
                          <a:cs typeface="Times New Roman"/>
                        </a:rPr>
                        <a:t>2160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1380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780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pPr lvl="0"/>
            <a:r>
              <a:rPr lang="sr-Cyrl-RS" b="1" smtClean="0"/>
              <a:t>Оперативни</a:t>
            </a:r>
            <a:r>
              <a:rPr lang="sr-Latn-RS" b="1" smtClean="0"/>
              <a:t> (</a:t>
            </a:r>
            <a:r>
              <a:rPr lang="sr-Cyrl-RS" b="1" smtClean="0"/>
              <a:t>физички</a:t>
            </a:r>
            <a:r>
              <a:rPr lang="sr-Latn-RS" b="1" smtClean="0"/>
              <a:t>) </a:t>
            </a:r>
            <a:r>
              <a:rPr lang="sr-Cyrl-RS" b="1" smtClean="0"/>
              <a:t>капитал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62000"/>
          </a:xfrm>
        </p:spPr>
        <p:txBody>
          <a:bodyPr>
            <a:normAutofit fontScale="55000" lnSpcReduction="20000"/>
          </a:bodyPr>
          <a:lstStyle/>
          <a:p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претходном</a:t>
            </a:r>
            <a:r>
              <a:rPr lang="sr-Latn-RS" smtClean="0"/>
              <a:t> </a:t>
            </a:r>
            <a:r>
              <a:rPr lang="sr-Cyrl-RS" smtClean="0"/>
              <a:t>примјеру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може</a:t>
            </a:r>
            <a:r>
              <a:rPr lang="sr-Latn-RS" smtClean="0"/>
              <a:t> </a:t>
            </a:r>
            <a:r>
              <a:rPr lang="sr-Cyrl-RS" smtClean="0"/>
              <a:t>уочити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богатство</a:t>
            </a:r>
            <a:r>
              <a:rPr lang="sr-Latn-RS" smtClean="0"/>
              <a:t> </a:t>
            </a:r>
            <a:r>
              <a:rPr lang="sr-Cyrl-RS" smtClean="0"/>
              <a:t>предузећа</a:t>
            </a:r>
            <a:r>
              <a:rPr lang="sr-Latn-RS" smtClean="0"/>
              <a:t> </a:t>
            </a:r>
            <a:r>
              <a:rPr lang="sr-Cyrl-RS" smtClean="0"/>
              <a:t>повећано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Latn-RS" smtClean="0"/>
              <a:t>20</a:t>
            </a:r>
            <a:r>
              <a:rPr lang="sr-Cyrl-RS" smtClean="0"/>
              <a:t> </a:t>
            </a:r>
            <a:r>
              <a:rPr lang="sr-Cyrl-RS" smtClean="0"/>
              <a:t>комада</a:t>
            </a:r>
            <a:r>
              <a:rPr lang="sr-Latn-RS" smtClean="0"/>
              <a:t> </a:t>
            </a:r>
            <a:r>
              <a:rPr lang="sr-Cyrl-RS" smtClean="0"/>
              <a:t>залиха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остаје</a:t>
            </a:r>
            <a:r>
              <a:rPr lang="sr-Latn-RS" smtClean="0"/>
              <a:t> </a:t>
            </a:r>
            <a:r>
              <a:rPr lang="sr-Cyrl-RS" smtClean="0"/>
              <a:t>питање</a:t>
            </a:r>
            <a:r>
              <a:rPr lang="sr-Latn-RS" smtClean="0"/>
              <a:t> </a:t>
            </a:r>
            <a:r>
              <a:rPr lang="sr-Cyrl-RS" smtClean="0"/>
              <a:t>како</a:t>
            </a:r>
            <a:r>
              <a:rPr lang="sr-Latn-RS" smtClean="0"/>
              <a:t> </a:t>
            </a:r>
            <a:r>
              <a:rPr lang="sr-Cyrl-RS" smtClean="0"/>
              <a:t>вредновати</a:t>
            </a:r>
            <a:r>
              <a:rPr lang="sr-Latn-RS" smtClean="0"/>
              <a:t> </a:t>
            </a:r>
            <a:r>
              <a:rPr lang="sr-Cyrl-RS" smtClean="0"/>
              <a:t>ове</a:t>
            </a:r>
            <a:r>
              <a:rPr lang="sr-Latn-RS" smtClean="0"/>
              <a:t> </a:t>
            </a:r>
            <a:r>
              <a:rPr lang="sr-Cyrl-RS" smtClean="0"/>
              <a:t>повећање</a:t>
            </a:r>
            <a:r>
              <a:rPr lang="sr-Latn-RS" smtClean="0"/>
              <a:t> </a:t>
            </a:r>
            <a:r>
              <a:rPr lang="sr-Cyrl-RS" smtClean="0"/>
              <a:t>залиха</a:t>
            </a:r>
            <a:r>
              <a:rPr lang="sr-Latn-RS" smtClean="0"/>
              <a:t>.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2514600"/>
          <a:ext cx="7543800" cy="1676400"/>
        </p:xfrm>
        <a:graphic>
          <a:graphicData uri="http://schemas.openxmlformats.org/drawingml/2006/table">
            <a:tbl>
              <a:tblPr/>
              <a:tblGrid>
                <a:gridCol w="3771900"/>
                <a:gridCol w="3771900"/>
              </a:tblGrid>
              <a:tr h="4191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Добит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ј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ФИФО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метода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200">
                          <a:latin typeface="Times New Roman"/>
                          <a:ea typeface="Calibri"/>
                          <a:cs typeface="Times New Roman"/>
                        </a:rPr>
                        <a:t>20*15 </a:t>
                      </a: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=</a:t>
                      </a:r>
                      <a:r>
                        <a:rPr lang="sr-Cyrl-RS" sz="1200">
                          <a:latin typeface="Times New Roman"/>
                          <a:ea typeface="Calibri"/>
                          <a:cs typeface="Times New Roman"/>
                        </a:rPr>
                        <a:t> 300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Трошкови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200">
                          <a:latin typeface="Times New Roman"/>
                          <a:ea typeface="Calibri"/>
                          <a:cs typeface="Times New Roman"/>
                        </a:rPr>
                        <a:t>20*17 </a:t>
                      </a: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= 340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200" dirty="0">
                          <a:latin typeface="Times New Roman"/>
                          <a:ea typeface="Calibri"/>
                          <a:cs typeface="Times New Roman"/>
                        </a:rPr>
                        <a:t>20*18 = 360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Упоредни приказ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1676401"/>
          <a:ext cx="8077200" cy="3876648"/>
        </p:xfrm>
        <a:graphic>
          <a:graphicData uri="http://schemas.openxmlformats.org/drawingml/2006/table">
            <a:tbl>
              <a:tblPr/>
              <a:tblGrid>
                <a:gridCol w="2019300"/>
                <a:gridCol w="2019300"/>
                <a:gridCol w="2019300"/>
                <a:gridCol w="2019300"/>
              </a:tblGrid>
              <a:tr h="544285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Концепт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одржања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88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Номинални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финансијски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Реални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финансијски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Оперативни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2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631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300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2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940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720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340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857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1.010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780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 dirty="0">
                          <a:latin typeface="Times New Roman"/>
                          <a:ea typeface="Calibri"/>
                          <a:cs typeface="Times New Roman"/>
                        </a:rPr>
                        <a:t>360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dirty="0" smtClean="0"/>
              <a:t>Историјски</a:t>
            </a:r>
            <a:r>
              <a:rPr lang="sr-Latn-RS" b="1" dirty="0" smtClean="0"/>
              <a:t> </a:t>
            </a:r>
            <a:r>
              <a:rPr lang="sr-Cyrl-RS" b="1" dirty="0" smtClean="0"/>
              <a:t>трошак</a:t>
            </a:r>
            <a:r>
              <a:rPr lang="sr-Latn-RS" b="1" dirty="0" smtClean="0"/>
              <a:t> </a:t>
            </a:r>
            <a:r>
              <a:rPr lang="sr-Latn-RS" b="1" dirty="0" smtClean="0"/>
              <a:t>vs </a:t>
            </a:r>
            <a:r>
              <a:rPr lang="sr-Cyrl-RS" b="1" dirty="0" smtClean="0"/>
              <a:t>фер</a:t>
            </a:r>
            <a:r>
              <a:rPr lang="sr-Latn-RS" b="1" dirty="0" smtClean="0"/>
              <a:t> </a:t>
            </a:r>
            <a:r>
              <a:rPr lang="sr-Cyrl-RS" b="1" dirty="0" smtClean="0"/>
              <a:t>в</a:t>
            </a:r>
            <a:r>
              <a:rPr lang="sr-Latn-RS" b="1" dirty="0" smtClean="0"/>
              <a:t>r</a:t>
            </a:r>
            <a:r>
              <a:rPr lang="sr-Cyrl-RS" b="1" dirty="0" smtClean="0"/>
              <a:t>иј</a:t>
            </a:r>
            <a:r>
              <a:rPr lang="sr-Latn-RS" b="1" dirty="0" smtClean="0"/>
              <a:t>e</a:t>
            </a:r>
            <a:r>
              <a:rPr lang="sr-Cyrl-RS" b="1" dirty="0" smtClean="0"/>
              <a:t>дност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00600"/>
          </a:xfrm>
        </p:spPr>
        <p:txBody>
          <a:bodyPr>
            <a:normAutofit fontScale="92500" lnSpcReduction="10000"/>
          </a:bodyPr>
          <a:lstStyle/>
          <a:p>
            <a:r>
              <a:rPr lang="sr-Cyrl-RS" dirty="0" smtClean="0"/>
              <a:t>Историјски трошак  - провјериљив</a:t>
            </a:r>
          </a:p>
          <a:p>
            <a:r>
              <a:rPr lang="sr-Cyrl-RS" dirty="0" smtClean="0"/>
              <a:t>Неки елемнти захтијевају ипак процјену</a:t>
            </a:r>
          </a:p>
          <a:p>
            <a:r>
              <a:rPr lang="sr-Cyrl-RS" smtClean="0"/>
              <a:t>Примјеном</a:t>
            </a:r>
            <a:r>
              <a:rPr lang="sr-Latn-RS" smtClean="0"/>
              <a:t> </a:t>
            </a:r>
            <a:r>
              <a:rPr lang="sr-Cyrl-RS" smtClean="0"/>
              <a:t>концепта</a:t>
            </a:r>
            <a:r>
              <a:rPr lang="sr-Latn-RS" smtClean="0"/>
              <a:t> </a:t>
            </a:r>
            <a:r>
              <a:rPr lang="sr-Cyrl-RS" smtClean="0"/>
              <a:t>историјског</a:t>
            </a:r>
            <a:r>
              <a:rPr lang="sr-Latn-RS" smtClean="0"/>
              <a:t> </a:t>
            </a:r>
            <a:r>
              <a:rPr lang="sr-Cyrl-RS" smtClean="0"/>
              <a:t>трошка</a:t>
            </a:r>
            <a:r>
              <a:rPr lang="sr-Latn-RS" smtClean="0"/>
              <a:t> </a:t>
            </a:r>
            <a:r>
              <a:rPr lang="sr-Cyrl-RS" smtClean="0"/>
              <a:t>добитак</a:t>
            </a:r>
            <a:r>
              <a:rPr lang="sr-Latn-RS" smtClean="0"/>
              <a:t> </a:t>
            </a:r>
            <a:r>
              <a:rPr lang="sr-Cyrl-RS" smtClean="0"/>
              <a:t>као</a:t>
            </a:r>
            <a:r>
              <a:rPr lang="sr-Latn-RS" smtClean="0"/>
              <a:t> </a:t>
            </a:r>
            <a:r>
              <a:rPr lang="sr-Cyrl-RS" smtClean="0"/>
              <a:t>вишак</a:t>
            </a:r>
            <a:r>
              <a:rPr lang="sr-Latn-RS" smtClean="0"/>
              <a:t> </a:t>
            </a:r>
            <a:r>
              <a:rPr lang="sr-Cyrl-RS" smtClean="0"/>
              <a:t>прихода</a:t>
            </a:r>
            <a:r>
              <a:rPr lang="sr-Latn-RS" smtClean="0"/>
              <a:t> </a:t>
            </a:r>
            <a:r>
              <a:rPr lang="sr-Cyrl-RS" smtClean="0"/>
              <a:t>над</a:t>
            </a:r>
            <a:r>
              <a:rPr lang="sr-Latn-RS" smtClean="0"/>
              <a:t> </a:t>
            </a:r>
            <a:r>
              <a:rPr lang="sr-Cyrl-RS" smtClean="0"/>
              <a:t>расходима</a:t>
            </a:r>
            <a:r>
              <a:rPr lang="sr-Latn-RS" smtClean="0"/>
              <a:t> </a:t>
            </a:r>
            <a:r>
              <a:rPr lang="sr-Cyrl-RS" smtClean="0"/>
              <a:t>утврђује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према</a:t>
            </a:r>
            <a:r>
              <a:rPr lang="sr-Latn-RS" smtClean="0"/>
              <a:t> </a:t>
            </a:r>
            <a:r>
              <a:rPr lang="sr-Cyrl-RS" smtClean="0"/>
              <a:t>принципу</a:t>
            </a:r>
            <a:r>
              <a:rPr lang="sr-Latn-RS" smtClean="0"/>
              <a:t> </a:t>
            </a:r>
            <a:r>
              <a:rPr lang="sr-Cyrl-RS" smtClean="0"/>
              <a:t>сучељавања</a:t>
            </a:r>
            <a:r>
              <a:rPr lang="sr-Latn-RS" smtClean="0"/>
              <a:t> (</a:t>
            </a:r>
            <a:r>
              <a:rPr lang="sr-Cyrl-RS" smtClean="0"/>
              <a:t>матцхинг</a:t>
            </a:r>
            <a:r>
              <a:rPr lang="sr-Latn-RS" smtClean="0"/>
              <a:t>)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складу</a:t>
            </a:r>
            <a:r>
              <a:rPr lang="sr-Latn-RS" smtClean="0"/>
              <a:t> </a:t>
            </a:r>
            <a:r>
              <a:rPr lang="sr-Cyrl-RS" smtClean="0"/>
              <a:t>са</a:t>
            </a:r>
            <a:r>
              <a:rPr lang="sr-Latn-RS" smtClean="0"/>
              <a:t> </a:t>
            </a:r>
            <a:r>
              <a:rPr lang="sr-Cyrl-RS" smtClean="0"/>
              <a:t>акруалном</a:t>
            </a:r>
            <a:r>
              <a:rPr lang="sr-Latn-RS" smtClean="0"/>
              <a:t> </a:t>
            </a:r>
            <a:r>
              <a:rPr lang="sr-Cyrl-RS" smtClean="0"/>
              <a:t>рачуноводственом</a:t>
            </a:r>
            <a:r>
              <a:rPr lang="sr-Latn-RS" smtClean="0"/>
              <a:t> </a:t>
            </a:r>
            <a:r>
              <a:rPr lang="sr-Cyrl-RS" smtClean="0"/>
              <a:t>основом</a:t>
            </a:r>
            <a:r>
              <a:rPr lang="sr-Latn-RS" smtClean="0"/>
              <a:t>. </a:t>
            </a:r>
            <a:r>
              <a:rPr lang="sr-Cyrl-RS" smtClean="0"/>
              <a:t>Признати</a:t>
            </a:r>
            <a:r>
              <a:rPr lang="sr-Latn-RS" smtClean="0"/>
              <a:t> </a:t>
            </a:r>
            <a:r>
              <a:rPr lang="sr-Cyrl-RS" smtClean="0"/>
              <a:t>приходи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расходи</a:t>
            </a:r>
            <a:r>
              <a:rPr lang="sr-Latn-RS" smtClean="0"/>
              <a:t> </a:t>
            </a:r>
            <a:r>
              <a:rPr lang="sr-Cyrl-RS" smtClean="0"/>
              <a:t>произилазе</a:t>
            </a:r>
            <a:r>
              <a:rPr lang="sr-Latn-RS" smtClean="0"/>
              <a:t> </a:t>
            </a:r>
            <a:r>
              <a:rPr lang="sr-Cyrl-RS" smtClean="0"/>
              <a:t>из</a:t>
            </a:r>
            <a:r>
              <a:rPr lang="sr-Latn-RS" smtClean="0"/>
              <a:t> </a:t>
            </a:r>
            <a:r>
              <a:rPr lang="sr-Cyrl-RS" smtClean="0"/>
              <a:t>насталих</a:t>
            </a:r>
            <a:r>
              <a:rPr lang="sr-Latn-RS" smtClean="0"/>
              <a:t> </a:t>
            </a:r>
            <a:r>
              <a:rPr lang="sr-Cyrl-RS" smtClean="0"/>
              <a:t>трансакција</a:t>
            </a:r>
            <a:r>
              <a:rPr lang="sr-Latn-RS" smtClean="0"/>
              <a:t> </a:t>
            </a:r>
            <a:r>
              <a:rPr lang="sr-Cyrl-RS" smtClean="0"/>
              <a:t>које</a:t>
            </a:r>
            <a:r>
              <a:rPr lang="sr-Latn-RS" smtClean="0"/>
              <a:t> </a:t>
            </a:r>
            <a:r>
              <a:rPr lang="sr-Cyrl-RS" smtClean="0"/>
              <a:t>су</a:t>
            </a:r>
            <a:r>
              <a:rPr lang="sr-Latn-RS" smtClean="0"/>
              <a:t> </a:t>
            </a:r>
            <a:r>
              <a:rPr lang="sr-Cyrl-RS" smtClean="0"/>
              <a:t>реализоване</a:t>
            </a:r>
            <a:r>
              <a:rPr lang="sr-Latn-RS" smtClean="0"/>
              <a:t>, </a:t>
            </a:r>
            <a:r>
              <a:rPr lang="sr-Cyrl-RS" smtClean="0"/>
              <a:t>те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Cyrl-RS" smtClean="0"/>
              <a:t>овај</a:t>
            </a:r>
            <a:r>
              <a:rPr lang="sr-Latn-RS" smtClean="0"/>
              <a:t> </a:t>
            </a:r>
            <a:r>
              <a:rPr lang="sr-Cyrl-RS" smtClean="0"/>
              <a:t>добитак</a:t>
            </a:r>
            <a:r>
              <a:rPr lang="sr-Latn-RS" smtClean="0"/>
              <a:t> </a:t>
            </a:r>
            <a:r>
              <a:rPr lang="sr-Cyrl-RS" smtClean="0"/>
              <a:t>каже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чињенични</a:t>
            </a:r>
            <a:r>
              <a:rPr lang="sr-Latn-RS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Недостаци историјског трошка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smtClean="0"/>
              <a:t>Поред</a:t>
            </a:r>
            <a:r>
              <a:rPr lang="sr-Latn-RS" smtClean="0"/>
              <a:t> </a:t>
            </a:r>
            <a:r>
              <a:rPr lang="sr-Cyrl-RS" smtClean="0"/>
              <a:t>тог</a:t>
            </a:r>
            <a:r>
              <a:rPr lang="sr-Latn-RS" smtClean="0"/>
              <a:t> </a:t>
            </a:r>
            <a:r>
              <a:rPr lang="sr-Cyrl-RS" smtClean="0"/>
              <a:t>што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ова</a:t>
            </a:r>
            <a:r>
              <a:rPr lang="sr-Latn-RS" smtClean="0"/>
              <a:t> </a:t>
            </a:r>
            <a:r>
              <a:rPr lang="sr-Cyrl-RS" smtClean="0"/>
              <a:t>метода</a:t>
            </a:r>
            <a:r>
              <a:rPr lang="sr-Latn-RS" smtClean="0"/>
              <a:t> </a:t>
            </a:r>
            <a:r>
              <a:rPr lang="sr-Cyrl-RS" smtClean="0"/>
              <a:t>једноставна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заснована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историјским</a:t>
            </a:r>
            <a:r>
              <a:rPr lang="sr-Latn-RS" smtClean="0"/>
              <a:t> </a:t>
            </a:r>
            <a:r>
              <a:rPr lang="sr-Cyrl-RS" smtClean="0"/>
              <a:t>чињеницима</a:t>
            </a:r>
            <a:r>
              <a:rPr lang="sr-Latn-RS" smtClean="0"/>
              <a:t>, </a:t>
            </a:r>
            <a:r>
              <a:rPr lang="sr-Cyrl-RS" smtClean="0"/>
              <a:t>што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истичу</a:t>
            </a:r>
            <a:r>
              <a:rPr lang="sr-Latn-RS" smtClean="0"/>
              <a:t> </a:t>
            </a:r>
            <a:r>
              <a:rPr lang="sr-Cyrl-RS" smtClean="0"/>
              <a:t>као</a:t>
            </a:r>
            <a:r>
              <a:rPr lang="sr-Latn-RS" smtClean="0"/>
              <a:t> </a:t>
            </a:r>
            <a:r>
              <a:rPr lang="sr-Cyrl-RS" smtClean="0"/>
              <a:t>њене</a:t>
            </a:r>
            <a:r>
              <a:rPr lang="sr-Latn-RS" smtClean="0"/>
              <a:t> </a:t>
            </a:r>
            <a:r>
              <a:rPr lang="sr-Cyrl-RS" smtClean="0"/>
              <a:t>највеће</a:t>
            </a:r>
            <a:r>
              <a:rPr lang="sr-Latn-RS" smtClean="0"/>
              <a:t> </a:t>
            </a:r>
            <a:r>
              <a:rPr lang="sr-Cyrl-RS" smtClean="0"/>
              <a:t>предности</a:t>
            </a:r>
            <a:r>
              <a:rPr lang="sr-Latn-RS" smtClean="0"/>
              <a:t>, </a:t>
            </a:r>
            <a:r>
              <a:rPr lang="sr-Cyrl-RS" smtClean="0"/>
              <a:t>основна</a:t>
            </a:r>
            <a:r>
              <a:rPr lang="sr-Latn-RS" smtClean="0"/>
              <a:t> </a:t>
            </a:r>
            <a:r>
              <a:rPr lang="sr-Cyrl-RS" smtClean="0"/>
              <a:t>замјерка</a:t>
            </a:r>
            <a:r>
              <a:rPr lang="sr-Latn-RS" smtClean="0"/>
              <a:t> </a:t>
            </a:r>
            <a:r>
              <a:rPr lang="sr-Cyrl-RS" smtClean="0"/>
              <a:t>ове</a:t>
            </a:r>
            <a:r>
              <a:rPr lang="sr-Latn-RS" smtClean="0"/>
              <a:t> </a:t>
            </a:r>
            <a:r>
              <a:rPr lang="sr-Cyrl-RS" smtClean="0"/>
              <a:t>методе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презентовање</a:t>
            </a:r>
            <a:r>
              <a:rPr lang="sr-Latn-RS" smtClean="0"/>
              <a:t> </a:t>
            </a:r>
            <a:r>
              <a:rPr lang="sr-Cyrl-RS" smtClean="0"/>
              <a:t>имовине</a:t>
            </a:r>
            <a:r>
              <a:rPr lang="sr-Latn-RS" smtClean="0"/>
              <a:t> </a:t>
            </a:r>
            <a:r>
              <a:rPr lang="sr-Cyrl-RS" smtClean="0"/>
              <a:t>по</a:t>
            </a:r>
            <a:r>
              <a:rPr lang="sr-Latn-RS" smtClean="0"/>
              <a:t> </a:t>
            </a:r>
            <a:r>
              <a:rPr lang="sr-Cyrl-RS" smtClean="0"/>
              <a:t>вриједностима</a:t>
            </a:r>
            <a:r>
              <a:rPr lang="sr-Latn-RS" smtClean="0"/>
              <a:t> </a:t>
            </a:r>
            <a:r>
              <a:rPr lang="sr-Cyrl-RS" smtClean="0"/>
              <a:t>које</a:t>
            </a:r>
            <a:r>
              <a:rPr lang="sr-Latn-RS" smtClean="0"/>
              <a:t> </a:t>
            </a:r>
            <a:r>
              <a:rPr lang="sr-Cyrl-RS" smtClean="0"/>
              <a:t>су</a:t>
            </a:r>
            <a:r>
              <a:rPr lang="sr-Latn-RS" smtClean="0"/>
              <a:t> </a:t>
            </a:r>
            <a:r>
              <a:rPr lang="sr-Cyrl-RS" smtClean="0"/>
              <a:t>имале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дан</a:t>
            </a:r>
            <a:r>
              <a:rPr lang="sr-Latn-RS" smtClean="0"/>
              <a:t> </a:t>
            </a:r>
            <a:r>
              <a:rPr lang="sr-Cyrl-RS" smtClean="0"/>
              <a:t>набавке</a:t>
            </a:r>
            <a:r>
              <a:rPr lang="sr-Latn-RS" smtClean="0"/>
              <a:t> </a:t>
            </a:r>
            <a:r>
              <a:rPr lang="sr-Cyrl-RS" smtClean="0"/>
              <a:t>док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међувремену</a:t>
            </a:r>
            <a:r>
              <a:rPr lang="sr-Latn-RS" smtClean="0"/>
              <a:t>, </a:t>
            </a:r>
            <a:r>
              <a:rPr lang="sr-Cyrl-RS" smtClean="0"/>
              <a:t>посебно</a:t>
            </a:r>
            <a:r>
              <a:rPr lang="sr-Latn-RS" smtClean="0"/>
              <a:t> </a:t>
            </a:r>
            <a:r>
              <a:rPr lang="sr-Cyrl-RS" smtClean="0"/>
              <a:t>код</a:t>
            </a:r>
            <a:r>
              <a:rPr lang="sr-Latn-RS" smtClean="0"/>
              <a:t> </a:t>
            </a:r>
            <a:r>
              <a:rPr lang="sr-Cyrl-RS" smtClean="0"/>
              <a:t>дугорочне</a:t>
            </a:r>
            <a:r>
              <a:rPr lang="sr-Latn-RS" smtClean="0"/>
              <a:t> </a:t>
            </a:r>
            <a:r>
              <a:rPr lang="sr-Cyrl-RS" smtClean="0"/>
              <a:t>имовине</a:t>
            </a:r>
            <a:r>
              <a:rPr lang="sr-Latn-RS" smtClean="0"/>
              <a:t>, </a:t>
            </a:r>
            <a:r>
              <a:rPr lang="sr-Cyrl-RS" smtClean="0"/>
              <a:t>усљед</a:t>
            </a:r>
            <a:r>
              <a:rPr lang="sr-Latn-RS" smtClean="0"/>
              <a:t> </a:t>
            </a:r>
            <a:r>
              <a:rPr lang="sr-Cyrl-RS" smtClean="0"/>
              <a:t>инфлације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релативног</a:t>
            </a:r>
            <a:r>
              <a:rPr lang="sr-Latn-RS" smtClean="0"/>
              <a:t> </a:t>
            </a:r>
            <a:r>
              <a:rPr lang="sr-Cyrl-RS" smtClean="0"/>
              <a:t>раста</a:t>
            </a:r>
            <a:r>
              <a:rPr lang="sr-Latn-RS" smtClean="0"/>
              <a:t> </a:t>
            </a:r>
            <a:r>
              <a:rPr lang="sr-Cyrl-RS" smtClean="0"/>
              <a:t>појединачних</a:t>
            </a:r>
            <a:r>
              <a:rPr lang="sr-Latn-RS" smtClean="0"/>
              <a:t> </a:t>
            </a:r>
            <a:r>
              <a:rPr lang="sr-Cyrl-RS" smtClean="0"/>
              <a:t>цијена</a:t>
            </a:r>
            <a:r>
              <a:rPr lang="sr-Latn-RS" smtClean="0"/>
              <a:t>, </a:t>
            </a:r>
            <a:r>
              <a:rPr lang="sr-Cyrl-RS" smtClean="0"/>
              <a:t>ова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могла</a:t>
            </a:r>
            <a:r>
              <a:rPr lang="sr-Latn-RS" smtClean="0"/>
              <a:t> </a:t>
            </a:r>
            <a:r>
              <a:rPr lang="sr-Cyrl-RS" smtClean="0"/>
              <a:t>значајно</a:t>
            </a:r>
            <a:r>
              <a:rPr lang="sr-Latn-RS" smtClean="0"/>
              <a:t> </a:t>
            </a:r>
            <a:r>
              <a:rPr lang="sr-Cyrl-RS" smtClean="0"/>
              <a:t>промијенити</a:t>
            </a:r>
            <a:r>
              <a:rPr lang="sr-Latn-RS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Фер вриједност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sr-Cyrl-RS" smtClean="0"/>
              <a:t>Претпоставимо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предузеће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почетку</a:t>
            </a:r>
            <a:r>
              <a:rPr lang="sr-Latn-RS" smtClean="0"/>
              <a:t> </a:t>
            </a:r>
            <a:r>
              <a:rPr lang="sr-Cyrl-RS" smtClean="0"/>
              <a:t>године</a:t>
            </a:r>
            <a:r>
              <a:rPr lang="sr-Latn-RS" smtClean="0"/>
              <a:t> </a:t>
            </a:r>
            <a:r>
              <a:rPr lang="sr-Cyrl-RS" smtClean="0"/>
              <a:t>располаже</a:t>
            </a:r>
            <a:r>
              <a:rPr lang="sr-Latn-RS" smtClean="0"/>
              <a:t> </a:t>
            </a:r>
            <a:r>
              <a:rPr lang="sr-Cyrl-RS" smtClean="0"/>
              <a:t>са</a:t>
            </a:r>
            <a:r>
              <a:rPr lang="sr-Latn-RS" smtClean="0"/>
              <a:t> </a:t>
            </a:r>
            <a:r>
              <a:rPr lang="sr-Latn-RS" smtClean="0"/>
              <a:t>100.000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новцу</a:t>
            </a:r>
            <a:r>
              <a:rPr lang="sr-Latn-RS" smtClean="0"/>
              <a:t>, </a:t>
            </a:r>
            <a:r>
              <a:rPr lang="sr-Cyrl-RS" smtClean="0"/>
              <a:t>те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висина</a:t>
            </a:r>
            <a:r>
              <a:rPr lang="sr-Latn-RS" smtClean="0"/>
              <a:t> </a:t>
            </a:r>
            <a:r>
              <a:rPr lang="sr-Cyrl-RS" smtClean="0"/>
              <a:t>капитала</a:t>
            </a:r>
            <a:r>
              <a:rPr lang="sr-Latn-RS" smtClean="0"/>
              <a:t> </a:t>
            </a:r>
            <a:r>
              <a:rPr lang="sr-Latn-RS" smtClean="0"/>
              <a:t>50.000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обавезе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Cyrl-RS" smtClean="0"/>
              <a:t>издате</a:t>
            </a:r>
            <a:r>
              <a:rPr lang="sr-Latn-RS" smtClean="0"/>
              <a:t> </a:t>
            </a:r>
            <a:r>
              <a:rPr lang="sr-Cyrl-RS" smtClean="0"/>
              <a:t>обвезнице</a:t>
            </a:r>
            <a:r>
              <a:rPr lang="sr-Latn-RS" smtClean="0"/>
              <a:t> (</a:t>
            </a:r>
            <a:r>
              <a:rPr lang="sr-Cyrl-RS" smtClean="0"/>
              <a:t>које</a:t>
            </a:r>
            <a:r>
              <a:rPr lang="sr-Latn-RS" smtClean="0"/>
              <a:t> </a:t>
            </a:r>
            <a:r>
              <a:rPr lang="sr-Cyrl-RS" smtClean="0"/>
              <a:t>су</a:t>
            </a:r>
            <a:r>
              <a:rPr lang="sr-Latn-RS" smtClean="0"/>
              <a:t> </a:t>
            </a:r>
            <a:r>
              <a:rPr lang="sr-Cyrl-RS" smtClean="0"/>
              <a:t>издате</a:t>
            </a:r>
            <a:r>
              <a:rPr lang="sr-Latn-RS" smtClean="0"/>
              <a:t> </a:t>
            </a:r>
            <a:r>
              <a:rPr lang="sr-Cyrl-RS" smtClean="0"/>
              <a:t>по</a:t>
            </a:r>
            <a:r>
              <a:rPr lang="sr-Latn-RS" smtClean="0"/>
              <a:t> </a:t>
            </a:r>
            <a:r>
              <a:rPr lang="sr-Cyrl-RS" smtClean="0"/>
              <a:t>каматној</a:t>
            </a:r>
            <a:r>
              <a:rPr lang="sr-Latn-RS" smtClean="0"/>
              <a:t> </a:t>
            </a:r>
            <a:r>
              <a:rPr lang="sr-Cyrl-RS" smtClean="0"/>
              <a:t>стопи</a:t>
            </a:r>
            <a:r>
              <a:rPr lang="sr-Latn-RS" smtClean="0"/>
              <a:t> </a:t>
            </a:r>
            <a:r>
              <a:rPr lang="sr-Cyrl-RS" smtClean="0"/>
              <a:t>од</a:t>
            </a:r>
            <a:r>
              <a:rPr lang="sr-Latn-RS" smtClean="0"/>
              <a:t> </a:t>
            </a:r>
            <a:r>
              <a:rPr lang="sr-Latn-RS" dirty="0" smtClean="0"/>
              <a:t>6</a:t>
            </a:r>
            <a:r>
              <a:rPr lang="sr-Latn-RS" smtClean="0"/>
              <a:t>%)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висини</a:t>
            </a:r>
            <a:r>
              <a:rPr lang="sr-Latn-RS" smtClean="0"/>
              <a:t> </a:t>
            </a:r>
            <a:r>
              <a:rPr lang="sr-Cyrl-RS" smtClean="0"/>
              <a:t>од</a:t>
            </a:r>
            <a:r>
              <a:rPr lang="sr-Latn-RS" smtClean="0"/>
              <a:t> </a:t>
            </a:r>
            <a:r>
              <a:rPr lang="sr-Latn-RS" smtClean="0"/>
              <a:t>50.000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 </a:t>
            </a:r>
            <a:r>
              <a:rPr lang="sr-Cyrl-RS" smtClean="0"/>
              <a:t>Предузеће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купило</a:t>
            </a:r>
            <a:r>
              <a:rPr lang="sr-Latn-RS" smtClean="0"/>
              <a:t> </a:t>
            </a:r>
            <a:r>
              <a:rPr lang="sr-Cyrl-RS" smtClean="0"/>
              <a:t>некретнину</a:t>
            </a:r>
            <a:r>
              <a:rPr lang="sr-Latn-RS" smtClean="0"/>
              <a:t> </a:t>
            </a:r>
            <a:r>
              <a:rPr lang="sr-Cyrl-RS" smtClean="0"/>
              <a:t>коју</a:t>
            </a:r>
            <a:r>
              <a:rPr lang="sr-Latn-RS" smtClean="0"/>
              <a:t> </a:t>
            </a:r>
            <a:r>
              <a:rPr lang="sr-Cyrl-RS" smtClean="0"/>
              <a:t>издаје</a:t>
            </a:r>
            <a:r>
              <a:rPr lang="sr-Latn-RS" smtClean="0"/>
              <a:t> </a:t>
            </a:r>
            <a:r>
              <a:rPr lang="sr-Cyrl-RS" smtClean="0"/>
              <a:t>другом</a:t>
            </a:r>
            <a:r>
              <a:rPr lang="sr-Latn-RS" smtClean="0"/>
              <a:t> </a:t>
            </a:r>
            <a:r>
              <a:rPr lang="sr-Cyrl-RS" smtClean="0"/>
              <a:t>предузећу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Latn-RS" smtClean="0"/>
              <a:t>12.000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годишњем</a:t>
            </a:r>
            <a:r>
              <a:rPr lang="sr-Latn-RS" smtClean="0"/>
              <a:t> </a:t>
            </a:r>
            <a:r>
              <a:rPr lang="sr-Cyrl-RS" smtClean="0"/>
              <a:t>новоу</a:t>
            </a:r>
            <a:r>
              <a:rPr lang="sr-Latn-RS" smtClean="0"/>
              <a:t>.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крају</a:t>
            </a:r>
            <a:r>
              <a:rPr lang="sr-Latn-RS" smtClean="0"/>
              <a:t> </a:t>
            </a:r>
            <a:r>
              <a:rPr lang="sr-Cyrl-RS" b="1" smtClean="0"/>
              <a:t>прве</a:t>
            </a:r>
            <a:r>
              <a:rPr lang="sr-Latn-RS" b="1" smtClean="0"/>
              <a:t> </a:t>
            </a:r>
            <a:r>
              <a:rPr lang="sr-Cyrl-RS" smtClean="0"/>
              <a:t>године</a:t>
            </a:r>
            <a:r>
              <a:rPr lang="sr-Latn-RS" smtClean="0"/>
              <a:t>, </a:t>
            </a:r>
            <a:r>
              <a:rPr lang="sr-Cyrl-RS" smtClean="0"/>
              <a:t>тржишна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некретнине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Latn-RS" smtClean="0"/>
              <a:t>125.000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 </a:t>
            </a:r>
            <a:r>
              <a:rPr lang="sr-Cyrl-RS" smtClean="0"/>
              <a:t>док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тражишна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обвезница</a:t>
            </a:r>
            <a:r>
              <a:rPr lang="sr-Latn-RS" smtClean="0"/>
              <a:t> </a:t>
            </a:r>
            <a:r>
              <a:rPr lang="sr-Latn-RS" smtClean="0"/>
              <a:t>48.000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крају</a:t>
            </a:r>
            <a:r>
              <a:rPr lang="sr-Latn-RS" smtClean="0"/>
              <a:t> </a:t>
            </a:r>
            <a:r>
              <a:rPr lang="sr-Cyrl-RS" b="1" smtClean="0"/>
              <a:t>друге</a:t>
            </a:r>
            <a:r>
              <a:rPr lang="sr-Latn-RS" smtClean="0"/>
              <a:t> </a:t>
            </a:r>
            <a:r>
              <a:rPr lang="sr-Cyrl-RS" smtClean="0"/>
              <a:t>године</a:t>
            </a:r>
            <a:r>
              <a:rPr lang="sr-Latn-RS" smtClean="0"/>
              <a:t> </a:t>
            </a:r>
            <a:r>
              <a:rPr lang="sr-Cyrl-RS" smtClean="0"/>
              <a:t>тржишна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некрентине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Latn-RS" smtClean="0"/>
              <a:t>110.000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., </a:t>
            </a:r>
            <a:r>
              <a:rPr lang="sr-Cyrl-RS" smtClean="0"/>
              <a:t>приход</a:t>
            </a:r>
            <a:r>
              <a:rPr lang="sr-Latn-RS" smtClean="0"/>
              <a:t> </a:t>
            </a:r>
            <a:r>
              <a:rPr lang="sr-Cyrl-RS" smtClean="0"/>
              <a:t>од</a:t>
            </a:r>
            <a:r>
              <a:rPr lang="sr-Latn-RS" smtClean="0"/>
              <a:t> </a:t>
            </a:r>
            <a:r>
              <a:rPr lang="sr-Cyrl-RS" smtClean="0"/>
              <a:t>закупнине</a:t>
            </a:r>
            <a:r>
              <a:rPr lang="sr-Latn-RS" smtClean="0"/>
              <a:t> </a:t>
            </a:r>
            <a:r>
              <a:rPr lang="sr-Cyrl-RS" smtClean="0"/>
              <a:t>износи</a:t>
            </a:r>
            <a:r>
              <a:rPr lang="sr-Latn-RS" smtClean="0"/>
              <a:t> </a:t>
            </a:r>
            <a:r>
              <a:rPr lang="sr-Latn-RS" smtClean="0"/>
              <a:t>12.500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 </a:t>
            </a:r>
            <a:r>
              <a:rPr lang="sr-Cyrl-RS" smtClean="0"/>
              <a:t>док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тржишна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обевезница</a:t>
            </a:r>
            <a:r>
              <a:rPr lang="sr-Latn-RS" smtClean="0"/>
              <a:t> </a:t>
            </a:r>
            <a:r>
              <a:rPr lang="sr-Latn-RS" smtClean="0"/>
              <a:t>50.500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 </a:t>
            </a:r>
            <a:r>
              <a:rPr lang="sr-Cyrl-RS" smtClean="0"/>
              <a:t>Претпоставимо</a:t>
            </a:r>
            <a:r>
              <a:rPr lang="sr-Latn-RS" smtClean="0"/>
              <a:t> </a:t>
            </a:r>
            <a:r>
              <a:rPr lang="sr-Cyrl-RS" smtClean="0"/>
              <a:t>надаље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корисни</a:t>
            </a:r>
            <a:r>
              <a:rPr lang="sr-Latn-RS" smtClean="0"/>
              <a:t> </a:t>
            </a:r>
            <a:r>
              <a:rPr lang="sr-Cyrl-RS" smtClean="0"/>
              <a:t>вијек</a:t>
            </a:r>
            <a:r>
              <a:rPr lang="sr-Latn-RS" smtClean="0"/>
              <a:t> </a:t>
            </a:r>
            <a:r>
              <a:rPr lang="sr-Cyrl-RS" smtClean="0"/>
              <a:t>некретнине</a:t>
            </a:r>
            <a:r>
              <a:rPr lang="sr-Latn-RS" smtClean="0"/>
              <a:t> </a:t>
            </a:r>
            <a:r>
              <a:rPr lang="sr-Latn-RS" smtClean="0"/>
              <a:t>50 </a:t>
            </a:r>
            <a:r>
              <a:rPr lang="sr-Cyrl-RS" smtClean="0"/>
              <a:t>година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његова</a:t>
            </a:r>
            <a:r>
              <a:rPr lang="sr-Latn-RS" smtClean="0"/>
              <a:t> </a:t>
            </a:r>
            <a:r>
              <a:rPr lang="sr-Cyrl-RS" smtClean="0"/>
              <a:t>резидуална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Latn-RS" smtClean="0"/>
              <a:t>75.000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приход</a:t>
            </a:r>
            <a:r>
              <a:rPr lang="sr-Latn-RS" smtClean="0"/>
              <a:t> </a:t>
            </a:r>
            <a:r>
              <a:rPr lang="sr-Cyrl-RS" smtClean="0"/>
              <a:t>од</a:t>
            </a:r>
            <a:r>
              <a:rPr lang="sr-Latn-RS" smtClean="0"/>
              <a:t> </a:t>
            </a:r>
            <a:r>
              <a:rPr lang="sr-Cyrl-RS" smtClean="0"/>
              <a:t>закупа</a:t>
            </a:r>
            <a:r>
              <a:rPr lang="sr-Latn-RS" smtClean="0"/>
              <a:t> </a:t>
            </a:r>
            <a:r>
              <a:rPr lang="sr-Cyrl-RS" smtClean="0"/>
              <a:t>наплаћен</a:t>
            </a:r>
            <a:r>
              <a:rPr lang="sr-Latn-RS" smtClean="0"/>
              <a:t> </a:t>
            </a:r>
            <a:r>
              <a:rPr lang="sr-Cyrl-RS" smtClean="0"/>
              <a:t>последњег</a:t>
            </a:r>
            <a:r>
              <a:rPr lang="sr-Latn-RS" smtClean="0"/>
              <a:t> </a:t>
            </a:r>
            <a:r>
              <a:rPr lang="sr-Cyrl-RS" smtClean="0"/>
              <a:t>дана</a:t>
            </a:r>
            <a:r>
              <a:rPr lang="sr-Latn-RS" smtClean="0"/>
              <a:t> </a:t>
            </a:r>
            <a:r>
              <a:rPr lang="sr-Cyrl-RS" smtClean="0"/>
              <a:t>обрачунског</a:t>
            </a:r>
            <a:r>
              <a:rPr lang="sr-Latn-RS" smtClean="0"/>
              <a:t> </a:t>
            </a:r>
            <a:r>
              <a:rPr lang="sr-Cyrl-RS" smtClean="0"/>
              <a:t>периода</a:t>
            </a:r>
            <a:r>
              <a:rPr lang="sr-Latn-RS" smtClean="0"/>
              <a:t>.</a:t>
            </a:r>
            <a:r>
              <a:rPr lang="en-US" smtClean="0"/>
              <a:t> </a:t>
            </a:r>
            <a:r>
              <a:rPr lang="sr-Cyrl-RS" smtClean="0"/>
              <a:t>ФСА</a:t>
            </a:r>
            <a:r>
              <a:rPr lang="sr-Latn-RS" smtClean="0"/>
              <a:t> </a:t>
            </a:r>
            <a:r>
              <a:rPr lang="sr-Cyrl-RS" smtClean="0"/>
              <a:t>стр</a:t>
            </a:r>
            <a:r>
              <a:rPr lang="sr-Latn-RS" smtClean="0"/>
              <a:t> </a:t>
            </a:r>
            <a:r>
              <a:rPr lang="sr-Latn-RS" dirty="0" smtClean="0"/>
              <a:t>98/121</a:t>
            </a:r>
            <a:endParaRPr lang="en-US" dirty="0" smtClean="0"/>
          </a:p>
          <a:p>
            <a:pPr algn="just">
              <a:lnSpc>
                <a:spcPct val="120000"/>
              </a:lnSpc>
            </a:pPr>
            <a:endParaRPr lang="en-US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198" y="152400"/>
          <a:ext cx="8077202" cy="3011932"/>
        </p:xfrm>
        <a:graphic>
          <a:graphicData uri="http://schemas.openxmlformats.org/drawingml/2006/table">
            <a:tbl>
              <a:tblPr/>
              <a:tblGrid>
                <a:gridCol w="1153886"/>
                <a:gridCol w="1153886"/>
                <a:gridCol w="1153886"/>
                <a:gridCol w="1153886"/>
                <a:gridCol w="1153886"/>
                <a:gridCol w="1153886"/>
                <a:gridCol w="1153886"/>
              </a:tblGrid>
              <a:tr h="274320"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БИЛАНС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СТАЊА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01.01.2016.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31.12.2016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31.12.2017.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Фер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Фер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Фер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Средства</a:t>
                      </a:r>
                      <a:r>
                        <a:rPr lang="sr-Latn-RS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134.000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117.500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 dirty="0">
                          <a:latin typeface="Times New Roman"/>
                          <a:ea typeface="Calibri"/>
                          <a:cs typeface="Times New Roman"/>
                        </a:rPr>
                        <a:t>128.500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Готовина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9.000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9.000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Некретнина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99.500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125.000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99.000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110.000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Пасива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134.000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117.500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128.500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Обавезе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48.000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86.000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67.500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78.000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3316298"/>
          <a:ext cx="8305800" cy="3442288"/>
        </p:xfrm>
        <a:graphic>
          <a:graphicData uri="http://schemas.openxmlformats.org/drawingml/2006/table">
            <a:tbl>
              <a:tblPr/>
              <a:tblGrid>
                <a:gridCol w="3269634"/>
                <a:gridCol w="1196692"/>
                <a:gridCol w="1208616"/>
                <a:gridCol w="1236228"/>
                <a:gridCol w="1394630"/>
              </a:tblGrid>
              <a:tr h="268405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БИЛАНС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УСПЈЕХА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84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01.01.-31.12.2016.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01.01.2017.-31.12.2017.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217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Фер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Фер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Приход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од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закупа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12.000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12.000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12.500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12.500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Амортизација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(500)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(500)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Расходи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камата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(3.000)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(3.000)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(3.000)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(3.000)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8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Нереализовани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добици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губици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некретнинама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25.000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(15.000)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8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Нереализовани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добици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губици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обавезама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2.000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(2.500)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Добитак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/(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Губитак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36.000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9.000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(8.000)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Средства/имовина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RS" smtClean="0"/>
              <a:t>Средства</a:t>
            </a:r>
            <a:r>
              <a:rPr lang="vi-VN" smtClean="0"/>
              <a:t> </a:t>
            </a:r>
            <a:r>
              <a:rPr lang="sr-Cyrl-RS" smtClean="0"/>
              <a:t>су</a:t>
            </a:r>
            <a:r>
              <a:rPr lang="vi-VN" smtClean="0"/>
              <a:t> </a:t>
            </a:r>
            <a:r>
              <a:rPr lang="sr-Cyrl-RS" smtClean="0"/>
              <a:t>ресурс</a:t>
            </a:r>
            <a:r>
              <a:rPr lang="vi-VN" smtClean="0"/>
              <a:t> </a:t>
            </a:r>
            <a:r>
              <a:rPr lang="sr-Cyrl-RS" smtClean="0"/>
              <a:t>које</a:t>
            </a:r>
            <a:r>
              <a:rPr lang="vi-VN" smtClean="0"/>
              <a:t> </a:t>
            </a:r>
            <a:r>
              <a:rPr lang="sr-Cyrl-RS" smtClean="0"/>
              <a:t>контролише</a:t>
            </a:r>
            <a:r>
              <a:rPr lang="vi-VN" smtClean="0"/>
              <a:t> </a:t>
            </a:r>
            <a:r>
              <a:rPr lang="sr-Cyrl-RS" smtClean="0"/>
              <a:t>предузећа</a:t>
            </a:r>
            <a:r>
              <a:rPr lang="vi-VN" smtClean="0"/>
              <a:t> </a:t>
            </a:r>
            <a:r>
              <a:rPr lang="sr-Cyrl-RS" smtClean="0"/>
              <a:t>као</a:t>
            </a:r>
            <a:r>
              <a:rPr lang="vi-VN" smtClean="0"/>
              <a:t> </a:t>
            </a:r>
            <a:r>
              <a:rPr lang="sr-Cyrl-RS" smtClean="0"/>
              <a:t>резултат</a:t>
            </a:r>
            <a:r>
              <a:rPr lang="vi-VN" smtClean="0"/>
              <a:t> </a:t>
            </a:r>
            <a:r>
              <a:rPr lang="sr-Cyrl-RS" smtClean="0"/>
              <a:t>прошлих</a:t>
            </a:r>
            <a:r>
              <a:rPr lang="vi-VN" smtClean="0"/>
              <a:t> </a:t>
            </a:r>
            <a:r>
              <a:rPr lang="sr-Cyrl-RS" smtClean="0"/>
              <a:t>догађаја</a:t>
            </a:r>
            <a:r>
              <a:rPr lang="vi-VN" smtClean="0"/>
              <a:t> </a:t>
            </a:r>
            <a:r>
              <a:rPr lang="sr-Cyrl-RS" smtClean="0"/>
              <a:t>и</a:t>
            </a:r>
            <a:r>
              <a:rPr lang="vi-VN" smtClean="0"/>
              <a:t> </a:t>
            </a:r>
            <a:r>
              <a:rPr lang="sr-Cyrl-RS" smtClean="0"/>
              <a:t>од</a:t>
            </a:r>
            <a:r>
              <a:rPr lang="vi-VN" smtClean="0"/>
              <a:t> </a:t>
            </a:r>
            <a:r>
              <a:rPr lang="sr-Cyrl-RS" smtClean="0"/>
              <a:t>којих</a:t>
            </a:r>
            <a:r>
              <a:rPr lang="vi-VN" smtClean="0"/>
              <a:t> </a:t>
            </a:r>
            <a:r>
              <a:rPr lang="sr-Cyrl-RS" smtClean="0"/>
              <a:t>се</a:t>
            </a:r>
            <a:r>
              <a:rPr lang="vi-VN" smtClean="0"/>
              <a:t> </a:t>
            </a:r>
            <a:r>
              <a:rPr lang="sr-Cyrl-RS" smtClean="0"/>
              <a:t>очекује</a:t>
            </a:r>
            <a:r>
              <a:rPr lang="vi-VN" smtClean="0"/>
              <a:t> </a:t>
            </a:r>
            <a:r>
              <a:rPr lang="sr-Cyrl-RS" smtClean="0"/>
              <a:t>прилив</a:t>
            </a:r>
            <a:r>
              <a:rPr lang="vi-VN" smtClean="0"/>
              <a:t> </a:t>
            </a:r>
            <a:r>
              <a:rPr lang="sr-Cyrl-RS" smtClean="0"/>
              <a:t>будућих</a:t>
            </a:r>
            <a:r>
              <a:rPr lang="vi-VN" smtClean="0"/>
              <a:t> </a:t>
            </a:r>
            <a:r>
              <a:rPr lang="sr-Cyrl-RS" smtClean="0"/>
              <a:t>економских</a:t>
            </a:r>
            <a:r>
              <a:rPr lang="vi-VN" smtClean="0"/>
              <a:t> </a:t>
            </a:r>
            <a:r>
              <a:rPr lang="sr-Cyrl-RS" smtClean="0"/>
              <a:t>користи</a:t>
            </a:r>
            <a:r>
              <a:rPr lang="vi-VN" smtClean="0"/>
              <a:t> </a:t>
            </a:r>
            <a:r>
              <a:rPr lang="sr-Cyrl-RS" smtClean="0"/>
              <a:t>у</a:t>
            </a:r>
            <a:r>
              <a:rPr lang="vi-VN" smtClean="0"/>
              <a:t> </a:t>
            </a:r>
            <a:r>
              <a:rPr lang="sr-Cyrl-RS" smtClean="0"/>
              <a:t>предузеће</a:t>
            </a:r>
            <a:r>
              <a:rPr lang="vi-VN" smtClean="0"/>
              <a:t>.</a:t>
            </a:r>
            <a:endParaRPr lang="sr-Cyrl-RS" dirty="0" smtClean="0"/>
          </a:p>
          <a:p>
            <a:r>
              <a:rPr lang="sr-Cyrl-RS" smtClean="0"/>
              <a:t>На</a:t>
            </a:r>
            <a:r>
              <a:rPr lang="en-US" smtClean="0"/>
              <a:t> </a:t>
            </a:r>
            <a:r>
              <a:rPr lang="sr-Cyrl-RS" smtClean="0"/>
              <a:t>примјер</a:t>
            </a:r>
            <a:r>
              <a:rPr lang="en-US" smtClean="0"/>
              <a:t>, </a:t>
            </a:r>
            <a:r>
              <a:rPr lang="sr-Cyrl-RS" smtClean="0"/>
              <a:t>имовина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може</a:t>
            </a:r>
            <a:r>
              <a:rPr lang="en-US" smtClean="0"/>
              <a:t>: </a:t>
            </a:r>
            <a:endParaRPr lang="en-US" dirty="0" smtClean="0"/>
          </a:p>
          <a:p>
            <a:r>
              <a:rPr lang="en-US" smtClean="0"/>
              <a:t>(</a:t>
            </a:r>
            <a:r>
              <a:rPr lang="sr-Cyrl-RS" smtClean="0"/>
              <a:t>а</a:t>
            </a:r>
            <a:r>
              <a:rPr lang="en-US" smtClean="0"/>
              <a:t>) </a:t>
            </a:r>
            <a:r>
              <a:rPr lang="sr-Cyrl-RS" smtClean="0"/>
              <a:t>користити</a:t>
            </a:r>
            <a:r>
              <a:rPr lang="en-US" smtClean="0"/>
              <a:t> </a:t>
            </a:r>
            <a:r>
              <a:rPr lang="sr-Cyrl-RS" smtClean="0"/>
              <a:t>засебно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комбинацији</a:t>
            </a:r>
            <a:r>
              <a:rPr lang="en-US" smtClean="0"/>
              <a:t> </a:t>
            </a:r>
            <a:r>
              <a:rPr lang="sr-Cyrl-RS" smtClean="0"/>
              <a:t>с</a:t>
            </a:r>
            <a:r>
              <a:rPr lang="en-US" smtClean="0"/>
              <a:t> </a:t>
            </a:r>
            <a:r>
              <a:rPr lang="sr-Cyrl-RS" smtClean="0"/>
              <a:t>осталом</a:t>
            </a:r>
            <a:r>
              <a:rPr lang="en-US" smtClean="0"/>
              <a:t> </a:t>
            </a:r>
            <a:r>
              <a:rPr lang="sr-Cyrl-RS" smtClean="0"/>
              <a:t>имовином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производњи</a:t>
            </a:r>
            <a:r>
              <a:rPr lang="en-US" smtClean="0"/>
              <a:t> </a:t>
            </a:r>
            <a:r>
              <a:rPr lang="sr-Cyrl-RS" smtClean="0"/>
              <a:t>добара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пружању</a:t>
            </a:r>
            <a:r>
              <a:rPr lang="en-US" smtClean="0"/>
              <a:t> </a:t>
            </a:r>
            <a:r>
              <a:rPr lang="sr-Cyrl-RS" smtClean="0"/>
              <a:t>услуга</a:t>
            </a:r>
            <a:r>
              <a:rPr lang="en-US" smtClean="0"/>
              <a:t> </a:t>
            </a:r>
            <a:r>
              <a:rPr lang="sr-Cyrl-RS" smtClean="0"/>
              <a:t>које</a:t>
            </a:r>
            <a:r>
              <a:rPr lang="en-US" smtClean="0"/>
              <a:t> </a:t>
            </a:r>
            <a:r>
              <a:rPr lang="sr-Cyrl-RS" smtClean="0"/>
              <a:t>ће</a:t>
            </a:r>
            <a:r>
              <a:rPr lang="en-US" smtClean="0"/>
              <a:t> </a:t>
            </a:r>
            <a:r>
              <a:rPr lang="sr-Cyrl-RS" smtClean="0"/>
              <a:t>субјект</a:t>
            </a:r>
            <a:r>
              <a:rPr lang="en-US" smtClean="0"/>
              <a:t> </a:t>
            </a:r>
            <a:r>
              <a:rPr lang="sr-Cyrl-RS" smtClean="0"/>
              <a:t>продавати</a:t>
            </a:r>
            <a:r>
              <a:rPr lang="en-US" smtClean="0"/>
              <a:t>; </a:t>
            </a:r>
            <a:endParaRPr lang="en-US" dirty="0" smtClean="0"/>
          </a:p>
          <a:p>
            <a:r>
              <a:rPr lang="en-US" smtClean="0"/>
              <a:t>(</a:t>
            </a:r>
            <a:r>
              <a:rPr lang="sr-Cyrl-RS" smtClean="0"/>
              <a:t>б</a:t>
            </a:r>
            <a:r>
              <a:rPr lang="en-US" smtClean="0"/>
              <a:t>) </a:t>
            </a:r>
            <a:r>
              <a:rPr lang="sr-Cyrl-RS" smtClean="0"/>
              <a:t>размијенити</a:t>
            </a:r>
            <a:r>
              <a:rPr lang="en-US" smtClean="0"/>
              <a:t> </a:t>
            </a:r>
            <a:r>
              <a:rPr lang="sr-Cyrl-RS" smtClean="0"/>
              <a:t>за</a:t>
            </a:r>
            <a:r>
              <a:rPr lang="en-US" smtClean="0"/>
              <a:t> </a:t>
            </a:r>
            <a:r>
              <a:rPr lang="sr-Cyrl-RS" smtClean="0"/>
              <a:t>другу</a:t>
            </a:r>
            <a:r>
              <a:rPr lang="en-US" smtClean="0"/>
              <a:t> </a:t>
            </a:r>
            <a:r>
              <a:rPr lang="sr-Cyrl-RS" smtClean="0"/>
              <a:t>имовину</a:t>
            </a:r>
            <a:r>
              <a:rPr lang="en-US" smtClean="0"/>
              <a:t>; </a:t>
            </a:r>
            <a:endParaRPr lang="en-US" dirty="0" smtClean="0"/>
          </a:p>
          <a:p>
            <a:r>
              <a:rPr lang="en-US" smtClean="0"/>
              <a:t>(</a:t>
            </a:r>
            <a:r>
              <a:rPr lang="sr-Cyrl-RS" smtClean="0"/>
              <a:t>ц</a:t>
            </a:r>
            <a:r>
              <a:rPr lang="en-US" smtClean="0"/>
              <a:t>) </a:t>
            </a:r>
            <a:r>
              <a:rPr lang="sr-Cyrl-RS" smtClean="0"/>
              <a:t>користити</a:t>
            </a:r>
            <a:r>
              <a:rPr lang="en-US" smtClean="0"/>
              <a:t> </a:t>
            </a:r>
            <a:r>
              <a:rPr lang="sr-Cyrl-RS" smtClean="0"/>
              <a:t>за</a:t>
            </a:r>
            <a:r>
              <a:rPr lang="en-US" smtClean="0"/>
              <a:t> </a:t>
            </a:r>
            <a:r>
              <a:rPr lang="sr-Cyrl-RS" smtClean="0"/>
              <a:t>измирење</a:t>
            </a:r>
            <a:r>
              <a:rPr lang="en-US" smtClean="0"/>
              <a:t> </a:t>
            </a:r>
            <a:r>
              <a:rPr lang="sr-Cyrl-RS" smtClean="0"/>
              <a:t>обвезе</a:t>
            </a:r>
            <a:r>
              <a:rPr lang="en-US" smtClean="0"/>
              <a:t>; </a:t>
            </a:r>
            <a:r>
              <a:rPr lang="sr-Cyrl-RS" smtClean="0"/>
              <a:t>или</a:t>
            </a:r>
            <a:r>
              <a:rPr lang="en-US" smtClean="0"/>
              <a:t> </a:t>
            </a:r>
            <a:endParaRPr lang="en-US" dirty="0" smtClean="0"/>
          </a:p>
          <a:p>
            <a:r>
              <a:rPr lang="en-US" smtClean="0"/>
              <a:t>(</a:t>
            </a:r>
            <a:r>
              <a:rPr lang="sr-Cyrl-RS" smtClean="0"/>
              <a:t>д</a:t>
            </a:r>
            <a:r>
              <a:rPr lang="en-US" smtClean="0"/>
              <a:t>) </a:t>
            </a:r>
            <a:r>
              <a:rPr lang="sr-Cyrl-RS" smtClean="0"/>
              <a:t>расподијелити</a:t>
            </a:r>
            <a:r>
              <a:rPr lang="en-US" smtClean="0"/>
              <a:t> </a:t>
            </a:r>
            <a:r>
              <a:rPr lang="sr-Cyrl-RS" smtClean="0"/>
              <a:t>власницима</a:t>
            </a:r>
            <a:r>
              <a:rPr lang="en-US" smtClean="0"/>
              <a:t> </a:t>
            </a:r>
            <a:r>
              <a:rPr lang="sr-Cyrl-RS" smtClean="0"/>
              <a:t>субјекта</a:t>
            </a:r>
            <a:r>
              <a:rPr lang="en-US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981045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Cyrl-RS" b="1" smtClean="0"/>
              <a:t>Хијерархије</a:t>
            </a:r>
            <a:r>
              <a:rPr lang="sr-Latn-RS" b="1" smtClean="0"/>
              <a:t> </a:t>
            </a:r>
            <a:r>
              <a:rPr lang="sr-Cyrl-RS" b="1" smtClean="0"/>
              <a:t>одређивања</a:t>
            </a:r>
            <a:r>
              <a:rPr lang="sr-Latn-RS" b="1" smtClean="0"/>
              <a:t> </a:t>
            </a:r>
            <a:r>
              <a:rPr lang="sr-Cyrl-RS" b="1" smtClean="0"/>
              <a:t>фер</a:t>
            </a:r>
            <a:r>
              <a:rPr lang="sr-Latn-RS" b="1" smtClean="0"/>
              <a:t> </a:t>
            </a:r>
            <a:r>
              <a:rPr lang="sr-Cyrl-RS" b="1" smtClean="0"/>
              <a:t>вриједности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76800"/>
          </a:xfrm>
        </p:spPr>
        <p:txBody>
          <a:bodyPr>
            <a:normAutofit fontScale="62500" lnSpcReduction="20000"/>
          </a:bodyPr>
          <a:lstStyle/>
          <a:p>
            <a:r>
              <a:rPr lang="sr-Cyrl-RS" smtClean="0"/>
              <a:t>Фер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дефинише</a:t>
            </a:r>
            <a:r>
              <a:rPr lang="sr-Latn-RS" smtClean="0"/>
              <a:t> </a:t>
            </a:r>
            <a:r>
              <a:rPr lang="sr-Cyrl-RS" smtClean="0"/>
              <a:t>као</a:t>
            </a:r>
            <a:r>
              <a:rPr lang="sr-Latn-RS" smtClean="0"/>
              <a:t> </a:t>
            </a:r>
            <a:r>
              <a:rPr lang="sr-Cyrl-RS" smtClean="0"/>
              <a:t>цијена</a:t>
            </a:r>
            <a:r>
              <a:rPr lang="sr-Latn-RS" smtClean="0"/>
              <a:t> </a:t>
            </a:r>
            <a:r>
              <a:rPr lang="sr-Cyrl-RS" smtClean="0"/>
              <a:t>која</a:t>
            </a:r>
            <a:r>
              <a:rPr lang="sr-Latn-RS" smtClean="0"/>
              <a:t> </a:t>
            </a:r>
            <a:r>
              <a:rPr lang="sr-Cyrl-RS" smtClean="0"/>
              <a:t>би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могла</a:t>
            </a:r>
            <a:r>
              <a:rPr lang="sr-Latn-RS" smtClean="0"/>
              <a:t> </a:t>
            </a:r>
            <a:r>
              <a:rPr lang="sr-Cyrl-RS" smtClean="0"/>
              <a:t>остварити</a:t>
            </a:r>
            <a:r>
              <a:rPr lang="sr-Latn-RS" smtClean="0"/>
              <a:t> </a:t>
            </a:r>
            <a:r>
              <a:rPr lang="sr-Cyrl-RS" smtClean="0"/>
              <a:t>продајом</a:t>
            </a:r>
            <a:r>
              <a:rPr lang="sr-Latn-RS" smtClean="0"/>
              <a:t> </a:t>
            </a:r>
            <a:r>
              <a:rPr lang="sr-Cyrl-RS" smtClean="0"/>
              <a:t>неке</a:t>
            </a:r>
            <a:r>
              <a:rPr lang="sr-Latn-RS" smtClean="0"/>
              <a:t> </a:t>
            </a:r>
            <a:r>
              <a:rPr lang="sr-Cyrl-RS" smtClean="0"/>
              <a:t>ставке</a:t>
            </a:r>
            <a:r>
              <a:rPr lang="sr-Latn-RS" smtClean="0"/>
              <a:t> </a:t>
            </a:r>
            <a:r>
              <a:rPr lang="sr-Cyrl-RS" smtClean="0"/>
              <a:t>имовине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плаћена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Cyrl-RS" smtClean="0"/>
              <a:t>пријенос</a:t>
            </a:r>
            <a:r>
              <a:rPr lang="sr-Latn-RS" smtClean="0"/>
              <a:t> </a:t>
            </a:r>
            <a:r>
              <a:rPr lang="sr-Cyrl-RS" smtClean="0"/>
              <a:t>неке</a:t>
            </a:r>
            <a:r>
              <a:rPr lang="sr-Latn-RS" smtClean="0"/>
              <a:t> </a:t>
            </a:r>
            <a:r>
              <a:rPr lang="sr-Cyrl-RS" smtClean="0"/>
              <a:t>обавезе</a:t>
            </a:r>
            <a:r>
              <a:rPr lang="sr-Latn-RS" smtClean="0"/>
              <a:t>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редовној</a:t>
            </a:r>
            <a:r>
              <a:rPr lang="sr-Latn-RS" smtClean="0"/>
              <a:t> </a:t>
            </a:r>
            <a:r>
              <a:rPr lang="sr-Cyrl-RS" smtClean="0"/>
              <a:t>трансакцији</a:t>
            </a:r>
            <a:r>
              <a:rPr lang="sr-Latn-RS" smtClean="0"/>
              <a:t> </a:t>
            </a:r>
            <a:r>
              <a:rPr lang="sr-Cyrl-RS" smtClean="0"/>
              <a:t>између</a:t>
            </a:r>
            <a:r>
              <a:rPr lang="sr-Latn-RS" smtClean="0"/>
              <a:t> </a:t>
            </a:r>
            <a:r>
              <a:rPr lang="sr-Cyrl-RS" smtClean="0"/>
              <a:t>тржишних</a:t>
            </a:r>
            <a:r>
              <a:rPr lang="sr-Latn-RS" smtClean="0"/>
              <a:t> </a:t>
            </a:r>
            <a:r>
              <a:rPr lang="sr-Cyrl-RS" smtClean="0"/>
              <a:t>учесника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датум</a:t>
            </a:r>
            <a:r>
              <a:rPr lang="sr-Latn-RS" smtClean="0"/>
              <a:t> </a:t>
            </a:r>
            <a:r>
              <a:rPr lang="sr-Cyrl-RS" smtClean="0"/>
              <a:t>вредновања</a:t>
            </a:r>
            <a:r>
              <a:rPr lang="sr-Latn-RS" smtClean="0"/>
              <a:t>. </a:t>
            </a:r>
            <a:r>
              <a:rPr lang="sr-Cyrl-RS" smtClean="0"/>
              <a:t>Из</a:t>
            </a:r>
            <a:r>
              <a:rPr lang="sr-Latn-RS" smtClean="0"/>
              <a:t> </a:t>
            </a:r>
            <a:r>
              <a:rPr lang="sr-Cyrl-RS" smtClean="0"/>
              <a:t>ове</a:t>
            </a:r>
            <a:r>
              <a:rPr lang="sr-Latn-RS" smtClean="0"/>
              <a:t> </a:t>
            </a:r>
            <a:r>
              <a:rPr lang="sr-Cyrl-RS" smtClean="0"/>
              <a:t>дефиниције</a:t>
            </a:r>
            <a:r>
              <a:rPr lang="sr-Latn-RS" smtClean="0"/>
              <a:t> </a:t>
            </a:r>
            <a:r>
              <a:rPr lang="sr-Cyrl-RS" smtClean="0"/>
              <a:t>може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закључити</a:t>
            </a:r>
            <a:r>
              <a:rPr lang="sr-Latn-RS" smtClean="0"/>
              <a:t> </a:t>
            </a:r>
            <a:r>
              <a:rPr lang="sr-Cyrl-RS" smtClean="0"/>
              <a:t>сљедеће</a:t>
            </a:r>
            <a:r>
              <a:rPr lang="sr-Latn-RS" smtClean="0"/>
              <a:t>:</a:t>
            </a:r>
            <a:endParaRPr lang="en-US" dirty="0" smtClean="0"/>
          </a:p>
          <a:p>
            <a:pPr lvl="0"/>
            <a:r>
              <a:rPr lang="sr-Cyrl-RS" smtClean="0"/>
              <a:t>фер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имовине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обавеза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одређује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датум</a:t>
            </a:r>
            <a:r>
              <a:rPr lang="sr-Latn-RS" smtClean="0"/>
              <a:t> </a:t>
            </a:r>
            <a:r>
              <a:rPr lang="sr-Cyrl-RS" smtClean="0"/>
              <a:t>вредновања</a:t>
            </a:r>
            <a:r>
              <a:rPr lang="sr-Latn-RS" smtClean="0"/>
              <a:t>, </a:t>
            </a:r>
            <a:r>
              <a:rPr lang="sr-Cyrl-RS" smtClean="0"/>
              <a:t>односно</a:t>
            </a:r>
            <a:r>
              <a:rPr lang="sr-Latn-RS" smtClean="0"/>
              <a:t> </a:t>
            </a:r>
            <a:r>
              <a:rPr lang="sr-Cyrl-RS" smtClean="0"/>
              <a:t>дан</a:t>
            </a:r>
            <a:r>
              <a:rPr lang="sr-Latn-RS" smtClean="0"/>
              <a:t> </a:t>
            </a:r>
            <a:r>
              <a:rPr lang="sr-Cyrl-RS" smtClean="0"/>
              <a:t>биланса</a:t>
            </a:r>
            <a:r>
              <a:rPr lang="sr-Latn-RS" smtClean="0"/>
              <a:t>, </a:t>
            </a:r>
            <a:r>
              <a:rPr lang="sr-Cyrl-RS" smtClean="0"/>
              <a:t>а</a:t>
            </a:r>
            <a:r>
              <a:rPr lang="sr-Latn-RS" smtClean="0"/>
              <a:t> </a:t>
            </a:r>
            <a:r>
              <a:rPr lang="sr-Cyrl-RS" smtClean="0"/>
              <a:t>не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дан</a:t>
            </a:r>
            <a:r>
              <a:rPr lang="sr-Latn-RS" smtClean="0"/>
              <a:t> </a:t>
            </a:r>
            <a:r>
              <a:rPr lang="sr-Cyrl-RS" smtClean="0"/>
              <a:t>када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имовина</a:t>
            </a:r>
            <a:r>
              <a:rPr lang="sr-Latn-RS" smtClean="0"/>
              <a:t> </a:t>
            </a:r>
            <a:r>
              <a:rPr lang="sr-Cyrl-RS" smtClean="0"/>
              <a:t>стечена</a:t>
            </a:r>
            <a:r>
              <a:rPr lang="sr-Latn-RS" smtClean="0"/>
              <a:t> </a:t>
            </a:r>
            <a:r>
              <a:rPr lang="sr-Cyrl-RS" smtClean="0"/>
              <a:t>односно</a:t>
            </a:r>
            <a:r>
              <a:rPr lang="sr-Latn-RS" smtClean="0"/>
              <a:t> </a:t>
            </a:r>
            <a:r>
              <a:rPr lang="sr-Cyrl-RS" smtClean="0"/>
              <a:t>обавезе</a:t>
            </a:r>
            <a:r>
              <a:rPr lang="sr-Latn-RS" smtClean="0"/>
              <a:t> </a:t>
            </a:r>
            <a:r>
              <a:rPr lang="sr-Cyrl-RS" smtClean="0"/>
              <a:t>преузете</a:t>
            </a:r>
            <a:r>
              <a:rPr lang="sr-Latn-RS" smtClean="0"/>
              <a:t>;</a:t>
            </a:r>
            <a:endParaRPr lang="en-US" dirty="0" smtClean="0"/>
          </a:p>
          <a:p>
            <a:pPr lvl="0"/>
            <a:r>
              <a:rPr lang="sr-Cyrl-RS" smtClean="0"/>
              <a:t>трансакција</a:t>
            </a:r>
            <a:r>
              <a:rPr lang="sr-Latn-RS" smtClean="0"/>
              <a:t> </a:t>
            </a:r>
            <a:r>
              <a:rPr lang="sr-Cyrl-RS" smtClean="0"/>
              <a:t>продаје</a:t>
            </a:r>
            <a:r>
              <a:rPr lang="sr-Latn-RS" smtClean="0"/>
              <a:t> </a:t>
            </a:r>
            <a:r>
              <a:rPr lang="sr-Cyrl-RS" smtClean="0"/>
              <a:t>имовине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измирења</a:t>
            </a:r>
            <a:r>
              <a:rPr lang="sr-Latn-RS" smtClean="0"/>
              <a:t> </a:t>
            </a:r>
            <a:r>
              <a:rPr lang="sr-Cyrl-RS" smtClean="0"/>
              <a:t>обавеза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замишљена</a:t>
            </a:r>
            <a:r>
              <a:rPr lang="sr-Latn-RS" smtClean="0"/>
              <a:t>, </a:t>
            </a:r>
            <a:r>
              <a:rPr lang="sr-Cyrl-RS" smtClean="0"/>
              <a:t>хипотетичка</a:t>
            </a:r>
            <a:r>
              <a:rPr lang="sr-Latn-RS" smtClean="0"/>
              <a:t> </a:t>
            </a:r>
            <a:r>
              <a:rPr lang="sr-Cyrl-RS" smtClean="0"/>
              <a:t>трансакција</a:t>
            </a:r>
            <a:r>
              <a:rPr lang="sr-Latn-RS" smtClean="0"/>
              <a:t>. </a:t>
            </a:r>
            <a:r>
              <a:rPr lang="sr-Cyrl-RS" smtClean="0"/>
              <a:t>Није</a:t>
            </a:r>
            <a:r>
              <a:rPr lang="sr-Latn-RS" smtClean="0"/>
              <a:t> </a:t>
            </a:r>
            <a:r>
              <a:rPr lang="sr-Cyrl-RS" smtClean="0"/>
              <a:t>дошло</a:t>
            </a:r>
            <a:r>
              <a:rPr lang="sr-Latn-RS" smtClean="0"/>
              <a:t> </a:t>
            </a:r>
            <a:r>
              <a:rPr lang="sr-Cyrl-RS" smtClean="0"/>
              <a:t>до</a:t>
            </a:r>
            <a:r>
              <a:rPr lang="sr-Latn-RS" smtClean="0"/>
              <a:t> </a:t>
            </a:r>
            <a:r>
              <a:rPr lang="sr-Cyrl-RS" smtClean="0"/>
              <a:t>стварне</a:t>
            </a:r>
            <a:r>
              <a:rPr lang="sr-Latn-RS" smtClean="0"/>
              <a:t> </a:t>
            </a:r>
            <a:r>
              <a:rPr lang="sr-Cyrl-RS" smtClean="0"/>
              <a:t>трансакције</a:t>
            </a:r>
            <a:r>
              <a:rPr lang="sr-Latn-RS" smtClean="0"/>
              <a:t> </a:t>
            </a:r>
            <a:r>
              <a:rPr lang="sr-Cyrl-RS" smtClean="0"/>
              <a:t>те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цијена</a:t>
            </a:r>
            <a:r>
              <a:rPr lang="sr-Latn-RS" smtClean="0"/>
              <a:t> </a:t>
            </a:r>
            <a:r>
              <a:rPr lang="sr-Cyrl-RS" smtClean="0"/>
              <a:t>утврђена</a:t>
            </a:r>
            <a:r>
              <a:rPr lang="sr-Latn-RS" smtClean="0"/>
              <a:t> </a:t>
            </a:r>
            <a:r>
              <a:rPr lang="sr-Cyrl-RS" smtClean="0"/>
              <a:t>као</a:t>
            </a:r>
            <a:r>
              <a:rPr lang="sr-Latn-RS" smtClean="0"/>
              <a:t> </a:t>
            </a:r>
            <a:r>
              <a:rPr lang="sr-Cyrl-RS" smtClean="0"/>
              <a:t>претпоставка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до</a:t>
            </a:r>
            <a:r>
              <a:rPr lang="sr-Latn-RS" smtClean="0"/>
              <a:t> </a:t>
            </a:r>
            <a:r>
              <a:rPr lang="sr-Cyrl-RS" smtClean="0"/>
              <a:t>трансакције</a:t>
            </a:r>
            <a:r>
              <a:rPr lang="sr-Latn-RS" smtClean="0"/>
              <a:t> </a:t>
            </a:r>
            <a:r>
              <a:rPr lang="sr-Cyrl-RS" smtClean="0"/>
              <a:t>дошло</a:t>
            </a:r>
            <a:r>
              <a:rPr lang="sr-Latn-RS" smtClean="0"/>
              <a:t>;</a:t>
            </a:r>
            <a:endParaRPr lang="en-US" dirty="0" smtClean="0"/>
          </a:p>
          <a:p>
            <a:pPr lvl="0"/>
            <a:r>
              <a:rPr lang="sr-Latn-RS" smtClean="0"/>
              <a:t> </a:t>
            </a:r>
            <a:r>
              <a:rPr lang="sr-Cyrl-RS" smtClean="0"/>
              <a:t>полази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од</a:t>
            </a:r>
            <a:r>
              <a:rPr lang="sr-Latn-RS" smtClean="0"/>
              <a:t> </a:t>
            </a:r>
            <a:r>
              <a:rPr lang="sr-Cyrl-RS" smtClean="0"/>
              <a:t>претпоставке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ради</a:t>
            </a:r>
            <a:r>
              <a:rPr lang="sr-Latn-RS" smtClean="0"/>
              <a:t> </a:t>
            </a:r>
            <a:r>
              <a:rPr lang="sr-Cyrl-RS" smtClean="0"/>
              <a:t>о</a:t>
            </a:r>
            <a:r>
              <a:rPr lang="sr-Latn-RS" smtClean="0"/>
              <a:t> </a:t>
            </a:r>
            <a:r>
              <a:rPr lang="sr-Cyrl-RS" smtClean="0"/>
              <a:t>цијени</a:t>
            </a:r>
            <a:r>
              <a:rPr lang="sr-Latn-RS" smtClean="0"/>
              <a:t>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уобичајеној</a:t>
            </a:r>
            <a:r>
              <a:rPr lang="sr-Latn-RS" smtClean="0"/>
              <a:t> </a:t>
            </a:r>
            <a:r>
              <a:rPr lang="sr-Cyrl-RS" smtClean="0"/>
              <a:t>транскцији</a:t>
            </a:r>
            <a:r>
              <a:rPr lang="sr-Latn-RS" smtClean="0"/>
              <a:t>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смислу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њу</a:t>
            </a:r>
            <a:r>
              <a:rPr lang="sr-Latn-RS" smtClean="0"/>
              <a:t> </a:t>
            </a:r>
            <a:r>
              <a:rPr lang="sr-Cyrl-RS" smtClean="0"/>
              <a:t>нису</a:t>
            </a:r>
            <a:r>
              <a:rPr lang="sr-Latn-RS" smtClean="0"/>
              <a:t> </a:t>
            </a:r>
            <a:r>
              <a:rPr lang="sr-Cyrl-RS" smtClean="0"/>
              <a:t>утицале</a:t>
            </a:r>
            <a:r>
              <a:rPr lang="sr-Latn-RS" smtClean="0"/>
              <a:t> </a:t>
            </a:r>
            <a:r>
              <a:rPr lang="sr-Cyrl-RS" smtClean="0"/>
              <a:t>необичне</a:t>
            </a:r>
            <a:r>
              <a:rPr lang="sr-Latn-RS" smtClean="0"/>
              <a:t> </a:t>
            </a:r>
            <a:r>
              <a:rPr lang="sr-Cyrl-RS" smtClean="0"/>
              <a:t>околности</a:t>
            </a:r>
            <a:r>
              <a:rPr lang="sr-Latn-RS" smtClean="0"/>
              <a:t> </a:t>
            </a:r>
            <a:r>
              <a:rPr lang="sr-Cyrl-RS" smtClean="0"/>
              <a:t>као</a:t>
            </a:r>
            <a:r>
              <a:rPr lang="sr-Latn-RS" smtClean="0"/>
              <a:t> </a:t>
            </a:r>
            <a:r>
              <a:rPr lang="sr-Cyrl-RS" smtClean="0"/>
              <a:t>што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хитност</a:t>
            </a:r>
            <a:r>
              <a:rPr lang="sr-Latn-RS" smtClean="0"/>
              <a:t> </a:t>
            </a:r>
            <a:r>
              <a:rPr lang="sr-Cyrl-RS" smtClean="0"/>
              <a:t>продаје</a:t>
            </a:r>
            <a:r>
              <a:rPr lang="sr-Latn-RS" smtClean="0"/>
              <a:t> </a:t>
            </a:r>
            <a:r>
              <a:rPr lang="sr-Cyrl-RS" smtClean="0"/>
              <a:t>због</a:t>
            </a:r>
            <a:r>
              <a:rPr lang="sr-Latn-RS" smtClean="0"/>
              <a:t> </a:t>
            </a:r>
            <a:r>
              <a:rPr lang="sr-Cyrl-RS" smtClean="0"/>
              <a:t>ликвидације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слично</a:t>
            </a:r>
            <a:r>
              <a:rPr lang="sr-Latn-RS" smtClean="0"/>
              <a:t>;</a:t>
            </a:r>
            <a:endParaRPr lang="en-US" dirty="0" smtClean="0"/>
          </a:p>
          <a:p>
            <a:pPr lvl="0"/>
            <a:r>
              <a:rPr lang="sr-Cyrl-RS" smtClean="0"/>
              <a:t>фер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заснива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тржишту</a:t>
            </a:r>
            <a:r>
              <a:rPr lang="sr-Latn-RS" smtClean="0"/>
              <a:t> </a:t>
            </a:r>
            <a:r>
              <a:rPr lang="sr-Cyrl-RS" smtClean="0"/>
              <a:t>као</a:t>
            </a:r>
            <a:r>
              <a:rPr lang="sr-Latn-RS" smtClean="0"/>
              <a:t> </a:t>
            </a:r>
            <a:r>
              <a:rPr lang="sr-Cyrl-RS" smtClean="0"/>
              <a:t>излазној</a:t>
            </a:r>
            <a:r>
              <a:rPr lang="sr-Latn-RS" smtClean="0"/>
              <a:t> </a:t>
            </a:r>
            <a:r>
              <a:rPr lang="sr-Cyrl-RS" smtClean="0"/>
              <a:t>цијени</a:t>
            </a:r>
            <a:r>
              <a:rPr lang="sr-Latn-RS" smtClean="0"/>
              <a:t>, </a:t>
            </a:r>
            <a:r>
              <a:rPr lang="sr-Cyrl-RS" smtClean="0"/>
              <a:t>односно</a:t>
            </a:r>
            <a:r>
              <a:rPr lang="sr-Latn-RS" smtClean="0"/>
              <a:t> </a:t>
            </a:r>
            <a:r>
              <a:rPr lang="sr-Cyrl-RS" smtClean="0"/>
              <a:t>фер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није</a:t>
            </a:r>
            <a:r>
              <a:rPr lang="sr-Latn-RS" smtClean="0"/>
              <a:t> </a:t>
            </a:r>
            <a:r>
              <a:rPr lang="sr-Cyrl-RS" smtClean="0"/>
              <a:t>вредновање</a:t>
            </a:r>
            <a:r>
              <a:rPr lang="sr-Latn-RS" smtClean="0"/>
              <a:t> </a:t>
            </a:r>
            <a:r>
              <a:rPr lang="sr-Cyrl-RS" smtClean="0"/>
              <a:t>специфична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Cyrl-RS" smtClean="0"/>
              <a:t>предузеће</a:t>
            </a:r>
            <a:r>
              <a:rPr lang="sr-Latn-RS" smtClean="0"/>
              <a:t>, </a:t>
            </a:r>
            <a:r>
              <a:rPr lang="sr-Cyrl-RS" smtClean="0"/>
              <a:t>те</a:t>
            </a:r>
            <a:r>
              <a:rPr lang="sr-Latn-RS" smtClean="0"/>
              <a:t> </a:t>
            </a:r>
            <a:r>
              <a:rPr lang="sr-Cyrl-RS" smtClean="0"/>
              <a:t>намјера</a:t>
            </a:r>
            <a:r>
              <a:rPr lang="sr-Latn-RS" smtClean="0"/>
              <a:t> </a:t>
            </a:r>
            <a:r>
              <a:rPr lang="sr-Cyrl-RS" smtClean="0"/>
              <a:t>предузећа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прода</a:t>
            </a:r>
            <a:r>
              <a:rPr lang="sr-Latn-RS" smtClean="0"/>
              <a:t> </a:t>
            </a:r>
            <a:r>
              <a:rPr lang="sr-Cyrl-RS" smtClean="0"/>
              <a:t>средство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измири</a:t>
            </a:r>
            <a:r>
              <a:rPr lang="sr-Latn-RS" smtClean="0"/>
              <a:t> </a:t>
            </a:r>
            <a:r>
              <a:rPr lang="sr-Cyrl-RS" smtClean="0"/>
              <a:t>обавезу</a:t>
            </a:r>
            <a:r>
              <a:rPr lang="sr-Latn-RS" smtClean="0"/>
              <a:t> </a:t>
            </a:r>
            <a:r>
              <a:rPr lang="sr-Cyrl-RS" smtClean="0"/>
              <a:t>не</a:t>
            </a:r>
            <a:r>
              <a:rPr lang="sr-Latn-RS" smtClean="0"/>
              <a:t> </a:t>
            </a:r>
            <a:r>
              <a:rPr lang="sr-Cyrl-RS" smtClean="0"/>
              <a:t>утиче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утврђивање</a:t>
            </a:r>
            <a:r>
              <a:rPr lang="sr-Latn-RS" smtClean="0"/>
              <a:t> </a:t>
            </a:r>
            <a:r>
              <a:rPr lang="sr-Cyrl-RS" smtClean="0"/>
              <a:t>фер</a:t>
            </a:r>
            <a:r>
              <a:rPr lang="sr-Latn-RS" smtClean="0"/>
              <a:t> </a:t>
            </a:r>
            <a:r>
              <a:rPr lang="sr-Cyrl-RS" smtClean="0"/>
              <a:t>вриједности</a:t>
            </a:r>
            <a:r>
              <a:rPr lang="sr-Latn-RS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i="1" smtClean="0"/>
              <a:t>МСФИ</a:t>
            </a:r>
            <a:r>
              <a:rPr lang="sr-Latn-RS" i="1" smtClean="0"/>
              <a:t> </a:t>
            </a:r>
            <a:r>
              <a:rPr lang="sr-Latn-RS" i="1" dirty="0" smtClean="0"/>
              <a:t>13 </a:t>
            </a:r>
            <a:r>
              <a:rPr lang="sr-Latn-RS" i="1" smtClean="0"/>
              <a:t>– </a:t>
            </a:r>
            <a:r>
              <a:rPr lang="sr-Cyrl-RS" i="1" smtClean="0"/>
              <a:t>Мјерење</a:t>
            </a:r>
            <a:r>
              <a:rPr lang="sr-Latn-RS" i="1" smtClean="0"/>
              <a:t> </a:t>
            </a:r>
            <a:r>
              <a:rPr lang="sr-Cyrl-RS" i="1" smtClean="0"/>
              <a:t>фер</a:t>
            </a:r>
            <a:r>
              <a:rPr lang="sr-Latn-RS" i="1" smtClean="0"/>
              <a:t> </a:t>
            </a:r>
            <a:r>
              <a:rPr lang="sr-Cyrl-RS" i="1" smtClean="0"/>
              <a:t>вриједности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229600" cy="44958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sr-Cyrl-RS" dirty="0" smtClean="0"/>
              <a:t>Ниво</a:t>
            </a:r>
            <a:r>
              <a:rPr lang="sr-Latn-RS" dirty="0" smtClean="0"/>
              <a:t> </a:t>
            </a:r>
            <a:r>
              <a:rPr lang="sr-Latn-RS" dirty="0" smtClean="0"/>
              <a:t>1  - </a:t>
            </a:r>
            <a:r>
              <a:rPr lang="sr-Cyrl-RS" dirty="0" smtClean="0"/>
              <a:t>обично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примјењује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финансијске</a:t>
            </a:r>
            <a:r>
              <a:rPr lang="sr-Latn-RS" dirty="0" smtClean="0"/>
              <a:t> </a:t>
            </a:r>
            <a:r>
              <a:rPr lang="sr-Cyrl-RS" dirty="0" smtClean="0"/>
              <a:t>инвестиције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постоје</a:t>
            </a:r>
            <a:r>
              <a:rPr lang="sr-Latn-RS" dirty="0" smtClean="0"/>
              <a:t> </a:t>
            </a:r>
            <a:r>
              <a:rPr lang="sr-Cyrl-RS" dirty="0" smtClean="0"/>
              <a:t>улазни</a:t>
            </a:r>
            <a:r>
              <a:rPr lang="sr-Latn-RS" dirty="0" smtClean="0"/>
              <a:t> </a:t>
            </a:r>
            <a:r>
              <a:rPr lang="sr-Cyrl-RS" dirty="0" smtClean="0"/>
              <a:t>подаци</a:t>
            </a:r>
            <a:r>
              <a:rPr lang="sr-Latn-RS" dirty="0" smtClean="0"/>
              <a:t> 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што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цијене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активном</a:t>
            </a:r>
            <a:r>
              <a:rPr lang="sr-Latn-RS" dirty="0" smtClean="0"/>
              <a:t> </a:t>
            </a:r>
            <a:r>
              <a:rPr lang="sr-Cyrl-RS" dirty="0" smtClean="0"/>
              <a:t>тржишту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идентична</a:t>
            </a:r>
            <a:r>
              <a:rPr lang="sr-Latn-RS" dirty="0" smtClean="0"/>
              <a:t> </a:t>
            </a:r>
            <a:r>
              <a:rPr lang="sr-Cyrl-RS" dirty="0" smtClean="0"/>
              <a:t>средства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дан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фер</a:t>
            </a:r>
            <a:r>
              <a:rPr lang="sr-Latn-RS" dirty="0" smtClean="0"/>
              <a:t> </a:t>
            </a:r>
            <a:r>
              <a:rPr lang="sr-Cyrl-RS" dirty="0" smtClean="0"/>
              <a:t>вриједност</a:t>
            </a:r>
            <a:r>
              <a:rPr lang="sr-Latn-RS" dirty="0" smtClean="0"/>
              <a:t> </a:t>
            </a:r>
            <a:r>
              <a:rPr lang="sr-Cyrl-RS" dirty="0" smtClean="0"/>
              <a:t>утврђује</a:t>
            </a:r>
            <a:r>
              <a:rPr lang="sr-Latn-RS" dirty="0" smtClean="0"/>
              <a:t>. </a:t>
            </a:r>
            <a:r>
              <a:rPr lang="sr-Cyrl-RS" dirty="0" smtClean="0"/>
              <a:t>Ово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најпоузданији</a:t>
            </a:r>
            <a:r>
              <a:rPr lang="sr-Latn-RS" dirty="0" smtClean="0"/>
              <a:t> </a:t>
            </a:r>
            <a:r>
              <a:rPr lang="sr-Cyrl-RS" dirty="0" smtClean="0"/>
              <a:t>инпути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требало</a:t>
            </a:r>
            <a:r>
              <a:rPr lang="sr-Latn-RS" dirty="0" smtClean="0"/>
              <a:t> </a:t>
            </a:r>
            <a:r>
              <a:rPr lang="sr-Cyrl-RS" dirty="0" smtClean="0"/>
              <a:t>би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користе</a:t>
            </a:r>
            <a:r>
              <a:rPr lang="sr-Latn-RS" dirty="0" smtClean="0"/>
              <a:t> </a:t>
            </a:r>
            <a:r>
              <a:rPr lang="sr-Cyrl-RS" dirty="0" smtClean="0"/>
              <a:t>при</a:t>
            </a:r>
            <a:r>
              <a:rPr lang="sr-Latn-RS" dirty="0" smtClean="0"/>
              <a:t> </a:t>
            </a:r>
            <a:r>
              <a:rPr lang="sr-Cyrl-RS" dirty="0" smtClean="0"/>
              <a:t>утврђвању</a:t>
            </a:r>
            <a:r>
              <a:rPr lang="sr-Latn-RS" dirty="0" smtClean="0"/>
              <a:t> </a:t>
            </a:r>
            <a:r>
              <a:rPr lang="sr-Cyrl-RS" dirty="0" smtClean="0"/>
              <a:t>фер</a:t>
            </a:r>
            <a:r>
              <a:rPr lang="sr-Latn-RS" dirty="0" smtClean="0"/>
              <a:t> </a:t>
            </a:r>
            <a:r>
              <a:rPr lang="sr-Cyrl-RS" dirty="0" smtClean="0"/>
              <a:t>вриједности</a:t>
            </a:r>
            <a:r>
              <a:rPr lang="sr-Latn-RS" dirty="0" smtClean="0"/>
              <a:t> </a:t>
            </a:r>
            <a:r>
              <a:rPr lang="sr-Cyrl-RS" dirty="0" smtClean="0"/>
              <a:t>кад</a:t>
            </a:r>
            <a:r>
              <a:rPr lang="sr-Latn-RS" dirty="0" smtClean="0"/>
              <a:t> </a:t>
            </a:r>
            <a:r>
              <a:rPr lang="sr-Cyrl-RS" dirty="0" smtClean="0"/>
              <a:t>год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то</a:t>
            </a:r>
            <a:r>
              <a:rPr lang="sr-Latn-RS" dirty="0" smtClean="0"/>
              <a:t> </a:t>
            </a:r>
            <a:r>
              <a:rPr lang="sr-Cyrl-RS" dirty="0" smtClean="0"/>
              <a:t>могуће</a:t>
            </a:r>
            <a:r>
              <a:rPr lang="sr-Latn-RS" dirty="0" smtClean="0"/>
              <a:t>.</a:t>
            </a:r>
            <a:endParaRPr lang="en-US" dirty="0" smtClean="0"/>
          </a:p>
          <a:p>
            <a:pPr algn="just"/>
            <a:r>
              <a:rPr lang="sr-Cyrl-RS" dirty="0" smtClean="0"/>
              <a:t>Ниво</a:t>
            </a:r>
            <a:r>
              <a:rPr lang="sr-Latn-RS" dirty="0" smtClean="0"/>
              <a:t> </a:t>
            </a:r>
            <a:r>
              <a:rPr lang="sr-Latn-RS" dirty="0" smtClean="0"/>
              <a:t>2 -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примењује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нису</a:t>
            </a:r>
            <a:r>
              <a:rPr lang="sr-Latn-RS" dirty="0" smtClean="0"/>
              <a:t> </a:t>
            </a:r>
            <a:r>
              <a:rPr lang="sr-Cyrl-RS" dirty="0" smtClean="0"/>
              <a:t>доступне</a:t>
            </a:r>
            <a:r>
              <a:rPr lang="sr-Latn-RS" dirty="0" smtClean="0"/>
              <a:t> </a:t>
            </a:r>
            <a:r>
              <a:rPr lang="sr-Cyrl-RS" dirty="0" smtClean="0"/>
              <a:t>цијене</a:t>
            </a:r>
            <a:r>
              <a:rPr lang="sr-Latn-RS" dirty="0" smtClean="0"/>
              <a:t> </a:t>
            </a:r>
            <a:r>
              <a:rPr lang="sr-Cyrl-RS" dirty="0" smtClean="0"/>
              <a:t>које</a:t>
            </a:r>
            <a:r>
              <a:rPr lang="sr-Latn-RS" dirty="0" smtClean="0"/>
              <a:t> </a:t>
            </a:r>
            <a:r>
              <a:rPr lang="sr-Cyrl-RS" dirty="0" smtClean="0"/>
              <a:t>котирају</a:t>
            </a:r>
            <a:r>
              <a:rPr lang="sr-Latn-RS" dirty="0" smtClean="0"/>
              <a:t> 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нивоу</a:t>
            </a:r>
            <a:r>
              <a:rPr lang="sr-Latn-RS" dirty="0" smtClean="0"/>
              <a:t> </a:t>
            </a:r>
            <a:r>
              <a:rPr lang="sr-Cyrl-RS" dirty="0" smtClean="0"/>
              <a:t>један</a:t>
            </a:r>
            <a:r>
              <a:rPr lang="sr-Latn-RS" dirty="0" smtClean="0"/>
              <a:t>, </a:t>
            </a:r>
            <a:r>
              <a:rPr lang="sr-Cyrl-RS" dirty="0" smtClean="0"/>
              <a:t>али</a:t>
            </a:r>
            <a:r>
              <a:rPr lang="sr-Latn-RS" dirty="0" smtClean="0"/>
              <a:t> </a:t>
            </a:r>
            <a:r>
              <a:rPr lang="sr-Cyrl-RS" dirty="0" smtClean="0"/>
              <a:t>постоје</a:t>
            </a:r>
            <a:r>
              <a:rPr lang="sr-Latn-RS" dirty="0" smtClean="0"/>
              <a:t> </a:t>
            </a:r>
            <a:r>
              <a:rPr lang="sr-Cyrl-RS" dirty="0" smtClean="0"/>
              <a:t>уочљиви</a:t>
            </a:r>
            <a:r>
              <a:rPr lang="sr-Latn-RS" dirty="0" smtClean="0"/>
              <a:t> </a:t>
            </a:r>
            <a:r>
              <a:rPr lang="sr-Cyrl-RS" dirty="0" smtClean="0"/>
              <a:t>подаци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предметну</a:t>
            </a:r>
            <a:r>
              <a:rPr lang="sr-Latn-RS" dirty="0" smtClean="0"/>
              <a:t> </a:t>
            </a:r>
            <a:r>
              <a:rPr lang="sr-Cyrl-RS" dirty="0" smtClean="0"/>
              <a:t>имовину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, </a:t>
            </a:r>
            <a:r>
              <a:rPr lang="sr-Cyrl-RS" dirty="0" smtClean="0"/>
              <a:t>дирекнтно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индиректно</a:t>
            </a:r>
            <a:r>
              <a:rPr lang="sr-Latn-RS" dirty="0" smtClean="0"/>
              <a:t>.</a:t>
            </a:r>
            <a:r>
              <a:rPr lang="sr-Cyrl-RS" dirty="0" smtClean="0"/>
              <a:t>Односно</a:t>
            </a:r>
            <a:r>
              <a:rPr lang="sr-Latn-RS" dirty="0" smtClean="0"/>
              <a:t>, </a:t>
            </a:r>
            <a:r>
              <a:rPr lang="sr-Cyrl-RS" dirty="0" smtClean="0"/>
              <a:t>ови</a:t>
            </a:r>
            <a:r>
              <a:rPr lang="sr-Latn-RS" dirty="0" smtClean="0"/>
              <a:t> </a:t>
            </a:r>
            <a:r>
              <a:rPr lang="sr-Cyrl-RS" dirty="0" smtClean="0"/>
              <a:t>инпути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цијене</a:t>
            </a:r>
            <a:r>
              <a:rPr lang="sr-Latn-RS" dirty="0" smtClean="0"/>
              <a:t> </a:t>
            </a:r>
            <a:r>
              <a:rPr lang="sr-Cyrl-RS" dirty="0" smtClean="0"/>
              <a:t>које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котиране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</a:t>
            </a:r>
            <a:r>
              <a:rPr lang="sr-Cyrl-RS" dirty="0" smtClean="0"/>
              <a:t>активних</a:t>
            </a:r>
            <a:r>
              <a:rPr lang="sr-Latn-RS" dirty="0" smtClean="0"/>
              <a:t> </a:t>
            </a:r>
            <a:r>
              <a:rPr lang="sr-Cyrl-RS" dirty="0" smtClean="0"/>
              <a:t>тржишта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слична</a:t>
            </a:r>
            <a:r>
              <a:rPr lang="sr-Latn-RS" dirty="0" smtClean="0"/>
              <a:t> </a:t>
            </a:r>
            <a:r>
              <a:rPr lang="sr-Cyrl-RS" dirty="0" smtClean="0"/>
              <a:t>али</a:t>
            </a:r>
            <a:r>
              <a:rPr lang="sr-Latn-RS" dirty="0" smtClean="0"/>
              <a:t> </a:t>
            </a:r>
            <a:r>
              <a:rPr lang="sr-Cyrl-RS" dirty="0" smtClean="0"/>
              <a:t>не</a:t>
            </a:r>
            <a:r>
              <a:rPr lang="sr-Latn-RS" dirty="0" smtClean="0"/>
              <a:t> </a:t>
            </a:r>
            <a:r>
              <a:rPr lang="sr-Cyrl-RS" dirty="0" smtClean="0"/>
              <a:t>идентична</a:t>
            </a:r>
            <a:r>
              <a:rPr lang="sr-Latn-RS" dirty="0" smtClean="0"/>
              <a:t> </a:t>
            </a:r>
            <a:r>
              <a:rPr lang="sr-Cyrl-RS" dirty="0" smtClean="0"/>
              <a:t>средства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,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котиране</a:t>
            </a:r>
            <a:r>
              <a:rPr lang="sr-Latn-RS" dirty="0" smtClean="0"/>
              <a:t> </a:t>
            </a:r>
            <a:r>
              <a:rPr lang="sr-Cyrl-RS" dirty="0" smtClean="0"/>
              <a:t>цијене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идентична</a:t>
            </a:r>
            <a:r>
              <a:rPr lang="sr-Latn-RS" dirty="0" smtClean="0"/>
              <a:t> </a:t>
            </a:r>
            <a:r>
              <a:rPr lang="sr-Cyrl-RS" dirty="0" smtClean="0"/>
              <a:t>средства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</a:t>
            </a:r>
            <a:r>
              <a:rPr lang="sr-Cyrl-RS" dirty="0" smtClean="0"/>
              <a:t>тржишта</a:t>
            </a:r>
            <a:r>
              <a:rPr lang="sr-Latn-RS" dirty="0" smtClean="0"/>
              <a:t> </a:t>
            </a:r>
            <a:r>
              <a:rPr lang="sr-Cyrl-RS" dirty="0" smtClean="0"/>
              <a:t>која</a:t>
            </a:r>
            <a:r>
              <a:rPr lang="sr-Latn-RS" dirty="0" smtClean="0"/>
              <a:t> </a:t>
            </a:r>
            <a:r>
              <a:rPr lang="sr-Cyrl-RS" dirty="0" smtClean="0"/>
              <a:t>нису</a:t>
            </a:r>
            <a:r>
              <a:rPr lang="sr-Latn-RS" dirty="0" smtClean="0"/>
              <a:t> </a:t>
            </a:r>
            <a:r>
              <a:rPr lang="sr-Cyrl-RS" dirty="0" smtClean="0"/>
              <a:t>активна</a:t>
            </a:r>
            <a:r>
              <a:rPr lang="sr-Latn-RS" dirty="0" smtClean="0"/>
              <a:t>. </a:t>
            </a:r>
            <a:endParaRPr lang="en-US" dirty="0" smtClean="0"/>
          </a:p>
          <a:p>
            <a:pPr algn="just"/>
            <a:r>
              <a:rPr lang="sr-Cyrl-RS" dirty="0" smtClean="0"/>
              <a:t>Ниво</a:t>
            </a:r>
            <a:r>
              <a:rPr lang="sr-Latn-RS" dirty="0" smtClean="0"/>
              <a:t> </a:t>
            </a:r>
            <a:r>
              <a:rPr lang="sr-Latn-RS" dirty="0" smtClean="0"/>
              <a:t>3  -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примјењује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нема</a:t>
            </a:r>
            <a:r>
              <a:rPr lang="sr-Latn-RS" dirty="0" smtClean="0"/>
              <a:t> </a:t>
            </a:r>
            <a:r>
              <a:rPr lang="sr-Cyrl-RS" dirty="0" smtClean="0"/>
              <a:t>уочљивих</a:t>
            </a:r>
            <a:r>
              <a:rPr lang="sr-Latn-RS" dirty="0" smtClean="0"/>
              <a:t> </a:t>
            </a:r>
            <a:r>
              <a:rPr lang="sr-Cyrl-RS" dirty="0" smtClean="0"/>
              <a:t>инпута</a:t>
            </a:r>
            <a:r>
              <a:rPr lang="sr-Latn-RS" dirty="0" smtClean="0"/>
              <a:t>, </a:t>
            </a:r>
            <a:r>
              <a:rPr lang="sr-Cyrl-RS" dirty="0" smtClean="0"/>
              <a:t>односно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средствима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обавезама</a:t>
            </a:r>
            <a:r>
              <a:rPr lang="sr-Latn-RS" dirty="0" smtClean="0"/>
              <a:t> </a:t>
            </a:r>
            <a:r>
              <a:rPr lang="sr-Cyrl-RS" dirty="0" smtClean="0"/>
              <a:t>не</a:t>
            </a:r>
            <a:r>
              <a:rPr lang="sr-Latn-RS" dirty="0" smtClean="0"/>
              <a:t> </a:t>
            </a:r>
            <a:r>
              <a:rPr lang="sr-Cyrl-RS" dirty="0" smtClean="0"/>
              <a:t>тргују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не</a:t>
            </a:r>
            <a:r>
              <a:rPr lang="sr-Latn-RS" dirty="0" smtClean="0"/>
              <a:t> </a:t>
            </a:r>
            <a:r>
              <a:rPr lang="sr-Cyrl-RS" dirty="0" smtClean="0"/>
              <a:t>могу</a:t>
            </a:r>
            <a:r>
              <a:rPr lang="sr-Latn-RS" dirty="0" smtClean="0"/>
              <a:t> </a:t>
            </a:r>
            <a:r>
              <a:rPr lang="sr-Cyrl-RS" dirty="0" smtClean="0"/>
              <a:t>идентификовати</a:t>
            </a:r>
            <a:r>
              <a:rPr lang="sr-Latn-RS" dirty="0" smtClean="0"/>
              <a:t> </a:t>
            </a:r>
            <a:r>
              <a:rPr lang="sr-Cyrl-RS" dirty="0" smtClean="0"/>
              <a:t>сличне</a:t>
            </a:r>
            <a:r>
              <a:rPr lang="sr-Latn-RS" dirty="0" smtClean="0"/>
              <a:t> </a:t>
            </a:r>
            <a:r>
              <a:rPr lang="sr-Cyrl-RS" dirty="0" smtClean="0"/>
              <a:t>ставке</a:t>
            </a:r>
            <a:r>
              <a:rPr lang="sr-Latn-RS" dirty="0" smtClean="0"/>
              <a:t> </a:t>
            </a:r>
            <a:r>
              <a:rPr lang="sr-Cyrl-RS" dirty="0" smtClean="0"/>
              <a:t>којима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трговало</a:t>
            </a:r>
            <a:r>
              <a:rPr lang="sr-Latn-RS" dirty="0" smtClean="0"/>
              <a:t>. </a:t>
            </a:r>
            <a:r>
              <a:rPr lang="sr-Cyrl-RS" dirty="0" smtClean="0"/>
              <a:t>Овај</a:t>
            </a:r>
            <a:r>
              <a:rPr lang="sr-Latn-RS" dirty="0" smtClean="0"/>
              <a:t> </a:t>
            </a:r>
            <a:r>
              <a:rPr lang="sr-Cyrl-RS" dirty="0" smtClean="0"/>
              <a:t>ниво</a:t>
            </a:r>
            <a:r>
              <a:rPr lang="sr-Latn-RS" dirty="0" smtClean="0"/>
              <a:t> </a:t>
            </a:r>
            <a:r>
              <a:rPr lang="sr-Cyrl-RS" dirty="0" smtClean="0"/>
              <a:t>представља</a:t>
            </a:r>
            <a:r>
              <a:rPr lang="sr-Latn-RS" dirty="0" smtClean="0"/>
              <a:t> </a:t>
            </a:r>
            <a:r>
              <a:rPr lang="sr-Cyrl-RS" dirty="0" smtClean="0"/>
              <a:t>сопствене</a:t>
            </a:r>
            <a:r>
              <a:rPr lang="sr-Latn-RS" dirty="0" smtClean="0"/>
              <a:t> </a:t>
            </a:r>
            <a:r>
              <a:rPr lang="sr-Cyrl-RS" dirty="0" smtClean="0"/>
              <a:t>претпоставке</a:t>
            </a:r>
            <a:r>
              <a:rPr lang="sr-Latn-RS" dirty="0" smtClean="0"/>
              <a:t> </a:t>
            </a:r>
            <a:r>
              <a:rPr lang="sr-Cyrl-RS" dirty="0" smtClean="0"/>
              <a:t>предузећа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погледу</a:t>
            </a:r>
            <a:r>
              <a:rPr lang="sr-Latn-RS" dirty="0" smtClean="0"/>
              <a:t> </a:t>
            </a:r>
            <a:r>
              <a:rPr lang="sr-Cyrl-RS" dirty="0" smtClean="0"/>
              <a:t>вредновања</a:t>
            </a:r>
            <a:r>
              <a:rPr lang="sr-Latn-RS" dirty="0" smtClean="0"/>
              <a:t>, </a:t>
            </a:r>
            <a:r>
              <a:rPr lang="sr-Cyrl-RS" dirty="0" smtClean="0"/>
              <a:t>укључујући</a:t>
            </a:r>
            <a:r>
              <a:rPr lang="sr-Latn-RS" dirty="0" smtClean="0"/>
              <a:t> </a:t>
            </a:r>
            <a:r>
              <a:rPr lang="sr-Cyrl-RS" dirty="0" smtClean="0"/>
              <a:t>интерне</a:t>
            </a:r>
            <a:r>
              <a:rPr lang="sr-Latn-RS" dirty="0" smtClean="0"/>
              <a:t> </a:t>
            </a:r>
            <a:r>
              <a:rPr lang="sr-Cyrl-RS" dirty="0" smtClean="0"/>
              <a:t>податке</a:t>
            </a:r>
            <a:r>
              <a:rPr lang="sr-Latn-RS" dirty="0" smtClean="0"/>
              <a:t> </a:t>
            </a:r>
            <a:r>
              <a:rPr lang="sr-Cyrl-RS" dirty="0" smtClean="0"/>
              <a:t>из</a:t>
            </a:r>
            <a:r>
              <a:rPr lang="sr-Latn-RS" dirty="0" smtClean="0"/>
              <a:t> </a:t>
            </a:r>
            <a:r>
              <a:rPr lang="sr-Cyrl-RS" dirty="0" smtClean="0"/>
              <a:t>предузећа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sr-Cyrl-RS" i="1" smtClean="0"/>
              <a:t>МСФИ</a:t>
            </a:r>
            <a:r>
              <a:rPr lang="sr-Latn-RS" i="1" smtClean="0"/>
              <a:t> </a:t>
            </a:r>
            <a:r>
              <a:rPr lang="sr-Latn-RS" i="1" dirty="0" smtClean="0"/>
              <a:t>13 </a:t>
            </a:r>
            <a:r>
              <a:rPr lang="sr-Latn-RS" i="1" smtClean="0"/>
              <a:t>– </a:t>
            </a:r>
            <a:r>
              <a:rPr lang="sr-Cyrl-RS" i="1" smtClean="0"/>
              <a:t>Мјерење</a:t>
            </a:r>
            <a:r>
              <a:rPr lang="sr-Latn-RS" i="1" smtClean="0"/>
              <a:t> </a:t>
            </a:r>
            <a:r>
              <a:rPr lang="sr-Cyrl-RS" i="1" smtClean="0"/>
              <a:t>фер</a:t>
            </a:r>
            <a:r>
              <a:rPr lang="sr-Latn-RS" i="1" smtClean="0"/>
              <a:t> </a:t>
            </a:r>
            <a:r>
              <a:rPr lang="sr-Cyrl-RS" i="1" smtClean="0"/>
              <a:t>вриједности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 fontScale="70000" lnSpcReduction="20000"/>
          </a:bodyPr>
          <a:lstStyle/>
          <a:p>
            <a:r>
              <a:rPr lang="sr-Cyrl-RS" smtClean="0"/>
              <a:t>Постоје</a:t>
            </a:r>
            <a:r>
              <a:rPr lang="sr-Latn-RS" smtClean="0"/>
              <a:t> </a:t>
            </a:r>
            <a:r>
              <a:rPr lang="sr-Cyrl-RS" smtClean="0"/>
              <a:t>три</a:t>
            </a:r>
            <a:r>
              <a:rPr lang="sr-Latn-RS" smtClean="0"/>
              <a:t> </a:t>
            </a:r>
            <a:r>
              <a:rPr lang="sr-Cyrl-RS" smtClean="0"/>
              <a:t>основна</a:t>
            </a:r>
            <a:r>
              <a:rPr lang="sr-Latn-RS" smtClean="0"/>
              <a:t> </a:t>
            </a:r>
            <a:r>
              <a:rPr lang="sr-Cyrl-RS" smtClean="0"/>
              <a:t>приступа</a:t>
            </a:r>
            <a:r>
              <a:rPr lang="sr-Latn-RS" smtClean="0"/>
              <a:t> </a:t>
            </a:r>
            <a:r>
              <a:rPr lang="sr-Cyrl-RS" smtClean="0"/>
              <a:t>вредовању</a:t>
            </a:r>
            <a:r>
              <a:rPr lang="sr-Latn-RS" smtClean="0"/>
              <a:t>:</a:t>
            </a:r>
            <a:endParaRPr lang="en-US" dirty="0" smtClean="0"/>
          </a:p>
          <a:p>
            <a:pPr lvl="0"/>
            <a:r>
              <a:rPr lang="sr-Cyrl-RS" smtClean="0"/>
              <a:t>тржишни</a:t>
            </a:r>
            <a:r>
              <a:rPr lang="sr-Latn-RS" smtClean="0"/>
              <a:t> </a:t>
            </a:r>
            <a:r>
              <a:rPr lang="sr-Cyrl-RS" smtClean="0"/>
              <a:t>приступ</a:t>
            </a:r>
            <a:r>
              <a:rPr lang="sr-Latn-RS" smtClean="0"/>
              <a:t> </a:t>
            </a:r>
            <a:r>
              <a:rPr lang="sr-Cyrl-RS" smtClean="0"/>
              <a:t>који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директно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индиректно</a:t>
            </a:r>
            <a:r>
              <a:rPr lang="sr-Latn-RS" smtClean="0"/>
              <a:t> </a:t>
            </a:r>
            <a:r>
              <a:rPr lang="sr-Cyrl-RS" smtClean="0"/>
              <a:t>заснива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цијенама</a:t>
            </a:r>
            <a:r>
              <a:rPr lang="sr-Latn-RS" smtClean="0"/>
              <a:t> </a:t>
            </a:r>
            <a:r>
              <a:rPr lang="sr-Cyrl-RS" smtClean="0"/>
              <a:t>стварних</a:t>
            </a:r>
            <a:r>
              <a:rPr lang="sr-Latn-RS" smtClean="0"/>
              <a:t> </a:t>
            </a:r>
            <a:r>
              <a:rPr lang="sr-Cyrl-RS" smtClean="0"/>
              <a:t>тржишних</a:t>
            </a:r>
            <a:r>
              <a:rPr lang="sr-Latn-RS" smtClean="0"/>
              <a:t> </a:t>
            </a:r>
            <a:r>
              <a:rPr lang="sr-Cyrl-RS" smtClean="0"/>
              <a:t>трансакција</a:t>
            </a:r>
            <a:r>
              <a:rPr lang="sr-Latn-RS" smtClean="0"/>
              <a:t>;</a:t>
            </a:r>
            <a:endParaRPr lang="en-US" dirty="0" smtClean="0"/>
          </a:p>
          <a:p>
            <a:pPr lvl="0"/>
            <a:r>
              <a:rPr lang="sr-Cyrl-RS" smtClean="0"/>
              <a:t>приходни</a:t>
            </a:r>
            <a:r>
              <a:rPr lang="sr-Latn-RS" smtClean="0"/>
              <a:t> </a:t>
            </a:r>
            <a:r>
              <a:rPr lang="sr-Cyrl-RS" smtClean="0"/>
              <a:t>приступ</a:t>
            </a:r>
            <a:r>
              <a:rPr lang="sr-Latn-RS" smtClean="0"/>
              <a:t> </a:t>
            </a:r>
            <a:r>
              <a:rPr lang="sr-Cyrl-RS" smtClean="0"/>
              <a:t>према</a:t>
            </a:r>
            <a:r>
              <a:rPr lang="sr-Latn-RS" smtClean="0"/>
              <a:t> </a:t>
            </a:r>
            <a:r>
              <a:rPr lang="sr-Cyrl-RS" smtClean="0"/>
              <a:t>којем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фер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одређује</a:t>
            </a:r>
            <a:r>
              <a:rPr lang="sr-Latn-RS" smtClean="0"/>
              <a:t> </a:t>
            </a:r>
            <a:r>
              <a:rPr lang="sr-Cyrl-RS" smtClean="0"/>
              <a:t>дисконтовањем</a:t>
            </a:r>
            <a:r>
              <a:rPr lang="sr-Latn-RS" smtClean="0"/>
              <a:t> </a:t>
            </a:r>
            <a:r>
              <a:rPr lang="sr-Cyrl-RS" smtClean="0"/>
              <a:t>будућих</a:t>
            </a:r>
            <a:r>
              <a:rPr lang="sr-Latn-RS" smtClean="0"/>
              <a:t> </a:t>
            </a:r>
            <a:r>
              <a:rPr lang="sr-Cyrl-RS" smtClean="0"/>
              <a:t>токова</a:t>
            </a:r>
            <a:r>
              <a:rPr lang="sr-Latn-RS" smtClean="0"/>
              <a:t> </a:t>
            </a:r>
            <a:r>
              <a:rPr lang="sr-Cyrl-RS" smtClean="0"/>
              <a:t>готовине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садашњи</a:t>
            </a:r>
            <a:r>
              <a:rPr lang="sr-Latn-RS" smtClean="0"/>
              <a:t> </a:t>
            </a:r>
            <a:r>
              <a:rPr lang="sr-Cyrl-RS" smtClean="0"/>
              <a:t>период</a:t>
            </a:r>
            <a:r>
              <a:rPr lang="sr-Latn-RS" smtClean="0"/>
              <a:t>; </a:t>
            </a:r>
            <a:r>
              <a:rPr lang="sr-Cyrl-RS" smtClean="0"/>
              <a:t>и</a:t>
            </a:r>
            <a:endParaRPr lang="en-US" dirty="0" smtClean="0"/>
          </a:p>
          <a:p>
            <a:pPr lvl="0"/>
            <a:r>
              <a:rPr lang="sr-Cyrl-RS" smtClean="0"/>
              <a:t>трошковни</a:t>
            </a:r>
            <a:r>
              <a:rPr lang="sr-Latn-RS" smtClean="0"/>
              <a:t> </a:t>
            </a:r>
            <a:r>
              <a:rPr lang="sr-Cyrl-RS" smtClean="0"/>
              <a:t>приступ</a:t>
            </a:r>
            <a:r>
              <a:rPr lang="sr-Latn-RS" smtClean="0"/>
              <a:t> </a:t>
            </a:r>
            <a:r>
              <a:rPr lang="sr-Cyrl-RS" smtClean="0"/>
              <a:t>који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користи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Cyrl-RS" smtClean="0"/>
              <a:t>одређивање</a:t>
            </a:r>
            <a:r>
              <a:rPr lang="sr-Latn-RS" smtClean="0"/>
              <a:t> </a:t>
            </a:r>
            <a:r>
              <a:rPr lang="sr-Cyrl-RS" smtClean="0"/>
              <a:t>текућих</a:t>
            </a:r>
            <a:r>
              <a:rPr lang="sr-Latn-RS" smtClean="0"/>
              <a:t> </a:t>
            </a:r>
            <a:r>
              <a:rPr lang="sr-Cyrl-RS" smtClean="0"/>
              <a:t>трошкова</a:t>
            </a:r>
            <a:r>
              <a:rPr lang="sr-Latn-RS" smtClean="0"/>
              <a:t> </a:t>
            </a:r>
            <a:r>
              <a:rPr lang="sr-Cyrl-RS" smtClean="0"/>
              <a:t>замјене</a:t>
            </a:r>
            <a:r>
              <a:rPr lang="sr-Latn-RS" smtClean="0"/>
              <a:t> </a:t>
            </a:r>
            <a:r>
              <a:rPr lang="sr-Cyrl-RS" smtClean="0"/>
              <a:t>средства</a:t>
            </a:r>
            <a:r>
              <a:rPr lang="sr-Latn-RS" smtClean="0"/>
              <a:t> </a:t>
            </a:r>
            <a:r>
              <a:rPr lang="sr-Cyrl-RS" smtClean="0"/>
              <a:t>која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одређена</a:t>
            </a:r>
            <a:r>
              <a:rPr lang="sr-Latn-RS" smtClean="0"/>
              <a:t> </a:t>
            </a:r>
            <a:r>
              <a:rPr lang="sr-Cyrl-RS" smtClean="0"/>
              <a:t>трошковима</a:t>
            </a:r>
            <a:r>
              <a:rPr lang="sr-Latn-RS" smtClean="0"/>
              <a:t> </a:t>
            </a:r>
            <a:r>
              <a:rPr lang="sr-Cyrl-RS" smtClean="0"/>
              <a:t>замјене</a:t>
            </a:r>
            <a:r>
              <a:rPr lang="sr-Latn-RS" smtClean="0"/>
              <a:t> </a:t>
            </a:r>
            <a:r>
              <a:rPr lang="sr-Cyrl-RS" smtClean="0"/>
              <a:t>преосталог</a:t>
            </a:r>
            <a:r>
              <a:rPr lang="sr-Latn-RS" smtClean="0"/>
              <a:t> </a:t>
            </a:r>
            <a:r>
              <a:rPr lang="sr-Cyrl-RS" smtClean="0"/>
              <a:t>сервисног</a:t>
            </a:r>
            <a:r>
              <a:rPr lang="sr-Latn-RS" smtClean="0"/>
              <a:t> </a:t>
            </a:r>
            <a:r>
              <a:rPr lang="sr-Cyrl-RS" smtClean="0"/>
              <a:t>капацитета</a:t>
            </a:r>
            <a:r>
              <a:rPr lang="sr-Latn-RS" smtClean="0"/>
              <a:t> </a:t>
            </a:r>
            <a:r>
              <a:rPr lang="sr-Cyrl-RS" smtClean="0"/>
              <a:t>средства</a:t>
            </a:r>
            <a:r>
              <a:rPr lang="sr-Latn-RS" smtClean="0"/>
              <a:t>.</a:t>
            </a:r>
            <a:endParaRPr lang="en-US" dirty="0" smtClean="0"/>
          </a:p>
          <a:p>
            <a:r>
              <a:rPr lang="sr-Cyrl-RS" smtClean="0"/>
              <a:t>Примјеном</a:t>
            </a:r>
            <a:r>
              <a:rPr lang="sr-Latn-RS" smtClean="0"/>
              <a:t> </a:t>
            </a:r>
            <a:r>
              <a:rPr lang="sr-Cyrl-RS" smtClean="0"/>
              <a:t>фер</a:t>
            </a:r>
            <a:r>
              <a:rPr lang="sr-Latn-RS" smtClean="0"/>
              <a:t> </a:t>
            </a:r>
            <a:r>
              <a:rPr lang="sr-Cyrl-RS" smtClean="0"/>
              <a:t>вриједности</a:t>
            </a:r>
            <a:r>
              <a:rPr lang="sr-Latn-RS" smtClean="0"/>
              <a:t>, </a:t>
            </a:r>
            <a:r>
              <a:rPr lang="sr-Cyrl-RS" smtClean="0"/>
              <a:t>биланс</a:t>
            </a:r>
            <a:r>
              <a:rPr lang="sr-Latn-RS" smtClean="0"/>
              <a:t> </a:t>
            </a:r>
            <a:r>
              <a:rPr lang="sr-Cyrl-RS" smtClean="0"/>
              <a:t>стања</a:t>
            </a:r>
            <a:r>
              <a:rPr lang="sr-Latn-RS" smtClean="0"/>
              <a:t> </a:t>
            </a:r>
            <a:r>
              <a:rPr lang="sr-Cyrl-RS" smtClean="0"/>
              <a:t>постаје</a:t>
            </a:r>
            <a:r>
              <a:rPr lang="sr-Latn-RS" smtClean="0"/>
              <a:t> </a:t>
            </a:r>
            <a:r>
              <a:rPr lang="sr-Cyrl-RS" smtClean="0"/>
              <a:t>најважнији</a:t>
            </a:r>
            <a:r>
              <a:rPr lang="sr-Latn-RS" smtClean="0"/>
              <a:t> </a:t>
            </a:r>
            <a:r>
              <a:rPr lang="sr-Cyrl-RS" smtClean="0"/>
              <a:t>извјештај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Cyrl-RS" smtClean="0"/>
              <a:t>анализу</a:t>
            </a:r>
            <a:r>
              <a:rPr lang="sr-Latn-RS" smtClean="0"/>
              <a:t> </a:t>
            </a:r>
            <a:r>
              <a:rPr lang="sr-Cyrl-RS" smtClean="0"/>
              <a:t>пословања</a:t>
            </a:r>
            <a:r>
              <a:rPr lang="sr-Latn-RS" smtClean="0"/>
              <a:t> </a:t>
            </a:r>
            <a:r>
              <a:rPr lang="sr-Cyrl-RS" smtClean="0"/>
              <a:t>предузећа</a:t>
            </a:r>
            <a:r>
              <a:rPr lang="sr-Latn-RS" smtClean="0"/>
              <a:t>. </a:t>
            </a:r>
            <a:r>
              <a:rPr lang="sr-Cyrl-RS" smtClean="0"/>
              <a:t>Супротно</a:t>
            </a:r>
            <a:r>
              <a:rPr lang="sr-Latn-RS" smtClean="0"/>
              <a:t>, </a:t>
            </a:r>
            <a:r>
              <a:rPr lang="sr-Cyrl-RS" smtClean="0"/>
              <a:t>биланс</a:t>
            </a:r>
            <a:r>
              <a:rPr lang="sr-Latn-RS" smtClean="0"/>
              <a:t> </a:t>
            </a:r>
            <a:r>
              <a:rPr lang="sr-Cyrl-RS" smtClean="0"/>
              <a:t>успјеха</a:t>
            </a:r>
            <a:r>
              <a:rPr lang="sr-Latn-RS" smtClean="0"/>
              <a:t> </a:t>
            </a:r>
            <a:r>
              <a:rPr lang="sr-Cyrl-RS" smtClean="0"/>
              <a:t>губи</a:t>
            </a:r>
            <a:r>
              <a:rPr lang="sr-Latn-RS" smtClean="0"/>
              <a:t> </a:t>
            </a:r>
            <a:r>
              <a:rPr lang="sr-Cyrl-RS" smtClean="0"/>
              <a:t>своју</a:t>
            </a:r>
            <a:r>
              <a:rPr lang="sr-Latn-RS" smtClean="0"/>
              <a:t> </a:t>
            </a:r>
            <a:r>
              <a:rPr lang="sr-Cyrl-RS" smtClean="0"/>
              <a:t>важност</a:t>
            </a:r>
            <a:r>
              <a:rPr lang="sr-Latn-RS" smtClean="0"/>
              <a:t> </a:t>
            </a:r>
            <a:r>
              <a:rPr lang="sr-Cyrl-RS" smtClean="0"/>
              <a:t>јер</a:t>
            </a:r>
            <a:r>
              <a:rPr lang="sr-Latn-RS" smtClean="0"/>
              <a:t> </a:t>
            </a:r>
            <a:r>
              <a:rPr lang="sr-Cyrl-RS" smtClean="0"/>
              <a:t>свеобухватни</a:t>
            </a:r>
            <a:r>
              <a:rPr lang="sr-Latn-RS" smtClean="0"/>
              <a:t> </a:t>
            </a:r>
            <a:r>
              <a:rPr lang="sr-Cyrl-RS" smtClean="0"/>
              <a:t>резултат</a:t>
            </a:r>
            <a:r>
              <a:rPr lang="sr-Latn-RS" smtClean="0"/>
              <a:t> </a:t>
            </a:r>
            <a:r>
              <a:rPr lang="sr-Cyrl-RS" smtClean="0"/>
              <a:t>углавном</a:t>
            </a:r>
            <a:r>
              <a:rPr lang="sr-Latn-RS" smtClean="0"/>
              <a:t> </a:t>
            </a:r>
            <a:r>
              <a:rPr lang="sr-Cyrl-RS" smtClean="0"/>
              <a:t>мјери</a:t>
            </a:r>
            <a:r>
              <a:rPr lang="sr-Latn-RS" smtClean="0"/>
              <a:t> </a:t>
            </a:r>
            <a:r>
              <a:rPr lang="sr-Cyrl-RS" smtClean="0"/>
              <a:t>промјене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имовини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обавезама</a:t>
            </a:r>
            <a:r>
              <a:rPr lang="sr-Latn-RS" smtClean="0"/>
              <a:t>. </a:t>
            </a:r>
            <a:r>
              <a:rPr lang="sr-Cyrl-RS" smtClean="0"/>
              <a:t>Према</a:t>
            </a:r>
            <a:r>
              <a:rPr lang="sr-Latn-RS" smtClean="0"/>
              <a:t> </a:t>
            </a:r>
            <a:r>
              <a:rPr lang="sr-Cyrl-RS" smtClean="0"/>
              <a:t>томе</a:t>
            </a:r>
            <a:r>
              <a:rPr lang="sr-Latn-RS" smtClean="0"/>
              <a:t>, </a:t>
            </a:r>
            <a:r>
              <a:rPr lang="sr-Cyrl-RS" smtClean="0"/>
              <a:t>фокус</a:t>
            </a:r>
            <a:r>
              <a:rPr lang="sr-Latn-RS" smtClean="0"/>
              <a:t>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анализи</a:t>
            </a:r>
            <a:r>
              <a:rPr lang="sr-Latn-RS" smtClean="0"/>
              <a:t> </a:t>
            </a:r>
            <a:r>
              <a:rPr lang="sr-Cyrl-RS" smtClean="0"/>
              <a:t>финансијских</a:t>
            </a:r>
            <a:r>
              <a:rPr lang="sr-Latn-RS" smtClean="0"/>
              <a:t> </a:t>
            </a:r>
            <a:r>
              <a:rPr lang="sr-Cyrl-RS" smtClean="0"/>
              <a:t>извјештаја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помјера</a:t>
            </a:r>
            <a:r>
              <a:rPr lang="sr-Latn-RS" smtClean="0"/>
              <a:t> </a:t>
            </a:r>
            <a:r>
              <a:rPr lang="sr-Cyrl-RS" smtClean="0"/>
              <a:t>према</a:t>
            </a:r>
            <a:r>
              <a:rPr lang="sr-Latn-RS" smtClean="0"/>
              <a:t> </a:t>
            </a:r>
            <a:r>
              <a:rPr lang="sr-Cyrl-RS" smtClean="0"/>
              <a:t>билансу</a:t>
            </a:r>
            <a:r>
              <a:rPr lang="sr-Latn-RS" smtClean="0"/>
              <a:t> </a:t>
            </a:r>
            <a:r>
              <a:rPr lang="sr-Cyrl-RS" smtClean="0"/>
              <a:t>стања</a:t>
            </a:r>
            <a:r>
              <a:rPr lang="sr-Latn-RS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smtClean="0"/>
              <a:t>Свеобухватни</a:t>
            </a:r>
            <a:r>
              <a:rPr lang="sr-Latn-RS" b="1" smtClean="0"/>
              <a:t> </a:t>
            </a:r>
            <a:r>
              <a:rPr lang="sr-Cyrl-RS" b="1" smtClean="0"/>
              <a:t>резултат</a:t>
            </a:r>
            <a:r>
              <a:rPr lang="sr-Latn-RS" b="1" smtClean="0"/>
              <a:t> </a:t>
            </a:r>
            <a:r>
              <a:rPr lang="sr-Cyrl-RS" b="1" smtClean="0"/>
              <a:t>и</a:t>
            </a:r>
            <a:r>
              <a:rPr lang="sr-Latn-RS" b="1" smtClean="0"/>
              <a:t> </a:t>
            </a:r>
            <a:r>
              <a:rPr lang="sr-Cyrl-RS" b="1" smtClean="0"/>
              <a:t>зарада</a:t>
            </a:r>
            <a:r>
              <a:rPr lang="sr-Latn-RS" b="1" smtClean="0"/>
              <a:t> </a:t>
            </a:r>
            <a:endParaRPr lang="en-US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57200" y="1715353"/>
            <a:ext cx="8305800" cy="4538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Приходи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расходи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+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одређени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добици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губици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=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Зарада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±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Кумулативни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ефекат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промјена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рачуноводствених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политика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=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Нето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резултат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±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Добици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губици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укључени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у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укупан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резулатат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али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искључени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из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нето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резултата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=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Укупан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резулат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Обавеза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r>
              <a:rPr lang="sr-Cyrl-RS" smtClean="0"/>
              <a:t>Обавеза</a:t>
            </a:r>
            <a:r>
              <a:rPr lang="vi-VN" smtClean="0"/>
              <a:t> </a:t>
            </a:r>
            <a:r>
              <a:rPr lang="sr-Cyrl-RS" smtClean="0"/>
              <a:t>је</a:t>
            </a:r>
            <a:r>
              <a:rPr lang="vi-VN" smtClean="0"/>
              <a:t> </a:t>
            </a:r>
            <a:r>
              <a:rPr lang="sr-Cyrl-RS" smtClean="0"/>
              <a:t>садашња</a:t>
            </a:r>
            <a:r>
              <a:rPr lang="vi-VN" smtClean="0"/>
              <a:t> </a:t>
            </a:r>
            <a:r>
              <a:rPr lang="sr-Cyrl-RS" smtClean="0"/>
              <a:t>обавеза</a:t>
            </a:r>
            <a:r>
              <a:rPr lang="vi-VN" smtClean="0"/>
              <a:t> </a:t>
            </a:r>
            <a:r>
              <a:rPr lang="sr-Cyrl-RS" smtClean="0"/>
              <a:t>предузећа</a:t>
            </a:r>
            <a:r>
              <a:rPr lang="vi-VN" smtClean="0"/>
              <a:t> </a:t>
            </a:r>
            <a:r>
              <a:rPr lang="sr-Cyrl-RS" smtClean="0"/>
              <a:t>која</a:t>
            </a:r>
            <a:r>
              <a:rPr lang="vi-VN" smtClean="0"/>
              <a:t> </a:t>
            </a:r>
            <a:r>
              <a:rPr lang="sr-Cyrl-RS" smtClean="0"/>
              <a:t>произилази</a:t>
            </a:r>
            <a:r>
              <a:rPr lang="vi-VN" smtClean="0"/>
              <a:t> </a:t>
            </a:r>
            <a:r>
              <a:rPr lang="sr-Cyrl-RS" smtClean="0"/>
              <a:t>из</a:t>
            </a:r>
            <a:r>
              <a:rPr lang="vi-VN" smtClean="0"/>
              <a:t> </a:t>
            </a:r>
            <a:r>
              <a:rPr lang="sr-Cyrl-RS" smtClean="0"/>
              <a:t>прошлих</a:t>
            </a:r>
            <a:r>
              <a:rPr lang="vi-VN" smtClean="0"/>
              <a:t> </a:t>
            </a:r>
            <a:r>
              <a:rPr lang="sr-Cyrl-RS" smtClean="0"/>
              <a:t>догађаја</a:t>
            </a:r>
            <a:r>
              <a:rPr lang="vi-VN" smtClean="0"/>
              <a:t> </a:t>
            </a:r>
            <a:r>
              <a:rPr lang="sr-Cyrl-RS" smtClean="0"/>
              <a:t>и</a:t>
            </a:r>
            <a:r>
              <a:rPr lang="vi-VN" smtClean="0"/>
              <a:t> </a:t>
            </a:r>
            <a:r>
              <a:rPr lang="sr-Cyrl-RS" smtClean="0"/>
              <a:t>чије</a:t>
            </a:r>
            <a:r>
              <a:rPr lang="vi-VN" smtClean="0"/>
              <a:t> </a:t>
            </a:r>
            <a:r>
              <a:rPr lang="sr-Cyrl-RS" smtClean="0"/>
              <a:t>измирење</a:t>
            </a:r>
            <a:r>
              <a:rPr lang="vi-VN" smtClean="0"/>
              <a:t> </a:t>
            </a:r>
            <a:r>
              <a:rPr lang="sr-Cyrl-RS" smtClean="0"/>
              <a:t>ће</a:t>
            </a:r>
            <a:r>
              <a:rPr lang="vi-VN" smtClean="0"/>
              <a:t> </a:t>
            </a:r>
            <a:r>
              <a:rPr lang="sr-Cyrl-RS" smtClean="0"/>
              <a:t>довести</a:t>
            </a:r>
            <a:r>
              <a:rPr lang="vi-VN" smtClean="0"/>
              <a:t> </a:t>
            </a:r>
            <a:r>
              <a:rPr lang="sr-Cyrl-RS" smtClean="0"/>
              <a:t>до</a:t>
            </a:r>
            <a:r>
              <a:rPr lang="vi-VN" smtClean="0"/>
              <a:t> </a:t>
            </a:r>
            <a:r>
              <a:rPr lang="sr-Cyrl-RS" smtClean="0"/>
              <a:t>одлива</a:t>
            </a:r>
            <a:r>
              <a:rPr lang="vi-VN" smtClean="0"/>
              <a:t> </a:t>
            </a:r>
            <a:r>
              <a:rPr lang="sr-Cyrl-RS" smtClean="0"/>
              <a:t>економске</a:t>
            </a:r>
            <a:r>
              <a:rPr lang="vi-VN" smtClean="0"/>
              <a:t> </a:t>
            </a:r>
            <a:r>
              <a:rPr lang="sr-Cyrl-RS" smtClean="0"/>
              <a:t>користи</a:t>
            </a:r>
            <a:r>
              <a:rPr lang="vi-VN" smtClean="0"/>
              <a:t> </a:t>
            </a:r>
            <a:r>
              <a:rPr lang="sr-Cyrl-RS" smtClean="0"/>
              <a:t>или</a:t>
            </a:r>
            <a:r>
              <a:rPr lang="vi-VN" smtClean="0"/>
              <a:t> </a:t>
            </a:r>
            <a:r>
              <a:rPr lang="sr-Cyrl-RS" smtClean="0"/>
              <a:t>пружање</a:t>
            </a:r>
            <a:r>
              <a:rPr lang="vi-VN" smtClean="0"/>
              <a:t> </a:t>
            </a:r>
            <a:r>
              <a:rPr lang="sr-Cyrl-RS" smtClean="0"/>
              <a:t>услуга</a:t>
            </a:r>
            <a:r>
              <a:rPr lang="vi-VN" smtClean="0"/>
              <a:t>. </a:t>
            </a:r>
            <a:endParaRPr lang="sr-Cyrl-RS" dirty="0" smtClean="0"/>
          </a:p>
          <a:p>
            <a:r>
              <a:rPr lang="sr-Cyrl-RS" smtClean="0"/>
              <a:t>Према</a:t>
            </a:r>
            <a:r>
              <a:rPr lang="en-US" smtClean="0"/>
              <a:t> </a:t>
            </a:r>
            <a:r>
              <a:rPr lang="sr-Cyrl-RS" smtClean="0"/>
              <a:t>основи</a:t>
            </a:r>
            <a:r>
              <a:rPr lang="en-US" smtClean="0"/>
              <a:t> </a:t>
            </a:r>
            <a:r>
              <a:rPr lang="sr-Cyrl-RS" smtClean="0"/>
              <a:t>настанка</a:t>
            </a:r>
            <a:r>
              <a:rPr lang="en-US" smtClean="0"/>
              <a:t> </a:t>
            </a:r>
            <a:r>
              <a:rPr lang="sr-Cyrl-RS" smtClean="0"/>
              <a:t>разликују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законске</a:t>
            </a:r>
            <a:r>
              <a:rPr lang="en-US" smtClean="0"/>
              <a:t> </a:t>
            </a:r>
            <a:r>
              <a:rPr lang="sr-Cyrl-RS" smtClean="0"/>
              <a:t>и</a:t>
            </a:r>
            <a:r>
              <a:rPr lang="en-US" smtClean="0"/>
              <a:t> </a:t>
            </a:r>
            <a:r>
              <a:rPr lang="sr-Cyrl-RS" smtClean="0"/>
              <a:t>изведене</a:t>
            </a:r>
            <a:r>
              <a:rPr lang="en-US" smtClean="0"/>
              <a:t> </a:t>
            </a:r>
            <a:r>
              <a:rPr lang="sr-Cyrl-RS" smtClean="0"/>
              <a:t>обавезе</a:t>
            </a:r>
            <a:r>
              <a:rPr lang="en-US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8038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Капитал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smtClean="0"/>
              <a:t>Капитал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нето</a:t>
            </a:r>
            <a:r>
              <a:rPr lang="en-US" smtClean="0"/>
              <a:t> </a:t>
            </a:r>
            <a:r>
              <a:rPr lang="sr-Cyrl-RS" smtClean="0"/>
              <a:t>имовина</a:t>
            </a:r>
            <a:r>
              <a:rPr lang="en-US" smtClean="0"/>
              <a:t> </a:t>
            </a:r>
            <a:r>
              <a:rPr lang="sr-Cyrl-RS" smtClean="0"/>
              <a:t>је</a:t>
            </a:r>
            <a:r>
              <a:rPr lang="en-US" smtClean="0"/>
              <a:t> </a:t>
            </a:r>
            <a:r>
              <a:rPr lang="sr-Cyrl-RS" smtClean="0"/>
              <a:t>резидуална</a:t>
            </a:r>
            <a:r>
              <a:rPr lang="en-US" smtClean="0"/>
              <a:t> </a:t>
            </a:r>
            <a:r>
              <a:rPr lang="sr-Cyrl-RS" smtClean="0"/>
              <a:t>вриједност</a:t>
            </a:r>
            <a:r>
              <a:rPr lang="en-US" smtClean="0"/>
              <a:t> </a:t>
            </a:r>
            <a:r>
              <a:rPr lang="sr-Cyrl-RS" smtClean="0"/>
              <a:t>која</a:t>
            </a:r>
            <a:r>
              <a:rPr lang="en-US" smtClean="0"/>
              <a:t> </a:t>
            </a:r>
            <a:r>
              <a:rPr lang="sr-Cyrl-RS" smtClean="0"/>
              <a:t>настаје</a:t>
            </a:r>
            <a:r>
              <a:rPr lang="en-US" smtClean="0"/>
              <a:t> </a:t>
            </a:r>
            <a:r>
              <a:rPr lang="sr-Cyrl-RS" smtClean="0"/>
              <a:t>када</a:t>
            </a:r>
            <a:r>
              <a:rPr lang="en-US" smtClean="0"/>
              <a:t> </a:t>
            </a:r>
            <a:r>
              <a:rPr lang="sr-Cyrl-RS" smtClean="0"/>
              <a:t>од</a:t>
            </a:r>
            <a:r>
              <a:rPr lang="en-US" smtClean="0"/>
              <a:t> </a:t>
            </a:r>
            <a:r>
              <a:rPr lang="sr-Cyrl-RS" smtClean="0"/>
              <a:t>имовине</a:t>
            </a:r>
            <a:r>
              <a:rPr lang="en-US" smtClean="0"/>
              <a:t> </a:t>
            </a:r>
            <a:r>
              <a:rPr lang="sr-Cyrl-RS" smtClean="0"/>
              <a:t>одузмемо</a:t>
            </a:r>
            <a:r>
              <a:rPr lang="en-US" smtClean="0"/>
              <a:t> </a:t>
            </a:r>
            <a:r>
              <a:rPr lang="sr-Cyrl-RS" smtClean="0"/>
              <a:t>обавезе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6297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Приходи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smtClean="0"/>
              <a:t>Приходи</a:t>
            </a:r>
            <a:r>
              <a:rPr lang="en-US" smtClean="0"/>
              <a:t> </a:t>
            </a:r>
            <a:r>
              <a:rPr lang="sr-Cyrl-RS" smtClean="0"/>
              <a:t>су</a:t>
            </a:r>
            <a:r>
              <a:rPr lang="en-US" smtClean="0"/>
              <a:t> </a:t>
            </a:r>
            <a:r>
              <a:rPr lang="sr-Cyrl-RS" smtClean="0"/>
              <a:t>повећања</a:t>
            </a:r>
            <a:r>
              <a:rPr lang="en-US" smtClean="0"/>
              <a:t> </a:t>
            </a:r>
            <a:r>
              <a:rPr lang="sr-Cyrl-RS" smtClean="0"/>
              <a:t>економских</a:t>
            </a:r>
            <a:r>
              <a:rPr lang="en-US" smtClean="0"/>
              <a:t> </a:t>
            </a:r>
            <a:r>
              <a:rPr lang="sr-Cyrl-RS" smtClean="0"/>
              <a:t>користи</a:t>
            </a:r>
            <a:r>
              <a:rPr lang="en-US" smtClean="0"/>
              <a:t> </a:t>
            </a:r>
            <a:r>
              <a:rPr lang="sr-Cyrl-RS" smtClean="0"/>
              <a:t>током</a:t>
            </a:r>
            <a:r>
              <a:rPr lang="en-US" smtClean="0"/>
              <a:t> </a:t>
            </a:r>
            <a:r>
              <a:rPr lang="sr-Cyrl-RS" smtClean="0"/>
              <a:t>обрачунског</a:t>
            </a:r>
            <a:r>
              <a:rPr lang="en-US" smtClean="0"/>
              <a:t> </a:t>
            </a:r>
            <a:r>
              <a:rPr lang="sr-Cyrl-RS" smtClean="0"/>
              <a:t>периода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облику</a:t>
            </a:r>
            <a:r>
              <a:rPr lang="en-US" smtClean="0"/>
              <a:t> </a:t>
            </a:r>
            <a:r>
              <a:rPr lang="sr-Cyrl-RS" smtClean="0"/>
              <a:t>прилива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повећања</a:t>
            </a:r>
            <a:r>
              <a:rPr lang="en-US" smtClean="0"/>
              <a:t> </a:t>
            </a:r>
            <a:r>
              <a:rPr lang="sr-Cyrl-RS" smtClean="0"/>
              <a:t>имовине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смањења</a:t>
            </a:r>
            <a:r>
              <a:rPr lang="en-US" smtClean="0"/>
              <a:t> </a:t>
            </a:r>
            <a:r>
              <a:rPr lang="sr-Cyrl-RS" smtClean="0"/>
              <a:t>обавеза</a:t>
            </a:r>
            <a:r>
              <a:rPr lang="en-US" smtClean="0"/>
              <a:t> </a:t>
            </a:r>
            <a:r>
              <a:rPr lang="sr-Cyrl-RS" smtClean="0"/>
              <a:t>који</a:t>
            </a:r>
            <a:r>
              <a:rPr lang="en-US" smtClean="0"/>
              <a:t> </a:t>
            </a:r>
            <a:r>
              <a:rPr lang="sr-Cyrl-RS" smtClean="0"/>
              <a:t>резултирају</a:t>
            </a:r>
            <a:r>
              <a:rPr lang="en-US" smtClean="0"/>
              <a:t> </a:t>
            </a:r>
            <a:r>
              <a:rPr lang="sr-Cyrl-RS" smtClean="0"/>
              <a:t>повећањем</a:t>
            </a:r>
            <a:r>
              <a:rPr lang="en-US" smtClean="0"/>
              <a:t> </a:t>
            </a:r>
            <a:r>
              <a:rPr lang="sr-Cyrl-RS" smtClean="0"/>
              <a:t>капитала</a:t>
            </a:r>
            <a:r>
              <a:rPr lang="en-US" smtClean="0"/>
              <a:t>, </a:t>
            </a:r>
            <a:r>
              <a:rPr lang="sr-Cyrl-RS" smtClean="0"/>
              <a:t>осим</a:t>
            </a:r>
            <a:r>
              <a:rPr lang="en-US" smtClean="0"/>
              <a:t> </a:t>
            </a:r>
            <a:r>
              <a:rPr lang="sr-Cyrl-RS" smtClean="0"/>
              <a:t>оних</a:t>
            </a:r>
            <a:r>
              <a:rPr lang="en-US" smtClean="0"/>
              <a:t> </a:t>
            </a:r>
            <a:r>
              <a:rPr lang="sr-Cyrl-RS" smtClean="0"/>
              <a:t>које</a:t>
            </a:r>
            <a:r>
              <a:rPr lang="en-US" smtClean="0"/>
              <a:t> </a:t>
            </a:r>
            <a:r>
              <a:rPr lang="sr-Cyrl-RS" smtClean="0"/>
              <a:t>су</a:t>
            </a:r>
            <a:r>
              <a:rPr lang="en-US" smtClean="0"/>
              <a:t> </a:t>
            </a:r>
            <a:r>
              <a:rPr lang="sr-Cyrl-RS" smtClean="0"/>
              <a:t>повезане</a:t>
            </a:r>
            <a:r>
              <a:rPr lang="en-US" smtClean="0"/>
              <a:t> </a:t>
            </a:r>
            <a:r>
              <a:rPr lang="sr-Cyrl-RS" smtClean="0"/>
              <a:t>с</a:t>
            </a:r>
            <a:r>
              <a:rPr lang="en-US" smtClean="0"/>
              <a:t> </a:t>
            </a:r>
            <a:r>
              <a:rPr lang="sr-Cyrl-RS" smtClean="0"/>
              <a:t>уплатама</a:t>
            </a:r>
            <a:r>
              <a:rPr lang="en-US" smtClean="0"/>
              <a:t> </a:t>
            </a:r>
            <a:r>
              <a:rPr lang="sr-Cyrl-RS" smtClean="0"/>
              <a:t>учесника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капиталу</a:t>
            </a:r>
            <a:endParaRPr lang="sr-Cyrl-RS" dirty="0" smtClean="0"/>
          </a:p>
          <a:p>
            <a:r>
              <a:rPr lang="sr-Cyrl-RS" smtClean="0"/>
              <a:t>Дефиниција</a:t>
            </a:r>
            <a:r>
              <a:rPr lang="en-US" smtClean="0"/>
              <a:t> </a:t>
            </a:r>
            <a:r>
              <a:rPr lang="sr-Cyrl-RS" smtClean="0"/>
              <a:t>прихода</a:t>
            </a:r>
            <a:r>
              <a:rPr lang="en-US" smtClean="0"/>
              <a:t> </a:t>
            </a:r>
            <a:r>
              <a:rPr lang="sr-Cyrl-RS" smtClean="0"/>
              <a:t>обухвата</a:t>
            </a:r>
            <a:r>
              <a:rPr lang="en-US" smtClean="0"/>
              <a:t> </a:t>
            </a:r>
            <a:r>
              <a:rPr lang="sr-Cyrl-RS" smtClean="0"/>
              <a:t>и</a:t>
            </a:r>
            <a:r>
              <a:rPr lang="en-US" smtClean="0"/>
              <a:t> </a:t>
            </a:r>
            <a:r>
              <a:rPr lang="sr-Cyrl-RS" smtClean="0"/>
              <a:t>приходе</a:t>
            </a:r>
            <a:r>
              <a:rPr lang="en-US" smtClean="0"/>
              <a:t> </a:t>
            </a:r>
            <a:r>
              <a:rPr lang="sr-Cyrl-RS" smtClean="0"/>
              <a:t>и</a:t>
            </a:r>
            <a:r>
              <a:rPr lang="en-US" smtClean="0"/>
              <a:t> </a:t>
            </a:r>
            <a:r>
              <a:rPr lang="sr-Cyrl-RS" smtClean="0"/>
              <a:t>добитке</a:t>
            </a:r>
            <a:r>
              <a:rPr lang="en-US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3454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12519348"/>
              </p:ext>
            </p:extLst>
          </p:nvPr>
        </p:nvGraphicFramePr>
        <p:xfrm>
          <a:off x="533400" y="3581400"/>
          <a:ext cx="8001000" cy="2883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00500"/>
                <a:gridCol w="4000500"/>
              </a:tblGrid>
              <a:tr h="6252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Трговина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1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Трговина</a:t>
                      </a:r>
                      <a:r>
                        <a:rPr lang="sr-Latn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Latn-RS" sz="24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252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Приходи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од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продаје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Latn-RS" sz="2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100.000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Добитак</a:t>
                      </a:r>
                      <a:r>
                        <a:rPr lang="sr-Latn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Cyrl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од</a:t>
                      </a:r>
                      <a:r>
                        <a:rPr lang="sr-Latn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Cyrl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продаје</a:t>
                      </a:r>
                      <a:r>
                        <a:rPr lang="sr-Latn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Cyrl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робе</a:t>
                      </a:r>
                      <a:r>
                        <a:rPr lang="sr-Latn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Latn-RS" sz="24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20.000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252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Набавна вриједност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продате робе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Latn-RS" sz="2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80.000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252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Добитак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од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продаје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Latn-RS" sz="2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20.000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23568" y="227112"/>
            <a:ext cx="7782232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Дискусија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Двије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трговине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презентовале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сљедеће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информације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можемо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закључити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двије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трговине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једнако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успјешне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продаји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робе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Претпоставимо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даље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тражили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менаџмента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друге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трговине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вам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презентује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податке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оствреном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приходу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продаје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набавној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вриједнсоти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продате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робе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Приходи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износили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500.000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ј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расходи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480.000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ј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промијенило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ваше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мишљење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успјешности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ових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трговина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7603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Расходи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dirty="0" smtClean="0"/>
              <a:t>Расходи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смањења</a:t>
            </a:r>
            <a:r>
              <a:rPr lang="sr-Latn-RS" dirty="0" smtClean="0"/>
              <a:t> </a:t>
            </a:r>
            <a:r>
              <a:rPr lang="sr-Cyrl-RS" dirty="0" smtClean="0"/>
              <a:t>економских</a:t>
            </a:r>
            <a:r>
              <a:rPr lang="sr-Latn-RS" dirty="0" smtClean="0"/>
              <a:t> </a:t>
            </a:r>
            <a:r>
              <a:rPr lang="sr-Cyrl-RS" dirty="0" smtClean="0"/>
              <a:t>користи</a:t>
            </a:r>
            <a:r>
              <a:rPr lang="sr-Latn-RS" dirty="0" smtClean="0"/>
              <a:t> </a:t>
            </a:r>
            <a:r>
              <a:rPr lang="sr-Cyrl-RS" dirty="0" smtClean="0"/>
              <a:t>током</a:t>
            </a:r>
            <a:r>
              <a:rPr lang="sr-Latn-RS" dirty="0" smtClean="0"/>
              <a:t> </a:t>
            </a:r>
            <a:r>
              <a:rPr lang="sr-Cyrl-RS" dirty="0" smtClean="0"/>
              <a:t>обрачунског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облику</a:t>
            </a:r>
            <a:r>
              <a:rPr lang="sr-Latn-RS" dirty="0" smtClean="0"/>
              <a:t> </a:t>
            </a:r>
            <a:r>
              <a:rPr lang="sr-Cyrl-RS" dirty="0" smtClean="0"/>
              <a:t>одлива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смањења</a:t>
            </a:r>
            <a:r>
              <a:rPr lang="sr-Latn-RS" dirty="0" smtClean="0"/>
              <a:t> </a:t>
            </a:r>
            <a:r>
              <a:rPr lang="sr-Cyrl-RS" dirty="0" smtClean="0"/>
              <a:t>имовине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стварања</a:t>
            </a:r>
            <a:r>
              <a:rPr lang="sr-Latn-RS" dirty="0" smtClean="0"/>
              <a:t> </a:t>
            </a:r>
            <a:r>
              <a:rPr lang="sr-Cyrl-RS" dirty="0" smtClean="0"/>
              <a:t>обвеза</a:t>
            </a:r>
            <a:r>
              <a:rPr lang="sr-Latn-RS" dirty="0" smtClean="0"/>
              <a:t> </a:t>
            </a:r>
            <a:r>
              <a:rPr lang="sr-Cyrl-RS" dirty="0" smtClean="0"/>
              <a:t>који</a:t>
            </a:r>
            <a:r>
              <a:rPr lang="sr-Latn-RS" dirty="0" smtClean="0"/>
              <a:t> </a:t>
            </a:r>
            <a:r>
              <a:rPr lang="sr-Cyrl-RS" dirty="0" smtClean="0"/>
              <a:t>резултирају</a:t>
            </a:r>
            <a:r>
              <a:rPr lang="sr-Latn-RS" dirty="0" smtClean="0"/>
              <a:t>  </a:t>
            </a:r>
            <a:r>
              <a:rPr lang="sr-Cyrl-RS" dirty="0" smtClean="0"/>
              <a:t>смањењем</a:t>
            </a:r>
            <a:r>
              <a:rPr lang="sr-Latn-RS" dirty="0" smtClean="0"/>
              <a:t> </a:t>
            </a:r>
            <a:r>
              <a:rPr lang="sr-Cyrl-RS" dirty="0" smtClean="0"/>
              <a:t>капитала</a:t>
            </a:r>
            <a:r>
              <a:rPr lang="sr-Latn-RS" dirty="0" smtClean="0"/>
              <a:t>, </a:t>
            </a:r>
            <a:r>
              <a:rPr lang="sr-Cyrl-RS" dirty="0" smtClean="0"/>
              <a:t>осим</a:t>
            </a:r>
            <a:r>
              <a:rPr lang="sr-Latn-RS" dirty="0" smtClean="0"/>
              <a:t> </a:t>
            </a:r>
            <a:r>
              <a:rPr lang="sr-Cyrl-RS" dirty="0" smtClean="0"/>
              <a:t>оних</a:t>
            </a:r>
            <a:r>
              <a:rPr lang="sr-Latn-RS" dirty="0" smtClean="0"/>
              <a:t> </a:t>
            </a:r>
            <a:r>
              <a:rPr lang="sr-Cyrl-RS" dirty="0" smtClean="0"/>
              <a:t>које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повезане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</a:t>
            </a:r>
            <a:r>
              <a:rPr lang="sr-Cyrl-RS" dirty="0" smtClean="0"/>
              <a:t>расподјелом</a:t>
            </a:r>
            <a:r>
              <a:rPr lang="sr-Latn-RS" dirty="0" smtClean="0"/>
              <a:t> </a:t>
            </a:r>
            <a:r>
              <a:rPr lang="sr-Cyrl-RS" dirty="0" smtClean="0"/>
              <a:t>учесницима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капиталу</a:t>
            </a:r>
            <a:r>
              <a:rPr lang="sr-Latn-RS" dirty="0" smtClean="0"/>
              <a:t>.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код</a:t>
            </a:r>
            <a:r>
              <a:rPr lang="sr-Latn-RS" dirty="0" smtClean="0"/>
              <a:t> </a:t>
            </a:r>
            <a:r>
              <a:rPr lang="sr-Cyrl-RS" dirty="0" smtClean="0"/>
              <a:t>прихода</a:t>
            </a:r>
            <a:r>
              <a:rPr lang="sr-Latn-RS" dirty="0" smtClean="0"/>
              <a:t>, </a:t>
            </a:r>
            <a:r>
              <a:rPr lang="sr-Cyrl-RS" dirty="0" smtClean="0"/>
              <a:t>дефиниција</a:t>
            </a:r>
            <a:r>
              <a:rPr lang="sr-Latn-RS" dirty="0" smtClean="0"/>
              <a:t> </a:t>
            </a:r>
            <a:r>
              <a:rPr lang="sr-Cyrl-RS" dirty="0" smtClean="0"/>
              <a:t>расхода</a:t>
            </a:r>
            <a:r>
              <a:rPr lang="sr-Latn-RS" dirty="0" smtClean="0"/>
              <a:t> </a:t>
            </a:r>
            <a:r>
              <a:rPr lang="sr-Cyrl-RS" dirty="0" smtClean="0"/>
              <a:t>обухвата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губитке</a:t>
            </a:r>
            <a:r>
              <a:rPr lang="sr-Latn-RS" dirty="0" smtClean="0"/>
              <a:t>.</a:t>
            </a:r>
            <a:r>
              <a:rPr lang="en-US" dirty="0" smtClean="0">
                <a:effectLst/>
              </a:rPr>
              <a:t> 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5120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mtClean="0"/>
              <a:t>Признавање</a:t>
            </a:r>
            <a:r>
              <a:rPr lang="en-US" smtClean="0"/>
              <a:t> </a:t>
            </a:r>
            <a:r>
              <a:rPr lang="sr-Cyrl-RS" smtClean="0"/>
              <a:t>елемената</a:t>
            </a:r>
            <a:r>
              <a:rPr lang="en-US" smtClean="0"/>
              <a:t> </a:t>
            </a:r>
            <a:r>
              <a:rPr lang="sr-Cyrl-RS" smtClean="0"/>
              <a:t>финансијских</a:t>
            </a:r>
            <a:r>
              <a:rPr lang="en-US" smtClean="0"/>
              <a:t> </a:t>
            </a:r>
            <a:r>
              <a:rPr lang="sr-Cyrl-RS" smtClean="0"/>
              <a:t>извјештаја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sr-Cyrl-RS" dirty="0" smtClean="0"/>
              <a:t>Евидентирање</a:t>
            </a:r>
            <a:r>
              <a:rPr lang="vi-VN" dirty="0" smtClean="0"/>
              <a:t> </a:t>
            </a:r>
            <a:r>
              <a:rPr lang="sr-Cyrl-RS" dirty="0" smtClean="0"/>
              <a:t>пословних</a:t>
            </a:r>
            <a:r>
              <a:rPr lang="vi-VN" dirty="0" smtClean="0"/>
              <a:t> </a:t>
            </a:r>
            <a:r>
              <a:rPr lang="sr-Cyrl-RS" dirty="0" smtClean="0"/>
              <a:t>догађаја</a:t>
            </a:r>
            <a:r>
              <a:rPr lang="vi-VN" dirty="0" smtClean="0"/>
              <a:t> </a:t>
            </a:r>
            <a:r>
              <a:rPr lang="sr-Cyrl-RS" dirty="0" smtClean="0"/>
              <a:t>у</a:t>
            </a:r>
            <a:r>
              <a:rPr lang="vi-VN" dirty="0" smtClean="0"/>
              <a:t> </a:t>
            </a:r>
            <a:r>
              <a:rPr lang="sr-Cyrl-RS" dirty="0" smtClean="0"/>
              <a:t>предузећу</a:t>
            </a:r>
            <a:r>
              <a:rPr lang="vi-VN" dirty="0" smtClean="0"/>
              <a:t> </a:t>
            </a:r>
            <a:r>
              <a:rPr lang="sr-Cyrl-RS" dirty="0" smtClean="0"/>
              <a:t>подразумијева</a:t>
            </a:r>
            <a:r>
              <a:rPr lang="vi-VN" dirty="0" smtClean="0"/>
              <a:t> </a:t>
            </a:r>
            <a:r>
              <a:rPr lang="sr-Cyrl-RS" dirty="0" smtClean="0"/>
              <a:t>одговор</a:t>
            </a:r>
            <a:r>
              <a:rPr lang="vi-VN" dirty="0" smtClean="0"/>
              <a:t> </a:t>
            </a:r>
            <a:r>
              <a:rPr lang="sr-Cyrl-RS" dirty="0" smtClean="0"/>
              <a:t>на</a:t>
            </a:r>
            <a:r>
              <a:rPr lang="vi-VN" dirty="0" smtClean="0"/>
              <a:t> </a:t>
            </a:r>
            <a:r>
              <a:rPr lang="sr-Cyrl-RS" dirty="0" smtClean="0"/>
              <a:t>два</a:t>
            </a:r>
            <a:r>
              <a:rPr lang="vi-VN" dirty="0" smtClean="0"/>
              <a:t> </a:t>
            </a:r>
            <a:r>
              <a:rPr lang="sr-Cyrl-RS" dirty="0" smtClean="0"/>
              <a:t>питања</a:t>
            </a:r>
            <a:r>
              <a:rPr lang="vi-VN" dirty="0" smtClean="0"/>
              <a:t>: </a:t>
            </a:r>
            <a:endParaRPr lang="en-US" dirty="0" smtClean="0"/>
          </a:p>
          <a:p>
            <a:pPr lvl="1"/>
            <a:r>
              <a:rPr lang="sr-Cyrl-RS" dirty="0" smtClean="0"/>
              <a:t>када</a:t>
            </a:r>
            <a:r>
              <a:rPr lang="vi-VN" dirty="0" smtClean="0"/>
              <a:t> </a:t>
            </a:r>
            <a:r>
              <a:rPr lang="sr-Cyrl-RS" dirty="0" smtClean="0"/>
              <a:t>пословни</a:t>
            </a:r>
            <a:r>
              <a:rPr lang="vi-VN" dirty="0" smtClean="0"/>
              <a:t> </a:t>
            </a:r>
            <a:r>
              <a:rPr lang="sr-Cyrl-RS" dirty="0" smtClean="0"/>
              <a:t>догађај</a:t>
            </a:r>
            <a:r>
              <a:rPr lang="vi-VN" dirty="0" smtClean="0"/>
              <a:t> </a:t>
            </a:r>
            <a:r>
              <a:rPr lang="sr-Cyrl-RS" dirty="0" smtClean="0"/>
              <a:t>теба</a:t>
            </a:r>
            <a:r>
              <a:rPr lang="vi-VN" dirty="0" smtClean="0"/>
              <a:t> </a:t>
            </a:r>
            <a:r>
              <a:rPr lang="sr-Cyrl-RS" dirty="0" smtClean="0"/>
              <a:t>признати</a:t>
            </a:r>
            <a:r>
              <a:rPr lang="vi-VN" dirty="0" smtClean="0"/>
              <a:t> </a:t>
            </a:r>
            <a:r>
              <a:rPr lang="sr-Cyrl-RS" dirty="0" smtClean="0"/>
              <a:t>у</a:t>
            </a:r>
            <a:r>
              <a:rPr lang="vi-VN" dirty="0" smtClean="0"/>
              <a:t> </a:t>
            </a:r>
            <a:r>
              <a:rPr lang="sr-Cyrl-RS" dirty="0" smtClean="0"/>
              <a:t>пословним</a:t>
            </a:r>
            <a:r>
              <a:rPr lang="vi-VN" dirty="0" smtClean="0"/>
              <a:t> </a:t>
            </a:r>
            <a:r>
              <a:rPr lang="sr-Cyrl-RS" dirty="0" smtClean="0"/>
              <a:t>књигама</a:t>
            </a:r>
            <a:r>
              <a:rPr lang="vi-VN" dirty="0" smtClean="0"/>
              <a:t>,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endParaRPr lang="en-US" dirty="0" smtClean="0"/>
          </a:p>
          <a:p>
            <a:pPr lvl="1"/>
            <a:r>
              <a:rPr lang="sr-Cyrl-RS" dirty="0" smtClean="0"/>
              <a:t>како</a:t>
            </a:r>
            <a:r>
              <a:rPr lang="vi-VN" dirty="0" smtClean="0"/>
              <a:t> </a:t>
            </a:r>
            <a:r>
              <a:rPr lang="sr-Cyrl-RS" dirty="0" smtClean="0"/>
              <a:t>ефекти</a:t>
            </a:r>
            <a:r>
              <a:rPr lang="vi-VN" dirty="0" smtClean="0"/>
              <a:t> </a:t>
            </a:r>
            <a:r>
              <a:rPr lang="sr-Cyrl-RS" dirty="0" smtClean="0"/>
              <a:t>ових</a:t>
            </a:r>
            <a:r>
              <a:rPr lang="vi-VN" dirty="0" smtClean="0"/>
              <a:t> </a:t>
            </a:r>
            <a:r>
              <a:rPr lang="sr-Cyrl-RS" dirty="0" smtClean="0"/>
              <a:t>догађаја</a:t>
            </a:r>
            <a:r>
              <a:rPr lang="vi-VN" dirty="0" smtClean="0"/>
              <a:t> </a:t>
            </a:r>
            <a:r>
              <a:rPr lang="sr-Cyrl-RS" dirty="0" smtClean="0"/>
              <a:t>требају</a:t>
            </a:r>
            <a:r>
              <a:rPr lang="vi-VN" dirty="0" smtClean="0"/>
              <a:t> </a:t>
            </a:r>
            <a:r>
              <a:rPr lang="sr-Cyrl-RS" dirty="0" smtClean="0"/>
              <a:t>бити</a:t>
            </a:r>
            <a:r>
              <a:rPr lang="vi-VN" dirty="0" smtClean="0"/>
              <a:t> </a:t>
            </a:r>
            <a:r>
              <a:rPr lang="sr-Cyrl-RS" dirty="0" smtClean="0"/>
              <a:t>вредновани</a:t>
            </a:r>
            <a:r>
              <a:rPr lang="vi-VN" dirty="0" smtClean="0"/>
              <a:t>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0316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2185</Words>
  <Application>Microsoft Office PowerPoint</Application>
  <PresentationFormat>On-screen Show (4:3)</PresentationFormat>
  <Paragraphs>289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ЕЛЕМЕНТИ ФИНАНСИЈСКИХ ИЗВЈЕШТАЈА И МЈЕРЕЊЕ ДОБИТИ</vt:lpstr>
      <vt:lpstr>Елементи ФИ</vt:lpstr>
      <vt:lpstr>Средства/имовина</vt:lpstr>
      <vt:lpstr>Обавеза</vt:lpstr>
      <vt:lpstr>Капитал</vt:lpstr>
      <vt:lpstr>Приходи</vt:lpstr>
      <vt:lpstr>Slide 7</vt:lpstr>
      <vt:lpstr>Расходи</vt:lpstr>
      <vt:lpstr>Признавање елемената финансијских извјештаја</vt:lpstr>
      <vt:lpstr>Slide 10</vt:lpstr>
      <vt:lpstr>Признавање имовине </vt:lpstr>
      <vt:lpstr>Признавање обавеза </vt:lpstr>
      <vt:lpstr>Признавање прихода и расхода </vt:lpstr>
      <vt:lpstr>Мјерење добити </vt:lpstr>
      <vt:lpstr>Slide 15</vt:lpstr>
      <vt:lpstr>Slide 16</vt:lpstr>
      <vt:lpstr>Основе вредновања</vt:lpstr>
      <vt:lpstr>Концепти очувања капитала</vt:lpstr>
      <vt:lpstr>Slide 19</vt:lpstr>
      <vt:lpstr>Slide 20</vt:lpstr>
      <vt:lpstr>Slide 21</vt:lpstr>
      <vt:lpstr>Концепт номиналног одржања капитала</vt:lpstr>
      <vt:lpstr>Концепт реалног одржања капитала</vt:lpstr>
      <vt:lpstr>Оперативни (физички) капитал </vt:lpstr>
      <vt:lpstr>Упоредни приказ</vt:lpstr>
      <vt:lpstr>Историјски трошак vs фер вrијeдност</vt:lpstr>
      <vt:lpstr>Недостаци историјског трошка</vt:lpstr>
      <vt:lpstr>Фер вриједност</vt:lpstr>
      <vt:lpstr>Slide 29</vt:lpstr>
      <vt:lpstr>Хијерархије одређивања фер вриједности </vt:lpstr>
      <vt:lpstr>МСФИ 13 – Мјерење фер вриједности</vt:lpstr>
      <vt:lpstr>МСФИ 13 – Мјерење фер вриједности</vt:lpstr>
      <vt:lpstr>Свеобухватни резултат и зарада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FINANSIJKSIH IZVJEŠTAJA I MJERENJE DOBITI</dc:title>
  <dc:creator>User</dc:creator>
  <cp:lastModifiedBy>Дијана Дуроњић</cp:lastModifiedBy>
  <cp:revision>27</cp:revision>
  <dcterms:created xsi:type="dcterms:W3CDTF">2018-10-10T20:02:29Z</dcterms:created>
  <dcterms:modified xsi:type="dcterms:W3CDTF">2018-10-25T10:29:50Z</dcterms:modified>
</cp:coreProperties>
</file>