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80" r:id="rId23"/>
    <p:sldId id="281" r:id="rId24"/>
    <p:sldId id="282" r:id="rId25"/>
    <p:sldId id="276" r:id="rId26"/>
    <p:sldId id="283" r:id="rId27"/>
    <p:sldId id="277" r:id="rId28"/>
    <p:sldId id="284" r:id="rId29"/>
    <p:sldId id="278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r-Cyrl-BA" dirty="0" smtClean="0"/>
              <a:t>Проф. </a:t>
            </a:r>
            <a:r>
              <a:rPr lang="sr-Cyrl-BA" dirty="0"/>
              <a:t>д</a:t>
            </a:r>
            <a:r>
              <a:rPr lang="sr-Cyrl-BA" dirty="0" smtClean="0"/>
              <a:t>р Душко Шњегота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200400"/>
            <a:ext cx="6934200" cy="1219201"/>
          </a:xfrm>
        </p:spPr>
        <p:txBody>
          <a:bodyPr/>
          <a:lstStyle/>
          <a:p>
            <a:r>
              <a:rPr lang="sr-Cyrl-BA" sz="3200" dirty="0" smtClean="0"/>
              <a:t>ЦИЉЕВИ </a:t>
            </a:r>
            <a:r>
              <a:rPr lang="sr-Cyrl-BA" sz="3200" dirty="0" smtClean="0"/>
              <a:t>И ПРЕТПОСТАВКЕ КРЕАТИВНОГ </a:t>
            </a:r>
            <a:r>
              <a:rPr lang="sr-Cyrl-BA" sz="3200" dirty="0" smtClean="0"/>
              <a:t>РАЧУНОВОДСТВА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3445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ДЕФИНИЦИЈЕ КРЕАТИВНОГ РАЧУНОВОДСТВА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домишљата употреба рачуноводствених бројева</a:t>
            </a:r>
          </a:p>
          <a:p>
            <a:r>
              <a:rPr lang="sr-Cyrl-BA" dirty="0" smtClean="0"/>
              <a:t>злоупотреба рачуноводствених техника и начела да би се намјерно приказали финансијски резултати који одступају од истинитог и фер приказа</a:t>
            </a:r>
          </a:p>
          <a:p>
            <a:r>
              <a:rPr lang="sr-Cyrl-BA" dirty="0" smtClean="0"/>
              <a:t>трансформација финансијских рачуноводствених приказа од онога што је стварно у оно што субјект жели да прикаже користећи постојећа правила или игноришући нека од њих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335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основне карактеристике креативног рачуноводства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BA" dirty="0" smtClean="0"/>
              <a:t>прилагођавање финансијских извјештаја</a:t>
            </a:r>
          </a:p>
          <a:p>
            <a:r>
              <a:rPr lang="sr-Cyrl-BA" dirty="0" smtClean="0"/>
              <a:t>употреба легалних могућности избора флексибилних рачуноводствених метода, поступака и процјена</a:t>
            </a:r>
          </a:p>
          <a:p>
            <a:r>
              <a:rPr lang="sr-Cyrl-BA" dirty="0" smtClean="0"/>
              <a:t>употреба рубних и ’’натегнутих’’ могућности приказивања пословних догађаја и недовољно јасних области у рачуноводственим стандардима</a:t>
            </a:r>
          </a:p>
          <a:p>
            <a:r>
              <a:rPr lang="sr-Cyrl-BA" dirty="0" smtClean="0"/>
              <a:t>истицање значаја оних информација које одговарају извјештајном субјекту и скривање оних које не погодују</a:t>
            </a:r>
          </a:p>
          <a:p>
            <a:r>
              <a:rPr lang="sr-Cyrl-BA" dirty="0" smtClean="0"/>
              <a:t>злоупотребе којима се прекорачују законски и професионални оквири понашања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448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ЦИЉЕВИ креативног рачуноводства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одржавање повјерења инвеститора</a:t>
            </a:r>
          </a:p>
          <a:p>
            <a:r>
              <a:rPr lang="sr-Cyrl-BA" dirty="0" smtClean="0"/>
              <a:t>остварење бонуса, односно коришћење опција на акције од стране менаџера</a:t>
            </a:r>
          </a:p>
          <a:p>
            <a:r>
              <a:rPr lang="sr-Cyrl-BA" dirty="0" smtClean="0"/>
              <a:t>припрема за преузимање или одбрана од непријатељског преузимања</a:t>
            </a:r>
          </a:p>
          <a:p>
            <a:r>
              <a:rPr lang="sr-Cyrl-BA" dirty="0" smtClean="0"/>
              <a:t>одлагање обавеза за порез на добит за будуће обрачунске периоде</a:t>
            </a:r>
          </a:p>
        </p:txBody>
      </p:sp>
    </p:spTree>
    <p:extLst>
      <p:ext uri="{BB962C8B-B14F-4D97-AF65-F5344CB8AC3E}">
        <p14:creationId xmlns:p14="http://schemas.microsoft.com/office/powerpoint/2010/main" val="1321720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ОДРЖАВАЊЕ ПОВЈЕРЕЊА ИНВЕСТИТОРА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могуће је само ако се предузеће води успјешно</a:t>
            </a:r>
          </a:p>
          <a:p>
            <a:r>
              <a:rPr lang="sr-Cyrl-BA" dirty="0" smtClean="0"/>
              <a:t>раст добитка, односно остварење прогнозираних добитака</a:t>
            </a:r>
          </a:p>
          <a:p>
            <a:r>
              <a:rPr lang="sr-Cyrl-BA" dirty="0" smtClean="0"/>
              <a:t>раст цијена акција </a:t>
            </a:r>
            <a:endParaRPr lang="sr-Latn-BA" dirty="0" smtClean="0"/>
          </a:p>
          <a:p>
            <a:r>
              <a:rPr lang="sr-Cyrl-BA" dirty="0" smtClean="0"/>
              <a:t>повећање тржишне вриједности компаније</a:t>
            </a:r>
          </a:p>
          <a:p>
            <a:r>
              <a:rPr lang="sr-Cyrl-BA" dirty="0" smtClean="0"/>
              <a:t>добар кредитни рејтинг</a:t>
            </a:r>
          </a:p>
          <a:p>
            <a:r>
              <a:rPr lang="sr-Cyrl-BA" dirty="0" smtClean="0"/>
              <a:t>очување и унапређење положаја предузећа у дјелатности којом се бави, итд.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414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ОСТВАРЕЊЕ БОНУСА И КОРИШЋЕЊЕ ОПЦИЈА НА АКЦИЈЕ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случају када бонуси за менаџере зависе од висине остварене добити</a:t>
            </a:r>
          </a:p>
          <a:p>
            <a:r>
              <a:rPr lang="sr-Cyrl-BA" dirty="0"/>
              <a:t>п</a:t>
            </a:r>
            <a:r>
              <a:rPr lang="sr-Cyrl-BA" dirty="0" smtClean="0"/>
              <a:t>осједовање опција на акције, нпр. могућност да се акције добију испод тржишне цијене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670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ПРИПРЕМА ЗА ПРЕУЗИМАЊЕ ИЛИ ОДБРАНА ОД ПРЕУЗИМАЊА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да би осигурали раст добити у будућности, менаџери често у години преузимања неке компаније користе креативно рачуноводство</a:t>
            </a:r>
          </a:p>
          <a:p>
            <a:r>
              <a:rPr lang="sr-Cyrl-BA" dirty="0" smtClean="0"/>
              <a:t>креативно рачуноводство се може користити и да би се отклонила пријетња од непријатељског преузимања – нпр., компанија се путем финансијских извјештаја представља успјешном како би постојећи акционари одустали од продаје својих акција, итд.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041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ПОРЕСКЕ УШТЕДЕ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циљ да се плати што је могуће мање пореза на добит</a:t>
            </a:r>
          </a:p>
          <a:p>
            <a:r>
              <a:rPr lang="sr-Cyrl-BA" dirty="0" smtClean="0"/>
              <a:t>одлагањем плаћања пореза на добит на будуће периоде предузеће стиче бескаматни и неопорезиви извор финансирања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456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ДРУГИ МОТИВИ ЗА ПРИБЈЕГАВАЊЕ КРЕАТИВНОМ РАЧУНОВОДСТВУ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dirty="0"/>
              <a:t>коришћење флексибилних правила унутар регулаторног оквира у циљу креирања ФИ који одговарају извјештајном субјекту</a:t>
            </a:r>
          </a:p>
          <a:p>
            <a:r>
              <a:rPr lang="sr-Cyrl-BA" dirty="0" smtClean="0"/>
              <a:t>финансијски и приносни положај предузећа</a:t>
            </a:r>
          </a:p>
          <a:p>
            <a:r>
              <a:rPr lang="sr-Cyrl-BA" dirty="0" smtClean="0"/>
              <a:t>стање у дјелатности којом се предузеће бави</a:t>
            </a:r>
          </a:p>
          <a:p>
            <a:r>
              <a:rPr lang="sr-Cyrl-BA" dirty="0" smtClean="0"/>
              <a:t>намјера менаџмента да предузеће уђе у процес реструктурисања</a:t>
            </a:r>
          </a:p>
          <a:p>
            <a:r>
              <a:rPr lang="sr-Cyrl-BA" dirty="0" smtClean="0"/>
              <a:t>намјера да се изврши продаја дијела предузећа, аквизиција или нека друга пословна комбинација, итд.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616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ИНСТРУМЕНТИ КРЕАТИВНОГ РАЧУНОВОДСТВА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Мјерама које се користе у оквиру креативног рачуноводства менаџмент може да утиче на:</a:t>
            </a:r>
          </a:p>
          <a:p>
            <a:pPr lvl="1"/>
            <a:r>
              <a:rPr lang="sr-Cyrl-BA" dirty="0" smtClean="0"/>
              <a:t>висину исказане добити, односно биланс успјеха</a:t>
            </a:r>
          </a:p>
          <a:p>
            <a:pPr lvl="1"/>
            <a:r>
              <a:rPr lang="sr-Cyrl-BA" dirty="0" smtClean="0"/>
              <a:t>висину исказане</a:t>
            </a:r>
            <a:r>
              <a:rPr lang="sr-Latn-BA" dirty="0" smtClean="0"/>
              <a:t> </a:t>
            </a:r>
            <a:r>
              <a:rPr lang="sr-Cyrl-BA" dirty="0" smtClean="0"/>
              <a:t>нето имовине, односно биланс стања</a:t>
            </a:r>
          </a:p>
          <a:p>
            <a:pPr lvl="1"/>
            <a:r>
              <a:rPr lang="sr-Cyrl-BA" dirty="0" smtClean="0"/>
              <a:t>висину исказане нето готовине из оперативних (пословних) активности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023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УОБЛИЧАВАЊЕ ДОБИТИ – ИСКАЗИВАЊЕ ВИШЕ ДОБИТИ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BA" dirty="0" smtClean="0"/>
              <a:t>очувању повјерења код постојећих и стицању повјерења код потенцијалних инвеститора доприноси исказивање више добити или исказивање добити која је близу износу прогнозираног добитка</a:t>
            </a:r>
          </a:p>
          <a:p>
            <a:r>
              <a:rPr lang="sr-Cyrl-BA" dirty="0" smtClean="0"/>
              <a:t>раст добити утиче на раст цијена акција или смањивање промјењивости цијена, што даље доводи до повећања тржишне вриједности компаније, до смањења цијене сопственог капитала и раста цијена опција на акције</a:t>
            </a:r>
          </a:p>
          <a:p>
            <a:r>
              <a:rPr lang="sr-Cyrl-BA" dirty="0" smtClean="0"/>
              <a:t>виша добит поправља бонитет предузећа јер умањује степен задужености и стопу учешћа расхода камата у добитку</a:t>
            </a:r>
          </a:p>
          <a:p>
            <a:r>
              <a:rPr lang="sr-Cyrl-BA" dirty="0" smtClean="0"/>
              <a:t>истраживања показују да се уобличавање добитка више врши посредством прихода него расхода (утицај на маржу пословног добитка, стопу учешћа расхода финансирања у приходима, однос ословних и непословних прихода и др.)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352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КРЕАТИВНО РАЧУНОВОДСТВО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BA" dirty="0" smtClean="0"/>
              <a:t>Различита одређења овог појма:</a:t>
            </a:r>
          </a:p>
          <a:p>
            <a:pPr lvl="1"/>
            <a:r>
              <a:rPr lang="sr-Cyrl-BA" dirty="0" smtClean="0"/>
              <a:t>креативно рачуноводство укључује уобличавање финансијских извјештаја коришћењем права избора и других поступака допуштених рачуноводственом регулативом</a:t>
            </a:r>
          </a:p>
          <a:p>
            <a:pPr lvl="1"/>
            <a:r>
              <a:rPr lang="sr-Cyrl-BA" dirty="0" smtClean="0"/>
              <a:t>креативно рачуноводство обухвата управљање добитком (не укључујући тзв. ’’уравнотежење добитка’’) и манипулацију у вези са класификацијом било у билансу стања, било у билансу успјеха</a:t>
            </a:r>
          </a:p>
          <a:p>
            <a:pPr lvl="1"/>
            <a:r>
              <a:rPr lang="sr-Cyrl-BA" dirty="0" smtClean="0"/>
              <a:t>креативно рачуноводство обухвата свако и све оне поступке који се користе да би се манипулисало подацима у ФИ, укључујући агресивно рачуноводство, примјену рачуноводствених начела и принципоа супротно њиховој суштини, лажно финансијско извјештавање и све поступке који воде ка управљању добитком или манипулисању приходима и расходима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960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МЈЕРЕ ЗА ИСКАЗИВАЊЕ ВИШЕ ДОБИТИ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BA" dirty="0" smtClean="0"/>
              <a:t>прерано признавање прихода</a:t>
            </a:r>
          </a:p>
          <a:p>
            <a:r>
              <a:rPr lang="sr-Cyrl-BA" dirty="0" smtClean="0"/>
              <a:t>признавање прихода чији квалитет је упитан</a:t>
            </a:r>
          </a:p>
          <a:p>
            <a:r>
              <a:rPr lang="sr-Cyrl-BA" dirty="0" smtClean="0"/>
              <a:t>признавање непостојећих прихода</a:t>
            </a:r>
          </a:p>
          <a:p>
            <a:r>
              <a:rPr lang="sr-Cyrl-BA" dirty="0" smtClean="0"/>
              <a:t>прецјењивање остварених прихода</a:t>
            </a:r>
          </a:p>
          <a:p>
            <a:r>
              <a:rPr lang="sr-Cyrl-BA" dirty="0" smtClean="0"/>
              <a:t>укључивање непословних у пословне приходе</a:t>
            </a:r>
          </a:p>
          <a:p>
            <a:r>
              <a:rPr lang="sr-Cyrl-BA" dirty="0" smtClean="0"/>
              <a:t>пребацивање текућих расхода у раније или касније обрачунске периоде</a:t>
            </a:r>
          </a:p>
          <a:p>
            <a:r>
              <a:rPr lang="sr-Cyrl-BA" dirty="0" smtClean="0"/>
              <a:t>погрешна књижења или неправилно умањење (потцјењивање) обавеза</a:t>
            </a:r>
          </a:p>
          <a:p>
            <a:r>
              <a:rPr lang="sr-Cyrl-BA" dirty="0" smtClean="0"/>
              <a:t>убрзање продаје, продаја имовине чија продајна вриједност је знатно виша од књиговодствене, итд.</a:t>
            </a:r>
          </a:p>
          <a:p>
            <a:r>
              <a:rPr lang="sr-Cyrl-BA" dirty="0" smtClean="0"/>
              <a:t>укључивање у набавну вриједност / цијену коштања трошкова који немају способност активирања</a:t>
            </a:r>
          </a:p>
          <a:p>
            <a:r>
              <a:rPr lang="sr-Cyrl-BA" dirty="0" smtClean="0"/>
              <a:t>промјене рачуноводствених политика (за обрачун амортизације, ИВ потраживања, трошкова реализованих залиха, итд.)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440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ПРЕРАНО ИЛИ ПРИЗНАВАЊЕ ПРИХОДА СУМЊИВОГ КВАЛИТЕТА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признавање прихода од услуга које ће бити реализоване тек у будућим периодима</a:t>
            </a:r>
          </a:p>
          <a:p>
            <a:r>
              <a:rPr lang="sr-Cyrl-BA" dirty="0" smtClean="0"/>
              <a:t>признавање прихода прије испоруке или прије него што купац прихвати испоруку</a:t>
            </a:r>
          </a:p>
          <a:p>
            <a:r>
              <a:rPr lang="sr-Cyrl-BA" dirty="0" smtClean="0"/>
              <a:t>признавање прихода иако купац није обавезан да плати</a:t>
            </a:r>
          </a:p>
          <a:p>
            <a:r>
              <a:rPr lang="sr-Cyrl-BA" dirty="0" smtClean="0"/>
              <a:t>признавање прихода од продаје повезаним правним лицима у консолидованом БУ</a:t>
            </a:r>
          </a:p>
          <a:p>
            <a:r>
              <a:rPr lang="sr-Cyrl-BA" dirty="0" smtClean="0"/>
              <a:t>продаја безвриједне имовине (повезаним) купцима по високим цијенама</a:t>
            </a:r>
          </a:p>
          <a:p>
            <a:r>
              <a:rPr lang="sr-Cyrl-BA" dirty="0" smtClean="0"/>
              <a:t>признавање туђих прихода као властитих,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930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ПРИЗНАВАЊЕ ФИКТИВНИХ ПРИХОДА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признавање прихода када нису испуњене законске претпоставке за то</a:t>
            </a:r>
          </a:p>
          <a:p>
            <a:r>
              <a:rPr lang="sr-Cyrl-BA" dirty="0" smtClean="0"/>
              <a:t>признавање финансијских и ванредних прихода као пословних </a:t>
            </a:r>
          </a:p>
          <a:p>
            <a:r>
              <a:rPr lang="sr-Cyrl-BA" dirty="0" smtClean="0"/>
              <a:t>признавање прихода од продаје у висини продајне цијене сталне материјалне имовине</a:t>
            </a:r>
          </a:p>
          <a:p>
            <a:r>
              <a:rPr lang="sr-Cyrl-BA" dirty="0" smtClean="0"/>
              <a:t>признавање рабата одобреног од добављача као прихода</a:t>
            </a:r>
          </a:p>
          <a:p>
            <a:r>
              <a:rPr lang="sr-Cyrl-BA" dirty="0" smtClean="0"/>
              <a:t>признавање прихода од продаје од компаније након пословног спајања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958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ПРЕЦЈЕЊИВАЊЕ ПОСЛОВНИХ ПРИХОДА ВАНРЕДНИМ ДОБИЦИМА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повећање профита продајом отписане имовине</a:t>
            </a:r>
          </a:p>
          <a:p>
            <a:r>
              <a:rPr lang="sr-Cyrl-BA" dirty="0" smtClean="0"/>
              <a:t>укључивање добитака од продаје сталне имовине или залиха материјала у пословне приходе</a:t>
            </a:r>
          </a:p>
          <a:p>
            <a:r>
              <a:rPr lang="sr-Cyrl-BA" dirty="0" smtClean="0"/>
              <a:t>коришћење добити од продаје сталне имовине за смањење текућих расхода</a:t>
            </a:r>
          </a:p>
          <a:p>
            <a:r>
              <a:rPr lang="sr-Cyrl-BA" dirty="0" smtClean="0"/>
              <a:t>стварање прихода циљаном рекласификацијом билансних позиција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745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ПРЕБАЦИВАЊЕ ТЕКУЋИХ РАСХОДА У ДРУГЕ ОБРАЧУНСКЕ ПЕРИОДЕ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капитализација текућих оперативних трошкова</a:t>
            </a:r>
          </a:p>
          <a:p>
            <a:r>
              <a:rPr lang="sr-Cyrl-BA" dirty="0" smtClean="0"/>
              <a:t>промјена рачуноводствених политика</a:t>
            </a:r>
          </a:p>
          <a:p>
            <a:r>
              <a:rPr lang="sr-Cyrl-BA" dirty="0" smtClean="0"/>
              <a:t>продужетак периода обрачуна амортизације</a:t>
            </a:r>
          </a:p>
          <a:p>
            <a:r>
              <a:rPr lang="sr-Cyrl-BA" dirty="0" smtClean="0"/>
              <a:t>смањење исправке вриједности потраживања од купаца</a:t>
            </a:r>
          </a:p>
          <a:p>
            <a:r>
              <a:rPr lang="sr-Cyrl-BA" dirty="0" smtClean="0"/>
              <a:t>непризнавање расхода од усклађивања вриједности имовине (билансирање скривених губитака),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252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УОБЛИЧАВАЊЕ ДОБИТИ – ИСКАЗИВАЊЕ НИЖЕ ДОБИТИ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углавном се користи за реализацију два циља:</a:t>
            </a:r>
          </a:p>
          <a:p>
            <a:pPr lvl="1"/>
            <a:r>
              <a:rPr lang="sr-Cyrl-BA" dirty="0"/>
              <a:t>и</a:t>
            </a:r>
            <a:r>
              <a:rPr lang="sr-Cyrl-BA" dirty="0" smtClean="0"/>
              <a:t>ли је намјера да се плати мањи износ пореза на добит</a:t>
            </a:r>
          </a:p>
          <a:p>
            <a:pPr lvl="1"/>
            <a:r>
              <a:rPr lang="sr-Cyrl-BA" dirty="0" smtClean="0"/>
              <a:t>или да се дио добити из године када је она остварена у превеликом износу пребаци у наредне периоде у којима се очекује њен мањи износ</a:t>
            </a:r>
            <a:endParaRPr lang="sr-Cyrl-BA" dirty="0"/>
          </a:p>
          <a:p>
            <a:r>
              <a:rPr lang="sr-Cyrl-BA" dirty="0" smtClean="0"/>
              <a:t>циљ да се смањи порез на добит више је присутан код некотирајућих него код котирајућих компанија</a:t>
            </a:r>
          </a:p>
          <a:p>
            <a:r>
              <a:rPr lang="sr-Cyrl-BA" dirty="0" smtClean="0"/>
              <a:t>у случају уласка у реструктурисање, компанија обично настоји да ’’очисти’’ биланс стања од различитих нагомиланих (скривених) губитака</a:t>
            </a:r>
          </a:p>
        </p:txBody>
      </p:sp>
    </p:spTree>
    <p:extLst>
      <p:ext uri="{BB962C8B-B14F-4D97-AF65-F5344CB8AC3E}">
        <p14:creationId xmlns:p14="http://schemas.microsoft.com/office/powerpoint/2010/main" val="984652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ПОСТУПЦИ ЛАЖНОГ ИЛИ АГРЕСИВНОГ ПОВЕЋАЊА ТРОШКОВА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BA" dirty="0" smtClean="0"/>
              <a:t>књижење трошкова који се не односе на предузеће на терет његових пословних расхода</a:t>
            </a:r>
          </a:p>
          <a:p>
            <a:r>
              <a:rPr lang="sr-Cyrl-BA" dirty="0" smtClean="0"/>
              <a:t>књижење фиктивних рачуна за трошкове</a:t>
            </a:r>
          </a:p>
          <a:p>
            <a:r>
              <a:rPr lang="sr-Cyrl-BA" dirty="0" smtClean="0"/>
              <a:t>агресиван отпис вриједности имовинских позиција</a:t>
            </a:r>
          </a:p>
          <a:p>
            <a:r>
              <a:rPr lang="sr-Cyrl-BA" dirty="0" smtClean="0"/>
              <a:t>пропуштање да се изврше правилна активна временска разграничења трошкова</a:t>
            </a:r>
          </a:p>
          <a:p>
            <a:r>
              <a:rPr lang="sr-Cyrl-BA" dirty="0" smtClean="0"/>
              <a:t>погрешно разграничење трошкова по предмету (нпр., потцјењивање вриједности залиха учинака)</a:t>
            </a:r>
          </a:p>
          <a:p>
            <a:r>
              <a:rPr lang="sr-Cyrl-BA" dirty="0" smtClean="0"/>
              <a:t>неоправдано признавање трошкова резервисања</a:t>
            </a:r>
          </a:p>
          <a:p>
            <a:r>
              <a:rPr lang="sr-Cyrl-BA" dirty="0" smtClean="0"/>
              <a:t>дупло књижење пословних промјена које се односе на трошкове периода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9141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УОБЛИЧАВАЊЕ ИМОВИНЕ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манипулације нето имовином могу имати више циљева</a:t>
            </a:r>
          </a:p>
          <a:p>
            <a:r>
              <a:rPr lang="sr-Cyrl-BA" dirty="0" smtClean="0"/>
              <a:t>циљ може да буде намјера да се обману повјериоци – прецјењивањем активе или потцјењивањем обавеза повећава се вриједност нето имовине, чиме се рацио задужености смањује</a:t>
            </a:r>
          </a:p>
          <a:p>
            <a:r>
              <a:rPr lang="sr-Cyrl-BA" dirty="0" smtClean="0"/>
              <a:t>исказивање ниже вриједности нето имовине може бити условљено жељом менаџмента да добије аргументацију за вођење политике задржане зараде или за повећање нето имовине кроз додатну капитализацију и сл.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801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МЈЕРЕ КОЈИМ СЕ УТИЧЕ НА ВРИЈЕДНОСТ (НЕТО) ИМОВИНЕ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свака манипулација са приходима и расходима утиче и на висину нето имовине</a:t>
            </a:r>
          </a:p>
          <a:p>
            <a:r>
              <a:rPr lang="sr-Cyrl-BA" dirty="0" smtClean="0"/>
              <a:t>мјере које нису повезане са билансом успјеха:</a:t>
            </a:r>
          </a:p>
          <a:p>
            <a:pPr lvl="1"/>
            <a:r>
              <a:rPr lang="sr-Cyrl-BA" dirty="0" smtClean="0"/>
              <a:t>исказивање финансијског лизинга као оперативног</a:t>
            </a:r>
          </a:p>
          <a:p>
            <a:pPr lvl="1"/>
            <a:r>
              <a:rPr lang="sr-Cyrl-BA" dirty="0" smtClean="0"/>
              <a:t>пренос имовине и обавеза на тзв. ентитете посебне намјене који се касније не укључују у консолидацију</a:t>
            </a:r>
          </a:p>
          <a:p>
            <a:pPr lvl="1"/>
            <a:r>
              <a:rPr lang="sr-Cyrl-BA" dirty="0" smtClean="0"/>
              <a:t>агресивна ревалоризација некретнина, постројења и опреме</a:t>
            </a:r>
          </a:p>
          <a:p>
            <a:pPr lvl="1"/>
            <a:r>
              <a:rPr lang="sr-Cyrl-BA" dirty="0" smtClean="0"/>
              <a:t>класификација финансијске активе (нпр. улагања у акције) у категорију активе која се прати по фер вриједности кроз биланс стања,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933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УОБЛИЧАВАЊЕ НЕТО ГОТОВИНЕ ИЗ ПОСЛОВНИХ АКТИВНОСТИ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исказивање вишег или нижег износа готовине у односу на стварно стање</a:t>
            </a:r>
          </a:p>
          <a:p>
            <a:r>
              <a:rPr lang="sr-Cyrl-BA" dirty="0" smtClean="0"/>
              <a:t>манипулисање са садржајем рачуна готовине</a:t>
            </a:r>
          </a:p>
          <a:p>
            <a:r>
              <a:rPr lang="sr-Cyrl-BA" dirty="0" smtClean="0"/>
              <a:t>рекласификација прилива из инвестиционих активности у приливе из пословних активности</a:t>
            </a:r>
          </a:p>
          <a:p>
            <a:r>
              <a:rPr lang="sr-Cyrl-BA" dirty="0" smtClean="0"/>
              <a:t>продаја потраживања од купаца (факторинг) повећава приливе из пословних активности</a:t>
            </a:r>
          </a:p>
          <a:p>
            <a:r>
              <a:rPr lang="sr-Cyrl-BA" dirty="0" smtClean="0"/>
              <a:t>капитализација камате – проузрокује исказивање нижег износа нето новчаног тока из инвестиционих активности, односно вишег износа нето новчаног тока из пословних активности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13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слични појмови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Да би се означили поступци менаџера који воде ка презентацији жељене а не стварне слике финансијског и приносног положаја, у литератури се користи више сличних израза као што су:</a:t>
            </a:r>
          </a:p>
          <a:p>
            <a:pPr lvl="1"/>
            <a:r>
              <a:rPr lang="sr-Cyrl-BA" dirty="0" smtClean="0"/>
              <a:t>агресивно рачуноводство</a:t>
            </a:r>
          </a:p>
          <a:p>
            <a:pPr lvl="1"/>
            <a:r>
              <a:rPr lang="sr-Cyrl-BA" dirty="0" smtClean="0"/>
              <a:t>управљање добитком</a:t>
            </a:r>
          </a:p>
          <a:p>
            <a:pPr lvl="1"/>
            <a:r>
              <a:rPr lang="sr-Cyrl-BA" dirty="0" smtClean="0"/>
              <a:t>уједначавање добитка</a:t>
            </a:r>
          </a:p>
          <a:p>
            <a:pPr lvl="1"/>
            <a:r>
              <a:rPr lang="sr-Cyrl-BA" dirty="0" smtClean="0"/>
              <a:t>лажно финансијско извјештавање</a:t>
            </a:r>
          </a:p>
          <a:p>
            <a:pPr lvl="1"/>
            <a:r>
              <a:rPr lang="sr-Cyrl-BA" dirty="0" smtClean="0"/>
              <a:t>креативно рачуноводство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5066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BA" sz="2800" dirty="0" smtClean="0"/>
              <a:t>КАКО ПРЕПОЗНАТИ РИЗИК ОД УПОТРЕБЕ КРЕАТИВНОГ РАЧУНОВОДСТВА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BA" dirty="0" smtClean="0"/>
              <a:t>власник и директор су једна иста особа или се ради о повезаним лицима</a:t>
            </a:r>
          </a:p>
          <a:p>
            <a:r>
              <a:rPr lang="sr-Cyrl-BA" dirty="0" smtClean="0"/>
              <a:t>директор и извршни директор су једна иста особа</a:t>
            </a:r>
          </a:p>
          <a:p>
            <a:r>
              <a:rPr lang="sr-Cyrl-BA" dirty="0" smtClean="0"/>
              <a:t>компанија има велики одбор директора, што онемогућава ефикасну контролу</a:t>
            </a:r>
          </a:p>
          <a:p>
            <a:r>
              <a:rPr lang="sr-Cyrl-BA" dirty="0" smtClean="0"/>
              <a:t>спољне чланове одбора препоручују или постављају извршни директори</a:t>
            </a:r>
          </a:p>
          <a:p>
            <a:r>
              <a:rPr lang="sr-Cyrl-BA" dirty="0" smtClean="0"/>
              <a:t>спољни чланови одбора су пословно повезани са предузећем</a:t>
            </a:r>
          </a:p>
          <a:p>
            <a:r>
              <a:rPr lang="sr-Cyrl-BA" dirty="0" smtClean="0"/>
              <a:t>спољни чланови одбора раде у више одбора у различитим предузећима</a:t>
            </a:r>
          </a:p>
          <a:p>
            <a:r>
              <a:rPr lang="sr-Cyrl-BA" dirty="0" smtClean="0"/>
              <a:t>одбор за ревизију не постоји или постоји али његови чланови нису компетентни или независни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8989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БИТНЕ СУ И СЛЕДЕЋЕ ПОЈАВЕ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BA" dirty="0" smtClean="0"/>
              <a:t>неочекиване или необјашњиве промјене рачуноводствених политика</a:t>
            </a:r>
          </a:p>
          <a:p>
            <a:r>
              <a:rPr lang="sr-Cyrl-BA" dirty="0" smtClean="0"/>
              <a:t>раст добитка као посљедица непланиране продаје имовине</a:t>
            </a:r>
          </a:p>
          <a:p>
            <a:r>
              <a:rPr lang="sr-Cyrl-BA" dirty="0" smtClean="0"/>
              <a:t>повећање учешћа потраживања у приходима од продаје, пружање купцима повољнијих услова плаћања, продужење рокова за плаћање и др.</a:t>
            </a:r>
          </a:p>
          <a:p>
            <a:r>
              <a:rPr lang="sr-Cyrl-BA" dirty="0" smtClean="0"/>
              <a:t>повећање разлике између нето добитка и нето готовине из пословних активности</a:t>
            </a:r>
          </a:p>
          <a:p>
            <a:r>
              <a:rPr lang="sr-Cyrl-BA" dirty="0" smtClean="0"/>
              <a:t>повећање разлике између бруто добитка и опорезивог добитка</a:t>
            </a:r>
          </a:p>
          <a:p>
            <a:r>
              <a:rPr lang="sr-Cyrl-BA" dirty="0" smtClean="0"/>
              <a:t>неочекивано високо отписивање вриједности имовине</a:t>
            </a:r>
          </a:p>
          <a:p>
            <a:r>
              <a:rPr lang="sr-Cyrl-BA" dirty="0" smtClean="0"/>
              <a:t>велико прилагођавање добити у последњем кварталу</a:t>
            </a:r>
          </a:p>
          <a:p>
            <a:r>
              <a:rPr lang="sr-Cyrl-BA" dirty="0" smtClean="0"/>
              <a:t>промјена ревизора</a:t>
            </a:r>
          </a:p>
          <a:p>
            <a:r>
              <a:rPr lang="sr-Cyrl-BA" smtClean="0"/>
              <a:t>значајне трансакције са повезаним странама, ...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153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АГРЕСИВНО РАЧУНОВОДСТВО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Избор поступака и примјена рачуноводствених начела и принципа извршени су тако да се оствари жељени циљ, као што је исказивање вишег износа добитка, независно од тога да ли су ти поступци, начела и принципи у складу са прописаним правилима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776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УПРАВЉАЊЕ ДОБИТКОМ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Има за циљ исказивање циљане висине добитка</a:t>
            </a:r>
          </a:p>
          <a:p>
            <a:r>
              <a:rPr lang="sr-Cyrl-BA" dirty="0" smtClean="0"/>
              <a:t>Уколико менаџмент активно манипулише добитком да би исказана висина добити била приближно једнака оној коју је он сам унапријед одредио или оној која је прогнозирана од стране аналитичара или у циљу да одражава одређени тренд добитка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148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УЈЕДНАЧАВАЊЕ ДОБИТКА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/>
              <a:t>М</a:t>
            </a:r>
            <a:r>
              <a:rPr lang="sr-Cyrl-BA" dirty="0" smtClean="0"/>
              <a:t>анипулација са добитком чији циљ је исказивање уједначене висине добитка у низу сукцесивних временских периода, на начин да се током профитабилних година дио добитка не искаже, већ се одлаже у виду латентних резерви које се разлажу у годинама када није остварена задовољавајућа висина добитка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642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ЛАЖНО ФИНАНСИЈСКО ИЗВЈЕШТАВАЊЕ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/>
              <a:t>Н</a:t>
            </a:r>
            <a:r>
              <a:rPr lang="sr-Cyrl-BA" dirty="0" smtClean="0"/>
              <a:t>амјерно погрешно приказивање или изостављање износа или објашњења у финансијским извјештајима да би се корисници финансијских извјештаја обманули</a:t>
            </a:r>
          </a:p>
          <a:p>
            <a:r>
              <a:rPr lang="sr-Cyrl-BA" dirty="0" smtClean="0"/>
              <a:t>Ради се у суштини о фалсификовању биланса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244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КАКО СЕ ДОШЛО ДО КРЕАТИВНОГ РАЧУНОВОДСТВА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BA" dirty="0" smtClean="0"/>
              <a:t>Развој финансијских тржишта и интернационализација пословања предузећа довели су до повећања степена њихове јавне одговорности</a:t>
            </a:r>
          </a:p>
          <a:p>
            <a:r>
              <a:rPr lang="sr-Cyrl-BA" dirty="0" smtClean="0"/>
              <a:t>Дошло је до значајног повећања и промјене у захтјевима корисника финансиијских извјештаја</a:t>
            </a:r>
          </a:p>
          <a:p>
            <a:r>
              <a:rPr lang="sr-Cyrl-BA" dirty="0" smtClean="0"/>
              <a:t>Раздвајање власништва и управљања компанијама</a:t>
            </a:r>
          </a:p>
          <a:p>
            <a:r>
              <a:rPr lang="sr-Cyrl-BA" dirty="0" smtClean="0"/>
              <a:t>У почетној теоријској замисли циљ је био да се омогући реалан приказ стварног финансијског и приносног положаја, према текућим вриједностима имовине, обавеза и капитала</a:t>
            </a:r>
          </a:p>
          <a:p>
            <a:r>
              <a:rPr lang="sr-Cyrl-BA" dirty="0" smtClean="0"/>
              <a:t>Због тога су у рачуноводство уведени фер вриједност и различити модели процјене вриједности имовине и обавеза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86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КАКО ЈЕ КРЕАТИВНО ПРЕРАСЛО У МАНИПУЛАТИВНО РАЧУНОВОДСТВО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BA" dirty="0" smtClean="0"/>
              <a:t>Флексибилност у примјени рачуноводствених поступака</a:t>
            </a:r>
          </a:p>
          <a:p>
            <a:pPr lvl="1"/>
            <a:r>
              <a:rPr lang="sr-Cyrl-BA" dirty="0" smtClean="0"/>
              <a:t>алтернативне рачуноводствене политике</a:t>
            </a:r>
          </a:p>
          <a:p>
            <a:pPr lvl="1"/>
            <a:r>
              <a:rPr lang="sr-Cyrl-BA" dirty="0" smtClean="0"/>
              <a:t>концепт метаријалности – материјалне значајности</a:t>
            </a:r>
          </a:p>
          <a:p>
            <a:pPr lvl="1"/>
            <a:r>
              <a:rPr lang="sr-Cyrl-BA" dirty="0" smtClean="0"/>
              <a:t>значајно мање учешће државе у прописивању форме и обавезбости употребе различитих књиговодствених инструмената (контног плана, на примјер)</a:t>
            </a:r>
          </a:p>
          <a:p>
            <a:pPr lvl="1"/>
            <a:r>
              <a:rPr lang="sr-Cyrl-BA" dirty="0" smtClean="0"/>
              <a:t>релативно висока слобода у креирању финансијских извјештаја</a:t>
            </a:r>
          </a:p>
          <a:p>
            <a:r>
              <a:rPr lang="sr-Cyrl-BA" dirty="0" smtClean="0"/>
              <a:t>Значајан ниво ослањања на рачуноводствене процјене</a:t>
            </a:r>
          </a:p>
          <a:p>
            <a:r>
              <a:rPr lang="sr-Cyrl-BA" dirty="0" smtClean="0"/>
              <a:t>Значајна примјена фер вриједности</a:t>
            </a:r>
          </a:p>
          <a:p>
            <a:r>
              <a:rPr lang="sr-Cyrl-BA" dirty="0" smtClean="0"/>
              <a:t>Комплексни и често недовољно јасни рачуноводствени стандарди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1080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156</TotalTime>
  <Words>1773</Words>
  <Application>Microsoft Office PowerPoint</Application>
  <PresentationFormat>On-screen Show (4:3)</PresentationFormat>
  <Paragraphs>170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Apothecary</vt:lpstr>
      <vt:lpstr>ЦИЉЕВИ И ПРЕТПОСТАВКЕ КРЕАТИВНОГ РАЧУНОВОДСТВА</vt:lpstr>
      <vt:lpstr>КРЕАТИВНО РАЧУНОВОДСТВО</vt:lpstr>
      <vt:lpstr>слични појмови</vt:lpstr>
      <vt:lpstr>АГРЕСИВНО РАЧУНОВОДСТВО</vt:lpstr>
      <vt:lpstr>УПРАВЉАЊЕ ДОБИТКОМ</vt:lpstr>
      <vt:lpstr>УЈЕДНАЧАВАЊЕ ДОБИТКА</vt:lpstr>
      <vt:lpstr>ЛАЖНО ФИНАНСИЈСКО ИЗВЈЕШТАВАЊЕ</vt:lpstr>
      <vt:lpstr>КАКО СЕ ДОШЛО ДО КРЕАТИВНОГ РАЧУНОВОДСТВА</vt:lpstr>
      <vt:lpstr>КАКО ЈЕ КРЕАТИВНО ПРЕРАСЛО У МАНИПУЛАТИВНО РАЧУНОВОДСТВО</vt:lpstr>
      <vt:lpstr>ДЕФИНИЦИЈЕ КРЕАТИВНОГ РАЧУНОВОДСТВА</vt:lpstr>
      <vt:lpstr>основне карактеристике креативног рачуноводства</vt:lpstr>
      <vt:lpstr>ЦИЉЕВИ креативног рачуноводства</vt:lpstr>
      <vt:lpstr>ОДРЖАВАЊЕ ПОВЈЕРЕЊА ИНВЕСТИТОРА</vt:lpstr>
      <vt:lpstr>ОСТВАРЕЊЕ БОНУСА И КОРИШЋЕЊЕ ОПЦИЈА НА АКЦИЈЕ</vt:lpstr>
      <vt:lpstr>ПРИПРЕМА ЗА ПРЕУЗИМАЊЕ ИЛИ ОДБРАНА ОД ПРЕУЗИМАЊА</vt:lpstr>
      <vt:lpstr>ПОРЕСКЕ УШТЕДЕ</vt:lpstr>
      <vt:lpstr>ДРУГИ МОТИВИ ЗА ПРИБЈЕГАВАЊЕ КРЕАТИВНОМ РАЧУНОВОДСТВУ</vt:lpstr>
      <vt:lpstr>ИНСТРУМЕНТИ КРЕАТИВНОГ РАЧУНОВОДСТВА</vt:lpstr>
      <vt:lpstr>УОБЛИЧАВАЊЕ ДОБИТИ – ИСКАЗИВАЊЕ ВИШЕ ДОБИТИ</vt:lpstr>
      <vt:lpstr>МЈЕРЕ ЗА ИСКАЗИВАЊЕ ВИШЕ ДОБИТИ</vt:lpstr>
      <vt:lpstr>ПРЕРАНО ИЛИ ПРИЗНАВАЊЕ ПРИХОДА СУМЊИВОГ КВАЛИТЕТА</vt:lpstr>
      <vt:lpstr>ПРИЗНАВАЊЕ ФИКТИВНИХ ПРИХОДА</vt:lpstr>
      <vt:lpstr>ПРЕЦЈЕЊИВАЊЕ ПОСЛОВНИХ ПРИХОДА ВАНРЕДНИМ ДОБИЦИМА</vt:lpstr>
      <vt:lpstr>ПРЕБАЦИВАЊЕ ТЕКУЋИХ РАСХОДА У ДРУГЕ ОБРАЧУНСКЕ ПЕРИОДЕ</vt:lpstr>
      <vt:lpstr>УОБЛИЧАВАЊЕ ДОБИТИ – ИСКАЗИВАЊЕ НИЖЕ ДОБИТИ</vt:lpstr>
      <vt:lpstr>ПОСТУПЦИ ЛАЖНОГ ИЛИ АГРЕСИВНОГ ПОВЕЋАЊА ТРОШКОВА</vt:lpstr>
      <vt:lpstr>УОБЛИЧАВАЊЕ ИМОВИНЕ</vt:lpstr>
      <vt:lpstr>МЈЕРЕ КОЈИМ СЕ УТИЧЕ НА ВРИЈЕДНОСТ (НЕТО) ИМОВИНЕ</vt:lpstr>
      <vt:lpstr>УОБЛИЧАВАЊЕ НЕТО ГОТОВИНЕ ИЗ ПОСЛОВНИХ АКТИВНОСТИ</vt:lpstr>
      <vt:lpstr>КАКО ПРЕПОЗНАТИ РИЗИК ОД УПОТРЕБЕ КРЕАТИВНОГ РАЧУНОВОДСТВА</vt:lpstr>
      <vt:lpstr>БИТНЕ СУ И СЛЕДЕЋЕ ПОЈАВЕ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ЦИЉЕВИ КРЕАТИВНОГ РАЧУНОВОДСТВА</dc:title>
  <dc:creator>Brane</dc:creator>
  <cp:lastModifiedBy>Pavilion</cp:lastModifiedBy>
  <cp:revision>23</cp:revision>
  <dcterms:created xsi:type="dcterms:W3CDTF">2006-08-16T00:00:00Z</dcterms:created>
  <dcterms:modified xsi:type="dcterms:W3CDTF">2017-11-01T21:02:22Z</dcterms:modified>
</cp:coreProperties>
</file>