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71" r:id="rId15"/>
    <p:sldId id="272" r:id="rId16"/>
    <p:sldId id="269" r:id="rId17"/>
    <p:sldId id="270" r:id="rId18"/>
    <p:sldId id="273" r:id="rId19"/>
    <p:sldId id="275" r:id="rId20"/>
    <p:sldId id="276" r:id="rId21"/>
    <p:sldId id="277" r:id="rId22"/>
    <p:sldId id="278" r:id="rId23"/>
    <p:sldId id="279" r:id="rId24"/>
    <p:sldId id="280" r:id="rId25"/>
    <p:sldId id="281" r:id="rId26"/>
    <p:sldId id="282" r:id="rId27"/>
    <p:sldId id="285" r:id="rId28"/>
    <p:sldId id="286" r:id="rId29"/>
    <p:sldId id="287" r:id="rId30"/>
    <p:sldId id="288" r:id="rId31"/>
    <p:sldId id="283" r:id="rId32"/>
    <p:sldId id="284"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F19171F-47EF-4A81-9DC2-ED585F60AFD5}" type="datetimeFigureOut">
              <a:rPr lang="en-US" smtClean="0"/>
              <a:pPr/>
              <a:t>5/27/2019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378EDCF-9326-4057-B331-DD85E83318D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19171F-47EF-4A81-9DC2-ED585F60AFD5}" type="datetimeFigureOut">
              <a:rPr lang="en-US" smtClean="0"/>
              <a:pPr/>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19171F-47EF-4A81-9DC2-ED585F60AFD5}" type="datetimeFigureOut">
              <a:rPr lang="en-US" smtClean="0"/>
              <a:pPr/>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19171F-47EF-4A81-9DC2-ED585F60AFD5}" type="datetimeFigureOut">
              <a:rPr lang="en-US" smtClean="0"/>
              <a:pPr/>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F19171F-47EF-4A81-9DC2-ED585F60AFD5}" type="datetimeFigureOut">
              <a:rPr lang="en-US" smtClean="0"/>
              <a:pPr/>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78EDCF-9326-4057-B331-DD85E83318D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F19171F-47EF-4A81-9DC2-ED585F60AFD5}" type="datetimeFigureOut">
              <a:rPr lang="en-US" smtClean="0"/>
              <a:pPr/>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F19171F-47EF-4A81-9DC2-ED585F60AFD5}" type="datetimeFigureOut">
              <a:rPr lang="en-US" smtClean="0"/>
              <a:pPr/>
              <a:t>5/27/2019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F19171F-47EF-4A81-9DC2-ED585F60AFD5}" type="datetimeFigureOut">
              <a:rPr lang="en-US" smtClean="0"/>
              <a:pPr/>
              <a:t>5/27/2019</a:t>
            </a:fld>
            <a:endParaRPr lang="en-US"/>
          </a:p>
        </p:txBody>
      </p:sp>
      <p:sp>
        <p:nvSpPr>
          <p:cNvPr id="8" name="Slide Number Placeholder 7"/>
          <p:cNvSpPr>
            <a:spLocks noGrp="1"/>
          </p:cNvSpPr>
          <p:nvPr>
            <p:ph type="sldNum" sz="quarter" idx="11"/>
          </p:nvPr>
        </p:nvSpPr>
        <p:spPr/>
        <p:txBody>
          <a:bodyPr/>
          <a:lstStyle/>
          <a:p>
            <a:fld id="{3378EDCF-9326-4057-B331-DD85E83318DA}"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9171F-47EF-4A81-9DC2-ED585F60AFD5}" type="datetimeFigureOut">
              <a:rPr lang="en-US" smtClean="0"/>
              <a:pPr/>
              <a:t>5/27/2019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F19171F-47EF-4A81-9DC2-ED585F60AFD5}" type="datetimeFigureOut">
              <a:rPr lang="en-US" smtClean="0"/>
              <a:pPr/>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3378EDCF-9326-4057-B331-DD85E83318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3F19171F-47EF-4A81-9DC2-ED585F60AFD5}" type="datetimeFigureOut">
              <a:rPr lang="en-US" smtClean="0"/>
              <a:pPr/>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78EDCF-9326-4057-B331-DD85E83318D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F19171F-47EF-4A81-9DC2-ED585F60AFD5}" type="datetimeFigureOut">
              <a:rPr lang="en-US" smtClean="0"/>
              <a:pPr/>
              <a:t>5/27/2019</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3378EDCF-9326-4057-B331-DD85E83318D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2201416"/>
          </a:xfrm>
        </p:spPr>
        <p:txBody>
          <a:bodyPr>
            <a:normAutofit/>
          </a:bodyPr>
          <a:lstStyle/>
          <a:p>
            <a:r>
              <a:rPr lang="sr-Latn-BA" sz="4400" dirty="0" smtClean="0">
                <a:solidFill>
                  <a:schemeClr val="accent2"/>
                </a:solidFill>
              </a:rPr>
              <a:t>I </a:t>
            </a:r>
            <a:r>
              <a:rPr lang="sr-Cyrl-BA" sz="4400" dirty="0" smtClean="0">
                <a:solidFill>
                  <a:schemeClr val="accent2"/>
                </a:solidFill>
              </a:rPr>
              <a:t>ЕФИКАСНА ТРЖИШТА И БИХЕЈВИОРИСТИЧКА КРИТИКА</a:t>
            </a:r>
            <a:endParaRPr lang="en-US" sz="4400" dirty="0">
              <a:solidFill>
                <a:schemeClr val="accent2"/>
              </a:solidFill>
            </a:endParaRPr>
          </a:p>
        </p:txBody>
      </p:sp>
      <p:sp>
        <p:nvSpPr>
          <p:cNvPr id="3" name="Subtitle 2"/>
          <p:cNvSpPr>
            <a:spLocks noGrp="1"/>
          </p:cNvSpPr>
          <p:nvPr>
            <p:ph type="subTitle" idx="1"/>
          </p:nvPr>
        </p:nvSpPr>
        <p:spPr>
          <a:xfrm>
            <a:off x="533400" y="4077072"/>
            <a:ext cx="7854696" cy="904064"/>
          </a:xfrm>
        </p:spPr>
        <p:txBody>
          <a:bodyPr>
            <a:normAutofit/>
          </a:bodyPr>
          <a:lstStyle/>
          <a:p>
            <a:r>
              <a:rPr lang="sr-Cyrl-BA" sz="3200" dirty="0" smtClean="0"/>
              <a:t>Портфолио теорија</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3.2. Тестови полујаке форме: тржишне аномалије</a:t>
            </a:r>
            <a:endParaRPr lang="en-US" sz="3200" dirty="0"/>
          </a:p>
        </p:txBody>
      </p:sp>
      <p:sp>
        <p:nvSpPr>
          <p:cNvPr id="3" name="Content Placeholder 2"/>
          <p:cNvSpPr>
            <a:spLocks noGrp="1"/>
          </p:cNvSpPr>
          <p:nvPr>
            <p:ph idx="1"/>
          </p:nvPr>
        </p:nvSpPr>
        <p:spPr>
          <a:xfrm>
            <a:off x="457200" y="1600200"/>
            <a:ext cx="8147248" cy="5069160"/>
          </a:xfrm>
        </p:spPr>
        <p:txBody>
          <a:bodyPr>
            <a:normAutofit fontScale="92500" lnSpcReduction="20000"/>
          </a:bodyPr>
          <a:lstStyle/>
          <a:p>
            <a:r>
              <a:rPr lang="sr-Cyrl-BA" dirty="0" smtClean="0"/>
              <a:t>Тржишне аномалије су обрасци понашања приноса који нису у складу с хипотезом о ефикасности тржишта.</a:t>
            </a:r>
          </a:p>
          <a:p>
            <a:r>
              <a:rPr lang="sr-Cyrl-BA" b="1" dirty="0" smtClean="0"/>
              <a:t>Ефекат величине или ефекат малих фирми – </a:t>
            </a:r>
            <a:r>
              <a:rPr lang="sr-Cyrl-BA" dirty="0" smtClean="0"/>
              <a:t>акције</a:t>
            </a:r>
            <a:r>
              <a:rPr lang="sr-Cyrl-BA" b="1" dirty="0" smtClean="0"/>
              <a:t> </a:t>
            </a:r>
            <a:r>
              <a:rPr lang="sr-Cyrl-BA" dirty="0" smtClean="0"/>
              <a:t>малих фирми у дугом року успијевају да остваре више приносе од стопа приноса великих предузећа, као и стопа приноса тржишта у цјелини (поготово у јануару).</a:t>
            </a:r>
            <a:r>
              <a:rPr lang="sr-Latn-BA" dirty="0" smtClean="0"/>
              <a:t> </a:t>
            </a:r>
            <a:endParaRPr lang="sr-Cyrl-BA" dirty="0" smtClean="0"/>
          </a:p>
          <a:p>
            <a:r>
              <a:rPr lang="sr-Latn-BA" b="1" dirty="0" smtClean="0"/>
              <a:t>P/E </a:t>
            </a:r>
            <a:r>
              <a:rPr lang="sr-Cyrl-BA" b="1" dirty="0" smtClean="0"/>
              <a:t>ефекат  </a:t>
            </a:r>
            <a:r>
              <a:rPr lang="sr-Cyrl-BA" dirty="0" smtClean="0"/>
              <a:t>- портфолија састављана од акција с ниским </a:t>
            </a:r>
            <a:r>
              <a:rPr lang="sr-Latn-BA" dirty="0" smtClean="0"/>
              <a:t>P/E</a:t>
            </a:r>
            <a:r>
              <a:rPr lang="sr-Cyrl-BA" dirty="0" smtClean="0"/>
              <a:t> рацијом просјечно остварују више приносе (кориговане за ризик) од акција с високим </a:t>
            </a:r>
            <a:r>
              <a:rPr lang="sr-Latn-BA" dirty="0" smtClean="0"/>
              <a:t>P/E</a:t>
            </a:r>
            <a:r>
              <a:rPr lang="sr-Cyrl-BA" dirty="0" smtClean="0"/>
              <a:t> рацијом.</a:t>
            </a:r>
          </a:p>
          <a:p>
            <a:endParaRPr lang="sr-Cyrl-BA"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BA" sz="3200" b="1" dirty="0" smtClean="0"/>
              <a:t>3.2. Тестови полујаке форме: тржишне аномалије</a:t>
            </a:r>
            <a:endParaRPr lang="en-US" sz="3200" b="1" dirty="0"/>
          </a:p>
        </p:txBody>
      </p:sp>
      <p:sp>
        <p:nvSpPr>
          <p:cNvPr id="3" name="Content Placeholder 2"/>
          <p:cNvSpPr>
            <a:spLocks noGrp="1"/>
          </p:cNvSpPr>
          <p:nvPr>
            <p:ph idx="1"/>
          </p:nvPr>
        </p:nvSpPr>
        <p:spPr>
          <a:xfrm>
            <a:off x="323528" y="1412776"/>
            <a:ext cx="8424936" cy="5184576"/>
          </a:xfrm>
        </p:spPr>
        <p:txBody>
          <a:bodyPr>
            <a:noAutofit/>
          </a:bodyPr>
          <a:lstStyle/>
          <a:p>
            <a:r>
              <a:rPr lang="sr-Cyrl-BA" sz="2400" b="1" dirty="0" smtClean="0"/>
              <a:t>Јануарски ефекат. </a:t>
            </a:r>
            <a:r>
              <a:rPr lang="sr-Cyrl-BA" sz="2400" dirty="0" smtClean="0"/>
              <a:t>Јануар и викенд – регуларно помјерање цијена навише у периоду од децембра до јануара, раст цијена петком, а пад понедјељком и раст цијена након иницијалних јавних понуда акција.</a:t>
            </a:r>
          </a:p>
          <a:p>
            <a:r>
              <a:rPr lang="sr-Cyrl-BA" sz="2400" b="1" dirty="0" smtClean="0"/>
              <a:t>Ефекат занамарених фирми и ефекат ликвидности</a:t>
            </a:r>
            <a:r>
              <a:rPr lang="sr-Cyrl-BA" sz="2400" dirty="0" smtClean="0"/>
              <a:t> – тенденција да инвестиције у акције мање познатих фирми доносе надпросјечне приносе.</a:t>
            </a:r>
          </a:p>
          <a:p>
            <a:r>
              <a:rPr lang="sr-Cyrl-BA" sz="2400" b="1" dirty="0" smtClean="0"/>
              <a:t>Ефекат односа књиговодствене према тржишној вриједности </a:t>
            </a:r>
            <a:r>
              <a:rPr lang="sr-Latn-BA" sz="2400" b="1" dirty="0" smtClean="0"/>
              <a:t>(B/M)</a:t>
            </a:r>
            <a:r>
              <a:rPr lang="sr-Cyrl-BA" sz="2400" dirty="0" smtClean="0"/>
              <a:t>– тенденција да инвестиције у акције фирми с високим </a:t>
            </a:r>
            <a:r>
              <a:rPr lang="sr-Latn-BA" sz="2400" dirty="0" smtClean="0"/>
              <a:t>B/M</a:t>
            </a:r>
            <a:r>
              <a:rPr lang="sr-Latn-BA" sz="2400" b="1" dirty="0" smtClean="0"/>
              <a:t> </a:t>
            </a:r>
            <a:r>
              <a:rPr lang="sr-Cyrl-BA" sz="2400" dirty="0" smtClean="0"/>
              <a:t>рацијом доносе приносе веће од равнотежних.</a:t>
            </a:r>
          </a:p>
          <a:p>
            <a:r>
              <a:rPr lang="sr-Cyrl-BA" sz="2400" b="1" dirty="0" smtClean="0"/>
              <a:t>Промјена цијена након објављивања прихода </a:t>
            </a:r>
            <a:r>
              <a:rPr lang="sr-Cyrl-BA" sz="2400" dirty="0" smtClean="0"/>
              <a:t>(цијене корелирају с изнанађењима).</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3.3. Тестови јаке форме: инсајдерске информације</a:t>
            </a:r>
            <a:endParaRPr lang="en-US" sz="3200" dirty="0"/>
          </a:p>
        </p:txBody>
      </p:sp>
      <p:sp>
        <p:nvSpPr>
          <p:cNvPr id="3" name="Content Placeholder 2"/>
          <p:cNvSpPr>
            <a:spLocks noGrp="1"/>
          </p:cNvSpPr>
          <p:nvPr>
            <p:ph idx="1"/>
          </p:nvPr>
        </p:nvSpPr>
        <p:spPr>
          <a:xfrm>
            <a:off x="457200" y="1600200"/>
            <a:ext cx="8219256" cy="4925144"/>
          </a:xfrm>
        </p:spPr>
        <p:txBody>
          <a:bodyPr>
            <a:normAutofit/>
          </a:bodyPr>
          <a:lstStyle/>
          <a:p>
            <a:r>
              <a:rPr lang="sr-Cyrl-BA" sz="2600" dirty="0" smtClean="0"/>
              <a:t>Ефекти наведени у тесту полујаке форме могу се објаснити као манифестација </a:t>
            </a:r>
            <a:r>
              <a:rPr lang="sr-Cyrl-BA" sz="2600" b="1" dirty="0" smtClean="0"/>
              <a:t>ризико премије</a:t>
            </a:r>
            <a:r>
              <a:rPr lang="sr-Cyrl-BA" sz="2600" dirty="0" smtClean="0"/>
              <a:t>.</a:t>
            </a:r>
          </a:p>
          <a:p>
            <a:r>
              <a:rPr lang="sr-Cyrl-BA" sz="2600" dirty="0" smtClean="0"/>
              <a:t> </a:t>
            </a:r>
            <a:r>
              <a:rPr lang="sr-Latn-BA" sz="2600" dirty="0" smtClean="0"/>
              <a:t>Fama</a:t>
            </a:r>
            <a:r>
              <a:rPr lang="sr-Cyrl-BA" sz="2600" dirty="0" smtClean="0"/>
              <a:t> и </a:t>
            </a:r>
            <a:r>
              <a:rPr lang="sr-Latn-BA" sz="2600" dirty="0" smtClean="0"/>
              <a:t>French</a:t>
            </a:r>
            <a:r>
              <a:rPr lang="sr-Cyrl-BA" sz="2600" dirty="0" smtClean="0"/>
              <a:t> су показали да акције осјетљивије на фактор величине или </a:t>
            </a:r>
            <a:r>
              <a:rPr lang="sr-Latn-BA" sz="2600" dirty="0" smtClean="0"/>
              <a:t>B/M</a:t>
            </a:r>
            <a:r>
              <a:rPr lang="sr-Latn-BA" sz="2600" b="1" dirty="0" smtClean="0"/>
              <a:t> </a:t>
            </a:r>
            <a:r>
              <a:rPr lang="sr-Cyrl-BA" sz="2600" dirty="0" smtClean="0"/>
              <a:t>рацио </a:t>
            </a:r>
            <a:r>
              <a:rPr lang="sr-Cyrl-BA" sz="2600" dirty="0" smtClean="0"/>
              <a:t>имају више просјечне приносе, што је доказ о премији за ризик (трофакторски модел).</a:t>
            </a:r>
          </a:p>
          <a:p>
            <a:r>
              <a:rPr lang="sr-Latn-BA" sz="2600" b="1" dirty="0" smtClean="0"/>
              <a:t>Data mining </a:t>
            </a:r>
            <a:r>
              <a:rPr lang="sr-Cyrl-BA" sz="2600" dirty="0" smtClean="0"/>
              <a:t>односи се на то да су неки критеријуми који предвиђају приносе у ствари вјештачка </a:t>
            </a:r>
            <a:r>
              <a:rPr lang="sr-Cyrl-BA" sz="2600" dirty="0" smtClean="0"/>
              <a:t>творевина, </a:t>
            </a:r>
            <a:r>
              <a:rPr lang="sr-Cyrl-BA" sz="2600" dirty="0" smtClean="0"/>
              <a:t>односно чиста случајност. </a:t>
            </a:r>
          </a:p>
          <a:p>
            <a:pPr>
              <a:buNone/>
            </a:pPr>
            <a:endParaRPr lang="en-US"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a:bodyPr>
          <a:lstStyle/>
          <a:p>
            <a:pPr algn="ctr"/>
            <a:r>
              <a:rPr lang="sr-Cyrl-BA" sz="3600" b="1" dirty="0" smtClean="0">
                <a:effectLst>
                  <a:outerShdw blurRad="38100" dist="38100" dir="2700000" algn="tl">
                    <a:srgbClr val="000000">
                      <a:alpha val="43137"/>
                    </a:srgbClr>
                  </a:outerShdw>
                </a:effectLst>
              </a:rPr>
              <a:t>4. Бихејвиористичко тумачење</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340768"/>
            <a:ext cx="8136904" cy="5184576"/>
          </a:xfrm>
        </p:spPr>
        <p:txBody>
          <a:bodyPr>
            <a:normAutofit fontScale="92500"/>
          </a:bodyPr>
          <a:lstStyle/>
          <a:p>
            <a:r>
              <a:rPr lang="sr-Cyrl-BA" sz="2800" dirty="0" smtClean="0"/>
              <a:t>Бихејвиористичке финансије су модели финансијских тржишта који истичу могуће посљедице психолошких фактора који утичу на понашање инвеститора.</a:t>
            </a:r>
          </a:p>
          <a:p>
            <a:r>
              <a:rPr lang="sr-Cyrl-BA" sz="2800" dirty="0" smtClean="0"/>
              <a:t>Основни аргументи бихејвиористичких финансија јесте да конвенционална финансијска теорија не обраћа пажњу на то како обични људи доносе одлуке и да се људски фактор не смије занемарити.</a:t>
            </a:r>
          </a:p>
          <a:p>
            <a:r>
              <a:rPr lang="sr-Cyrl-BA" sz="2800" dirty="0" smtClean="0"/>
              <a:t>Неке ирационалне особине везане за обраду информација и понашање инвеститора могу довести до аномалија на тржишту.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457256" cy="994122"/>
          </a:xfrm>
        </p:spPr>
        <p:txBody>
          <a:bodyPr>
            <a:normAutofit/>
          </a:bodyPr>
          <a:lstStyle/>
          <a:p>
            <a:r>
              <a:rPr lang="sr-Cyrl-BA" sz="3200" b="1" dirty="0" smtClean="0"/>
              <a:t>4.1. Обрада информација</a:t>
            </a:r>
            <a:endParaRPr lang="en-US" sz="3200" b="1" dirty="0"/>
          </a:p>
        </p:txBody>
      </p:sp>
      <p:sp>
        <p:nvSpPr>
          <p:cNvPr id="3" name="Content Placeholder 2"/>
          <p:cNvSpPr>
            <a:spLocks noGrp="1"/>
          </p:cNvSpPr>
          <p:nvPr>
            <p:ph idx="1"/>
          </p:nvPr>
        </p:nvSpPr>
        <p:spPr>
          <a:xfrm>
            <a:off x="395536" y="1556792"/>
            <a:ext cx="7992888" cy="4680520"/>
          </a:xfrm>
        </p:spPr>
        <p:txBody>
          <a:bodyPr>
            <a:normAutofit/>
          </a:bodyPr>
          <a:lstStyle/>
          <a:p>
            <a:r>
              <a:rPr lang="sr-Cyrl-BA" sz="2800" dirty="0" smtClean="0"/>
              <a:t>Грешке у </a:t>
            </a:r>
            <a:r>
              <a:rPr lang="sr-Cyrl-BA" sz="2800" b="1" dirty="0" smtClean="0"/>
              <a:t>обради информација </a:t>
            </a:r>
            <a:r>
              <a:rPr lang="sr-Cyrl-BA" sz="2800" dirty="0" smtClean="0"/>
              <a:t>доводе до доношења погрешних закључака код инвеститора:</a:t>
            </a:r>
          </a:p>
          <a:p>
            <a:pPr lvl="1"/>
            <a:r>
              <a:rPr lang="sr-Cyrl-BA" dirty="0" smtClean="0"/>
              <a:t>Грешке предвиђања;</a:t>
            </a:r>
          </a:p>
          <a:p>
            <a:pPr lvl="1"/>
            <a:r>
              <a:rPr lang="sr-Cyrl-BA" dirty="0" smtClean="0"/>
              <a:t>Превелико самопоуздање;</a:t>
            </a:r>
          </a:p>
          <a:p>
            <a:pPr lvl="1"/>
            <a:r>
              <a:rPr lang="sr-Cyrl-BA" dirty="0" smtClean="0"/>
              <a:t>Конзервативност;</a:t>
            </a:r>
          </a:p>
          <a:p>
            <a:pPr lvl="1"/>
            <a:r>
              <a:rPr lang="sr-Cyrl-BA" dirty="0" smtClean="0"/>
              <a:t>Величина и репрезентативност узорка.</a:t>
            </a:r>
          </a:p>
          <a:p>
            <a:pPr>
              <a:buNone/>
            </a:pPr>
            <a:endParaRPr lang="sr-Cyrl-BA" sz="2800" dirty="0" smtClean="0"/>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08912" cy="1143000"/>
          </a:xfrm>
        </p:spPr>
        <p:txBody>
          <a:bodyPr>
            <a:normAutofit/>
          </a:bodyPr>
          <a:lstStyle/>
          <a:p>
            <a:r>
              <a:rPr lang="sr-Cyrl-BA" sz="3200" b="1" dirty="0" smtClean="0"/>
              <a:t>4.2. Ирационално понашање</a:t>
            </a:r>
            <a:r>
              <a:rPr lang="sr-Cyrl-BA" sz="3200" dirty="0" smtClean="0"/>
              <a:t> </a:t>
            </a:r>
            <a:r>
              <a:rPr lang="sr-Cyrl-BA" sz="3200" b="1" dirty="0" smtClean="0"/>
              <a:t>и ограниченост арбитраже</a:t>
            </a:r>
            <a:endParaRPr lang="en-US" sz="3200" b="1" dirty="0"/>
          </a:p>
        </p:txBody>
      </p:sp>
      <p:sp>
        <p:nvSpPr>
          <p:cNvPr id="3" name="Content Placeholder 2"/>
          <p:cNvSpPr>
            <a:spLocks noGrp="1"/>
          </p:cNvSpPr>
          <p:nvPr>
            <p:ph idx="1"/>
          </p:nvPr>
        </p:nvSpPr>
        <p:spPr>
          <a:xfrm>
            <a:off x="323528" y="1412776"/>
            <a:ext cx="7848872" cy="5184576"/>
          </a:xfrm>
        </p:spPr>
        <p:txBody>
          <a:bodyPr>
            <a:normAutofit lnSpcReduction="10000"/>
          </a:bodyPr>
          <a:lstStyle/>
          <a:p>
            <a:r>
              <a:rPr lang="sr-Cyrl-BA" sz="2400" b="1" dirty="0" smtClean="0"/>
              <a:t>Ирационално понашање:</a:t>
            </a:r>
          </a:p>
          <a:p>
            <a:pPr lvl="1"/>
            <a:r>
              <a:rPr lang="sr-Cyrl-BA" sz="2400" dirty="0" smtClean="0"/>
              <a:t>Формулација – одбојност према ризику везаном за добит и толерантност према ризику везаном за губитак.</a:t>
            </a:r>
          </a:p>
          <a:p>
            <a:pPr lvl="1"/>
            <a:r>
              <a:rPr lang="sr-Cyrl-BA" sz="2400" dirty="0" smtClean="0"/>
              <a:t>Ментално рачуноводство – раздвајање одлука на ризичне и минимално ризичне.</a:t>
            </a:r>
          </a:p>
          <a:p>
            <a:pPr lvl="1"/>
            <a:r>
              <a:rPr lang="sr-Cyrl-BA" sz="2400" dirty="0" smtClean="0"/>
              <a:t>Избјегавање кајања – инвестиције с лошим посљедицама изазивају веће кајање код неконвенционалних одлука.</a:t>
            </a:r>
          </a:p>
          <a:p>
            <a:r>
              <a:rPr lang="sr-Cyrl-BA" sz="2400" b="1" dirty="0" smtClean="0"/>
              <a:t>Ограниченост арбитраже:</a:t>
            </a:r>
          </a:p>
          <a:p>
            <a:pPr lvl="1"/>
            <a:r>
              <a:rPr lang="sr-Cyrl-BA" sz="2400" dirty="0" smtClean="0"/>
              <a:t>Фундаментални ризик;</a:t>
            </a:r>
          </a:p>
          <a:p>
            <a:pPr lvl="1"/>
            <a:r>
              <a:rPr lang="sr-Cyrl-BA" sz="2400" dirty="0" smtClean="0"/>
              <a:t>Трошкови имплемантације;</a:t>
            </a:r>
          </a:p>
          <a:p>
            <a:pPr lvl="1"/>
            <a:r>
              <a:rPr lang="sr-Cyrl-BA" sz="2400" dirty="0" smtClean="0"/>
              <a:t>Ризик модела</a:t>
            </a:r>
            <a:r>
              <a:rPr lang="sr-Cyrl-BA" sz="2400" b="1" dirty="0" smtClean="0"/>
              <a:t>.</a:t>
            </a:r>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BA" sz="3600" b="1" dirty="0" smtClean="0">
                <a:effectLst>
                  <a:outerShdw blurRad="38100" dist="38100" dir="2700000" algn="tl">
                    <a:srgbClr val="000000">
                      <a:alpha val="43137"/>
                    </a:srgbClr>
                  </a:outerShdw>
                </a:effectLst>
              </a:rPr>
              <a:t>5. Перформансе отворених инвестиционих фондова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10000"/>
          </a:bodyPr>
          <a:lstStyle/>
          <a:p>
            <a:r>
              <a:rPr lang="sr-Cyrl-BA" dirty="0" smtClean="0"/>
              <a:t>Докази о перформансама професионалних менаџера су двосмислени.</a:t>
            </a:r>
          </a:p>
          <a:p>
            <a:r>
              <a:rPr lang="sr-Cyrl-BA" dirty="0" smtClean="0"/>
              <a:t>Перформансе менаџера су у складу с хипотезом о ефикасности тржишта.</a:t>
            </a:r>
          </a:p>
          <a:p>
            <a:r>
              <a:rPr lang="sr-Cyrl-BA" dirty="0" smtClean="0"/>
              <a:t>Тешко је надмашити пасивну стратегију инвестирања, иако постоје одређени инвеститори који су константно остваривали супериорне резултате (</a:t>
            </a:r>
            <a:r>
              <a:rPr lang="sr-Latn-BA" dirty="0" smtClean="0"/>
              <a:t>Peter Lynch, Warren Buffet, George Soros).</a:t>
            </a:r>
          </a:p>
          <a:p>
            <a:r>
              <a:rPr lang="sr-Cyrl-BA" dirty="0" smtClean="0"/>
              <a:t>Не постоје једноставне стратегије које нуде успјех на тржиштима ХОВ.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5.1. Да ли су тржишта ефикасна?</a:t>
            </a:r>
            <a:endParaRPr lang="en-US" sz="3200" b="1" dirty="0"/>
          </a:p>
        </p:txBody>
      </p:sp>
      <p:sp>
        <p:nvSpPr>
          <p:cNvPr id="3" name="Content Placeholder 2"/>
          <p:cNvSpPr>
            <a:spLocks noGrp="1"/>
          </p:cNvSpPr>
          <p:nvPr>
            <p:ph idx="1"/>
          </p:nvPr>
        </p:nvSpPr>
        <p:spPr>
          <a:xfrm>
            <a:off x="457200" y="1600200"/>
            <a:ext cx="8219256" cy="4853136"/>
          </a:xfrm>
        </p:spPr>
        <p:txBody>
          <a:bodyPr>
            <a:normAutofit fontScale="92500" lnSpcReduction="10000"/>
          </a:bodyPr>
          <a:lstStyle/>
          <a:p>
            <a:r>
              <a:rPr lang="sr-Cyrl-BA" dirty="0" smtClean="0"/>
              <a:t>Тржиште је толико конкурентно да ће се само уз изузетна запажања или информације зарадити новац, а оно што је очигледно </a:t>
            </a:r>
            <a:r>
              <a:rPr lang="sr-Cyrl-BA" dirty="0" smtClean="0"/>
              <a:t>већ се </a:t>
            </a:r>
            <a:r>
              <a:rPr lang="sr-Cyrl-BA" dirty="0" smtClean="0"/>
              <a:t>одразило у цијени ХОВ.</a:t>
            </a:r>
          </a:p>
          <a:p>
            <a:r>
              <a:rPr lang="sr-Cyrl-BA" dirty="0" smtClean="0"/>
              <a:t>Могуће је да се надпросјечан резултат професионалног менаџера тако мало разликује од просјека да је статистички неуочљив.</a:t>
            </a:r>
          </a:p>
          <a:p>
            <a:r>
              <a:rPr lang="sr-Cyrl-BA" dirty="0" smtClean="0"/>
              <a:t>Дакле, тржишта су веома ефикасна, али за најупорније, најинтелигентније или најкреативније инвеститоре награда постоји.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412776"/>
            <a:ext cx="7326632" cy="2736304"/>
          </a:xfrm>
        </p:spPr>
        <p:txBody>
          <a:bodyPr>
            <a:normAutofit/>
          </a:bodyPr>
          <a:lstStyle/>
          <a:p>
            <a:pPr algn="r"/>
            <a:r>
              <a:rPr lang="sr-Latn-BA" sz="4400" b="1" dirty="0" smtClean="0">
                <a:solidFill>
                  <a:schemeClr val="accent2"/>
                </a:solidFill>
                <a:effectLst>
                  <a:outerShdw blurRad="38100" dist="38100" dir="2700000" algn="tl">
                    <a:srgbClr val="000000">
                      <a:alpha val="43137"/>
                    </a:srgbClr>
                  </a:outerShdw>
                </a:effectLst>
              </a:rPr>
              <a:t>II </a:t>
            </a:r>
            <a:r>
              <a:rPr lang="sr-Cyrl-BA" sz="4400" b="1" dirty="0" smtClean="0">
                <a:solidFill>
                  <a:schemeClr val="accent2"/>
                </a:solidFill>
                <a:effectLst>
                  <a:outerShdw blurRad="38100" dist="38100" dir="2700000" algn="tl">
                    <a:srgbClr val="000000">
                      <a:alpha val="43137"/>
                    </a:srgbClr>
                  </a:outerShdw>
                </a:effectLst>
              </a:rPr>
              <a:t>БИХЕЈВИОРИСТИЧКЕ ФИНАНСИЈЕ И </a:t>
            </a:r>
            <a:br>
              <a:rPr lang="sr-Cyrl-BA" sz="4400" b="1" dirty="0" smtClean="0">
                <a:solidFill>
                  <a:schemeClr val="accent2"/>
                </a:solidFill>
                <a:effectLst>
                  <a:outerShdw blurRad="38100" dist="38100" dir="2700000" algn="tl">
                    <a:srgbClr val="000000">
                      <a:alpha val="43137"/>
                    </a:srgbClr>
                  </a:outerShdw>
                </a:effectLst>
              </a:rPr>
            </a:br>
            <a:r>
              <a:rPr lang="sr-Cyrl-BA" sz="4400" b="1" dirty="0" smtClean="0">
                <a:solidFill>
                  <a:schemeClr val="accent2"/>
                </a:solidFill>
                <a:effectLst>
                  <a:outerShdw blurRad="38100" dist="38100" dir="2700000" algn="tl">
                    <a:srgbClr val="000000">
                      <a:alpha val="43137"/>
                    </a:srgbClr>
                  </a:outerShdw>
                </a:effectLst>
              </a:rPr>
              <a:t>ТЕХНИЧКА АНАЛИЗА</a:t>
            </a:r>
            <a:endParaRPr lang="en-US" sz="4400" b="1" dirty="0">
              <a:solidFill>
                <a:schemeClr val="accent2"/>
              </a:solidFill>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Latn-BA" sz="3600" b="1" dirty="0" smtClean="0">
                <a:effectLst>
                  <a:outerShdw blurRad="38100" dist="38100" dir="2700000" algn="tl">
                    <a:srgbClr val="000000">
                      <a:alpha val="43137"/>
                    </a:srgbClr>
                  </a:outerShdw>
                </a:effectLst>
              </a:rPr>
              <a:t>1. </a:t>
            </a:r>
            <a:r>
              <a:rPr lang="sr-Cyrl-BA" sz="3600" b="1" dirty="0" smtClean="0">
                <a:effectLst>
                  <a:outerShdw blurRad="38100" dist="38100" dir="2700000" algn="tl">
                    <a:srgbClr val="000000">
                      <a:alpha val="43137"/>
                    </a:srgbClr>
                  </a:outerShdw>
                </a:effectLst>
              </a:rPr>
              <a:t>Шта су бихејвиористичке финансије</a:t>
            </a:r>
            <a:endParaRPr lang="en-US"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sr-Cyrl-BA" sz="2800" dirty="0" smtClean="0"/>
              <a:t>Премиса бихејвиористичких финансија је да конвенционална финансијска теорија не узима у обзир начин на који људи доносе сложене одлуке располажући ограниченим информацијама.</a:t>
            </a:r>
          </a:p>
          <a:p>
            <a:r>
              <a:rPr lang="sr-Cyrl-BA" sz="2800" dirty="0" smtClean="0"/>
              <a:t>Циљ бихејвиористичких финансија је да се размотре сва објашњања у тежњи за разумијевањем приноса ХОВ.</a:t>
            </a:r>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sr-Cyrl-BA" sz="3600" b="1" dirty="0" smtClean="0">
                <a:effectLst>
                  <a:outerShdw blurRad="38100" dist="38100" dir="2700000" algn="tl">
                    <a:srgbClr val="000000">
                      <a:alpha val="43137"/>
                    </a:srgbClr>
                  </a:outerShdw>
                </a:effectLst>
              </a:rPr>
              <a:t>1. Случајан ход и хипотеза о ефикасности тржишта</a:t>
            </a:r>
            <a:endParaRPr lang="en-US" sz="3600" b="1"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251520" y="1600200"/>
            <a:ext cx="7673280" cy="4525963"/>
          </a:xfrm>
        </p:spPr>
        <p:txBody>
          <a:bodyPr>
            <a:normAutofit lnSpcReduction="10000"/>
          </a:bodyPr>
          <a:lstStyle/>
          <a:p>
            <a:r>
              <a:rPr lang="sr-Cyrl-BA" sz="2800" dirty="0" smtClean="0"/>
              <a:t>Случајан ход је концепт по </a:t>
            </a:r>
            <a:r>
              <a:rPr lang="sr-Cyrl-BA" sz="2800" dirty="0" smtClean="0"/>
              <a:t>ком</a:t>
            </a:r>
            <a:r>
              <a:rPr lang="sr-Latn-BA" sz="2800" dirty="0" smtClean="0"/>
              <a:t> </a:t>
            </a:r>
            <a:r>
              <a:rPr lang="sr-Cyrl-BA" sz="2800" dirty="0" smtClean="0"/>
              <a:t>су </a:t>
            </a:r>
            <a:r>
              <a:rPr lang="sr-Cyrl-BA" sz="2800" dirty="0" smtClean="0"/>
              <a:t>промјене у цијени акција насумичне и непредвидљиве.</a:t>
            </a:r>
          </a:p>
          <a:p>
            <a:r>
              <a:rPr lang="sr-Cyrl-BA" sz="2800" dirty="0" smtClean="0"/>
              <a:t>Насумично кретање цијена је посљедица дјеловања интелигентних инвеститора који се међусобно такмиче у откривању важних информација прије него што их открије остатак тржишта.</a:t>
            </a:r>
          </a:p>
          <a:p>
            <a:r>
              <a:rPr lang="sr-Cyrl-BA" sz="2800" dirty="0" smtClean="0"/>
              <a:t>Хипотеза о ефикасности тржишта је теорија по којој цијене ХОВ у потпуности одражавају доступне информације о ХОВ.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7467600" cy="864096"/>
          </a:xfrm>
        </p:spPr>
        <p:txBody>
          <a:bodyPr>
            <a:normAutofit/>
          </a:bodyPr>
          <a:lstStyle/>
          <a:p>
            <a:pPr algn="ctr"/>
            <a:r>
              <a:rPr lang="sr-Cyrl-BA" sz="3600" b="1" dirty="0" smtClean="0">
                <a:effectLst>
                  <a:outerShdw blurRad="38100" dist="38100" dir="2700000" algn="tl">
                    <a:srgbClr val="000000">
                      <a:alpha val="43137"/>
                    </a:srgbClr>
                  </a:outerShdw>
                </a:effectLst>
              </a:rPr>
              <a:t>2. Понашање појединаца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196752"/>
            <a:ext cx="8280920" cy="5256584"/>
          </a:xfrm>
        </p:spPr>
        <p:txBody>
          <a:bodyPr>
            <a:normAutofit lnSpcReduction="10000"/>
          </a:bodyPr>
          <a:lstStyle/>
          <a:p>
            <a:r>
              <a:rPr lang="sr-Cyrl-BA" sz="2800" dirty="0" smtClean="0"/>
              <a:t>Једна од главних особина рационалног понашања инвеститора је себичност – увећавање богатства без придавања пажње добробити других људи.</a:t>
            </a:r>
          </a:p>
          <a:p>
            <a:r>
              <a:rPr lang="sr-Cyrl-BA" sz="2800" dirty="0" smtClean="0"/>
              <a:t>Међутим, анализе показују да људске одлуке нису ни сасвим рационалне, ни сасвим себичне, о чему свједоче сљедећи примјери:</a:t>
            </a:r>
          </a:p>
          <a:p>
            <a:pPr lvl="1"/>
            <a:r>
              <a:rPr lang="sr-Cyrl-BA" dirty="0" smtClean="0"/>
              <a:t>Сарадња и алтруизам;</a:t>
            </a:r>
          </a:p>
          <a:p>
            <a:pPr lvl="1"/>
            <a:r>
              <a:rPr lang="sr-Cyrl-BA" dirty="0" smtClean="0"/>
              <a:t>Давање понуда и проклетство побједника;</a:t>
            </a:r>
          </a:p>
          <a:p>
            <a:pPr lvl="1"/>
            <a:r>
              <a:rPr lang="sr-Cyrl-BA" dirty="0" smtClean="0"/>
              <a:t>Ефекат посједовања, склоност ка статусу </a:t>
            </a:r>
            <a:r>
              <a:rPr lang="sr-Latn-BA" dirty="0" smtClean="0"/>
              <a:t>quo</a:t>
            </a:r>
            <a:r>
              <a:rPr lang="sr-Cyrl-BA" dirty="0" smtClean="0"/>
              <a:t> и аверзија према губитку;</a:t>
            </a:r>
          </a:p>
          <a:p>
            <a:pPr lvl="1"/>
            <a:r>
              <a:rPr lang="sr-Cyrl-BA" dirty="0" smtClean="0"/>
              <a:t>Ментални рачуни</a:t>
            </a:r>
            <a:r>
              <a:rPr lang="sr-Cyrl-BA" sz="2400" dirty="0" smtClean="0"/>
              <a:t>.</a:t>
            </a:r>
          </a:p>
          <a:p>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BA" sz="3600" b="1" dirty="0" smtClean="0">
                <a:effectLst>
                  <a:outerShdw blurRad="38100" dist="38100" dir="2700000" algn="tl">
                    <a:srgbClr val="000000">
                      <a:alpha val="43137"/>
                    </a:srgbClr>
                  </a:outerShdw>
                </a:effectLst>
              </a:rPr>
              <a:t>3. Принос активе и бихејвиористичка објашњења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7467600" cy="4853136"/>
          </a:xfrm>
        </p:spPr>
        <p:txBody>
          <a:bodyPr>
            <a:normAutofit/>
          </a:bodyPr>
          <a:lstStyle/>
          <a:p>
            <a:r>
              <a:rPr lang="sr-Cyrl-BA" sz="2800" dirty="0" smtClean="0"/>
              <a:t>Бихејвиористи се усредсређују на утврђене аномалије у цијенама активе и покушавају да их објасне понашањем које не потпада под економску теорију. Главни примјери аномалија и понуђених објашењења су:</a:t>
            </a:r>
          </a:p>
          <a:p>
            <a:pPr lvl="1"/>
            <a:r>
              <a:rPr lang="sr-Cyrl-BA" dirty="0" smtClean="0"/>
              <a:t>Календарски ефекти;</a:t>
            </a:r>
          </a:p>
          <a:p>
            <a:pPr lvl="1"/>
            <a:r>
              <a:rPr lang="sr-Cyrl-BA" dirty="0" smtClean="0"/>
              <a:t>Дивиденде у готовини;</a:t>
            </a:r>
          </a:p>
          <a:p>
            <a:pPr lvl="1"/>
            <a:r>
              <a:rPr lang="sr-Cyrl-BA" dirty="0" smtClean="0"/>
              <a:t>Претјерана реакција и регресија према средњој вриједности.</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136904" cy="1296144"/>
          </a:xfrm>
        </p:spPr>
        <p:txBody>
          <a:bodyPr>
            <a:noAutofit/>
          </a:bodyPr>
          <a:lstStyle/>
          <a:p>
            <a:pPr algn="ctr"/>
            <a:r>
              <a:rPr lang="sr-Cyrl-BA" sz="3600" b="1" dirty="0" smtClean="0">
                <a:effectLst>
                  <a:outerShdw blurRad="38100" dist="38100" dir="2700000" algn="tl">
                    <a:srgbClr val="000000">
                      <a:alpha val="43137"/>
                    </a:srgbClr>
                  </a:outerShdw>
                </a:effectLst>
              </a:rPr>
              <a:t>4. Бихејвиористичка објашњења с контроверзном емпиријском основом</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556792"/>
            <a:ext cx="8136904" cy="5112568"/>
          </a:xfrm>
        </p:spPr>
        <p:txBody>
          <a:bodyPr>
            <a:normAutofit fontScale="92500" lnSpcReduction="10000"/>
          </a:bodyPr>
          <a:lstStyle/>
          <a:p>
            <a:r>
              <a:rPr lang="sr-Cyrl-BA" dirty="0" smtClean="0"/>
              <a:t>Емпиријска објашњења из нових поља често изазивају несугласице и отпоре прије него што постану опште прихваћена. Исто је и са бихејвиористичким објашњењима активе:</a:t>
            </a:r>
          </a:p>
          <a:p>
            <a:pPr lvl="1"/>
            <a:r>
              <a:rPr lang="sr-Cyrl-BA" sz="2800" dirty="0" smtClean="0"/>
              <a:t>Затворени фондови – дисконти затворених фондова;</a:t>
            </a:r>
          </a:p>
          <a:p>
            <a:pPr lvl="1"/>
            <a:r>
              <a:rPr lang="sr-Cyrl-BA" sz="2800" dirty="0" smtClean="0"/>
              <a:t>Прекомјерна волатилност цијена на тржишту акција у односу на варијације у основним економским показатељима;</a:t>
            </a:r>
          </a:p>
          <a:p>
            <a:pPr lvl="1"/>
            <a:r>
              <a:rPr lang="sr-Cyrl-BA" sz="2800" dirty="0" smtClean="0"/>
              <a:t>Аверзија према губитку и самостални трговци </a:t>
            </a:r>
            <a:r>
              <a:rPr lang="sr-Latn-BA" sz="2800" dirty="0" smtClean="0"/>
              <a:t>(Proprietary Traders) </a:t>
            </a:r>
            <a:r>
              <a:rPr lang="sr-Cyrl-BA" sz="2800" dirty="0" smtClean="0"/>
              <a:t>на Чикашкој берзи</a:t>
            </a:r>
            <a:r>
              <a:rPr lang="sr-Latn-BA" sz="2800" dirty="0" smtClean="0"/>
              <a:t> (CBOT).</a:t>
            </a:r>
            <a:r>
              <a:rPr lang="sr-Cyrl-BA" sz="2800" dirty="0" smtClean="0"/>
              <a:t> </a:t>
            </a:r>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3600" b="1" dirty="0" smtClean="0">
                <a:effectLst>
                  <a:outerShdw blurRad="38100" dist="38100" dir="2700000" algn="tl">
                    <a:srgbClr val="000000">
                      <a:alpha val="43137"/>
                    </a:srgbClr>
                  </a:outerShdw>
                </a:effectLst>
              </a:rPr>
              <a:t>5. </a:t>
            </a:r>
            <a:r>
              <a:rPr lang="sr-Cyrl-BA" sz="3600" b="1" dirty="0" smtClean="0">
                <a:effectLst>
                  <a:outerShdw blurRad="38100" dist="38100" dir="2700000" algn="tl">
                    <a:srgbClr val="000000">
                      <a:alpha val="43137"/>
                    </a:srgbClr>
                  </a:outerShdw>
                </a:effectLst>
              </a:rPr>
              <a:t>Техничка анализа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268760"/>
            <a:ext cx="8136904" cy="5256584"/>
          </a:xfrm>
        </p:spPr>
        <p:txBody>
          <a:bodyPr>
            <a:normAutofit fontScale="92500" lnSpcReduction="10000"/>
          </a:bodyPr>
          <a:lstStyle/>
          <a:p>
            <a:r>
              <a:rPr lang="sr-Cyrl-BA" sz="2800" dirty="0" smtClean="0"/>
              <a:t>Техничка анализа представља покушај да се искористе </a:t>
            </a:r>
            <a:r>
              <a:rPr lang="sr-Cyrl-BA" sz="2800" dirty="0" smtClean="0"/>
              <a:t>обрасци </a:t>
            </a:r>
            <a:r>
              <a:rPr lang="sr-Cyrl-BA" sz="2800" dirty="0" smtClean="0"/>
              <a:t>кретања цијена акција који се понављају и који су предвидљиви у циљу остварења абнормалних профита у трговању.</a:t>
            </a:r>
          </a:p>
          <a:p>
            <a:r>
              <a:rPr lang="sr-Cyrl-BA" sz="2800" dirty="0" smtClean="0"/>
              <a:t>Технички аналитичари не негирају </a:t>
            </a:r>
            <a:r>
              <a:rPr lang="sr-Cyrl-BA" sz="2800" dirty="0" smtClean="0"/>
              <a:t>вриједност </a:t>
            </a:r>
            <a:r>
              <a:rPr lang="sr-Cyrl-BA" sz="2800" dirty="0" smtClean="0"/>
              <a:t>фундаменталних информација, али сматрају да се промјене у тржишним факторима могу опазити прије него што се тај утицај у потпуности одрази на цијене (супротно хипотези о ефикасности тржишта).</a:t>
            </a:r>
          </a:p>
          <a:p>
            <a:r>
              <a:rPr lang="sr-Cyrl-BA" sz="2800" dirty="0" smtClean="0"/>
              <a:t>Технички аналитичари сматрају да ирационални или бихејвиористички фактори могу ометати утицај тржишних </a:t>
            </a:r>
            <a:r>
              <a:rPr lang="sr-Cyrl-BA" sz="2800" dirty="0" smtClean="0"/>
              <a:t>фундаменталних </a:t>
            </a:r>
            <a:r>
              <a:rPr lang="sr-Cyrl-BA" sz="2800" dirty="0" smtClean="0"/>
              <a:t>фактора.</a:t>
            </a:r>
          </a:p>
          <a:p>
            <a:endParaRPr 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a:bodyPr>
          <a:lstStyle/>
          <a:p>
            <a:pPr algn="ctr"/>
            <a:r>
              <a:rPr lang="sr-Cyrl-BA" sz="3600" b="1" dirty="0" smtClean="0">
                <a:effectLst>
                  <a:outerShdw blurRad="38100" dist="38100" dir="2700000" algn="tl">
                    <a:srgbClr val="000000">
                      <a:alpha val="43137"/>
                    </a:srgbClr>
                  </a:outerShdw>
                </a:effectLst>
              </a:rPr>
              <a:t>6. Чартирање</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196752"/>
            <a:ext cx="7848872" cy="5328592"/>
          </a:xfrm>
        </p:spPr>
        <p:txBody>
          <a:bodyPr>
            <a:normAutofit/>
          </a:bodyPr>
          <a:lstStyle/>
          <a:p>
            <a:r>
              <a:rPr lang="sr-Cyrl-BA" sz="2800" dirty="0" smtClean="0"/>
              <a:t>Технички аналитичари се некад називају чартисти јер проучавају евиденције о кретањима цијена и графиконе ранијих цијена акција и обима </a:t>
            </a:r>
            <a:r>
              <a:rPr lang="sr-Cyrl-BA" sz="2800" dirty="0" smtClean="0"/>
              <a:t>трговине, </a:t>
            </a:r>
            <a:r>
              <a:rPr lang="sr-Cyrl-BA" sz="2800" dirty="0" smtClean="0"/>
              <a:t>у нади да ће утврдити обрасце које могу довести до зараде.</a:t>
            </a:r>
          </a:p>
          <a:p>
            <a:r>
              <a:rPr lang="sr-Cyrl-BA" sz="2800" dirty="0" smtClean="0"/>
              <a:t>Стратегије техничке анализе:</a:t>
            </a:r>
          </a:p>
          <a:p>
            <a:pPr marL="550926" indent="-514350">
              <a:buAutoNum type="arabicPeriod"/>
            </a:pPr>
            <a:r>
              <a:rPr lang="sr-Cyrl-BA" sz="2800" dirty="0" smtClean="0"/>
              <a:t>Дауова теорија;</a:t>
            </a:r>
          </a:p>
          <a:p>
            <a:pPr marL="550926" indent="-514350">
              <a:buAutoNum type="arabicPeriod"/>
            </a:pPr>
            <a:r>
              <a:rPr lang="sr-Cyrl-BA" sz="2800" dirty="0" smtClean="0"/>
              <a:t>Друге чартистичке технике: графикон тачака и симбола, </a:t>
            </a:r>
            <a:r>
              <a:rPr lang="sr-Latn-BA" sz="2800" dirty="0" smtClean="0"/>
              <a:t>candlestick</a:t>
            </a:r>
            <a:r>
              <a:rPr lang="sr-Cyrl-BA" sz="2800" dirty="0" smtClean="0"/>
              <a:t> графикони.</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457256" cy="850106"/>
          </a:xfrm>
        </p:spPr>
        <p:txBody>
          <a:bodyPr>
            <a:normAutofit/>
          </a:bodyPr>
          <a:lstStyle/>
          <a:p>
            <a:r>
              <a:rPr lang="sr-Cyrl-BA" sz="3200" b="1" dirty="0" smtClean="0"/>
              <a:t>6.1. Дауова (</a:t>
            </a:r>
            <a:r>
              <a:rPr lang="sr-Latn-BA" sz="3200" b="1" dirty="0" smtClean="0"/>
              <a:t>Dow</a:t>
            </a:r>
            <a:r>
              <a:rPr lang="sr-Cyrl-BA" sz="3200" b="1" dirty="0" smtClean="0"/>
              <a:t>)</a:t>
            </a:r>
            <a:r>
              <a:rPr lang="sr-Latn-BA" sz="3200" b="1" dirty="0" smtClean="0"/>
              <a:t> </a:t>
            </a:r>
            <a:r>
              <a:rPr lang="sr-Cyrl-BA" sz="3200" b="1" dirty="0" smtClean="0"/>
              <a:t>теорија</a:t>
            </a:r>
            <a:endParaRPr lang="en-US" sz="3200" b="1" dirty="0"/>
          </a:p>
        </p:txBody>
      </p:sp>
      <p:sp>
        <p:nvSpPr>
          <p:cNvPr id="3" name="Content Placeholder 2"/>
          <p:cNvSpPr>
            <a:spLocks noGrp="1"/>
          </p:cNvSpPr>
          <p:nvPr>
            <p:ph idx="1"/>
          </p:nvPr>
        </p:nvSpPr>
        <p:spPr>
          <a:xfrm>
            <a:off x="467544" y="1340768"/>
            <a:ext cx="8136904" cy="5040560"/>
          </a:xfrm>
        </p:spPr>
        <p:txBody>
          <a:bodyPr>
            <a:normAutofit fontScale="92500"/>
          </a:bodyPr>
          <a:lstStyle/>
          <a:p>
            <a:r>
              <a:rPr lang="sr-Cyrl-BA" sz="2800" dirty="0" smtClean="0"/>
              <a:t>Дауова </a:t>
            </a:r>
            <a:r>
              <a:rPr lang="sr-Latn-BA" sz="2800" dirty="0" smtClean="0"/>
              <a:t>(Dow) </a:t>
            </a:r>
            <a:r>
              <a:rPr lang="sr-Cyrl-BA" sz="2800" dirty="0" smtClean="0"/>
              <a:t>теорија је техника која има за циљ да открије краткорочне и дугорочне трендове у цијенама на тржишту акција.</a:t>
            </a:r>
          </a:p>
          <a:p>
            <a:r>
              <a:rPr lang="sr-Cyrl-BA" sz="2800" dirty="0" smtClean="0"/>
              <a:t>Користи </a:t>
            </a:r>
            <a:r>
              <a:rPr lang="sr-Latn-BA" sz="2800" dirty="0" smtClean="0"/>
              <a:t>DJIA</a:t>
            </a:r>
            <a:r>
              <a:rPr lang="sr-Cyrl-BA" sz="2800" dirty="0" smtClean="0"/>
              <a:t> и</a:t>
            </a:r>
            <a:r>
              <a:rPr lang="sr-Latn-BA" sz="2800" dirty="0" smtClean="0"/>
              <a:t> DJTA</a:t>
            </a:r>
            <a:r>
              <a:rPr lang="sr-Cyrl-BA" sz="2800" dirty="0" smtClean="0"/>
              <a:t>, и подразумијева:</a:t>
            </a:r>
          </a:p>
          <a:p>
            <a:pPr lvl="1"/>
            <a:r>
              <a:rPr lang="sr-Cyrl-BA" dirty="0" smtClean="0"/>
              <a:t>примарни тренд (дугорочно кретање цијена),</a:t>
            </a:r>
          </a:p>
          <a:p>
            <a:pPr lvl="1"/>
            <a:r>
              <a:rPr lang="sr-Cyrl-BA" dirty="0" smtClean="0"/>
              <a:t>секундарне или интермедијарне трендове и</a:t>
            </a:r>
          </a:p>
          <a:p>
            <a:pPr lvl="1"/>
            <a:r>
              <a:rPr lang="sr-Cyrl-BA" dirty="0" smtClean="0"/>
              <a:t>терцијарне или минорне трендове.</a:t>
            </a:r>
          </a:p>
          <a:p>
            <a:r>
              <a:rPr lang="sr-Cyrl-BA" sz="2800" dirty="0" smtClean="0"/>
              <a:t>Ниво подршке је ниво цијене испод ког акција или индекс акција вјероватно неће пасти.</a:t>
            </a:r>
          </a:p>
          <a:p>
            <a:r>
              <a:rPr lang="sr-Cyrl-BA" sz="2800" dirty="0" smtClean="0"/>
              <a:t>Ниво отпора је ниво цијене изнад које акција или индекс акција вјероватно неће порасти.</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BA" sz="3600" b="1" dirty="0" smtClean="0">
                <a:effectLst>
                  <a:outerShdw blurRad="38100" dist="38100" dir="2700000" algn="tl">
                    <a:srgbClr val="000000">
                      <a:alpha val="43137"/>
                    </a:srgbClr>
                  </a:outerShdw>
                </a:effectLst>
              </a:rPr>
              <a:t>7. Технички показатељи</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196752"/>
            <a:ext cx="8280920" cy="5256584"/>
          </a:xfrm>
        </p:spPr>
        <p:txBody>
          <a:bodyPr/>
          <a:lstStyle/>
          <a:p>
            <a:r>
              <a:rPr lang="sr-Cyrl-BA" sz="2800" dirty="0" smtClean="0"/>
              <a:t>Технички аналитичари поред графикона користе и техничке показатеље како би процијенили могућност успона или пада тржишта.</a:t>
            </a:r>
          </a:p>
          <a:p>
            <a:r>
              <a:rPr lang="sr-Cyrl-BA" sz="2800" dirty="0" smtClean="0"/>
              <a:t>Постоје три групе показатеља:</a:t>
            </a:r>
          </a:p>
          <a:p>
            <a:pPr marL="550926" indent="-514350">
              <a:buAutoNum type="arabicPeriod"/>
            </a:pPr>
            <a:r>
              <a:rPr lang="sr-Cyrl-BA" sz="2800" dirty="0" smtClean="0"/>
              <a:t>Показатељи расположења;</a:t>
            </a:r>
          </a:p>
          <a:p>
            <a:pPr marL="550926" indent="-514350">
              <a:buAutoNum type="arabicPeriod"/>
            </a:pPr>
            <a:r>
              <a:rPr lang="sr-Cyrl-BA" sz="2800" dirty="0" smtClean="0"/>
              <a:t>Показатељи тока средстава;</a:t>
            </a:r>
          </a:p>
          <a:p>
            <a:pPr marL="550926" indent="-514350">
              <a:buAutoNum type="arabicPeriod"/>
            </a:pPr>
            <a:r>
              <a:rPr lang="sr-Cyrl-BA" sz="2800" dirty="0" smtClean="0"/>
              <a:t>Показатељи тржишне структуре</a:t>
            </a:r>
            <a:r>
              <a:rPr lang="sr-Cyrl-BA" dirty="0" smtClean="0"/>
              <a:t>.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7.1. Показатељи расположења</a:t>
            </a:r>
            <a:endParaRPr lang="en-US" sz="3200" b="1" dirty="0"/>
          </a:p>
        </p:txBody>
      </p:sp>
      <p:sp>
        <p:nvSpPr>
          <p:cNvPr id="3" name="Content Placeholder 2"/>
          <p:cNvSpPr>
            <a:spLocks noGrp="1"/>
          </p:cNvSpPr>
          <p:nvPr>
            <p:ph idx="1"/>
          </p:nvPr>
        </p:nvSpPr>
        <p:spPr>
          <a:xfrm>
            <a:off x="251520" y="1124744"/>
            <a:ext cx="8136904" cy="5544616"/>
          </a:xfrm>
        </p:spPr>
        <p:txBody>
          <a:bodyPr>
            <a:noAutofit/>
          </a:bodyPr>
          <a:lstStyle/>
          <a:p>
            <a:r>
              <a:rPr lang="sr-Cyrl-BA" sz="2600" dirty="0" smtClean="0"/>
              <a:t>Показатељи расположења имају за циљ да одреде очекивања различитих група инвеститора.</a:t>
            </a:r>
          </a:p>
          <a:p>
            <a:pPr marL="550926" indent="-514350">
              <a:buNone/>
            </a:pPr>
            <a:r>
              <a:rPr lang="sr-Cyrl-BA" sz="2600" b="1" dirty="0" smtClean="0"/>
              <a:t>1. </a:t>
            </a:r>
            <a:r>
              <a:rPr lang="sr-Latn-BA" sz="2600" b="1" dirty="0" smtClean="0"/>
              <a:t>Trin</a:t>
            </a:r>
            <a:r>
              <a:rPr lang="sr-Cyrl-BA" sz="2600" b="1" dirty="0" smtClean="0"/>
              <a:t> статистика </a:t>
            </a:r>
            <a:r>
              <a:rPr lang="sr-Cyrl-BA" sz="2600" dirty="0" smtClean="0"/>
              <a:t>– промет на тржишту се користи као индикатор </a:t>
            </a:r>
            <a:r>
              <a:rPr lang="sr-Cyrl-BA" sz="2600" dirty="0" smtClean="0"/>
              <a:t>интензитета </a:t>
            </a:r>
            <a:r>
              <a:rPr lang="sr-Cyrl-BA" sz="2600" dirty="0" smtClean="0"/>
              <a:t>тржишног успона или пада.        </a:t>
            </a:r>
          </a:p>
          <a:p>
            <a:pPr lvl="1"/>
            <a:r>
              <a:rPr lang="sr-Latn-BA" sz="2400" dirty="0" smtClean="0"/>
              <a:t>Trin</a:t>
            </a:r>
            <a:r>
              <a:rPr lang="sr-Cyrl-BA" sz="2400" dirty="0" smtClean="0"/>
              <a:t> = (број ХОВ којима је цијена порасла / број ХОВ којима је цијена пала) / (промет ХОВ којима је цијена порасла / промет ХОВ којима је цијена пала)</a:t>
            </a:r>
          </a:p>
          <a:p>
            <a:pPr marL="550926" indent="-514350">
              <a:buNone/>
            </a:pPr>
            <a:r>
              <a:rPr lang="sr-Cyrl-BA" sz="2600" b="1" dirty="0" smtClean="0"/>
              <a:t>2. Трговина непотпуним лотовима </a:t>
            </a:r>
            <a:r>
              <a:rPr lang="sr-Cyrl-BA" sz="2600" dirty="0" smtClean="0"/>
              <a:t>– теорија по којој нето куповина малих инвеститора представља опадајући (</a:t>
            </a:r>
            <a:r>
              <a:rPr lang="sr-Latn-BA" sz="2600" dirty="0" smtClean="0"/>
              <a:t>bear) </a:t>
            </a:r>
            <a:r>
              <a:rPr lang="sr-Cyrl-BA" sz="2600" dirty="0" smtClean="0"/>
              <a:t>сигнал за акцију.</a:t>
            </a:r>
          </a:p>
          <a:p>
            <a:endParaRPr lang="en-US" sz="2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457256" cy="922114"/>
          </a:xfrm>
        </p:spPr>
        <p:txBody>
          <a:bodyPr>
            <a:normAutofit/>
          </a:bodyPr>
          <a:lstStyle/>
          <a:p>
            <a:r>
              <a:rPr lang="sr-Cyrl-BA" sz="3200" b="1" dirty="0" smtClean="0"/>
              <a:t>7.1. Показатељи расположења</a:t>
            </a:r>
            <a:endParaRPr lang="en-US" sz="3200" dirty="0"/>
          </a:p>
        </p:txBody>
      </p:sp>
      <p:sp>
        <p:nvSpPr>
          <p:cNvPr id="3" name="Content Placeholder 2"/>
          <p:cNvSpPr>
            <a:spLocks noGrp="1"/>
          </p:cNvSpPr>
          <p:nvPr>
            <p:ph idx="1"/>
          </p:nvPr>
        </p:nvSpPr>
        <p:spPr>
          <a:xfrm>
            <a:off x="467544" y="1340768"/>
            <a:ext cx="7457256" cy="4785395"/>
          </a:xfrm>
        </p:spPr>
        <p:txBody>
          <a:bodyPr>
            <a:normAutofit/>
          </a:bodyPr>
          <a:lstStyle/>
          <a:p>
            <a:pPr>
              <a:buNone/>
            </a:pPr>
            <a:r>
              <a:rPr lang="sr-Cyrl-BA" sz="2600" b="1" dirty="0" smtClean="0"/>
              <a:t>3. Индекс повјерења </a:t>
            </a:r>
            <a:r>
              <a:rPr lang="sr-Cyrl-BA" sz="2600" dirty="0" smtClean="0"/>
              <a:t>је однос између приноса на корпоративне обвезнице врхунског рејтинга и приноса на обвезнице средњег рејтинга.</a:t>
            </a:r>
          </a:p>
          <a:p>
            <a:pPr>
              <a:buNone/>
            </a:pPr>
            <a:r>
              <a:rPr lang="sr-Cyrl-BA" sz="2600" b="1" dirty="0" smtClean="0"/>
              <a:t>4. Пут/кол стопа </a:t>
            </a:r>
            <a:r>
              <a:rPr lang="sr-Cyrl-BA" sz="2600" dirty="0" smtClean="0"/>
              <a:t>је однос између издатих пут опција и кол опција на одређену акцију.</a:t>
            </a:r>
          </a:p>
          <a:p>
            <a:pPr>
              <a:buNone/>
            </a:pPr>
            <a:r>
              <a:rPr lang="sr-Cyrl-BA" sz="2600" b="1" dirty="0" smtClean="0"/>
              <a:t>5. Готовинске позиције отворених инвестиционих фондова </a:t>
            </a:r>
            <a:r>
              <a:rPr lang="sr-Cyrl-BA" sz="2600" dirty="0" smtClean="0"/>
              <a:t>као одредница расположења.</a:t>
            </a:r>
          </a:p>
          <a:p>
            <a:endParaRPr lang="en-US" sz="2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7.2. Показатељи тока средстава</a:t>
            </a:r>
            <a:endParaRPr lang="en-US" sz="3200" dirty="0"/>
          </a:p>
        </p:txBody>
      </p:sp>
      <p:sp>
        <p:nvSpPr>
          <p:cNvPr id="3" name="Content Placeholder 2"/>
          <p:cNvSpPr>
            <a:spLocks noGrp="1"/>
          </p:cNvSpPr>
          <p:nvPr>
            <p:ph idx="1"/>
          </p:nvPr>
        </p:nvSpPr>
        <p:spPr>
          <a:xfrm>
            <a:off x="467544" y="1268760"/>
            <a:ext cx="7992888" cy="5184576"/>
          </a:xfrm>
        </p:spPr>
        <p:txBody>
          <a:bodyPr>
            <a:normAutofit/>
          </a:bodyPr>
          <a:lstStyle/>
          <a:p>
            <a:r>
              <a:rPr lang="sr-Cyrl-BA" sz="2600" dirty="0" smtClean="0"/>
              <a:t>Показатељи тока средстава мјере потенцијал различитих група инвеститора у погледу куповине или продаје акција с циљем предвиђања притиска на цијене које ће изазвати ови поступци.</a:t>
            </a:r>
          </a:p>
          <a:p>
            <a:pPr marL="550926" indent="-514350">
              <a:buAutoNum type="arabicPeriod"/>
            </a:pPr>
            <a:r>
              <a:rPr lang="sr-Cyrl-BA" sz="2600" b="1" dirty="0" smtClean="0"/>
              <a:t>Интерес за продаје на кратко</a:t>
            </a:r>
            <a:r>
              <a:rPr lang="sr-Cyrl-BA" sz="2600" dirty="0" smtClean="0"/>
              <a:t> представља укупан број акција које су на тржишту тренутно продате на кратко.</a:t>
            </a:r>
          </a:p>
          <a:p>
            <a:pPr marL="550926" indent="-514350">
              <a:buAutoNum type="arabicPeriod"/>
            </a:pPr>
            <a:r>
              <a:rPr lang="sr-Cyrl-BA" sz="2600" b="1" dirty="0" smtClean="0"/>
              <a:t>Стање на рачунима код брокера</a:t>
            </a:r>
            <a:r>
              <a:rPr lang="sr-Cyrl-BA" sz="2600" dirty="0" smtClean="0"/>
              <a:t> – позитиван салдо уколико се планира инвестирање у блиској будућности.</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5240" cy="1143000"/>
          </a:xfrm>
        </p:spPr>
        <p:txBody>
          <a:bodyPr>
            <a:noAutofit/>
          </a:bodyPr>
          <a:lstStyle/>
          <a:p>
            <a:r>
              <a:rPr lang="sr-Cyrl-BA" sz="3200" b="1" dirty="0" smtClean="0"/>
              <a:t>1.1. Конкуренција као извор ефикасности</a:t>
            </a:r>
            <a:endParaRPr lang="en-US" sz="3200" b="1" dirty="0"/>
          </a:p>
        </p:txBody>
      </p:sp>
      <p:sp>
        <p:nvSpPr>
          <p:cNvPr id="3" name="Content Placeholder 2"/>
          <p:cNvSpPr>
            <a:spLocks noGrp="1"/>
          </p:cNvSpPr>
          <p:nvPr>
            <p:ph idx="1"/>
          </p:nvPr>
        </p:nvSpPr>
        <p:spPr/>
        <p:txBody>
          <a:bodyPr>
            <a:normAutofit fontScale="92500" lnSpcReduction="10000"/>
          </a:bodyPr>
          <a:lstStyle/>
          <a:p>
            <a:r>
              <a:rPr lang="sr-Cyrl-BA" dirty="0" smtClean="0"/>
              <a:t>Инвеститори троше вријеме и новац покушавајући да прикупе  и анализирају нове информације само ако на тај начин могу да остваре више приносе.</a:t>
            </a:r>
          </a:p>
          <a:p>
            <a:r>
              <a:rPr lang="sr-Cyrl-BA" dirty="0" smtClean="0"/>
              <a:t>У </a:t>
            </a:r>
            <a:r>
              <a:rPr lang="sr-Cyrl-BA" dirty="0" smtClean="0"/>
              <a:t>тржишној </a:t>
            </a:r>
            <a:r>
              <a:rPr lang="sr-Cyrl-BA" dirty="0" smtClean="0"/>
              <a:t>равнотежи ефикасно прикупљање информација треба да буде исплативо.</a:t>
            </a:r>
          </a:p>
          <a:p>
            <a:r>
              <a:rPr lang="sr-Cyrl-BA" dirty="0" smtClean="0"/>
              <a:t>Стога су тржишта у развоју, која се толико не анализирају, мање ефикасна од развијених тржишта.</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7467600" cy="1143000"/>
          </a:xfrm>
        </p:spPr>
        <p:txBody>
          <a:bodyPr>
            <a:normAutofit/>
          </a:bodyPr>
          <a:lstStyle/>
          <a:p>
            <a:r>
              <a:rPr lang="sr-Cyrl-BA" sz="3200" b="1" dirty="0" smtClean="0"/>
              <a:t>7.3. Показатељи тржишне структуре</a:t>
            </a:r>
            <a:endParaRPr lang="en-US" sz="3200" b="1" dirty="0"/>
          </a:p>
        </p:txBody>
      </p:sp>
      <p:sp>
        <p:nvSpPr>
          <p:cNvPr id="3" name="Content Placeholder 2"/>
          <p:cNvSpPr>
            <a:spLocks noGrp="1"/>
          </p:cNvSpPr>
          <p:nvPr>
            <p:ph idx="1"/>
          </p:nvPr>
        </p:nvSpPr>
        <p:spPr>
          <a:xfrm>
            <a:off x="395536" y="1412776"/>
            <a:ext cx="7529264" cy="4713387"/>
          </a:xfrm>
        </p:spPr>
        <p:txBody>
          <a:bodyPr>
            <a:normAutofit fontScale="92500"/>
          </a:bodyPr>
          <a:lstStyle/>
          <a:p>
            <a:r>
              <a:rPr lang="sr-Cyrl-BA" sz="2600" dirty="0" smtClean="0"/>
              <a:t>Показатељи тржишне структуре прате цјеновне циклусе и трендове.</a:t>
            </a:r>
          </a:p>
          <a:p>
            <a:pPr marL="550926" indent="-514350">
              <a:buAutoNum type="arabicPeriod"/>
            </a:pPr>
            <a:r>
              <a:rPr lang="sr-Cyrl-BA" sz="2600" b="1" dirty="0" smtClean="0"/>
              <a:t>Покретни просјеци </a:t>
            </a:r>
            <a:r>
              <a:rPr lang="sr-Cyrl-BA" sz="2600" dirty="0" smtClean="0"/>
              <a:t>– покретни просјек индекса акција је просјечни ниво индекса током одређеног временског интервала.</a:t>
            </a:r>
          </a:p>
          <a:p>
            <a:pPr marL="550926" indent="-514350">
              <a:buAutoNum type="arabicPeriod"/>
            </a:pPr>
            <a:r>
              <a:rPr lang="sr-Cyrl-BA" sz="2600" b="1" dirty="0" smtClean="0"/>
              <a:t>Ширина тржишта </a:t>
            </a:r>
            <a:r>
              <a:rPr lang="sr-Cyrl-BA" sz="2600" dirty="0" smtClean="0"/>
              <a:t>је степен до ког се кретање широких тржишних индекса одражава у кретању цијена појединачних акција.</a:t>
            </a:r>
          </a:p>
          <a:p>
            <a:pPr marL="550926" indent="-514350">
              <a:buAutoNum type="arabicPeriod"/>
            </a:pPr>
            <a:r>
              <a:rPr lang="sr-Cyrl-BA" sz="2600" b="1" dirty="0" smtClean="0"/>
              <a:t>Релативна снага </a:t>
            </a:r>
            <a:r>
              <a:rPr lang="sr-Cyrl-BA" sz="2600" dirty="0" smtClean="0"/>
              <a:t>је мјера</a:t>
            </a:r>
            <a:r>
              <a:rPr lang="sr-Cyrl-BA" sz="2600" b="1" dirty="0" smtClean="0"/>
              <a:t> </a:t>
            </a:r>
            <a:r>
              <a:rPr lang="sr-Cyrl-BA" sz="2600" dirty="0" smtClean="0"/>
              <a:t>која показује колико је одређена акција или грана имала боље или лошије перформансе у поређењу са перформансама општег тржишног индекса.</a:t>
            </a:r>
            <a:endParaRPr lang="en-US" sz="2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7457256" cy="850106"/>
          </a:xfrm>
        </p:spPr>
        <p:txBody>
          <a:bodyPr>
            <a:normAutofit/>
          </a:bodyPr>
          <a:lstStyle/>
          <a:p>
            <a:pPr algn="ctr"/>
            <a:r>
              <a:rPr lang="sr-Cyrl-BA" sz="3600" b="1" dirty="0" smtClean="0">
                <a:effectLst>
                  <a:outerShdw blurRad="38100" dist="38100" dir="2700000" algn="tl">
                    <a:srgbClr val="000000">
                      <a:alpha val="43137"/>
                    </a:srgbClr>
                  </a:outerShdw>
                </a:effectLst>
              </a:rPr>
              <a:t>8. </a:t>
            </a:r>
            <a:r>
              <a:rPr lang="sr-Latn-BA" sz="3600" b="1" dirty="0" smtClean="0">
                <a:effectLst>
                  <a:outerShdw blurRad="38100" dist="38100" dir="2700000" algn="tl">
                    <a:srgbClr val="000000">
                      <a:alpha val="43137"/>
                    </a:srgbClr>
                  </a:outerShdw>
                </a:effectLst>
              </a:rPr>
              <a:t>Value Line </a:t>
            </a:r>
            <a:r>
              <a:rPr lang="sr-Cyrl-BA" sz="3600" b="1" dirty="0" smtClean="0">
                <a:effectLst>
                  <a:outerShdw blurRad="38100" dist="38100" dir="2700000" algn="tl">
                    <a:srgbClr val="000000">
                      <a:alpha val="43137"/>
                    </a:srgbClr>
                  </a:outerShdw>
                </a:effectLst>
              </a:rPr>
              <a:t>систем</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95536" y="1268760"/>
            <a:ext cx="8064896" cy="5256584"/>
          </a:xfrm>
        </p:spPr>
        <p:txBody>
          <a:bodyPr>
            <a:normAutofit/>
          </a:bodyPr>
          <a:lstStyle/>
          <a:p>
            <a:r>
              <a:rPr lang="sr-Cyrl-BA" sz="2600" dirty="0" smtClean="0"/>
              <a:t>Компанија </a:t>
            </a:r>
            <a:r>
              <a:rPr lang="sr-Latn-BA" sz="2600" dirty="0" smtClean="0"/>
              <a:t>Value Line </a:t>
            </a:r>
            <a:r>
              <a:rPr lang="sr-Cyrl-BA" sz="2600" dirty="0" smtClean="0"/>
              <a:t>је највећи савјетодавни сервис за инвестирање у свијету.</a:t>
            </a:r>
          </a:p>
          <a:p>
            <a:r>
              <a:rPr lang="sr-Cyrl-BA" sz="2600" dirty="0" smtClean="0"/>
              <a:t>Објављује </a:t>
            </a:r>
            <a:r>
              <a:rPr lang="sr-Latn-BA" sz="2600" i="1" dirty="0" smtClean="0"/>
              <a:t>Value Line Investment Survey </a:t>
            </a:r>
            <a:r>
              <a:rPr lang="sr-Cyrl-BA" sz="2600" dirty="0" smtClean="0"/>
              <a:t>са информацијама о око 1700 акционарских друштава, те рангира ове акције према очекиваној апресијацији цијена у наредних 12 мјесеци. </a:t>
            </a:r>
          </a:p>
          <a:p>
            <a:r>
              <a:rPr lang="sr-Cyrl-BA" sz="2600" dirty="0" smtClean="0"/>
              <a:t>Поступак рангирања акције се састоји од три дијела:</a:t>
            </a:r>
          </a:p>
          <a:p>
            <a:pPr lvl="1"/>
            <a:r>
              <a:rPr lang="sr-Cyrl-BA" sz="2400" dirty="0" smtClean="0"/>
              <a:t>Релативно кретање профита;</a:t>
            </a:r>
          </a:p>
          <a:p>
            <a:pPr lvl="1"/>
            <a:r>
              <a:rPr lang="sr-Cyrl-BA" sz="2400" dirty="0" smtClean="0"/>
              <a:t>Изнанађење у погледу профита;</a:t>
            </a:r>
          </a:p>
          <a:p>
            <a:pPr lvl="1"/>
            <a:r>
              <a:rPr lang="sr-Cyrl-BA" sz="2400" dirty="0" smtClean="0"/>
              <a:t>Индекс вриједности.</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7529264" cy="1282154"/>
          </a:xfrm>
        </p:spPr>
        <p:txBody>
          <a:bodyPr>
            <a:normAutofit/>
          </a:bodyPr>
          <a:lstStyle/>
          <a:p>
            <a:pPr algn="ctr"/>
            <a:r>
              <a:rPr lang="sr-Cyrl-BA" sz="3600" b="1" dirty="0" smtClean="0">
                <a:effectLst>
                  <a:outerShdw blurRad="38100" dist="38100" dir="2700000" algn="tl">
                    <a:srgbClr val="000000">
                      <a:alpha val="43137"/>
                    </a:srgbClr>
                  </a:outerShdw>
                </a:effectLst>
              </a:rPr>
              <a:t>9. Може ли техничка анализа имати успјеха на ефикасним тржиштима?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23528" y="1600200"/>
            <a:ext cx="8136904" cy="5069160"/>
          </a:xfrm>
        </p:spPr>
        <p:txBody>
          <a:bodyPr>
            <a:normAutofit fontScale="92500" lnSpcReduction="10000"/>
          </a:bodyPr>
          <a:lstStyle/>
          <a:p>
            <a:r>
              <a:rPr lang="sr-Cyrl-BA" sz="2800" dirty="0" smtClean="0"/>
              <a:t>Техничка анализа углавном је заснована на идејама супротним од оних на којима почива хипотеза о ефикасности тржишта.</a:t>
            </a:r>
          </a:p>
          <a:p>
            <a:r>
              <a:rPr lang="sr-Cyrl-BA" sz="2800" dirty="0" smtClean="0"/>
              <a:t>Занимљиво питање је да ли ће техничко правило за које се чине да функционише наставити да функционише и у будућности кад постане општепознато.</a:t>
            </a:r>
          </a:p>
          <a:p>
            <a:r>
              <a:rPr lang="sr-Cyrl-BA" sz="2800" dirty="0" smtClean="0"/>
              <a:t>Дакле, динамика тржишта је стална потрага за профитабилним правилима трговања, након које долази до деструкције због претјераног коришћења правила која су се показала као успјешна, да би опет започела потрага за још неоткривеним правилима</a:t>
            </a:r>
            <a:r>
              <a:rPr lang="sr-Cyrl-BA" dirty="0" smtClean="0"/>
              <a: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060848"/>
            <a:ext cx="7470648" cy="1143000"/>
          </a:xfrm>
        </p:spPr>
        <p:txBody>
          <a:bodyPr>
            <a:normAutofit/>
          </a:bodyPr>
          <a:lstStyle/>
          <a:p>
            <a:pPr algn="ctr"/>
            <a:r>
              <a:rPr lang="sr-Cyrl-BA" sz="4400" dirty="0" smtClean="0"/>
              <a:t>Хвала за пажњу!</a:t>
            </a:r>
            <a:endParaRPr lang="en-US"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3232" cy="1143000"/>
          </a:xfrm>
        </p:spPr>
        <p:txBody>
          <a:bodyPr>
            <a:noAutofit/>
          </a:bodyPr>
          <a:lstStyle/>
          <a:p>
            <a:r>
              <a:rPr lang="sr-Cyrl-BA" sz="3200" b="1" dirty="0" smtClean="0"/>
              <a:t>1.2. Врсте хипотезе о ефикасности тржишта</a:t>
            </a:r>
            <a:endParaRPr lang="en-US" sz="3200" b="1" dirty="0"/>
          </a:p>
        </p:txBody>
      </p:sp>
      <p:sp>
        <p:nvSpPr>
          <p:cNvPr id="3" name="Content Placeholder 2"/>
          <p:cNvSpPr>
            <a:spLocks noGrp="1"/>
          </p:cNvSpPr>
          <p:nvPr>
            <p:ph idx="1"/>
          </p:nvPr>
        </p:nvSpPr>
        <p:spPr>
          <a:xfrm>
            <a:off x="457200" y="1600200"/>
            <a:ext cx="8147248" cy="4709120"/>
          </a:xfrm>
        </p:spPr>
        <p:txBody>
          <a:bodyPr>
            <a:normAutofit/>
          </a:bodyPr>
          <a:lstStyle/>
          <a:p>
            <a:r>
              <a:rPr lang="sr-Cyrl-BA" sz="2400" b="1" dirty="0" smtClean="0"/>
              <a:t>Слаба форма </a:t>
            </a:r>
            <a:r>
              <a:rPr lang="sr-Cyrl-BA" sz="2400" dirty="0" smtClean="0"/>
              <a:t>хипотезе о ефикасности тржишта односи се на тврдњу да цијене акција одражавају све информације садржане у ранијим трансакцијама.</a:t>
            </a:r>
          </a:p>
          <a:p>
            <a:r>
              <a:rPr lang="sr-Cyrl-BA" sz="2400" b="1" dirty="0" smtClean="0"/>
              <a:t>Полујака форма </a:t>
            </a:r>
            <a:r>
              <a:rPr lang="sr-Cyrl-BA" sz="2400" dirty="0" smtClean="0"/>
              <a:t>хипотезе о ефикасности тржишта је тврдња да цијене акција одражавају све јавно доступне информације.</a:t>
            </a:r>
          </a:p>
          <a:p>
            <a:r>
              <a:rPr lang="sr-Cyrl-BA" sz="2400" b="1" dirty="0" smtClean="0"/>
              <a:t>Јака форма </a:t>
            </a:r>
            <a:r>
              <a:rPr lang="sr-Cyrl-BA" sz="2400" dirty="0" smtClean="0"/>
              <a:t>хипотезе о ефикасности тржишта је тврдња да цијене акција одражавају све важне информације, укључујући и привилеговане тј. инсајдерске инфромације.</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BA" sz="3600" b="1" dirty="0" smtClean="0">
                <a:effectLst>
                  <a:outerShdw blurRad="38100" dist="38100" dir="2700000" algn="tl">
                    <a:srgbClr val="000000">
                      <a:alpha val="43137"/>
                    </a:srgbClr>
                  </a:outerShdw>
                </a:effectLst>
              </a:rPr>
              <a:t>2. Импликације хипотезе о ефикасности тржишта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1600200"/>
            <a:ext cx="8424936" cy="4925144"/>
          </a:xfrm>
        </p:spPr>
        <p:txBody>
          <a:bodyPr/>
          <a:lstStyle/>
          <a:p>
            <a:r>
              <a:rPr lang="sr-Cyrl-BA" sz="2400" b="1" dirty="0" smtClean="0"/>
              <a:t>Техничка анализа </a:t>
            </a:r>
            <a:r>
              <a:rPr lang="sr-Cyrl-BA" sz="2400" dirty="0" smtClean="0"/>
              <a:t>је анализа која треба да утврди предвидљиве обрасце у кретању цијена акција, као и пок</a:t>
            </a:r>
            <a:r>
              <a:rPr lang="sr-Latn-BA" sz="2400" dirty="0" smtClean="0"/>
              <a:t>a</a:t>
            </a:r>
            <a:r>
              <a:rPr lang="sr-Cyrl-BA" sz="2400" dirty="0" smtClean="0"/>
              <a:t>затеље куповног и продајног притиска на тржишту.</a:t>
            </a:r>
            <a:endParaRPr lang="sr-Latn-BA" sz="2400" dirty="0" smtClean="0"/>
          </a:p>
          <a:p>
            <a:pPr lvl="1"/>
            <a:r>
              <a:rPr lang="sr-Cyrl-BA" sz="2200" dirty="0" smtClean="0"/>
              <a:t>Технички аналитичари се називају и чартисти јер проучавају графиконе у циљу проналаска информација помоћу којих ће остварити зараду.</a:t>
            </a:r>
          </a:p>
          <a:p>
            <a:r>
              <a:rPr lang="sr-Cyrl-BA" sz="2400" b="1" dirty="0" smtClean="0"/>
              <a:t>Фундаментална анализа </a:t>
            </a:r>
            <a:r>
              <a:rPr lang="sr-Cyrl-BA" sz="2400" dirty="0" smtClean="0"/>
              <a:t>је проучавање чинилаца који одређују вриједност акције, као што су очекивани приходи и дивиденде, предвиђене будуће каматне стопе и ризик фирме.</a:t>
            </a:r>
          </a:p>
          <a:p>
            <a:endParaRPr lang="sr-Cyrl-BA"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848872" cy="1143000"/>
          </a:xfrm>
        </p:spPr>
        <p:txBody>
          <a:bodyPr>
            <a:noAutofit/>
          </a:bodyPr>
          <a:lstStyle/>
          <a:p>
            <a:r>
              <a:rPr lang="sr-Cyrl-BA" sz="3200" b="1" dirty="0" smtClean="0"/>
              <a:t>2.1. Активни и пасивни портфолио менаџмент</a:t>
            </a:r>
            <a:endParaRPr lang="en-US" sz="3200" b="1" dirty="0"/>
          </a:p>
        </p:txBody>
      </p:sp>
      <p:sp>
        <p:nvSpPr>
          <p:cNvPr id="3" name="Content Placeholder 2"/>
          <p:cNvSpPr>
            <a:spLocks noGrp="1"/>
          </p:cNvSpPr>
          <p:nvPr>
            <p:ph idx="1"/>
          </p:nvPr>
        </p:nvSpPr>
        <p:spPr>
          <a:xfrm>
            <a:off x="251520" y="1484784"/>
            <a:ext cx="8568952" cy="5184576"/>
          </a:xfrm>
        </p:spPr>
        <p:txBody>
          <a:bodyPr>
            <a:normAutofit/>
          </a:bodyPr>
          <a:lstStyle/>
          <a:p>
            <a:r>
              <a:rPr lang="sr-Cyrl-BA" sz="2400" b="1" dirty="0" smtClean="0"/>
              <a:t>Пасивна стратегија </a:t>
            </a:r>
            <a:r>
              <a:rPr lang="sr-Cyrl-BA" sz="2400" dirty="0" smtClean="0"/>
              <a:t>инвестирања је куповина добро </a:t>
            </a:r>
            <a:r>
              <a:rPr lang="sr-Cyrl-BA" sz="2400" dirty="0" smtClean="0"/>
              <a:t>диве</a:t>
            </a:r>
            <a:r>
              <a:rPr lang="sr-Cyrl-BA" sz="2400" dirty="0" smtClean="0"/>
              <a:t>р</a:t>
            </a:r>
            <a:r>
              <a:rPr lang="sr-Cyrl-BA" sz="2400" dirty="0" smtClean="0"/>
              <a:t>зификованог </a:t>
            </a:r>
            <a:r>
              <a:rPr lang="sr-Cyrl-BA" sz="2400" dirty="0" smtClean="0"/>
              <a:t>портфолија без покушаја да се пронађу погрешно процијењене ХОВ (поборници хипотезе о ефикасности тржишта).</a:t>
            </a:r>
          </a:p>
          <a:p>
            <a:r>
              <a:rPr lang="sr-Cyrl-BA" sz="2400" dirty="0" smtClean="0"/>
              <a:t>Индексни фонд је инвестициони фонд који држи акције сразмјерно њиховој заступљености у тржишном </a:t>
            </a:r>
            <a:r>
              <a:rPr lang="sr-Cyrl-BA" sz="2400" dirty="0" smtClean="0"/>
              <a:t>индексу, </a:t>
            </a:r>
            <a:r>
              <a:rPr lang="sr-Cyrl-BA" sz="2400" dirty="0" smtClean="0"/>
              <a:t>као што је </a:t>
            </a:r>
            <a:r>
              <a:rPr lang="sr-Latn-BA" sz="2400" dirty="0" smtClean="0"/>
              <a:t>S&amp;P 500.</a:t>
            </a:r>
            <a:endParaRPr lang="sr-Cyrl-BA" sz="2400" dirty="0" smtClean="0"/>
          </a:p>
          <a:p>
            <a:r>
              <a:rPr lang="sr-Cyrl-BA" sz="2400" dirty="0" smtClean="0"/>
              <a:t>Аргументи у прилог </a:t>
            </a:r>
            <a:r>
              <a:rPr lang="sr-Cyrl-BA" sz="2400" b="1" dirty="0" smtClean="0"/>
              <a:t>активој стратегији </a:t>
            </a:r>
            <a:r>
              <a:rPr lang="sr-Cyrl-BA" sz="2400" dirty="0" smtClean="0"/>
              <a:t>тј. рационалном управљању:</a:t>
            </a:r>
          </a:p>
          <a:p>
            <a:pPr lvl="1"/>
            <a:r>
              <a:rPr lang="sr-Cyrl-BA" sz="2200" dirty="0" smtClean="0"/>
              <a:t>Однос ризика и приноса – диверзификација;</a:t>
            </a:r>
          </a:p>
          <a:p>
            <a:pPr lvl="1"/>
            <a:r>
              <a:rPr lang="sr-Cyrl-BA" sz="2200" dirty="0" smtClean="0"/>
              <a:t>Утицај пореза приликом избора ХОВ;</a:t>
            </a:r>
          </a:p>
          <a:p>
            <a:pPr lvl="1"/>
            <a:r>
              <a:rPr lang="sr-Cyrl-BA" sz="2200" dirty="0" smtClean="0"/>
              <a:t>Карактеристике инвеститора у погледу ризика.</a:t>
            </a:r>
          </a:p>
          <a:p>
            <a:endParaRPr lang="sr-Cyrl-BA" sz="2400" dirty="0" smtClean="0"/>
          </a:p>
          <a:p>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4122"/>
          </a:xfrm>
        </p:spPr>
        <p:txBody>
          <a:bodyPr>
            <a:normAutofit/>
          </a:bodyPr>
          <a:lstStyle/>
          <a:p>
            <a:pPr algn="ctr"/>
            <a:r>
              <a:rPr lang="sr-Cyrl-BA" sz="3600" b="1" dirty="0" smtClean="0">
                <a:effectLst>
                  <a:outerShdw blurRad="38100" dist="38100" dir="2700000" algn="tl">
                    <a:srgbClr val="000000">
                      <a:alpha val="43137"/>
                    </a:srgbClr>
                  </a:outerShdw>
                </a:effectLst>
              </a:rPr>
              <a:t>3. Да ли су тржишта ефикасна?</a:t>
            </a:r>
            <a:endParaRPr lang="en-US"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23528" y="1340768"/>
            <a:ext cx="8496944" cy="5328592"/>
          </a:xfrm>
        </p:spPr>
        <p:txBody>
          <a:bodyPr>
            <a:normAutofit fontScale="92500" lnSpcReduction="10000"/>
          </a:bodyPr>
          <a:lstStyle/>
          <a:p>
            <a:r>
              <a:rPr lang="sr-Cyrl-BA" sz="2800" dirty="0" smtClean="0"/>
              <a:t>Професионални портфолио менаџери с разлогом нису одушевљени теоријом о ефикасности тржишта.</a:t>
            </a:r>
            <a:endParaRPr lang="sr-Latn-BA" sz="2800" dirty="0" smtClean="0"/>
          </a:p>
          <a:p>
            <a:r>
              <a:rPr lang="sr-Cyrl-BA" sz="2800" dirty="0" smtClean="0"/>
              <a:t>Улога портфолио манаџера на ефикасном тржишту је да портфолио прилагоди потребама инвеститора</a:t>
            </a:r>
            <a:r>
              <a:rPr lang="sr-Latn-BA" sz="2800" dirty="0" smtClean="0"/>
              <a:t>, a </a:t>
            </a:r>
            <a:r>
              <a:rPr lang="sr-Cyrl-BA" sz="2800" dirty="0" smtClean="0"/>
              <a:t>не да надмудри тржиште.</a:t>
            </a:r>
          </a:p>
          <a:p>
            <a:r>
              <a:rPr lang="sr-Cyrl-BA" sz="2800" dirty="0" smtClean="0"/>
              <a:t>Отворена питања о ефикасности тржишта су:</a:t>
            </a:r>
          </a:p>
          <a:p>
            <a:pPr lvl="1"/>
            <a:r>
              <a:rPr lang="sr-Cyrl-BA" dirty="0" smtClean="0"/>
              <a:t>Питање величине – само велики портфолио омогућава остварење приноса и код малих одступања цијене;</a:t>
            </a:r>
          </a:p>
          <a:p>
            <a:pPr lvl="1"/>
            <a:r>
              <a:rPr lang="sr-Cyrl-BA" dirty="0" smtClean="0"/>
              <a:t>Питање негативне селекције – неспремност инвеститора на откривање успјешних метода </a:t>
            </a:r>
            <a:r>
              <a:rPr lang="sr-Cyrl-BA" dirty="0" smtClean="0"/>
              <a:t>инвестирања другум учесницима;</a:t>
            </a:r>
            <a:endParaRPr lang="sr-Cyrl-BA" dirty="0" smtClean="0"/>
          </a:p>
          <a:p>
            <a:pPr lvl="1"/>
            <a:r>
              <a:rPr lang="sr-Cyrl-BA" dirty="0" smtClean="0"/>
              <a:t>Питање среће.</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sz="3200" b="1" dirty="0" smtClean="0"/>
              <a:t>3.1. Тестови слабе форме: обрасци у кретању приноса акција</a:t>
            </a:r>
            <a:endParaRPr lang="en-US" sz="3200" b="1" dirty="0"/>
          </a:p>
        </p:txBody>
      </p:sp>
      <p:sp>
        <p:nvSpPr>
          <p:cNvPr id="3" name="Content Placeholder 2"/>
          <p:cNvSpPr>
            <a:spLocks noGrp="1"/>
          </p:cNvSpPr>
          <p:nvPr>
            <p:ph idx="1"/>
          </p:nvPr>
        </p:nvSpPr>
        <p:spPr>
          <a:xfrm>
            <a:off x="395536" y="1772816"/>
            <a:ext cx="8280920" cy="4392488"/>
          </a:xfrm>
        </p:spPr>
        <p:txBody>
          <a:bodyPr>
            <a:normAutofit/>
          </a:bodyPr>
          <a:lstStyle/>
          <a:p>
            <a:r>
              <a:rPr lang="sr-Cyrl-BA" sz="2800" b="1" dirty="0" smtClean="0"/>
              <a:t>Приноси у кратким раздобљима </a:t>
            </a:r>
            <a:r>
              <a:rPr lang="sr-Cyrl-BA" sz="2800" dirty="0" smtClean="0"/>
              <a:t>–</a:t>
            </a:r>
            <a:r>
              <a:rPr lang="sr-Cyrl-BA" sz="2800" dirty="0" smtClean="0"/>
              <a:t>трендови кретања цијена акција </a:t>
            </a:r>
            <a:r>
              <a:rPr lang="sr-Cyrl-BA" sz="2800" dirty="0" smtClean="0"/>
              <a:t>преко корелације сери</a:t>
            </a:r>
            <a:r>
              <a:rPr lang="sr-Latn-BA" sz="2800" dirty="0" smtClean="0"/>
              <a:t>ja</a:t>
            </a:r>
            <a:r>
              <a:rPr lang="sr-Cyrl-BA" sz="2800" dirty="0" smtClean="0"/>
              <a:t> приноса на акције.</a:t>
            </a:r>
            <a:endParaRPr lang="sr-Latn-BA" sz="2800" dirty="0" smtClean="0"/>
          </a:p>
          <a:p>
            <a:r>
              <a:rPr lang="sr-Cyrl-BA" sz="2800" dirty="0" smtClean="0"/>
              <a:t>Ефекат инерције је тенденција да акције које су биле успјешне или неуспјешне у једном периоду, те исте резултате понове и у наредним периодима.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467600" cy="1143000"/>
          </a:xfrm>
        </p:spPr>
        <p:txBody>
          <a:bodyPr>
            <a:normAutofit/>
          </a:bodyPr>
          <a:lstStyle/>
          <a:p>
            <a:r>
              <a:rPr lang="sr-Cyrl-BA" sz="3200" b="1" dirty="0" smtClean="0"/>
              <a:t>3.1. Тестови слабе форме: обрасци у кретању приноса акција</a:t>
            </a:r>
            <a:endParaRPr lang="en-US" sz="3200" dirty="0"/>
          </a:p>
        </p:txBody>
      </p:sp>
      <p:sp>
        <p:nvSpPr>
          <p:cNvPr id="3" name="Content Placeholder 2"/>
          <p:cNvSpPr>
            <a:spLocks noGrp="1"/>
          </p:cNvSpPr>
          <p:nvPr>
            <p:ph idx="1"/>
          </p:nvPr>
        </p:nvSpPr>
        <p:spPr>
          <a:xfrm>
            <a:off x="323528" y="1484784"/>
            <a:ext cx="8064896" cy="5112568"/>
          </a:xfrm>
        </p:spPr>
        <p:txBody>
          <a:bodyPr>
            <a:normAutofit fontScale="92500"/>
          </a:bodyPr>
          <a:lstStyle/>
          <a:p>
            <a:r>
              <a:rPr lang="sr-Cyrl-BA" sz="2800" b="1" dirty="0" smtClean="0"/>
              <a:t>Приноси у дугим раздобљима </a:t>
            </a:r>
            <a:r>
              <a:rPr lang="sr-Cyrl-BA" sz="2800" dirty="0" smtClean="0"/>
              <a:t>– постоји изузетно негативна дугорочна серијска корелација у перформансама тржишта (тзв. хипотеза о хиру).</a:t>
            </a:r>
          </a:p>
          <a:p>
            <a:pPr lvl="1"/>
            <a:r>
              <a:rPr lang="sr-Cyrl-BA" dirty="0" smtClean="0"/>
              <a:t>Ефекат заокрета је тенденција да акције које у једном периоду имају добре или лоше резултате у наредном периоду доживљавају заокрет.</a:t>
            </a:r>
          </a:p>
          <a:p>
            <a:r>
              <a:rPr lang="sr-Cyrl-BA" sz="2800" b="1" dirty="0" smtClean="0"/>
              <a:t>Предсказатељи широких тржишних кретања </a:t>
            </a:r>
            <a:r>
              <a:rPr lang="sr-Cyrl-BA" sz="2800" dirty="0" smtClean="0"/>
              <a:t>– принос укупног тржишта акција је углавном виши када је стопа дивиденде/цијене или дивидентни принос висок (</a:t>
            </a:r>
            <a:r>
              <a:rPr lang="sr-Latn-BA" sz="2800" dirty="0" smtClean="0"/>
              <a:t>Fama&amp;French, 1988).</a:t>
            </a:r>
            <a:endParaRPr lang="en-US" sz="2800" dirty="0" smtClean="0"/>
          </a:p>
          <a:p>
            <a:endParaRPr lang="en-US" dirty="0"/>
          </a:p>
        </p:txBody>
      </p:sp>
    </p:spTree>
  </p:cSld>
  <p:clrMapOvr>
    <a:masterClrMapping/>
  </p:clrMapOvr>
</p:sld>
</file>

<file path=ppt/theme/theme1.xml><?xml version="1.0" encoding="utf-8"?>
<a:theme xmlns:a="http://schemas.openxmlformats.org/drawingml/2006/main" name="Technic">
  <a:themeElements>
    <a:clrScheme name="Custom 37">
      <a:dk1>
        <a:sysClr val="windowText" lastClr="000000"/>
      </a:dk1>
      <a:lt1>
        <a:srgbClr val="000000"/>
      </a:lt1>
      <a:dk2>
        <a:srgbClr val="D9D9D9"/>
      </a:dk2>
      <a:lt2>
        <a:srgbClr val="F2F2F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255</TotalTime>
  <Words>2062</Words>
  <Application>Microsoft Office PowerPoint</Application>
  <PresentationFormat>On-screen Show (4:3)</PresentationFormat>
  <Paragraphs>154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Technic</vt:lpstr>
      <vt:lpstr>I ЕФИКАСНА ТРЖИШТА И БИХЕЈВИОРИСТИЧКА КРИТИКА</vt:lpstr>
      <vt:lpstr>1. Случајан ход и хипотеза о ефикасности тржишта</vt:lpstr>
      <vt:lpstr>1.1. Конкуренција као извор ефикасности</vt:lpstr>
      <vt:lpstr>1.2. Врсте хипотезе о ефикасности тржишта</vt:lpstr>
      <vt:lpstr>2. Импликације хипотезе о ефикасности тржишта</vt:lpstr>
      <vt:lpstr>2.1. Активни и пасивни портфолио менаџмент</vt:lpstr>
      <vt:lpstr>3. Да ли су тржишта ефикасна?</vt:lpstr>
      <vt:lpstr>3.1. Тестови слабе форме: обрасци у кретању приноса акција</vt:lpstr>
      <vt:lpstr>3.1. Тестови слабе форме: обрасци у кретању приноса акција</vt:lpstr>
      <vt:lpstr>3.2. Тестови полујаке форме: тржишне аномалије</vt:lpstr>
      <vt:lpstr>3.2. Тестови полујаке форме: тржишне аномалије</vt:lpstr>
      <vt:lpstr>3.3. Тестови јаке форме: инсајдерске информације</vt:lpstr>
      <vt:lpstr>4. Бихејвиористичко тумачење</vt:lpstr>
      <vt:lpstr>4.1. Обрада информација</vt:lpstr>
      <vt:lpstr>4.2. Ирационално понашање и ограниченост арбитраже</vt:lpstr>
      <vt:lpstr>5. Перформансе отворених инвестиционих фондова</vt:lpstr>
      <vt:lpstr>5.1. Да ли су тржишта ефикасна?</vt:lpstr>
      <vt:lpstr>II БИХЕЈВИОРИСТИЧКЕ ФИНАНСИЈЕ И  ТЕХНИЧКА АНАЛИЗА</vt:lpstr>
      <vt:lpstr>1. Шта су бихејвиористичке финансије</vt:lpstr>
      <vt:lpstr>2. Понашање појединаца</vt:lpstr>
      <vt:lpstr>3. Принос активе и бихејвиористичка објашњења</vt:lpstr>
      <vt:lpstr>4. Бихејвиористичка објашњења с контроверзном емпиријском основом</vt:lpstr>
      <vt:lpstr>5. Техничка анализа</vt:lpstr>
      <vt:lpstr>6. Чартирање</vt:lpstr>
      <vt:lpstr>6.1. Дауова (Dow) теорија</vt:lpstr>
      <vt:lpstr>7. Технички показатељи</vt:lpstr>
      <vt:lpstr>7.1. Показатељи расположења</vt:lpstr>
      <vt:lpstr>7.1. Показатељи расположења</vt:lpstr>
      <vt:lpstr>7.2. Показатељи тока средстава</vt:lpstr>
      <vt:lpstr>7.3. Показатељи тржишне структуре</vt:lpstr>
      <vt:lpstr>8. Value Line систем</vt:lpstr>
      <vt:lpstr>9. Може ли техничка анализа имати успјеха на ефикасним тржиштима?</vt:lpstr>
      <vt:lpstr>Хвала за пажњу!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ЕФИКАСНА ТРЖИШТА И БИХЕЈВИОРИСТИЧКА КРИТИКА</dc:title>
  <dc:creator>efbl</dc:creator>
  <cp:lastModifiedBy>efbl</cp:lastModifiedBy>
  <cp:revision>51</cp:revision>
  <dcterms:created xsi:type="dcterms:W3CDTF">2019-05-14T08:55:29Z</dcterms:created>
  <dcterms:modified xsi:type="dcterms:W3CDTF">2019-05-27T09:37:23Z</dcterms:modified>
</cp:coreProperties>
</file>