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handoutMasterIdLst>
    <p:handoutMasterId r:id="rId16"/>
  </p:handoutMasterIdLst>
  <p:sldIdLst>
    <p:sldId id="259" r:id="rId2"/>
    <p:sldId id="284" r:id="rId3"/>
    <p:sldId id="293" r:id="rId4"/>
    <p:sldId id="281" r:id="rId5"/>
    <p:sldId id="292" r:id="rId6"/>
    <p:sldId id="294" r:id="rId7"/>
    <p:sldId id="295" r:id="rId8"/>
    <p:sldId id="278" r:id="rId9"/>
    <p:sldId id="296" r:id="rId10"/>
    <p:sldId id="297" r:id="rId11"/>
    <p:sldId id="289" r:id="rId12"/>
    <p:sldId id="298" r:id="rId13"/>
    <p:sldId id="299" r:id="rId14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E3ABD2-AAA9-4F6E-A718-CAA0D72A0173}" type="datetimeFigureOut">
              <a:rPr lang="sr-Latn-BA" smtClean="0"/>
              <a:pPr/>
              <a:t>2.3.2026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91CFB0-06FC-43F7-B8E1-09DF8B6B7655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441EDF-09F8-4A3B-98C0-47DF112BF2E9}" type="datetimeFigureOut">
              <a:rPr lang="sr-Latn-BA" smtClean="0"/>
              <a:pPr/>
              <a:t>2.3.2026</a:t>
            </a:fld>
            <a:endParaRPr lang="sr-Latn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E5E098-A55B-4C31-AFFF-B600FB189BD8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5E098-A55B-4C31-AFFF-B600FB189BD8}" type="slidenum">
              <a:rPr lang="sr-Latn-BA" smtClean="0"/>
              <a:pPr/>
              <a:t>1</a:t>
            </a:fld>
            <a:endParaRPr lang="sr-Latn-B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5E098-A55B-4C31-AFFF-B600FB189BD8}" type="slidenum">
              <a:rPr lang="sr-Latn-BA" smtClean="0"/>
              <a:pPr/>
              <a:t>11</a:t>
            </a:fld>
            <a:endParaRPr lang="sr-Latn-B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F3CB6F2-FC30-4E54-8072-145A72563AF1}" type="datetime1">
              <a:rPr lang="sr-Latn-BA" smtClean="0"/>
              <a:pPr/>
              <a:t>2.3.2026</a:t>
            </a:fld>
            <a:endParaRPr lang="sr-Latn-B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sr-Latn-BA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E8010-73D4-4D57-BDF9-9DF663767666}" type="datetime1">
              <a:rPr lang="sr-Latn-BA" smtClean="0"/>
              <a:pPr/>
              <a:t>2.3.2026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ED138-6629-44E9-BC9F-EE9E91CD7266}" type="datetime1">
              <a:rPr lang="sr-Latn-BA" smtClean="0"/>
              <a:pPr/>
              <a:t>2.3.2026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DAB7CF6-C74D-44F1-BE97-794579794B21}" type="datetime1">
              <a:rPr lang="sr-Latn-BA" smtClean="0"/>
              <a:pPr/>
              <a:t>2.3.2026</a:t>
            </a:fld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r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50460D7-AE38-410A-8F3A-7FFF55048D77}" type="datetime1">
              <a:rPr lang="sr-Latn-BA" smtClean="0"/>
              <a:pPr/>
              <a:t>2.3.2026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sr-Latn-BA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338E0-9298-4818-BC15-55AC807F26D4}" type="datetime1">
              <a:rPr lang="sr-Latn-BA" smtClean="0"/>
              <a:pPr/>
              <a:t>2.3.2026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3494F-B202-43DE-8A32-81013A59BBC9}" type="datetime1">
              <a:rPr lang="sr-Latn-BA" smtClean="0"/>
              <a:pPr/>
              <a:t>2.3.2026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50C0BF1-0578-4CD7-80D6-301979E46DE6}" type="datetime1">
              <a:rPr lang="sr-Latn-BA" smtClean="0"/>
              <a:pPr/>
              <a:t>2.3.2026</a:t>
            </a:fld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r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E77C3-9D52-4293-9778-5F9AB7278152}" type="datetime1">
              <a:rPr lang="sr-Latn-BA" smtClean="0"/>
              <a:pPr/>
              <a:t>2.3.2026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0C4079E-A1AA-4F55-961B-0546FE789B9A}" type="datetime1">
              <a:rPr lang="sr-Latn-BA" smtClean="0"/>
              <a:pPr/>
              <a:t>2.3.2026</a:t>
            </a:fld>
            <a:endParaRPr lang="sr-Latn-BA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r-Latn-B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E16B96D-1CC8-4919-9DFB-D45714058B35}" type="datetime1">
              <a:rPr lang="sr-Latn-BA" smtClean="0"/>
              <a:pPr/>
              <a:t>2.3.2026</a:t>
            </a:fld>
            <a:endParaRPr lang="sr-Latn-B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r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D963AF3-CFCF-4113-8C0F-6C83B84192CD}" type="datetime1">
              <a:rPr lang="sr-Latn-BA" smtClean="0"/>
              <a:pPr/>
              <a:t>2.3.2026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sr-Latn-BA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MSR 240 – ODGOVORNOST REVIZORA ZA RAZMATRANJE KRIMINALNIH RADNJI U REVIZIJI FINANSIJSKIH IZVJEŠTAJA</a:t>
            </a: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굆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60648"/>
            <a:ext cx="5688632" cy="1319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Izvještavanje revizora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Ako revizor ne može da utvrdi da li je nastala kriminalna radnja ili greška zbog ograničenja nametnutog okolnostima, a ne od strane pravnog lica, revizor treba da razmotri efekte na izvještaj. 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10</a:t>
            </a:fld>
            <a:endParaRPr lang="sr-Latn-BA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MSR 250 – RAZMATRANJE PRIMJENA ZAKONA I DRUGIH PROPISA U OBAVLJANJU REVIZIJE FINANSIJSKIH IZVJEŠTAJA</a:t>
            </a: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굆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60648"/>
            <a:ext cx="5688632" cy="1319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11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Razmatranje zakona i propisa u reviziji finansijskih izvještaja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vi-VN" b="1" dirty="0" smtClean="0"/>
              <a:t>Cilj standarda:</a:t>
            </a:r>
            <a:r>
              <a:rPr lang="vi-VN" dirty="0" smtClean="0"/>
              <a:t/>
            </a:r>
            <a:br>
              <a:rPr lang="vi-VN" dirty="0" smtClean="0"/>
            </a:br>
            <a:r>
              <a:rPr lang="vi-VN" dirty="0" smtClean="0"/>
              <a:t>Definisati odgovornost revizora u vezi sa zakonima i propisima pri reviziji finansijskih izvještaja.</a:t>
            </a:r>
          </a:p>
          <a:p>
            <a:pPr>
              <a:buNone/>
            </a:pPr>
            <a:r>
              <a:rPr lang="vi-VN" b="1" dirty="0" smtClean="0"/>
              <a:t>Ključne odgovornosti revizora:</a:t>
            </a:r>
            <a:endParaRPr lang="vi-VN" dirty="0" smtClean="0"/>
          </a:p>
          <a:p>
            <a:r>
              <a:rPr lang="vi-VN" dirty="0" smtClean="0"/>
              <a:t>Pribavljanje dovoljno odgovarajućih revizijskih dokaza o usklađenosti sa zakonima i propisima koji direktno utiču na finansijske izvještaje</a:t>
            </a:r>
          </a:p>
          <a:p>
            <a:r>
              <a:rPr lang="vi-VN" dirty="0" smtClean="0"/>
              <a:t>Provođenje revizijskih procedura radi identifikacije neusklađenosti</a:t>
            </a:r>
          </a:p>
          <a:p>
            <a:r>
              <a:rPr lang="vi-VN" dirty="0" smtClean="0"/>
              <a:t>Održavanje profesionalnog skepticizma</a:t>
            </a:r>
          </a:p>
          <a:p>
            <a:r>
              <a:rPr lang="vi-VN" dirty="0" smtClean="0"/>
              <a:t>Razmatranje uticaja identifikovane neusklađenosti na finansijske izvještaje</a:t>
            </a:r>
          </a:p>
          <a:p>
            <a:pPr>
              <a:buNone/>
            </a:pPr>
            <a:r>
              <a:rPr lang="vi-VN" b="1" dirty="0" smtClean="0"/>
              <a:t>Dvije kategorije zakona:</a:t>
            </a:r>
            <a:endParaRPr lang="vi-VN" dirty="0" smtClean="0"/>
          </a:p>
          <a:p>
            <a:r>
              <a:rPr lang="vi-VN" dirty="0" smtClean="0"/>
              <a:t>Zakoni koji imaju </a:t>
            </a:r>
            <a:r>
              <a:rPr lang="vi-VN" b="1" dirty="0" smtClean="0"/>
              <a:t>direktan uticaj</a:t>
            </a:r>
            <a:r>
              <a:rPr lang="vi-VN" dirty="0" smtClean="0"/>
              <a:t> na iznose i objave (npr. poreski propisi)</a:t>
            </a:r>
          </a:p>
          <a:p>
            <a:r>
              <a:rPr lang="vi-VN" dirty="0" smtClean="0"/>
              <a:t>Zakoni koji nemaju direktan uticaj, ali čije kršenje može imati </a:t>
            </a:r>
            <a:r>
              <a:rPr lang="vi-VN" b="1" dirty="0" smtClean="0"/>
              <a:t>značajne posljedice</a:t>
            </a:r>
            <a:r>
              <a:rPr lang="vi-VN" dirty="0" smtClean="0"/>
              <a:t> (npr. propisi o zaštiti </a:t>
            </a:r>
            <a:r>
              <a:rPr lang="sr-Latn-BA" dirty="0" smtClean="0"/>
              <a:t>životne sredine</a:t>
            </a:r>
            <a:r>
              <a:rPr lang="vi-VN" dirty="0" smtClean="0"/>
              <a:t>, </a:t>
            </a:r>
            <a:r>
              <a:rPr lang="vi-VN" dirty="0" smtClean="0"/>
              <a:t>radno pravo)</a:t>
            </a:r>
          </a:p>
          <a:p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12</a:t>
            </a:fld>
            <a:endParaRPr lang="sr-Latn-BA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vi-VN" b="1" dirty="0" smtClean="0"/>
              <a:t>Postupanje revizora u slučaju neusklađenosti</a:t>
            </a:r>
            <a:br>
              <a:rPr lang="vi-VN" b="1" dirty="0" smtClean="0"/>
            </a:b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vi-VN" b="1" dirty="0" smtClean="0"/>
              <a:t>Ako </a:t>
            </a:r>
            <a:r>
              <a:rPr lang="vi-VN" b="1" dirty="0" smtClean="0"/>
              <a:t>revizor utvrdi ili posumnja na neusklađenost:</a:t>
            </a:r>
            <a:endParaRPr lang="vi-VN" dirty="0" smtClean="0"/>
          </a:p>
          <a:p>
            <a:r>
              <a:rPr lang="vi-VN" dirty="0" smtClean="0"/>
              <a:t>Stiče razumijevanje prirode događaja i okolnosti</a:t>
            </a:r>
          </a:p>
          <a:p>
            <a:r>
              <a:rPr lang="vi-VN" dirty="0" smtClean="0"/>
              <a:t>Procjenjuje finansijski efekat</a:t>
            </a:r>
          </a:p>
          <a:p>
            <a:r>
              <a:rPr lang="vi-VN" dirty="0" smtClean="0"/>
              <a:t>Dokumentuje nalaze</a:t>
            </a:r>
          </a:p>
          <a:p>
            <a:r>
              <a:rPr lang="vi-VN" dirty="0" smtClean="0"/>
              <a:t>Komunicira sa menadžmentom i nadzornim organima</a:t>
            </a:r>
          </a:p>
          <a:p>
            <a:pPr>
              <a:buNone/>
            </a:pPr>
            <a:r>
              <a:rPr lang="vi-VN" b="1" dirty="0" smtClean="0"/>
              <a:t>Moguće posljedice:</a:t>
            </a:r>
            <a:endParaRPr lang="vi-VN" dirty="0" smtClean="0"/>
          </a:p>
          <a:p>
            <a:r>
              <a:rPr lang="vi-VN" dirty="0" smtClean="0"/>
              <a:t>Modifikacija revizorskog mišljenja</a:t>
            </a:r>
          </a:p>
          <a:p>
            <a:r>
              <a:rPr lang="vi-VN" dirty="0" smtClean="0"/>
              <a:t>Povlačenje iz angažmana (u određenim okolnostima)</a:t>
            </a:r>
          </a:p>
          <a:p>
            <a:r>
              <a:rPr lang="vi-VN" dirty="0" smtClean="0"/>
              <a:t>Obaveza izvještavanja nadležnim organima (ako je propisano zakonom)</a:t>
            </a:r>
          </a:p>
          <a:p>
            <a:pPr>
              <a:buNone/>
            </a:pPr>
            <a:r>
              <a:rPr lang="vi-VN" b="1" dirty="0" smtClean="0"/>
              <a:t>Važno naglasiti:</a:t>
            </a:r>
            <a:r>
              <a:rPr lang="vi-VN" dirty="0" smtClean="0"/>
              <a:t/>
            </a:r>
            <a:br>
              <a:rPr lang="vi-VN" dirty="0" smtClean="0"/>
            </a:br>
            <a:r>
              <a:rPr lang="vi-VN" dirty="0" smtClean="0"/>
              <a:t>Primarna odgovornost za usklađenost sa zakonima i propisima je na menadžmentu, a ne na revizoru.</a:t>
            </a:r>
          </a:p>
          <a:p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13</a:t>
            </a:fld>
            <a:endParaRPr lang="sr-Latn-BA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Pojam kriminalnih</a:t>
            </a:r>
            <a:br>
              <a:rPr lang="sr-Latn-BA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radnji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Prema MSR 240 – </a:t>
            </a:r>
            <a:r>
              <a:rPr lang="sr-Latn-BA" i="1" dirty="0" smtClean="0">
                <a:latin typeface="Times New Roman" pitchFamily="18" charset="0"/>
                <a:cs typeface="Times New Roman" pitchFamily="18" charset="0"/>
              </a:rPr>
              <a:t>Odgovornost revizora za razmatranje kriminalnih radnji u reviziji finansijskih izvještaja, kriminalna radnja je definisana kao:</a:t>
            </a:r>
          </a:p>
          <a:p>
            <a:pPr algn="ctr"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namjeran</a:t>
            </a:r>
            <a:r>
              <a:rPr lang="sr-Cyrl-BA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i="1" dirty="0" smtClean="0">
                <a:latin typeface="Times New Roman" pitchFamily="18" charset="0"/>
                <a:cs typeface="Times New Roman" pitchFamily="18" charset="0"/>
              </a:rPr>
              <a:t>čin koji izvrši jedno ili više lica, koja su na rukovodećim položajima, ovlašćena za upravljanje, zaposlena ili treća lica, uključujući i obmanjivanje, u cilju sticanja nepravedne ili protivzakonite koristi</a:t>
            </a:r>
            <a:r>
              <a:rPr lang="sr-Latn-BA" i="1" dirty="0" smtClean="0">
                <a:latin typeface="Times New Roman" pitchFamily="18" charset="0"/>
                <a:cs typeface="Times New Roman" pitchFamily="18" charset="0"/>
              </a:rPr>
              <a:t>.”</a:t>
            </a:r>
            <a:endParaRPr lang="sr-Latn-BA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2</a:t>
            </a:fld>
            <a:endParaRPr lang="sr-Latn-BA"/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60648"/>
            <a:ext cx="411703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80000"/>
              </a:lnSpc>
              <a:buClr>
                <a:schemeClr val="tx1"/>
              </a:buClr>
              <a:buNone/>
            </a:pP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riminalne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</a:pPr>
            <a:endParaRPr lang="sr-Cyrl-BA" sz="2000" dirty="0" smtClean="0">
              <a:solidFill>
                <a:srgbClr val="6600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anipulacija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falsifikovanje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izmjena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evidencija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dokumentacije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sr-Cyrl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rotivpravno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prisvajanje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sr-Cyrl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prečavanje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propuštanje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registrovanja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poslovnih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doga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aja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računovodstvenoj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evidenciji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sr-Cyrl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videntiranje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fiktivnih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poslovnih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doga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aja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sr-Cyrl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ogrešna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primjena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računovodstvenih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politika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3</a:t>
            </a:fld>
            <a:endParaRPr lang="sr-Latn-BA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Pojam kriminalnih</a:t>
            </a:r>
            <a:br>
              <a:rPr lang="sr-Latn-BA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radnji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60648"/>
            <a:ext cx="411703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282154"/>
          </a:xfrm>
        </p:spPr>
        <p:txBody>
          <a:bodyPr>
            <a:normAutofit/>
          </a:bodyPr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Pojam kriminalnih </a:t>
            </a:r>
            <a:br>
              <a:rPr lang="sr-Latn-BA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radnji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Revizor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je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dužan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tokom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revizije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razmotri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rizik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pojave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kriminalnih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radnji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prouzrokovati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značajne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greške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finansijskim izvještajima.</a:t>
            </a:r>
          </a:p>
          <a:p>
            <a:pPr algn="just">
              <a:buNone/>
            </a:pPr>
            <a:endParaRPr lang="sr-Cyrl-B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Kriminalna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radnja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namjeran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izvršen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jednog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lica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redova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rukovodstva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zaposlenih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trećih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lica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posljedicu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pogrešno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prikazivanje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izvještaja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4</a:t>
            </a:fld>
            <a:endParaRPr lang="sr-Latn-BA"/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60648"/>
            <a:ext cx="411703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Pojam “Greška” 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Pojam greška odnosi se na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nenamjerne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akte - greške u finansijskim izvještajima, kao što su:</a:t>
            </a:r>
          </a:p>
          <a:p>
            <a:pPr>
              <a:buFont typeface="Arial" pitchFamily="34" charset="0"/>
              <a:buChar char="•"/>
            </a:pP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ačunske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administrativne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greške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sr-Cyrl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revid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pogrešno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tumačenje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činjenica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sr-Cyrl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ogrešna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primjena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računovodstvenih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politika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5</a:t>
            </a:fld>
            <a:endParaRPr lang="sr-Latn-BA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Odgovornost rukovodstva 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Rukovodstvo je odgovorno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za sprečavanje i otkrivanje kriminalnih radnji i grešaka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putem uspostavljanja i kontinuiranog funkcionisanja odgovarajućeg računovodstvenog sistema te sistema interne kontrole i interne revizije. Ti sistemi umanjuju, ali ne eliminišu mogućnost pojave kriminalnih radnji i grešaka. 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6</a:t>
            </a:fld>
            <a:endParaRPr lang="sr-Latn-BA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Odgovornost revizora 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Revizor nema niti može da snosi odgovornost za kriminalne radnje i greške. Međutim, činjenica da se vrši godišnja revizija može da djeluje kao sredstvo za odvraćanje od takvih akata. </a:t>
            </a: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Revizor treba, što prije, čim je to praktično moguće, da obavijesti rukovodstvo o nalazima činjeničnog stanja: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Ako revizor posumnja da postoje kriminalne radnje, čak i ako potencijalni efekat na finansijske izvještaje nije materijalno značajan, ili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Ako je otkriveno stvarno postojanje kriminalne radnje ili značajne greške. 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7</a:t>
            </a:fld>
            <a:endParaRPr lang="sr-Latn-BA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Faktori rizika </a:t>
            </a:r>
            <a:br>
              <a:rPr lang="sr-Latn-BA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kriminalnih radnji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Faktori rizika kriminalnih radnji su 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događaji i uslovi koji ukazuju da postoji podsticaj ili pritisak da se počini kriminalna radnja ili pružaju mogućnost za činjenje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kriminalnih radnji.</a:t>
            </a:r>
          </a:p>
          <a:p>
            <a:pPr>
              <a:buNone/>
            </a:pP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Faktori rizika kriminalnih radnji su:</a:t>
            </a:r>
          </a:p>
          <a:p>
            <a:pPr marL="457200" indent="-457200"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Podsticaji/pritisci</a:t>
            </a:r>
          </a:p>
          <a:p>
            <a:pPr marL="457200" indent="-457200"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Prilike</a:t>
            </a:r>
          </a:p>
          <a:p>
            <a:pPr marL="457200" indent="-457200"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Stav/opravdanje</a:t>
            </a:r>
          </a:p>
          <a:p>
            <a:pPr>
              <a:buNone/>
            </a:pPr>
            <a:r>
              <a:rPr lang="sr-Cyrl-CS" b="1" dirty="0" smtClean="0"/>
              <a:t/>
            </a:r>
            <a:br>
              <a:rPr lang="sr-Cyrl-CS" b="1" dirty="0" smtClean="0"/>
            </a:br>
            <a:r>
              <a:rPr lang="sr-Latn-BA" b="1" dirty="0" smtClean="0"/>
              <a:t> </a:t>
            </a:r>
            <a:endParaRPr lang="sr-Latn-BA" dirty="0" smtClean="0"/>
          </a:p>
          <a:p>
            <a:pPr>
              <a:buNone/>
            </a:pPr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8</a:t>
            </a:fld>
            <a:endParaRPr lang="sr-Latn-BA"/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60648"/>
            <a:ext cx="411703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Izvještavanje revizora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Ako revizor zaključuje da kriminalna radnja ili greška ima materijalno značajan efekat na finansijske izvještaje, a taj efekat nije na odgovarajući način odražen ili ispravljen u finansijskih izvještajima, revizor treba da razmotri da se povuče iz angažmana ili će nastaviti angažman i u revizorskom izvještaju izraziti modifikovano mišljenje u skladu sa MSR 705 – Modifikacije mišljenja u izvještaju nezavisnog revizora, rezervom ili negativnim mišljenjem. </a:t>
            </a: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Ako je revizor bio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spriječen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od strane pravnog lica u pribavljanju dovoljnog i odgovarajućeg dokaza da bi ocijenio da li je kriminalna radnja ili greška, koja je mogla da ima materijalni uticaj na finansijske izvještaje, nastala ili postoji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vjerovatnoća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da je nastala, revizor treba da izrazi mišljenje s rezervom ili uzdržavanje od davanja mišljenja po osnovu ograničenog obima ili djelokruga revizije. 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9</a:t>
            </a:fld>
            <a:endParaRPr lang="sr-Latn-BA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31800</TotalTime>
  <Words>653</Words>
  <Application>Microsoft Office PowerPoint</Application>
  <PresentationFormat>On-screen Show (4:3)</PresentationFormat>
  <Paragraphs>88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Oriel</vt:lpstr>
      <vt:lpstr>Slide 1</vt:lpstr>
      <vt:lpstr>Pojam kriminalnih radnji</vt:lpstr>
      <vt:lpstr>Pojam kriminalnih radnji</vt:lpstr>
      <vt:lpstr>Pojam kriminalnih  radnji</vt:lpstr>
      <vt:lpstr>Pojam “Greška” </vt:lpstr>
      <vt:lpstr>Odgovornost rukovodstva </vt:lpstr>
      <vt:lpstr>Odgovornost revizora </vt:lpstr>
      <vt:lpstr>Faktori rizika  kriminalnih radnji</vt:lpstr>
      <vt:lpstr>Izvještavanje revizora</vt:lpstr>
      <vt:lpstr>Izvještavanje revizora</vt:lpstr>
      <vt:lpstr>Slide 11</vt:lpstr>
      <vt:lpstr>Razmatranje zakona i propisa u reviziji finansijskih izvještaja</vt:lpstr>
      <vt:lpstr>Postupanje revizora u slučaju neusklađenosti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Etika u finansijskom izvještavanju</dc:title>
  <dc:creator>Svetlana</dc:creator>
  <cp:lastModifiedBy>Svetlana</cp:lastModifiedBy>
  <cp:revision>42</cp:revision>
  <dcterms:created xsi:type="dcterms:W3CDTF">2024-11-27T09:19:32Z</dcterms:created>
  <dcterms:modified xsi:type="dcterms:W3CDTF">2026-03-10T10:28:47Z</dcterms:modified>
</cp:coreProperties>
</file>