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6"/>
  </p:notesMasterIdLst>
  <p:sldIdLst>
    <p:sldId id="256" r:id="rId2"/>
    <p:sldId id="278" r:id="rId3"/>
    <p:sldId id="279" r:id="rId4"/>
    <p:sldId id="257" r:id="rId5"/>
    <p:sldId id="258" r:id="rId6"/>
    <p:sldId id="259" r:id="rId7"/>
    <p:sldId id="269" r:id="rId8"/>
    <p:sldId id="260" r:id="rId9"/>
    <p:sldId id="261" r:id="rId10"/>
    <p:sldId id="262" r:id="rId11"/>
    <p:sldId id="270" r:id="rId12"/>
    <p:sldId id="271" r:id="rId13"/>
    <p:sldId id="272" r:id="rId14"/>
    <p:sldId id="273" r:id="rId15"/>
    <p:sldId id="277" r:id="rId16"/>
    <p:sldId id="274" r:id="rId17"/>
    <p:sldId id="263" r:id="rId18"/>
    <p:sldId id="265" r:id="rId19"/>
    <p:sldId id="266" r:id="rId20"/>
    <p:sldId id="267" r:id="rId21"/>
    <p:sldId id="268" r:id="rId22"/>
    <p:sldId id="264" r:id="rId23"/>
    <p:sldId id="275" r:id="rId24"/>
    <p:sldId id="27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836C36E-5AA2-CB4B-826E-1D34293CEA90}" v="1" dt="2022-12-06T09:34:12.4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41"/>
  </p:normalViewPr>
  <p:slideViewPr>
    <p:cSldViewPr snapToGrid="0" snapToObjects="1">
      <p:cViewPr varScale="1">
        <p:scale>
          <a:sx n="88" d="100"/>
          <a:sy n="88" d="100"/>
        </p:scale>
        <p:origin x="184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gor Todorovic" userId="b456dcb4c43cc0e5" providerId="LiveId" clId="{949CF6E1-EA01-644A-BED8-297267324637}"/>
    <pc:docChg chg="undo custSel addSld modSld">
      <pc:chgData name="Igor Todorovic" userId="b456dcb4c43cc0e5" providerId="LiveId" clId="{949CF6E1-EA01-644A-BED8-297267324637}" dt="2019-12-04T08:49:18.281" v="130" actId="403"/>
      <pc:docMkLst>
        <pc:docMk/>
      </pc:docMkLst>
      <pc:sldChg chg="modSp">
        <pc:chgData name="Igor Todorovic" userId="b456dcb4c43cc0e5" providerId="LiveId" clId="{949CF6E1-EA01-644A-BED8-297267324637}" dt="2019-12-04T08:20:46.900" v="0" actId="20577"/>
        <pc:sldMkLst>
          <pc:docMk/>
          <pc:sldMk cId="994541453" sldId="258"/>
        </pc:sldMkLst>
        <pc:spChg chg="mod">
          <ac:chgData name="Igor Todorovic" userId="b456dcb4c43cc0e5" providerId="LiveId" clId="{949CF6E1-EA01-644A-BED8-297267324637}" dt="2019-12-04T08:20:46.900" v="0" actId="20577"/>
          <ac:spMkLst>
            <pc:docMk/>
            <pc:sldMk cId="994541453" sldId="258"/>
            <ac:spMk id="3" creationId="{00000000-0000-0000-0000-000000000000}"/>
          </ac:spMkLst>
        </pc:spChg>
      </pc:sldChg>
      <pc:sldChg chg="addSp delSp modSp add">
        <pc:chgData name="Igor Todorovic" userId="b456dcb4c43cc0e5" providerId="LiveId" clId="{949CF6E1-EA01-644A-BED8-297267324637}" dt="2019-12-04T08:49:18.281" v="130" actId="403"/>
        <pc:sldMkLst>
          <pc:docMk/>
          <pc:sldMk cId="453511638" sldId="277"/>
        </pc:sldMkLst>
        <pc:spChg chg="add mod">
          <ac:chgData name="Igor Todorovic" userId="b456dcb4c43cc0e5" providerId="LiveId" clId="{949CF6E1-EA01-644A-BED8-297267324637}" dt="2019-12-04T08:48:29.834" v="122" actId="1076"/>
          <ac:spMkLst>
            <pc:docMk/>
            <pc:sldMk cId="453511638" sldId="277"/>
            <ac:spMk id="4" creationId="{B4FB276E-EB95-954F-AACF-8A110AA3123C}"/>
          </ac:spMkLst>
        </pc:spChg>
        <pc:spChg chg="add del mod">
          <ac:chgData name="Igor Todorovic" userId="b456dcb4c43cc0e5" providerId="LiveId" clId="{949CF6E1-EA01-644A-BED8-297267324637}" dt="2019-12-04T08:44:05.271" v="12" actId="478"/>
          <ac:spMkLst>
            <pc:docMk/>
            <pc:sldMk cId="453511638" sldId="277"/>
            <ac:spMk id="5" creationId="{EF27035F-8C15-5747-8335-DFAA4E0B2B33}"/>
          </ac:spMkLst>
        </pc:spChg>
        <pc:spChg chg="add mod">
          <ac:chgData name="Igor Todorovic" userId="b456dcb4c43cc0e5" providerId="LiveId" clId="{949CF6E1-EA01-644A-BED8-297267324637}" dt="2019-12-04T08:49:15.144" v="128" actId="403"/>
          <ac:spMkLst>
            <pc:docMk/>
            <pc:sldMk cId="453511638" sldId="277"/>
            <ac:spMk id="6" creationId="{79C68C47-BD44-A24B-A91C-6E9B6885D0FB}"/>
          </ac:spMkLst>
        </pc:spChg>
        <pc:spChg chg="add mod">
          <ac:chgData name="Igor Todorovic" userId="b456dcb4c43cc0e5" providerId="LiveId" clId="{949CF6E1-EA01-644A-BED8-297267324637}" dt="2019-12-04T08:49:18.281" v="130" actId="403"/>
          <ac:spMkLst>
            <pc:docMk/>
            <pc:sldMk cId="453511638" sldId="277"/>
            <ac:spMk id="7" creationId="{1F874F7A-59EF-3740-9A13-222F69E5DA6E}"/>
          </ac:spMkLst>
        </pc:spChg>
        <pc:spChg chg="add mod">
          <ac:chgData name="Igor Todorovic" userId="b456dcb4c43cc0e5" providerId="LiveId" clId="{949CF6E1-EA01-644A-BED8-297267324637}" dt="2019-12-04T08:48:44.787" v="126" actId="14100"/>
          <ac:spMkLst>
            <pc:docMk/>
            <pc:sldMk cId="453511638" sldId="277"/>
            <ac:spMk id="8" creationId="{A3F9CB56-9EA0-A84A-87EA-DB2F57578D51}"/>
          </ac:spMkLst>
        </pc:spChg>
        <pc:spChg chg="add mod">
          <ac:chgData name="Igor Todorovic" userId="b456dcb4c43cc0e5" providerId="LiveId" clId="{949CF6E1-EA01-644A-BED8-297267324637}" dt="2019-12-04T08:47:51.582" v="114" actId="1076"/>
          <ac:spMkLst>
            <pc:docMk/>
            <pc:sldMk cId="453511638" sldId="277"/>
            <ac:spMk id="9" creationId="{6545281D-5B99-5F4F-BCBF-84F07DFD1A45}"/>
          </ac:spMkLst>
        </pc:spChg>
        <pc:spChg chg="add mod">
          <ac:chgData name="Igor Todorovic" userId="b456dcb4c43cc0e5" providerId="LiveId" clId="{949CF6E1-EA01-644A-BED8-297267324637}" dt="2019-12-04T08:47:09.700" v="102" actId="14100"/>
          <ac:spMkLst>
            <pc:docMk/>
            <pc:sldMk cId="453511638" sldId="277"/>
            <ac:spMk id="10" creationId="{23F28C94-6B82-A947-8A59-5987EB70B186}"/>
          </ac:spMkLst>
        </pc:spChg>
        <pc:spChg chg="add mod">
          <ac:chgData name="Igor Todorovic" userId="b456dcb4c43cc0e5" providerId="LiveId" clId="{949CF6E1-EA01-644A-BED8-297267324637}" dt="2019-12-04T08:47:28.052" v="107" actId="1076"/>
          <ac:spMkLst>
            <pc:docMk/>
            <pc:sldMk cId="453511638" sldId="277"/>
            <ac:spMk id="11" creationId="{76D019CC-9D6B-5F4C-9791-10FC32CB355F}"/>
          </ac:spMkLst>
        </pc:spChg>
        <pc:spChg chg="add mod">
          <ac:chgData name="Igor Todorovic" userId="b456dcb4c43cc0e5" providerId="LiveId" clId="{949CF6E1-EA01-644A-BED8-297267324637}" dt="2019-12-04T08:48:42.171" v="125" actId="1076"/>
          <ac:spMkLst>
            <pc:docMk/>
            <pc:sldMk cId="453511638" sldId="277"/>
            <ac:spMk id="12" creationId="{51F29F31-41A2-7B48-A301-94566F15AFF2}"/>
          </ac:spMkLst>
        </pc:spChg>
      </pc:sldChg>
    </pc:docChg>
  </pc:docChgLst>
  <pc:docChgLst>
    <pc:chgData name="Igor Todorovic" userId="b456dcb4c43cc0e5" providerId="LiveId" clId="{5836C36E-5AA2-CB4B-826E-1D34293CEA90}"/>
    <pc:docChg chg="custSel addSld modSld">
      <pc:chgData name="Igor Todorovic" userId="b456dcb4c43cc0e5" providerId="LiveId" clId="{5836C36E-5AA2-CB4B-826E-1D34293CEA90}" dt="2022-12-06T09:34:12.957" v="2" actId="27636"/>
      <pc:docMkLst>
        <pc:docMk/>
      </pc:docMkLst>
      <pc:sldChg chg="modSp add mod">
        <pc:chgData name="Igor Todorovic" userId="b456dcb4c43cc0e5" providerId="LiveId" clId="{5836C36E-5AA2-CB4B-826E-1D34293CEA90}" dt="2022-12-06T09:34:12.722" v="1" actId="27636"/>
        <pc:sldMkLst>
          <pc:docMk/>
          <pc:sldMk cId="66249666" sldId="278"/>
        </pc:sldMkLst>
        <pc:spChg chg="mod">
          <ac:chgData name="Igor Todorovic" userId="b456dcb4c43cc0e5" providerId="LiveId" clId="{5836C36E-5AA2-CB4B-826E-1D34293CEA90}" dt="2022-12-06T09:34:12.722" v="1" actId="27636"/>
          <ac:spMkLst>
            <pc:docMk/>
            <pc:sldMk cId="66249666" sldId="278"/>
            <ac:spMk id="3" creationId="{00000000-0000-0000-0000-000000000000}"/>
          </ac:spMkLst>
        </pc:spChg>
      </pc:sldChg>
      <pc:sldChg chg="modSp add mod">
        <pc:chgData name="Igor Todorovic" userId="b456dcb4c43cc0e5" providerId="LiveId" clId="{5836C36E-5AA2-CB4B-826E-1D34293CEA90}" dt="2022-12-06T09:34:12.957" v="2" actId="27636"/>
        <pc:sldMkLst>
          <pc:docMk/>
          <pc:sldMk cId="3219538684" sldId="279"/>
        </pc:sldMkLst>
        <pc:spChg chg="mod">
          <ac:chgData name="Igor Todorovic" userId="b456dcb4c43cc0e5" providerId="LiveId" clId="{5836C36E-5AA2-CB4B-826E-1D34293CEA90}" dt="2022-12-06T09:34:12.957" v="2" actId="27636"/>
          <ac:spMkLst>
            <pc:docMk/>
            <pc:sldMk cId="3219538684" sldId="279"/>
            <ac:spMk id="15974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8BA2A4-3989-F148-B8C2-E0D0FBE1DD0D}" type="datetimeFigureOut">
              <a:rPr lang="en-US" smtClean="0"/>
              <a:t>7/5/26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57FC9A-6366-7347-8B77-8836ABDEDE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24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0AFA2-6AC2-904F-85E3-02AB138B5C97}" type="datetimeFigureOut">
              <a:rPr lang="en-US" smtClean="0"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4326-B830-CA47-9433-19EC2D6680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0AFA2-6AC2-904F-85E3-02AB138B5C97}" type="datetimeFigureOut">
              <a:rPr lang="en-US" smtClean="0"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4326-B830-CA47-9433-19EC2D6680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0AFA2-6AC2-904F-85E3-02AB138B5C97}" type="datetimeFigureOut">
              <a:rPr lang="en-US" smtClean="0"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4326-B830-CA47-9433-19EC2D6680CD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0AFA2-6AC2-904F-85E3-02AB138B5C97}" type="datetimeFigureOut">
              <a:rPr lang="en-US" smtClean="0"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4326-B830-CA47-9433-19EC2D6680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0AFA2-6AC2-904F-85E3-02AB138B5C97}" type="datetimeFigureOut">
              <a:rPr lang="en-US" smtClean="0"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4326-B830-CA47-9433-19EC2D6680CD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0AFA2-6AC2-904F-85E3-02AB138B5C97}" type="datetimeFigureOut">
              <a:rPr lang="en-US" smtClean="0"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4326-B830-CA47-9433-19EC2D6680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0AFA2-6AC2-904F-85E3-02AB138B5C97}" type="datetimeFigureOut">
              <a:rPr lang="en-US" smtClean="0"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4326-B830-CA47-9433-19EC2D6680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0AFA2-6AC2-904F-85E3-02AB138B5C97}" type="datetimeFigureOut">
              <a:rPr lang="en-US" smtClean="0"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4326-B830-CA47-9433-19EC2D6680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0AFA2-6AC2-904F-85E3-02AB138B5C97}" type="datetimeFigureOut">
              <a:rPr lang="en-US" smtClean="0"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4326-B830-CA47-9433-19EC2D6680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0AFA2-6AC2-904F-85E3-02AB138B5C97}" type="datetimeFigureOut">
              <a:rPr lang="en-US" smtClean="0"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4326-B830-CA47-9433-19EC2D6680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0AFA2-6AC2-904F-85E3-02AB138B5C97}" type="datetimeFigureOut">
              <a:rPr lang="en-US" smtClean="0"/>
              <a:t>7/5/26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4326-B830-CA47-9433-19EC2D6680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0AFA2-6AC2-904F-85E3-02AB138B5C97}" type="datetimeFigureOut">
              <a:rPr lang="en-US" smtClean="0"/>
              <a:t>7/5/26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4326-B830-CA47-9433-19EC2D6680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0AFA2-6AC2-904F-85E3-02AB138B5C97}" type="datetimeFigureOut">
              <a:rPr lang="en-US" smtClean="0"/>
              <a:t>7/5/26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4326-B830-CA47-9433-19EC2D6680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0AFA2-6AC2-904F-85E3-02AB138B5C97}" type="datetimeFigureOut">
              <a:rPr lang="en-US" smtClean="0"/>
              <a:t>7/5/26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4326-B830-CA47-9433-19EC2D6680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0AFA2-6AC2-904F-85E3-02AB138B5C97}" type="datetimeFigureOut">
              <a:rPr lang="en-US" smtClean="0"/>
              <a:t>7/5/26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4326-B830-CA47-9433-19EC2D6680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0AFA2-6AC2-904F-85E3-02AB138B5C97}" type="datetimeFigureOut">
              <a:rPr lang="en-US" smtClean="0"/>
              <a:t>7/5/26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F34326-B830-CA47-9433-19EC2D6680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0AFA2-6AC2-904F-85E3-02AB138B5C97}" type="datetimeFigureOut">
              <a:rPr lang="en-US" smtClean="0"/>
              <a:t>7/5/26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EF34326-B830-CA47-9433-19EC2D6680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762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ISO 26000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Prof. </a:t>
            </a:r>
            <a:r>
              <a:rPr lang="en-US" dirty="0" err="1"/>
              <a:t>dr</a:t>
            </a:r>
            <a:r>
              <a:rPr lang="en-US" dirty="0"/>
              <a:t> Igor </a:t>
            </a:r>
            <a:r>
              <a:rPr lang="en-US" dirty="0" err="1"/>
              <a:t>Todorović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0810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Norma ISO 26000:2010 ne </a:t>
            </a:r>
            <a:r>
              <a:rPr lang="en-US" dirty="0" err="1"/>
              <a:t>sadržava</a:t>
            </a:r>
            <a:r>
              <a:rPr lang="en-US" dirty="0"/>
              <a:t> </a:t>
            </a:r>
            <a:r>
              <a:rPr lang="en-US" dirty="0" err="1"/>
              <a:t>zahtjeve</a:t>
            </a:r>
            <a:r>
              <a:rPr lang="en-US" dirty="0"/>
              <a:t>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smjernice</a:t>
            </a:r>
            <a:endParaRPr lang="en-US" dirty="0"/>
          </a:p>
          <a:p>
            <a:endParaRPr lang="en-US" dirty="0"/>
          </a:p>
          <a:p>
            <a:r>
              <a:rPr lang="en-US" dirty="0"/>
              <a:t>pa se </a:t>
            </a:r>
            <a:r>
              <a:rPr lang="en-US" dirty="0" err="1"/>
              <a:t>stoga</a:t>
            </a:r>
            <a:r>
              <a:rPr lang="en-US" dirty="0"/>
              <a:t> ne </a:t>
            </a:r>
            <a:r>
              <a:rPr lang="en-US" dirty="0" err="1"/>
              <a:t>primjenjuje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norma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certifikaciju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norme</a:t>
            </a:r>
            <a:r>
              <a:rPr lang="en-US" dirty="0"/>
              <a:t> ISO 9001:2000 </a:t>
            </a:r>
            <a:r>
              <a:rPr lang="en-US" dirty="0" err="1"/>
              <a:t>i</a:t>
            </a:r>
            <a:r>
              <a:rPr lang="en-US" dirty="0"/>
              <a:t> ISO 14001:2004.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3370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ISO 26000 </a:t>
            </a:r>
            <a:r>
              <a:rPr lang="en-US" dirty="0" err="1"/>
              <a:t>obezbeđuje</a:t>
            </a:r>
            <a:r>
              <a:rPr lang="en-US" dirty="0"/>
              <a:t> </a:t>
            </a:r>
            <a:r>
              <a:rPr lang="en-US" dirty="0" err="1"/>
              <a:t>uputstva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</a:t>
            </a:r>
            <a:r>
              <a:rPr lang="en-US" dirty="0" err="1"/>
              <a:t>organizacija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pojmovima</a:t>
            </a:r>
            <a:r>
              <a:rPr lang="en-US" dirty="0"/>
              <a:t>, </a:t>
            </a:r>
            <a:r>
              <a:rPr lang="en-US" dirty="0" err="1"/>
              <a:t>terminima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definicijama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društvenu</a:t>
            </a:r>
            <a:r>
              <a:rPr lang="en-US" dirty="0"/>
              <a:t> </a:t>
            </a:r>
            <a:r>
              <a:rPr lang="en-US" dirty="0" err="1"/>
              <a:t>odgovornost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pozadinom</a:t>
            </a:r>
            <a:r>
              <a:rPr lang="en-US" dirty="0"/>
              <a:t>, </a:t>
            </a:r>
            <a:r>
              <a:rPr lang="en-US" dirty="0" err="1"/>
              <a:t>trendovima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karakteristikama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principima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praksama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odnose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društvenu</a:t>
            </a:r>
            <a:r>
              <a:rPr lang="en-US" dirty="0"/>
              <a:t> </a:t>
            </a:r>
            <a:r>
              <a:rPr lang="en-US" dirty="0" err="1"/>
              <a:t>odgovornost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ključnim</a:t>
            </a:r>
            <a:r>
              <a:rPr lang="en-US" dirty="0"/>
              <a:t> </a:t>
            </a:r>
            <a:r>
              <a:rPr lang="en-US" dirty="0" err="1"/>
              <a:t>temama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pitanjima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integrisanjem</a:t>
            </a:r>
            <a:r>
              <a:rPr lang="en-US" dirty="0"/>
              <a:t>, </a:t>
            </a:r>
            <a:r>
              <a:rPr lang="en-US" dirty="0" err="1"/>
              <a:t>primenom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promovisanjem</a:t>
            </a:r>
            <a:r>
              <a:rPr lang="en-US" dirty="0"/>
              <a:t> </a:t>
            </a:r>
            <a:r>
              <a:rPr lang="en-US" dirty="0" err="1"/>
              <a:t>društveno</a:t>
            </a:r>
            <a:r>
              <a:rPr lang="en-US" dirty="0"/>
              <a:t> </a:t>
            </a:r>
            <a:r>
              <a:rPr lang="en-US" dirty="0" err="1"/>
              <a:t>odgovornog</a:t>
            </a:r>
            <a:r>
              <a:rPr lang="en-US" dirty="0"/>
              <a:t> </a:t>
            </a:r>
            <a:r>
              <a:rPr lang="en-US" dirty="0" err="1"/>
              <a:t>ponašanja</a:t>
            </a:r>
            <a:r>
              <a:rPr lang="en-US" dirty="0"/>
              <a:t> 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, </a:t>
            </a:r>
            <a:r>
              <a:rPr lang="en-US" dirty="0" err="1"/>
              <a:t>preko</a:t>
            </a:r>
            <a:r>
              <a:rPr lang="en-US" dirty="0"/>
              <a:t> </a:t>
            </a:r>
            <a:r>
              <a:rPr lang="en-US" dirty="0" err="1"/>
              <a:t>njene</a:t>
            </a:r>
            <a:r>
              <a:rPr lang="en-US" dirty="0"/>
              <a:t> </a:t>
            </a:r>
            <a:r>
              <a:rPr lang="en-US" dirty="0" err="1"/>
              <a:t>politike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, u </a:t>
            </a:r>
            <a:r>
              <a:rPr lang="en-US" dirty="0" err="1"/>
              <a:t>sferi</a:t>
            </a:r>
            <a:r>
              <a:rPr lang="en-US" dirty="0"/>
              <a:t> </a:t>
            </a:r>
            <a:r>
              <a:rPr lang="en-US" dirty="0" err="1"/>
              <a:t>njenog</a:t>
            </a:r>
            <a:r>
              <a:rPr lang="en-US" dirty="0"/>
              <a:t> </a:t>
            </a:r>
            <a:r>
              <a:rPr lang="en-US" dirty="0" err="1"/>
              <a:t>uticaja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identifikovanjem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angažovanjem</a:t>
            </a:r>
            <a:r>
              <a:rPr lang="en-US" dirty="0"/>
              <a:t> </a:t>
            </a:r>
            <a:r>
              <a:rPr lang="en-US" dirty="0" err="1"/>
              <a:t>interesnih</a:t>
            </a:r>
            <a:r>
              <a:rPr lang="en-US" dirty="0"/>
              <a:t> </a:t>
            </a:r>
            <a:r>
              <a:rPr lang="en-US" dirty="0" err="1"/>
              <a:t>strana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saopštavanjem</a:t>
            </a:r>
            <a:r>
              <a:rPr lang="en-US" dirty="0"/>
              <a:t> </a:t>
            </a:r>
            <a:r>
              <a:rPr lang="en-US" dirty="0" err="1"/>
              <a:t>posvećenosti</a:t>
            </a:r>
            <a:r>
              <a:rPr lang="en-US" dirty="0"/>
              <a:t>, </a:t>
            </a:r>
            <a:r>
              <a:rPr lang="en-US" dirty="0" err="1"/>
              <a:t>performansi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drugih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društvenom</a:t>
            </a:r>
            <a:r>
              <a:rPr lang="en-US" dirty="0"/>
              <a:t> </a:t>
            </a:r>
            <a:r>
              <a:rPr lang="en-US" dirty="0" err="1"/>
              <a:t>odgovornošću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561288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ISO 26000 </a:t>
            </a:r>
            <a:r>
              <a:rPr lang="en-US" dirty="0" err="1"/>
              <a:t>dodaje</a:t>
            </a:r>
            <a:r>
              <a:rPr lang="en-US" dirty="0"/>
              <a:t> </a:t>
            </a:r>
            <a:r>
              <a:rPr lang="en-US" dirty="0" err="1"/>
              <a:t>vrednost</a:t>
            </a:r>
            <a:r>
              <a:rPr lang="en-US" dirty="0"/>
              <a:t> </a:t>
            </a:r>
            <a:r>
              <a:rPr lang="en-US" dirty="0" err="1"/>
              <a:t>postojećoj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 u </a:t>
            </a:r>
            <a:r>
              <a:rPr lang="en-US" dirty="0" err="1"/>
              <a:t>oblasti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produbljuje</a:t>
            </a:r>
            <a:r>
              <a:rPr lang="en-US" dirty="0"/>
              <a:t> </a:t>
            </a:r>
            <a:r>
              <a:rPr lang="en-US" dirty="0" err="1"/>
              <a:t>razumevanje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implementaciju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putem</a:t>
            </a:r>
            <a:r>
              <a:rPr lang="en-US" dirty="0"/>
              <a:t>:</a:t>
            </a:r>
          </a:p>
          <a:p>
            <a:endParaRPr lang="en-US" dirty="0"/>
          </a:p>
          <a:p>
            <a:pPr lvl="1"/>
            <a:r>
              <a:rPr lang="en-US" dirty="0" err="1"/>
              <a:t>Razvijanja</a:t>
            </a:r>
            <a:r>
              <a:rPr lang="en-US" dirty="0"/>
              <a:t> </a:t>
            </a:r>
            <a:r>
              <a:rPr lang="en-US" dirty="0" err="1"/>
              <a:t>međunarodne</a:t>
            </a:r>
            <a:r>
              <a:rPr lang="en-US" dirty="0"/>
              <a:t> </a:t>
            </a:r>
            <a:r>
              <a:rPr lang="en-US" dirty="0" err="1"/>
              <a:t>usaglašenosti</a:t>
            </a:r>
            <a:r>
              <a:rPr lang="en-US" dirty="0"/>
              <a:t> o </a:t>
            </a:r>
            <a:r>
              <a:rPr lang="en-US" dirty="0" err="1"/>
              <a:t>značaju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moraju</a:t>
            </a:r>
            <a:r>
              <a:rPr lang="en-US" dirty="0"/>
              <a:t> </a:t>
            </a:r>
            <a:r>
              <a:rPr lang="en-US" dirty="0" err="1"/>
              <a:t>fokusirati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Pružanja</a:t>
            </a:r>
            <a:r>
              <a:rPr lang="en-US" dirty="0"/>
              <a:t> </a:t>
            </a:r>
            <a:r>
              <a:rPr lang="en-US" dirty="0" err="1"/>
              <a:t>uputstva</a:t>
            </a:r>
            <a:r>
              <a:rPr lang="en-US" dirty="0"/>
              <a:t> o </a:t>
            </a:r>
            <a:r>
              <a:rPr lang="en-US" dirty="0" err="1"/>
              <a:t>transformaciji</a:t>
            </a:r>
            <a:r>
              <a:rPr lang="en-US" dirty="0"/>
              <a:t> </a:t>
            </a:r>
            <a:r>
              <a:rPr lang="en-US" dirty="0" err="1"/>
              <a:t>principa</a:t>
            </a:r>
            <a:r>
              <a:rPr lang="en-US" dirty="0"/>
              <a:t> u </a:t>
            </a:r>
            <a:r>
              <a:rPr lang="en-US" dirty="0" err="1"/>
              <a:t>efektivne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Redefinisanja</a:t>
            </a:r>
            <a:r>
              <a:rPr lang="en-US" dirty="0"/>
              <a:t> </a:t>
            </a:r>
            <a:r>
              <a:rPr lang="en-US" dirty="0" err="1"/>
              <a:t>najbolje</a:t>
            </a:r>
            <a:r>
              <a:rPr lang="en-US" dirty="0"/>
              <a:t> </a:t>
            </a:r>
            <a:r>
              <a:rPr lang="en-US" dirty="0" err="1"/>
              <a:t>prakse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je </a:t>
            </a:r>
            <a:r>
              <a:rPr lang="en-US" dirty="0" err="1"/>
              <a:t>već</a:t>
            </a:r>
            <a:r>
              <a:rPr lang="en-US" dirty="0"/>
              <a:t> </a:t>
            </a:r>
            <a:r>
              <a:rPr lang="en-US" dirty="0" err="1"/>
              <a:t>napredovala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širenja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globalnom</a:t>
            </a:r>
            <a:r>
              <a:rPr lang="en-US" dirty="0"/>
              <a:t> </a:t>
            </a:r>
            <a:r>
              <a:rPr lang="en-US" dirty="0" err="1"/>
              <a:t>nivou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dobrobit</a:t>
            </a:r>
            <a:r>
              <a:rPr lang="en-US" dirty="0"/>
              <a:t> </a:t>
            </a:r>
            <a:r>
              <a:rPr lang="en-US" dirty="0" err="1"/>
              <a:t>međunarodne</a:t>
            </a:r>
            <a:r>
              <a:rPr lang="en-US" dirty="0"/>
              <a:t> </a:t>
            </a:r>
            <a:r>
              <a:rPr lang="en-US" dirty="0" err="1"/>
              <a:t>zajednice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0266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ISO 26000 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svojih</a:t>
            </a:r>
            <a:r>
              <a:rPr lang="en-US" dirty="0"/>
              <a:t> </a:t>
            </a:r>
            <a:r>
              <a:rPr lang="en-US" dirty="0" err="1"/>
              <a:t>smernica</a:t>
            </a:r>
            <a:r>
              <a:rPr lang="en-US" dirty="0"/>
              <a:t> </a:t>
            </a:r>
            <a:r>
              <a:rPr lang="en-US" dirty="0" err="1"/>
              <a:t>definiše</a:t>
            </a:r>
            <a:r>
              <a:rPr lang="en-US" dirty="0"/>
              <a:t> </a:t>
            </a:r>
            <a:r>
              <a:rPr lang="en-US" b="1" dirty="0" err="1"/>
              <a:t>sedam</a:t>
            </a:r>
            <a:r>
              <a:rPr lang="en-US" b="1" dirty="0"/>
              <a:t> </a:t>
            </a:r>
            <a:r>
              <a:rPr lang="en-US" b="1" dirty="0" err="1"/>
              <a:t>načela</a:t>
            </a:r>
            <a:r>
              <a:rPr lang="en-US" b="1" dirty="0"/>
              <a:t> </a:t>
            </a:r>
            <a:r>
              <a:rPr lang="en-US" b="1" dirty="0" err="1"/>
              <a:t>društvene</a:t>
            </a:r>
            <a:r>
              <a:rPr lang="en-US" b="1" dirty="0"/>
              <a:t> </a:t>
            </a:r>
            <a:r>
              <a:rPr lang="en-US" b="1" dirty="0" err="1"/>
              <a:t>odgovornosti</a:t>
            </a:r>
            <a:r>
              <a:rPr lang="en-US" dirty="0"/>
              <a:t>:</a:t>
            </a:r>
          </a:p>
          <a:p>
            <a:pPr lvl="1"/>
            <a:r>
              <a:rPr lang="en-US" b="1" dirty="0" err="1"/>
              <a:t>Odgovornost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sopstveni</a:t>
            </a:r>
            <a:r>
              <a:rPr lang="en-US" dirty="0"/>
              <a:t> </a:t>
            </a:r>
            <a:r>
              <a:rPr lang="en-US" dirty="0" err="1"/>
              <a:t>uticaj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životnu</a:t>
            </a:r>
            <a:r>
              <a:rPr lang="en-US" dirty="0"/>
              <a:t> </a:t>
            </a:r>
            <a:r>
              <a:rPr lang="en-US" dirty="0" err="1"/>
              <a:t>sredinu</a:t>
            </a:r>
            <a:r>
              <a:rPr lang="en-US" dirty="0"/>
              <a:t>,</a:t>
            </a:r>
          </a:p>
          <a:p>
            <a:pPr lvl="1"/>
            <a:r>
              <a:rPr lang="en-US" b="1" dirty="0" err="1"/>
              <a:t>Transparentnost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u </a:t>
            </a:r>
            <a:r>
              <a:rPr lang="en-US" dirty="0" err="1"/>
              <a:t>donošenju</a:t>
            </a:r>
            <a:r>
              <a:rPr lang="en-US" dirty="0"/>
              <a:t> </a:t>
            </a:r>
            <a:r>
              <a:rPr lang="en-US" dirty="0" err="1"/>
              <a:t>odluka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aktivnostima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</a:t>
            </a:r>
            <a:r>
              <a:rPr lang="en-US" dirty="0" err="1"/>
              <a:t>utiču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životnu</a:t>
            </a:r>
            <a:r>
              <a:rPr lang="en-US" dirty="0"/>
              <a:t> </a:t>
            </a:r>
            <a:r>
              <a:rPr lang="en-US" dirty="0" err="1"/>
              <a:t>sredinu</a:t>
            </a:r>
            <a:r>
              <a:rPr lang="en-US" dirty="0"/>
              <a:t>,</a:t>
            </a:r>
          </a:p>
          <a:p>
            <a:pPr lvl="1"/>
            <a:r>
              <a:rPr lang="en-US" b="1" dirty="0" err="1"/>
              <a:t>Etičko</a:t>
            </a:r>
            <a:r>
              <a:rPr lang="en-US" b="1" dirty="0"/>
              <a:t> </a:t>
            </a:r>
            <a:r>
              <a:rPr lang="en-US" b="1" dirty="0" err="1"/>
              <a:t>ponašanje</a:t>
            </a:r>
            <a:r>
              <a:rPr lang="en-US" dirty="0"/>
              <a:t>,</a:t>
            </a:r>
          </a:p>
          <a:p>
            <a:pPr lvl="1"/>
            <a:r>
              <a:rPr lang="en-US" b="1" dirty="0" err="1"/>
              <a:t>Poštovanje</a:t>
            </a:r>
            <a:r>
              <a:rPr lang="en-US" b="1" dirty="0"/>
              <a:t> </a:t>
            </a:r>
            <a:r>
              <a:rPr lang="en-US" b="1" dirty="0" err="1"/>
              <a:t>interesa</a:t>
            </a:r>
            <a:r>
              <a:rPr lang="en-US" b="1" dirty="0"/>
              <a:t> </a:t>
            </a:r>
            <a:r>
              <a:rPr lang="en-US" b="1" dirty="0" err="1"/>
              <a:t>zainteresovanih</a:t>
            </a:r>
            <a:r>
              <a:rPr lang="en-US" b="1" dirty="0"/>
              <a:t> </a:t>
            </a:r>
            <a:r>
              <a:rPr lang="en-US" b="1" dirty="0" err="1"/>
              <a:t>strana</a:t>
            </a:r>
            <a:r>
              <a:rPr lang="en-US" dirty="0"/>
              <a:t>, </a:t>
            </a:r>
            <a:r>
              <a:rPr lang="en-US" dirty="0" err="1"/>
              <a:t>razmatranje</a:t>
            </a:r>
            <a:r>
              <a:rPr lang="en-US" dirty="0"/>
              <a:t> </a:t>
            </a:r>
            <a:r>
              <a:rPr lang="en-US" dirty="0" err="1"/>
              <a:t>istih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odgovaranje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njih</a:t>
            </a:r>
            <a:r>
              <a:rPr lang="en-US" dirty="0"/>
              <a:t>,</a:t>
            </a:r>
          </a:p>
          <a:p>
            <a:pPr lvl="1"/>
            <a:r>
              <a:rPr lang="en-US" b="1" dirty="0" err="1"/>
              <a:t>Poštovanje</a:t>
            </a:r>
            <a:r>
              <a:rPr lang="en-US" b="1" dirty="0"/>
              <a:t> </a:t>
            </a:r>
            <a:r>
              <a:rPr lang="en-US" b="1" dirty="0" err="1"/>
              <a:t>pravne</a:t>
            </a:r>
            <a:r>
              <a:rPr lang="en-US" b="1" dirty="0"/>
              <a:t> </a:t>
            </a:r>
            <a:r>
              <a:rPr lang="en-US" b="1" dirty="0" err="1"/>
              <a:t>države</a:t>
            </a:r>
            <a:r>
              <a:rPr lang="en-US" dirty="0"/>
              <a:t>,</a:t>
            </a:r>
          </a:p>
          <a:p>
            <a:pPr lvl="1"/>
            <a:r>
              <a:rPr lang="en-US" b="1" dirty="0" err="1"/>
              <a:t>Poštovanje</a:t>
            </a:r>
            <a:r>
              <a:rPr lang="en-US" b="1" dirty="0"/>
              <a:t> </a:t>
            </a:r>
            <a:r>
              <a:rPr lang="en-US" b="1" dirty="0" err="1"/>
              <a:t>međunarodnih</a:t>
            </a:r>
            <a:r>
              <a:rPr lang="en-US" b="1" dirty="0"/>
              <a:t> </a:t>
            </a:r>
            <a:r>
              <a:rPr lang="en-US" b="1" dirty="0" err="1"/>
              <a:t>normi</a:t>
            </a:r>
            <a:r>
              <a:rPr lang="en-US" b="1" dirty="0"/>
              <a:t> </a:t>
            </a:r>
            <a:r>
              <a:rPr lang="en-US" b="1" dirty="0" err="1"/>
              <a:t>ponašanja</a:t>
            </a:r>
            <a:r>
              <a:rPr lang="en-US" dirty="0"/>
              <a:t>,</a:t>
            </a:r>
          </a:p>
          <a:p>
            <a:pPr lvl="1"/>
            <a:r>
              <a:rPr lang="en-US" b="1" dirty="0" err="1"/>
              <a:t>Poštovanje</a:t>
            </a:r>
            <a:r>
              <a:rPr lang="en-US" b="1" dirty="0"/>
              <a:t> </a:t>
            </a:r>
            <a:r>
              <a:rPr lang="en-US" b="1" dirty="0" err="1"/>
              <a:t>ljudskih</a:t>
            </a:r>
            <a:r>
              <a:rPr lang="en-US" b="1" dirty="0"/>
              <a:t> </a:t>
            </a:r>
            <a:r>
              <a:rPr lang="en-US" b="1" dirty="0" err="1"/>
              <a:t>prava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prepoznavanje</a:t>
            </a:r>
            <a:r>
              <a:rPr lang="en-US" dirty="0"/>
              <a:t> </a:t>
            </a:r>
            <a:r>
              <a:rPr lang="en-US" dirty="0" err="1"/>
              <a:t>njihovog</a:t>
            </a:r>
            <a:r>
              <a:rPr lang="en-US" dirty="0"/>
              <a:t> </a:t>
            </a:r>
            <a:r>
              <a:rPr lang="en-US" dirty="0" err="1"/>
              <a:t>značaja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univerzalnosti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29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Prednosti</a:t>
            </a:r>
            <a:r>
              <a:rPr lang="en-US" dirty="0"/>
              <a:t> </a:t>
            </a:r>
            <a:r>
              <a:rPr lang="en-US" dirty="0" err="1"/>
              <a:t>primene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ISO 26000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Percepcija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činjenice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njenim</a:t>
            </a:r>
            <a:r>
              <a:rPr lang="en-US" dirty="0"/>
              <a:t> </a:t>
            </a:r>
            <a:r>
              <a:rPr lang="en-US" dirty="0" err="1"/>
              <a:t>učinkom</a:t>
            </a:r>
            <a:r>
              <a:rPr lang="en-US" dirty="0"/>
              <a:t> u </a:t>
            </a:r>
            <a:r>
              <a:rPr lang="en-US" dirty="0" err="1"/>
              <a:t>pogledu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, </a:t>
            </a:r>
            <a:r>
              <a:rPr lang="en-US" dirty="0" err="1"/>
              <a:t>između</a:t>
            </a:r>
            <a:r>
              <a:rPr lang="en-US" dirty="0"/>
              <a:t> </a:t>
            </a:r>
            <a:r>
              <a:rPr lang="en-US" dirty="0" err="1"/>
              <a:t>ostalog</a:t>
            </a:r>
            <a:r>
              <a:rPr lang="en-US" dirty="0"/>
              <a:t>, </a:t>
            </a:r>
            <a:r>
              <a:rPr lang="en-US" dirty="0" err="1"/>
              <a:t>unaprediti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Konkurentsku</a:t>
            </a:r>
            <a:r>
              <a:rPr lang="en-US" dirty="0"/>
              <a:t> </a:t>
            </a:r>
            <a:r>
              <a:rPr lang="en-US" dirty="0" err="1"/>
              <a:t>prednost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Reputaciju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Sposobnost</a:t>
            </a:r>
            <a:r>
              <a:rPr lang="en-US" dirty="0"/>
              <a:t> </a:t>
            </a:r>
            <a:r>
              <a:rPr lang="en-US" dirty="0" err="1"/>
              <a:t>privlačenja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zadržavanja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članova</a:t>
            </a:r>
            <a:r>
              <a:rPr lang="en-US" dirty="0"/>
              <a:t>, </a:t>
            </a:r>
            <a:r>
              <a:rPr lang="en-US" dirty="0" err="1"/>
              <a:t>kupaca</a:t>
            </a:r>
            <a:r>
              <a:rPr lang="en-US" dirty="0"/>
              <a:t>, </a:t>
            </a:r>
            <a:r>
              <a:rPr lang="en-US" dirty="0" err="1"/>
              <a:t>klijenata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korisnika</a:t>
            </a:r>
            <a:r>
              <a:rPr lang="en-US" dirty="0"/>
              <a:t>,</a:t>
            </a:r>
          </a:p>
          <a:p>
            <a:pPr lvl="1"/>
            <a:r>
              <a:rPr lang="en-US" dirty="0"/>
              <a:t>Moral, </a:t>
            </a:r>
            <a:r>
              <a:rPr lang="en-US" dirty="0" err="1"/>
              <a:t>posvećenost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produktivnost</a:t>
            </a:r>
            <a:r>
              <a:rPr lang="en-US" dirty="0"/>
              <a:t> </a:t>
            </a:r>
            <a:r>
              <a:rPr lang="en-US" dirty="0" err="1"/>
              <a:t>zaposlenih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Stav</a:t>
            </a:r>
            <a:r>
              <a:rPr lang="en-US" dirty="0"/>
              <a:t> </a:t>
            </a:r>
            <a:r>
              <a:rPr lang="en-US" dirty="0" err="1"/>
              <a:t>investitora</a:t>
            </a:r>
            <a:r>
              <a:rPr lang="en-US" dirty="0"/>
              <a:t>, </a:t>
            </a:r>
            <a:r>
              <a:rPr lang="en-US" dirty="0" err="1"/>
              <a:t>vlasnika</a:t>
            </a:r>
            <a:r>
              <a:rPr lang="en-US" dirty="0"/>
              <a:t>, </a:t>
            </a:r>
            <a:r>
              <a:rPr lang="en-US" dirty="0" err="1"/>
              <a:t>donatora</a:t>
            </a:r>
            <a:r>
              <a:rPr lang="en-US" dirty="0"/>
              <a:t>, </a:t>
            </a:r>
            <a:r>
              <a:rPr lang="en-US" dirty="0" err="1"/>
              <a:t>sponzora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finansijske</a:t>
            </a:r>
            <a:r>
              <a:rPr lang="en-US" dirty="0"/>
              <a:t> </a:t>
            </a:r>
            <a:r>
              <a:rPr lang="en-US" dirty="0" err="1"/>
              <a:t>zajednice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Odnos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kompanijama</a:t>
            </a:r>
            <a:r>
              <a:rPr lang="en-US" dirty="0"/>
              <a:t>, </a:t>
            </a:r>
            <a:r>
              <a:rPr lang="en-US" dirty="0" err="1"/>
              <a:t>vladama</a:t>
            </a:r>
            <a:r>
              <a:rPr lang="en-US" dirty="0"/>
              <a:t>, </a:t>
            </a:r>
            <a:r>
              <a:rPr lang="en-US" dirty="0" err="1"/>
              <a:t>medijima</a:t>
            </a:r>
            <a:r>
              <a:rPr lang="en-US" dirty="0"/>
              <a:t>, </a:t>
            </a:r>
            <a:r>
              <a:rPr lang="en-US" dirty="0" err="1"/>
              <a:t>dobavljačima</a:t>
            </a:r>
            <a:r>
              <a:rPr lang="en-US" dirty="0"/>
              <a:t>, </a:t>
            </a:r>
            <a:r>
              <a:rPr lang="en-US" dirty="0" err="1"/>
              <a:t>kolegama</a:t>
            </a:r>
            <a:r>
              <a:rPr lang="en-US" dirty="0"/>
              <a:t>, </a:t>
            </a:r>
            <a:r>
              <a:rPr lang="en-US" dirty="0" err="1"/>
              <a:t>korisnicima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zajednicom</a:t>
            </a:r>
            <a:r>
              <a:rPr lang="en-US" dirty="0"/>
              <a:t> 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koje</a:t>
            </a:r>
            <a:r>
              <a:rPr lang="en-US" dirty="0"/>
              <a:t> se </a:t>
            </a:r>
            <a:r>
              <a:rPr lang="en-US" dirty="0" err="1"/>
              <a:t>obavlja</a:t>
            </a:r>
            <a:r>
              <a:rPr lang="en-US" dirty="0"/>
              <a:t> </a:t>
            </a:r>
            <a:r>
              <a:rPr lang="en-US" dirty="0" err="1"/>
              <a:t>delatnost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38736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C5C31B-3C60-994F-8A3F-6459009AE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CCC40-FAB8-7A4E-B9B5-833454F3D4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4FB276E-EB95-954F-AACF-8A110AA3123C}"/>
              </a:ext>
            </a:extLst>
          </p:cNvPr>
          <p:cNvSpPr/>
          <p:nvPr/>
        </p:nvSpPr>
        <p:spPr>
          <a:xfrm>
            <a:off x="1637071" y="609600"/>
            <a:ext cx="6887497" cy="613041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F874F7A-59EF-3740-9A13-222F69E5DA6E}"/>
              </a:ext>
            </a:extLst>
          </p:cNvPr>
          <p:cNvSpPr/>
          <p:nvPr/>
        </p:nvSpPr>
        <p:spPr>
          <a:xfrm>
            <a:off x="3711221" y="4155658"/>
            <a:ext cx="2739195" cy="2372907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Interesne</a:t>
            </a:r>
            <a:r>
              <a:rPr lang="en-US" sz="2400" dirty="0"/>
              <a:t> </a:t>
            </a:r>
            <a:r>
              <a:rPr lang="en-US" sz="2400" dirty="0" err="1"/>
              <a:t>grupe</a:t>
            </a:r>
            <a:endParaRPr lang="en-US" sz="24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79C68C47-BD44-A24B-A91C-6E9B6885D0FB}"/>
              </a:ext>
            </a:extLst>
          </p:cNvPr>
          <p:cNvSpPr/>
          <p:nvPr/>
        </p:nvSpPr>
        <p:spPr>
          <a:xfrm>
            <a:off x="3742720" y="2160589"/>
            <a:ext cx="2739195" cy="2372907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/>
              <a:t>Organizacija</a:t>
            </a:r>
            <a:endParaRPr lang="en-US" sz="2400" dirty="0"/>
          </a:p>
        </p:txBody>
      </p:sp>
      <p:sp>
        <p:nvSpPr>
          <p:cNvPr id="8" name="Curved Right Arrow 7">
            <a:extLst>
              <a:ext uri="{FF2B5EF4-FFF2-40B4-BE49-F238E27FC236}">
                <a16:creationId xmlns:a16="http://schemas.microsoft.com/office/drawing/2014/main" id="{A3F9CB56-9EA0-A84A-87EA-DB2F57578D51}"/>
              </a:ext>
            </a:extLst>
          </p:cNvPr>
          <p:cNvSpPr/>
          <p:nvPr/>
        </p:nvSpPr>
        <p:spPr>
          <a:xfrm>
            <a:off x="2574959" y="1450918"/>
            <a:ext cx="1136262" cy="2088694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45281D-5B99-5F4F-BCBF-84F07DFD1A45}"/>
              </a:ext>
            </a:extLst>
          </p:cNvPr>
          <p:cNvSpPr txBox="1"/>
          <p:nvPr/>
        </p:nvSpPr>
        <p:spPr>
          <a:xfrm>
            <a:off x="4168420" y="1257887"/>
            <a:ext cx="18877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/>
              <a:t>Društvo</a:t>
            </a:r>
            <a:r>
              <a:rPr lang="en-US" sz="2800" dirty="0"/>
              <a:t> </a:t>
            </a:r>
          </a:p>
          <a:p>
            <a:pPr algn="ctr"/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okolina</a:t>
            </a:r>
            <a:endParaRPr lang="en-US" sz="2000" dirty="0"/>
          </a:p>
        </p:txBody>
      </p:sp>
      <p:sp>
        <p:nvSpPr>
          <p:cNvPr id="10" name="Curved Left Arrow 9">
            <a:extLst>
              <a:ext uri="{FF2B5EF4-FFF2-40B4-BE49-F238E27FC236}">
                <a16:creationId xmlns:a16="http://schemas.microsoft.com/office/drawing/2014/main" id="{23F28C94-6B82-A947-8A59-5987EB70B186}"/>
              </a:ext>
            </a:extLst>
          </p:cNvPr>
          <p:cNvSpPr/>
          <p:nvPr/>
        </p:nvSpPr>
        <p:spPr>
          <a:xfrm>
            <a:off x="6564717" y="3539612"/>
            <a:ext cx="938524" cy="2123769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urved Left Arrow 10">
            <a:extLst>
              <a:ext uri="{FF2B5EF4-FFF2-40B4-BE49-F238E27FC236}">
                <a16:creationId xmlns:a16="http://schemas.microsoft.com/office/drawing/2014/main" id="{76D019CC-9D6B-5F4C-9791-10FC32CB355F}"/>
              </a:ext>
            </a:extLst>
          </p:cNvPr>
          <p:cNvSpPr/>
          <p:nvPr/>
        </p:nvSpPr>
        <p:spPr>
          <a:xfrm flipV="1">
            <a:off x="6513414" y="1461938"/>
            <a:ext cx="961647" cy="170961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Curved Right Arrow 11">
            <a:extLst>
              <a:ext uri="{FF2B5EF4-FFF2-40B4-BE49-F238E27FC236}">
                <a16:creationId xmlns:a16="http://schemas.microsoft.com/office/drawing/2014/main" id="{51F29F31-41A2-7B48-A301-94566F15AFF2}"/>
              </a:ext>
            </a:extLst>
          </p:cNvPr>
          <p:cNvSpPr/>
          <p:nvPr/>
        </p:nvSpPr>
        <p:spPr>
          <a:xfrm flipV="1">
            <a:off x="2623206" y="3674806"/>
            <a:ext cx="1005213" cy="2000493"/>
          </a:xfrm>
          <a:prstGeom prst="curvedRightArrow">
            <a:avLst>
              <a:gd name="adj1" fmla="val 25000"/>
              <a:gd name="adj2" fmla="val 50000"/>
              <a:gd name="adj3" fmla="val 288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5116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\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4218" y="838733"/>
            <a:ext cx="5846112" cy="520262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2184" y="838733"/>
            <a:ext cx="5846112" cy="520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8829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462"/>
          <a:stretch/>
        </p:blipFill>
        <p:spPr>
          <a:xfrm>
            <a:off x="524637" y="0"/>
            <a:ext cx="105998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837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951" y="0"/>
            <a:ext cx="106340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7243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Indeksi</a:t>
            </a:r>
            <a:r>
              <a:rPr lang="en-US" dirty="0"/>
              <a:t> KDO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Indeksi</a:t>
            </a:r>
            <a:r>
              <a:rPr lang="en-US" dirty="0"/>
              <a:t> KDO </a:t>
            </a:r>
            <a:r>
              <a:rPr lang="en-US" dirty="0" err="1"/>
              <a:t>služe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utvrđivanje</a:t>
            </a:r>
            <a:r>
              <a:rPr lang="en-US" dirty="0"/>
              <a:t> </a:t>
            </a:r>
            <a:r>
              <a:rPr lang="en-US" dirty="0" err="1"/>
              <a:t>uvedenosti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primjene</a:t>
            </a:r>
            <a:r>
              <a:rPr lang="en-US" dirty="0"/>
              <a:t> KDO u </a:t>
            </a:r>
            <a:r>
              <a:rPr lang="en-US" dirty="0" err="1"/>
              <a:t>organizacijama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ocjenivanju</a:t>
            </a:r>
            <a:r>
              <a:rPr lang="en-US" dirty="0"/>
              <a:t> </a:t>
            </a:r>
            <a:r>
              <a:rPr lang="en-US" dirty="0" err="1"/>
              <a:t>uklađenosti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KDO.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7403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Standard je </a:t>
            </a:r>
            <a:r>
              <a:rPr lang="en-US" dirty="0" err="1"/>
              <a:t>dokument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cilj</a:t>
            </a:r>
            <a:r>
              <a:rPr lang="en-US" dirty="0"/>
              <a:t> da </a:t>
            </a:r>
            <a:r>
              <a:rPr lang="en-US" dirty="0" err="1"/>
              <a:t>ujednači</a:t>
            </a:r>
            <a:r>
              <a:rPr lang="en-US" dirty="0"/>
              <a:t> </a:t>
            </a:r>
            <a:r>
              <a:rPr lang="en-US" dirty="0" err="1"/>
              <a:t>oblik</a:t>
            </a:r>
            <a:r>
              <a:rPr lang="en-US" dirty="0"/>
              <a:t>, </a:t>
            </a:r>
            <a:r>
              <a:rPr lang="en-US" dirty="0" err="1"/>
              <a:t>veličinu</a:t>
            </a:r>
            <a:r>
              <a:rPr lang="en-US" dirty="0"/>
              <a:t>, </a:t>
            </a:r>
            <a:r>
              <a:rPr lang="en-US" dirty="0" err="1"/>
              <a:t>kvalitet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ispitivanja</a:t>
            </a:r>
            <a:r>
              <a:rPr lang="en-US" dirty="0"/>
              <a:t> </a:t>
            </a:r>
            <a:r>
              <a:rPr lang="en-US" dirty="0" err="1"/>
              <a:t>nekog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Da bi se </a:t>
            </a:r>
            <a:r>
              <a:rPr lang="en-US" dirty="0" err="1"/>
              <a:t>otklonile</a:t>
            </a:r>
            <a:r>
              <a:rPr lang="en-US" dirty="0"/>
              <a:t> </a:t>
            </a:r>
            <a:r>
              <a:rPr lang="en-US" dirty="0" err="1"/>
              <a:t>tehničke</a:t>
            </a:r>
            <a:r>
              <a:rPr lang="en-US" dirty="0"/>
              <a:t> </a:t>
            </a:r>
            <a:r>
              <a:rPr lang="en-US" dirty="0" err="1"/>
              <a:t>barijere</a:t>
            </a:r>
            <a:r>
              <a:rPr lang="en-US" dirty="0"/>
              <a:t> u </a:t>
            </a:r>
            <a:r>
              <a:rPr lang="en-US" dirty="0" err="1"/>
              <a:t>međunarodnoj</a:t>
            </a:r>
            <a:r>
              <a:rPr lang="en-US" dirty="0"/>
              <a:t> </a:t>
            </a:r>
            <a:r>
              <a:rPr lang="en-US" dirty="0" err="1"/>
              <a:t>saradnji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prometu</a:t>
            </a:r>
            <a:r>
              <a:rPr lang="en-US" dirty="0"/>
              <a:t> </a:t>
            </a:r>
            <a:r>
              <a:rPr lang="en-US" dirty="0" err="1"/>
              <a:t>roba</a:t>
            </a:r>
            <a:r>
              <a:rPr lang="en-US" dirty="0"/>
              <a:t>, </a:t>
            </a:r>
            <a:r>
              <a:rPr lang="en-US" dirty="0" err="1"/>
              <a:t>usluga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informacija</a:t>
            </a:r>
            <a:r>
              <a:rPr lang="en-US" dirty="0"/>
              <a:t>, </a:t>
            </a:r>
            <a:r>
              <a:rPr lang="en-US" dirty="0" err="1"/>
              <a:t>ukazala</a:t>
            </a:r>
            <a:r>
              <a:rPr lang="en-US" dirty="0"/>
              <a:t> se </a:t>
            </a:r>
            <a:r>
              <a:rPr lang="en-US" dirty="0" err="1"/>
              <a:t>potreba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usaglašavanjem</a:t>
            </a:r>
            <a:r>
              <a:rPr lang="en-US" dirty="0"/>
              <a:t> </a:t>
            </a:r>
            <a:r>
              <a:rPr lang="en-US" dirty="0" err="1"/>
              <a:t>uslova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bi </a:t>
            </a:r>
            <a:r>
              <a:rPr lang="en-US" dirty="0" err="1"/>
              <a:t>bili</a:t>
            </a:r>
            <a:r>
              <a:rPr lang="en-US" dirty="0"/>
              <a:t> </a:t>
            </a:r>
            <a:r>
              <a:rPr lang="en-US" dirty="0" err="1"/>
              <a:t>usmjereni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bitne</a:t>
            </a:r>
            <a:r>
              <a:rPr lang="en-US" dirty="0"/>
              <a:t> </a:t>
            </a:r>
            <a:r>
              <a:rPr lang="en-US" dirty="0" err="1"/>
              <a:t>zahtjeve</a:t>
            </a:r>
            <a:r>
              <a:rPr lang="en-US" dirty="0"/>
              <a:t> o: </a:t>
            </a:r>
          </a:p>
          <a:p>
            <a:pPr lvl="1"/>
            <a:r>
              <a:rPr lang="en-US" dirty="0" err="1"/>
              <a:t>zaštiti</a:t>
            </a:r>
            <a:r>
              <a:rPr lang="en-US" dirty="0"/>
              <a:t> </a:t>
            </a:r>
            <a:r>
              <a:rPr lang="en-US" dirty="0" err="1"/>
              <a:t>zdravlja</a:t>
            </a:r>
            <a:r>
              <a:rPr lang="en-US" dirty="0"/>
              <a:t>,</a:t>
            </a:r>
          </a:p>
          <a:p>
            <a:pPr lvl="1"/>
            <a:r>
              <a:rPr lang="en-US" dirty="0" err="1"/>
              <a:t>bezbjednosti</a:t>
            </a:r>
            <a:r>
              <a:rPr lang="en-US" dirty="0"/>
              <a:t>, </a:t>
            </a:r>
          </a:p>
          <a:p>
            <a:pPr lvl="1"/>
            <a:r>
              <a:rPr lang="en-US" dirty="0" err="1"/>
              <a:t>zaštiti</a:t>
            </a:r>
            <a:r>
              <a:rPr lang="en-US" dirty="0"/>
              <a:t> </a:t>
            </a:r>
            <a:r>
              <a:rPr lang="en-US" dirty="0" err="1"/>
              <a:t>životne</a:t>
            </a:r>
            <a:r>
              <a:rPr lang="en-US" dirty="0"/>
              <a:t> </a:t>
            </a:r>
            <a:r>
              <a:rPr lang="en-US" dirty="0" err="1"/>
              <a:t>sredine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zaštiti</a:t>
            </a:r>
            <a:r>
              <a:rPr lang="en-US" dirty="0"/>
              <a:t> </a:t>
            </a:r>
            <a:r>
              <a:rPr lang="en-US" dirty="0" err="1"/>
              <a:t>potrošača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62496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3" y="299642"/>
            <a:ext cx="9852555" cy="6286592"/>
          </a:xfrm>
        </p:spPr>
      </p:pic>
    </p:spTree>
    <p:extLst>
      <p:ext uri="{BB962C8B-B14F-4D97-AF65-F5344CB8AC3E}">
        <p14:creationId xmlns:p14="http://schemas.microsoft.com/office/powerpoint/2010/main" val="17990941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488952"/>
            <a:ext cx="10296673" cy="5483224"/>
          </a:xfrm>
        </p:spPr>
      </p:pic>
    </p:spTree>
    <p:extLst>
      <p:ext uri="{BB962C8B-B14F-4D97-AF65-F5344CB8AC3E}">
        <p14:creationId xmlns:p14="http://schemas.microsoft.com/office/powerpoint/2010/main" val="805915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334" y="417513"/>
            <a:ext cx="9252479" cy="6037147"/>
          </a:xfrm>
        </p:spPr>
      </p:pic>
    </p:spTree>
    <p:extLst>
      <p:ext uri="{BB962C8B-B14F-4D97-AF65-F5344CB8AC3E}">
        <p14:creationId xmlns:p14="http://schemas.microsoft.com/office/powerpoint/2010/main" val="2074001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4835" y="-69850"/>
            <a:ext cx="482166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380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KDO </a:t>
            </a:r>
            <a:r>
              <a:rPr lang="en-US" dirty="0" err="1"/>
              <a:t>indeksi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/>
          <a:lstStyle/>
          <a:p>
            <a:r>
              <a:rPr lang="en-US" b="1"/>
              <a:t>Dow </a:t>
            </a:r>
            <a:r>
              <a:rPr lang="en-US" b="1" dirty="0"/>
              <a:t>Jones Sustainability Index series (DJSI)</a:t>
            </a:r>
          </a:p>
          <a:p>
            <a:r>
              <a:rPr lang="en-US" b="1" dirty="0"/>
              <a:t>Calvert Social Index (CSI)</a:t>
            </a:r>
          </a:p>
          <a:p>
            <a:r>
              <a:rPr lang="en-US" b="1" dirty="0"/>
              <a:t>FTSE4GOOD series</a:t>
            </a:r>
          </a:p>
          <a:p>
            <a:r>
              <a:rPr lang="en-US" b="1" dirty="0"/>
              <a:t>FTSE Johannesburg Stock Exchange Socially Responsible Index (JSE SRI)</a:t>
            </a:r>
          </a:p>
          <a:p>
            <a:r>
              <a:rPr lang="en-US" b="1" dirty="0"/>
              <a:t>Sao Paolo Stock Exchange Corporate Sustainability Index (ISE)</a:t>
            </a:r>
          </a:p>
          <a:p>
            <a:r>
              <a:rPr lang="en-US" b="1" dirty="0"/>
              <a:t>KLD Global Sustainability Index Series (GSI)</a:t>
            </a:r>
          </a:p>
          <a:p>
            <a:endParaRPr lang="en-US" b="1" dirty="0"/>
          </a:p>
          <a:p>
            <a:r>
              <a:rPr lang="en-US" dirty="0"/>
              <a:t>CR Index – Business in community, UK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2868" y="5143319"/>
            <a:ext cx="3346698" cy="87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12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Title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/>
          <a:p>
            <a:r>
              <a:rPr lang="hr-HR" sz="3200">
                <a:latin typeface="Century Schoolbook" charset="0"/>
              </a:rPr>
              <a:t>ŠT</a:t>
            </a:r>
            <a:r>
              <a:rPr lang="en-US" sz="3200">
                <a:latin typeface="Century Schoolbook" charset="0"/>
              </a:rPr>
              <a:t>A</a:t>
            </a:r>
            <a:r>
              <a:rPr lang="hr-HR" sz="3200">
                <a:latin typeface="Century Schoolbook" charset="0"/>
              </a:rPr>
              <a:t> JE ISO? </a:t>
            </a:r>
            <a:endParaRPr lang="en-GB" cap="none">
              <a:latin typeface="Century Schoolbook" charset="0"/>
            </a:endParaRPr>
          </a:p>
        </p:txBody>
      </p:sp>
      <p:sp>
        <p:nvSpPr>
          <p:cNvPr id="15974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ct val="50000"/>
              </a:spcBef>
            </a:pPr>
            <a:r>
              <a:rPr lang="hr-HR" sz="2000">
                <a:latin typeface="Century Schoolbook" charset="0"/>
              </a:rPr>
              <a:t>ISO (Međunarodna organizacija za </a:t>
            </a:r>
            <a:r>
              <a:rPr lang="en-US" sz="2000">
                <a:latin typeface="Century Schoolbook" charset="0"/>
              </a:rPr>
              <a:t>standardizaciju</a:t>
            </a:r>
            <a:r>
              <a:rPr lang="hr-HR" sz="2000">
                <a:latin typeface="Century Schoolbook" charset="0"/>
              </a:rPr>
              <a:t>) je svjetska federacija nacionalnih tijela za standardizaciju (ISO članice). </a:t>
            </a:r>
          </a:p>
          <a:p>
            <a:pPr>
              <a:spcBef>
                <a:spcPct val="50000"/>
              </a:spcBef>
            </a:pPr>
            <a:r>
              <a:rPr lang="hr-HR" sz="2000">
                <a:latin typeface="Century Schoolbook" charset="0"/>
              </a:rPr>
              <a:t>Rad na pripremanju međunarodnih standarda uobičajeno se provodi kroz aktivnosti ISO tehničkih odbora. </a:t>
            </a:r>
          </a:p>
          <a:p>
            <a:pPr>
              <a:spcBef>
                <a:spcPct val="50000"/>
              </a:spcBef>
            </a:pPr>
            <a:r>
              <a:rPr lang="hr-HR" sz="2000">
                <a:latin typeface="Century Schoolbook" charset="0"/>
              </a:rPr>
              <a:t>Svaka članica koja ima interes o predmetu za koji je uspostavljen tehnički odbor ima pravo biti zastupljena u odboru. </a:t>
            </a:r>
          </a:p>
          <a:p>
            <a:pPr>
              <a:spcBef>
                <a:spcPct val="50000"/>
              </a:spcBef>
            </a:pPr>
            <a:r>
              <a:rPr lang="hr-HR" sz="2000">
                <a:latin typeface="Century Schoolbook" charset="0"/>
              </a:rPr>
              <a:t>Međunarodne organizacije, vladine ili ne-vladine, povezane sa ISO takođe učestvuju u radu. ISO usko sarađuje s Međunarodnom elektrotehničkom komisijom (IEC) po svim pitanjima elektrotehničke standardizacije. </a:t>
            </a:r>
          </a:p>
          <a:p>
            <a:pPr>
              <a:buFont typeface="Wingdings" charset="0"/>
              <a:buNone/>
            </a:pPr>
            <a:endParaRPr lang="en-GB" sz="2000">
              <a:latin typeface="Century School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9538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U </a:t>
            </a:r>
            <a:r>
              <a:rPr lang="en-US" dirty="0" err="1"/>
              <a:t>okviru</a:t>
            </a:r>
            <a:r>
              <a:rPr lang="en-US" dirty="0"/>
              <a:t> </a:t>
            </a:r>
            <a:r>
              <a:rPr lang="en-US" dirty="0" err="1"/>
              <a:t>Međunarodne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standardizaciju</a:t>
            </a:r>
            <a:r>
              <a:rPr lang="en-US" dirty="0"/>
              <a:t> (ISO) 2004. </a:t>
            </a:r>
            <a:r>
              <a:rPr lang="en-US" dirty="0" err="1"/>
              <a:t>godine</a:t>
            </a:r>
            <a:r>
              <a:rPr lang="en-US" dirty="0"/>
              <a:t> je </a:t>
            </a:r>
            <a:r>
              <a:rPr lang="en-US" dirty="0" err="1"/>
              <a:t>osnovana</a:t>
            </a:r>
            <a:r>
              <a:rPr lang="en-US" dirty="0"/>
              <a:t> </a:t>
            </a:r>
            <a:r>
              <a:rPr lang="en-US" dirty="0" err="1"/>
              <a:t>radna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razvijanje</a:t>
            </a:r>
            <a:r>
              <a:rPr lang="en-US" dirty="0"/>
              <a:t> </a:t>
            </a:r>
            <a:r>
              <a:rPr lang="en-US" dirty="0" err="1"/>
              <a:t>međunarodnog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sačini</a:t>
            </a:r>
            <a:r>
              <a:rPr lang="en-US" dirty="0"/>
              <a:t> </a:t>
            </a:r>
            <a:r>
              <a:rPr lang="en-US" dirty="0" err="1"/>
              <a:t>preporuke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bavljenje</a:t>
            </a:r>
            <a:r>
              <a:rPr lang="en-US" dirty="0"/>
              <a:t> </a:t>
            </a:r>
            <a:r>
              <a:rPr lang="en-US" dirty="0" err="1"/>
              <a:t>problemom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99915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 U </a:t>
            </a:r>
            <a:r>
              <a:rPr lang="en-US" dirty="0" err="1"/>
              <a:t>sastavu</a:t>
            </a:r>
            <a:r>
              <a:rPr lang="en-US" dirty="0"/>
              <a:t> </a:t>
            </a:r>
            <a:r>
              <a:rPr lang="en-US" dirty="0" err="1"/>
              <a:t>radne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 (WG),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bavi</a:t>
            </a:r>
            <a:r>
              <a:rPr lang="en-US" dirty="0"/>
              <a:t> </a:t>
            </a:r>
            <a:r>
              <a:rPr lang="en-US" dirty="0" err="1"/>
              <a:t>razvojem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ISO 26000, </a:t>
            </a:r>
            <a:r>
              <a:rPr lang="en-US" dirty="0" err="1"/>
              <a:t>nalaze</a:t>
            </a:r>
            <a:r>
              <a:rPr lang="en-US" dirty="0"/>
              <a:t> se </a:t>
            </a:r>
            <a:r>
              <a:rPr lang="en-US" dirty="0" err="1"/>
              <a:t>stručnjaci</a:t>
            </a:r>
            <a:r>
              <a:rPr lang="en-US" dirty="0"/>
              <a:t> </a:t>
            </a:r>
            <a:r>
              <a:rPr lang="en-US" dirty="0" err="1"/>
              <a:t>odabrani</a:t>
            </a:r>
            <a:r>
              <a:rPr lang="en-US" dirty="0"/>
              <a:t> od </a:t>
            </a:r>
            <a:r>
              <a:rPr lang="en-US" dirty="0" err="1"/>
              <a:t>strane</a:t>
            </a:r>
            <a:r>
              <a:rPr lang="en-US" dirty="0"/>
              <a:t> </a:t>
            </a:r>
            <a:r>
              <a:rPr lang="en-US" dirty="0" err="1"/>
              <a:t>Međunarodne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standardizaciju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to </a:t>
            </a:r>
            <a:r>
              <a:rPr lang="en-US" dirty="0" err="1"/>
              <a:t>tako</a:t>
            </a:r>
            <a:r>
              <a:rPr lang="en-US" dirty="0"/>
              <a:t> da </a:t>
            </a:r>
            <a:r>
              <a:rPr lang="en-US" dirty="0" err="1"/>
              <a:t>predstavljaju</a:t>
            </a:r>
            <a:r>
              <a:rPr lang="en-US" dirty="0"/>
              <a:t> </a:t>
            </a:r>
            <a:r>
              <a:rPr lang="en-US" dirty="0" err="1"/>
              <a:t>šest</a:t>
            </a:r>
            <a:r>
              <a:rPr lang="en-US" dirty="0"/>
              <a:t> </a:t>
            </a:r>
            <a:r>
              <a:rPr lang="en-US" dirty="0" err="1"/>
              <a:t>glavnih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stejkholdera</a:t>
            </a:r>
            <a:r>
              <a:rPr lang="en-US" dirty="0"/>
              <a:t>. </a:t>
            </a:r>
            <a:r>
              <a:rPr lang="en-US" dirty="0" err="1"/>
              <a:t>Zainteresovane</a:t>
            </a:r>
            <a:r>
              <a:rPr lang="en-US" dirty="0"/>
              <a:t> </a:t>
            </a:r>
            <a:r>
              <a:rPr lang="en-US" dirty="0" err="1"/>
              <a:t>međunarodne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poznate</a:t>
            </a:r>
            <a:r>
              <a:rPr lang="en-US" dirty="0"/>
              <a:t> </a:t>
            </a:r>
            <a:r>
              <a:rPr lang="en-US" dirty="0" err="1"/>
              <a:t>regionalne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dodatno</a:t>
            </a:r>
            <a:r>
              <a:rPr lang="en-US" dirty="0"/>
              <a:t> da u rad </a:t>
            </a:r>
            <a:r>
              <a:rPr lang="en-US" dirty="0" err="1"/>
              <a:t>ove</a:t>
            </a:r>
            <a:r>
              <a:rPr lang="en-US" dirty="0"/>
              <a:t> </a:t>
            </a:r>
            <a:r>
              <a:rPr lang="en-US" dirty="0" err="1"/>
              <a:t>grupe</a:t>
            </a:r>
            <a:r>
              <a:rPr lang="en-US" dirty="0"/>
              <a:t> </a:t>
            </a:r>
            <a:r>
              <a:rPr lang="en-US" dirty="0" err="1"/>
              <a:t>uključe</a:t>
            </a:r>
            <a:r>
              <a:rPr lang="en-US" dirty="0"/>
              <a:t> </a:t>
            </a:r>
            <a:r>
              <a:rPr lang="en-US" dirty="0" err="1"/>
              <a:t>najviše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dva</a:t>
            </a:r>
            <a:r>
              <a:rPr lang="en-US" dirty="0"/>
              <a:t> </a:t>
            </a:r>
            <a:r>
              <a:rPr lang="en-US" dirty="0" err="1"/>
              <a:t>stručnjaka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Šest</a:t>
            </a:r>
            <a:r>
              <a:rPr lang="en-US" dirty="0"/>
              <a:t> </a:t>
            </a:r>
            <a:r>
              <a:rPr lang="en-US" dirty="0" err="1"/>
              <a:t>pomenutih</a:t>
            </a:r>
            <a:r>
              <a:rPr lang="en-US" dirty="0"/>
              <a:t> </a:t>
            </a:r>
            <a:r>
              <a:rPr lang="en-US" dirty="0" err="1"/>
              <a:t>grupa</a:t>
            </a:r>
            <a:r>
              <a:rPr lang="en-US" dirty="0"/>
              <a:t> </a:t>
            </a:r>
            <a:r>
              <a:rPr lang="en-US" dirty="0" err="1"/>
              <a:t>stejkholdera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:</a:t>
            </a:r>
          </a:p>
          <a:p>
            <a:pPr marL="0" indent="0">
              <a:buNone/>
            </a:pPr>
            <a:r>
              <a:rPr lang="en-US" dirty="0"/>
              <a:t>1. </a:t>
            </a:r>
            <a:r>
              <a:rPr lang="en-US" dirty="0" err="1"/>
              <a:t>privreda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2. </a:t>
            </a:r>
            <a:r>
              <a:rPr lang="en-US" dirty="0" err="1"/>
              <a:t>vladine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3. </a:t>
            </a:r>
            <a:r>
              <a:rPr lang="en-US" dirty="0" err="1"/>
              <a:t>potrošači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4. </a:t>
            </a:r>
            <a:r>
              <a:rPr lang="en-US" dirty="0" err="1"/>
              <a:t>sindikati</a:t>
            </a:r>
            <a:r>
              <a:rPr lang="en-US" dirty="0"/>
              <a:t> </a:t>
            </a:r>
            <a:r>
              <a:rPr lang="en-US" dirty="0" err="1"/>
              <a:t>rada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5. </a:t>
            </a:r>
            <a:r>
              <a:rPr lang="en-US" dirty="0" err="1"/>
              <a:t>nevladine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,</a:t>
            </a:r>
          </a:p>
          <a:p>
            <a:pPr marL="0" indent="0">
              <a:buNone/>
            </a:pPr>
            <a:r>
              <a:rPr lang="en-US" dirty="0"/>
              <a:t>6.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usluge</a:t>
            </a:r>
            <a:r>
              <a:rPr lang="en-US" dirty="0"/>
              <a:t>, </a:t>
            </a:r>
            <a:r>
              <a:rPr lang="en-US" dirty="0" err="1"/>
              <a:t>podršku,istraživanje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ostali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4541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ISO 26000:2010 </a:t>
            </a:r>
            <a:r>
              <a:rPr lang="en-US" dirty="0" err="1"/>
              <a:t>namijenjena</a:t>
            </a:r>
            <a:r>
              <a:rPr lang="en-US" dirty="0"/>
              <a:t> je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uptrebu</a:t>
            </a:r>
            <a:r>
              <a:rPr lang="en-US" dirty="0"/>
              <a:t> u </a:t>
            </a:r>
            <a:r>
              <a:rPr lang="en-US" dirty="0" err="1"/>
              <a:t>svim</a:t>
            </a:r>
            <a:r>
              <a:rPr lang="en-US" dirty="0"/>
              <a:t> </a:t>
            </a:r>
            <a:r>
              <a:rPr lang="en-US" dirty="0" err="1"/>
              <a:t>vrstama</a:t>
            </a:r>
            <a:r>
              <a:rPr lang="en-US" dirty="0"/>
              <a:t> </a:t>
            </a:r>
            <a:r>
              <a:rPr lang="en-US" dirty="0" err="1"/>
              <a:t>organizacija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javnom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privatnom</a:t>
            </a:r>
            <a:r>
              <a:rPr lang="en-US" dirty="0"/>
              <a:t> </a:t>
            </a:r>
            <a:r>
              <a:rPr lang="en-US" dirty="0" err="1"/>
              <a:t>sektoru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razvijenim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zemljama</a:t>
            </a:r>
            <a:r>
              <a:rPr lang="en-US" dirty="0"/>
              <a:t> u </a:t>
            </a:r>
            <a:r>
              <a:rPr lang="en-US" dirty="0" err="1"/>
              <a:t>razvoju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Pomoći</a:t>
            </a:r>
            <a:r>
              <a:rPr lang="en-US" dirty="0"/>
              <a:t> </a:t>
            </a:r>
            <a:r>
              <a:rPr lang="en-US" dirty="0" err="1"/>
              <a:t>će</a:t>
            </a:r>
            <a:r>
              <a:rPr lang="en-US" dirty="0"/>
              <a:t> </a:t>
            </a:r>
            <a:r>
              <a:rPr lang="en-US" dirty="0" err="1"/>
              <a:t>organizacijama</a:t>
            </a:r>
            <a:r>
              <a:rPr lang="en-US" dirty="0"/>
              <a:t> u </a:t>
            </a:r>
            <a:r>
              <a:rPr lang="en-US" dirty="0" err="1"/>
              <a:t>njihovim</a:t>
            </a:r>
            <a:r>
              <a:rPr lang="en-US" dirty="0"/>
              <a:t> </a:t>
            </a:r>
            <a:r>
              <a:rPr lang="en-US" dirty="0" err="1"/>
              <a:t>nastojanjima</a:t>
            </a:r>
            <a:r>
              <a:rPr lang="en-US" dirty="0"/>
              <a:t> da </a:t>
            </a:r>
            <a:r>
              <a:rPr lang="en-US" dirty="0" err="1"/>
              <a:t>posluju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društveno</a:t>
            </a:r>
            <a:r>
              <a:rPr lang="en-US" dirty="0"/>
              <a:t> </a:t>
            </a:r>
            <a:r>
              <a:rPr lang="en-US" dirty="0" err="1"/>
              <a:t>odgovoran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,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društvo</a:t>
            </a:r>
            <a:r>
              <a:rPr lang="en-US" dirty="0"/>
              <a:t> u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većoj</a:t>
            </a:r>
            <a:r>
              <a:rPr lang="en-US" dirty="0"/>
              <a:t> </a:t>
            </a:r>
            <a:r>
              <a:rPr lang="en-US" dirty="0" err="1"/>
              <a:t>mjeri</a:t>
            </a:r>
            <a:r>
              <a:rPr lang="en-US" dirty="0"/>
              <a:t> </a:t>
            </a:r>
            <a:r>
              <a:rPr lang="en-US" dirty="0" err="1"/>
              <a:t>zahtijeva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2975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Cilj</a:t>
            </a:r>
            <a:r>
              <a:rPr lang="en-US" dirty="0"/>
              <a:t> ISO 26000 </a:t>
            </a:r>
            <a:r>
              <a:rPr lang="en-US" dirty="0" err="1"/>
              <a:t>standarda</a:t>
            </a:r>
            <a:r>
              <a:rPr lang="en-US" dirty="0"/>
              <a:t> </a:t>
            </a:r>
            <a:r>
              <a:rPr lang="en-US" dirty="0" err="1"/>
              <a:t>jeste</a:t>
            </a:r>
            <a:r>
              <a:rPr lang="en-US" dirty="0"/>
              <a:t> da </a:t>
            </a:r>
            <a:r>
              <a:rPr lang="en-US" dirty="0" err="1"/>
              <a:t>pomogne</a:t>
            </a:r>
            <a:r>
              <a:rPr lang="en-US" dirty="0"/>
              <a:t> </a:t>
            </a:r>
            <a:r>
              <a:rPr lang="en-US" dirty="0" err="1"/>
              <a:t>organizacijama</a:t>
            </a:r>
            <a:r>
              <a:rPr lang="en-US" dirty="0"/>
              <a:t> u </a:t>
            </a:r>
            <a:r>
              <a:rPr lang="en-US" dirty="0" err="1"/>
              <a:t>njihovim</a:t>
            </a:r>
            <a:r>
              <a:rPr lang="en-US" dirty="0"/>
              <a:t> </a:t>
            </a:r>
            <a:r>
              <a:rPr lang="en-US" dirty="0" err="1"/>
              <a:t>nastojanjima</a:t>
            </a:r>
            <a:r>
              <a:rPr lang="en-US" dirty="0"/>
              <a:t> da </a:t>
            </a:r>
            <a:r>
              <a:rPr lang="en-US" dirty="0" err="1"/>
              <a:t>deluju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društveno</a:t>
            </a:r>
            <a:r>
              <a:rPr lang="en-US" dirty="0"/>
              <a:t> </a:t>
            </a:r>
            <a:r>
              <a:rPr lang="en-US" dirty="0" err="1"/>
              <a:t>odgovoran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ih</a:t>
            </a:r>
            <a:r>
              <a:rPr lang="en-US" dirty="0"/>
              <a:t> </a:t>
            </a:r>
            <a:r>
              <a:rPr lang="en-US" dirty="0" err="1"/>
              <a:t>podstakne</a:t>
            </a:r>
            <a:r>
              <a:rPr lang="en-US" dirty="0"/>
              <a:t> da </a:t>
            </a:r>
            <a:r>
              <a:rPr lang="en-US" dirty="0" err="1"/>
              <a:t>učine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više</a:t>
            </a:r>
            <a:r>
              <a:rPr lang="en-US" dirty="0"/>
              <a:t> od </a:t>
            </a:r>
            <a:r>
              <a:rPr lang="en-US" dirty="0" err="1"/>
              <a:t>samog</a:t>
            </a:r>
            <a:r>
              <a:rPr lang="en-US" dirty="0"/>
              <a:t> </a:t>
            </a:r>
            <a:r>
              <a:rPr lang="en-US" dirty="0" err="1"/>
              <a:t>poštovanja</a:t>
            </a:r>
            <a:r>
              <a:rPr lang="en-US" dirty="0"/>
              <a:t> </a:t>
            </a:r>
            <a:r>
              <a:rPr lang="en-US" dirty="0" err="1"/>
              <a:t>zakonske</a:t>
            </a:r>
            <a:r>
              <a:rPr lang="en-US" dirty="0"/>
              <a:t> regulative, </a:t>
            </a:r>
            <a:r>
              <a:rPr lang="en-US" dirty="0" err="1"/>
              <a:t>imajući</a:t>
            </a:r>
            <a:r>
              <a:rPr lang="en-US" dirty="0"/>
              <a:t> u </a:t>
            </a:r>
            <a:r>
              <a:rPr lang="en-US" dirty="0" err="1"/>
              <a:t>vidu</a:t>
            </a:r>
            <a:r>
              <a:rPr lang="en-US" dirty="0"/>
              <a:t> to da je </a:t>
            </a:r>
            <a:r>
              <a:rPr lang="en-US" dirty="0" err="1"/>
              <a:t>usklađenost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zakonom</a:t>
            </a:r>
            <a:r>
              <a:rPr lang="en-US" dirty="0"/>
              <a:t> </a:t>
            </a:r>
            <a:r>
              <a:rPr lang="en-US" dirty="0" err="1"/>
              <a:t>osnovna</a:t>
            </a:r>
            <a:r>
              <a:rPr lang="en-US" dirty="0"/>
              <a:t> </a:t>
            </a:r>
            <a:r>
              <a:rPr lang="en-US" dirty="0" err="1"/>
              <a:t>obaveza</a:t>
            </a:r>
            <a:r>
              <a:rPr lang="en-US" dirty="0"/>
              <a:t> </a:t>
            </a:r>
            <a:r>
              <a:rPr lang="en-US" dirty="0" err="1"/>
              <a:t>svake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ključni</a:t>
            </a:r>
            <a:r>
              <a:rPr lang="en-US" dirty="0"/>
              <a:t> </a:t>
            </a:r>
            <a:r>
              <a:rPr lang="en-US" dirty="0" err="1"/>
              <a:t>deo</a:t>
            </a:r>
            <a:r>
              <a:rPr lang="en-US" dirty="0"/>
              <a:t> </a:t>
            </a:r>
            <a:r>
              <a:rPr lang="en-US" dirty="0" err="1"/>
              <a:t>njene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Takođe</a:t>
            </a:r>
            <a:r>
              <a:rPr lang="en-US" dirty="0"/>
              <a:t>, </a:t>
            </a:r>
            <a:r>
              <a:rPr lang="en-US" dirty="0" err="1"/>
              <a:t>cilj</a:t>
            </a:r>
            <a:r>
              <a:rPr lang="en-US" dirty="0"/>
              <a:t> </a:t>
            </a:r>
            <a:r>
              <a:rPr lang="en-US" dirty="0" err="1"/>
              <a:t>ovog</a:t>
            </a:r>
            <a:r>
              <a:rPr lang="en-US" dirty="0"/>
              <a:t> </a:t>
            </a:r>
            <a:r>
              <a:rPr lang="en-US" dirty="0" err="1"/>
              <a:t>standarda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 da </a:t>
            </a:r>
            <a:r>
              <a:rPr lang="en-US" dirty="0" err="1"/>
              <a:t>pomogne</a:t>
            </a:r>
            <a:r>
              <a:rPr lang="en-US" dirty="0"/>
              <a:t> </a:t>
            </a:r>
            <a:r>
              <a:rPr lang="en-US" dirty="0" err="1"/>
              <a:t>organizacijama</a:t>
            </a:r>
            <a:r>
              <a:rPr lang="en-US" dirty="0"/>
              <a:t> da </a:t>
            </a:r>
            <a:r>
              <a:rPr lang="en-US" dirty="0" err="1"/>
              <a:t>doprinesu</a:t>
            </a:r>
            <a:r>
              <a:rPr lang="en-US" dirty="0"/>
              <a:t> </a:t>
            </a:r>
            <a:r>
              <a:rPr lang="en-US" dirty="0" err="1"/>
              <a:t>održivom</a:t>
            </a:r>
            <a:r>
              <a:rPr lang="en-US" dirty="0"/>
              <a:t> </a:t>
            </a:r>
            <a:r>
              <a:rPr lang="en-US" dirty="0" err="1"/>
              <a:t>razvoju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1453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Održivo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ne </a:t>
            </a:r>
            <a:r>
              <a:rPr lang="en-US" dirty="0" err="1"/>
              <a:t>znači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isporuku</a:t>
            </a:r>
            <a:r>
              <a:rPr lang="en-US" dirty="0"/>
              <a:t> </a:t>
            </a:r>
            <a:r>
              <a:rPr lang="en-US" dirty="0" err="1"/>
              <a:t>proizvoda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usluga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</a:t>
            </a:r>
            <a:r>
              <a:rPr lang="en-US" dirty="0" err="1"/>
              <a:t>zadovoljavaju</a:t>
            </a:r>
            <a:r>
              <a:rPr lang="en-US" dirty="0"/>
              <a:t> </a:t>
            </a:r>
            <a:r>
              <a:rPr lang="en-US" dirty="0" err="1"/>
              <a:t>kupce</a:t>
            </a:r>
            <a:r>
              <a:rPr lang="en-US" dirty="0"/>
              <a:t>, </a:t>
            </a:r>
            <a:r>
              <a:rPr lang="en-US" dirty="0" err="1"/>
              <a:t>i</a:t>
            </a:r>
            <a:r>
              <a:rPr lang="en-US" dirty="0"/>
              <a:t> to bez </a:t>
            </a:r>
            <a:r>
              <a:rPr lang="en-US" dirty="0" err="1"/>
              <a:t>ugrožavanja</a:t>
            </a:r>
            <a:r>
              <a:rPr lang="en-US" dirty="0"/>
              <a:t> </a:t>
            </a:r>
            <a:r>
              <a:rPr lang="en-US" dirty="0" err="1"/>
              <a:t>okoline</a:t>
            </a:r>
            <a:r>
              <a:rPr lang="en-US" dirty="0"/>
              <a:t>, </a:t>
            </a:r>
            <a:r>
              <a:rPr lang="en-US" dirty="0" err="1"/>
              <a:t>nego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društveno</a:t>
            </a:r>
            <a:r>
              <a:rPr lang="en-US" dirty="0"/>
              <a:t> </a:t>
            </a:r>
            <a:r>
              <a:rPr lang="en-US" dirty="0" err="1"/>
              <a:t>odgovoran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Takvo</a:t>
            </a:r>
            <a:r>
              <a:rPr lang="en-US" dirty="0"/>
              <a:t> </a:t>
            </a:r>
            <a:r>
              <a:rPr lang="en-US" dirty="0" err="1"/>
              <a:t>poslovanje</a:t>
            </a:r>
            <a:r>
              <a:rPr lang="en-US" dirty="0"/>
              <a:t> </a:t>
            </a:r>
            <a:r>
              <a:rPr lang="en-US" dirty="0" err="1"/>
              <a:t>zahtijevaju</a:t>
            </a:r>
            <a:r>
              <a:rPr lang="en-US" dirty="0"/>
              <a:t> </a:t>
            </a:r>
            <a:r>
              <a:rPr lang="en-US" dirty="0" err="1"/>
              <a:t>kupci</a:t>
            </a:r>
            <a:r>
              <a:rPr lang="en-US" dirty="0"/>
              <a:t>, </a:t>
            </a:r>
            <a:r>
              <a:rPr lang="en-US" dirty="0" err="1"/>
              <a:t>potrošači</a:t>
            </a:r>
            <a:r>
              <a:rPr lang="en-US" dirty="0"/>
              <a:t>, </a:t>
            </a:r>
            <a:r>
              <a:rPr lang="en-US" dirty="0" err="1"/>
              <a:t>vlasti</a:t>
            </a:r>
            <a:r>
              <a:rPr lang="en-US" dirty="0"/>
              <a:t>, </a:t>
            </a:r>
            <a:r>
              <a:rPr lang="en-US" dirty="0" err="1"/>
              <a:t>udruge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široka</a:t>
            </a:r>
            <a:r>
              <a:rPr lang="en-US" dirty="0"/>
              <a:t> </a:t>
            </a:r>
            <a:r>
              <a:rPr lang="en-US" dirty="0" err="1"/>
              <a:t>javnost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 err="1"/>
              <a:t>Takođe</a:t>
            </a:r>
            <a:r>
              <a:rPr lang="en-US" dirty="0"/>
              <a:t> </a:t>
            </a:r>
            <a:r>
              <a:rPr lang="en-US" dirty="0" err="1"/>
              <a:t>dalekovidne</a:t>
            </a:r>
            <a:r>
              <a:rPr lang="en-US" dirty="0"/>
              <a:t> </a:t>
            </a:r>
            <a:r>
              <a:rPr lang="en-US" dirty="0" err="1"/>
              <a:t>vođe</a:t>
            </a:r>
            <a:r>
              <a:rPr lang="en-US" dirty="0"/>
              <a:t> </a:t>
            </a:r>
            <a:r>
              <a:rPr lang="en-US" dirty="0" err="1"/>
              <a:t>organizacija</a:t>
            </a:r>
            <a:r>
              <a:rPr lang="en-US" dirty="0"/>
              <a:t> </a:t>
            </a:r>
            <a:r>
              <a:rPr lang="en-US" dirty="0" err="1"/>
              <a:t>uviđaju</a:t>
            </a:r>
            <a:r>
              <a:rPr lang="en-US" dirty="0"/>
              <a:t> da se </a:t>
            </a:r>
            <a:r>
              <a:rPr lang="en-US" dirty="0" err="1"/>
              <a:t>trajan</a:t>
            </a:r>
            <a:r>
              <a:rPr lang="en-US" dirty="0"/>
              <a:t> </a:t>
            </a:r>
            <a:r>
              <a:rPr lang="en-US" dirty="0" err="1"/>
              <a:t>uspjeh</a:t>
            </a:r>
            <a:r>
              <a:rPr lang="en-US" dirty="0"/>
              <a:t> mora </a:t>
            </a:r>
            <a:r>
              <a:rPr lang="en-US" dirty="0" err="1"/>
              <a:t>graditi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vjerodostojnim</a:t>
            </a:r>
            <a:r>
              <a:rPr lang="en-US" dirty="0"/>
              <a:t> </a:t>
            </a:r>
            <a:r>
              <a:rPr lang="en-US" dirty="0" err="1"/>
              <a:t>poslovnim</a:t>
            </a:r>
            <a:r>
              <a:rPr lang="en-US" dirty="0"/>
              <a:t> </a:t>
            </a:r>
            <a:r>
              <a:rPr lang="en-US" dirty="0" err="1"/>
              <a:t>postupcima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sprečavanju</a:t>
            </a:r>
            <a:r>
              <a:rPr lang="en-US" dirty="0"/>
              <a:t> </a:t>
            </a:r>
            <a:r>
              <a:rPr lang="en-US" dirty="0" err="1"/>
              <a:t>aktivnosti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lažno</a:t>
            </a:r>
            <a:r>
              <a:rPr lang="en-US" dirty="0"/>
              <a:t> </a:t>
            </a:r>
            <a:r>
              <a:rPr lang="en-US" dirty="0" err="1"/>
              <a:t>računovodstvo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eksploatacija</a:t>
            </a:r>
            <a:r>
              <a:rPr lang="en-US" dirty="0"/>
              <a:t> </a:t>
            </a:r>
            <a:r>
              <a:rPr lang="en-US" dirty="0" err="1"/>
              <a:t>radne</a:t>
            </a:r>
            <a:r>
              <a:rPr lang="en-US" dirty="0"/>
              <a:t> </a:t>
            </a:r>
            <a:r>
              <a:rPr lang="en-US" dirty="0" err="1"/>
              <a:t>snage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8918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Sadržaj</a:t>
            </a:r>
            <a:r>
              <a:rPr lang="en-US" dirty="0"/>
              <a:t> ISO 26000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0 </a:t>
            </a:r>
            <a:r>
              <a:rPr lang="en-US" dirty="0" err="1"/>
              <a:t>Uvod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1 </a:t>
            </a:r>
            <a:r>
              <a:rPr lang="en-US" dirty="0" err="1"/>
              <a:t>Područje</a:t>
            </a:r>
            <a:r>
              <a:rPr lang="en-US" dirty="0"/>
              <a:t> </a:t>
            </a:r>
            <a:r>
              <a:rPr lang="en-US" dirty="0" err="1"/>
              <a:t>primjene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2 </a:t>
            </a:r>
            <a:r>
              <a:rPr lang="en-US" dirty="0" err="1"/>
              <a:t>Upućivanje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druge</a:t>
            </a:r>
            <a:r>
              <a:rPr lang="en-US" dirty="0"/>
              <a:t> </a:t>
            </a:r>
            <a:r>
              <a:rPr lang="en-US" dirty="0" err="1"/>
              <a:t>norme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3 </a:t>
            </a:r>
            <a:r>
              <a:rPr lang="en-US" dirty="0" err="1"/>
              <a:t>Nazivi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definicije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4 </a:t>
            </a:r>
            <a:r>
              <a:rPr lang="en-US" dirty="0" err="1"/>
              <a:t>Kontekst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u </a:t>
            </a:r>
            <a:r>
              <a:rPr lang="en-US" dirty="0" err="1"/>
              <a:t>kojemu</a:t>
            </a:r>
            <a:r>
              <a:rPr lang="en-US" dirty="0"/>
              <a:t> </a:t>
            </a:r>
            <a:r>
              <a:rPr lang="en-US" dirty="0" err="1"/>
              <a:t>posluju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5 </a:t>
            </a:r>
            <a:r>
              <a:rPr lang="en-US" dirty="0" err="1"/>
              <a:t>Načela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r>
              <a:rPr lang="en-US" dirty="0"/>
              <a:t> </a:t>
            </a:r>
            <a:r>
              <a:rPr lang="en-US" dirty="0" err="1"/>
              <a:t>bitna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6 </a:t>
            </a:r>
            <a:r>
              <a:rPr lang="en-US" dirty="0" err="1"/>
              <a:t>Upustva</a:t>
            </a:r>
            <a:r>
              <a:rPr lang="en-US" dirty="0"/>
              <a:t> o </a:t>
            </a:r>
            <a:r>
              <a:rPr lang="en-US" dirty="0" err="1"/>
              <a:t>ključnim</a:t>
            </a:r>
            <a:r>
              <a:rPr lang="en-US" dirty="0"/>
              <a:t> </a:t>
            </a:r>
            <a:r>
              <a:rPr lang="en-US" dirty="0" err="1"/>
              <a:t>temama</a:t>
            </a:r>
            <a:r>
              <a:rPr lang="en-US" dirty="0"/>
              <a:t>/</a:t>
            </a:r>
            <a:r>
              <a:rPr lang="en-US" dirty="0" err="1"/>
              <a:t>pitanjima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7 </a:t>
            </a:r>
            <a:r>
              <a:rPr lang="en-US" dirty="0" err="1"/>
              <a:t>Uputstva</a:t>
            </a:r>
            <a:r>
              <a:rPr lang="en-US" dirty="0"/>
              <a:t> </a:t>
            </a:r>
            <a:r>
              <a:rPr lang="en-US" dirty="0" err="1"/>
              <a:t>za</a:t>
            </a:r>
            <a:r>
              <a:rPr lang="en-US" dirty="0"/>
              <a:t> </a:t>
            </a:r>
            <a:r>
              <a:rPr lang="en-US" dirty="0" err="1"/>
              <a:t>organizacije</a:t>
            </a:r>
            <a:r>
              <a:rPr lang="en-US" dirty="0"/>
              <a:t> u </a:t>
            </a:r>
            <a:r>
              <a:rPr lang="en-US" dirty="0" err="1"/>
              <a:t>vezi</a:t>
            </a:r>
            <a:r>
              <a:rPr lang="en-US" dirty="0"/>
              <a:t> s </a:t>
            </a:r>
            <a:r>
              <a:rPr lang="en-US" dirty="0" err="1"/>
              <a:t>uvođenjem</a:t>
            </a:r>
            <a:r>
              <a:rPr lang="en-US" dirty="0"/>
              <a:t> </a:t>
            </a:r>
            <a:r>
              <a:rPr lang="en-US" dirty="0" err="1"/>
              <a:t>društvene</a:t>
            </a:r>
            <a:r>
              <a:rPr lang="en-US" dirty="0"/>
              <a:t> </a:t>
            </a:r>
            <a:r>
              <a:rPr lang="en-US" dirty="0" err="1"/>
              <a:t>odgovornosti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8 </a:t>
            </a:r>
            <a:r>
              <a:rPr lang="en-US" dirty="0" err="1"/>
              <a:t>Dodatci</a:t>
            </a:r>
            <a:r>
              <a:rPr lang="en-US" dirty="0"/>
              <a:t> - </a:t>
            </a:r>
            <a:r>
              <a:rPr lang="en-US" dirty="0" err="1"/>
              <a:t>uputstva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Bibliografija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28157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80</TotalTime>
  <Words>962</Words>
  <Application>Microsoft Macintosh PowerPoint</Application>
  <PresentationFormat>Widescreen</PresentationFormat>
  <Paragraphs>96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Century Schoolbook</vt:lpstr>
      <vt:lpstr>Trebuchet MS</vt:lpstr>
      <vt:lpstr>Wingdings</vt:lpstr>
      <vt:lpstr>Wingdings 3</vt:lpstr>
      <vt:lpstr>Facet</vt:lpstr>
      <vt:lpstr>ISO 26000</vt:lpstr>
      <vt:lpstr>Standard</vt:lpstr>
      <vt:lpstr>ŠTA JE ISO?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Sadržaj ISO 26000</vt:lpstr>
      <vt:lpstr>PowerPoint Presentation</vt:lpstr>
      <vt:lpstr>PowerPoint Presentation</vt:lpstr>
      <vt:lpstr>PowerPoint Presentation</vt:lpstr>
      <vt:lpstr>PowerPoint Presentation</vt:lpstr>
      <vt:lpstr>Prednosti primene standarda ISO 26000 </vt:lpstr>
      <vt:lpstr>PowerPoint Presentation</vt:lpstr>
      <vt:lpstr>\</vt:lpstr>
      <vt:lpstr>PowerPoint Presentation</vt:lpstr>
      <vt:lpstr>PowerPoint Presentation</vt:lpstr>
      <vt:lpstr>Indeksi KDO</vt:lpstr>
      <vt:lpstr>PowerPoint Presentation</vt:lpstr>
      <vt:lpstr>PowerPoint Presentation</vt:lpstr>
      <vt:lpstr>PowerPoint Presentation</vt:lpstr>
      <vt:lpstr>PowerPoint Presentation</vt:lpstr>
      <vt:lpstr>KDO indeksi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ISO 26000</dc:title>
  <dc:creator>Microsoft Office User</dc:creator>
  <cp:lastModifiedBy>Milan Damjanović</cp:lastModifiedBy>
  <cp:revision>8</cp:revision>
  <dcterms:created xsi:type="dcterms:W3CDTF">2017-12-05T06:11:35Z</dcterms:created>
  <dcterms:modified xsi:type="dcterms:W3CDTF">2026-07-05T14:27:07Z</dcterms:modified>
</cp:coreProperties>
</file>