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2"/>
  </p:notesMasterIdLst>
  <p:sldIdLst>
    <p:sldId id="294" r:id="rId2"/>
    <p:sldId id="296" r:id="rId3"/>
    <p:sldId id="298" r:id="rId4"/>
    <p:sldId id="302" r:id="rId5"/>
    <p:sldId id="375" r:id="rId6"/>
    <p:sldId id="376" r:id="rId7"/>
    <p:sldId id="377" r:id="rId8"/>
    <p:sldId id="378" r:id="rId9"/>
    <p:sldId id="379" r:id="rId10"/>
    <p:sldId id="381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78" autoAdjust="0"/>
    <p:restoredTop sz="94660"/>
  </p:normalViewPr>
  <p:slideViewPr>
    <p:cSldViewPr>
      <p:cViewPr varScale="1">
        <p:scale>
          <a:sx n="80" d="100"/>
          <a:sy n="80" d="100"/>
        </p:scale>
        <p:origin x="1387" y="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0715D24-2AC6-408F-B4FA-29C62973085C}" type="datetimeFigureOut">
              <a:rPr lang="en-GB" smtClean="0"/>
              <a:t>29/01/2021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B06C13E-9C2D-4985-8DE2-50AB3499FBC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113341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8468"/>
            <a:ext cx="9171316" cy="6874935"/>
            <a:chOff x="-8466" y="-8468"/>
            <a:chExt cx="9171316" cy="6874935"/>
          </a:xfrm>
        </p:grpSpPr>
        <p:cxnSp>
          <p:nvCxnSpPr>
            <p:cNvPr id="28" name="Straight Connector 2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Freeform 2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Freeform 3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2" name="Freeform 3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3" name="Freeform 3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4" name="Freeform 3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5" name="Freeform 34"/>
            <p:cNvSpPr/>
            <p:nvPr/>
          </p:nvSpPr>
          <p:spPr>
            <a:xfrm>
              <a:off x="8094165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6" name="Freeform 35"/>
            <p:cNvSpPr/>
            <p:nvPr/>
          </p:nvSpPr>
          <p:spPr>
            <a:xfrm>
              <a:off x="8068764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1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F1167BC-7972-4CB4-9200-F853611014CA}" type="datetime1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1/29/2021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D22F896-40B5-4ADD-8801-0D06FADFA095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5FCBEF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5FCBEF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141307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7EE02EE-4498-41BE-A354-A13C0C5355C8}" type="datetime1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1/29/2021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D22F896-40B5-4ADD-8801-0D06FADFA095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5FCBEF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5FCBEF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295517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9A51A3A-F488-4768-A9F0-0F3959A92872}" type="datetime1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1/29/2021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D22F896-40B5-4ADD-8801-0D06FADFA095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5FCBEF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5FCBEF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1200" cap="none" spc="0" normalizeH="0" baseline="0" noProof="0" dirty="0">
                <a:ln w="3175" cmpd="sng">
                  <a:noFill/>
                </a:ln>
                <a:solidFill>
                  <a:srgbClr val="5FCBEF">
                    <a:lumMod val="60000"/>
                    <a:lumOff val="4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1200" cap="none" spc="0" normalizeH="0" baseline="0" noProof="0" dirty="0">
                <a:ln w="3175" cmpd="sng">
                  <a:noFill/>
                </a:ln>
                <a:solidFill>
                  <a:srgbClr val="5FCBEF">
                    <a:lumMod val="60000"/>
                    <a:lumOff val="4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65744565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DD6FCDF-EB04-4BCA-A7E0-EFE990DDB9A1}" type="datetime1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1/29/2021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D22F896-40B5-4ADD-8801-0D06FADFA095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5FCBEF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5FCBEF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6986594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E30E51-8926-4FF9-99C0-86CDBFDAF08A}" type="datetime1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1/29/2021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D22F896-40B5-4ADD-8801-0D06FADFA095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5FCBEF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5FCBEF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1200" cap="none" spc="0" normalizeH="0" baseline="0" noProof="0" dirty="0">
                <a:ln w="3175" cmpd="sng">
                  <a:noFill/>
                </a:ln>
                <a:solidFill>
                  <a:srgbClr val="5FCBEF">
                    <a:lumMod val="60000"/>
                    <a:lumOff val="4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1200" cap="none" spc="0" normalizeH="0" baseline="0" noProof="0" dirty="0">
                <a:ln w="3175" cmpd="sng">
                  <a:noFill/>
                </a:ln>
                <a:solidFill>
                  <a:srgbClr val="5FCBEF">
                    <a:lumMod val="60000"/>
                    <a:lumOff val="4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79019287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8FCC328-6EA3-4AAD-A60D-F794B09910E5}" type="datetime1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1/29/2021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D22F896-40B5-4ADD-8801-0D06FADFA095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5FCBEF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5FCBEF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376456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B2D2470-B70B-41DB-92E0-00E998FA7278}" type="datetime1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1/29/2021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D22F896-40B5-4ADD-8801-0D06FADFA095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5FCBEF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5FCBEF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6099704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1B01D62-3C5A-44EA-83B0-811BD02260FC}" type="datetime1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1/29/2021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D22F896-40B5-4ADD-8801-0D06FADFA095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5FCBEF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5FCBEF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48299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D19299-DC19-4154-8890-2A390A5A4A36}" type="datetime1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1/29/2021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D22F896-40B5-4ADD-8801-0D06FADFA095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5FCBEF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5FCBEF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999864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53A089-338B-4981-81B4-0C42B689B7D4}" type="datetime1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1/29/2021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D22F896-40B5-4ADD-8801-0D06FADFA095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5FCBEF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5FCBEF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034424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A731751-1927-495A-B3ED-9702D385A7FB}" type="datetime1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1/29/2021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D22F896-40B5-4ADD-8801-0D06FADFA095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5FCBEF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5FCBEF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540234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6C0B29C-17E4-4CE6-BB08-C98426C06A21}" type="datetime1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1/29/2021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D22F896-40B5-4ADD-8801-0D06FADFA095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5FCBEF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5FCBEF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417988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B519812-87B8-449D-B732-A52EE61ADF1B}" type="datetime1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1/29/2021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D22F896-40B5-4ADD-8801-0D06FADFA095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5FCBEF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5FCBEF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133430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E2AF2A1-F94A-490D-AA71-7A2831CB34B2}" type="datetime1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1/29/2021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D22F896-40B5-4ADD-8801-0D06FADFA095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5FCBEF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5FCBEF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671694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BB975C5-28A8-47F1-83FD-9CFB22A22D21}" type="datetime1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1/29/2021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D22F896-40B5-4ADD-8801-0D06FADFA095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5FCBEF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5FCBEF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156305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8156DC2-D70B-41F7-9F36-3EA761FDDF93}" type="datetime1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1/29/2021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D22F896-40B5-4ADD-8801-0D06FADFA095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5FCBEF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5FCBEF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147217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8467" y="-8468"/>
            <a:ext cx="9171317" cy="6874935"/>
            <a:chOff x="-8467" y="-8468"/>
            <a:chExt cx="9171317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94165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8764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590"/>
            <a:ext cx="6347714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89A570B-0F52-4365-A829-9A7619E80A15}" type="datetime1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1/29/2021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D22F896-40B5-4ADD-8801-0D06FADFA095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5FCBEF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5FCBEF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971461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45764" y="3636085"/>
            <a:ext cx="7056582" cy="1265185"/>
          </a:xfrm>
        </p:spPr>
        <p:txBody>
          <a:bodyPr/>
          <a:lstStyle/>
          <a:p>
            <a:pPr algn="ctr"/>
            <a:r>
              <a:rPr lang="sr-Latn-BA" sz="3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MEĐUNARODNE FINANSIJE</a:t>
            </a:r>
            <a:r>
              <a:rPr lang="sr-Latn-BA" sz="30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sr-Latn-BA" sz="30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GB" sz="3000" b="1" dirty="0">
              <a:solidFill>
                <a:schemeClr val="tx2">
                  <a:lumMod val="60000"/>
                  <a:lumOff val="4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25784" y="4722859"/>
            <a:ext cx="6198185" cy="933251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endParaRPr lang="sr-Latn-BA" b="1" dirty="0" smtClean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</a:pPr>
            <a:endParaRPr lang="sr-Latn-BA" b="1" dirty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</a:pPr>
            <a:r>
              <a:rPr lang="sr-Latn-BA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mr Dragana Vujičić-Stefanović, </a:t>
            </a:r>
          </a:p>
          <a:p>
            <a:pPr>
              <a:spcBef>
                <a:spcPts val="0"/>
              </a:spcBef>
            </a:pPr>
            <a:r>
              <a:rPr lang="sr-Latn-BA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viši asistent</a:t>
            </a:r>
            <a:endParaRPr lang="sr-Latn-BA" b="1" dirty="0" smtClean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sr-Latn-BA" b="1" dirty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sr-Latn-BA" b="1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školska</a:t>
            </a:r>
            <a:r>
              <a:rPr lang="sr-Cyrl-BA" b="1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2020/2021</a:t>
            </a:r>
            <a:endParaRPr lang="en-GB" b="1" dirty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7266" y="2277967"/>
            <a:ext cx="1793577" cy="1476081"/>
          </a:xfrm>
          <a:prstGeom prst="rect">
            <a:avLst/>
          </a:prstGeom>
        </p:spPr>
      </p:pic>
      <p:sp>
        <p:nvSpPr>
          <p:cNvPr id="10" name="Subtitle 2"/>
          <p:cNvSpPr txBox="1">
            <a:spLocks/>
          </p:cNvSpPr>
          <p:nvPr/>
        </p:nvSpPr>
        <p:spPr>
          <a:xfrm>
            <a:off x="323850" y="308031"/>
            <a:ext cx="7778496" cy="1129812"/>
          </a:xfrm>
          <a:prstGeom prst="rect">
            <a:avLst/>
          </a:prstGeom>
        </p:spPr>
        <p:txBody>
          <a:bodyPr vert="horz" lIns="0" rIns="18288">
            <a:normAutofit/>
          </a:bodyPr>
          <a:lstStyle>
            <a:lvl1pPr marL="0" marR="45720" indent="0" algn="r" rtl="0" eaLnBrk="1" latinLnBrk="0" hangingPunct="1">
              <a:spcBef>
                <a:spcPct val="20000"/>
              </a:spcBef>
              <a:buClr>
                <a:schemeClr val="accent3"/>
              </a:buClr>
              <a:buSzPct val="95000"/>
              <a:buFont typeface="Wingdings 2"/>
              <a:buNone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Wingdings 2"/>
              <a:buNone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1" latinLnBrk="0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 2"/>
              <a:buNone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1" latinLnBrk="0" hangingPunct="1">
              <a:spcBef>
                <a:spcPct val="20000"/>
              </a:spcBef>
              <a:buClr>
                <a:schemeClr val="accent3"/>
              </a:buClr>
              <a:buSzPct val="65000"/>
              <a:buFont typeface="Wingdings 2"/>
              <a:buNone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1" latinLnBrk="0" hangingPunct="1">
              <a:spcBef>
                <a:spcPct val="20000"/>
              </a:spcBef>
              <a:buClr>
                <a:schemeClr val="accent4"/>
              </a:buClr>
              <a:buSzPct val="65000"/>
              <a:buFont typeface="Wingdings 2"/>
              <a:buNone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rtl="0" eaLnBrk="1" latinLnBrk="0" hangingPunct="1">
              <a:spcBef>
                <a:spcPct val="20000"/>
              </a:spcBef>
              <a:buClr>
                <a:schemeClr val="accent5"/>
              </a:buClr>
              <a:buSzPct val="80000"/>
              <a:buFont typeface="Wingdings 2"/>
              <a:buNone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None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rtl="0" eaLnBrk="1" latinLnBrk="0" hangingPunct="1">
              <a:spcBef>
                <a:spcPct val="20000"/>
              </a:spcBef>
              <a:buClr>
                <a:schemeClr val="tx2"/>
              </a:buClr>
              <a:buNone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None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sr-Latn-BA" sz="2800" b="1" dirty="0">
              <a:ln w="3175">
                <a:noFill/>
              </a:ln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" name="Picture 10" descr="Ekonomski_fakultet_memorandum-01"/>
          <p:cNvPicPr/>
          <p:nvPr/>
        </p:nvPicPr>
        <p:blipFill>
          <a:blip r:embed="rId3"/>
          <a:srcRect l="19667" t="3636" r="20273" b="88020"/>
          <a:stretch>
            <a:fillRect/>
          </a:stretch>
        </p:blipFill>
        <p:spPr bwMode="auto">
          <a:xfrm>
            <a:off x="1278044" y="223851"/>
            <a:ext cx="5870108" cy="95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1187624" y="2913660"/>
            <a:ext cx="2489642" cy="722425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sr-Latn-BA" sz="3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Vježbe IX</a:t>
            </a:r>
            <a:endParaRPr lang="en-GB" sz="3000" b="1" dirty="0">
              <a:solidFill>
                <a:schemeClr val="tx2">
                  <a:lumMod val="60000"/>
                  <a:lumOff val="4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63954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323273" y="3129396"/>
            <a:ext cx="8442036" cy="1908982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sr-Latn-BA" sz="4800" b="1" i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Hvala na pažnji. </a:t>
            </a:r>
            <a:endParaRPr lang="en-GB" sz="4800" b="1" i="1" dirty="0">
              <a:solidFill>
                <a:schemeClr val="tx2">
                  <a:lumMod val="60000"/>
                  <a:lumOff val="4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7930" y="5139978"/>
            <a:ext cx="1793577" cy="1476081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10</a:t>
            </a:fld>
            <a:endParaRPr lang="en-US" dirty="0"/>
          </a:p>
        </p:txBody>
      </p:sp>
      <p:pic>
        <p:nvPicPr>
          <p:cNvPr id="6" name="Picture 5" descr="Ekonomski_fakultet_memorandum-01"/>
          <p:cNvPicPr/>
          <p:nvPr/>
        </p:nvPicPr>
        <p:blipFill>
          <a:blip r:embed="rId3"/>
          <a:srcRect l="19667" t="3636" r="20273" b="88020"/>
          <a:stretch>
            <a:fillRect/>
          </a:stretch>
        </p:blipFill>
        <p:spPr bwMode="auto">
          <a:xfrm>
            <a:off x="1278044" y="223851"/>
            <a:ext cx="5870108" cy="95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02378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2</a:t>
            </a:fld>
            <a:endParaRPr lang="en-US" dirty="0"/>
          </a:p>
        </p:txBody>
      </p:sp>
      <p:sp>
        <p:nvSpPr>
          <p:cNvPr id="3" name="AutoShape 2" descr="Image result for kontakt"/>
          <p:cNvSpPr>
            <a:spLocks noChangeAspect="1" noChangeArrowheads="1"/>
          </p:cNvSpPr>
          <p:nvPr/>
        </p:nvSpPr>
        <p:spPr bwMode="auto">
          <a:xfrm>
            <a:off x="63500" y="-661988"/>
            <a:ext cx="3228975" cy="13811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4" name="AutoShape 4" descr="Image result for kontakt"/>
          <p:cNvSpPr>
            <a:spLocks noChangeAspect="1" noChangeArrowheads="1"/>
          </p:cNvSpPr>
          <p:nvPr/>
        </p:nvSpPr>
        <p:spPr bwMode="auto">
          <a:xfrm>
            <a:off x="215900" y="-509588"/>
            <a:ext cx="3228975" cy="13811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5" name="AutoShape 6" descr="Image result for kontakt"/>
          <p:cNvSpPr>
            <a:spLocks noChangeAspect="1" noChangeArrowheads="1"/>
          </p:cNvSpPr>
          <p:nvPr/>
        </p:nvSpPr>
        <p:spPr bwMode="auto">
          <a:xfrm>
            <a:off x="368300" y="-357188"/>
            <a:ext cx="3228975" cy="13811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1209617" y="3129500"/>
            <a:ext cx="5728903" cy="662522"/>
          </a:xfrm>
          <a:prstGeom prst="rect">
            <a:avLst/>
          </a:prstGeom>
          <a:solidFill>
            <a:schemeClr val="bg2">
              <a:lumMod val="90000"/>
            </a:schemeClr>
          </a:solidFill>
          <a:ln w="12700"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/>
            <a:r>
              <a:rPr lang="sr-Latn-BA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Termin vježbi:   utorak: 17:00-19:00h</a:t>
            </a:r>
          </a:p>
          <a:p>
            <a:pPr algn="just"/>
            <a:r>
              <a:rPr lang="sr-Latn-BA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r-Latn-BA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srijeda: 17:00-19:00h</a:t>
            </a:r>
          </a:p>
          <a:p>
            <a:pPr algn="just"/>
            <a:endParaRPr lang="sr-Latn-BA" sz="2000" b="1" dirty="0" smtClean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sr-Latn-BA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r-Latn-BA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/>
          <a:srcRect l="32841" t="53683" r="48389" b="5862"/>
          <a:stretch/>
        </p:blipFill>
        <p:spPr>
          <a:xfrm rot="18569290">
            <a:off x="1426708" y="3764252"/>
            <a:ext cx="502559" cy="463325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"/>
          <a:srcRect l="14897" t="56944" r="67404" b="-392"/>
          <a:stretch/>
        </p:blipFill>
        <p:spPr>
          <a:xfrm>
            <a:off x="1389767" y="5577046"/>
            <a:ext cx="442207" cy="464317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7104" y="4605278"/>
            <a:ext cx="353283" cy="559026"/>
          </a:xfrm>
          <a:prstGeom prst="rect">
            <a:avLst/>
          </a:prstGeom>
        </p:spPr>
      </p:pic>
      <p:sp>
        <p:nvSpPr>
          <p:cNvPr id="12" name="Title 1"/>
          <p:cNvSpPr txBox="1">
            <a:spLocks/>
          </p:cNvSpPr>
          <p:nvPr/>
        </p:nvSpPr>
        <p:spPr>
          <a:xfrm>
            <a:off x="961695" y="2541661"/>
            <a:ext cx="6224745" cy="722425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sr-Latn-BA" sz="3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MEĐUNARODNE FINANSIJE</a:t>
            </a:r>
            <a:r>
              <a:rPr lang="sr-Latn-BA" sz="30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sr-Latn-BA" sz="30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GB" sz="3000" b="1" dirty="0">
              <a:solidFill>
                <a:schemeClr val="tx2">
                  <a:lumMod val="60000"/>
                  <a:lumOff val="4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" name="Picture 12" descr="Ekonomski_fakultet_memorandum-01"/>
          <p:cNvPicPr/>
          <p:nvPr/>
        </p:nvPicPr>
        <p:blipFill>
          <a:blip r:embed="rId4"/>
          <a:srcRect l="19667" t="3636" r="20273" b="88020"/>
          <a:stretch>
            <a:fillRect/>
          </a:stretch>
        </p:blipFill>
        <p:spPr bwMode="auto">
          <a:xfrm>
            <a:off x="1377789" y="270607"/>
            <a:ext cx="5599113" cy="10395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Title 1"/>
          <p:cNvSpPr txBox="1">
            <a:spLocks/>
          </p:cNvSpPr>
          <p:nvPr/>
        </p:nvSpPr>
        <p:spPr>
          <a:xfrm>
            <a:off x="2169247" y="3792022"/>
            <a:ext cx="5466628" cy="407783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/>
            <a:r>
              <a:rPr lang="sr-Latn-BA" sz="2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Email: dragana.vujicic-stefanovic@ef.unibl.org</a:t>
            </a:r>
          </a:p>
        </p:txBody>
      </p:sp>
      <p:sp>
        <p:nvSpPr>
          <p:cNvPr id="15" name="Title 1"/>
          <p:cNvSpPr txBox="1">
            <a:spLocks/>
          </p:cNvSpPr>
          <p:nvPr/>
        </p:nvSpPr>
        <p:spPr>
          <a:xfrm>
            <a:off x="2169247" y="4502481"/>
            <a:ext cx="5466628" cy="991121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/>
            <a:r>
              <a:rPr lang="sr-Latn-BA" sz="2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Konsultacije: </a:t>
            </a:r>
            <a:r>
              <a:rPr lang="sr-Latn-BA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sr-Latn-BA" sz="2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abinet br. 304, III sprat  </a:t>
            </a:r>
          </a:p>
          <a:p>
            <a:pPr algn="just"/>
            <a:r>
              <a:rPr lang="sr-Latn-BA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r-Latn-BA" sz="2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utorak:  17:00-19:00h</a:t>
            </a:r>
          </a:p>
          <a:p>
            <a:pPr algn="just"/>
            <a:r>
              <a:rPr lang="sr-Latn-BA" sz="200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r-Latn-BA" sz="200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srijeda   </a:t>
            </a:r>
            <a:r>
              <a:rPr lang="sr-Latn-BA" sz="2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17:00 -19:00h</a:t>
            </a:r>
          </a:p>
        </p:txBody>
      </p:sp>
      <p:sp>
        <p:nvSpPr>
          <p:cNvPr id="16" name="Title 1"/>
          <p:cNvSpPr txBox="1">
            <a:spLocks/>
          </p:cNvSpPr>
          <p:nvPr/>
        </p:nvSpPr>
        <p:spPr>
          <a:xfrm>
            <a:off x="2200997" y="5615717"/>
            <a:ext cx="4927767" cy="407783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/>
            <a:r>
              <a:rPr lang="sr-Latn-BA" sz="2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+ 387 51 430 052   </a:t>
            </a:r>
          </a:p>
        </p:txBody>
      </p:sp>
    </p:spTree>
    <p:extLst>
      <p:ext uri="{BB962C8B-B14F-4D97-AF65-F5344CB8AC3E}">
        <p14:creationId xmlns:p14="http://schemas.microsoft.com/office/powerpoint/2010/main" val="1736163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3</a:t>
            </a:fld>
            <a:endParaRPr lang="en-US" dirty="0"/>
          </a:p>
        </p:txBody>
      </p:sp>
      <p:sp>
        <p:nvSpPr>
          <p:cNvPr id="3" name="Rounded Rectangle 2"/>
          <p:cNvSpPr/>
          <p:nvPr/>
        </p:nvSpPr>
        <p:spPr>
          <a:xfrm>
            <a:off x="371476" y="190500"/>
            <a:ext cx="8086724" cy="774038"/>
          </a:xfrm>
          <a:prstGeom prst="roundRect">
            <a:avLst/>
          </a:prstGeom>
          <a:ln w="38100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sr-Latn-BA" sz="2000" b="1" i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Nakon praktičnih i teorijskih vježbi  kroz tematske oblasti Međunarodinih finansija, studenti će biti u mogućnosti da:</a:t>
            </a:r>
            <a:endParaRPr lang="en-GB" sz="2000" b="1" i="1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896072" y="1752849"/>
            <a:ext cx="7562128" cy="4091054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sr-Latn-BA" sz="1800" b="1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Razumiju osnovne komponente međunarodnih finansija, tako da mogu da prate međunarodne finansijske tokove, probleme i krize radi donošenja kvalitetnih poslovnih odluka na mikro i makro planu.</a:t>
            </a:r>
          </a:p>
          <a:p>
            <a:pPr algn="just"/>
            <a:endParaRPr lang="sr-Latn-BA" sz="1800" b="1" dirty="0" smtClean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sr-Latn-BA" sz="1800" b="1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sr-Latn-BA" sz="1800" b="1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efinišu i razumiju devizne kurseve i njihovo formiranje, odnosno teorije deviznog kursa; režime deviznih kurseva; devizno tržište; determinante deviznog kursa u kratkom i dugom roku; evoluciju međunarodnog monetarnog sistema; ekonomsku i monetarnu uniju, međunarodne finansijske institucije, međunarodno kretanje kapitala; valutne krize i špekulativne napade; probleme zaduženosti na međunarodnom nivou; ekonomske i finansijske krize; kreditiranje i osiguranje izvoznih poslova.</a:t>
            </a:r>
          </a:p>
          <a:p>
            <a:pPr algn="just"/>
            <a:endParaRPr lang="sr-Latn-BA" sz="1800" b="1" dirty="0" smtClean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sr-Latn-BA" sz="1800" b="1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Kroz praktične primjere sagledaju i steknu razumijevanje međunarodnih finansija.   </a:t>
            </a:r>
          </a:p>
          <a:p>
            <a:endParaRPr lang="sr-Latn-BA" sz="3200" b="1" dirty="0" smtClean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47" y="2828284"/>
            <a:ext cx="352425" cy="41400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47" y="1768438"/>
            <a:ext cx="352425" cy="41400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47" y="5242752"/>
            <a:ext cx="424262" cy="414009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567" b="60584"/>
          <a:stretch/>
        </p:blipFill>
        <p:spPr>
          <a:xfrm>
            <a:off x="6191250" y="996894"/>
            <a:ext cx="2266950" cy="657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179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827584" y="4063727"/>
            <a:ext cx="7983202" cy="1024273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endParaRPr lang="sr-Latn-BA" sz="2400" b="1" dirty="0" smtClean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sr-Latn-BA" sz="2400" b="1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Kreditianje </a:t>
            </a:r>
            <a:r>
              <a:rPr lang="sr-Latn-BA" sz="2400" b="1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izvoznih poslova 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4</a:t>
            </a:fld>
            <a:endParaRPr lang="en-US" dirty="0"/>
          </a:p>
        </p:txBody>
      </p:sp>
      <p:sp>
        <p:nvSpPr>
          <p:cNvPr id="7" name="Rounded Rectangle 6"/>
          <p:cNvSpPr/>
          <p:nvPr/>
        </p:nvSpPr>
        <p:spPr>
          <a:xfrm>
            <a:off x="174036" y="349062"/>
            <a:ext cx="8510192" cy="880762"/>
          </a:xfrm>
          <a:prstGeom prst="roundRect">
            <a:avLst/>
          </a:prstGeom>
          <a:ln w="38100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sr-Latn-BA" sz="32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MEĐUNARODNE FINANSIJE</a:t>
            </a:r>
            <a:endParaRPr lang="en-GB" sz="3200" b="1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742864" y="3419886"/>
            <a:ext cx="7372535" cy="1053395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sr-Latn-BA" sz="32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sr-Latn-BA" b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Vježbe </a:t>
            </a:r>
            <a:r>
              <a:rPr lang="sr-Latn-BA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endParaRPr lang="sr-Latn-BA" b="1" dirty="0">
              <a:solidFill>
                <a:schemeClr val="tx2">
                  <a:lumMod val="60000"/>
                  <a:lumOff val="4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sr-Latn-BA" sz="32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_________________________________</a:t>
            </a:r>
            <a:endParaRPr lang="sr-Latn-BA" sz="3000" b="1" dirty="0" smtClean="0">
              <a:solidFill>
                <a:schemeClr val="tx2">
                  <a:lumMod val="60000"/>
                  <a:lumOff val="4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sr-Latn-BA" sz="3000" b="1" dirty="0" smtClean="0">
              <a:solidFill>
                <a:schemeClr val="tx2">
                  <a:lumMod val="60000"/>
                  <a:lumOff val="4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sr-Latn-BA" sz="3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endParaRPr lang="sr-Latn-BA" sz="3200" b="1" dirty="0" smtClean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363" y="2284382"/>
            <a:ext cx="1366442" cy="1124557"/>
          </a:xfrm>
          <a:prstGeom prst="rect">
            <a:avLst/>
          </a:prstGeom>
        </p:spPr>
      </p:pic>
      <p:sp>
        <p:nvSpPr>
          <p:cNvPr id="12" name="Title 1"/>
          <p:cNvSpPr txBox="1">
            <a:spLocks/>
          </p:cNvSpPr>
          <p:nvPr/>
        </p:nvSpPr>
        <p:spPr>
          <a:xfrm>
            <a:off x="5396585" y="5870227"/>
            <a:ext cx="3121458" cy="860112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sr-Latn-BA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sr-Latn-BA" sz="1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 Dragana-Vujičić Stefanović, </a:t>
            </a:r>
          </a:p>
          <a:p>
            <a:r>
              <a:rPr lang="sr-Latn-BA" sz="1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Viši asistent </a:t>
            </a:r>
          </a:p>
          <a:p>
            <a:r>
              <a:rPr lang="sr-Latn-BA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sr-Latn-BA" sz="3200" b="1" dirty="0" smtClean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8699" y="3472066"/>
            <a:ext cx="318488" cy="395034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7010" y="3489357"/>
            <a:ext cx="318488" cy="395034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0211" y="3473534"/>
            <a:ext cx="318488" cy="395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85235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D22F896-40B5-4ADD-8801-0D06FADFA095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5FCBEF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5FCBEF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3" name="Rounded Rectangle 2"/>
          <p:cNvSpPr/>
          <p:nvPr/>
        </p:nvSpPr>
        <p:spPr>
          <a:xfrm>
            <a:off x="300978" y="320047"/>
            <a:ext cx="8529242" cy="542632"/>
          </a:xfrm>
          <a:prstGeom prst="roundRect">
            <a:avLst/>
          </a:prstGeom>
          <a:ln w="38100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sr-Latn-BA" sz="20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KREDITIRANJE IZVOZIH POSLOVA </a:t>
            </a:r>
            <a:endParaRPr lang="en-GB" sz="2000" b="1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328298" y="1052736"/>
            <a:ext cx="8064896" cy="50416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sr-Latn-BA" b="1" i="1" dirty="0" smtClean="0"/>
              <a:t>Značaj kreditanja izvoznih poslova</a:t>
            </a:r>
            <a:endParaRPr lang="en-GB" b="1" i="1" dirty="0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683568" y="1700808"/>
            <a:ext cx="7859136" cy="2592288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sr-Latn-BA" sz="1800" b="1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Mogućnost izvoza kapitalnih dobara (mašina, opreme, transportnih sredstava i sl.), zavisi od uslova plaćanja. 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sr-Latn-BA" sz="1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Kupci su rijetko u stanju da plate cijeli iznos (visok iznos cijene koštanja kapitalnih dobara, naročito za ZuR), 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sr-Latn-BA" sz="1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Kupovinom na kredit dolazi se do potrenih dobara koji će biti plaćeni iz buduće akumulacije (što je izuzetno važno za zemlje koje su siromašne u pogledu kapitala).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sr-Latn-BA" sz="1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Ekonomsko opravdanje budućeg plaćanja: ako se pribavljene mašine uspješno koriste, obezbjediće sredstva za otplatu prispjelih anuiteta.  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sr-Latn-BA" sz="1800" dirty="0" smtClean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83568" y="4304496"/>
            <a:ext cx="785913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sr-Latn-BA" b="1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Proizvođači kapitalnih dobara su spremni da prodaju na kredit, da bi obezbjedili što veći plasman. </a:t>
            </a:r>
            <a:endParaRPr lang="sr-Latn-BA" b="1" i="1" dirty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755576" y="5060466"/>
            <a:ext cx="785913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sr-Latn-BA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Udio kapitalnih dobara u ukupnom svjetskom izvozu iznosi oko </a:t>
            </a:r>
            <a:r>
              <a:rPr lang="sr-Latn-BA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20%</a:t>
            </a:r>
            <a:r>
              <a:rPr lang="sr-Latn-BA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ali je udio ovih proizvoda u izvozu razvijenih zemalja znatno veći </a:t>
            </a:r>
            <a:r>
              <a:rPr lang="sr-Latn-BA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–oko 35%. </a:t>
            </a:r>
            <a:endParaRPr lang="sr-Latn-BA" b="1" dirty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755576" y="5760157"/>
            <a:ext cx="7859136" cy="64633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>
            <a:spAutoFit/>
          </a:bodyPr>
          <a:lstStyle/>
          <a:p>
            <a:pPr algn="just"/>
            <a:r>
              <a:rPr lang="sr-Latn-BA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!!! </a:t>
            </a:r>
            <a:r>
              <a:rPr lang="sr-Latn-BA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Kreditirani izvoz čini oko 10% ukupnog izvoza u zemlje u razvoju</a:t>
            </a:r>
            <a:r>
              <a:rPr lang="sr-Latn-BA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odnosno 20% izvoza kapitalnih dobara. </a:t>
            </a:r>
            <a:endParaRPr lang="sr-Latn-BA" b="1" dirty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94693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D22F896-40B5-4ADD-8801-0D06FADFA095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5FCBEF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5FCBEF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3" name="Rounded Rectangle 2"/>
          <p:cNvSpPr/>
          <p:nvPr/>
        </p:nvSpPr>
        <p:spPr>
          <a:xfrm>
            <a:off x="300978" y="320047"/>
            <a:ext cx="8529242" cy="542632"/>
          </a:xfrm>
          <a:prstGeom prst="roundRect">
            <a:avLst/>
          </a:prstGeom>
          <a:ln w="38100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sr-Latn-BA" sz="20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KREDITIRANJE IZVOZNIH POSLOVA </a:t>
            </a:r>
            <a:endParaRPr lang="en-GB" sz="2000" b="1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300978" y="1052736"/>
            <a:ext cx="7859136" cy="2592288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sr-Latn-BA" sz="1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Krediti koje dobijaju zemlje u razvoju za uvoz kapitalnih dobara </a:t>
            </a:r>
            <a:r>
              <a:rPr lang="sr-Latn-BA" sz="1800" b="1" u="sng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povoljniji</a:t>
            </a:r>
            <a:r>
              <a:rPr lang="sr-Latn-BA" sz="1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su od </a:t>
            </a:r>
            <a:r>
              <a:rPr lang="sr-Latn-BA" sz="1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kredita koje dobiju na međunarodnom finansijskom tržištu, </a:t>
            </a:r>
            <a:r>
              <a:rPr lang="sr-Latn-BA" sz="1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ali ih ne treba uvsti u kategoriju</a:t>
            </a:r>
            <a:r>
              <a:rPr lang="sr-Latn-BA" sz="1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pomoći za razvoj </a:t>
            </a:r>
            <a:r>
              <a:rPr lang="sr-Latn-BA" sz="1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iz 2 razloga: </a:t>
            </a:r>
          </a:p>
          <a:p>
            <a:pPr marL="285750" indent="-285750" algn="just">
              <a:buFont typeface="Wingdings" panose="05000000000000000000" pitchFamily="2" charset="2"/>
              <a:buChar char="§"/>
            </a:pPr>
            <a:endParaRPr lang="sr-Latn-BA" sz="1800" dirty="0" smtClean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sr-Latn-BA" sz="1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1. </a:t>
            </a:r>
            <a:r>
              <a:rPr lang="sr-Latn-BA" sz="1800" b="1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element poklona </a:t>
            </a:r>
            <a:r>
              <a:rPr lang="sr-Latn-BA" sz="1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kod ovih kredita je </a:t>
            </a:r>
            <a:r>
              <a:rPr lang="sr-Latn-BA" sz="1800" b="1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rijetko iznad 25% </a:t>
            </a:r>
          </a:p>
          <a:p>
            <a:pPr algn="just"/>
            <a:r>
              <a:rPr lang="sr-Latn-BA" sz="1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2. </a:t>
            </a:r>
            <a:r>
              <a:rPr lang="sr-Latn-BA" sz="1800" b="1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motiv odobravanja ovih kredita </a:t>
            </a:r>
            <a:r>
              <a:rPr lang="sr-Latn-BA" sz="1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nije želja da se pomogne ekonomski razvoj nerazvijenih zemalja već želja zemljama proizvođača kapitalnih dobara da povećaju svoj izvoz. </a:t>
            </a:r>
          </a:p>
          <a:p>
            <a:pPr algn="just"/>
            <a:endParaRPr lang="sr-Latn-BA" sz="1800" b="1" dirty="0" smtClean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292282" y="3429000"/>
            <a:ext cx="8544442" cy="91307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sr-Latn-BA" sz="1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Pošto krediti za odobravanje izvoznih poslova treba da budu odobravni uz povoljnije uslove od onih koji su na finansijskom tržištu, </a:t>
            </a:r>
            <a:r>
              <a:rPr lang="sr-Latn-BA" sz="1800" b="1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neophodno je pronaći odgovarajuće izvore sredstava za ove namjene.  </a:t>
            </a:r>
          </a:p>
        </p:txBody>
      </p:sp>
      <p:sp>
        <p:nvSpPr>
          <p:cNvPr id="6" name="Cloud Callout 5"/>
          <p:cNvSpPr/>
          <p:nvPr/>
        </p:nvSpPr>
        <p:spPr>
          <a:xfrm flipH="1">
            <a:off x="327698" y="4460143"/>
            <a:ext cx="1152128" cy="864096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BA" dirty="0" smtClean="0"/>
              <a:t>???</a:t>
            </a:r>
            <a:endParaRPr lang="en-GB" dirty="0"/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1626176" y="4473126"/>
            <a:ext cx="7210548" cy="205221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sr-Latn-BA" sz="1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 kratkoročne kredite – sredstva se mogu obezbjediti iz sopstvenih fondova poslovne banke izvoznice. </a:t>
            </a: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sr-Latn-BA" sz="1800" b="1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 dugoročne kredite i krupnije izvozne poslove – moraju se tražiti sredstva iz drugih izvora </a:t>
            </a:r>
            <a:r>
              <a:rPr lang="sr-Latn-BA" sz="1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(moguće je da se sredstva prikupe na fin.tržištu, ali je tada neophodno iz posebnih fondova pokrivati raizliku između viših kamata koje se plaćaju na pozajmice i nižih kamata koje se naplaćuju pri odobravanju izvoznih kredita.) </a:t>
            </a:r>
          </a:p>
        </p:txBody>
      </p:sp>
    </p:spTree>
    <p:extLst>
      <p:ext uri="{BB962C8B-B14F-4D97-AF65-F5344CB8AC3E}">
        <p14:creationId xmlns:p14="http://schemas.microsoft.com/office/powerpoint/2010/main" val="16133210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D22F896-40B5-4ADD-8801-0D06FADFA095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5FCBEF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5FCBEF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3" name="Rounded Rectangle 2"/>
          <p:cNvSpPr/>
          <p:nvPr/>
        </p:nvSpPr>
        <p:spPr>
          <a:xfrm>
            <a:off x="300978" y="320047"/>
            <a:ext cx="8529242" cy="542632"/>
          </a:xfrm>
          <a:prstGeom prst="roundRect">
            <a:avLst/>
          </a:prstGeom>
          <a:ln w="38100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sr-Latn-BA" sz="20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KREDITIRANJE IZVOZNIH POSLOVA </a:t>
            </a:r>
            <a:endParaRPr lang="en-GB" sz="2000" b="1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984" y="2083869"/>
            <a:ext cx="1630744" cy="913083"/>
          </a:xfrm>
          <a:prstGeom prst="rect">
            <a:avLst/>
          </a:prstGeom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484600" y="1196752"/>
            <a:ext cx="1639128" cy="88711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/>
            <a:r>
              <a:rPr lang="sr-Latn-BA" sz="1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Kreditianje </a:t>
            </a:r>
          </a:p>
          <a:p>
            <a:pPr algn="just"/>
            <a:r>
              <a:rPr lang="sr-Latn-BA" sz="1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izvoznih </a:t>
            </a:r>
          </a:p>
          <a:p>
            <a:pPr algn="just"/>
            <a:r>
              <a:rPr lang="sr-Latn-BA" sz="1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poslova </a:t>
            </a:r>
          </a:p>
        </p:txBody>
      </p:sp>
      <p:sp>
        <p:nvSpPr>
          <p:cNvPr id="6" name="Left Arrow 5"/>
          <p:cNvSpPr/>
          <p:nvPr/>
        </p:nvSpPr>
        <p:spPr>
          <a:xfrm flipH="1">
            <a:off x="2331317" y="988555"/>
            <a:ext cx="1656184" cy="1303510"/>
          </a:xfrm>
          <a:prstGeom prst="leftArrow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Rounded Rectangle 6"/>
          <p:cNvSpPr/>
          <p:nvPr/>
        </p:nvSpPr>
        <p:spPr>
          <a:xfrm>
            <a:off x="3944466" y="1015426"/>
            <a:ext cx="4885754" cy="5340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sr-Latn-BA" b="1" dirty="0" smtClean="0"/>
              <a:t>Krediti za prodaju robe </a:t>
            </a:r>
            <a:endParaRPr lang="en-GB" b="1" dirty="0"/>
          </a:p>
        </p:txBody>
      </p:sp>
      <p:sp>
        <p:nvSpPr>
          <p:cNvPr id="8" name="Rounded Rectangle 7"/>
          <p:cNvSpPr/>
          <p:nvPr/>
        </p:nvSpPr>
        <p:spPr>
          <a:xfrm>
            <a:off x="3966144" y="1640310"/>
            <a:ext cx="4864075" cy="246992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sr-Latn-BA" b="1" dirty="0" smtClean="0"/>
          </a:p>
          <a:p>
            <a:r>
              <a:rPr lang="sr-Latn-BA" b="1" dirty="0" smtClean="0"/>
              <a:t>Kreditna podrška za druge aktivnosti od kojih zavisi plasman na ino tržištu: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sr-Latn-BA" dirty="0" smtClean="0"/>
              <a:t>Istraživanje tržišta,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sr-Latn-BA" dirty="0" smtClean="0"/>
              <a:t>Izrada projekata,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sr-Latn-BA" dirty="0" smtClean="0"/>
              <a:t>Priprema proizvodnje za izvoz, uvoz neophodnih sirovina i dijelova,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sr-Latn-BA" dirty="0" smtClean="0"/>
              <a:t>Držanje zaliha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sr-Latn-BA" dirty="0" smtClean="0"/>
              <a:t>Organizovanje servisne mreže. </a:t>
            </a:r>
          </a:p>
          <a:p>
            <a:endParaRPr lang="en-GB" b="1" dirty="0"/>
          </a:p>
        </p:txBody>
      </p:sp>
      <p:sp>
        <p:nvSpPr>
          <p:cNvPr id="9" name="Rounded Rectangle 8"/>
          <p:cNvSpPr/>
          <p:nvPr/>
        </p:nvSpPr>
        <p:spPr>
          <a:xfrm>
            <a:off x="305567" y="3249920"/>
            <a:ext cx="3459866" cy="850791"/>
          </a:xfrm>
          <a:prstGeom prst="roundRect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BA" b="1" dirty="0" smtClean="0"/>
              <a:t>Uslovi pod kojim se odobravaju izvozni krediti zavise od: </a:t>
            </a:r>
            <a:endParaRPr lang="en-GB" b="1" dirty="0"/>
          </a:p>
        </p:txBody>
      </p:sp>
      <p:sp>
        <p:nvSpPr>
          <p:cNvPr id="10" name="Rounded Rectangle 9"/>
          <p:cNvSpPr/>
          <p:nvPr/>
        </p:nvSpPr>
        <p:spPr>
          <a:xfrm>
            <a:off x="358323" y="4485134"/>
            <a:ext cx="3459866" cy="412324"/>
          </a:xfrm>
          <a:prstGeom prst="roundRect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BA" sz="1600" b="1" dirty="0" smtClean="0"/>
              <a:t>Vrste izvoznog posla</a:t>
            </a:r>
            <a:endParaRPr lang="en-GB" sz="1600" b="1" dirty="0"/>
          </a:p>
        </p:txBody>
      </p:sp>
      <p:sp>
        <p:nvSpPr>
          <p:cNvPr id="11" name="Rounded Rectangle 10"/>
          <p:cNvSpPr/>
          <p:nvPr/>
        </p:nvSpPr>
        <p:spPr>
          <a:xfrm>
            <a:off x="358323" y="5003565"/>
            <a:ext cx="3459866" cy="412324"/>
          </a:xfrm>
          <a:prstGeom prst="roundRect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BA" sz="1600" b="1" dirty="0" smtClean="0"/>
              <a:t>Zemlje u koju se izvozi</a:t>
            </a:r>
            <a:endParaRPr lang="en-GB" sz="1600" b="1" dirty="0"/>
          </a:p>
        </p:txBody>
      </p:sp>
      <p:sp>
        <p:nvSpPr>
          <p:cNvPr id="12" name="Rounded Rectangle 11"/>
          <p:cNvSpPr/>
          <p:nvPr/>
        </p:nvSpPr>
        <p:spPr>
          <a:xfrm>
            <a:off x="388014" y="5534698"/>
            <a:ext cx="3459866" cy="412324"/>
          </a:xfrm>
          <a:prstGeom prst="roundRect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BA" sz="1600" b="1" dirty="0" smtClean="0"/>
              <a:t>Stanja na tržištu datih proizvoda</a:t>
            </a:r>
            <a:endParaRPr lang="en-GB" sz="1600" b="1" dirty="0"/>
          </a:p>
        </p:txBody>
      </p:sp>
      <p:sp>
        <p:nvSpPr>
          <p:cNvPr id="13" name="Rounded Rectangle 12"/>
          <p:cNvSpPr/>
          <p:nvPr/>
        </p:nvSpPr>
        <p:spPr>
          <a:xfrm>
            <a:off x="419647" y="6017763"/>
            <a:ext cx="3459866" cy="412324"/>
          </a:xfrm>
          <a:prstGeom prst="roundRect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BA" sz="1600" b="1" dirty="0" smtClean="0"/>
              <a:t>Uslovi pod kojim konkurenti nude kredite za svoj izvoz</a:t>
            </a:r>
            <a:endParaRPr lang="en-GB" sz="1600" b="1" dirty="0"/>
          </a:p>
        </p:txBody>
      </p:sp>
      <p:sp>
        <p:nvSpPr>
          <p:cNvPr id="14" name="Right Arrow Callout 13"/>
          <p:cNvSpPr/>
          <p:nvPr/>
        </p:nvSpPr>
        <p:spPr>
          <a:xfrm rot="5400000">
            <a:off x="1819476" y="3353991"/>
            <a:ext cx="432048" cy="2050072"/>
          </a:xfrm>
          <a:prstGeom prst="rightArrow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Rounded Rectangle 14"/>
          <p:cNvSpPr/>
          <p:nvPr/>
        </p:nvSpPr>
        <p:spPr>
          <a:xfrm>
            <a:off x="4301816" y="4356903"/>
            <a:ext cx="4308783" cy="718896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sr-Latn-BA" dirty="0" smtClean="0">
                <a:solidFill>
                  <a:schemeClr val="tx1"/>
                </a:solidFill>
              </a:rPr>
              <a:t>stopa je obično cca </a:t>
            </a:r>
            <a:r>
              <a:rPr lang="sr-Latn-BA" dirty="0" smtClean="0">
                <a:solidFill>
                  <a:srgbClr val="FF0000"/>
                </a:solidFill>
              </a:rPr>
              <a:t>2% niža </a:t>
            </a:r>
            <a:r>
              <a:rPr lang="sr-Latn-BA" dirty="0" smtClean="0">
                <a:solidFill>
                  <a:schemeClr val="tx1"/>
                </a:solidFill>
              </a:rPr>
              <a:t>od kamatne stope na fin.tržištu 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4301816" y="5175250"/>
            <a:ext cx="4308783" cy="359448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sr-Latn-BA" dirty="0" smtClean="0">
                <a:solidFill>
                  <a:schemeClr val="tx1"/>
                </a:solidFill>
              </a:rPr>
              <a:t>Rok je od </a:t>
            </a:r>
            <a:r>
              <a:rPr lang="sr-Latn-BA" dirty="0" smtClean="0">
                <a:solidFill>
                  <a:srgbClr val="FF0000"/>
                </a:solidFill>
              </a:rPr>
              <a:t>2-7 ili 10 godina </a:t>
            </a:r>
            <a:endParaRPr lang="en-GB" dirty="0">
              <a:solidFill>
                <a:srgbClr val="FF0000"/>
              </a:solidFill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4301816" y="5587573"/>
            <a:ext cx="4295277" cy="84251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sr-Latn-BA" dirty="0" smtClean="0">
                <a:solidFill>
                  <a:schemeClr val="tx1"/>
                </a:solidFill>
              </a:rPr>
              <a:t>Uglavnom se predviđa </a:t>
            </a:r>
            <a:r>
              <a:rPr lang="sr-Latn-BA" dirty="0" smtClean="0">
                <a:solidFill>
                  <a:srgbClr val="FF0000"/>
                </a:solidFill>
              </a:rPr>
              <a:t>učešće samog izvoznika u visini od 10-30% </a:t>
            </a:r>
            <a:r>
              <a:rPr lang="sr-Latn-BA" dirty="0" smtClean="0">
                <a:solidFill>
                  <a:schemeClr val="tx1"/>
                </a:solidFill>
              </a:rPr>
              <a:t>vrijednosti posla i određeni </a:t>
            </a:r>
            <a:r>
              <a:rPr lang="sr-Latn-BA" dirty="0" smtClean="0">
                <a:solidFill>
                  <a:srgbClr val="FF0000"/>
                </a:solidFill>
              </a:rPr>
              <a:t>avans stranog kupca </a:t>
            </a:r>
            <a:endParaRPr lang="en-GB" dirty="0">
              <a:solidFill>
                <a:srgbClr val="FF0000"/>
              </a:solidFill>
            </a:endParaRPr>
          </a:p>
        </p:txBody>
      </p:sp>
      <p:sp>
        <p:nvSpPr>
          <p:cNvPr id="18" name="Right Arrow Callout 17"/>
          <p:cNvSpPr/>
          <p:nvPr/>
        </p:nvSpPr>
        <p:spPr>
          <a:xfrm>
            <a:off x="3869768" y="4390853"/>
            <a:ext cx="432048" cy="2050072"/>
          </a:xfrm>
          <a:prstGeom prst="rightArrow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040802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D22F896-40B5-4ADD-8801-0D06FADFA095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5FCBEF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5FCBEF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3" name="Rounded Rectangle 2"/>
          <p:cNvSpPr/>
          <p:nvPr/>
        </p:nvSpPr>
        <p:spPr>
          <a:xfrm>
            <a:off x="300978" y="320047"/>
            <a:ext cx="8529242" cy="542632"/>
          </a:xfrm>
          <a:prstGeom prst="roundRect">
            <a:avLst/>
          </a:prstGeom>
          <a:ln w="38100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sr-Latn-BA" sz="20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KREDITIRANJE IZVOZNIH POSLOVA </a:t>
            </a:r>
            <a:endParaRPr lang="en-GB" sz="2000" b="1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300978" y="1052736"/>
            <a:ext cx="7859136" cy="2592288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sr-Latn-BA" sz="1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 većini zemalja koje izvoze kapitalna dobra postoje </a:t>
            </a:r>
            <a:r>
              <a:rPr lang="sr-Latn-BA" sz="1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agencije za kreditiranje izvoznih poslova,</a:t>
            </a:r>
            <a:r>
              <a:rPr lang="sr-Latn-BA" sz="1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koje su </a:t>
            </a:r>
            <a:r>
              <a:rPr lang="sr-Latn-BA" sz="1800" b="1" u="sng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pod kontrolom države</a:t>
            </a:r>
            <a:r>
              <a:rPr lang="sr-Latn-BA" sz="1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endParaRPr lang="sr-Latn-BA" sz="1800" dirty="0" smtClean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sr-Latn-BA" sz="1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 pravilu izvozne kredite odobravaju poslovne banke, s tim što </a:t>
            </a:r>
            <a:r>
              <a:rPr lang="sr-Latn-BA" sz="1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dio iznosa kredita refinansira državna agencija iz svojih sredstava. </a:t>
            </a:r>
          </a:p>
          <a:p>
            <a:pPr algn="just"/>
            <a:endParaRPr lang="sr-Latn-BA" sz="1800" b="1" dirty="0" smtClean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Vertical Scroll 4"/>
          <p:cNvSpPr/>
          <p:nvPr/>
        </p:nvSpPr>
        <p:spPr>
          <a:xfrm>
            <a:off x="3132755" y="2508045"/>
            <a:ext cx="2664296" cy="864096"/>
          </a:xfrm>
          <a:prstGeom prst="vertic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BA" dirty="0" smtClean="0"/>
              <a:t>Nacionalne agencije za kreditiranje izvoza </a:t>
            </a:r>
            <a:endParaRPr lang="en-GB" dirty="0"/>
          </a:p>
        </p:txBody>
      </p:sp>
      <p:sp>
        <p:nvSpPr>
          <p:cNvPr id="6" name="Rounded Rectangle 5"/>
          <p:cNvSpPr/>
          <p:nvPr/>
        </p:nvSpPr>
        <p:spPr>
          <a:xfrm>
            <a:off x="3131840" y="3525007"/>
            <a:ext cx="2592288" cy="310074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BA" dirty="0" smtClean="0">
                <a:solidFill>
                  <a:schemeClr val="tx1"/>
                </a:solidFill>
              </a:rPr>
              <a:t>Mogu odobriti kredit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422251" y="2601178"/>
            <a:ext cx="2016224" cy="634296"/>
          </a:xfrm>
          <a:prstGeom prst="round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r-Latn-BA" dirty="0" smtClean="0">
                <a:solidFill>
                  <a:schemeClr val="tx1"/>
                </a:solidFill>
              </a:rPr>
              <a:t>Domaćem izvozniku 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6466758" y="2528900"/>
            <a:ext cx="2016224" cy="634296"/>
          </a:xfrm>
          <a:prstGeom prst="round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r-Latn-BA" dirty="0" smtClean="0">
                <a:solidFill>
                  <a:schemeClr val="tx1"/>
                </a:solidFill>
              </a:rPr>
              <a:t>Stranom kupcu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432123" y="3312236"/>
            <a:ext cx="2123653" cy="692827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BA" sz="1600" dirty="0" smtClean="0">
                <a:solidFill>
                  <a:schemeClr val="tx1"/>
                </a:solidFill>
              </a:rPr>
              <a:t>Posredstvom njegove poslovne banke</a:t>
            </a:r>
            <a:endParaRPr lang="en-GB" sz="1600" dirty="0">
              <a:solidFill>
                <a:schemeClr val="tx1"/>
              </a:solidFill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6444676" y="3235474"/>
            <a:ext cx="2123653" cy="692827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BA" sz="1600" dirty="0" smtClean="0">
                <a:solidFill>
                  <a:schemeClr val="tx1"/>
                </a:solidFill>
              </a:rPr>
              <a:t>njegovoj poslovnoj banci</a:t>
            </a:r>
            <a:endParaRPr lang="en-GB" sz="1600" dirty="0">
              <a:solidFill>
                <a:schemeClr val="tx1"/>
              </a:solidFill>
            </a:endParaRPr>
          </a:p>
        </p:txBody>
      </p:sp>
      <p:sp>
        <p:nvSpPr>
          <p:cNvPr id="11" name="Right Arrow 10"/>
          <p:cNvSpPr/>
          <p:nvPr/>
        </p:nvSpPr>
        <p:spPr>
          <a:xfrm>
            <a:off x="5777351" y="2528900"/>
            <a:ext cx="667325" cy="634296"/>
          </a:xfrm>
          <a:prstGeom prst="rightArrow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Right Arrow 11"/>
          <p:cNvSpPr/>
          <p:nvPr/>
        </p:nvSpPr>
        <p:spPr>
          <a:xfrm flipH="1">
            <a:off x="2555775" y="2524416"/>
            <a:ext cx="601878" cy="711058"/>
          </a:xfrm>
          <a:prstGeom prst="rightArrow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Down Arrow 12"/>
          <p:cNvSpPr/>
          <p:nvPr/>
        </p:nvSpPr>
        <p:spPr>
          <a:xfrm>
            <a:off x="7236296" y="3962558"/>
            <a:ext cx="648072" cy="29278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Rounded Rectangle 13"/>
          <p:cNvSpPr/>
          <p:nvPr/>
        </p:nvSpPr>
        <p:spPr>
          <a:xfrm>
            <a:off x="6466758" y="4255345"/>
            <a:ext cx="2123653" cy="366069"/>
          </a:xfrm>
          <a:prstGeom prst="roundRect">
            <a:avLst/>
          </a:prstGeom>
          <a:solidFill>
            <a:schemeClr val="bg1"/>
          </a:solidFill>
          <a:ln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BA" sz="1600" dirty="0" smtClean="0">
                <a:solidFill>
                  <a:schemeClr val="tx1"/>
                </a:solidFill>
              </a:rPr>
              <a:t>Vezani krediti</a:t>
            </a:r>
            <a:endParaRPr lang="en-GB" sz="1600" dirty="0">
              <a:solidFill>
                <a:schemeClr val="tx1"/>
              </a:solidFill>
            </a:endParaRPr>
          </a:p>
        </p:txBody>
      </p:sp>
      <p:sp>
        <p:nvSpPr>
          <p:cNvPr id="16" name="Title 1"/>
          <p:cNvSpPr txBox="1">
            <a:spLocks/>
          </p:cNvSpPr>
          <p:nvPr/>
        </p:nvSpPr>
        <p:spPr>
          <a:xfrm>
            <a:off x="417315" y="4198830"/>
            <a:ext cx="6027361" cy="153442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sr-Latn-BA" sz="1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 namjeri da se smanji međusobna konkurencija u odobravanju izvoznih kredita, na prijedlog američke Exim banke 1976.godine, sklopljen je Dogovor o smjernicama za izvozne kredite uz javnu potporu – „</a:t>
            </a:r>
            <a:r>
              <a:rPr lang="sr-Latn-BA" sz="1800" b="1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Džentlmenski sporazum“.  </a:t>
            </a:r>
          </a:p>
          <a:p>
            <a:pPr algn="just"/>
            <a:endParaRPr lang="sr-Latn-BA" sz="1800" dirty="0" smtClean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sr-Latn-BA" sz="1800" b="1" dirty="0" smtClean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Curved Right Arrow 16"/>
          <p:cNvSpPr/>
          <p:nvPr/>
        </p:nvSpPr>
        <p:spPr>
          <a:xfrm>
            <a:off x="162347" y="5436105"/>
            <a:ext cx="539552" cy="787820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18" name="Rounded Rectangle 17"/>
          <p:cNvSpPr/>
          <p:nvPr/>
        </p:nvSpPr>
        <p:spPr>
          <a:xfrm>
            <a:off x="733061" y="5904524"/>
            <a:ext cx="2123653" cy="501964"/>
          </a:xfrm>
          <a:prstGeom prst="roundRect">
            <a:avLst/>
          </a:prstGeom>
          <a:solidFill>
            <a:schemeClr val="bg1"/>
          </a:solidFill>
          <a:ln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BA" sz="1600" dirty="0" smtClean="0">
                <a:solidFill>
                  <a:schemeClr val="tx1"/>
                </a:solidFill>
              </a:rPr>
              <a:t>Min.kamatne stope</a:t>
            </a:r>
            <a:endParaRPr lang="en-GB" sz="1600" dirty="0">
              <a:solidFill>
                <a:schemeClr val="tx1"/>
              </a:solidFill>
            </a:endParaRPr>
          </a:p>
        </p:txBody>
      </p:sp>
      <p:sp>
        <p:nvSpPr>
          <p:cNvPr id="19" name="Rounded Rectangle 18"/>
          <p:cNvSpPr/>
          <p:nvPr/>
        </p:nvSpPr>
        <p:spPr>
          <a:xfrm>
            <a:off x="2987825" y="5920993"/>
            <a:ext cx="1440160" cy="485495"/>
          </a:xfrm>
          <a:prstGeom prst="roundRect">
            <a:avLst/>
          </a:prstGeom>
          <a:solidFill>
            <a:schemeClr val="bg1"/>
          </a:solidFill>
          <a:ln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BA" sz="1600" dirty="0" smtClean="0">
                <a:solidFill>
                  <a:schemeClr val="tx1"/>
                </a:solidFill>
              </a:rPr>
              <a:t>Max.rokovi</a:t>
            </a:r>
            <a:endParaRPr lang="en-GB" sz="1600" dirty="0">
              <a:solidFill>
                <a:schemeClr val="tx1"/>
              </a:solidFill>
            </a:endParaRPr>
          </a:p>
        </p:txBody>
      </p:sp>
      <p:sp>
        <p:nvSpPr>
          <p:cNvPr id="20" name="Rounded Rectangle 19"/>
          <p:cNvSpPr/>
          <p:nvPr/>
        </p:nvSpPr>
        <p:spPr>
          <a:xfrm>
            <a:off x="4559095" y="5904523"/>
            <a:ext cx="4031315" cy="463884"/>
          </a:xfrm>
          <a:prstGeom prst="roundRect">
            <a:avLst/>
          </a:prstGeom>
          <a:solidFill>
            <a:schemeClr val="bg1"/>
          </a:solidFill>
          <a:ln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BA" sz="1600" dirty="0" smtClean="0">
                <a:solidFill>
                  <a:schemeClr val="tx1"/>
                </a:solidFill>
              </a:rPr>
              <a:t>Uplata u gotovom najmanje 15% vrednosti izvoznog posla </a:t>
            </a:r>
            <a:endParaRPr lang="en-GB" sz="1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15454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D22F896-40B5-4ADD-8801-0D06FADFA095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5FCBEF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5FCBEF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3" name="Rounded Rectangle 2"/>
          <p:cNvSpPr/>
          <p:nvPr/>
        </p:nvSpPr>
        <p:spPr>
          <a:xfrm>
            <a:off x="300978" y="320047"/>
            <a:ext cx="8529242" cy="542632"/>
          </a:xfrm>
          <a:prstGeom prst="roundRect">
            <a:avLst/>
          </a:prstGeom>
          <a:ln w="38100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sr-Latn-BA" sz="20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KREDITIRANJE IZVOZNIH POSLOVA </a:t>
            </a:r>
            <a:endParaRPr lang="en-GB" sz="2000" b="1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251520" y="1052736"/>
            <a:ext cx="8496944" cy="2592288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sr-Latn-BA" sz="1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 bi podstakla izvoz, </a:t>
            </a:r>
            <a:r>
              <a:rPr lang="sr-Latn-BA" sz="1800" b="1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država</a:t>
            </a:r>
            <a:r>
              <a:rPr lang="sr-Latn-BA" sz="1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kroz osiguranje i davanje garancija </a:t>
            </a:r>
            <a:r>
              <a:rPr lang="sr-Latn-BA" sz="1800" b="1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preuzima na sebe dio mogućih rizika u izvoznim poslovima. </a:t>
            </a: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sr-Latn-BA" sz="1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 bi se obezbjedila </a:t>
            </a:r>
            <a:r>
              <a:rPr lang="sr-Latn-BA" sz="1800" b="1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međunarodna saradnja </a:t>
            </a:r>
            <a:r>
              <a:rPr lang="sr-Latn-BA" sz="1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 oblasti kreditiranja izvoznih poslova, 1934.godine je osnovana </a:t>
            </a:r>
            <a:r>
              <a:rPr lang="sr-Latn-BA" sz="1800" b="1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Međunarodna unija za osiguranje izvoza i investicija, poznata pod nazivom </a:t>
            </a:r>
            <a:r>
              <a:rPr lang="sr-Latn-BA" sz="1800" b="1" i="1" u="sng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Bernska unija</a:t>
            </a:r>
            <a:r>
              <a:rPr lang="sr-Latn-BA" sz="1800" b="1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sr-Latn-BA" sz="1800" b="1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Godine 1946. osnovano je Međunarodno udruženje za osiguranje kredita – ICIA (International Credit Insuranse Association)sa sjedištem u Cirihu. 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sr-Latn-BA" sz="1800" dirty="0" smtClean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Vertical Scroll 4"/>
          <p:cNvSpPr/>
          <p:nvPr/>
        </p:nvSpPr>
        <p:spPr>
          <a:xfrm>
            <a:off x="335283" y="3115001"/>
            <a:ext cx="4104456" cy="530023"/>
          </a:xfrm>
          <a:prstGeom prst="vertic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BA" dirty="0"/>
              <a:t>A</a:t>
            </a:r>
            <a:r>
              <a:rPr lang="sr-Latn-BA" dirty="0" smtClean="0"/>
              <a:t>gencije za kreditiranje izvoza </a:t>
            </a:r>
            <a:endParaRPr lang="en-GB" dirty="0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274018" y="3822158"/>
            <a:ext cx="8496944" cy="2592288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sr-Latn-BA" sz="1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Najvažnija agencija za kreditiranje izvoza u SAD je Izvozno uvozna banka SAD- Exim banka, osnovana kao javna korporacija 1934.godine. </a:t>
            </a: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sr-Latn-BA" sz="1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Među institucijama koje osiguravaju izvozne kredite, najznačajnije mjesto pripada Udruženju za osiguranje stranih kredita – FCIA (Foreign Credit Insurance Association). </a:t>
            </a: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sr-Latn-BA" sz="1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 Francuskoj  u kreditiranju izvoznih poslova učestvuju dvije glavne insitucije: francusko osiguravajuće društvo za spoljnu trgovinu (COFACE)  i Francuska banka za spoljnu trgovinu –BFCE. </a:t>
            </a: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sr-Latn-BA" sz="1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 Njemačkoj:  Akcionarsko društvo za izvozne poslove/Društvo za izvozne kredite –AKA i Kreditni zavod za obnovu – KfW. </a:t>
            </a:r>
          </a:p>
        </p:txBody>
      </p:sp>
    </p:spTree>
    <p:extLst>
      <p:ext uri="{BB962C8B-B14F-4D97-AF65-F5344CB8AC3E}">
        <p14:creationId xmlns:p14="http://schemas.microsoft.com/office/powerpoint/2010/main" val="1733723243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5984</TotalTime>
  <Words>947</Words>
  <Application>Microsoft Office PowerPoint</Application>
  <PresentationFormat>On-screen Show (4:3)</PresentationFormat>
  <Paragraphs>106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8" baseType="lpstr">
      <vt:lpstr>Arial</vt:lpstr>
      <vt:lpstr>Calibri</vt:lpstr>
      <vt:lpstr>Times New Roman</vt:lpstr>
      <vt:lpstr>Trebuchet MS</vt:lpstr>
      <vt:lpstr>Wingdings</vt:lpstr>
      <vt:lpstr>Wingdings 2</vt:lpstr>
      <vt:lpstr>Wingdings 3</vt:lpstr>
      <vt:lpstr>Facet</vt:lpstr>
      <vt:lpstr>MEĐUNARODNE FINANSIJE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SVJETSKA BANKA</dc:title>
  <dc:creator>User</dc:creator>
  <cp:lastModifiedBy>Dragana Vujičić</cp:lastModifiedBy>
  <cp:revision>192</cp:revision>
  <dcterms:created xsi:type="dcterms:W3CDTF">2020-12-26T12:44:54Z</dcterms:created>
  <dcterms:modified xsi:type="dcterms:W3CDTF">2021-01-29T00:19:29Z</dcterms:modified>
</cp:coreProperties>
</file>