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embeddedFontLst>
    <p:embeddedFont>
      <p:font typeface="Constantia" panose="02030602050306030303" pitchFamily="18" charset="0"/>
      <p:regular r:id="rId20"/>
      <p:bold r:id="rId21"/>
      <p:italic r:id="rId22"/>
      <p:boldItalic r:id="rId23"/>
    </p:embeddedFont>
    <p:embeddedFont>
      <p:font typeface="Libre Franklin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IWb3EZx7pqJ61FZgh3iLYhcre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5228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3368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50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543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4839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027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532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0848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942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669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3668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3938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6342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4894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621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9343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1077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331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1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1" name="Google Shape;21;p19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4"/>
                  </a:srgbClr>
                </a:gs>
                <a:gs pos="60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22" name="Google Shape;22;p1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5686"/>
                  </a:srgbClr>
                </a:gs>
                <a:gs pos="61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23" name="Google Shape;23;p19"/>
          <p:cNvSpPr/>
          <p:nvPr/>
        </p:nvSpPr>
        <p:spPr>
          <a:xfrm rot="10800000">
            <a:off x="891822" y="5617774"/>
            <a:ext cx="7382935" cy="537210"/>
          </a:xfrm>
          <a:custGeom>
            <a:avLst/>
            <a:gdLst/>
            <a:ahLst/>
            <a:cxnLst/>
            <a:rect l="l" t="t" r="r" b="b"/>
            <a:pathLst>
              <a:path w="7955280" h="495300" extrusionOk="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>
            <a:gsLst>
              <a:gs pos="0">
                <a:srgbClr val="010101">
                  <a:alpha val="33725"/>
                </a:srgbClr>
              </a:gs>
              <a:gs pos="30000">
                <a:srgbClr val="010101">
                  <a:alpha val="33725"/>
                </a:srgbClr>
              </a:gs>
              <a:gs pos="100000">
                <a:srgbClr val="010101">
                  <a:alpha val="2588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4" name="Google Shape;24;p19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rgbClr val="FEFEFE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5" name="Google Shape;25;p19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rotWithShape="1">
            <a:blip r:embed="rId2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26" name="Google Shape;26;p19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435684">
            <a:off x="769521" y="702069"/>
            <a:ext cx="567831" cy="56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9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096196">
            <a:off x="7855433" y="749720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9"/>
          <p:cNvSpPr txBox="1"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onstantia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SzPts val="204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440"/>
              </a:spcBef>
              <a:spcAft>
                <a:spcPts val="0"/>
              </a:spcAft>
              <a:buSzPts val="187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SzPts val="17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SzPts val="153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SzPts val="13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SzPts val="13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SzPts val="13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SzPts val="13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SzPts val="13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6770676" y="535759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1174044" y="5357592"/>
            <a:ext cx="50348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6213930" y="535759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8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8"/>
          <p:cNvSpPr txBox="1">
            <a:spLocks noGrp="1"/>
          </p:cNvSpPr>
          <p:nvPr>
            <p:ph type="body" idx="1"/>
          </p:nvPr>
        </p:nvSpPr>
        <p:spPr>
          <a:xfrm rot="5400000">
            <a:off x="2759337" y="822961"/>
            <a:ext cx="3603812" cy="6196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07" name="Google Shape;107;p28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>
            <a:spLocks noGrp="1"/>
          </p:cNvSpPr>
          <p:nvPr>
            <p:ph type="title"/>
          </p:nvPr>
        </p:nvSpPr>
        <p:spPr>
          <a:xfrm rot="5400000">
            <a:off x="4962879" y="2592212"/>
            <a:ext cx="4763911" cy="1430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1"/>
          </p:nvPr>
        </p:nvSpPr>
        <p:spPr>
          <a:xfrm rot="5400000">
            <a:off x="1686277" y="718256"/>
            <a:ext cx="4402667" cy="517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nstantia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19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1"/>
          </p:nvPr>
        </p:nvSpPr>
        <p:spPr>
          <a:xfrm>
            <a:off x="1298448" y="2121407"/>
            <a:ext cx="3200400" cy="3602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body" idx="2"/>
          </p:nvPr>
        </p:nvSpPr>
        <p:spPr>
          <a:xfrm>
            <a:off x="4663440" y="2119313"/>
            <a:ext cx="3200400" cy="3605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body" idx="2"/>
          </p:nvPr>
        </p:nvSpPr>
        <p:spPr>
          <a:xfrm>
            <a:off x="4910669" y="2122311"/>
            <a:ext cx="2944368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7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body" idx="3"/>
          </p:nvPr>
        </p:nvSpPr>
        <p:spPr>
          <a:xfrm>
            <a:off x="1298448" y="2944368"/>
            <a:ext cx="3227832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4"/>
          </p:nvPr>
        </p:nvSpPr>
        <p:spPr>
          <a:xfrm>
            <a:off x="4645151" y="2944813"/>
            <a:ext cx="3227832" cy="277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3pPr>
            <a:lvl4pPr marL="1828800" lvl="3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4pPr>
            <a:lvl5pPr marL="2286000" lvl="4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5pPr>
            <a:lvl6pPr marL="2743200" lvl="5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6pPr>
            <a:lvl7pPr marL="3200400" lvl="6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7pPr>
            <a:lvl8pPr marL="3657600" lvl="7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8pPr>
            <a:lvl9pPr marL="4114800" lvl="8" indent="-325754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2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2" name="Google Shape;72;p26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4"/>
                  </a:srgbClr>
                </a:gs>
                <a:gs pos="60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73" name="Google Shape;73;p2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5686"/>
                  </a:srgbClr>
                </a:gs>
                <a:gs pos="61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74" name="Google Shape;74;p26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/>
            <a:ahLst/>
            <a:cxnLst/>
            <a:rect l="l" t="t" r="r" b="b"/>
            <a:pathLst>
              <a:path w="7955280" h="495300" extrusionOk="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>
            <a:gsLst>
              <a:gs pos="0">
                <a:srgbClr val="010101">
                  <a:alpha val="33725"/>
                </a:srgbClr>
              </a:gs>
              <a:gs pos="30000">
                <a:srgbClr val="010101">
                  <a:alpha val="33725"/>
                </a:srgbClr>
              </a:gs>
              <a:gs pos="100000">
                <a:srgbClr val="010101">
                  <a:alpha val="2588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5" name="Google Shape;75;p26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6" name="Google Shape;76;p2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rotWithShape="1">
            <a:blip r:embed="rId2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7" name="Google Shape;77;p26"/>
          <p:cNvSpPr/>
          <p:nvPr/>
        </p:nvSpPr>
        <p:spPr>
          <a:xfrm rot="-60000">
            <a:off x="749204" y="576868"/>
            <a:ext cx="3788941" cy="57222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78" name="Google Shape;78;p26"/>
          <p:cNvSpPr/>
          <p:nvPr/>
        </p:nvSpPr>
        <p:spPr>
          <a:xfrm rot="-60000">
            <a:off x="749808" y="576072"/>
            <a:ext cx="3788941" cy="5722296"/>
          </a:xfrm>
          <a:prstGeom prst="rect">
            <a:avLst/>
          </a:prstGeom>
          <a:blipFill rotWithShape="1">
            <a:blip r:embed="rId2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79" name="Google Shape;79;p26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435684">
            <a:off x="2371106" y="293953"/>
            <a:ext cx="567831" cy="56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6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096196">
            <a:off x="6279647" y="333163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6"/>
          <p:cNvSpPr txBox="1"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nstantia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body" idx="1"/>
          </p:nvPr>
        </p:nvSpPr>
        <p:spPr>
          <a:xfrm rot="60000">
            <a:off x="4854291" y="1150993"/>
            <a:ext cx="3020792" cy="4625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345" algn="l">
              <a:spcBef>
                <a:spcPts val="440"/>
              </a:spcBef>
              <a:spcAft>
                <a:spcPts val="0"/>
              </a:spcAft>
              <a:buSzPts val="1870"/>
              <a:buChar char="O"/>
              <a:defRPr sz="2200"/>
            </a:lvl1pPr>
            <a:lvl2pPr marL="914400" lvl="1" indent="-33655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2pPr>
            <a:lvl3pPr marL="1371600" lvl="2" indent="-325755" algn="l">
              <a:spcBef>
                <a:spcPts val="360"/>
              </a:spcBef>
              <a:spcAft>
                <a:spcPts val="0"/>
              </a:spcAft>
              <a:buSzPts val="1530"/>
              <a:buChar char="O"/>
              <a:defRPr sz="1800"/>
            </a:lvl3pPr>
            <a:lvl4pPr marL="1828800" lvl="3" indent="-314960" algn="l">
              <a:spcBef>
                <a:spcPts val="320"/>
              </a:spcBef>
              <a:spcAft>
                <a:spcPts val="0"/>
              </a:spcAft>
              <a:buSzPts val="1360"/>
              <a:buChar char="O"/>
              <a:defRPr sz="1600"/>
            </a:lvl4pPr>
            <a:lvl5pPr marL="2286000" lvl="4" indent="-304164" algn="l">
              <a:spcBef>
                <a:spcPts val="280"/>
              </a:spcBef>
              <a:spcAft>
                <a:spcPts val="0"/>
              </a:spcAft>
              <a:buSzPts val="1190"/>
              <a:buChar char="O"/>
              <a:defRPr sz="1400"/>
            </a:lvl5pPr>
            <a:lvl6pPr marL="2743200" lvl="5" indent="-33655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6pPr>
            <a:lvl7pPr marL="3200400" lvl="6" indent="-33655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7pPr>
            <a:lvl8pPr marL="3657600" lvl="7" indent="-33655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8pPr>
            <a:lvl9pPr marL="4114800" lvl="8" indent="-336550" algn="l">
              <a:spcBef>
                <a:spcPts val="400"/>
              </a:spcBef>
              <a:spcAft>
                <a:spcPts val="0"/>
              </a:spcAft>
              <a:buSzPts val="1700"/>
              <a:buChar char="O"/>
              <a:defRPr sz="2000"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body" idx="2"/>
          </p:nvPr>
        </p:nvSpPr>
        <p:spPr>
          <a:xfrm rot="-60000">
            <a:off x="1148125" y="3623748"/>
            <a:ext cx="3048891" cy="21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dt" idx="10"/>
          </p:nvPr>
        </p:nvSpPr>
        <p:spPr>
          <a:xfrm rot="60000">
            <a:off x="6341698" y="588567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ftr" idx="11"/>
          </p:nvPr>
        </p:nvSpPr>
        <p:spPr>
          <a:xfrm rot="-60000">
            <a:off x="914554" y="5829261"/>
            <a:ext cx="35226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6"/>
          <p:cNvSpPr txBox="1">
            <a:spLocks noGrp="1"/>
          </p:cNvSpPr>
          <p:nvPr>
            <p:ph type="sldNum" idx="12"/>
          </p:nvPr>
        </p:nvSpPr>
        <p:spPr>
          <a:xfrm rot="60000">
            <a:off x="7557313" y="5896961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2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9" name="Google Shape;89;p2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4"/>
                  </a:srgbClr>
                </a:gs>
                <a:gs pos="60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90" name="Google Shape;90;p27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5686"/>
                  </a:srgbClr>
                </a:gs>
                <a:gs pos="61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91" name="Google Shape;91;p2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/>
            <a:ahLst/>
            <a:cxnLst/>
            <a:rect l="l" t="t" r="r" b="b"/>
            <a:pathLst>
              <a:path w="7955280" h="495300" extrusionOk="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>
            <a:gsLst>
              <a:gs pos="0">
                <a:srgbClr val="010101">
                  <a:alpha val="33725"/>
                </a:srgbClr>
              </a:gs>
              <a:gs pos="30000">
                <a:srgbClr val="010101">
                  <a:alpha val="33725"/>
                </a:srgbClr>
              </a:gs>
              <a:gs pos="100000">
                <a:srgbClr val="010101">
                  <a:alpha val="2588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2" name="Google Shape;92;p27"/>
          <p:cNvSpPr/>
          <p:nvPr/>
        </p:nvSpPr>
        <p:spPr>
          <a:xfrm rot="-60000">
            <a:off x="749204" y="576868"/>
            <a:ext cx="3788941" cy="57222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3" name="Google Shape;93;p27"/>
          <p:cNvSpPr/>
          <p:nvPr/>
        </p:nvSpPr>
        <p:spPr>
          <a:xfrm rot="-60000">
            <a:off x="745058" y="575769"/>
            <a:ext cx="3788941" cy="5722296"/>
          </a:xfrm>
          <a:prstGeom prst="rect">
            <a:avLst/>
          </a:prstGeom>
          <a:blipFill rotWithShape="1">
            <a:blip r:embed="rId2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4" name="Google Shape;94;p27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95" name="Google Shape;95;p27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rotWithShape="1">
            <a:blip r:embed="rId2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96" name="Google Shape;96;p27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435684">
            <a:off x="2371106" y="293953"/>
            <a:ext cx="567831" cy="56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7" descr="C:\Users\Administrator\Desktop\Pushpin Dev\Assets\pushpinLef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4096196">
            <a:off x="6279647" y="333163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7"/>
          <p:cNvSpPr txBox="1"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nstantia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7"/>
          <p:cNvSpPr>
            <a:spLocks noGrp="1"/>
          </p:cNvSpPr>
          <p:nvPr>
            <p:ph type="pic" idx="2"/>
          </p:nvPr>
        </p:nvSpPr>
        <p:spPr>
          <a:xfrm rot="60000">
            <a:off x="4898615" y="1207272"/>
            <a:ext cx="2913863" cy="4539412"/>
          </a:xfrm>
          <a:prstGeom prst="rect">
            <a:avLst/>
          </a:prstGeom>
          <a:noFill/>
          <a:ln w="1016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algn="tl" rotWithShape="0">
              <a:srgbClr val="000000">
                <a:alpha val="40000"/>
              </a:srgbClr>
            </a:outerShdw>
          </a:effectLst>
        </p:spPr>
      </p:sp>
      <p:sp>
        <p:nvSpPr>
          <p:cNvPr id="100" name="Google Shape;100;p27"/>
          <p:cNvSpPr txBox="1">
            <a:spLocks noGrp="1"/>
          </p:cNvSpPr>
          <p:nvPr>
            <p:ph type="body" idx="1"/>
          </p:nvPr>
        </p:nvSpPr>
        <p:spPr>
          <a:xfrm rot="-60000">
            <a:off x="1152144" y="3621024"/>
            <a:ext cx="3044952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8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765"/>
              <a:buNone/>
              <a:defRPr sz="900"/>
            </a:lvl9pPr>
          </a:lstStyle>
          <a:p>
            <a:endParaRPr/>
          </a:p>
        </p:txBody>
      </p:sp>
      <p:sp>
        <p:nvSpPr>
          <p:cNvPr id="101" name="Google Shape;101;p27"/>
          <p:cNvSpPr txBox="1">
            <a:spLocks noGrp="1"/>
          </p:cNvSpPr>
          <p:nvPr>
            <p:ph type="dt" idx="10"/>
          </p:nvPr>
        </p:nvSpPr>
        <p:spPr>
          <a:xfrm rot="60000">
            <a:off x="6345936" y="5888737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ftr" idx="11"/>
          </p:nvPr>
        </p:nvSpPr>
        <p:spPr>
          <a:xfrm rot="-60000">
            <a:off x="914569" y="5831037"/>
            <a:ext cx="33190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sldNum" idx="12"/>
          </p:nvPr>
        </p:nvSpPr>
        <p:spPr>
          <a:xfrm rot="60000">
            <a:off x="7562089" y="5900026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Google Shape;7;p1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1764"/>
                  </a:srgbClr>
                </a:gs>
                <a:gs pos="60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  <p:sp>
          <p:nvSpPr>
            <p:cNvPr id="8" name="Google Shape;8;p1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>
              <a:gsLst>
                <a:gs pos="0">
                  <a:srgbClr val="010101">
                    <a:alpha val="55686"/>
                  </a:srgbClr>
                </a:gs>
                <a:gs pos="61000">
                  <a:srgbClr val="FEFEFE">
                    <a:alpha val="0"/>
                  </a:srgbClr>
                </a:gs>
                <a:gs pos="100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endParaRPr>
            </a:p>
          </p:txBody>
        </p:sp>
      </p:grpSp>
      <p:sp>
        <p:nvSpPr>
          <p:cNvPr id="9" name="Google Shape;9;p18"/>
          <p:cNvSpPr/>
          <p:nvPr/>
        </p:nvSpPr>
        <p:spPr>
          <a:xfrm rot="10800000">
            <a:off x="628649" y="6069330"/>
            <a:ext cx="7920991" cy="537210"/>
          </a:xfrm>
          <a:custGeom>
            <a:avLst/>
            <a:gdLst/>
            <a:ahLst/>
            <a:cxnLst/>
            <a:rect l="l" t="t" r="r" b="b"/>
            <a:pathLst>
              <a:path w="7955280" h="495300" extrusionOk="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>
            <a:gsLst>
              <a:gs pos="0">
                <a:srgbClr val="010101">
                  <a:alpha val="33725"/>
                </a:srgbClr>
              </a:gs>
              <a:gs pos="30000">
                <a:srgbClr val="010101">
                  <a:alpha val="33725"/>
                </a:srgbClr>
              </a:gs>
              <a:gs pos="100000">
                <a:srgbClr val="010101">
                  <a:alpha val="2588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0" name="Google Shape;10;p18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rgbClr val="FEFEFE"/>
          </a:solid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1" name="Google Shape;11;p18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rotWithShape="1">
            <a:blip r:embed="rId14">
              <a:alphaModFix amt="20000"/>
            </a:blip>
            <a:tile tx="0" ty="0" sx="100000" sy="100000" flip="none" algn="tl"/>
          </a:blipFill>
          <a:ln>
            <a:noFill/>
          </a:ln>
          <a:effectLst>
            <a:outerShdw blurRad="101600" dist="508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2" name="Google Shape;12;p18" descr="C:\Users\Administrator\Desktop\Pushpin Dev\Assets\pushpinLeft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1435684">
            <a:off x="543741" y="273091"/>
            <a:ext cx="567831" cy="56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8" descr="C:\Users\Administrator\Desktop\Pushpin Dev\Assets\pushpinLeft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4096196">
            <a:off x="8115079" y="298163"/>
            <a:ext cx="566928" cy="5669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8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  <a:defRPr sz="44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814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040"/>
              <a:buFont typeface="Courgette"/>
              <a:buChar char="O"/>
              <a:defRPr sz="24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47344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870"/>
              <a:buFont typeface="Courgette"/>
              <a:buChar char="O"/>
              <a:defRPr sz="22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365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Courgette"/>
              <a:buChar char="O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25755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530"/>
              <a:buFont typeface="Courgette"/>
              <a:buChar char="O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1496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360"/>
              <a:buFont typeface="Courgette"/>
              <a:buChar char="O"/>
              <a:defRPr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1496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360"/>
              <a:buFont typeface="Courgette"/>
              <a:buChar char="O"/>
              <a:defRPr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496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360"/>
              <a:buFont typeface="Courgette"/>
              <a:buChar char="O"/>
              <a:defRPr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495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360"/>
              <a:buFont typeface="Courgette"/>
              <a:buChar char="O"/>
              <a:defRPr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495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360"/>
              <a:buFont typeface="Courgette"/>
              <a:buChar char="O"/>
              <a:defRPr sz="16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dt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ft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18" name="Google Shape;18;p18"/>
          <p:cNvSpPr txBox="1">
            <a:spLocks noGrp="1"/>
          </p:cNvSpPr>
          <p:nvPr>
            <p:ph type="sldNum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"/>
          <p:cNvSpPr txBox="1">
            <a:spLocks noGrp="1"/>
          </p:cNvSpPr>
          <p:nvPr>
            <p:ph type="ctrTitle"/>
          </p:nvPr>
        </p:nvSpPr>
        <p:spPr>
          <a:xfrm>
            <a:off x="1547664" y="1844824"/>
            <a:ext cx="619268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 sz="4400"/>
              <a:t>Елементи финансијских извјештаја</a:t>
            </a:r>
            <a:endParaRPr sz="4400"/>
          </a:p>
        </p:txBody>
      </p:sp>
      <p:sp>
        <p:nvSpPr>
          <p:cNvPr id="121" name="Google Shape;121;p1"/>
          <p:cNvSpPr txBox="1">
            <a:spLocks noGrp="1"/>
          </p:cNvSpPr>
          <p:nvPr>
            <p:ph type="subTitle" idx="1"/>
          </p:nvPr>
        </p:nvSpPr>
        <p:spPr>
          <a:xfrm>
            <a:off x="1691680" y="4365104"/>
            <a:ext cx="5712179" cy="1111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Александра Крчмар, ма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Приходи</a:t>
            </a:r>
            <a:endParaRPr/>
          </a:p>
        </p:txBody>
      </p:sp>
      <p:sp>
        <p:nvSpPr>
          <p:cNvPr id="178" name="Google Shape;178;p10"/>
          <p:cNvSpPr txBox="1">
            <a:spLocks noGrp="1"/>
          </p:cNvSpPr>
          <p:nvPr>
            <p:ph type="body" idx="1"/>
          </p:nvPr>
        </p:nvSpPr>
        <p:spPr>
          <a:xfrm>
            <a:off x="1403648" y="2132856"/>
            <a:ext cx="6421328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Приходи су повећања економских користи током обрачунског периода у облику </a:t>
            </a:r>
            <a:r>
              <a:rPr lang="ru-RU" b="1" dirty="0">
                <a:latin typeface="Constantia"/>
                <a:ea typeface="Constantia"/>
                <a:cs typeface="Constantia"/>
                <a:sym typeface="Constantia"/>
              </a:rPr>
              <a:t>прилива или повећања имовине или смањења обавеза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, која имају за резултат пораст капитала који не представља пораст по основу доприноса власника капитала.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Приходи и добици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Расходи</a:t>
            </a:r>
            <a:endParaRPr/>
          </a:p>
        </p:txBody>
      </p:sp>
      <p:sp>
        <p:nvSpPr>
          <p:cNvPr id="184" name="Google Shape;184;p11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Расходи су смањења економских користи током обрачунског периода у облику </a:t>
            </a:r>
            <a:r>
              <a:rPr lang="ru-RU" b="1" dirty="0">
                <a:latin typeface="Constantia"/>
                <a:ea typeface="Constantia"/>
                <a:cs typeface="Constantia"/>
                <a:sym typeface="Constantia"/>
              </a:rPr>
              <a:t>одлива или смањења имовине или настанка обавеза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, која имају за резултат смањење капитала који не представља смањење по основу расподеле власницима капитала.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Расходи и губици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7077377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Признавање елемената ФИ</a:t>
            </a:r>
            <a:endParaRPr/>
          </a:p>
        </p:txBody>
      </p:sp>
      <p:sp>
        <p:nvSpPr>
          <p:cNvPr id="190" name="Google Shape;190;p12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Ставка која испуњава дефиницију елемента се признаје ако: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је вјероватно да ће доћи до прилива у или одлива из ентитета будуће економске користи повезане са том ставком и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ставка има цијену коштања или вриједност која се може поуздано одмјерити.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  <p:pic>
        <p:nvPicPr>
          <p:cNvPr id="191" name="Google Shape;19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040" y="3132459"/>
            <a:ext cx="3383671" cy="3383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Признавање имовине</a:t>
            </a:r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Имовина се признаје у билансу стања када је прилив будућих економских користи у ентитет </a:t>
            </a:r>
            <a:r>
              <a:rPr lang="ru-RU" b="1" dirty="0" smtClean="0">
                <a:latin typeface="Constantia"/>
                <a:ea typeface="Constantia"/>
                <a:cs typeface="Constantia"/>
                <a:sym typeface="Constantia"/>
              </a:rPr>
              <a:t>вјероватан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, и када имовина има </a:t>
            </a: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цијену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коштања или </a:t>
            </a: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вриједност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која се може поуздано </a:t>
            </a:r>
            <a:r>
              <a:rPr lang="ru-RU" b="1" dirty="0" smtClean="0">
                <a:latin typeface="Constantia"/>
                <a:ea typeface="Constantia"/>
                <a:cs typeface="Constantia"/>
                <a:sym typeface="Constantia"/>
              </a:rPr>
              <a:t>одмјерити</a:t>
            </a:r>
            <a:endParaRPr b="1"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Признавање обавеза</a:t>
            </a:r>
            <a:endParaRPr/>
          </a:p>
        </p:txBody>
      </p:sp>
      <p:sp>
        <p:nvSpPr>
          <p:cNvPr id="203" name="Google Shape;203;p14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Обавеза се признаје у билансу стања када је </a:t>
            </a:r>
            <a:r>
              <a:rPr lang="ru-RU" b="1" dirty="0" smtClean="0">
                <a:latin typeface="Constantia"/>
                <a:ea typeface="Constantia"/>
                <a:cs typeface="Constantia"/>
                <a:sym typeface="Constantia"/>
              </a:rPr>
              <a:t>вјероватно</a:t>
            </a: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да ће одлив ресурса који садрже економске користи бити </a:t>
            </a: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посљедица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измирења садашње обавезе и када се износ по коме ће се измирење извршити може поуздано </a:t>
            </a:r>
            <a:r>
              <a:rPr lang="ru-RU" b="1" dirty="0" smtClean="0">
                <a:latin typeface="Constantia"/>
                <a:ea typeface="Constantia"/>
                <a:cs typeface="Constantia"/>
                <a:sym typeface="Constantia"/>
              </a:rPr>
              <a:t>одмјерити</a:t>
            </a:r>
            <a:endParaRPr b="1"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Признавање прихода</a:t>
            </a:r>
            <a:endParaRPr/>
          </a:p>
        </p:txBody>
      </p:sp>
      <p:sp>
        <p:nvSpPr>
          <p:cNvPr id="209" name="Google Shape;209;p15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Приход се признаје у билансу </a:t>
            </a: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успјеха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када настане повећање будућих економских користи, повезано са повећањем имовине или смањењем обавеза, и које може поуздано да се одмјери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Признавање расхода</a:t>
            </a:r>
            <a:endParaRPr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Расходи се признаје у билансу успеха када настане смањење будућих економских користи, повезано са смањењем имовине или повећањем обавеза, и које може поуздано да се одмјери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>
            <a:spLocks noGrp="1"/>
          </p:cNvSpPr>
          <p:nvPr>
            <p:ph type="title"/>
          </p:nvPr>
        </p:nvSpPr>
        <p:spPr>
          <a:xfrm>
            <a:off x="1138155" y="2818911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ts val="4400"/>
            </a:pPr>
            <a:r>
              <a:rPr lang="sr-Cyrl-BA" dirty="0" smtClean="0"/>
              <a:t>Задатак</a:t>
            </a:r>
            <a:r>
              <a:rPr lang="sr-Cyrl-BA" dirty="0"/>
              <a:t>/</a:t>
            </a:r>
            <a:r>
              <a:rPr lang="sr-Latn-BA" dirty="0" smtClean="0"/>
              <a:t>buzz </a:t>
            </a:r>
            <a:r>
              <a:rPr lang="sr-Cyrl-BA" dirty="0" smtClean="0"/>
              <a:t>групе: </a:t>
            </a:r>
            <a:r>
              <a:rPr lang="sr-Cyrl-BA" dirty="0" smtClean="0"/>
              <a:t>Анализа </a:t>
            </a:r>
            <a:r>
              <a:rPr lang="sr-Cyrl-BA" dirty="0"/>
              <a:t>ФИ </a:t>
            </a:r>
            <a:r>
              <a:rPr lang="sr-Cyrl-BA" dirty="0" smtClean="0"/>
              <a:t>Бања </a:t>
            </a:r>
            <a:r>
              <a:rPr lang="sr-Cyrl-BA" dirty="0" smtClean="0"/>
              <a:t>Врућица а.д. </a:t>
            </a:r>
            <a:r>
              <a:rPr lang="sr-Cyrl-BA" dirty="0" smtClean="0"/>
              <a:t>Теслић за </a:t>
            </a:r>
            <a:r>
              <a:rPr lang="sr-Cyrl-BA" dirty="0"/>
              <a:t>2020. </a:t>
            </a:r>
            <a:r>
              <a:rPr lang="sr-Cyrl-BA" dirty="0" smtClean="0"/>
              <a:t>годину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Основни елементи ФИ</a:t>
            </a:r>
            <a:endParaRPr/>
          </a:p>
        </p:txBody>
      </p:sp>
      <p:sp>
        <p:nvSpPr>
          <p:cNvPr id="127" name="Google Shape;127;p2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Имовина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Обавезе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Капитал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Приходи 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Расходи</a:t>
            </a:r>
            <a:endParaRPr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Имовина</a:t>
            </a:r>
            <a:endParaRPr/>
          </a:p>
        </p:txBody>
      </p:sp>
      <p:sp>
        <p:nvSpPr>
          <p:cNvPr id="133" name="Google Shape;133;p3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Имовина је ресурс који је контролисан од стране ентитета као резултат прошлих догађаја и од кога се очекује прилив будућих економских користи за ентитет.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Будуће економске користи садржане у имовини представљају потенцијал да, директно или индиректно, допринесу токовима готовине и готовинских еквивалената ентитета.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Имовина</a:t>
            </a:r>
            <a:endParaRPr/>
          </a:p>
        </p:txBody>
      </p:sp>
      <p:sp>
        <p:nvSpPr>
          <p:cNvPr id="139" name="Google Shape;139;p4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Имовина може да се: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користи засебно или у комбинацији са другом имовином у производњи добара или услуга које ентитет продаје;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размјени за другу имовину;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користи у измирењу обавезе или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расподијели власницима ентитета.</a:t>
            </a:r>
            <a:endParaRPr/>
          </a:p>
          <a:p>
            <a:pPr marL="365760" lvl="1" indent="0" algn="l" rtl="0">
              <a:spcBef>
                <a:spcPts val="440"/>
              </a:spcBef>
              <a:spcAft>
                <a:spcPts val="0"/>
              </a:spcAft>
              <a:buSzPts val="1870"/>
              <a:buNone/>
            </a:pP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Имовина</a:t>
            </a:r>
            <a:endParaRPr/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872" y="3573016"/>
            <a:ext cx="2707923" cy="274157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5"/>
          <p:cNvSpPr txBox="1"/>
          <p:nvPr/>
        </p:nvSpPr>
        <p:spPr>
          <a:xfrm>
            <a:off x="2195736" y="3717032"/>
            <a:ext cx="1584176" cy="646331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правно власништво </a:t>
            </a: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47" name="Google Shape;147;p5"/>
          <p:cNvSpPr txBox="1">
            <a:spLocks noGrp="1"/>
          </p:cNvSpPr>
          <p:nvPr>
            <p:ph type="body" idx="1"/>
          </p:nvPr>
        </p:nvSpPr>
        <p:spPr>
          <a:xfrm>
            <a:off x="1547664" y="2060848"/>
            <a:ext cx="6196405" cy="1348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Начини стицања имовине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Материјална и нематеријална имовина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Примјер лизинга: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5796136" y="4491029"/>
            <a:ext cx="1440160" cy="646331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rPr>
              <a:t>економска корист</a:t>
            </a:r>
            <a:endParaRPr sz="1800" b="0" i="0" u="none" strike="noStrike" cap="none">
              <a:solidFill>
                <a:schemeClr val="dk1"/>
              </a:solidFill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Обавезе</a:t>
            </a:r>
            <a:endParaRPr/>
          </a:p>
        </p:txBody>
      </p:sp>
      <p:sp>
        <p:nvSpPr>
          <p:cNvPr id="154" name="Google Shape;154;p6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Обавеза је садашња обавеза ентитета заснована на прошлим догађајима, за чије се измирење очекује да ће разултирати одливом ресурса из ентитета који садрже економске користи.</a:t>
            </a:r>
            <a:endParaRPr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Обавеза је дужност или одговорност за делање или извршење на одређени начин.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Обавезе</a:t>
            </a:r>
            <a:endParaRPr/>
          </a:p>
        </p:txBody>
      </p:sp>
      <p:sp>
        <p:nvSpPr>
          <p:cNvPr id="160" name="Google Shape;160;p7"/>
          <p:cNvSpPr txBox="1">
            <a:spLocks noGrp="1"/>
          </p:cNvSpPr>
          <p:nvPr>
            <p:ph type="body" idx="1"/>
          </p:nvPr>
        </p:nvSpPr>
        <p:spPr>
          <a:xfrm>
            <a:off x="1463040" y="1988840"/>
            <a:ext cx="6349320" cy="4176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Садашње и будуће обавезе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 dirty="0" smtClean="0">
                <a:latin typeface="Constantia"/>
                <a:ea typeface="Constantia"/>
                <a:cs typeface="Constantia"/>
                <a:sym typeface="Constantia"/>
              </a:rPr>
              <a:t>Измирење </a:t>
            </a: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обавезе:</a:t>
            </a:r>
            <a:endParaRPr dirty="0"/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плаћањем у готовини; 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преносом друге имовине; 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пружањем услуга; 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заменом те обавезе са другом обавезом; 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конверзијом обавезе у капитал;</a:t>
            </a:r>
            <a:endParaRPr dirty="0"/>
          </a:p>
          <a:p>
            <a:pPr marL="640080" lvl="1" indent="-274320" algn="l" rtl="0">
              <a:spcBef>
                <a:spcPts val="440"/>
              </a:spcBef>
              <a:spcAft>
                <a:spcPts val="0"/>
              </a:spcAft>
              <a:buSzPts val="1870"/>
              <a:buFont typeface="Noto Sans Symbols"/>
              <a:buChar char="⮚"/>
            </a:pPr>
            <a:r>
              <a:rPr lang="ru-RU" dirty="0">
                <a:latin typeface="Constantia"/>
                <a:ea typeface="Constantia"/>
                <a:cs typeface="Constantia"/>
                <a:sym typeface="Constantia"/>
              </a:rPr>
              <a:t>одрицањем од стране повјериоца.</a:t>
            </a:r>
            <a:endParaRPr dirty="0">
              <a:latin typeface="Constantia"/>
              <a:ea typeface="Constantia"/>
              <a:cs typeface="Constantia"/>
              <a:sym typeface="Constant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 txBox="1"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nstantia"/>
              <a:buNone/>
            </a:pPr>
            <a:r>
              <a:rPr lang="ru-RU"/>
              <a:t>Капитал</a:t>
            </a:r>
            <a:endParaRPr/>
          </a:p>
        </p:txBody>
      </p:sp>
      <p:sp>
        <p:nvSpPr>
          <p:cNvPr id="166" name="Google Shape;166;p8"/>
          <p:cNvSpPr txBox="1"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Капитал је резидуално учешће у имовини ентитета након одузимања свих његових обавеза</a:t>
            </a:r>
            <a:endParaRPr/>
          </a:p>
          <a:p>
            <a:pPr marL="274320" lvl="0" indent="-14478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Char char="O"/>
            </a:pPr>
            <a:r>
              <a:rPr lang="ru-RU">
                <a:latin typeface="Constantia"/>
                <a:ea typeface="Constantia"/>
                <a:cs typeface="Constantia"/>
                <a:sym typeface="Constantia"/>
              </a:rPr>
              <a:t>Разлагање капитала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5436096" y="3836056"/>
            <a:ext cx="1872208" cy="3600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5875" cap="flat" cmpd="sng">
            <a:solidFill>
              <a:srgbClr val="955D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3267" t="27305" r="36315" b="16820"/>
          <a:stretch/>
        </p:blipFill>
        <p:spPr>
          <a:xfrm>
            <a:off x="827584" y="692696"/>
            <a:ext cx="7488832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ushpin">
  <a:themeElements>
    <a:clrScheme name="Pushpin">
      <a:dk1>
        <a:srgbClr val="000000"/>
      </a:dk1>
      <a:lt1>
        <a:srgbClr val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470</Words>
  <Application>Microsoft Office PowerPoint</Application>
  <PresentationFormat>On-screen Show (4:3)</PresentationFormat>
  <Paragraphs>58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Courgette</vt:lpstr>
      <vt:lpstr>Noto Sans Symbols</vt:lpstr>
      <vt:lpstr>Constantia</vt:lpstr>
      <vt:lpstr>Libre Franklin</vt:lpstr>
      <vt:lpstr>Pushpin</vt:lpstr>
      <vt:lpstr>Елементи финансијских извјештаја</vt:lpstr>
      <vt:lpstr>Основни елементи ФИ</vt:lpstr>
      <vt:lpstr>Имовина</vt:lpstr>
      <vt:lpstr>Имовина</vt:lpstr>
      <vt:lpstr>Имовина</vt:lpstr>
      <vt:lpstr>Обавезе</vt:lpstr>
      <vt:lpstr>Обавезе</vt:lpstr>
      <vt:lpstr>Капитал</vt:lpstr>
      <vt:lpstr>PowerPoint Presentation</vt:lpstr>
      <vt:lpstr>Приходи</vt:lpstr>
      <vt:lpstr>Расходи</vt:lpstr>
      <vt:lpstr>Признавање елемената ФИ</vt:lpstr>
      <vt:lpstr>Признавање имовине</vt:lpstr>
      <vt:lpstr>Признавање обавеза</vt:lpstr>
      <vt:lpstr>Признавање прихода</vt:lpstr>
      <vt:lpstr>Признавање расхода</vt:lpstr>
      <vt:lpstr>Задатак/buzz групе: Анализа ФИ Бања Врућица а.д. Теслић за 2020. годину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Елементи финансијских извјештаја</dc:title>
  <dc:creator>A</dc:creator>
  <cp:lastModifiedBy>AK</cp:lastModifiedBy>
  <cp:revision>2</cp:revision>
  <dcterms:created xsi:type="dcterms:W3CDTF">2020-11-16T21:02:51Z</dcterms:created>
  <dcterms:modified xsi:type="dcterms:W3CDTF">2021-10-29T10:45:22Z</dcterms:modified>
</cp:coreProperties>
</file>