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1"/>
  </p:notesMasterIdLst>
  <p:handoutMasterIdLst>
    <p:handoutMasterId r:id="rId62"/>
  </p:handoutMasterIdLst>
  <p:sldIdLst>
    <p:sldId id="256" r:id="rId2"/>
    <p:sldId id="277" r:id="rId3"/>
    <p:sldId id="281" r:id="rId4"/>
    <p:sldId id="278" r:id="rId5"/>
    <p:sldId id="279" r:id="rId6"/>
    <p:sldId id="280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35" r:id="rId26"/>
    <p:sldId id="336" r:id="rId27"/>
    <p:sldId id="323" r:id="rId28"/>
    <p:sldId id="342" r:id="rId29"/>
    <p:sldId id="338" r:id="rId30"/>
    <p:sldId id="339" r:id="rId31"/>
    <p:sldId id="327" r:id="rId32"/>
    <p:sldId id="289" r:id="rId33"/>
    <p:sldId id="290" r:id="rId34"/>
    <p:sldId id="328" r:id="rId35"/>
    <p:sldId id="291" r:id="rId36"/>
    <p:sldId id="329" r:id="rId37"/>
    <p:sldId id="331" r:id="rId38"/>
    <p:sldId id="292" r:id="rId39"/>
    <p:sldId id="293" r:id="rId40"/>
    <p:sldId id="330" r:id="rId41"/>
    <p:sldId id="294" r:id="rId42"/>
    <p:sldId id="343" r:id="rId43"/>
    <p:sldId id="344" r:id="rId44"/>
    <p:sldId id="333" r:id="rId45"/>
    <p:sldId id="334" r:id="rId46"/>
    <p:sldId id="332" r:id="rId47"/>
    <p:sldId id="296" r:id="rId48"/>
    <p:sldId id="297" r:id="rId49"/>
    <p:sldId id="340" r:id="rId50"/>
    <p:sldId id="341" r:id="rId51"/>
    <p:sldId id="298" r:id="rId52"/>
    <p:sldId id="299" r:id="rId53"/>
    <p:sldId id="300" r:id="rId54"/>
    <p:sldId id="301" r:id="rId55"/>
    <p:sldId id="302" r:id="rId56"/>
    <p:sldId id="303" r:id="rId57"/>
    <p:sldId id="304" r:id="rId58"/>
    <p:sldId id="337" r:id="rId59"/>
    <p:sldId id="276" r:id="rId6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AEA"/>
    <a:srgbClr val="DDDDDD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7A913B-DEFB-A04F-9D6D-025F573E7932}" v="1" dt="2023-01-24T15:22:00.5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9" autoAdjust="0"/>
    <p:restoredTop sz="94681" autoAdjust="0"/>
  </p:normalViewPr>
  <p:slideViewPr>
    <p:cSldViewPr>
      <p:cViewPr varScale="1">
        <p:scale>
          <a:sx n="99" d="100"/>
          <a:sy n="99" d="100"/>
        </p:scale>
        <p:origin x="1984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68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microsoft.com/office/2016/11/relationships/changesInfo" Target="changesInfos/changesInfo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gor Todorovic" userId="b456dcb4c43cc0e5" providerId="LiveId" clId="{C27A913B-DEFB-A04F-9D6D-025F573E7932}"/>
    <pc:docChg chg="addSld modSld">
      <pc:chgData name="Igor Todorovic" userId="b456dcb4c43cc0e5" providerId="LiveId" clId="{C27A913B-DEFB-A04F-9D6D-025F573E7932}" dt="2023-01-24T15:22:11.286" v="3"/>
      <pc:docMkLst>
        <pc:docMk/>
      </pc:docMkLst>
      <pc:sldChg chg="addSp delSp modSp new mod">
        <pc:chgData name="Igor Todorovic" userId="b456dcb4c43cc0e5" providerId="LiveId" clId="{C27A913B-DEFB-A04F-9D6D-025F573E7932}" dt="2023-01-24T15:22:11.286" v="3"/>
        <pc:sldMkLst>
          <pc:docMk/>
          <pc:sldMk cId="854596107" sldId="344"/>
        </pc:sldMkLst>
        <pc:spChg chg="mod">
          <ac:chgData name="Igor Todorovic" userId="b456dcb4c43cc0e5" providerId="LiveId" clId="{C27A913B-DEFB-A04F-9D6D-025F573E7932}" dt="2023-01-24T15:22:11.286" v="3"/>
          <ac:spMkLst>
            <pc:docMk/>
            <pc:sldMk cId="854596107" sldId="344"/>
            <ac:spMk id="2" creationId="{DCA4D7F7-6F1F-1C0C-C2AD-4D820966692B}"/>
          </ac:spMkLst>
        </pc:spChg>
        <pc:spChg chg="del">
          <ac:chgData name="Igor Todorovic" userId="b456dcb4c43cc0e5" providerId="LiveId" clId="{C27A913B-DEFB-A04F-9D6D-025F573E7932}" dt="2023-01-24T15:22:00.561" v="1" actId="931"/>
          <ac:spMkLst>
            <pc:docMk/>
            <pc:sldMk cId="854596107" sldId="344"/>
            <ac:spMk id="3" creationId="{89EEBCDC-F581-664B-6B16-ECBDF6F09CDA}"/>
          </ac:spMkLst>
        </pc:spChg>
        <pc:picChg chg="add mod">
          <ac:chgData name="Igor Todorovic" userId="b456dcb4c43cc0e5" providerId="LiveId" clId="{C27A913B-DEFB-A04F-9D6D-025F573E7932}" dt="2023-01-24T15:22:06.689" v="2" actId="27614"/>
          <ac:picMkLst>
            <pc:docMk/>
            <pc:sldMk cId="854596107" sldId="344"/>
            <ac:picMk id="5" creationId="{227F6263-FE3F-AEA7-EDA3-E72F39D998BB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541850-1760-40AE-A926-860FBB1CB86C}" type="datetimeFigureOut">
              <a:rPr lang="en-US" smtClean="0"/>
              <a:pPr/>
              <a:t>1/24/23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93706E-AE2C-4D6D-88A5-A90F5A1C8E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0283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3D0A2C-6F68-4160-B12B-EED329351B7A}" type="datetimeFigureOut">
              <a:rPr lang="en-US" smtClean="0"/>
              <a:pPr/>
              <a:t>1/24/23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B7738B-2612-434B-91F4-AC1E355C3A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240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9853B8-6761-419E-B734-87053C77C0D3}" type="slidenum">
              <a:rPr lang="en-US"/>
              <a:pPr/>
              <a:t>25</a:t>
            </a:fld>
            <a:endParaRPr lang="en-US"/>
          </a:p>
        </p:txBody>
      </p:sp>
      <p:sp>
        <p:nvSpPr>
          <p:cNvPr id="199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r-Latn-C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1BF3D5-31AA-4B86-AE9C-F2F69AEBE90C}" type="slidenum">
              <a:rPr lang="en-US"/>
              <a:pPr/>
              <a:t>26</a:t>
            </a:fld>
            <a:endParaRPr lang="en-US"/>
          </a:p>
        </p:txBody>
      </p:sp>
      <p:sp>
        <p:nvSpPr>
          <p:cNvPr id="19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r-Latn-C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351E5C-9EEB-4C71-B8FB-0940B45ECD7B}" type="slidenum">
              <a:rPr lang="en-US"/>
              <a:pPr/>
              <a:t>31</a:t>
            </a:fld>
            <a:endParaRPr lang="en-US"/>
          </a:p>
        </p:txBody>
      </p:sp>
      <p:sp>
        <p:nvSpPr>
          <p:cNvPr id="144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r-Latn-C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1394D1-DD72-45EF-80A5-1FA1138CAEF1}" type="slidenum">
              <a:rPr lang="en-US"/>
              <a:pPr/>
              <a:t>58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r-Latn-C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1.bin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89" name="Object 17"/>
          <p:cNvGraphicFramePr>
            <a:graphicFrameLocks noChangeAspect="1"/>
          </p:cNvGraphicFramePr>
          <p:nvPr/>
        </p:nvGraphicFramePr>
        <p:xfrm>
          <a:off x="4252913" y="0"/>
          <a:ext cx="4891087" cy="4437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8228571" imgH="8711111" progId="">
                  <p:embed/>
                </p:oleObj>
              </mc:Choice>
              <mc:Fallback>
                <p:oleObj name="Image" r:id="rId2" imgW="8228571" imgH="8711111" progId="">
                  <p:embed/>
                  <p:pic>
                    <p:nvPicPr>
                      <p:cNvPr id="3089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gray">
                      <a:xfrm>
                        <a:off x="4252913" y="0"/>
                        <a:ext cx="4891087" cy="4437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gradFill rotWithShape="1">
                              <a:gsLst>
                                <a:gs pos="0">
                                  <a:schemeClr val="accent1">
                                    <a:gamma/>
                                    <a:tint val="72941"/>
                                    <a:invGamma/>
                                    <a:alpha val="39999"/>
                                  </a:schemeClr>
                                </a:gs>
                                <a:gs pos="100000">
                                  <a:schemeClr val="accent1"/>
                                </a:gs>
                              </a:gsLst>
                              <a:lin ang="54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90" name="Rectangle 18" descr="Light horizontal"/>
          <p:cNvSpPr>
            <a:spLocks noChangeArrowheads="1"/>
          </p:cNvSpPr>
          <p:nvPr/>
        </p:nvSpPr>
        <p:spPr bwMode="gray">
          <a:xfrm>
            <a:off x="0" y="9525"/>
            <a:ext cx="1476375" cy="6848475"/>
          </a:xfrm>
          <a:prstGeom prst="rect">
            <a:avLst/>
          </a:prstGeom>
          <a:pattFill prst="ltHorz">
            <a:fgClr>
              <a:schemeClr val="bg2"/>
            </a:fgClr>
            <a:bgClr>
              <a:srgbClr val="FFFFFF"/>
            </a:bgClr>
          </a:patt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91" name="Rectangle 19"/>
          <p:cNvSpPr>
            <a:spLocks noChangeArrowheads="1"/>
          </p:cNvSpPr>
          <p:nvPr/>
        </p:nvSpPr>
        <p:spPr bwMode="ltGray">
          <a:xfrm flipV="1">
            <a:off x="0" y="3571876"/>
            <a:ext cx="9144000" cy="1801812"/>
          </a:xfrm>
          <a:prstGeom prst="rect">
            <a:avLst/>
          </a:prstGeom>
          <a:solidFill>
            <a:schemeClr val="accent1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93" name="AutoShape 21"/>
          <p:cNvSpPr>
            <a:spLocks noChangeArrowheads="1"/>
          </p:cNvSpPr>
          <p:nvPr/>
        </p:nvSpPr>
        <p:spPr bwMode="ltGray">
          <a:xfrm>
            <a:off x="1474788" y="5156200"/>
            <a:ext cx="7129462" cy="504825"/>
          </a:xfrm>
          <a:prstGeom prst="roundRect">
            <a:avLst>
              <a:gd name="adj" fmla="val 16667"/>
            </a:avLst>
          </a:prstGeom>
          <a:solidFill>
            <a:schemeClr val="tx1"/>
          </a:solidFill>
          <a:ln w="38100" algn="ctr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1447800" y="3548063"/>
            <a:ext cx="7239000" cy="1371600"/>
          </a:xfrm>
        </p:spPr>
        <p:txBody>
          <a:bodyPr/>
          <a:lstStyle>
            <a:lvl1pPr algn="l"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1614488" y="5224463"/>
            <a:ext cx="6858000" cy="3810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00800"/>
            <a:ext cx="2667000" cy="2555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0" y="6400800"/>
            <a:ext cx="2895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Name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57AA86-55A8-4354-BB36-79E68951071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19088"/>
            <a:ext cx="2057400" cy="60055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19088"/>
            <a:ext cx="6019800" cy="60055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00800"/>
            <a:ext cx="2667000" cy="2555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0" y="6400800"/>
            <a:ext cx="2895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Name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FC0C4C-3C06-458B-A39D-AB749D84D03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7688" y="319088"/>
            <a:ext cx="7162800" cy="5635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076325"/>
            <a:ext cx="8229600" cy="5248275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00800"/>
            <a:ext cx="2667000" cy="2555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0" y="6400800"/>
            <a:ext cx="2895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Name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657600" y="6386513"/>
            <a:ext cx="2133600" cy="211137"/>
          </a:xfrm>
        </p:spPr>
        <p:txBody>
          <a:bodyPr/>
          <a:lstStyle>
            <a:lvl1pPr>
              <a:defRPr/>
            </a:lvl1pPr>
          </a:lstStyle>
          <a:p>
            <a:fld id="{174B80BA-CFA4-45B2-AE7F-6EF70E9D952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FBBBEE-C0DD-41BA-8817-BAD783A8A5B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9E7401-8A0F-4B1D-AA4D-B9BF4328FD1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76325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76325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98A199-1815-4106-87E5-13384E19176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400800"/>
            <a:ext cx="2667000" cy="2555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943600" y="6400800"/>
            <a:ext cx="2895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Name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25DD6F-D240-4843-BE63-2F92F586D3B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400800"/>
            <a:ext cx="2667000" cy="2555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943600" y="6400800"/>
            <a:ext cx="2895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Name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CCB997-968D-484B-91C9-104EC2F0086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400800"/>
            <a:ext cx="2667000" cy="2555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943600" y="6400800"/>
            <a:ext cx="2895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Name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21ED4B-111A-45B6-B07E-DEDEAF521D7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3E0119-0A29-4857-91EA-222A739B1F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00800"/>
            <a:ext cx="2667000" cy="2555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0" y="6400800"/>
            <a:ext cx="2895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Name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8760D3-8780-4CCC-9228-B7C8F5D86CD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 descr="Light horizontal"/>
          <p:cNvSpPr>
            <a:spLocks noChangeArrowheads="1"/>
          </p:cNvSpPr>
          <p:nvPr/>
        </p:nvSpPr>
        <p:spPr bwMode="gray">
          <a:xfrm>
            <a:off x="0" y="0"/>
            <a:ext cx="468313" cy="6858000"/>
          </a:xfrm>
          <a:prstGeom prst="rect">
            <a:avLst/>
          </a:prstGeom>
          <a:pattFill prst="ltHorz">
            <a:fgClr>
              <a:schemeClr val="bg2"/>
            </a:fgClr>
            <a:bgClr>
              <a:srgbClr val="FFFFFF"/>
            </a:bgClr>
          </a:patt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invGray">
          <a:xfrm>
            <a:off x="0" y="-26988"/>
            <a:ext cx="9144000" cy="692151"/>
          </a:xfrm>
          <a:prstGeom prst="rect">
            <a:avLst/>
          </a:prstGeom>
          <a:solidFill>
            <a:schemeClr val="accent1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gray">
          <a:xfrm>
            <a:off x="468313" y="6410325"/>
            <a:ext cx="8424862" cy="0"/>
          </a:xfrm>
          <a:prstGeom prst="line">
            <a:avLst/>
          </a:prstGeom>
          <a:noFill/>
          <a:ln w="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42" name="AutoShape 18"/>
          <p:cNvSpPr>
            <a:spLocks noChangeArrowheads="1"/>
          </p:cNvSpPr>
          <p:nvPr/>
        </p:nvSpPr>
        <p:spPr bwMode="blackWhite">
          <a:xfrm>
            <a:off x="468313" y="233363"/>
            <a:ext cx="7488237" cy="720725"/>
          </a:xfrm>
          <a:prstGeom prst="roundRect">
            <a:avLst>
              <a:gd name="adj" fmla="val 16667"/>
            </a:avLst>
          </a:prstGeom>
          <a:solidFill>
            <a:schemeClr val="tx1"/>
          </a:solidFill>
          <a:ln w="38100" algn="ctr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76325"/>
            <a:ext cx="82296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657600" y="6386513"/>
            <a:ext cx="2133600" cy="21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1">
                <a:latin typeface="+mn-lt"/>
              </a:defRPr>
            </a:lvl1pPr>
          </a:lstStyle>
          <a:p>
            <a:fld id="{AA25ED76-126D-4443-AF61-748130F569D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547688" y="319088"/>
            <a:ext cx="71628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fortune.com/2021/11/09/tesla-stock-elon-musk-tweets-selling-stock-michael-burry-personal-debt/" TargetMode="External"/><Relationship Id="rId2" Type="http://schemas.openxmlformats.org/officeDocument/2006/relationships/hyperlink" Target="https://www.nytimes.com/2021/11/09/business/tesla-elon-musk-stock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vox.com/recode/2021/5/18/22441831/elon-musk-bitcoin-dogecoin-crypto-prices-tesla" TargetMode="External"/><Relationship Id="rId5" Type="http://schemas.openxmlformats.org/officeDocument/2006/relationships/hyperlink" Target="https://fortune.com/2021/11/02/tesla-hertz-shares-dip-elon-musk-tweet-no-contract-signed-100000-electric-vehicles/" TargetMode="External"/><Relationship Id="rId4" Type="http://schemas.openxmlformats.org/officeDocument/2006/relationships/hyperlink" Target="https://www.wsj.com/articles/tesla-shares-sink-as-musk-jokes-about-bankruptcy-1522682691" TargetMode="Externa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3657600"/>
            <a:ext cx="9144000" cy="1371600"/>
          </a:xfrm>
        </p:spPr>
        <p:txBody>
          <a:bodyPr/>
          <a:lstStyle/>
          <a:p>
            <a:pPr algn="ctr"/>
            <a:r>
              <a:rPr lang="en-US" sz="3100" dirty="0"/>
              <a:t> </a:t>
            </a:r>
            <a:r>
              <a:rPr lang="en-US" sz="3100" dirty="0">
                <a:solidFill>
                  <a:schemeClr val="bg1"/>
                </a:solidFill>
              </a:rPr>
              <a:t>OBJAVLJIVANJE I TRANSPARENTNOST INFORMACIJA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1600" dirty="0"/>
              <a:t>Prof. </a:t>
            </a:r>
            <a:r>
              <a:rPr lang="en-US" sz="1600" dirty="0" err="1"/>
              <a:t>dr</a:t>
            </a:r>
            <a:r>
              <a:rPr lang="en-US" sz="1600" dirty="0"/>
              <a:t> Igor </a:t>
            </a:r>
            <a:r>
              <a:rPr lang="en-US" sz="1600" dirty="0" err="1"/>
              <a:t>Todorovi</a:t>
            </a:r>
            <a:r>
              <a:rPr lang="sr-Latn-BA" sz="1600" dirty="0"/>
              <a:t>ć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Objavljivanje i transparetnost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/>
              <a:t>Objavljivanje</a:t>
            </a:r>
            <a:r>
              <a:rPr lang="sr-Cyrl-BA" dirty="0"/>
              <a:t> </a:t>
            </a:r>
            <a:r>
              <a:rPr lang="sr-Latn-BA" dirty="0"/>
              <a:t>se</a:t>
            </a:r>
            <a:r>
              <a:rPr lang="sr-Cyrl-BA" dirty="0"/>
              <a:t> </a:t>
            </a:r>
            <a:r>
              <a:rPr lang="sr-Latn-BA" dirty="0"/>
              <a:t>ponekad</a:t>
            </a:r>
            <a:r>
              <a:rPr lang="sr-Cyrl-BA" dirty="0"/>
              <a:t> </a:t>
            </a:r>
            <a:r>
              <a:rPr lang="sr-Latn-BA" dirty="0"/>
              <a:t>miješa</a:t>
            </a:r>
            <a:r>
              <a:rPr lang="sr-Cyrl-BA" dirty="0"/>
              <a:t> </a:t>
            </a:r>
            <a:r>
              <a:rPr lang="sr-Latn-BA" dirty="0"/>
              <a:t>sa</a:t>
            </a:r>
            <a:r>
              <a:rPr lang="sr-Cyrl-BA" dirty="0"/>
              <a:t> </a:t>
            </a:r>
            <a:r>
              <a:rPr lang="sr-Latn-BA" dirty="0"/>
              <a:t>transparentnošću</a:t>
            </a:r>
            <a:r>
              <a:rPr lang="sr-Cyrl-BA" dirty="0"/>
              <a:t>.</a:t>
            </a:r>
            <a:endParaRPr lang="sr-Latn-BA" dirty="0"/>
          </a:p>
          <a:p>
            <a:endParaRPr lang="sr-Latn-BA" dirty="0"/>
          </a:p>
          <a:p>
            <a:r>
              <a:rPr lang="sr-Latn-BA" dirty="0"/>
              <a:t>Nažalost</a:t>
            </a:r>
            <a:r>
              <a:rPr lang="sr-Cyrl-BA" dirty="0"/>
              <a:t>, </a:t>
            </a:r>
            <a:r>
              <a:rPr lang="sr-Latn-BA" dirty="0"/>
              <a:t>ova</a:t>
            </a:r>
            <a:r>
              <a:rPr lang="sr-Cyrl-BA" dirty="0"/>
              <a:t> </a:t>
            </a:r>
            <a:r>
              <a:rPr lang="sr-Latn-BA" dirty="0"/>
              <a:t>dva</a:t>
            </a:r>
            <a:r>
              <a:rPr lang="sr-Cyrl-BA" dirty="0"/>
              <a:t> </a:t>
            </a:r>
            <a:r>
              <a:rPr lang="sr-Latn-BA" dirty="0"/>
              <a:t>pojma</a:t>
            </a:r>
            <a:r>
              <a:rPr lang="sr-Cyrl-BA" dirty="0"/>
              <a:t> </a:t>
            </a:r>
            <a:r>
              <a:rPr lang="sr-Latn-BA" dirty="0"/>
              <a:t>se</a:t>
            </a:r>
            <a:r>
              <a:rPr lang="sr-Cyrl-BA" dirty="0"/>
              <a:t> </a:t>
            </a:r>
            <a:r>
              <a:rPr lang="sr-Latn-BA" dirty="0"/>
              <a:t>često</a:t>
            </a:r>
            <a:r>
              <a:rPr lang="sr-Cyrl-BA" dirty="0"/>
              <a:t> </a:t>
            </a:r>
            <a:r>
              <a:rPr lang="sr-Latn-BA" dirty="0"/>
              <a:t>i</a:t>
            </a:r>
            <a:r>
              <a:rPr lang="sr-Cyrl-BA" dirty="0"/>
              <a:t> </a:t>
            </a:r>
            <a:r>
              <a:rPr lang="sr-Latn-BA" dirty="0"/>
              <a:t>pogrešno</a:t>
            </a:r>
            <a:r>
              <a:rPr lang="sr-Cyrl-BA" dirty="0"/>
              <a:t> </a:t>
            </a:r>
            <a:r>
              <a:rPr lang="sr-Latn-BA" dirty="0"/>
              <a:t>koriste</a:t>
            </a:r>
            <a:r>
              <a:rPr lang="sr-Cyrl-BA" dirty="0"/>
              <a:t> </a:t>
            </a:r>
            <a:r>
              <a:rPr lang="sr-Latn-BA" dirty="0"/>
              <a:t>kao</a:t>
            </a:r>
            <a:r>
              <a:rPr lang="sr-Cyrl-BA" dirty="0"/>
              <a:t> </a:t>
            </a:r>
            <a:r>
              <a:rPr lang="sr-Latn-BA" dirty="0"/>
              <a:t>sinonimi</a:t>
            </a:r>
            <a:r>
              <a:rPr lang="sr-Cyrl-BA" dirty="0"/>
              <a:t>. </a:t>
            </a:r>
            <a:r>
              <a:rPr lang="sr-Latn-BA" dirty="0"/>
              <a:t>Mada</a:t>
            </a:r>
            <a:r>
              <a:rPr lang="sr-Cyrl-BA" dirty="0"/>
              <a:t> </a:t>
            </a:r>
            <a:r>
              <a:rPr lang="sr-Latn-BA" dirty="0"/>
              <a:t>bi</a:t>
            </a:r>
            <a:r>
              <a:rPr lang="sr-Cyrl-BA" dirty="0"/>
              <a:t> </a:t>
            </a:r>
            <a:r>
              <a:rPr lang="sr-Latn-BA" dirty="0"/>
              <a:t>se</a:t>
            </a:r>
            <a:r>
              <a:rPr lang="sr-Cyrl-BA" dirty="0"/>
              <a:t> </a:t>
            </a:r>
            <a:r>
              <a:rPr lang="sr-Latn-BA" dirty="0"/>
              <a:t>na</a:t>
            </a:r>
            <a:r>
              <a:rPr lang="sr-Cyrl-BA" dirty="0"/>
              <a:t> </a:t>
            </a:r>
            <a:r>
              <a:rPr lang="sr-Latn-BA" dirty="0"/>
              <a:t>prvi</a:t>
            </a:r>
            <a:r>
              <a:rPr lang="sr-Cyrl-BA" dirty="0"/>
              <a:t> </a:t>
            </a:r>
            <a:r>
              <a:rPr lang="sr-Latn-BA" dirty="0"/>
              <a:t>pogled</a:t>
            </a:r>
            <a:r>
              <a:rPr lang="sr-Cyrl-BA" dirty="0"/>
              <a:t> </a:t>
            </a:r>
            <a:r>
              <a:rPr lang="sr-Latn-BA" dirty="0"/>
              <a:t>činilo</a:t>
            </a:r>
            <a:r>
              <a:rPr lang="sr-Cyrl-BA" dirty="0"/>
              <a:t> </a:t>
            </a:r>
            <a:r>
              <a:rPr lang="sr-Latn-BA" dirty="0"/>
              <a:t>da</a:t>
            </a:r>
            <a:r>
              <a:rPr lang="sr-Cyrl-BA" dirty="0"/>
              <a:t> </a:t>
            </a:r>
            <a:r>
              <a:rPr lang="sr-Latn-BA" dirty="0"/>
              <a:t>su</a:t>
            </a:r>
            <a:r>
              <a:rPr lang="sr-Cyrl-BA" dirty="0"/>
              <a:t> </a:t>
            </a:r>
            <a:r>
              <a:rPr lang="sr-Latn-BA" dirty="0"/>
              <a:t>pojmovi</a:t>
            </a:r>
            <a:r>
              <a:rPr lang="sr-Cyrl-BA" dirty="0"/>
              <a:t> </a:t>
            </a:r>
            <a:r>
              <a:rPr lang="sr-Latn-BA" dirty="0"/>
              <a:t>objavljivanja</a:t>
            </a:r>
            <a:r>
              <a:rPr lang="sr-Cyrl-BA" dirty="0"/>
              <a:t> </a:t>
            </a:r>
            <a:r>
              <a:rPr lang="sr-Latn-BA" dirty="0"/>
              <a:t>i</a:t>
            </a:r>
            <a:r>
              <a:rPr lang="sr-Cyrl-BA" dirty="0"/>
              <a:t> </a:t>
            </a:r>
            <a:r>
              <a:rPr lang="sr-Latn-BA" dirty="0"/>
              <a:t>transparentnosti</a:t>
            </a:r>
            <a:r>
              <a:rPr lang="sr-Cyrl-BA" dirty="0"/>
              <a:t> </a:t>
            </a:r>
            <a:r>
              <a:rPr lang="sr-Latn-BA" dirty="0"/>
              <a:t>isti</a:t>
            </a:r>
            <a:r>
              <a:rPr lang="sr-Cyrl-BA" dirty="0"/>
              <a:t>, </a:t>
            </a:r>
            <a:r>
              <a:rPr lang="sr-Latn-BA" dirty="0"/>
              <a:t>oni</a:t>
            </a:r>
            <a:r>
              <a:rPr lang="sr-Cyrl-BA" dirty="0"/>
              <a:t> </a:t>
            </a:r>
            <a:r>
              <a:rPr lang="sr-Latn-BA" dirty="0"/>
              <a:t>to</a:t>
            </a:r>
            <a:r>
              <a:rPr lang="sr-Cyrl-BA" dirty="0"/>
              <a:t> </a:t>
            </a:r>
            <a:r>
              <a:rPr lang="sr-Latn-BA" dirty="0"/>
              <a:t>nisu</a:t>
            </a:r>
            <a:r>
              <a:rPr lang="sr-Cyrl-BA" dirty="0"/>
              <a:t>.</a:t>
            </a:r>
            <a:endParaRPr lang="sr-Latn-BA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Objavljivanje i transparetnost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/>
              <a:t>Društva</a:t>
            </a:r>
            <a:r>
              <a:rPr lang="sr-Cyrl-BA" dirty="0"/>
              <a:t> </a:t>
            </a:r>
            <a:r>
              <a:rPr lang="sr-Latn-BA" dirty="0"/>
              <a:t>mogu</a:t>
            </a:r>
            <a:r>
              <a:rPr lang="sr-Cyrl-BA" dirty="0"/>
              <a:t> </a:t>
            </a:r>
            <a:r>
              <a:rPr lang="sr-Latn-BA" dirty="0"/>
              <a:t>da</a:t>
            </a:r>
            <a:r>
              <a:rPr lang="sr-Cyrl-BA" dirty="0"/>
              <a:t> </a:t>
            </a:r>
            <a:r>
              <a:rPr lang="sr-Latn-BA" dirty="0"/>
              <a:t>objavljuju</a:t>
            </a:r>
            <a:r>
              <a:rPr lang="sr-Cyrl-BA" dirty="0"/>
              <a:t> </a:t>
            </a:r>
            <a:r>
              <a:rPr lang="sr-Latn-BA" dirty="0"/>
              <a:t>veliku</a:t>
            </a:r>
            <a:r>
              <a:rPr lang="sr-Cyrl-BA" dirty="0"/>
              <a:t> </a:t>
            </a:r>
            <a:r>
              <a:rPr lang="sr-Latn-BA" dirty="0"/>
              <a:t>količinu</a:t>
            </a:r>
            <a:r>
              <a:rPr lang="sr-Cyrl-BA" dirty="0"/>
              <a:t> </a:t>
            </a:r>
            <a:r>
              <a:rPr lang="sr-Latn-BA" dirty="0"/>
              <a:t>informacija</a:t>
            </a:r>
            <a:r>
              <a:rPr lang="sr-Cyrl-BA" dirty="0"/>
              <a:t> </a:t>
            </a:r>
            <a:r>
              <a:rPr lang="sr-Latn-BA" dirty="0"/>
              <a:t>koje</a:t>
            </a:r>
            <a:r>
              <a:rPr lang="sr-Cyrl-BA" dirty="0"/>
              <a:t> </a:t>
            </a:r>
            <a:r>
              <a:rPr lang="sr-Latn-BA" dirty="0"/>
              <a:t>nisu</a:t>
            </a:r>
            <a:r>
              <a:rPr lang="sr-Cyrl-BA" dirty="0"/>
              <a:t> </a:t>
            </a:r>
            <a:r>
              <a:rPr lang="sr-Latn-BA" dirty="0"/>
              <a:t>ni</a:t>
            </a:r>
            <a:r>
              <a:rPr lang="sr-Cyrl-BA" dirty="0"/>
              <a:t> </a:t>
            </a:r>
            <a:r>
              <a:rPr lang="sr-Latn-BA" dirty="0"/>
              <a:t>od</a:t>
            </a:r>
            <a:r>
              <a:rPr lang="sr-Cyrl-BA" dirty="0"/>
              <a:t> </a:t>
            </a:r>
            <a:r>
              <a:rPr lang="sr-Latn-BA" dirty="0"/>
              <a:t>kakve</a:t>
            </a:r>
            <a:r>
              <a:rPr lang="sr-Cyrl-BA" dirty="0"/>
              <a:t> </a:t>
            </a:r>
            <a:r>
              <a:rPr lang="sr-Latn-BA" dirty="0"/>
              <a:t>posebne</a:t>
            </a:r>
            <a:r>
              <a:rPr lang="sr-Cyrl-BA" dirty="0"/>
              <a:t> </a:t>
            </a:r>
            <a:r>
              <a:rPr lang="sr-Latn-BA" dirty="0"/>
              <a:t>vrijednosti</a:t>
            </a:r>
            <a:r>
              <a:rPr lang="sr-Cyrl-BA" dirty="0"/>
              <a:t> </a:t>
            </a:r>
            <a:r>
              <a:rPr lang="sr-Latn-BA" dirty="0"/>
              <a:t>za</a:t>
            </a:r>
            <a:r>
              <a:rPr lang="sr-Cyrl-BA" dirty="0"/>
              <a:t> </a:t>
            </a:r>
            <a:r>
              <a:rPr lang="sr-Latn-BA" dirty="0"/>
              <a:t>korisnike</a:t>
            </a:r>
            <a:r>
              <a:rPr lang="sr-Cyrl-BA" dirty="0"/>
              <a:t> </a:t>
            </a:r>
            <a:r>
              <a:rPr lang="sr-Latn-BA" dirty="0"/>
              <a:t>takvih</a:t>
            </a:r>
            <a:r>
              <a:rPr lang="sr-Cyrl-BA" dirty="0"/>
              <a:t> </a:t>
            </a:r>
            <a:r>
              <a:rPr lang="sr-Latn-BA" dirty="0"/>
              <a:t>informacija</a:t>
            </a:r>
            <a:r>
              <a:rPr lang="sr-Cyrl-BA" dirty="0"/>
              <a:t>, </a:t>
            </a:r>
            <a:r>
              <a:rPr lang="sr-Latn-BA" dirty="0"/>
              <a:t>a</a:t>
            </a:r>
            <a:r>
              <a:rPr lang="sr-Cyrl-BA" dirty="0"/>
              <a:t> </a:t>
            </a:r>
            <a:r>
              <a:rPr lang="sr-Latn-BA" dirty="0"/>
              <a:t>da</a:t>
            </a:r>
            <a:r>
              <a:rPr lang="sr-Cyrl-BA" dirty="0"/>
              <a:t> </a:t>
            </a:r>
            <a:r>
              <a:rPr lang="sr-Latn-BA" dirty="0"/>
              <a:t>se</a:t>
            </a:r>
            <a:r>
              <a:rPr lang="sr-Cyrl-BA" dirty="0"/>
              <a:t> </a:t>
            </a:r>
            <a:r>
              <a:rPr lang="sr-Latn-BA" dirty="0"/>
              <a:t>u</a:t>
            </a:r>
            <a:r>
              <a:rPr lang="sr-Cyrl-BA" dirty="0"/>
              <a:t> </a:t>
            </a:r>
            <a:r>
              <a:rPr lang="sr-Latn-BA" dirty="0"/>
              <a:t>isto</a:t>
            </a:r>
            <a:r>
              <a:rPr lang="sr-Cyrl-BA" dirty="0"/>
              <a:t> </a:t>
            </a:r>
            <a:r>
              <a:rPr lang="sr-Latn-BA" dirty="0"/>
              <a:t>vrijeme</a:t>
            </a:r>
            <a:r>
              <a:rPr lang="sr-Cyrl-BA" dirty="0"/>
              <a:t> </a:t>
            </a:r>
            <a:r>
              <a:rPr lang="sr-Latn-BA" dirty="0"/>
              <a:t>ne</a:t>
            </a:r>
            <a:r>
              <a:rPr lang="sr-Cyrl-BA" dirty="0"/>
              <a:t> </a:t>
            </a:r>
            <a:r>
              <a:rPr lang="sr-Latn-BA" dirty="0"/>
              <a:t>objave</a:t>
            </a:r>
            <a:r>
              <a:rPr lang="sr-Cyrl-BA" dirty="0"/>
              <a:t> </a:t>
            </a:r>
            <a:r>
              <a:rPr lang="sr-Latn-BA" dirty="0"/>
              <a:t>važni</a:t>
            </a:r>
            <a:r>
              <a:rPr lang="sr-Cyrl-BA" dirty="0"/>
              <a:t> </a:t>
            </a:r>
            <a:r>
              <a:rPr lang="sr-Latn-BA" dirty="0"/>
              <a:t>dijelovi</a:t>
            </a:r>
            <a:r>
              <a:rPr lang="sr-Cyrl-BA" dirty="0"/>
              <a:t>.</a:t>
            </a:r>
            <a:endParaRPr lang="sr-Latn-BA" dirty="0"/>
          </a:p>
          <a:p>
            <a:endParaRPr lang="sr-Latn-BA" dirty="0"/>
          </a:p>
          <a:p>
            <a:r>
              <a:rPr lang="sr-Latn-BA" dirty="0"/>
              <a:t>Objavljivanje</a:t>
            </a:r>
            <a:r>
              <a:rPr lang="sr-Cyrl-BA" dirty="0"/>
              <a:t> </a:t>
            </a:r>
            <a:r>
              <a:rPr lang="sr-Latn-BA" dirty="0"/>
              <a:t>može</a:t>
            </a:r>
            <a:r>
              <a:rPr lang="sr-Cyrl-BA" dirty="0"/>
              <a:t> </a:t>
            </a:r>
            <a:r>
              <a:rPr lang="sr-Latn-BA" dirty="0"/>
              <a:t>da</a:t>
            </a:r>
            <a:r>
              <a:rPr lang="sr-Cyrl-BA" dirty="0"/>
              <a:t> </a:t>
            </a:r>
            <a:r>
              <a:rPr lang="sr-Latn-BA" dirty="0"/>
              <a:t>bude</a:t>
            </a:r>
            <a:r>
              <a:rPr lang="sr-Cyrl-BA" dirty="0"/>
              <a:t> </a:t>
            </a:r>
            <a:r>
              <a:rPr lang="sr-Latn-BA" dirty="0"/>
              <a:t>irelevantno</a:t>
            </a:r>
            <a:r>
              <a:rPr lang="sr-Cyrl-BA" dirty="0"/>
              <a:t> </a:t>
            </a:r>
            <a:r>
              <a:rPr lang="sr-Latn-BA" dirty="0"/>
              <a:t>ili</a:t>
            </a:r>
            <a:r>
              <a:rPr lang="sr-Cyrl-BA" dirty="0"/>
              <a:t>, </a:t>
            </a:r>
            <a:r>
              <a:rPr lang="sr-Latn-BA" dirty="0"/>
              <a:t>još</a:t>
            </a:r>
            <a:r>
              <a:rPr lang="sr-Cyrl-BA" dirty="0"/>
              <a:t> </a:t>
            </a:r>
            <a:r>
              <a:rPr lang="sr-Latn-BA" dirty="0"/>
              <a:t>gore</a:t>
            </a:r>
            <a:r>
              <a:rPr lang="sr-Cyrl-BA" dirty="0"/>
              <a:t>, </a:t>
            </a:r>
            <a:r>
              <a:rPr lang="sr-Latn-BA" dirty="0"/>
              <a:t>da</a:t>
            </a:r>
            <a:r>
              <a:rPr lang="sr-Cyrl-BA" dirty="0"/>
              <a:t> </a:t>
            </a:r>
            <a:r>
              <a:rPr lang="sr-Latn-BA" dirty="0"/>
              <a:t>izgleda</a:t>
            </a:r>
            <a:r>
              <a:rPr lang="sr-Cyrl-BA" dirty="0"/>
              <a:t> </a:t>
            </a:r>
            <a:r>
              <a:rPr lang="sr-Latn-BA" dirty="0"/>
              <a:t>da</a:t>
            </a:r>
            <a:r>
              <a:rPr lang="sr-Cyrl-BA" dirty="0"/>
              <a:t> </a:t>
            </a:r>
            <a:r>
              <a:rPr lang="sr-Latn-BA" dirty="0"/>
              <a:t>se</a:t>
            </a:r>
            <a:r>
              <a:rPr lang="sr-Cyrl-BA" dirty="0"/>
              <a:t> </a:t>
            </a:r>
            <a:r>
              <a:rPr lang="sr-Latn-BA" dirty="0"/>
              <a:t>njime</a:t>
            </a:r>
            <a:r>
              <a:rPr lang="sr-Cyrl-BA" dirty="0"/>
              <a:t> </a:t>
            </a:r>
            <a:r>
              <a:rPr lang="sr-Latn-BA" dirty="0"/>
              <a:t>manipulisalo</a:t>
            </a:r>
            <a:r>
              <a:rPr lang="sr-Cyrl-BA" dirty="0"/>
              <a:t> </a:t>
            </a:r>
            <a:r>
              <a:rPr lang="sr-Latn-BA" dirty="0"/>
              <a:t>tako</a:t>
            </a:r>
            <a:r>
              <a:rPr lang="sr-Cyrl-BA" dirty="0"/>
              <a:t> </a:t>
            </a:r>
            <a:r>
              <a:rPr lang="sr-Latn-BA" dirty="0"/>
              <a:t>da</a:t>
            </a:r>
            <a:r>
              <a:rPr lang="sr-Cyrl-BA" dirty="0"/>
              <a:t> </a:t>
            </a:r>
            <a:r>
              <a:rPr lang="sr-Latn-BA" dirty="0"/>
              <a:t>se</a:t>
            </a:r>
            <a:r>
              <a:rPr lang="sr-Cyrl-BA" dirty="0"/>
              <a:t> </a:t>
            </a:r>
            <a:r>
              <a:rPr lang="sr-Latn-BA" dirty="0"/>
              <a:t>prikrije</a:t>
            </a:r>
            <a:r>
              <a:rPr lang="sr-Cyrl-BA" dirty="0"/>
              <a:t> </a:t>
            </a:r>
            <a:r>
              <a:rPr lang="sr-Latn-BA" dirty="0"/>
              <a:t>stvarna</a:t>
            </a:r>
            <a:r>
              <a:rPr lang="sr-Cyrl-BA" dirty="0"/>
              <a:t> </a:t>
            </a:r>
            <a:r>
              <a:rPr lang="sr-Latn-BA" dirty="0"/>
              <a:t>slika</a:t>
            </a:r>
            <a:r>
              <a:rPr lang="sr-Cyrl-BA" dirty="0"/>
              <a:t> </a:t>
            </a:r>
            <a:r>
              <a:rPr lang="sr-Latn-BA" dirty="0"/>
              <a:t>stanja</a:t>
            </a:r>
            <a:r>
              <a:rPr lang="sr-Cyrl-BA" dirty="0"/>
              <a:t> </a:t>
            </a:r>
            <a:r>
              <a:rPr lang="sr-Latn-BA" dirty="0"/>
              <a:t>društva</a:t>
            </a:r>
            <a:r>
              <a:rPr lang="sr-Cyrl-BA" dirty="0"/>
              <a:t>.</a:t>
            </a:r>
            <a:endParaRPr lang="sr-Latn-BA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Informacije koje se objavljuju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sr-Latn-BA" sz="2400" dirty="0"/>
              <a:t>Principi</a:t>
            </a:r>
            <a:r>
              <a:rPr lang="sr-Cyrl-BA" sz="2400" dirty="0"/>
              <a:t> </a:t>
            </a:r>
            <a:r>
              <a:rPr lang="sr-Latn-BA" sz="2400" i="1" dirty="0"/>
              <a:t>OECD</a:t>
            </a:r>
            <a:r>
              <a:rPr lang="sr-Cyrl-BA" sz="2400" dirty="0"/>
              <a:t>-</a:t>
            </a:r>
            <a:r>
              <a:rPr lang="sr-Latn-BA" sz="2400" dirty="0"/>
              <a:t>a</a:t>
            </a:r>
            <a:r>
              <a:rPr lang="sr-Cyrl-BA" sz="2400" dirty="0"/>
              <a:t> </a:t>
            </a:r>
            <a:r>
              <a:rPr lang="sr-Latn-BA" sz="2400" dirty="0"/>
              <a:t>zahtijevaju</a:t>
            </a:r>
            <a:r>
              <a:rPr lang="sr-Cyrl-BA" sz="2400" dirty="0"/>
              <a:t> </a:t>
            </a:r>
            <a:r>
              <a:rPr lang="sr-Latn-BA" sz="2400" dirty="0"/>
              <a:t>objavljivanje</a:t>
            </a:r>
            <a:r>
              <a:rPr lang="sr-Cyrl-BA" sz="2400" dirty="0"/>
              <a:t> </a:t>
            </a:r>
            <a:r>
              <a:rPr lang="sr-Latn-BA" sz="2400" dirty="0"/>
              <a:t>svih</a:t>
            </a:r>
            <a:r>
              <a:rPr lang="sr-Cyrl-BA" sz="2400" dirty="0"/>
              <a:t> </a:t>
            </a:r>
            <a:r>
              <a:rPr lang="sr-Latn-BA" sz="2400" dirty="0"/>
              <a:t>informacija</a:t>
            </a:r>
            <a:r>
              <a:rPr lang="sr-Cyrl-BA" sz="2400" dirty="0"/>
              <a:t> </a:t>
            </a:r>
            <a:r>
              <a:rPr lang="sr-Latn-BA" sz="2400" dirty="0"/>
              <a:t>od</a:t>
            </a:r>
            <a:r>
              <a:rPr lang="sr-Cyrl-BA" sz="2400" dirty="0"/>
              <a:t> </a:t>
            </a:r>
            <a:r>
              <a:rPr lang="sr-Latn-BA" sz="2400" dirty="0"/>
              <a:t>materijalnog</a:t>
            </a:r>
            <a:r>
              <a:rPr lang="sr-Cyrl-BA" sz="2400" dirty="0"/>
              <a:t> </a:t>
            </a:r>
            <a:r>
              <a:rPr lang="sr-Latn-BA" sz="2400" dirty="0"/>
              <a:t>značaja</a:t>
            </a:r>
            <a:r>
              <a:rPr lang="sr-Cyrl-BA" sz="2400" dirty="0"/>
              <a:t> </a:t>
            </a:r>
            <a:r>
              <a:rPr lang="sr-Latn-BA" sz="2400" dirty="0"/>
              <a:t>iz</a:t>
            </a:r>
            <a:r>
              <a:rPr lang="sr-Cyrl-BA" sz="2400" dirty="0"/>
              <a:t> </a:t>
            </a:r>
            <a:r>
              <a:rPr lang="sr-Latn-BA" sz="2400" dirty="0"/>
              <a:t>slijedećih</a:t>
            </a:r>
            <a:r>
              <a:rPr lang="sr-Cyrl-BA" sz="2400" dirty="0"/>
              <a:t> </a:t>
            </a:r>
            <a:r>
              <a:rPr lang="sr-Latn-BA" sz="2400" dirty="0"/>
              <a:t>oblasti</a:t>
            </a:r>
            <a:r>
              <a:rPr lang="sr-Cyrl-BA" sz="2400" dirty="0"/>
              <a:t>:</a:t>
            </a:r>
            <a:endParaRPr lang="sr-Latn-BA" sz="2400" dirty="0"/>
          </a:p>
          <a:p>
            <a:pPr lvl="1"/>
            <a:r>
              <a:rPr lang="sr-Latn-BA" sz="2200" dirty="0"/>
              <a:t>finansijski</a:t>
            </a:r>
            <a:r>
              <a:rPr lang="sr-Cyrl-BA" sz="2200" dirty="0"/>
              <a:t> </a:t>
            </a:r>
            <a:r>
              <a:rPr lang="sr-Latn-BA" sz="2200" dirty="0"/>
              <a:t>i</a:t>
            </a:r>
            <a:r>
              <a:rPr lang="sr-Cyrl-BA" sz="2200" dirty="0"/>
              <a:t> </a:t>
            </a:r>
            <a:r>
              <a:rPr lang="sr-Latn-BA" sz="2200" dirty="0"/>
              <a:t>poslovni</a:t>
            </a:r>
            <a:r>
              <a:rPr lang="sr-Cyrl-BA" sz="2200" dirty="0"/>
              <a:t> </a:t>
            </a:r>
            <a:r>
              <a:rPr lang="sr-Latn-BA" sz="2200" dirty="0"/>
              <a:t>rezultati</a:t>
            </a:r>
            <a:r>
              <a:rPr lang="sr-Cyrl-BA" sz="2200" dirty="0"/>
              <a:t> </a:t>
            </a:r>
            <a:r>
              <a:rPr lang="sr-Latn-BA" sz="2200" dirty="0"/>
              <a:t>društva</a:t>
            </a:r>
            <a:r>
              <a:rPr lang="sr-Cyrl-BA" sz="2200" dirty="0"/>
              <a:t>;</a:t>
            </a:r>
            <a:endParaRPr lang="sr-Latn-BA" sz="2200" dirty="0"/>
          </a:p>
          <a:p>
            <a:pPr lvl="1"/>
            <a:r>
              <a:rPr lang="sr-Latn-BA" sz="2200" dirty="0"/>
              <a:t>ciljevi</a:t>
            </a:r>
            <a:r>
              <a:rPr lang="sr-Cyrl-BA" sz="2200" dirty="0"/>
              <a:t> </a:t>
            </a:r>
            <a:r>
              <a:rPr lang="sr-Latn-BA" sz="2200" dirty="0"/>
              <a:t>društva</a:t>
            </a:r>
            <a:r>
              <a:rPr lang="sr-Cyrl-BA" sz="2200" dirty="0"/>
              <a:t>;</a:t>
            </a:r>
            <a:endParaRPr lang="sr-Latn-BA" sz="2200" dirty="0"/>
          </a:p>
          <a:p>
            <a:pPr lvl="1"/>
            <a:r>
              <a:rPr lang="sr-Latn-BA" sz="2200" dirty="0"/>
              <a:t>vlasnička</a:t>
            </a:r>
            <a:r>
              <a:rPr lang="sr-Cyrl-BA" sz="2200" dirty="0"/>
              <a:t> </a:t>
            </a:r>
            <a:r>
              <a:rPr lang="sr-Latn-BA" sz="2200" dirty="0"/>
              <a:t>struktura</a:t>
            </a:r>
            <a:r>
              <a:rPr lang="sr-Cyrl-BA" sz="2200" dirty="0"/>
              <a:t>;</a:t>
            </a:r>
            <a:endParaRPr lang="sr-Latn-BA" sz="2200" dirty="0"/>
          </a:p>
          <a:p>
            <a:pPr lvl="1"/>
            <a:r>
              <a:rPr lang="sr-Latn-BA" sz="2200" dirty="0"/>
              <a:t>članovi</a:t>
            </a:r>
            <a:r>
              <a:rPr lang="sr-Cyrl-BA" sz="2200" dirty="0"/>
              <a:t> </a:t>
            </a:r>
            <a:r>
              <a:rPr lang="sr-Latn-BA" sz="2200" dirty="0"/>
              <a:t>nadzornog</a:t>
            </a:r>
            <a:r>
              <a:rPr lang="sr-Cyrl-BA" sz="2200" dirty="0"/>
              <a:t> </a:t>
            </a:r>
            <a:r>
              <a:rPr lang="sr-Latn-BA" sz="2200" dirty="0"/>
              <a:t>odbora</a:t>
            </a:r>
            <a:r>
              <a:rPr lang="sr-Cyrl-BA" sz="2200" dirty="0"/>
              <a:t> </a:t>
            </a:r>
            <a:r>
              <a:rPr lang="sr-Latn-BA" sz="2200" dirty="0"/>
              <a:t>i</a:t>
            </a:r>
            <a:r>
              <a:rPr lang="sr-Cyrl-BA" sz="2200" dirty="0"/>
              <a:t> </a:t>
            </a:r>
            <a:r>
              <a:rPr lang="sr-Latn-BA" sz="2200" dirty="0"/>
              <a:t>uprave</a:t>
            </a:r>
            <a:r>
              <a:rPr lang="sr-Cyrl-BA" sz="2200" dirty="0"/>
              <a:t> </a:t>
            </a:r>
            <a:r>
              <a:rPr lang="sr-Latn-BA" sz="2200" dirty="0"/>
              <a:t>društva</a:t>
            </a:r>
            <a:r>
              <a:rPr lang="sr-Cyrl-BA" sz="2200" dirty="0"/>
              <a:t>, </a:t>
            </a:r>
            <a:r>
              <a:rPr lang="sr-Latn-BA" sz="2200" dirty="0"/>
              <a:t>kao</a:t>
            </a:r>
            <a:r>
              <a:rPr lang="sr-Cyrl-BA" sz="2200" dirty="0"/>
              <a:t> </a:t>
            </a:r>
            <a:r>
              <a:rPr lang="sr-Latn-BA" sz="2200" dirty="0"/>
              <a:t>i</a:t>
            </a:r>
            <a:r>
              <a:rPr lang="sr-Cyrl-BA" sz="2200" dirty="0"/>
              <a:t> </a:t>
            </a:r>
            <a:r>
              <a:rPr lang="sr-Latn-BA" sz="2200" dirty="0"/>
              <a:t>njihove</a:t>
            </a:r>
            <a:r>
              <a:rPr lang="sr-Cyrl-BA" sz="2200" dirty="0"/>
              <a:t> </a:t>
            </a:r>
            <a:r>
              <a:rPr lang="sr-Latn-BA" sz="2200" dirty="0"/>
              <a:t>naknade</a:t>
            </a:r>
            <a:r>
              <a:rPr lang="sr-Cyrl-BA" sz="2200" dirty="0"/>
              <a:t>;</a:t>
            </a:r>
            <a:endParaRPr lang="sr-Latn-BA" sz="2200" dirty="0"/>
          </a:p>
          <a:p>
            <a:pPr lvl="1"/>
            <a:r>
              <a:rPr lang="sr-Latn-BA" sz="2200" dirty="0"/>
              <a:t>predvidljivi</a:t>
            </a:r>
            <a:r>
              <a:rPr lang="sr-Cyrl-BA" sz="2200" dirty="0"/>
              <a:t> </a:t>
            </a:r>
            <a:r>
              <a:rPr lang="sr-Latn-BA" sz="2200" dirty="0"/>
              <a:t>faktori</a:t>
            </a:r>
            <a:r>
              <a:rPr lang="sr-Cyrl-BA" sz="2200" dirty="0"/>
              <a:t> </a:t>
            </a:r>
            <a:r>
              <a:rPr lang="sr-Latn-BA" sz="2200" dirty="0"/>
              <a:t>rizika</a:t>
            </a:r>
            <a:r>
              <a:rPr lang="sr-Cyrl-BA" sz="2200" dirty="0"/>
              <a:t> </a:t>
            </a:r>
            <a:r>
              <a:rPr lang="sr-Latn-BA" sz="2200" dirty="0"/>
              <a:t>od</a:t>
            </a:r>
            <a:r>
              <a:rPr lang="sr-Cyrl-BA" sz="2200" dirty="0"/>
              <a:t> </a:t>
            </a:r>
            <a:r>
              <a:rPr lang="sr-Latn-BA" sz="2200" dirty="0"/>
              <a:t>materijalnog</a:t>
            </a:r>
            <a:r>
              <a:rPr lang="sr-Cyrl-BA" sz="2200" dirty="0"/>
              <a:t> </a:t>
            </a:r>
            <a:r>
              <a:rPr lang="sr-Latn-BA" sz="2200" dirty="0"/>
              <a:t>značaja</a:t>
            </a:r>
            <a:r>
              <a:rPr lang="sr-Cyrl-BA" sz="2200" dirty="0"/>
              <a:t>;</a:t>
            </a:r>
            <a:endParaRPr lang="sr-Latn-BA" sz="2200" dirty="0"/>
          </a:p>
          <a:p>
            <a:pPr lvl="1"/>
            <a:r>
              <a:rPr lang="sr-Latn-BA" sz="2200" dirty="0"/>
              <a:t>pitanja</a:t>
            </a:r>
            <a:r>
              <a:rPr lang="sr-Cyrl-BA" sz="2200" dirty="0"/>
              <a:t> </a:t>
            </a:r>
            <a:r>
              <a:rPr lang="sr-Latn-BA" sz="2200" dirty="0"/>
              <a:t>od</a:t>
            </a:r>
            <a:r>
              <a:rPr lang="sr-Cyrl-BA" sz="2200" dirty="0"/>
              <a:t> </a:t>
            </a:r>
            <a:r>
              <a:rPr lang="sr-Latn-BA" sz="2200" dirty="0"/>
              <a:t>materijalnog</a:t>
            </a:r>
            <a:r>
              <a:rPr lang="sr-Cyrl-BA" sz="2200" dirty="0"/>
              <a:t> </a:t>
            </a:r>
            <a:r>
              <a:rPr lang="sr-Latn-BA" sz="2200" dirty="0"/>
              <a:t>značaja</a:t>
            </a:r>
            <a:r>
              <a:rPr lang="sr-Cyrl-BA" sz="2200" dirty="0"/>
              <a:t> </a:t>
            </a:r>
            <a:r>
              <a:rPr lang="sr-Latn-BA" sz="2200" dirty="0"/>
              <a:t>koja</a:t>
            </a:r>
            <a:r>
              <a:rPr lang="sr-Cyrl-BA" sz="2200" dirty="0"/>
              <a:t> </a:t>
            </a:r>
            <a:r>
              <a:rPr lang="sr-Latn-BA" sz="2200" dirty="0"/>
              <a:t>se</a:t>
            </a:r>
            <a:r>
              <a:rPr lang="sr-Cyrl-BA" sz="2200" dirty="0"/>
              <a:t> </a:t>
            </a:r>
            <a:r>
              <a:rPr lang="sr-Latn-BA" sz="2200" dirty="0"/>
              <a:t>odnose</a:t>
            </a:r>
            <a:r>
              <a:rPr lang="sr-Cyrl-BA" sz="2200" dirty="0"/>
              <a:t> </a:t>
            </a:r>
            <a:r>
              <a:rPr lang="sr-Latn-BA" sz="2200" dirty="0"/>
              <a:t>na</a:t>
            </a:r>
            <a:r>
              <a:rPr lang="sr-Cyrl-BA" sz="2200" dirty="0"/>
              <a:t> </a:t>
            </a:r>
            <a:r>
              <a:rPr lang="sr-Latn-BA" sz="2200" dirty="0"/>
              <a:t>zaposlene</a:t>
            </a:r>
            <a:r>
              <a:rPr lang="sr-Cyrl-BA" sz="2200" dirty="0"/>
              <a:t> </a:t>
            </a:r>
            <a:r>
              <a:rPr lang="sr-Latn-BA" sz="2200" dirty="0"/>
              <a:t>i</a:t>
            </a:r>
            <a:r>
              <a:rPr lang="sr-Cyrl-BA" sz="2200" dirty="0"/>
              <a:t> </a:t>
            </a:r>
            <a:r>
              <a:rPr lang="sr-Latn-BA" sz="2200" dirty="0"/>
              <a:t>druge</a:t>
            </a:r>
            <a:r>
              <a:rPr lang="sr-Cyrl-BA" sz="2200" dirty="0"/>
              <a:t> </a:t>
            </a:r>
            <a:r>
              <a:rPr lang="sr-Latn-BA" sz="2200" dirty="0"/>
              <a:t>nosioce</a:t>
            </a:r>
            <a:r>
              <a:rPr lang="sr-Cyrl-BA" sz="2200" dirty="0"/>
              <a:t> </a:t>
            </a:r>
            <a:r>
              <a:rPr lang="sr-Latn-BA" sz="2200" dirty="0"/>
              <a:t>rizika</a:t>
            </a:r>
            <a:r>
              <a:rPr lang="sr-Cyrl-BA" sz="2200" dirty="0"/>
              <a:t> </a:t>
            </a:r>
            <a:r>
              <a:rPr lang="sr-Latn-BA" sz="2200" dirty="0"/>
              <a:t>poslovanja</a:t>
            </a:r>
            <a:r>
              <a:rPr lang="sr-Cyrl-BA" sz="2200" dirty="0"/>
              <a:t> </a:t>
            </a:r>
            <a:r>
              <a:rPr lang="sr-Latn-BA" sz="2200" dirty="0"/>
              <a:t>društva</a:t>
            </a:r>
            <a:r>
              <a:rPr lang="sr-Cyrl-BA" sz="2200" dirty="0"/>
              <a:t>; </a:t>
            </a:r>
            <a:r>
              <a:rPr lang="sr-Latn-BA" sz="2200" dirty="0"/>
              <a:t>i</a:t>
            </a:r>
          </a:p>
          <a:p>
            <a:pPr lvl="1"/>
            <a:r>
              <a:rPr lang="sr-Latn-BA" sz="2200" dirty="0"/>
              <a:t>strukture</a:t>
            </a:r>
            <a:r>
              <a:rPr lang="sr-Cyrl-BA" sz="2200" dirty="0"/>
              <a:t> </a:t>
            </a:r>
            <a:r>
              <a:rPr lang="sr-Latn-BA" sz="2200" dirty="0"/>
              <a:t>i</a:t>
            </a:r>
            <a:r>
              <a:rPr lang="sr-Cyrl-BA" sz="2200" dirty="0"/>
              <a:t> </a:t>
            </a:r>
            <a:r>
              <a:rPr lang="sr-Latn-BA" sz="2200" dirty="0"/>
              <a:t>politike</a:t>
            </a:r>
            <a:r>
              <a:rPr lang="sr-Cyrl-BA" sz="2200" dirty="0"/>
              <a:t> </a:t>
            </a:r>
            <a:r>
              <a:rPr lang="sr-Latn-BA" sz="2200" dirty="0"/>
              <a:t>korporativnog</a:t>
            </a:r>
            <a:r>
              <a:rPr lang="sr-Cyrl-BA" sz="2200" dirty="0"/>
              <a:t> </a:t>
            </a:r>
            <a:r>
              <a:rPr lang="sr-Latn-BA" sz="2200" dirty="0"/>
              <a:t>upravljanja</a:t>
            </a:r>
            <a:r>
              <a:rPr lang="sr-Cyrl-BA" sz="2200" dirty="0"/>
              <a:t>.</a:t>
            </a:r>
            <a:endParaRPr lang="sr-Latn-BA" sz="2200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sz="2700" dirty="0"/>
              <a:t>Korisnici i njihove informacione potrebe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BA" dirty="0"/>
          </a:p>
          <a:p>
            <a:r>
              <a:rPr lang="sr-Latn-BA" dirty="0"/>
              <a:t>Investitori</a:t>
            </a:r>
            <a:endParaRPr lang="sr-Cyrl-BA" dirty="0"/>
          </a:p>
          <a:p>
            <a:r>
              <a:rPr lang="sr-Latn-BA" dirty="0"/>
              <a:t>Zaposleni</a:t>
            </a:r>
            <a:endParaRPr lang="sr-Cyrl-BA" dirty="0"/>
          </a:p>
          <a:p>
            <a:r>
              <a:rPr lang="sr-Latn-BA" dirty="0"/>
              <a:t>Kreditori</a:t>
            </a:r>
            <a:r>
              <a:rPr lang="sr-Cyrl-BA" dirty="0"/>
              <a:t> </a:t>
            </a:r>
          </a:p>
          <a:p>
            <a:r>
              <a:rPr lang="sr-Latn-BA" dirty="0"/>
              <a:t>Dobavljači</a:t>
            </a:r>
            <a:r>
              <a:rPr lang="sr-Cyrl-BA" dirty="0"/>
              <a:t> </a:t>
            </a:r>
            <a:r>
              <a:rPr lang="sr-Latn-BA" dirty="0"/>
              <a:t>i</a:t>
            </a:r>
            <a:r>
              <a:rPr lang="sr-Cyrl-BA" dirty="0"/>
              <a:t> </a:t>
            </a:r>
            <a:r>
              <a:rPr lang="sr-Latn-BA" dirty="0"/>
              <a:t>ostali</a:t>
            </a:r>
            <a:r>
              <a:rPr lang="sr-Cyrl-BA" dirty="0"/>
              <a:t> </a:t>
            </a:r>
            <a:r>
              <a:rPr lang="sr-Latn-BA" dirty="0"/>
              <a:t>povjerioci</a:t>
            </a:r>
            <a:endParaRPr lang="sr-Cyrl-BA" i="1" dirty="0"/>
          </a:p>
          <a:p>
            <a:r>
              <a:rPr lang="sr-Latn-BA" dirty="0"/>
              <a:t>Kupci</a:t>
            </a:r>
            <a:endParaRPr lang="sr-Cyrl-BA" i="1" dirty="0"/>
          </a:p>
          <a:p>
            <a:r>
              <a:rPr lang="sr-Latn-BA" dirty="0"/>
              <a:t>Vlade</a:t>
            </a:r>
            <a:r>
              <a:rPr lang="sr-Cyrl-BA" dirty="0"/>
              <a:t> </a:t>
            </a:r>
            <a:r>
              <a:rPr lang="sr-Latn-BA" dirty="0"/>
              <a:t>i</a:t>
            </a:r>
            <a:r>
              <a:rPr lang="sr-Cyrl-BA" dirty="0"/>
              <a:t> </a:t>
            </a:r>
            <a:r>
              <a:rPr lang="sr-Latn-BA" dirty="0"/>
              <a:t>njihove</a:t>
            </a:r>
            <a:r>
              <a:rPr lang="sr-Cyrl-BA" dirty="0"/>
              <a:t> </a:t>
            </a:r>
            <a:r>
              <a:rPr lang="sr-Latn-BA" dirty="0"/>
              <a:t>agencije</a:t>
            </a:r>
            <a:endParaRPr lang="sr-Cyrl-BA" i="1" dirty="0"/>
          </a:p>
          <a:p>
            <a:r>
              <a:rPr lang="sr-Latn-BA" dirty="0"/>
              <a:t>Javnost</a:t>
            </a:r>
            <a:endParaRPr lang="sr-Cyrl-BA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/>
              <a:t>Obavezno objavljivanje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/>
              <a:t>Zakonodavstvo</a:t>
            </a:r>
            <a:r>
              <a:rPr lang="sr-Cyrl-BA"/>
              <a:t> </a:t>
            </a:r>
            <a:r>
              <a:rPr lang="sr-Latn-BA"/>
              <a:t>predvi</a:t>
            </a:r>
            <a:r>
              <a:rPr lang="vi-VN"/>
              <a:t>đ</a:t>
            </a:r>
            <a:r>
              <a:rPr lang="sr-Latn-BA"/>
              <a:t>a</a:t>
            </a:r>
            <a:r>
              <a:rPr lang="sr-Cyrl-BA"/>
              <a:t> </a:t>
            </a:r>
            <a:r>
              <a:rPr lang="sr-Latn-BA"/>
              <a:t>različite</a:t>
            </a:r>
            <a:r>
              <a:rPr lang="sr-Cyrl-BA"/>
              <a:t> </a:t>
            </a:r>
            <a:r>
              <a:rPr lang="sr-Latn-BA"/>
              <a:t>oblike</a:t>
            </a:r>
            <a:r>
              <a:rPr lang="sr-Cyrl-BA"/>
              <a:t> </a:t>
            </a:r>
            <a:r>
              <a:rPr lang="sr-Latn-BA"/>
              <a:t>i</a:t>
            </a:r>
            <a:r>
              <a:rPr lang="sr-Cyrl-BA"/>
              <a:t> </a:t>
            </a:r>
            <a:r>
              <a:rPr lang="sr-Latn-BA"/>
              <a:t>postupke</a:t>
            </a:r>
            <a:r>
              <a:rPr lang="sr-Cyrl-BA"/>
              <a:t> </a:t>
            </a:r>
            <a:r>
              <a:rPr lang="sr-Latn-BA"/>
              <a:t>za</a:t>
            </a:r>
            <a:r>
              <a:rPr lang="sr-Cyrl-BA"/>
              <a:t> </a:t>
            </a:r>
            <a:r>
              <a:rPr lang="sr-Latn-BA"/>
              <a:t>obavezno</a:t>
            </a:r>
            <a:r>
              <a:rPr lang="sr-Cyrl-BA"/>
              <a:t> </a:t>
            </a:r>
            <a:r>
              <a:rPr lang="sr-Latn-BA"/>
              <a:t>objavljivanje</a:t>
            </a:r>
            <a:r>
              <a:rPr lang="sr-Cyrl-BA"/>
              <a:t>. </a:t>
            </a:r>
            <a:endParaRPr lang="sr-Latn-BA"/>
          </a:p>
          <a:p>
            <a:endParaRPr lang="sr-Latn-BA"/>
          </a:p>
          <a:p>
            <a:r>
              <a:rPr lang="sr-Latn-BA"/>
              <a:t>Društva</a:t>
            </a:r>
            <a:r>
              <a:rPr lang="sr-Cyrl-BA"/>
              <a:t> </a:t>
            </a:r>
            <a:r>
              <a:rPr lang="sr-Latn-BA"/>
              <a:t>će</a:t>
            </a:r>
            <a:r>
              <a:rPr lang="sr-Cyrl-BA"/>
              <a:t> </a:t>
            </a:r>
            <a:r>
              <a:rPr lang="sr-Latn-BA"/>
              <a:t>u</a:t>
            </a:r>
            <a:r>
              <a:rPr lang="sr-Cyrl-BA"/>
              <a:t> </a:t>
            </a:r>
            <a:r>
              <a:rPr lang="sr-Latn-BA"/>
              <a:t>različito</a:t>
            </a:r>
            <a:r>
              <a:rPr lang="sr-Cyrl-BA"/>
              <a:t> </a:t>
            </a:r>
            <a:r>
              <a:rPr lang="sr-Latn-BA"/>
              <a:t>vrijeme</a:t>
            </a:r>
            <a:r>
              <a:rPr lang="sr-Cyrl-BA"/>
              <a:t> </a:t>
            </a:r>
            <a:r>
              <a:rPr lang="sr-Latn-BA"/>
              <a:t>morati</a:t>
            </a:r>
            <a:r>
              <a:rPr lang="sr-Cyrl-BA"/>
              <a:t> </a:t>
            </a:r>
            <a:r>
              <a:rPr lang="sr-Latn-BA"/>
              <a:t>da</a:t>
            </a:r>
            <a:r>
              <a:rPr lang="sr-Cyrl-BA"/>
              <a:t> </a:t>
            </a:r>
            <a:r>
              <a:rPr lang="sr-Latn-BA"/>
              <a:t>izv</a:t>
            </a:r>
            <a:r>
              <a:rPr lang="en-US"/>
              <a:t>j</a:t>
            </a:r>
            <a:r>
              <a:rPr lang="sr-Latn-BA"/>
              <a:t>eštavaju</a:t>
            </a:r>
            <a:r>
              <a:rPr lang="sr-Cyrl-BA"/>
              <a:t> </a:t>
            </a:r>
            <a:r>
              <a:rPr lang="sr-Latn-BA"/>
              <a:t>regulatorne</a:t>
            </a:r>
            <a:r>
              <a:rPr lang="sr-Cyrl-BA"/>
              <a:t> </a:t>
            </a:r>
            <a:r>
              <a:rPr lang="sr-Latn-BA"/>
              <a:t>organe</a:t>
            </a:r>
            <a:r>
              <a:rPr lang="sr-Cyrl-BA"/>
              <a:t>, </a:t>
            </a:r>
            <a:r>
              <a:rPr lang="sr-Latn-BA"/>
              <a:t>da</a:t>
            </a:r>
            <a:r>
              <a:rPr lang="sr-Cyrl-BA"/>
              <a:t> </a:t>
            </a:r>
            <a:r>
              <a:rPr lang="sr-Latn-BA"/>
              <a:t>odgovaraju</a:t>
            </a:r>
            <a:r>
              <a:rPr lang="sr-Cyrl-BA"/>
              <a:t> </a:t>
            </a:r>
            <a:r>
              <a:rPr lang="sr-Latn-BA"/>
              <a:t>na</a:t>
            </a:r>
            <a:r>
              <a:rPr lang="sr-Cyrl-BA"/>
              <a:t> </a:t>
            </a:r>
            <a:r>
              <a:rPr lang="sr-Latn-BA"/>
              <a:t>zahtjeve</a:t>
            </a:r>
            <a:r>
              <a:rPr lang="sr-Cyrl-BA"/>
              <a:t> </a:t>
            </a:r>
            <a:r>
              <a:rPr lang="sr-Latn-BA"/>
              <a:t>za</a:t>
            </a:r>
            <a:r>
              <a:rPr lang="sr-Cyrl-BA"/>
              <a:t> </a:t>
            </a:r>
            <a:r>
              <a:rPr lang="sr-Latn-BA"/>
              <a:t>pružanje</a:t>
            </a:r>
            <a:r>
              <a:rPr lang="sr-Cyrl-BA"/>
              <a:t> </a:t>
            </a:r>
            <a:r>
              <a:rPr lang="sr-Latn-BA"/>
              <a:t>informacija</a:t>
            </a:r>
            <a:r>
              <a:rPr lang="sr-Cyrl-BA"/>
              <a:t> </a:t>
            </a:r>
            <a:r>
              <a:rPr lang="sr-Latn-BA"/>
              <a:t>od</a:t>
            </a:r>
            <a:r>
              <a:rPr lang="sr-Cyrl-BA"/>
              <a:t> </a:t>
            </a:r>
            <a:r>
              <a:rPr lang="sr-Latn-BA"/>
              <a:t>strane</a:t>
            </a:r>
            <a:r>
              <a:rPr lang="sr-Cyrl-BA"/>
              <a:t> </a:t>
            </a:r>
            <a:r>
              <a:rPr lang="sr-Latn-BA"/>
              <a:t>vlasnika</a:t>
            </a:r>
            <a:r>
              <a:rPr lang="sr-Cyrl-BA"/>
              <a:t> </a:t>
            </a:r>
            <a:r>
              <a:rPr lang="sr-Latn-BA"/>
              <a:t>ili</a:t>
            </a:r>
            <a:r>
              <a:rPr lang="sr-Cyrl-BA"/>
              <a:t> </a:t>
            </a:r>
            <a:r>
              <a:rPr lang="sr-Latn-BA"/>
              <a:t>drugih</a:t>
            </a:r>
            <a:r>
              <a:rPr lang="sr-Cyrl-BA"/>
              <a:t> </a:t>
            </a:r>
            <a:r>
              <a:rPr lang="sr-Latn-BA"/>
              <a:t>nosilaca</a:t>
            </a:r>
            <a:r>
              <a:rPr lang="sr-Cyrl-BA"/>
              <a:t> </a:t>
            </a:r>
            <a:r>
              <a:rPr lang="sr-Latn-BA"/>
              <a:t>rizika</a:t>
            </a:r>
            <a:r>
              <a:rPr lang="sr-Cyrl-BA"/>
              <a:t> </a:t>
            </a:r>
            <a:r>
              <a:rPr lang="sr-Latn-BA"/>
              <a:t>poslovanja</a:t>
            </a:r>
            <a:r>
              <a:rPr lang="sr-Cyrl-BA"/>
              <a:t> </a:t>
            </a:r>
            <a:r>
              <a:rPr lang="sr-Latn-BA"/>
              <a:t>društva</a:t>
            </a:r>
            <a:r>
              <a:rPr lang="sr-Cyrl-CS"/>
              <a:t>,</a:t>
            </a:r>
            <a:r>
              <a:rPr lang="sr-Cyrl-BA"/>
              <a:t> </a:t>
            </a:r>
            <a:r>
              <a:rPr lang="sr-Latn-BA"/>
              <a:t>ili</a:t>
            </a:r>
            <a:r>
              <a:rPr lang="sr-Cyrl-BA"/>
              <a:t> </a:t>
            </a:r>
            <a:r>
              <a:rPr lang="sr-Latn-BA"/>
              <a:t>da</a:t>
            </a:r>
            <a:r>
              <a:rPr lang="sr-Cyrl-BA"/>
              <a:t> </a:t>
            </a:r>
            <a:r>
              <a:rPr lang="sr-Latn-BA"/>
              <a:t>objavljuju</a:t>
            </a:r>
            <a:r>
              <a:rPr lang="sr-Cyrl-BA"/>
              <a:t> </a:t>
            </a:r>
            <a:r>
              <a:rPr lang="sr-Latn-BA"/>
              <a:t>odre</a:t>
            </a:r>
            <a:r>
              <a:rPr lang="vi-VN"/>
              <a:t>đ</a:t>
            </a:r>
            <a:r>
              <a:rPr lang="sr-Latn-BA"/>
              <a:t>ene</a:t>
            </a:r>
            <a:r>
              <a:rPr lang="sr-Cyrl-BA"/>
              <a:t> </a:t>
            </a:r>
            <a:r>
              <a:rPr lang="sr-Latn-BA"/>
              <a:t>doga</a:t>
            </a:r>
            <a:r>
              <a:rPr lang="vi-VN"/>
              <a:t>đ</a:t>
            </a:r>
            <a:r>
              <a:rPr lang="sr-Latn-BA"/>
              <a:t>aje</a:t>
            </a:r>
            <a:r>
              <a:rPr lang="sr-Cyrl-BA"/>
              <a:t> </a:t>
            </a:r>
            <a:r>
              <a:rPr lang="sr-Latn-BA"/>
              <a:t>koji</a:t>
            </a:r>
            <a:r>
              <a:rPr lang="sr-Cyrl-BA"/>
              <a:t> </a:t>
            </a:r>
            <a:r>
              <a:rPr lang="sr-Latn-BA"/>
              <a:t>su</a:t>
            </a:r>
            <a:r>
              <a:rPr lang="sr-Cyrl-BA"/>
              <a:t> </a:t>
            </a:r>
            <a:r>
              <a:rPr lang="sr-Latn-BA"/>
              <a:t>nastupili</a:t>
            </a:r>
            <a:r>
              <a:rPr lang="sr-Cyrl-BA"/>
              <a:t>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/>
              <a:t>Obavezno objavljivanje</a:t>
            </a:r>
            <a:endParaRPr lang="en-US"/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/>
              <a:t>Obaveznim</a:t>
            </a:r>
            <a:r>
              <a:rPr lang="sr-Cyrl-BA" dirty="0"/>
              <a:t> </a:t>
            </a:r>
            <a:r>
              <a:rPr lang="sr-Latn-BA" dirty="0"/>
              <a:t>oblicima</a:t>
            </a:r>
            <a:r>
              <a:rPr lang="sr-Cyrl-BA" dirty="0"/>
              <a:t> </a:t>
            </a:r>
            <a:r>
              <a:rPr lang="sr-Latn-BA" dirty="0"/>
              <a:t>izveštavanja</a:t>
            </a:r>
            <a:r>
              <a:rPr lang="sr-Cyrl-BA" dirty="0"/>
              <a:t> </a:t>
            </a:r>
            <a:r>
              <a:rPr lang="sr-Latn-BA" dirty="0"/>
              <a:t>javnosti</a:t>
            </a:r>
            <a:r>
              <a:rPr lang="sr-Cyrl-BA" dirty="0"/>
              <a:t> </a:t>
            </a:r>
            <a:r>
              <a:rPr lang="sr-Latn-BA" dirty="0"/>
              <a:t>sagledavaju</a:t>
            </a:r>
            <a:r>
              <a:rPr lang="sr-Cyrl-BA" dirty="0"/>
              <a:t> </a:t>
            </a:r>
            <a:r>
              <a:rPr lang="sr-Latn-BA" dirty="0"/>
              <a:t>se</a:t>
            </a:r>
            <a:r>
              <a:rPr lang="sr-Cyrl-BA" dirty="0"/>
              <a:t> </a:t>
            </a:r>
            <a:r>
              <a:rPr lang="sr-Latn-BA" dirty="0"/>
              <a:t>kroz</a:t>
            </a:r>
            <a:r>
              <a:rPr lang="sr-Cyrl-BA" dirty="0"/>
              <a:t> </a:t>
            </a:r>
            <a:r>
              <a:rPr lang="sr-Latn-BA" dirty="0"/>
              <a:t>slijedeća</a:t>
            </a:r>
            <a:r>
              <a:rPr lang="sr-Cyrl-BA" dirty="0"/>
              <a:t> </a:t>
            </a:r>
            <a:r>
              <a:rPr lang="sr-Latn-BA" dirty="0"/>
              <a:t>pitanja</a:t>
            </a:r>
            <a:r>
              <a:rPr lang="sr-Cyrl-BA" dirty="0"/>
              <a:t>:</a:t>
            </a:r>
            <a:endParaRPr lang="sr-Latn-BA" dirty="0"/>
          </a:p>
          <a:p>
            <a:pPr>
              <a:buNone/>
            </a:pPr>
            <a:r>
              <a:rPr lang="sr-Cyrl-BA" dirty="0"/>
              <a:t> </a:t>
            </a:r>
            <a:endParaRPr lang="sr-Latn-BA" dirty="0"/>
          </a:p>
          <a:p>
            <a:pPr lvl="1"/>
            <a:r>
              <a:rPr lang="sr-Latn-BA" dirty="0"/>
              <a:t>finansijski</a:t>
            </a:r>
            <a:r>
              <a:rPr lang="sr-Cyrl-BA" dirty="0"/>
              <a:t> </a:t>
            </a:r>
            <a:r>
              <a:rPr lang="sr-Latn-BA" dirty="0"/>
              <a:t>izvještaji</a:t>
            </a:r>
            <a:r>
              <a:rPr lang="sr-Cyrl-BA" dirty="0"/>
              <a:t>, </a:t>
            </a:r>
            <a:r>
              <a:rPr lang="sr-Latn-BA" dirty="0"/>
              <a:t>izvještaji</a:t>
            </a:r>
            <a:r>
              <a:rPr lang="sr-Cyrl-BA" dirty="0"/>
              <a:t> </a:t>
            </a:r>
            <a:r>
              <a:rPr lang="sr-Latn-BA" dirty="0"/>
              <a:t>revizora</a:t>
            </a:r>
            <a:r>
              <a:rPr lang="sr-Cyrl-BA" dirty="0"/>
              <a:t> </a:t>
            </a:r>
            <a:r>
              <a:rPr lang="sr-Latn-BA" dirty="0"/>
              <a:t>i</a:t>
            </a:r>
            <a:r>
              <a:rPr lang="sr-Cyrl-BA" dirty="0"/>
              <a:t> </a:t>
            </a:r>
            <a:r>
              <a:rPr lang="sr-Latn-BA" dirty="0"/>
              <a:t>izvještaji</a:t>
            </a:r>
            <a:r>
              <a:rPr lang="sr-Cyrl-BA" dirty="0"/>
              <a:t> </a:t>
            </a:r>
            <a:r>
              <a:rPr lang="sr-Latn-BA" dirty="0"/>
              <a:t>o</a:t>
            </a:r>
            <a:r>
              <a:rPr lang="sr-Cyrl-BA" dirty="0"/>
              <a:t> </a:t>
            </a:r>
            <a:r>
              <a:rPr lang="sr-Latn-BA" dirty="0"/>
              <a:t>poslovanju</a:t>
            </a:r>
            <a:r>
              <a:rPr lang="sr-Cyrl-BA" dirty="0"/>
              <a:t>;</a:t>
            </a:r>
            <a:endParaRPr lang="sr-Latn-BA" dirty="0"/>
          </a:p>
          <a:p>
            <a:pPr lvl="1"/>
            <a:r>
              <a:rPr lang="sr-Latn-BA" dirty="0"/>
              <a:t>izjave</a:t>
            </a:r>
            <a:r>
              <a:rPr lang="sr-Cyrl-BA" dirty="0"/>
              <a:t> </a:t>
            </a:r>
            <a:r>
              <a:rPr lang="sr-Latn-BA" dirty="0"/>
              <a:t>o</a:t>
            </a:r>
            <a:r>
              <a:rPr lang="sr-Cyrl-BA" dirty="0"/>
              <a:t> </a:t>
            </a:r>
            <a:r>
              <a:rPr lang="sr-Latn-BA" dirty="0"/>
              <a:t>šestomjesečnom</a:t>
            </a:r>
            <a:r>
              <a:rPr lang="sr-Cyrl-BA" dirty="0"/>
              <a:t> </a:t>
            </a:r>
            <a:r>
              <a:rPr lang="sr-Latn-BA" dirty="0"/>
              <a:t>planu</a:t>
            </a:r>
            <a:r>
              <a:rPr lang="sr-Cyrl-BA" dirty="0"/>
              <a:t> </a:t>
            </a:r>
            <a:r>
              <a:rPr lang="sr-Latn-BA" dirty="0"/>
              <a:t>poslovanja</a:t>
            </a:r>
            <a:r>
              <a:rPr lang="sr-Cyrl-BA" dirty="0"/>
              <a:t>; </a:t>
            </a:r>
            <a:r>
              <a:rPr lang="sr-Latn-BA" dirty="0"/>
              <a:t>i</a:t>
            </a:r>
          </a:p>
          <a:p>
            <a:pPr lvl="1"/>
            <a:r>
              <a:rPr lang="sr-Latn-BA" dirty="0"/>
              <a:t>izvještaji</a:t>
            </a:r>
            <a:r>
              <a:rPr lang="sr-Cyrl-BA" dirty="0"/>
              <a:t> </a:t>
            </a:r>
            <a:r>
              <a:rPr lang="sr-Latn-BA" dirty="0"/>
              <a:t>o</a:t>
            </a:r>
            <a:r>
              <a:rPr lang="sr-Cyrl-BA" dirty="0"/>
              <a:t> </a:t>
            </a:r>
            <a:r>
              <a:rPr lang="sr-Latn-BA" dirty="0"/>
              <a:t>bitnim</a:t>
            </a:r>
            <a:r>
              <a:rPr lang="sr-Cyrl-BA" dirty="0"/>
              <a:t> </a:t>
            </a:r>
            <a:r>
              <a:rPr lang="sr-Latn-BA" dirty="0"/>
              <a:t>doga</a:t>
            </a:r>
            <a:r>
              <a:rPr lang="vi-VN" dirty="0"/>
              <a:t>đ</a:t>
            </a:r>
            <a:r>
              <a:rPr lang="sr-Latn-BA" dirty="0"/>
              <a:t>ajima</a:t>
            </a:r>
            <a:r>
              <a:rPr lang="sr-Cyrl-BA" dirty="0"/>
              <a:t>.</a:t>
            </a:r>
            <a:endParaRPr lang="sr-Latn-BA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/>
              <a:t>Dobrovoljno objavljivanje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500"/>
              <a:t>Dobra</a:t>
            </a:r>
            <a:r>
              <a:rPr lang="sr-Cyrl-BA" sz="2500"/>
              <a:t> </a:t>
            </a:r>
            <a:r>
              <a:rPr lang="en-US" sz="2500"/>
              <a:t>je</a:t>
            </a:r>
            <a:r>
              <a:rPr lang="sr-Cyrl-BA" sz="2500"/>
              <a:t> </a:t>
            </a:r>
            <a:r>
              <a:rPr lang="en-US" sz="2500"/>
              <a:t>praksa</a:t>
            </a:r>
            <a:r>
              <a:rPr lang="sr-Cyrl-BA" sz="2500"/>
              <a:t> </a:t>
            </a:r>
            <a:r>
              <a:rPr lang="en-US" sz="2500"/>
              <a:t>da</a:t>
            </a:r>
            <a:r>
              <a:rPr lang="sr-Cyrl-BA" sz="2500"/>
              <a:t> </a:t>
            </a:r>
            <a:r>
              <a:rPr lang="en-US" sz="2500"/>
              <a:t>društva</a:t>
            </a:r>
            <a:r>
              <a:rPr lang="sr-Cyrl-BA" sz="2500"/>
              <a:t> </a:t>
            </a:r>
            <a:r>
              <a:rPr lang="en-US" sz="2500"/>
              <a:t>dobrovoljno</a:t>
            </a:r>
            <a:r>
              <a:rPr lang="sr-Cyrl-BA" sz="2500"/>
              <a:t> </a:t>
            </a:r>
            <a:r>
              <a:rPr lang="en-US" sz="2500"/>
              <a:t>objavljuju</a:t>
            </a:r>
            <a:r>
              <a:rPr lang="sr-Cyrl-BA" sz="2500"/>
              <a:t> </a:t>
            </a:r>
            <a:r>
              <a:rPr lang="en-US" sz="2500"/>
              <a:t>informacije</a:t>
            </a:r>
            <a:r>
              <a:rPr lang="sr-Cyrl-BA" sz="2500"/>
              <a:t> </a:t>
            </a:r>
            <a:r>
              <a:rPr lang="en-US" sz="2500"/>
              <a:t>od</a:t>
            </a:r>
            <a:r>
              <a:rPr lang="sr-Cyrl-BA" sz="2500"/>
              <a:t> </a:t>
            </a:r>
            <a:r>
              <a:rPr lang="en-US" sz="2500"/>
              <a:t>materijalnog</a:t>
            </a:r>
            <a:r>
              <a:rPr lang="sr-Cyrl-BA" sz="2500"/>
              <a:t> </a:t>
            </a:r>
            <a:r>
              <a:rPr lang="en-US" sz="2500"/>
              <a:t>značaja</a:t>
            </a:r>
            <a:r>
              <a:rPr lang="sr-Cyrl-BA" sz="2500"/>
              <a:t> </a:t>
            </a:r>
            <a:r>
              <a:rPr lang="en-US" sz="2500"/>
              <a:t>i</a:t>
            </a:r>
            <a:r>
              <a:rPr lang="sr-Cyrl-BA" sz="2500"/>
              <a:t> </a:t>
            </a:r>
            <a:r>
              <a:rPr lang="en-US" sz="2500"/>
              <a:t>u</a:t>
            </a:r>
            <a:r>
              <a:rPr lang="sr-Cyrl-BA" sz="2500"/>
              <a:t> </a:t>
            </a:r>
            <a:r>
              <a:rPr lang="en-US" sz="2500"/>
              <a:t>većem</a:t>
            </a:r>
            <a:r>
              <a:rPr lang="sr-Cyrl-BA" sz="2500"/>
              <a:t> </a:t>
            </a:r>
            <a:r>
              <a:rPr lang="en-US" sz="2500"/>
              <a:t>obimu</a:t>
            </a:r>
            <a:r>
              <a:rPr lang="sr-Cyrl-BA" sz="2500"/>
              <a:t> </a:t>
            </a:r>
            <a:r>
              <a:rPr lang="en-US" sz="2500"/>
              <a:t>od</a:t>
            </a:r>
            <a:r>
              <a:rPr lang="sr-Cyrl-BA" sz="2500"/>
              <a:t> </a:t>
            </a:r>
            <a:r>
              <a:rPr lang="en-US" sz="2500"/>
              <a:t>formalnih</a:t>
            </a:r>
            <a:r>
              <a:rPr lang="sr-Cyrl-BA" sz="2500"/>
              <a:t> </a:t>
            </a:r>
            <a:r>
              <a:rPr lang="en-US" sz="2500"/>
              <a:t>zakonskih</a:t>
            </a:r>
            <a:r>
              <a:rPr lang="sr-Cyrl-BA" sz="2500"/>
              <a:t> </a:t>
            </a:r>
            <a:r>
              <a:rPr lang="en-US" sz="2500"/>
              <a:t>obaveza</a:t>
            </a:r>
            <a:r>
              <a:rPr lang="sr-Cyrl-BA" sz="2500"/>
              <a:t>. </a:t>
            </a:r>
            <a:endParaRPr lang="sr-Latn-BA" sz="2500"/>
          </a:p>
          <a:p>
            <a:r>
              <a:rPr lang="en-US" sz="2500"/>
              <a:t>U</a:t>
            </a:r>
            <a:r>
              <a:rPr lang="sr-Cyrl-BA" sz="2500"/>
              <a:t> </a:t>
            </a:r>
            <a:r>
              <a:rPr lang="en-US" sz="2500"/>
              <a:t>mjeri</a:t>
            </a:r>
            <a:r>
              <a:rPr lang="sr-Cyrl-BA" sz="2500"/>
              <a:t> </a:t>
            </a:r>
            <a:r>
              <a:rPr lang="en-US" sz="2500"/>
              <a:t>u</a:t>
            </a:r>
            <a:r>
              <a:rPr lang="sr-Cyrl-BA" sz="2500"/>
              <a:t> </a:t>
            </a:r>
            <a:r>
              <a:rPr lang="en-US" sz="2500"/>
              <a:t>kojoj</a:t>
            </a:r>
            <a:r>
              <a:rPr lang="sr-Cyrl-BA" sz="2500"/>
              <a:t> </a:t>
            </a:r>
            <a:r>
              <a:rPr lang="en-US" sz="2500"/>
              <a:t>je</a:t>
            </a:r>
            <a:r>
              <a:rPr lang="sr-Cyrl-BA" sz="2500"/>
              <a:t> </a:t>
            </a:r>
            <a:r>
              <a:rPr lang="en-US" sz="2500"/>
              <a:t>to</a:t>
            </a:r>
            <a:r>
              <a:rPr lang="sr-Cyrl-BA" sz="2500"/>
              <a:t> </a:t>
            </a:r>
            <a:r>
              <a:rPr lang="en-US" sz="2500"/>
              <a:t>moguće</a:t>
            </a:r>
            <a:r>
              <a:rPr lang="sr-Cyrl-BA" sz="2500"/>
              <a:t>, </a:t>
            </a:r>
            <a:r>
              <a:rPr lang="en-US" sz="2500"/>
              <a:t>društva</a:t>
            </a:r>
            <a:r>
              <a:rPr lang="sr-Cyrl-BA" sz="2500"/>
              <a:t> </a:t>
            </a:r>
            <a:r>
              <a:rPr lang="en-US" sz="2500"/>
              <a:t>se</a:t>
            </a:r>
            <a:r>
              <a:rPr lang="sr-Cyrl-BA" sz="2500"/>
              <a:t> </a:t>
            </a:r>
            <a:r>
              <a:rPr lang="en-US" sz="2500"/>
              <a:t>podstiču</a:t>
            </a:r>
            <a:r>
              <a:rPr lang="sr-Cyrl-BA" sz="2500"/>
              <a:t> </a:t>
            </a:r>
            <a:r>
              <a:rPr lang="en-US" sz="2500"/>
              <a:t>da</a:t>
            </a:r>
            <a:r>
              <a:rPr lang="sr-Cyrl-BA" sz="2500"/>
              <a:t> </a:t>
            </a:r>
            <a:r>
              <a:rPr lang="en-US" sz="2500"/>
              <a:t>koriste</a:t>
            </a:r>
            <a:r>
              <a:rPr lang="sr-Cyrl-BA" sz="2500"/>
              <a:t> </a:t>
            </a:r>
            <a:r>
              <a:rPr lang="en-US" sz="2500"/>
              <a:t>postojeće</a:t>
            </a:r>
            <a:r>
              <a:rPr lang="sr-Cyrl-BA" sz="2500"/>
              <a:t> </a:t>
            </a:r>
            <a:r>
              <a:rPr lang="en-US" sz="2500"/>
              <a:t>oblike</a:t>
            </a:r>
            <a:r>
              <a:rPr lang="sr-Cyrl-BA" sz="2500"/>
              <a:t> </a:t>
            </a:r>
            <a:r>
              <a:rPr lang="en-US" sz="2500"/>
              <a:t>objavljivanja</a:t>
            </a:r>
            <a:r>
              <a:rPr lang="sr-Cyrl-BA" sz="2500"/>
              <a:t> </a:t>
            </a:r>
            <a:r>
              <a:rPr lang="en-US" sz="2500"/>
              <a:t>i</a:t>
            </a:r>
            <a:r>
              <a:rPr lang="sr-Cyrl-BA" sz="2500"/>
              <a:t> </a:t>
            </a:r>
            <a:r>
              <a:rPr lang="en-US" sz="2500"/>
              <a:t>da</a:t>
            </a:r>
            <a:r>
              <a:rPr lang="sr-Cyrl-BA" sz="2500"/>
              <a:t> </a:t>
            </a:r>
            <a:r>
              <a:rPr lang="en-US" sz="2500"/>
              <a:t>se</a:t>
            </a:r>
            <a:r>
              <a:rPr lang="sr-Cyrl-BA" sz="2500"/>
              <a:t> </a:t>
            </a:r>
            <a:r>
              <a:rPr lang="en-US" sz="2500"/>
              <a:t>pridržavaju</a:t>
            </a:r>
            <a:r>
              <a:rPr lang="sr-Cyrl-BA" sz="2500"/>
              <a:t> </a:t>
            </a:r>
            <a:r>
              <a:rPr lang="en-US" sz="2500"/>
              <a:t>istih</a:t>
            </a:r>
            <a:r>
              <a:rPr lang="sr-Cyrl-BA" sz="2500"/>
              <a:t> </a:t>
            </a:r>
            <a:r>
              <a:rPr lang="en-US" sz="2500"/>
              <a:t>standarda</a:t>
            </a:r>
            <a:r>
              <a:rPr lang="sr-Cyrl-BA" sz="2500"/>
              <a:t> </a:t>
            </a:r>
            <a:r>
              <a:rPr lang="en-US" sz="2500"/>
              <a:t>kvaliteta</a:t>
            </a:r>
            <a:r>
              <a:rPr lang="sr-Cyrl-BA" sz="2500"/>
              <a:t> </a:t>
            </a:r>
            <a:r>
              <a:rPr lang="en-US" sz="2500"/>
              <a:t>koji</a:t>
            </a:r>
            <a:r>
              <a:rPr lang="sr-Cyrl-BA" sz="2500"/>
              <a:t> </a:t>
            </a:r>
            <a:r>
              <a:rPr lang="en-US" sz="2500"/>
              <a:t>se</a:t>
            </a:r>
            <a:r>
              <a:rPr lang="sr-Cyrl-BA" sz="2500"/>
              <a:t> </a:t>
            </a:r>
            <a:r>
              <a:rPr lang="en-US" sz="2500"/>
              <a:t>zahtijevaju</a:t>
            </a:r>
            <a:r>
              <a:rPr lang="sr-Cyrl-BA" sz="2500"/>
              <a:t> </a:t>
            </a:r>
            <a:r>
              <a:rPr lang="en-US" sz="2500"/>
              <a:t>za</a:t>
            </a:r>
            <a:r>
              <a:rPr lang="sr-Cyrl-BA" sz="2500"/>
              <a:t> </a:t>
            </a:r>
            <a:r>
              <a:rPr lang="en-US" sz="2500"/>
              <a:t>ove</a:t>
            </a:r>
            <a:r>
              <a:rPr lang="sr-Cyrl-BA" sz="2500"/>
              <a:t> </a:t>
            </a:r>
            <a:r>
              <a:rPr lang="en-US" sz="2500"/>
              <a:t>oblike</a:t>
            </a:r>
            <a:r>
              <a:rPr lang="sr-Cyrl-BA" sz="2500"/>
              <a:t> </a:t>
            </a:r>
            <a:r>
              <a:rPr lang="en-US" sz="2500"/>
              <a:t>izveštavanja</a:t>
            </a:r>
            <a:r>
              <a:rPr lang="sr-Cyrl-BA" sz="2500"/>
              <a:t>. </a:t>
            </a:r>
            <a:endParaRPr lang="sr-Latn-BA" sz="2500"/>
          </a:p>
          <a:p>
            <a:endParaRPr lang="sr-Cyrl-BA"/>
          </a:p>
          <a:p>
            <a:r>
              <a:rPr lang="en-US" sz="2500"/>
              <a:t>Dobrovoljno</a:t>
            </a:r>
            <a:r>
              <a:rPr lang="sr-Cyrl-BA" sz="2500"/>
              <a:t> </a:t>
            </a:r>
            <a:r>
              <a:rPr lang="en-US" sz="2500"/>
              <a:t>objavljivanje</a:t>
            </a:r>
            <a:r>
              <a:rPr lang="sr-Cyrl-BA" sz="2500"/>
              <a:t> </a:t>
            </a:r>
            <a:r>
              <a:rPr lang="en-US" sz="2500"/>
              <a:t>se</a:t>
            </a:r>
            <a:r>
              <a:rPr lang="sr-Cyrl-BA" sz="2500"/>
              <a:t> </a:t>
            </a:r>
            <a:r>
              <a:rPr lang="en-US" sz="2500"/>
              <a:t>vrši</a:t>
            </a:r>
            <a:r>
              <a:rPr lang="sr-Cyrl-BA" sz="2500"/>
              <a:t> </a:t>
            </a:r>
            <a:r>
              <a:rPr lang="en-US" sz="2500"/>
              <a:t>preko</a:t>
            </a:r>
            <a:r>
              <a:rPr lang="sr-Cyrl-BA" sz="2500"/>
              <a:t>:</a:t>
            </a:r>
          </a:p>
          <a:p>
            <a:pPr lvl="1"/>
            <a:r>
              <a:rPr lang="en-US" sz="2300"/>
              <a:t>Internet</a:t>
            </a:r>
            <a:r>
              <a:rPr lang="sr-Cyrl-BA" sz="2300"/>
              <a:t> </a:t>
            </a:r>
            <a:r>
              <a:rPr lang="en-US" sz="2300"/>
              <a:t>sajtova</a:t>
            </a:r>
            <a:r>
              <a:rPr lang="sr-Cyrl-BA" sz="2300"/>
              <a:t> </a:t>
            </a:r>
            <a:r>
              <a:rPr lang="en-US" sz="2300"/>
              <a:t>društva</a:t>
            </a:r>
            <a:endParaRPr lang="sr-Cyrl-BA" sz="2300"/>
          </a:p>
          <a:p>
            <a:pPr lvl="1"/>
            <a:r>
              <a:rPr lang="en-US" sz="2300"/>
              <a:t>Sredstva</a:t>
            </a:r>
            <a:r>
              <a:rPr lang="sr-Cyrl-BA" sz="2300"/>
              <a:t> </a:t>
            </a:r>
            <a:r>
              <a:rPr lang="en-US" sz="2300"/>
              <a:t>javnog</a:t>
            </a:r>
            <a:r>
              <a:rPr lang="sr-Cyrl-BA" sz="2300"/>
              <a:t> </a:t>
            </a:r>
            <a:r>
              <a:rPr lang="en-US" sz="2300"/>
              <a:t>informisanja</a:t>
            </a:r>
            <a:endParaRPr lang="sr-Latn-BA" sz="23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400" dirty="0"/>
              <a:t>Na internet sajtu društva treba da se prezentiraju sledeće informacije i dokumenti:</a:t>
            </a:r>
            <a:endParaRPr lang="en-US" sz="2400" dirty="0"/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osnivački</a:t>
            </a:r>
            <a:r>
              <a:rPr lang="en-US" dirty="0"/>
              <a:t> </a:t>
            </a:r>
            <a:r>
              <a:rPr lang="en-US" dirty="0" err="1"/>
              <a:t>akt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njegove</a:t>
            </a:r>
            <a:r>
              <a:rPr lang="en-US" dirty="0"/>
              <a:t> </a:t>
            </a:r>
            <a:r>
              <a:rPr lang="en-US" dirty="0" err="1"/>
              <a:t>izmene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dopune</a:t>
            </a:r>
            <a:r>
              <a:rPr lang="en-US" dirty="0"/>
              <a:t>;</a:t>
            </a:r>
          </a:p>
          <a:p>
            <a:r>
              <a:rPr lang="de-DE" dirty="0"/>
              <a:t>informacije o strategiji razvoja društva;</a:t>
            </a:r>
            <a:endParaRPr lang="en-US" dirty="0"/>
          </a:p>
          <a:p>
            <a:r>
              <a:rPr lang="de-DE" dirty="0"/>
              <a:t>izveštaji o poslovanju sa finansijskim izveštajima;</a:t>
            </a:r>
            <a:endParaRPr lang="en-US" dirty="0"/>
          </a:p>
          <a:p>
            <a:r>
              <a:rPr lang="en-US" dirty="0" err="1"/>
              <a:t>prospekti</a:t>
            </a:r>
            <a:r>
              <a:rPr lang="en-US" dirty="0"/>
              <a:t>;</a:t>
            </a:r>
          </a:p>
          <a:p>
            <a:r>
              <a:rPr lang="en-US" dirty="0" err="1"/>
              <a:t>izveštaji</a:t>
            </a:r>
            <a:r>
              <a:rPr lang="en-US" dirty="0"/>
              <a:t> </a:t>
            </a:r>
            <a:r>
              <a:rPr lang="en-US" dirty="0" err="1"/>
              <a:t>eksternog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;</a:t>
            </a:r>
          </a:p>
          <a:p>
            <a:r>
              <a:rPr lang="en-US" dirty="0" err="1"/>
              <a:t>informacije</a:t>
            </a:r>
            <a:r>
              <a:rPr lang="en-US" dirty="0"/>
              <a:t> o </a:t>
            </a:r>
            <a:r>
              <a:rPr lang="en-US" dirty="0" err="1"/>
              <a:t>bitnim</a:t>
            </a:r>
            <a:r>
              <a:rPr lang="en-US" dirty="0"/>
              <a:t> </a:t>
            </a:r>
            <a:r>
              <a:rPr lang="en-US" dirty="0" err="1"/>
              <a:t>događajima</a:t>
            </a:r>
            <a:r>
              <a:rPr lang="en-US" dirty="0"/>
              <a:t>;</a:t>
            </a:r>
          </a:p>
          <a:p>
            <a:r>
              <a:rPr lang="en-US" dirty="0" err="1"/>
              <a:t>informacije</a:t>
            </a:r>
            <a:r>
              <a:rPr lang="en-US" dirty="0"/>
              <a:t> o SA; </a:t>
            </a:r>
            <a:r>
              <a:rPr lang="en-US" dirty="0" err="1"/>
              <a:t>i</a:t>
            </a:r>
            <a:endParaRPr lang="en-US" dirty="0"/>
          </a:p>
          <a:p>
            <a:r>
              <a:rPr lang="en-US" dirty="0" err="1"/>
              <a:t>važne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sz="2800" dirty="0"/>
              <a:t>Regulativa za objavljivanje informacija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BA" dirty="0"/>
          </a:p>
          <a:p>
            <a:r>
              <a:rPr lang="sr-Latn-BA" dirty="0"/>
              <a:t>Pravila berze</a:t>
            </a:r>
          </a:p>
          <a:p>
            <a:r>
              <a:rPr lang="sr-Latn-BA" dirty="0"/>
              <a:t>Zakon o privrednim društvima</a:t>
            </a:r>
          </a:p>
          <a:p>
            <a:r>
              <a:rPr lang="sr-Latn-BA" dirty="0"/>
              <a:t>Zakon o tržištu hartija od vrijednosti</a:t>
            </a:r>
          </a:p>
          <a:p>
            <a:r>
              <a:rPr lang="sr-Latn-BA" dirty="0"/>
              <a:t>Novi standardi upravljanja AD</a:t>
            </a:r>
          </a:p>
          <a:p>
            <a:r>
              <a:rPr lang="sr-Latn-BA" dirty="0"/>
              <a:t>Ostali zakoni, pravila i sandardi vezani za objavljivanje informacija</a:t>
            </a:r>
          </a:p>
          <a:p>
            <a:endParaRPr lang="sr-Latn-BA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sz="2800" dirty="0"/>
              <a:t>Zakon o tržištu hartija od vrijednosti</a:t>
            </a:r>
            <a:endParaRPr lang="en-US" sz="2800" dirty="0"/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/>
              <a:t>Emitenti čije su hartije od vrijednosti emitovane javnom ponudom u skladu sa odredbama ovog zakona, dužni su da objavljuju:</a:t>
            </a:r>
          </a:p>
          <a:p>
            <a:pPr>
              <a:buNone/>
            </a:pPr>
            <a:endParaRPr lang="en-US" dirty="0"/>
          </a:p>
          <a:p>
            <a:pPr lvl="1"/>
            <a:r>
              <a:rPr lang="sr-Latn-CS" dirty="0"/>
              <a:t>godišnje i polugodišnje finansijske izvještaje,</a:t>
            </a:r>
            <a:endParaRPr lang="en-US" dirty="0"/>
          </a:p>
          <a:p>
            <a:pPr lvl="1"/>
            <a:r>
              <a:rPr lang="sr-Latn-CS" dirty="0"/>
              <a:t>revizorske izvještaje ako su dužni da vrše reviziju u skladu sa propisima,</a:t>
            </a:r>
            <a:endParaRPr lang="en-US" dirty="0"/>
          </a:p>
          <a:p>
            <a:pPr lvl="1"/>
            <a:r>
              <a:rPr lang="sr-Latn-CS" dirty="0"/>
              <a:t>izvještaj o značajnim događajima i radnjama koje utiču na poslovanje emitenta.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Sadržaj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88125" name="Line 61"/>
          <p:cNvSpPr>
            <a:spLocks noChangeShapeType="1"/>
          </p:cNvSpPr>
          <p:nvPr/>
        </p:nvSpPr>
        <p:spPr bwMode="auto">
          <a:xfrm>
            <a:off x="2171681" y="1882761"/>
            <a:ext cx="4800600" cy="0"/>
          </a:xfrm>
          <a:prstGeom prst="line">
            <a:avLst/>
          </a:prstGeom>
          <a:noFill/>
          <a:ln w="25400">
            <a:solidFill>
              <a:srgbClr val="5F5F5F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88126" name="Group 62"/>
          <p:cNvGrpSpPr>
            <a:grpSpLocks/>
          </p:cNvGrpSpPr>
          <p:nvPr/>
        </p:nvGrpSpPr>
        <p:grpSpPr bwMode="auto">
          <a:xfrm>
            <a:off x="1928794" y="1776399"/>
            <a:ext cx="182562" cy="182562"/>
            <a:chOff x="1239" y="1515"/>
            <a:chExt cx="115" cy="115"/>
          </a:xfrm>
        </p:grpSpPr>
        <p:sp>
          <p:nvSpPr>
            <p:cNvPr id="88127" name="AutoShape 63"/>
            <p:cNvSpPr>
              <a:spLocks noChangeArrowheads="1"/>
            </p:cNvSpPr>
            <p:nvPr/>
          </p:nvSpPr>
          <p:spPr bwMode="gray">
            <a:xfrm rot="2700000">
              <a:off x="1239" y="1515"/>
              <a:ext cx="115" cy="115"/>
            </a:xfrm>
            <a:prstGeom prst="rtTriangle">
              <a:avLst/>
            </a:prstGeom>
            <a:solidFill>
              <a:srgbClr val="808080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28" name="AutoShape 64"/>
            <p:cNvSpPr>
              <a:spLocks noChangeArrowheads="1"/>
            </p:cNvSpPr>
            <p:nvPr/>
          </p:nvSpPr>
          <p:spPr bwMode="gray">
            <a:xfrm rot="18900000" flipH="1">
              <a:off x="1239" y="1515"/>
              <a:ext cx="115" cy="115"/>
            </a:xfrm>
            <a:prstGeom prst="rtTriangle">
              <a:avLst/>
            </a:prstGeom>
            <a:solidFill>
              <a:schemeClr val="hlink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8129" name="Text Box 65"/>
          <p:cNvSpPr txBox="1">
            <a:spLocks noChangeArrowheads="1"/>
          </p:cNvSpPr>
          <p:nvPr/>
        </p:nvSpPr>
        <p:spPr bwMode="auto">
          <a:xfrm>
            <a:off x="2976544" y="1428736"/>
            <a:ext cx="1484702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dirty="0">
                <a:solidFill>
                  <a:srgbClr val="000000"/>
                </a:solidFill>
              </a:rPr>
              <a:t>1. </a:t>
            </a:r>
            <a:r>
              <a:rPr lang="sr-Latn-BA" sz="2400" dirty="0">
                <a:solidFill>
                  <a:srgbClr val="000000"/>
                </a:solidFill>
              </a:rPr>
              <a:t>Pojam </a:t>
            </a:r>
            <a:endParaRPr lang="en-US" sz="2400" dirty="0">
              <a:solidFill>
                <a:srgbClr val="000000"/>
              </a:solidFill>
            </a:endParaRPr>
          </a:p>
        </p:txBody>
      </p:sp>
      <p:grpSp>
        <p:nvGrpSpPr>
          <p:cNvPr id="88130" name="Group 66"/>
          <p:cNvGrpSpPr>
            <a:grpSpLocks/>
          </p:cNvGrpSpPr>
          <p:nvPr/>
        </p:nvGrpSpPr>
        <p:grpSpPr bwMode="auto">
          <a:xfrm>
            <a:off x="1928794" y="2343136"/>
            <a:ext cx="5043487" cy="530225"/>
            <a:chOff x="1239" y="1296"/>
            <a:chExt cx="3177" cy="334"/>
          </a:xfrm>
        </p:grpSpPr>
        <p:sp>
          <p:nvSpPr>
            <p:cNvPr id="88131" name="Line 67"/>
            <p:cNvSpPr>
              <a:spLocks noChangeShapeType="1"/>
            </p:cNvSpPr>
            <p:nvPr/>
          </p:nvSpPr>
          <p:spPr bwMode="auto">
            <a:xfrm>
              <a:off x="1392" y="1582"/>
              <a:ext cx="3024" cy="0"/>
            </a:xfrm>
            <a:prstGeom prst="line">
              <a:avLst/>
            </a:prstGeom>
            <a:noFill/>
            <a:ln w="25400">
              <a:solidFill>
                <a:srgbClr val="5F5F5F"/>
              </a:solidFill>
              <a:prstDash val="sysDot"/>
              <a:round/>
              <a:headEnd/>
              <a:tailEnd type="oval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88132" name="Group 68"/>
            <p:cNvGrpSpPr>
              <a:grpSpLocks/>
            </p:cNvGrpSpPr>
            <p:nvPr/>
          </p:nvGrpSpPr>
          <p:grpSpPr bwMode="auto">
            <a:xfrm>
              <a:off x="1239" y="1515"/>
              <a:ext cx="115" cy="115"/>
              <a:chOff x="1239" y="1515"/>
              <a:chExt cx="115" cy="115"/>
            </a:xfrm>
          </p:grpSpPr>
          <p:sp>
            <p:nvSpPr>
              <p:cNvPr id="88133" name="AutoShape 69"/>
              <p:cNvSpPr>
                <a:spLocks noChangeArrowheads="1"/>
              </p:cNvSpPr>
              <p:nvPr/>
            </p:nvSpPr>
            <p:spPr bwMode="gray">
              <a:xfrm rot="2700000">
                <a:off x="1239" y="1515"/>
                <a:ext cx="115" cy="115"/>
              </a:xfrm>
              <a:prstGeom prst="rtTriangle">
                <a:avLst/>
              </a:prstGeom>
              <a:solidFill>
                <a:srgbClr val="808080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8134" name="AutoShape 70"/>
              <p:cNvSpPr>
                <a:spLocks noChangeArrowheads="1"/>
              </p:cNvSpPr>
              <p:nvPr/>
            </p:nvSpPr>
            <p:spPr bwMode="gray">
              <a:xfrm rot="18900000" flipH="1">
                <a:off x="1239" y="1515"/>
                <a:ext cx="115" cy="115"/>
              </a:xfrm>
              <a:prstGeom prst="rtTriangle">
                <a:avLst/>
              </a:prstGeom>
              <a:solidFill>
                <a:schemeClr val="accent2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88135" name="Text Box 71"/>
            <p:cNvSpPr txBox="1">
              <a:spLocks noChangeArrowheads="1"/>
            </p:cNvSpPr>
            <p:nvPr/>
          </p:nvSpPr>
          <p:spPr bwMode="auto">
            <a:xfrm>
              <a:off x="1899" y="1296"/>
              <a:ext cx="1680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 dirty="0">
                  <a:solidFill>
                    <a:srgbClr val="000000"/>
                  </a:solidFill>
                </a:rPr>
                <a:t>2. </a:t>
              </a:r>
              <a:r>
                <a:rPr lang="sr-Latn-BA" sz="2400" dirty="0">
                  <a:solidFill>
                    <a:srgbClr val="000000"/>
                  </a:solidFill>
                </a:rPr>
                <a:t>Značaj i principi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88136" name="Group 72"/>
          <p:cNvGrpSpPr>
            <a:grpSpLocks/>
          </p:cNvGrpSpPr>
          <p:nvPr/>
        </p:nvGrpSpPr>
        <p:grpSpPr bwMode="auto">
          <a:xfrm>
            <a:off x="1928794" y="3260711"/>
            <a:ext cx="6202360" cy="530225"/>
            <a:chOff x="1239" y="1296"/>
            <a:chExt cx="3907" cy="334"/>
          </a:xfrm>
        </p:grpSpPr>
        <p:sp>
          <p:nvSpPr>
            <p:cNvPr id="88137" name="Line 73"/>
            <p:cNvSpPr>
              <a:spLocks noChangeShapeType="1"/>
            </p:cNvSpPr>
            <p:nvPr/>
          </p:nvSpPr>
          <p:spPr bwMode="auto">
            <a:xfrm>
              <a:off x="1392" y="1582"/>
              <a:ext cx="3024" cy="0"/>
            </a:xfrm>
            <a:prstGeom prst="line">
              <a:avLst/>
            </a:prstGeom>
            <a:noFill/>
            <a:ln w="25400">
              <a:solidFill>
                <a:srgbClr val="5F5F5F"/>
              </a:solidFill>
              <a:prstDash val="sysDot"/>
              <a:round/>
              <a:headEnd/>
              <a:tailEnd type="oval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88138" name="Group 74"/>
            <p:cNvGrpSpPr>
              <a:grpSpLocks/>
            </p:cNvGrpSpPr>
            <p:nvPr/>
          </p:nvGrpSpPr>
          <p:grpSpPr bwMode="auto">
            <a:xfrm>
              <a:off x="1239" y="1515"/>
              <a:ext cx="115" cy="115"/>
              <a:chOff x="1239" y="1515"/>
              <a:chExt cx="115" cy="115"/>
            </a:xfrm>
          </p:grpSpPr>
          <p:sp>
            <p:nvSpPr>
              <p:cNvPr id="88139" name="AutoShape 75"/>
              <p:cNvSpPr>
                <a:spLocks noChangeArrowheads="1"/>
              </p:cNvSpPr>
              <p:nvPr/>
            </p:nvSpPr>
            <p:spPr bwMode="gray">
              <a:xfrm rot="2700000">
                <a:off x="1239" y="1515"/>
                <a:ext cx="115" cy="115"/>
              </a:xfrm>
              <a:prstGeom prst="rtTriangle">
                <a:avLst/>
              </a:prstGeom>
              <a:solidFill>
                <a:srgbClr val="808080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8140" name="AutoShape 76"/>
              <p:cNvSpPr>
                <a:spLocks noChangeArrowheads="1"/>
              </p:cNvSpPr>
              <p:nvPr/>
            </p:nvSpPr>
            <p:spPr bwMode="gray">
              <a:xfrm rot="18900000" flipH="1">
                <a:off x="1239" y="1515"/>
                <a:ext cx="115" cy="115"/>
              </a:xfrm>
              <a:prstGeom prst="rtTriangle">
                <a:avLst/>
              </a:prstGeom>
              <a:solidFill>
                <a:schemeClr val="accent1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88141" name="Text Box 77"/>
            <p:cNvSpPr txBox="1">
              <a:spLocks noChangeArrowheads="1"/>
            </p:cNvSpPr>
            <p:nvPr/>
          </p:nvSpPr>
          <p:spPr bwMode="auto">
            <a:xfrm>
              <a:off x="1899" y="1296"/>
              <a:ext cx="3247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 dirty="0">
                  <a:solidFill>
                    <a:srgbClr val="000000"/>
                  </a:solidFill>
                </a:rPr>
                <a:t>3. </a:t>
              </a:r>
              <a:r>
                <a:rPr lang="sr-Latn-BA" sz="2400" dirty="0">
                  <a:solidFill>
                    <a:srgbClr val="000000"/>
                  </a:solidFill>
                </a:rPr>
                <a:t>Regulativa i obaveza objavljivanja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88142" name="Group 78"/>
          <p:cNvGrpSpPr>
            <a:grpSpLocks/>
          </p:cNvGrpSpPr>
          <p:nvPr/>
        </p:nvGrpSpPr>
        <p:grpSpPr bwMode="auto">
          <a:xfrm>
            <a:off x="1928794" y="4171936"/>
            <a:ext cx="5497509" cy="530225"/>
            <a:chOff x="1239" y="1296"/>
            <a:chExt cx="3463" cy="334"/>
          </a:xfrm>
        </p:grpSpPr>
        <p:sp>
          <p:nvSpPr>
            <p:cNvPr id="88143" name="Line 79"/>
            <p:cNvSpPr>
              <a:spLocks noChangeShapeType="1"/>
            </p:cNvSpPr>
            <p:nvPr/>
          </p:nvSpPr>
          <p:spPr bwMode="auto">
            <a:xfrm>
              <a:off x="1392" y="1582"/>
              <a:ext cx="3024" cy="0"/>
            </a:xfrm>
            <a:prstGeom prst="line">
              <a:avLst/>
            </a:prstGeom>
            <a:noFill/>
            <a:ln w="25400">
              <a:solidFill>
                <a:srgbClr val="5F5F5F"/>
              </a:solidFill>
              <a:prstDash val="sysDot"/>
              <a:round/>
              <a:headEnd/>
              <a:tailEnd type="oval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88144" name="Group 80"/>
            <p:cNvGrpSpPr>
              <a:grpSpLocks/>
            </p:cNvGrpSpPr>
            <p:nvPr/>
          </p:nvGrpSpPr>
          <p:grpSpPr bwMode="auto">
            <a:xfrm>
              <a:off x="1239" y="1515"/>
              <a:ext cx="115" cy="115"/>
              <a:chOff x="1239" y="1515"/>
              <a:chExt cx="115" cy="115"/>
            </a:xfrm>
          </p:grpSpPr>
          <p:sp>
            <p:nvSpPr>
              <p:cNvPr id="88145" name="AutoShape 81"/>
              <p:cNvSpPr>
                <a:spLocks noChangeArrowheads="1"/>
              </p:cNvSpPr>
              <p:nvPr/>
            </p:nvSpPr>
            <p:spPr bwMode="gray">
              <a:xfrm rot="2700000">
                <a:off x="1239" y="1515"/>
                <a:ext cx="115" cy="115"/>
              </a:xfrm>
              <a:prstGeom prst="rtTriangle">
                <a:avLst/>
              </a:prstGeom>
              <a:solidFill>
                <a:srgbClr val="808080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8146" name="AutoShape 82"/>
              <p:cNvSpPr>
                <a:spLocks noChangeArrowheads="1"/>
              </p:cNvSpPr>
              <p:nvPr/>
            </p:nvSpPr>
            <p:spPr bwMode="gray">
              <a:xfrm rot="18900000" flipH="1">
                <a:off x="1239" y="1515"/>
                <a:ext cx="115" cy="115"/>
              </a:xfrm>
              <a:prstGeom prst="rtTriangle">
                <a:avLst/>
              </a:prstGeom>
              <a:solidFill>
                <a:schemeClr val="folHlink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88147" name="Text Box 83"/>
            <p:cNvSpPr txBox="1">
              <a:spLocks noChangeArrowheads="1"/>
            </p:cNvSpPr>
            <p:nvPr/>
          </p:nvSpPr>
          <p:spPr bwMode="auto">
            <a:xfrm>
              <a:off x="1899" y="1296"/>
              <a:ext cx="2803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 dirty="0">
                  <a:solidFill>
                    <a:srgbClr val="000000"/>
                  </a:solidFill>
                </a:rPr>
                <a:t>4. </a:t>
              </a:r>
              <a:r>
                <a:rPr lang="sr-Latn-BA" sz="2400" dirty="0">
                  <a:solidFill>
                    <a:srgbClr val="000000"/>
                  </a:solidFill>
                </a:rPr>
                <a:t>Primjeri i uticaj objavljivanja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34" name="Group 78"/>
          <p:cNvGrpSpPr>
            <a:grpSpLocks/>
          </p:cNvGrpSpPr>
          <p:nvPr/>
        </p:nvGrpSpPr>
        <p:grpSpPr bwMode="auto">
          <a:xfrm>
            <a:off x="1928794" y="4970477"/>
            <a:ext cx="5043485" cy="530225"/>
            <a:chOff x="1239" y="1296"/>
            <a:chExt cx="3177" cy="334"/>
          </a:xfrm>
        </p:grpSpPr>
        <p:sp>
          <p:nvSpPr>
            <p:cNvPr id="35" name="Line 79"/>
            <p:cNvSpPr>
              <a:spLocks noChangeShapeType="1"/>
            </p:cNvSpPr>
            <p:nvPr/>
          </p:nvSpPr>
          <p:spPr bwMode="auto">
            <a:xfrm>
              <a:off x="1392" y="1582"/>
              <a:ext cx="3024" cy="0"/>
            </a:xfrm>
            <a:prstGeom prst="line">
              <a:avLst/>
            </a:prstGeom>
            <a:noFill/>
            <a:ln w="25400">
              <a:solidFill>
                <a:srgbClr val="5F5F5F"/>
              </a:solidFill>
              <a:prstDash val="sysDot"/>
              <a:round/>
              <a:headEnd/>
              <a:tailEnd type="oval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6" name="Group 80"/>
            <p:cNvGrpSpPr>
              <a:grpSpLocks/>
            </p:cNvGrpSpPr>
            <p:nvPr/>
          </p:nvGrpSpPr>
          <p:grpSpPr bwMode="auto">
            <a:xfrm>
              <a:off x="1239" y="1515"/>
              <a:ext cx="115" cy="115"/>
              <a:chOff x="1239" y="1515"/>
              <a:chExt cx="115" cy="115"/>
            </a:xfrm>
          </p:grpSpPr>
          <p:sp>
            <p:nvSpPr>
              <p:cNvPr id="38" name="AutoShape 81"/>
              <p:cNvSpPr>
                <a:spLocks noChangeArrowheads="1"/>
              </p:cNvSpPr>
              <p:nvPr/>
            </p:nvSpPr>
            <p:spPr bwMode="gray">
              <a:xfrm rot="2700000">
                <a:off x="1239" y="1515"/>
                <a:ext cx="115" cy="115"/>
              </a:xfrm>
              <a:prstGeom prst="rtTriangle">
                <a:avLst/>
              </a:prstGeom>
              <a:solidFill>
                <a:srgbClr val="808080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" name="AutoShape 82"/>
              <p:cNvSpPr>
                <a:spLocks noChangeArrowheads="1"/>
              </p:cNvSpPr>
              <p:nvPr/>
            </p:nvSpPr>
            <p:spPr bwMode="gray">
              <a:xfrm rot="18900000" flipH="1">
                <a:off x="1239" y="1515"/>
                <a:ext cx="115" cy="115"/>
              </a:xfrm>
              <a:prstGeom prst="rtTriangle">
                <a:avLst/>
              </a:prstGeom>
              <a:solidFill>
                <a:schemeClr val="folHlink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7" name="Text Box 83"/>
            <p:cNvSpPr txBox="1">
              <a:spLocks noChangeArrowheads="1"/>
            </p:cNvSpPr>
            <p:nvPr/>
          </p:nvSpPr>
          <p:spPr bwMode="auto">
            <a:xfrm>
              <a:off x="1899" y="1296"/>
              <a:ext cx="1670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sr-Latn-BA" sz="2400" dirty="0">
                  <a:solidFill>
                    <a:srgbClr val="000000"/>
                  </a:solidFill>
                </a:rPr>
                <a:t>5</a:t>
              </a:r>
              <a:r>
                <a:rPr lang="en-US" sz="2400" dirty="0">
                  <a:solidFill>
                    <a:srgbClr val="000000"/>
                  </a:solidFill>
                </a:rPr>
                <a:t>. </a:t>
              </a:r>
              <a:r>
                <a:rPr lang="sr-Latn-BA" sz="2400" dirty="0">
                  <a:solidFill>
                    <a:srgbClr val="000000"/>
                  </a:solidFill>
                </a:rPr>
                <a:t>Najbolje prakse</a:t>
              </a:r>
              <a:endParaRPr lang="en-US" sz="2400" dirty="0">
                <a:solidFill>
                  <a:srgbClr val="000000"/>
                </a:solidFill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sz="2800" dirty="0"/>
              <a:t>Zakon o tržištu hartija od vrijednosti</a:t>
            </a:r>
            <a:endParaRPr lang="en-US" sz="2800" dirty="0"/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/>
              <a:t>Emitent iz člana 167. stav 1. ovog zakona dužan je da dostavi Komisiji i berzi:</a:t>
            </a:r>
          </a:p>
          <a:p>
            <a:pPr>
              <a:buNone/>
            </a:pPr>
            <a:endParaRPr lang="en-US" dirty="0"/>
          </a:p>
          <a:p>
            <a:pPr lvl="1"/>
            <a:r>
              <a:rPr lang="sr-Latn-CS" dirty="0"/>
              <a:t>tromjesečne finansijske izvještaje u roku od 30 dana od posljednjeg dana u tromjesečju,</a:t>
            </a:r>
            <a:endParaRPr lang="en-US" dirty="0"/>
          </a:p>
          <a:p>
            <a:pPr lvl="1"/>
            <a:r>
              <a:rPr lang="sr-Latn-CS" dirty="0"/>
              <a:t>godišnje finansijske i poslovne izvještaje uključujući i konsolidovane izvještaje u roku od 60 dana po isteku poslovne godine,</a:t>
            </a:r>
            <a:endParaRPr lang="en-US" dirty="0"/>
          </a:p>
          <a:p>
            <a:pPr lvl="1"/>
            <a:r>
              <a:rPr lang="sr-Latn-CS" dirty="0"/>
              <a:t>revizorski izvještaj u roku o 5 dana od dana prijema tog izvještaja.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/>
              <a:t>Pravila</a:t>
            </a:r>
            <a:r>
              <a:rPr lang="en-US"/>
              <a:t> </a:t>
            </a:r>
            <a:r>
              <a:rPr lang="sr-Latn-BA"/>
              <a:t>Banjalučke berze</a:t>
            </a:r>
            <a:endParaRPr lang="en-US"/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Obaveza</a:t>
            </a:r>
            <a:r>
              <a:rPr lang="ru-RU"/>
              <a:t> </a:t>
            </a:r>
            <a:r>
              <a:rPr lang="en-US"/>
              <a:t>objavljivanj</a:t>
            </a:r>
            <a:r>
              <a:rPr lang="sr-Latn-BA"/>
              <a:t>a</a:t>
            </a:r>
            <a:r>
              <a:rPr lang="ru-RU"/>
              <a:t> </a:t>
            </a:r>
            <a:r>
              <a:rPr lang="en-US"/>
              <a:t>se</a:t>
            </a:r>
            <a:r>
              <a:rPr lang="ru-RU"/>
              <a:t> </a:t>
            </a:r>
            <a:r>
              <a:rPr lang="en-US"/>
              <a:t>odnosi</a:t>
            </a:r>
            <a:r>
              <a:rPr lang="ru-RU"/>
              <a:t> </a:t>
            </a:r>
            <a:r>
              <a:rPr lang="en-US"/>
              <a:t>na</a:t>
            </a:r>
            <a:r>
              <a:rPr lang="ru-RU"/>
              <a:t> </a:t>
            </a:r>
            <a:r>
              <a:rPr lang="en-US"/>
              <a:t>sve</a:t>
            </a:r>
            <a:r>
              <a:rPr lang="ru-RU"/>
              <a:t> </a:t>
            </a:r>
            <a:r>
              <a:rPr lang="en-US"/>
              <a:t>značajne</a:t>
            </a:r>
            <a:r>
              <a:rPr lang="ru-RU"/>
              <a:t> </a:t>
            </a:r>
            <a:r>
              <a:rPr lang="en-US"/>
              <a:t>informacije</a:t>
            </a:r>
            <a:r>
              <a:rPr lang="ru-RU"/>
              <a:t> </a:t>
            </a:r>
            <a:r>
              <a:rPr lang="en-US"/>
              <a:t>koje</a:t>
            </a:r>
            <a:r>
              <a:rPr lang="ru-RU"/>
              <a:t> </a:t>
            </a:r>
            <a:r>
              <a:rPr lang="en-US"/>
              <a:t>imaju</a:t>
            </a:r>
            <a:r>
              <a:rPr lang="ru-RU"/>
              <a:t> </a:t>
            </a:r>
            <a:r>
              <a:rPr lang="en-US"/>
              <a:t>ili</a:t>
            </a:r>
            <a:r>
              <a:rPr lang="ru-RU"/>
              <a:t> </a:t>
            </a:r>
            <a:r>
              <a:rPr lang="en-US"/>
              <a:t>mogu imati</a:t>
            </a:r>
            <a:r>
              <a:rPr lang="ru-RU"/>
              <a:t> </a:t>
            </a:r>
            <a:r>
              <a:rPr lang="en-US"/>
              <a:t>za</a:t>
            </a:r>
            <a:r>
              <a:rPr lang="ru-RU"/>
              <a:t> </a:t>
            </a:r>
            <a:r>
              <a:rPr lang="en-US"/>
              <a:t>posljedicu</a:t>
            </a:r>
            <a:r>
              <a:rPr lang="ru-RU"/>
              <a:t> </a:t>
            </a:r>
            <a:r>
              <a:rPr lang="en-US"/>
              <a:t>promjene</a:t>
            </a:r>
            <a:r>
              <a:rPr lang="ru-RU"/>
              <a:t> </a:t>
            </a:r>
            <a:r>
              <a:rPr lang="en-US"/>
              <a:t>u</a:t>
            </a:r>
            <a:r>
              <a:rPr lang="ru-RU"/>
              <a:t> </a:t>
            </a:r>
            <a:r>
              <a:rPr lang="en-US"/>
              <a:t>imovini</a:t>
            </a:r>
            <a:r>
              <a:rPr lang="ru-RU"/>
              <a:t>, </a:t>
            </a:r>
            <a:r>
              <a:rPr lang="en-US"/>
              <a:t>obavezama</a:t>
            </a:r>
            <a:r>
              <a:rPr lang="ru-RU"/>
              <a:t>, </a:t>
            </a:r>
            <a:r>
              <a:rPr lang="en-US"/>
              <a:t>finansijskom</a:t>
            </a:r>
            <a:r>
              <a:rPr lang="ru-RU"/>
              <a:t> </a:t>
            </a:r>
            <a:r>
              <a:rPr lang="en-US"/>
              <a:t>položaju</a:t>
            </a:r>
            <a:r>
              <a:rPr lang="ru-RU"/>
              <a:t>,</a:t>
            </a:r>
            <a:r>
              <a:rPr lang="en-US"/>
              <a:t> pravnom</a:t>
            </a:r>
            <a:r>
              <a:rPr lang="ru-RU"/>
              <a:t> </a:t>
            </a:r>
            <a:r>
              <a:rPr lang="en-US"/>
              <a:t>položaju</a:t>
            </a:r>
            <a:r>
              <a:rPr lang="ru-RU"/>
              <a:t> </a:t>
            </a:r>
            <a:r>
              <a:rPr lang="en-US"/>
              <a:t>i</a:t>
            </a:r>
            <a:r>
              <a:rPr lang="ru-RU"/>
              <a:t> </a:t>
            </a:r>
            <a:r>
              <a:rPr lang="en-US"/>
              <a:t>poslovanju</a:t>
            </a:r>
            <a:r>
              <a:rPr lang="ru-RU"/>
              <a:t> </a:t>
            </a:r>
            <a:r>
              <a:rPr lang="en-US"/>
              <a:t>emitenta</a:t>
            </a:r>
            <a:r>
              <a:rPr lang="ru-RU"/>
              <a:t>, </a:t>
            </a:r>
            <a:r>
              <a:rPr lang="en-US"/>
              <a:t>odnosno</a:t>
            </a:r>
            <a:r>
              <a:rPr lang="ru-RU"/>
              <a:t> </a:t>
            </a:r>
            <a:r>
              <a:rPr lang="en-US"/>
              <a:t>mogu</a:t>
            </a:r>
            <a:r>
              <a:rPr lang="ru-RU"/>
              <a:t> </a:t>
            </a:r>
            <a:r>
              <a:rPr lang="en-US"/>
              <a:t>uticati</a:t>
            </a:r>
            <a:r>
              <a:rPr lang="ru-RU"/>
              <a:t> </a:t>
            </a:r>
            <a:r>
              <a:rPr lang="en-US"/>
              <a:t>na</a:t>
            </a:r>
            <a:r>
              <a:rPr lang="ru-RU"/>
              <a:t> </a:t>
            </a:r>
            <a:r>
              <a:rPr lang="en-US"/>
              <a:t>cijenu</a:t>
            </a:r>
            <a:r>
              <a:rPr lang="ru-RU"/>
              <a:t> </a:t>
            </a:r>
            <a:r>
              <a:rPr lang="en-US"/>
              <a:t>hartija od</a:t>
            </a:r>
            <a:r>
              <a:rPr lang="sr-Cyrl-BA"/>
              <a:t> </a:t>
            </a:r>
            <a:r>
              <a:rPr lang="en-US"/>
              <a:t>vrijednosti</a:t>
            </a:r>
            <a:r>
              <a:rPr lang="sr-Cyrl-BA"/>
              <a:t>.</a:t>
            </a:r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/>
              <a:t>Pravila</a:t>
            </a:r>
            <a:r>
              <a:rPr lang="en-US"/>
              <a:t> </a:t>
            </a:r>
            <a:r>
              <a:rPr lang="sr-Latn-BA"/>
              <a:t>Banjalučke berze</a:t>
            </a:r>
            <a:endParaRPr lang="en-US"/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Objavljivanje</a:t>
            </a:r>
            <a:r>
              <a:rPr lang="ru-RU" dirty="0"/>
              <a:t> </a:t>
            </a:r>
            <a:r>
              <a:rPr lang="en-US" dirty="0"/>
              <a:t>se</a:t>
            </a:r>
            <a:r>
              <a:rPr lang="ru-RU" dirty="0"/>
              <a:t> </a:t>
            </a:r>
            <a:r>
              <a:rPr lang="en-US" dirty="0" err="1"/>
              <a:t>vrši</a:t>
            </a:r>
            <a:r>
              <a:rPr lang="ru-RU" dirty="0"/>
              <a:t> </a:t>
            </a:r>
            <a:r>
              <a:rPr lang="en-US" dirty="0"/>
              <a:t>u</a:t>
            </a:r>
            <a:r>
              <a:rPr lang="ru-RU" dirty="0"/>
              <a:t> </a:t>
            </a:r>
            <a:r>
              <a:rPr lang="en-US" dirty="0" err="1"/>
              <a:t>obliku</a:t>
            </a:r>
            <a:r>
              <a:rPr lang="ru-RU" dirty="0"/>
              <a:t>:</a:t>
            </a:r>
          </a:p>
          <a:p>
            <a:pPr lvl="1"/>
            <a:r>
              <a:rPr lang="en-US" sz="2400" dirty="0" err="1"/>
              <a:t>periodičnih</a:t>
            </a:r>
            <a:r>
              <a:rPr lang="ru-RU" sz="2400" dirty="0"/>
              <a:t> </a:t>
            </a:r>
            <a:r>
              <a:rPr lang="en-US" sz="2400" dirty="0" err="1"/>
              <a:t>objava</a:t>
            </a:r>
            <a:r>
              <a:rPr lang="ru-RU" sz="2400" dirty="0"/>
              <a:t> </a:t>
            </a:r>
            <a:r>
              <a:rPr lang="en-US" sz="2400" dirty="0" err="1"/>
              <a:t>putem</a:t>
            </a:r>
            <a:r>
              <a:rPr lang="ru-RU" sz="2400" dirty="0"/>
              <a:t> </a:t>
            </a:r>
            <a:r>
              <a:rPr lang="en-US" sz="2400" dirty="0" err="1"/>
              <a:t>kojih</a:t>
            </a:r>
            <a:r>
              <a:rPr lang="ru-RU" sz="2400" dirty="0"/>
              <a:t> </a:t>
            </a:r>
            <a:r>
              <a:rPr lang="en-US" sz="2400" dirty="0" err="1"/>
              <a:t>emitent</a:t>
            </a:r>
            <a:r>
              <a:rPr lang="ru-RU" sz="2400" dirty="0"/>
              <a:t> </a:t>
            </a:r>
            <a:r>
              <a:rPr lang="en-US" sz="2400" dirty="0" err="1"/>
              <a:t>redovno</a:t>
            </a:r>
            <a:r>
              <a:rPr lang="ru-RU" sz="2400" dirty="0"/>
              <a:t> </a:t>
            </a:r>
            <a:r>
              <a:rPr lang="en-US" sz="2400" dirty="0" err="1"/>
              <a:t>objavljuje</a:t>
            </a:r>
            <a:r>
              <a:rPr lang="ru-RU" sz="2400" dirty="0"/>
              <a:t> </a:t>
            </a:r>
            <a:r>
              <a:rPr lang="en-US" sz="2400" dirty="0" err="1"/>
              <a:t>značajne</a:t>
            </a:r>
            <a:r>
              <a:rPr lang="en-US" sz="2400" dirty="0"/>
              <a:t> </a:t>
            </a:r>
            <a:r>
              <a:rPr lang="en-US" sz="2400" dirty="0" err="1"/>
              <a:t>informacije</a:t>
            </a:r>
            <a:r>
              <a:rPr lang="ru-RU" sz="2400" dirty="0"/>
              <a:t> </a:t>
            </a:r>
            <a:r>
              <a:rPr lang="en-US" sz="2400" dirty="0"/>
              <a:t>u</a:t>
            </a:r>
            <a:r>
              <a:rPr lang="ru-RU" sz="2400" dirty="0"/>
              <a:t> </a:t>
            </a:r>
            <a:r>
              <a:rPr lang="en-US" sz="2400" dirty="0" err="1"/>
              <a:t>odre</a:t>
            </a:r>
            <a:r>
              <a:rPr lang="vi-VN" sz="2400" dirty="0"/>
              <a:t>đ</a:t>
            </a:r>
            <a:r>
              <a:rPr lang="en-US" sz="2400" dirty="0" err="1"/>
              <a:t>enim</a:t>
            </a:r>
            <a:r>
              <a:rPr lang="ru-RU" sz="2400" dirty="0"/>
              <a:t> </a:t>
            </a:r>
            <a:r>
              <a:rPr lang="en-US" sz="2400" dirty="0" err="1"/>
              <a:t>vremenskim</a:t>
            </a:r>
            <a:r>
              <a:rPr lang="ru-RU" sz="2400" dirty="0"/>
              <a:t> </a:t>
            </a:r>
            <a:r>
              <a:rPr lang="en-US" sz="2400" dirty="0" err="1"/>
              <a:t>razmacima</a:t>
            </a:r>
            <a:r>
              <a:rPr lang="ru-RU" sz="2400" dirty="0"/>
              <a:t>,</a:t>
            </a:r>
          </a:p>
          <a:p>
            <a:pPr lvl="1"/>
            <a:r>
              <a:rPr lang="en-US" sz="2400" dirty="0" err="1"/>
              <a:t>povremenih</a:t>
            </a:r>
            <a:r>
              <a:rPr lang="ru-RU" sz="2400" dirty="0"/>
              <a:t> </a:t>
            </a:r>
            <a:r>
              <a:rPr lang="en-US" sz="2400" dirty="0" err="1"/>
              <a:t>objava</a:t>
            </a:r>
            <a:r>
              <a:rPr lang="ru-RU" sz="2400" dirty="0"/>
              <a:t> </a:t>
            </a:r>
            <a:r>
              <a:rPr lang="en-US" sz="2400" dirty="0" err="1"/>
              <a:t>koje</a:t>
            </a:r>
            <a:r>
              <a:rPr lang="ru-RU" sz="2400" dirty="0"/>
              <a:t> </a:t>
            </a:r>
            <a:r>
              <a:rPr lang="en-US" sz="2400" dirty="0" err="1"/>
              <a:t>emitent</a:t>
            </a:r>
            <a:r>
              <a:rPr lang="ru-RU" sz="2400" dirty="0"/>
              <a:t> </a:t>
            </a:r>
            <a:r>
              <a:rPr lang="en-US" sz="2400" dirty="0" err="1"/>
              <a:t>objavljuje</a:t>
            </a:r>
            <a:r>
              <a:rPr lang="ru-RU" sz="2400" dirty="0"/>
              <a:t> </a:t>
            </a:r>
            <a:r>
              <a:rPr lang="en-US" sz="2400" dirty="0" err="1"/>
              <a:t>odmah</a:t>
            </a:r>
            <a:r>
              <a:rPr lang="ru-RU" sz="2400" dirty="0"/>
              <a:t> </a:t>
            </a:r>
            <a:r>
              <a:rPr lang="en-US" sz="2400" dirty="0" err="1"/>
              <a:t>po</a:t>
            </a:r>
            <a:r>
              <a:rPr lang="ru-RU" sz="2400" dirty="0"/>
              <a:t> </a:t>
            </a:r>
            <a:r>
              <a:rPr lang="en-US" sz="2400" dirty="0" err="1"/>
              <a:t>nastanku</a:t>
            </a:r>
            <a:r>
              <a:rPr lang="ru-RU" sz="2400" dirty="0"/>
              <a:t> </a:t>
            </a:r>
            <a:r>
              <a:rPr lang="en-US" sz="2400" dirty="0" err="1"/>
              <a:t>doga</a:t>
            </a:r>
            <a:r>
              <a:rPr lang="vi-VN" sz="2400" dirty="0"/>
              <a:t>đ</a:t>
            </a:r>
            <a:r>
              <a:rPr lang="en-US" sz="2400" dirty="0" err="1"/>
              <a:t>aja</a:t>
            </a:r>
            <a:r>
              <a:rPr lang="ru-RU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saznanju</a:t>
            </a:r>
            <a:r>
              <a:rPr lang="sr-Cyrl-BA" sz="2400" dirty="0"/>
              <a:t> </a:t>
            </a:r>
            <a:r>
              <a:rPr lang="en-US" sz="2400" dirty="0"/>
              <a:t>o</a:t>
            </a:r>
            <a:r>
              <a:rPr lang="sr-Cyrl-BA" sz="2400" dirty="0"/>
              <a:t> </a:t>
            </a:r>
            <a:r>
              <a:rPr lang="en-US" sz="2400" dirty="0" err="1"/>
              <a:t>njihovom</a:t>
            </a:r>
            <a:r>
              <a:rPr lang="sr-Cyrl-BA" sz="2400" dirty="0"/>
              <a:t> </a:t>
            </a:r>
            <a:r>
              <a:rPr lang="en-US" sz="2400" dirty="0" err="1"/>
              <a:t>postojanju</a:t>
            </a:r>
            <a:r>
              <a:rPr lang="sr-Cyrl-BA" sz="2400" dirty="0"/>
              <a:t>.</a:t>
            </a:r>
            <a:endParaRPr lang="en-US" sz="2400" dirty="0"/>
          </a:p>
          <a:p>
            <a:endParaRPr lang="en-US" dirty="0"/>
          </a:p>
          <a:p>
            <a:r>
              <a:rPr lang="en-US" dirty="0" err="1"/>
              <a:t>Prilikom</a:t>
            </a:r>
            <a:r>
              <a:rPr lang="ru-RU" dirty="0"/>
              <a:t> </a:t>
            </a:r>
            <a:r>
              <a:rPr lang="en-US" dirty="0" err="1"/>
              <a:t>objavljivanja</a:t>
            </a:r>
            <a:r>
              <a:rPr lang="ru-RU" dirty="0"/>
              <a:t> </a:t>
            </a:r>
            <a:r>
              <a:rPr lang="en-US" dirty="0" err="1"/>
              <a:t>značajnih</a:t>
            </a:r>
            <a:r>
              <a:rPr lang="ru-RU" dirty="0"/>
              <a:t> </a:t>
            </a:r>
            <a:r>
              <a:rPr lang="en-US" dirty="0" err="1"/>
              <a:t>informacija</a:t>
            </a:r>
            <a:r>
              <a:rPr lang="ru-RU" dirty="0"/>
              <a:t>, </a:t>
            </a:r>
            <a:r>
              <a:rPr lang="en-US" dirty="0" err="1"/>
              <a:t>emitent</a:t>
            </a:r>
            <a:r>
              <a:rPr lang="ru-RU" dirty="0"/>
              <a:t> </a:t>
            </a:r>
            <a:r>
              <a:rPr lang="en-US" dirty="0"/>
              <a:t>je</a:t>
            </a:r>
            <a:r>
              <a:rPr lang="ru-RU" dirty="0"/>
              <a:t> </a:t>
            </a:r>
            <a:r>
              <a:rPr lang="en-US" dirty="0" err="1"/>
              <a:t>obavezan</a:t>
            </a:r>
            <a:r>
              <a:rPr lang="ru-RU" dirty="0"/>
              <a:t> </a:t>
            </a:r>
            <a:r>
              <a:rPr lang="en-US" dirty="0" err="1"/>
              <a:t>voditi</a:t>
            </a:r>
            <a:r>
              <a:rPr lang="en-US" dirty="0"/>
              <a:t> </a:t>
            </a:r>
            <a:r>
              <a:rPr lang="en-US" dirty="0" err="1"/>
              <a:t>računa</a:t>
            </a:r>
            <a:r>
              <a:rPr lang="ru-RU" dirty="0"/>
              <a:t> </a:t>
            </a:r>
            <a:r>
              <a:rPr lang="en-US" dirty="0" err="1"/>
              <a:t>da</a:t>
            </a:r>
            <a:r>
              <a:rPr lang="ru-RU" dirty="0"/>
              <a:t> </a:t>
            </a:r>
            <a:r>
              <a:rPr lang="en-US" dirty="0" err="1"/>
              <a:t>odre</a:t>
            </a:r>
            <a:r>
              <a:rPr lang="vi-VN" dirty="0"/>
              <a:t>đ</a:t>
            </a:r>
            <a:r>
              <a:rPr lang="en-US" dirty="0" err="1"/>
              <a:t>ena</a:t>
            </a:r>
            <a:r>
              <a:rPr lang="ru-RU" dirty="0"/>
              <a:t> </a:t>
            </a:r>
            <a:r>
              <a:rPr lang="en-US" dirty="0" err="1"/>
              <a:t>lica</a:t>
            </a:r>
            <a:r>
              <a:rPr lang="ru-RU" dirty="0"/>
              <a:t> </a:t>
            </a:r>
            <a:r>
              <a:rPr lang="en-US" dirty="0" err="1"/>
              <a:t>ili</a:t>
            </a:r>
            <a:r>
              <a:rPr lang="ru-RU" dirty="0"/>
              <a:t> </a:t>
            </a:r>
            <a:r>
              <a:rPr lang="en-US" dirty="0" err="1"/>
              <a:t>dio</a:t>
            </a:r>
            <a:r>
              <a:rPr lang="ru-RU" dirty="0"/>
              <a:t> </a:t>
            </a:r>
            <a:r>
              <a:rPr lang="en-US" dirty="0" err="1"/>
              <a:t>javnosti</a:t>
            </a:r>
            <a:r>
              <a:rPr lang="ru-RU" dirty="0"/>
              <a:t> </a:t>
            </a:r>
            <a:r>
              <a:rPr lang="en-US" dirty="0"/>
              <a:t>ne</a:t>
            </a:r>
            <a:r>
              <a:rPr lang="ru-RU" dirty="0"/>
              <a:t> </a:t>
            </a:r>
            <a:r>
              <a:rPr lang="en-US" dirty="0" err="1"/>
              <a:t>bude</a:t>
            </a:r>
            <a:r>
              <a:rPr lang="ru-RU" dirty="0"/>
              <a:t> </a:t>
            </a:r>
            <a:r>
              <a:rPr lang="en-US" dirty="0"/>
              <a:t>u</a:t>
            </a:r>
            <a:r>
              <a:rPr lang="ru-RU" dirty="0"/>
              <a:t> </a:t>
            </a:r>
            <a:r>
              <a:rPr lang="en-US" dirty="0" err="1"/>
              <a:t>povlaštenom</a:t>
            </a:r>
            <a:r>
              <a:rPr lang="ru-RU" dirty="0"/>
              <a:t> </a:t>
            </a:r>
            <a:r>
              <a:rPr lang="en-US" dirty="0" err="1"/>
              <a:t>položaju</a:t>
            </a:r>
            <a:r>
              <a:rPr lang="ru-RU" dirty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/>
              <a:t>Pravila</a:t>
            </a:r>
            <a:r>
              <a:rPr lang="en-US"/>
              <a:t> </a:t>
            </a:r>
            <a:r>
              <a:rPr lang="sr-Latn-BA"/>
              <a:t>Banjalučke berze</a:t>
            </a:r>
            <a:endParaRPr lang="en-US"/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Emitent</a:t>
            </a:r>
            <a:r>
              <a:rPr lang="ru-RU" dirty="0"/>
              <a:t> </a:t>
            </a:r>
            <a:r>
              <a:rPr lang="en-US" dirty="0"/>
              <a:t>je</a:t>
            </a:r>
            <a:r>
              <a:rPr lang="ru-RU" dirty="0"/>
              <a:t> </a:t>
            </a:r>
            <a:r>
              <a:rPr lang="en-US" dirty="0" err="1"/>
              <a:t>obavezan</a:t>
            </a:r>
            <a:r>
              <a:rPr lang="ru-RU" dirty="0"/>
              <a:t> </a:t>
            </a:r>
            <a:r>
              <a:rPr lang="en-US" dirty="0" err="1"/>
              <a:t>redovno</a:t>
            </a:r>
            <a:r>
              <a:rPr lang="ru-RU" dirty="0"/>
              <a:t> </a:t>
            </a:r>
            <a:r>
              <a:rPr lang="en-US" dirty="0" err="1"/>
              <a:t>objavljivati</a:t>
            </a:r>
            <a:r>
              <a:rPr lang="ru-RU" dirty="0"/>
              <a:t>:</a:t>
            </a:r>
            <a:endParaRPr lang="sr-Latn-BA" dirty="0"/>
          </a:p>
          <a:p>
            <a:endParaRPr lang="ru-RU" dirty="0"/>
          </a:p>
          <a:p>
            <a:pPr lvl="1"/>
            <a:r>
              <a:rPr lang="en-US" dirty="0" err="1"/>
              <a:t>Godišnje</a:t>
            </a:r>
            <a:r>
              <a:rPr lang="sr-Cyrl-BA" dirty="0"/>
              <a:t> </a:t>
            </a:r>
            <a:r>
              <a:rPr lang="en-US" dirty="0" err="1"/>
              <a:t>finansijske</a:t>
            </a:r>
            <a:r>
              <a:rPr lang="sr-Cyrl-BA" dirty="0"/>
              <a:t> </a:t>
            </a:r>
            <a:r>
              <a:rPr lang="en-US" dirty="0" err="1"/>
              <a:t>izvještaje</a:t>
            </a:r>
            <a:r>
              <a:rPr lang="sr-Cyrl-BA" dirty="0"/>
              <a:t>,</a:t>
            </a:r>
          </a:p>
          <a:p>
            <a:pPr lvl="1"/>
            <a:r>
              <a:rPr lang="en-US" dirty="0" err="1"/>
              <a:t>Revidirani</a:t>
            </a:r>
            <a:r>
              <a:rPr lang="ru-RU" dirty="0"/>
              <a:t> </a:t>
            </a:r>
            <a:r>
              <a:rPr lang="en-US" dirty="0" err="1"/>
              <a:t>godišnji</a:t>
            </a:r>
            <a:r>
              <a:rPr lang="ru-RU" dirty="0"/>
              <a:t> </a:t>
            </a:r>
            <a:r>
              <a:rPr lang="en-US" dirty="0" err="1"/>
              <a:t>finansijski</a:t>
            </a:r>
            <a:r>
              <a:rPr lang="ru-RU" dirty="0"/>
              <a:t> </a:t>
            </a:r>
            <a:r>
              <a:rPr lang="en-US" dirty="0" err="1"/>
              <a:t>izvještaj</a:t>
            </a:r>
            <a:r>
              <a:rPr lang="ru-RU" dirty="0"/>
              <a:t>,</a:t>
            </a:r>
          </a:p>
          <a:p>
            <a:pPr lvl="1"/>
            <a:r>
              <a:rPr lang="en-US" dirty="0" err="1"/>
              <a:t>Polugodišnje</a:t>
            </a:r>
            <a:r>
              <a:rPr lang="sr-Cyrl-BA" dirty="0"/>
              <a:t> </a:t>
            </a:r>
            <a:r>
              <a:rPr lang="en-US" dirty="0" err="1"/>
              <a:t>finansijske</a:t>
            </a:r>
            <a:r>
              <a:rPr lang="sr-Cyrl-BA" dirty="0"/>
              <a:t> </a:t>
            </a:r>
            <a:r>
              <a:rPr lang="en-US" dirty="0" err="1"/>
              <a:t>izvještaje</a:t>
            </a:r>
            <a:r>
              <a:rPr lang="sr-Cyrl-BA" dirty="0"/>
              <a:t>,</a:t>
            </a:r>
          </a:p>
          <a:p>
            <a:pPr lvl="1"/>
            <a:r>
              <a:rPr lang="en-US" dirty="0" err="1"/>
              <a:t>Kvartalne</a:t>
            </a:r>
            <a:r>
              <a:rPr lang="sr-Cyrl-BA" dirty="0"/>
              <a:t> </a:t>
            </a:r>
            <a:r>
              <a:rPr lang="en-US" dirty="0" err="1"/>
              <a:t>finansijske</a:t>
            </a:r>
            <a:r>
              <a:rPr lang="sr-Cyrl-BA" dirty="0"/>
              <a:t> </a:t>
            </a:r>
            <a:r>
              <a:rPr lang="en-US" dirty="0" err="1"/>
              <a:t>izvještaje</a:t>
            </a:r>
            <a:r>
              <a:rPr lang="sr-Cyrl-BA" dirty="0"/>
              <a:t>,</a:t>
            </a:r>
          </a:p>
          <a:p>
            <a:pPr lvl="1"/>
            <a:r>
              <a:rPr lang="en-US" dirty="0" err="1"/>
              <a:t>Godišnji</a:t>
            </a:r>
            <a:r>
              <a:rPr lang="ru-RU" dirty="0"/>
              <a:t> </a:t>
            </a:r>
            <a:r>
              <a:rPr lang="en-US" dirty="0" err="1"/>
              <a:t>izvještaj</a:t>
            </a:r>
            <a:r>
              <a:rPr lang="ru-RU" dirty="0"/>
              <a:t> </a:t>
            </a:r>
            <a:r>
              <a:rPr lang="en-US" dirty="0"/>
              <a:t>o</a:t>
            </a:r>
            <a:r>
              <a:rPr lang="ru-RU" dirty="0"/>
              <a:t> </a:t>
            </a:r>
            <a:r>
              <a:rPr lang="en-US" dirty="0" err="1"/>
              <a:t>poslovanju</a:t>
            </a:r>
            <a:r>
              <a:rPr lang="ru-RU" dirty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/>
              <a:t>Pravila</a:t>
            </a:r>
            <a:r>
              <a:rPr lang="en-US"/>
              <a:t> </a:t>
            </a:r>
            <a:r>
              <a:rPr lang="sr-Latn-BA"/>
              <a:t>Banjalučke berze</a:t>
            </a:r>
            <a:endParaRPr lang="en-US"/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/>
              <a:t>Emitent</a:t>
            </a:r>
            <a:r>
              <a:rPr lang="ru-RU" sz="2400"/>
              <a:t> </a:t>
            </a:r>
            <a:r>
              <a:rPr lang="en-US" sz="2400"/>
              <a:t>je</a:t>
            </a:r>
            <a:r>
              <a:rPr lang="ru-RU" sz="2400"/>
              <a:t> </a:t>
            </a:r>
            <a:r>
              <a:rPr lang="en-US" sz="2400"/>
              <a:t>obavezan</a:t>
            </a:r>
            <a:r>
              <a:rPr lang="ru-RU" sz="2400"/>
              <a:t> </a:t>
            </a:r>
            <a:r>
              <a:rPr lang="en-US" sz="2400"/>
              <a:t>da</a:t>
            </a:r>
            <a:r>
              <a:rPr lang="ru-RU" sz="2400"/>
              <a:t> </a:t>
            </a:r>
            <a:r>
              <a:rPr lang="en-US" sz="2400"/>
              <a:t>dostavi</a:t>
            </a:r>
            <a:r>
              <a:rPr lang="ru-RU" sz="2400"/>
              <a:t> </a:t>
            </a:r>
            <a:r>
              <a:rPr lang="en-US" sz="2400"/>
              <a:t>informacije</a:t>
            </a:r>
            <a:r>
              <a:rPr lang="ru-RU" sz="2400"/>
              <a:t> </a:t>
            </a:r>
            <a:r>
              <a:rPr lang="en-US" sz="2400"/>
              <a:t>o</a:t>
            </a:r>
            <a:r>
              <a:rPr lang="ru-RU" sz="2400"/>
              <a:t> </a:t>
            </a:r>
            <a:r>
              <a:rPr lang="en-US" sz="2400"/>
              <a:t>doga</a:t>
            </a:r>
            <a:r>
              <a:rPr lang="vi-VN" sz="2400"/>
              <a:t>đ</a:t>
            </a:r>
            <a:r>
              <a:rPr lang="en-US" sz="2400"/>
              <a:t>ajima</a:t>
            </a:r>
            <a:r>
              <a:rPr lang="ru-RU" sz="2400"/>
              <a:t> </a:t>
            </a:r>
            <a:r>
              <a:rPr lang="en-US" sz="2400"/>
              <a:t>odmah</a:t>
            </a:r>
            <a:r>
              <a:rPr lang="ru-RU" sz="2400"/>
              <a:t> </a:t>
            </a:r>
            <a:r>
              <a:rPr lang="en-US" sz="2400"/>
              <a:t>po</a:t>
            </a:r>
            <a:r>
              <a:rPr lang="ru-RU" sz="2400"/>
              <a:t> </a:t>
            </a:r>
            <a:r>
              <a:rPr lang="en-US" sz="2400"/>
              <a:t>njihovom nastanku</a:t>
            </a:r>
            <a:r>
              <a:rPr lang="ru-RU" sz="2400"/>
              <a:t> </a:t>
            </a:r>
            <a:r>
              <a:rPr lang="en-US" sz="2400"/>
              <a:t>ili</a:t>
            </a:r>
            <a:r>
              <a:rPr lang="ru-RU" sz="2400"/>
              <a:t> </a:t>
            </a:r>
            <a:r>
              <a:rPr lang="en-US" sz="2400"/>
              <a:t>saznanju</a:t>
            </a:r>
            <a:r>
              <a:rPr lang="ru-RU" sz="2400"/>
              <a:t> </a:t>
            </a:r>
            <a:r>
              <a:rPr lang="en-US" sz="2400"/>
              <a:t>o</a:t>
            </a:r>
            <a:r>
              <a:rPr lang="ru-RU" sz="2400"/>
              <a:t> </a:t>
            </a:r>
            <a:r>
              <a:rPr lang="en-US" sz="2400"/>
              <a:t>njihovom</a:t>
            </a:r>
            <a:r>
              <a:rPr lang="ru-RU" sz="2400"/>
              <a:t> </a:t>
            </a:r>
            <a:r>
              <a:rPr lang="en-US" sz="2400"/>
              <a:t>postojanju</a:t>
            </a:r>
            <a:r>
              <a:rPr lang="ru-RU" sz="2400"/>
              <a:t> </a:t>
            </a:r>
            <a:r>
              <a:rPr lang="en-US" sz="2400"/>
              <a:t>koji</a:t>
            </a:r>
            <a:r>
              <a:rPr lang="ru-RU" sz="2400"/>
              <a:t> </a:t>
            </a:r>
            <a:r>
              <a:rPr lang="en-US" sz="2400"/>
              <a:t>se</a:t>
            </a:r>
            <a:r>
              <a:rPr lang="ru-RU" sz="2400"/>
              <a:t> </a:t>
            </a:r>
            <a:r>
              <a:rPr lang="en-US" sz="2400"/>
              <a:t>tiču</a:t>
            </a:r>
            <a:r>
              <a:rPr lang="ru-RU" sz="2400"/>
              <a:t>:</a:t>
            </a:r>
          </a:p>
          <a:p>
            <a:pPr lvl="1"/>
            <a:r>
              <a:rPr lang="en-US" sz="2000"/>
              <a:t>promjena</a:t>
            </a:r>
            <a:r>
              <a:rPr lang="ru-RU" sz="2000"/>
              <a:t> </a:t>
            </a:r>
            <a:r>
              <a:rPr lang="en-US" sz="2000"/>
              <a:t>u</a:t>
            </a:r>
            <a:r>
              <a:rPr lang="ru-RU" sz="2000"/>
              <a:t> </a:t>
            </a:r>
            <a:r>
              <a:rPr lang="en-US" sz="2000"/>
              <a:t>finansijskom</a:t>
            </a:r>
            <a:r>
              <a:rPr lang="ru-RU" sz="2000"/>
              <a:t> </a:t>
            </a:r>
            <a:r>
              <a:rPr lang="en-US" sz="2000"/>
              <a:t>i</a:t>
            </a:r>
            <a:r>
              <a:rPr lang="ru-RU" sz="2000"/>
              <a:t> </a:t>
            </a:r>
            <a:r>
              <a:rPr lang="en-US" sz="2000"/>
              <a:t>pravnom</a:t>
            </a:r>
            <a:r>
              <a:rPr lang="ru-RU" sz="2000"/>
              <a:t> </a:t>
            </a:r>
            <a:r>
              <a:rPr lang="en-US" sz="2000"/>
              <a:t>položaju</a:t>
            </a:r>
            <a:r>
              <a:rPr lang="ru-RU" sz="2000"/>
              <a:t>,</a:t>
            </a:r>
          </a:p>
          <a:p>
            <a:pPr lvl="1"/>
            <a:r>
              <a:rPr lang="en-US" sz="2000"/>
              <a:t>promjena</a:t>
            </a:r>
            <a:r>
              <a:rPr lang="ru-RU" sz="2000"/>
              <a:t> </a:t>
            </a:r>
            <a:r>
              <a:rPr lang="en-US" sz="2000"/>
              <a:t>u</a:t>
            </a:r>
            <a:r>
              <a:rPr lang="ru-RU" sz="2000"/>
              <a:t> </a:t>
            </a:r>
            <a:r>
              <a:rPr lang="en-US" sz="2000"/>
              <a:t>kapitalu</a:t>
            </a:r>
            <a:r>
              <a:rPr lang="ru-RU" sz="2000"/>
              <a:t> </a:t>
            </a:r>
            <a:r>
              <a:rPr lang="en-US" sz="2000"/>
              <a:t>emitenta</a:t>
            </a:r>
            <a:r>
              <a:rPr lang="ru-RU" sz="2000"/>
              <a:t>,</a:t>
            </a:r>
          </a:p>
          <a:p>
            <a:pPr lvl="1"/>
            <a:r>
              <a:rPr lang="en-US" sz="2000"/>
              <a:t>sazivanja</a:t>
            </a:r>
            <a:r>
              <a:rPr lang="sr-Cyrl-BA" sz="2000"/>
              <a:t> </a:t>
            </a:r>
            <a:r>
              <a:rPr lang="en-US" sz="2000"/>
              <a:t>skupštine</a:t>
            </a:r>
            <a:r>
              <a:rPr lang="sr-Cyrl-BA" sz="2000"/>
              <a:t> </a:t>
            </a:r>
            <a:r>
              <a:rPr lang="en-US" sz="2000"/>
              <a:t>akcionara</a:t>
            </a:r>
            <a:r>
              <a:rPr lang="sr-Cyrl-BA" sz="2000"/>
              <a:t>,</a:t>
            </a:r>
          </a:p>
          <a:p>
            <a:pPr lvl="1"/>
            <a:r>
              <a:rPr lang="en-US" sz="2000"/>
              <a:t>održanih</a:t>
            </a:r>
            <a:r>
              <a:rPr lang="sr-Cyrl-BA" sz="2000"/>
              <a:t> </a:t>
            </a:r>
            <a:r>
              <a:rPr lang="en-US" sz="2000"/>
              <a:t>skupština</a:t>
            </a:r>
            <a:r>
              <a:rPr lang="sr-Cyrl-BA" sz="2000"/>
              <a:t> </a:t>
            </a:r>
            <a:r>
              <a:rPr lang="en-US" sz="2000"/>
              <a:t>akcionara</a:t>
            </a:r>
            <a:r>
              <a:rPr lang="sr-Cyrl-BA" sz="2000"/>
              <a:t>,</a:t>
            </a:r>
          </a:p>
          <a:p>
            <a:pPr lvl="1"/>
            <a:r>
              <a:rPr lang="en-US" sz="2000"/>
              <a:t>odluka</a:t>
            </a:r>
            <a:r>
              <a:rPr lang="ru-RU" sz="2000"/>
              <a:t> </a:t>
            </a:r>
            <a:r>
              <a:rPr lang="en-US" sz="2000"/>
              <a:t>upravnog</a:t>
            </a:r>
            <a:r>
              <a:rPr lang="ru-RU" sz="2000"/>
              <a:t> </a:t>
            </a:r>
            <a:r>
              <a:rPr lang="en-US" sz="2000"/>
              <a:t>i</a:t>
            </a:r>
            <a:r>
              <a:rPr lang="ru-RU" sz="2000"/>
              <a:t> </a:t>
            </a:r>
            <a:r>
              <a:rPr lang="en-US" sz="2000"/>
              <a:t>nadzornog</a:t>
            </a:r>
            <a:r>
              <a:rPr lang="ru-RU" sz="2000"/>
              <a:t> </a:t>
            </a:r>
            <a:r>
              <a:rPr lang="en-US" sz="2000"/>
              <a:t>odbora</a:t>
            </a:r>
            <a:r>
              <a:rPr lang="ru-RU" sz="2000"/>
              <a:t>,</a:t>
            </a:r>
          </a:p>
          <a:p>
            <a:pPr lvl="1"/>
            <a:r>
              <a:rPr lang="en-US" sz="2000"/>
              <a:t>statusnih</a:t>
            </a:r>
            <a:r>
              <a:rPr lang="sr-Cyrl-BA" sz="2000"/>
              <a:t> </a:t>
            </a:r>
            <a:r>
              <a:rPr lang="en-US" sz="2000"/>
              <a:t>promjena</a:t>
            </a:r>
            <a:r>
              <a:rPr lang="sr-Cyrl-BA" sz="2000"/>
              <a:t> </a:t>
            </a:r>
            <a:r>
              <a:rPr lang="en-US" sz="2000"/>
              <a:t>emitenta</a:t>
            </a:r>
            <a:r>
              <a:rPr lang="sr-Cyrl-BA" sz="2000"/>
              <a:t>,</a:t>
            </a:r>
          </a:p>
          <a:p>
            <a:pPr lvl="1"/>
            <a:r>
              <a:rPr lang="en-US" sz="2000"/>
              <a:t>sticanje</a:t>
            </a:r>
            <a:r>
              <a:rPr lang="ru-RU" sz="2000"/>
              <a:t> </a:t>
            </a:r>
            <a:r>
              <a:rPr lang="en-US" sz="2000"/>
              <a:t>značajnih</a:t>
            </a:r>
            <a:r>
              <a:rPr lang="ru-RU" sz="2000"/>
              <a:t> </a:t>
            </a:r>
            <a:r>
              <a:rPr lang="en-US" sz="2000"/>
              <a:t>udjela</a:t>
            </a:r>
            <a:r>
              <a:rPr lang="ru-RU" sz="2000"/>
              <a:t> </a:t>
            </a:r>
            <a:r>
              <a:rPr lang="en-US" sz="2000"/>
              <a:t>u</a:t>
            </a:r>
            <a:r>
              <a:rPr lang="ru-RU" sz="2000"/>
              <a:t> </a:t>
            </a:r>
            <a:r>
              <a:rPr lang="en-US" sz="2000"/>
              <a:t>drugim</a:t>
            </a:r>
            <a:r>
              <a:rPr lang="ru-RU" sz="2000"/>
              <a:t> </a:t>
            </a:r>
            <a:r>
              <a:rPr lang="en-US" sz="2000"/>
              <a:t>licima</a:t>
            </a:r>
            <a:r>
              <a:rPr lang="ru-RU" sz="2000"/>
              <a:t>,</a:t>
            </a:r>
          </a:p>
          <a:p>
            <a:pPr lvl="1"/>
            <a:r>
              <a:rPr lang="en-US" sz="2000"/>
              <a:t>sticanje</a:t>
            </a:r>
            <a:r>
              <a:rPr lang="ru-RU" sz="2000"/>
              <a:t> </a:t>
            </a:r>
            <a:r>
              <a:rPr lang="en-US" sz="2000"/>
              <a:t>hartija</a:t>
            </a:r>
            <a:r>
              <a:rPr lang="ru-RU" sz="2000"/>
              <a:t> </a:t>
            </a:r>
            <a:r>
              <a:rPr lang="en-US" sz="2000"/>
              <a:t>od</a:t>
            </a:r>
            <a:r>
              <a:rPr lang="ru-RU" sz="2000"/>
              <a:t> </a:t>
            </a:r>
            <a:r>
              <a:rPr lang="en-US" sz="2000"/>
              <a:t>vrijednosti</a:t>
            </a:r>
            <a:r>
              <a:rPr lang="ru-RU" sz="2000"/>
              <a:t> </a:t>
            </a:r>
            <a:r>
              <a:rPr lang="en-US" sz="2000"/>
              <a:t>od</a:t>
            </a:r>
            <a:r>
              <a:rPr lang="ru-RU" sz="2000"/>
              <a:t> </a:t>
            </a:r>
            <a:r>
              <a:rPr lang="en-US" sz="2000"/>
              <a:t>strane</a:t>
            </a:r>
            <a:r>
              <a:rPr lang="ru-RU" sz="2000"/>
              <a:t> </a:t>
            </a:r>
            <a:r>
              <a:rPr lang="en-US" sz="2000"/>
              <a:t>uprave</a:t>
            </a:r>
            <a:r>
              <a:rPr lang="ru-RU" sz="2000"/>
              <a:t> </a:t>
            </a:r>
            <a:r>
              <a:rPr lang="en-US" sz="2000"/>
              <a:t>emitenta</a:t>
            </a:r>
            <a:r>
              <a:rPr lang="ru-RU" sz="2000"/>
              <a:t>,</a:t>
            </a:r>
          </a:p>
          <a:p>
            <a:pPr lvl="1"/>
            <a:r>
              <a:rPr lang="en-US" sz="2000"/>
              <a:t>konferencija</a:t>
            </a:r>
            <a:r>
              <a:rPr lang="sr-Cyrl-BA" sz="2000"/>
              <a:t> </a:t>
            </a:r>
            <a:r>
              <a:rPr lang="en-US" sz="2000"/>
              <a:t>za</a:t>
            </a:r>
            <a:r>
              <a:rPr lang="sr-Cyrl-BA" sz="2000"/>
              <a:t> </a:t>
            </a:r>
            <a:r>
              <a:rPr lang="en-US" sz="2000"/>
              <a:t>štampu</a:t>
            </a:r>
            <a:r>
              <a:rPr lang="sr-Cyrl-BA" sz="2000"/>
              <a:t>,</a:t>
            </a:r>
          </a:p>
          <a:p>
            <a:pPr lvl="1"/>
            <a:r>
              <a:rPr lang="en-US" sz="2000"/>
              <a:t>drugih</a:t>
            </a:r>
            <a:r>
              <a:rPr lang="ru-RU" sz="2000"/>
              <a:t> </a:t>
            </a:r>
            <a:r>
              <a:rPr lang="en-US" sz="2000"/>
              <a:t>cjenovno</a:t>
            </a:r>
            <a:r>
              <a:rPr lang="ru-RU" sz="2000"/>
              <a:t> </a:t>
            </a:r>
            <a:r>
              <a:rPr lang="en-US" sz="2000"/>
              <a:t>osjetljivih</a:t>
            </a:r>
            <a:r>
              <a:rPr lang="ru-RU" sz="2000"/>
              <a:t> </a:t>
            </a:r>
            <a:r>
              <a:rPr lang="en-US" sz="2000"/>
              <a:t>informacija</a:t>
            </a:r>
            <a:r>
              <a:rPr lang="ru-RU" sz="2000"/>
              <a:t> </a:t>
            </a:r>
            <a:r>
              <a:rPr lang="en-US" sz="2000"/>
              <a:t>na</a:t>
            </a:r>
            <a:r>
              <a:rPr lang="ru-RU" sz="2000"/>
              <a:t> </a:t>
            </a:r>
            <a:r>
              <a:rPr lang="en-US" sz="2000"/>
              <a:t>zahtjev</a:t>
            </a:r>
            <a:r>
              <a:rPr lang="ru-RU" sz="2000"/>
              <a:t> </a:t>
            </a:r>
            <a:r>
              <a:rPr lang="en-US" sz="2000"/>
              <a:t>Berze</a:t>
            </a:r>
            <a:r>
              <a:rPr lang="ru-RU" sz="2000"/>
              <a:t>.</a:t>
            </a:r>
            <a:endParaRPr lang="en-US" sz="20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85786" y="285728"/>
            <a:ext cx="7000924" cy="7778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sr-Latn-CS" sz="2800" b="1" dirty="0">
                <a:latin typeface="Verdana" pitchFamily="34" charset="0"/>
              </a:rPr>
              <a:t>Obaveze akcionarskih društava</a:t>
            </a:r>
            <a:endParaRPr lang="en-US" sz="2800" b="1" dirty="0">
              <a:latin typeface="Verdana" pitchFamily="34" charset="0"/>
            </a:endParaRPr>
          </a:p>
        </p:txBody>
      </p:sp>
      <p:graphicFrame>
        <p:nvGraphicFramePr>
          <p:cNvPr id="198737" name="Group 81"/>
          <p:cNvGraphicFramePr>
            <a:graphicFrameLocks noGrp="1"/>
          </p:cNvGraphicFramePr>
          <p:nvPr>
            <p:ph idx="1"/>
          </p:nvPr>
        </p:nvGraphicFramePr>
        <p:xfrm>
          <a:off x="468313" y="1430338"/>
          <a:ext cx="8229600" cy="4896168"/>
        </p:xfrm>
        <a:graphic>
          <a:graphicData uri="http://schemas.openxmlformats.org/drawingml/2006/table">
            <a:tbl>
              <a:tblPr/>
              <a:tblGrid>
                <a:gridCol w="19891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9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91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11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2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Obaveza</a:t>
                      </a:r>
                      <a:endParaRPr kumimoji="0" lang="sr-Latn-C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Način</a:t>
                      </a:r>
                      <a:endParaRPr kumimoji="0" lang="sr-Latn-C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Rok</a:t>
                      </a:r>
                      <a:endParaRPr kumimoji="0" lang="sr-Latn-C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0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Godišnji finansijski izvještaj</a:t>
                      </a:r>
                      <a:endParaRPr kumimoji="0" lang="sr-Latn-C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Svi emitenti koji su emitovali akcije javnom ponudom</a:t>
                      </a:r>
                      <a:endParaRPr kumimoji="0" lang="sr-Latn-C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Dostavljanje berzi elektronskim putem (ili da BL berza preuzima od APIF-a) </a:t>
                      </a:r>
                      <a:endParaRPr kumimoji="0" lang="sr-Latn-C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Rok dostavljanja APIF-u do 29.februara</a:t>
                      </a:r>
                      <a:endParaRPr kumimoji="0" lang="sr-Latn-C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5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Polugodišnji finansijski izvještaj</a:t>
                      </a:r>
                      <a:endParaRPr kumimoji="0" lang="sr-Latn-C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Svi osim emitenata sa manje od 3 mil. KM osnovnog kapitala i manje od 100 akcionara i kod kojih fondovi nisu akcionari (sva tri uslova)</a:t>
                      </a:r>
                      <a:endParaRPr kumimoji="0" lang="sr-Latn-C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Dostavljanje berzi elektronskim putem (ili da BL berza preuzima od APIF-a)</a:t>
                      </a:r>
                      <a:endParaRPr kumimoji="0" lang="sr-Latn-C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Rok dostavljanja APIF-u do 31.jula</a:t>
                      </a:r>
                      <a:endParaRPr kumimoji="0" lang="sr-Latn-C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5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Kvartalni finansijski izvještaj</a:t>
                      </a:r>
                      <a:endParaRPr kumimoji="0" lang="sr-Latn-C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Emitenti sa preko 100 akcionara i preko 10 miliona KM osn.kapitala i preko 10 mil. KM prihoda (sva tri uslova)</a:t>
                      </a:r>
                      <a:endParaRPr kumimoji="0" lang="sr-Latn-C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Dostavljanje berzi elektronskim putem</a:t>
                      </a:r>
                      <a:endParaRPr kumimoji="0" lang="sr-Latn-C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Rok dostavljanja berzi 30.april i 31.oktobar</a:t>
                      </a:r>
                      <a:endParaRPr kumimoji="0" lang="sr-Latn-C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35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Revizorski izvještaj</a:t>
                      </a:r>
                      <a:endParaRPr kumimoji="0" lang="sr-Latn-C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Svi osim emitenata sa manje od 3 mil. KM osnovnog kapitala i manje od 100 akcionara i kod kojih fondovi nisu akcionari (sva tri uslova)</a:t>
                      </a:r>
                      <a:endParaRPr kumimoji="0" lang="sr-Latn-C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Dostavljanje berzi elektronskim putem</a:t>
                      </a:r>
                      <a:endParaRPr kumimoji="0" lang="sr-Latn-C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Pet dana od dana prijema revizorskog izvještaja, a najkasnije do 30 avgusta.</a:t>
                      </a:r>
                      <a:endParaRPr kumimoji="0" lang="sr-Latn-C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57224" y="293671"/>
            <a:ext cx="7072362" cy="7778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sr-Latn-CS" sz="2800" b="1" dirty="0">
                <a:latin typeface="Verdana" pitchFamily="34" charset="0"/>
              </a:rPr>
              <a:t>Obaveze akcionarskih društava</a:t>
            </a:r>
            <a:endParaRPr lang="en-US" sz="2800" b="1" dirty="0">
              <a:latin typeface="Verdana" pitchFamily="34" charset="0"/>
            </a:endParaRPr>
          </a:p>
        </p:txBody>
      </p:sp>
      <p:graphicFrame>
        <p:nvGraphicFramePr>
          <p:cNvPr id="196649" name="Group 41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4"/>
        </p:xfrm>
        <a:graphic>
          <a:graphicData uri="http://schemas.openxmlformats.org/drawingml/2006/table">
            <a:tbl>
              <a:tblPr/>
              <a:tblGrid>
                <a:gridCol w="2428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9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9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11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14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Značajni događaji</a:t>
                      </a:r>
                      <a:endParaRPr kumimoji="0" 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Obaveza</a:t>
                      </a:r>
                      <a:endParaRPr kumimoji="0" lang="sr-Latn-C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Način</a:t>
                      </a:r>
                      <a:endParaRPr kumimoji="0" lang="sr-Latn-C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Rok</a:t>
                      </a:r>
                      <a:endParaRPr kumimoji="0" lang="sr-Latn-CS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4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Odluka o sazivanju skupštine akcionara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Svi emitenti</a:t>
                      </a:r>
                      <a:endParaRPr kumimoji="0" lang="sr-Latn-C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Berzi elektronskim putem</a:t>
                      </a:r>
                      <a:endParaRPr kumimoji="0" lang="sr-Latn-C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Istog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dana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kada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 je </a:t>
                      </a: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objavljen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 u </a:t>
                      </a: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sredstvima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informisanja</a:t>
                      </a:r>
                      <a:endParaRPr kumimoji="0" lang="sr-Latn-C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73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Prijedlozi odluke skupštine akcionara u vezi sa isplatom dividende, promjenom na kapitalu ili statusne podjele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Svi emitenti</a:t>
                      </a:r>
                      <a:endParaRPr kumimoji="0" lang="sr-Latn-C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Berzi elektronskim putem</a:t>
                      </a:r>
                      <a:endParaRPr kumimoji="0" lang="sr-Latn-C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Istog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dana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kada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 je </a:t>
                      </a: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objavljen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 u </a:t>
                      </a: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sredstvima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informisanja</a:t>
                      </a:r>
                      <a:endParaRPr kumimoji="0" lang="sr-Latn-C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0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Odluke skupštine akcionara u vezi sa raspodjelom dobiti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Svi emitenti</a:t>
                      </a:r>
                      <a:endParaRPr kumimoji="0" lang="sr-Latn-C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Berzi elektronskim putem</a:t>
                      </a:r>
                      <a:endParaRPr kumimoji="0" lang="sr-Latn-C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Najkasnije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narednog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dana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sr-Latn-C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od održavanja Skupštine akcionara</a:t>
                      </a:r>
                      <a:endParaRPr kumimoji="0" lang="sr-Latn-C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4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Važni događaji ...</a:t>
                      </a:r>
                      <a:endParaRPr kumimoji="0" lang="sr-Latn-C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Svi emitenti</a:t>
                      </a:r>
                      <a:endParaRPr kumimoji="0" lang="sr-Latn-C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Berzi elektronskim putem</a:t>
                      </a:r>
                      <a:endParaRPr kumimoji="0" lang="sr-Latn-C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Isti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ili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naredni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dan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po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nastanku</a:t>
                      </a: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doga</a:t>
                      </a:r>
                      <a:r>
                        <a:rPr kumimoji="0" lang="sr-Latn-B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đaja</a:t>
                      </a:r>
                      <a:endParaRPr kumimoji="0" lang="sr-Latn-C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Novi standardi upravljanja AD</a:t>
            </a:r>
            <a:endParaRPr lang="en-US" dirty="0"/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BA" sz="3200" b="1" dirty="0"/>
          </a:p>
          <a:p>
            <a:endParaRPr lang="sr-Latn-BA" sz="3200" b="1" dirty="0"/>
          </a:p>
          <a:p>
            <a:pPr>
              <a:buFont typeface="Wingdings 2" pitchFamily="18" charset="2"/>
              <a:buNone/>
            </a:pPr>
            <a:r>
              <a:rPr lang="en-US" sz="3200" b="1" dirty="0"/>
              <a:t>Standard</a:t>
            </a:r>
            <a:r>
              <a:rPr lang="ru-RU" sz="3200" b="1" dirty="0"/>
              <a:t> 13 – </a:t>
            </a:r>
            <a:r>
              <a:rPr lang="en-US" sz="3200" b="1" dirty="0" err="1"/>
              <a:t>Objavljivanje</a:t>
            </a:r>
            <a:r>
              <a:rPr lang="ru-RU" sz="3200" b="1" dirty="0"/>
              <a:t> </a:t>
            </a:r>
            <a:r>
              <a:rPr lang="en-US" sz="3200" b="1" dirty="0" err="1"/>
              <a:t>i</a:t>
            </a:r>
            <a:r>
              <a:rPr lang="ru-RU" sz="3200" b="1" dirty="0"/>
              <a:t> </a:t>
            </a:r>
            <a:r>
              <a:rPr lang="en-US" sz="3200" b="1" dirty="0" err="1"/>
              <a:t>javnost</a:t>
            </a:r>
            <a:r>
              <a:rPr lang="ru-RU" sz="3200" b="1" dirty="0"/>
              <a:t> </a:t>
            </a:r>
            <a:r>
              <a:rPr lang="en-US" sz="3200" b="1" dirty="0" err="1"/>
              <a:t>informacija</a:t>
            </a:r>
            <a:endParaRPr lang="en-US" sz="32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C29BD54-C403-E24B-8735-1CD127E820A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CS" dirty="0">
                <a:solidFill>
                  <a:schemeClr val="bg1"/>
                </a:solidFill>
                <a:latin typeface="Verdana" pitchFamily="34" charset="0"/>
              </a:rPr>
              <a:t>Uticaj informacija na cijenu akcija</a:t>
            </a:r>
            <a:endParaRPr lang="en-BA" dirty="0">
              <a:solidFill>
                <a:schemeClr val="bg1"/>
              </a:solidFill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AF9DA93-AE43-7C4F-BA47-23DFC8E1225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BA"/>
          </a:p>
        </p:txBody>
      </p:sp>
    </p:spTree>
    <p:extLst>
      <p:ext uri="{BB962C8B-B14F-4D97-AF65-F5344CB8AC3E}">
        <p14:creationId xmlns:p14="http://schemas.microsoft.com/office/powerpoint/2010/main" val="3415424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sz="2800" b="1" dirty="0">
                <a:latin typeface="Verdana" pitchFamily="34" charset="0"/>
              </a:rPr>
              <a:t>Uticaj informacija na cijene akcija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/>
              <a:t>Mnoge studije su pokazale</a:t>
            </a:r>
          </a:p>
          <a:p>
            <a:endParaRPr lang="sr-Latn-BA" dirty="0"/>
          </a:p>
          <a:p>
            <a:pPr lvl="1"/>
            <a:r>
              <a:rPr lang="sr-Latn-BA" dirty="0"/>
              <a:t>da postoji veliki uticaj objavljenih informacija na cijenu akcija preduzeća</a:t>
            </a:r>
          </a:p>
          <a:p>
            <a:pPr lvl="1"/>
            <a:endParaRPr lang="sr-Latn-BA" dirty="0"/>
          </a:p>
          <a:p>
            <a:pPr lvl="1"/>
            <a:r>
              <a:rPr lang="sr-Latn-BA" dirty="0"/>
              <a:t>da praksa objavljivanja i transparentnosti informacije utiče na poslovanje preduzeća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700" dirty="0"/>
              <a:t>OECD </a:t>
            </a:r>
            <a:r>
              <a:rPr lang="en-US" sz="2700" dirty="0" err="1"/>
              <a:t>principi</a:t>
            </a:r>
            <a:r>
              <a:rPr lang="en-US" sz="2700" dirty="0"/>
              <a:t> </a:t>
            </a:r>
            <a:r>
              <a:rPr lang="en-US" sz="2700" dirty="0" err="1"/>
              <a:t>korporativnog</a:t>
            </a:r>
            <a:r>
              <a:rPr lang="en-US" sz="2700" dirty="0"/>
              <a:t> </a:t>
            </a:r>
            <a:r>
              <a:rPr lang="en-US" sz="2700" dirty="0" err="1"/>
              <a:t>upravljanja</a:t>
            </a:r>
            <a:r>
              <a:rPr lang="en-US" sz="2700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OECD Principi korporativnog upravljanja </a:t>
            </a:r>
          </a:p>
          <a:p>
            <a:pPr>
              <a:buNone/>
            </a:pPr>
            <a:endParaRPr lang="sr-Latn-BA" i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r>
              <a:rPr lang="sr-Latn-BA" sz="2400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"Korporativno upravljanje obuhvata skup odnosa između uprave preduzeća, njenog upravnog odbora, njenih akcionara i drugih zainteresovanih strana. Korporativno upravljanje takođe obezbeđuje strukturu putem koje se određuju ciljevi preduzeća, kao i sredstva postizanja tih ciljeva i praćenje rezultata."</a:t>
            </a:r>
            <a:endParaRPr lang="en-US" sz="24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sz="2800" b="1" dirty="0">
                <a:latin typeface="Verdana" pitchFamily="34" charset="0"/>
              </a:rPr>
              <a:t>Uticaj informacija na cijene akcija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/>
              <a:t>Prema istraživanju </a:t>
            </a:r>
            <a:r>
              <a:rPr lang="en-US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Standard &amp; Poor’s</a:t>
            </a:r>
            <a:r>
              <a:rPr lang="sr-Latn-BA" i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sr-Latn-BA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 mjerenju transparentnosti i objavljivanju informacija u zemljama u razvoju </a:t>
            </a:r>
            <a:r>
              <a:rPr lang="sr-Latn-BA" dirty="0"/>
              <a:t>(</a:t>
            </a:r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Brazil, Poland, India, Thailand </a:t>
            </a:r>
            <a:r>
              <a:rPr lang="sr-Latn-BA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</a:t>
            </a:r>
            <a:r>
              <a:rPr lang="en-US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Korea</a:t>
            </a:r>
            <a:r>
              <a:rPr lang="sr-Latn-BA" dirty="0"/>
              <a:t>)</a:t>
            </a:r>
          </a:p>
          <a:p>
            <a:endParaRPr lang="sr-Latn-BA" dirty="0"/>
          </a:p>
          <a:p>
            <a:pPr lvl="1"/>
            <a:r>
              <a:rPr lang="sr-Latn-BA" sz="2400" dirty="0">
                <a:latin typeface="+mn-lt"/>
                <a:ea typeface="+mn-ea"/>
                <a:cs typeface="+mn-cs"/>
              </a:rPr>
              <a:t>Potvrđena je pozitivna korelacija imeđu transparentnosti i objavljivanja informacija i odnosa tržišne i knjigovodstvene cijene akcija (</a:t>
            </a:r>
            <a:r>
              <a:rPr lang="sr-Latn-BA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P/B ratio)</a:t>
            </a:r>
            <a:endParaRPr lang="en-US" sz="24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4348" y="357166"/>
            <a:ext cx="7072362" cy="571504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sr-Latn-CS" sz="2800" b="1" dirty="0">
                <a:latin typeface="Verdana" pitchFamily="34" charset="0"/>
              </a:rPr>
              <a:t>Uticaj informacija na cijene akcija</a:t>
            </a:r>
            <a:endParaRPr lang="en-US" sz="2800" b="1" dirty="0">
              <a:latin typeface="Verdana" pitchFamily="34" charset="0"/>
            </a:endParaRPr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27088" y="1196752"/>
            <a:ext cx="7705725" cy="48958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34988" indent="-534988">
              <a:lnSpc>
                <a:spcPct val="80000"/>
              </a:lnSpc>
              <a:spcBef>
                <a:spcPct val="45000"/>
              </a:spcBef>
              <a:tabLst>
                <a:tab pos="355600" algn="l"/>
              </a:tabLst>
            </a:pPr>
            <a:r>
              <a:rPr lang="sr-Latn-CS" sz="2400" dirty="0" err="1">
                <a:latin typeface="Microsoft Sans Serif" pitchFamily="34" charset="0"/>
              </a:rPr>
              <a:t>Finansijske</a:t>
            </a:r>
          </a:p>
          <a:p>
            <a:pPr marL="1000125" lvl="1">
              <a:lnSpc>
                <a:spcPct val="80000"/>
              </a:lnSpc>
              <a:spcBef>
                <a:spcPct val="45000"/>
              </a:spcBef>
              <a:tabLst>
                <a:tab pos="355600" algn="l"/>
              </a:tabLst>
            </a:pPr>
            <a:r>
              <a:rPr lang="sr-Latn-CS" sz="2000" dirty="0">
                <a:latin typeface="Microsoft Sans Serif" pitchFamily="34" charset="0"/>
              </a:rPr>
              <a:t>Bilans stanja</a:t>
            </a:r>
          </a:p>
          <a:p>
            <a:pPr marL="1000125" lvl="1">
              <a:lnSpc>
                <a:spcPct val="80000"/>
              </a:lnSpc>
              <a:spcBef>
                <a:spcPct val="45000"/>
              </a:spcBef>
              <a:tabLst>
                <a:tab pos="355600" algn="l"/>
              </a:tabLst>
            </a:pPr>
            <a:r>
              <a:rPr lang="sr-Latn-CS" sz="2000" dirty="0">
                <a:latin typeface="Microsoft Sans Serif" pitchFamily="34" charset="0"/>
              </a:rPr>
              <a:t>Bilans uspjeha</a:t>
            </a:r>
          </a:p>
          <a:p>
            <a:pPr marL="1000125" lvl="1">
              <a:lnSpc>
                <a:spcPct val="80000"/>
              </a:lnSpc>
              <a:spcBef>
                <a:spcPct val="45000"/>
              </a:spcBef>
              <a:tabLst>
                <a:tab pos="355600" algn="l"/>
              </a:tabLst>
            </a:pPr>
            <a:r>
              <a:rPr lang="sr-Latn-CS" sz="2000" dirty="0">
                <a:latin typeface="Microsoft Sans Serif" pitchFamily="34" charset="0"/>
              </a:rPr>
              <a:t>Bilans tokova gotovine</a:t>
            </a:r>
            <a:endParaRPr lang="en-US" sz="2000" dirty="0">
              <a:latin typeface="Microsoft Sans Serif" pitchFamily="34" charset="0"/>
            </a:endParaRPr>
          </a:p>
          <a:p>
            <a:pPr marL="1000125" lvl="1">
              <a:lnSpc>
                <a:spcPct val="80000"/>
              </a:lnSpc>
              <a:spcBef>
                <a:spcPct val="45000"/>
              </a:spcBef>
              <a:buFontTx/>
              <a:buNone/>
              <a:tabLst>
                <a:tab pos="355600" algn="l"/>
              </a:tabLst>
            </a:pPr>
            <a:endParaRPr lang="en-US" sz="2000" dirty="0">
              <a:latin typeface="Microsoft Sans Serif" pitchFamily="34" charset="0"/>
            </a:endParaRPr>
          </a:p>
          <a:p>
            <a:pPr marL="534988" indent="-534988">
              <a:lnSpc>
                <a:spcPct val="80000"/>
              </a:lnSpc>
              <a:spcBef>
                <a:spcPct val="45000"/>
              </a:spcBef>
              <a:tabLst>
                <a:tab pos="355600" algn="l"/>
              </a:tabLst>
            </a:pPr>
            <a:r>
              <a:rPr lang="en-US" sz="2400" dirty="0" err="1">
                <a:latin typeface="Microsoft Sans Serif" pitchFamily="34" charset="0"/>
              </a:rPr>
              <a:t>Nefinansijske</a:t>
            </a:r>
            <a:endParaRPr lang="en-US" sz="2400" dirty="0">
              <a:latin typeface="Microsoft Sans Serif" pitchFamily="34" charset="0"/>
            </a:endParaRPr>
          </a:p>
          <a:p>
            <a:pPr marL="1000125" lvl="1">
              <a:lnSpc>
                <a:spcPct val="80000"/>
              </a:lnSpc>
              <a:spcBef>
                <a:spcPct val="45000"/>
              </a:spcBef>
              <a:tabLst>
                <a:tab pos="355600" algn="l"/>
              </a:tabLst>
            </a:pPr>
            <a:r>
              <a:rPr lang="sr-Latn-CS" sz="2000" dirty="0">
                <a:latin typeface="Microsoft Sans Serif" pitchFamily="34" charset="0"/>
              </a:rPr>
              <a:t>Privatizacija, strateški partneri</a:t>
            </a:r>
            <a:endParaRPr lang="en-US" sz="2000" dirty="0">
              <a:latin typeface="Microsoft Sans Serif" pitchFamily="34" charset="0"/>
            </a:endParaRPr>
          </a:p>
          <a:p>
            <a:pPr marL="1000125" lvl="1">
              <a:lnSpc>
                <a:spcPct val="80000"/>
              </a:lnSpc>
              <a:spcBef>
                <a:spcPct val="45000"/>
              </a:spcBef>
              <a:tabLst>
                <a:tab pos="355600" algn="l"/>
              </a:tabLst>
            </a:pPr>
            <a:r>
              <a:rPr lang="sr-Latn-CS" sz="2000" dirty="0">
                <a:latin typeface="Microsoft Sans Serif" pitchFamily="34" charset="0"/>
              </a:rPr>
              <a:t>Promjene u menadžmentu</a:t>
            </a:r>
            <a:endParaRPr lang="en-US" sz="2000" dirty="0">
              <a:latin typeface="Microsoft Sans Serif" pitchFamily="34" charset="0"/>
            </a:endParaRPr>
          </a:p>
          <a:p>
            <a:pPr marL="1000125" lvl="1">
              <a:lnSpc>
                <a:spcPct val="80000"/>
              </a:lnSpc>
              <a:spcBef>
                <a:spcPct val="45000"/>
              </a:spcBef>
              <a:tabLst>
                <a:tab pos="355600" algn="l"/>
              </a:tabLst>
            </a:pPr>
            <a:r>
              <a:rPr lang="sr-Latn-CS" sz="2000" dirty="0">
                <a:latin typeface="Microsoft Sans Serif" pitchFamily="34" charset="0"/>
              </a:rPr>
              <a:t>Novi proizvodi i tržišta</a:t>
            </a:r>
            <a:endParaRPr lang="en-US" sz="2000" dirty="0">
              <a:latin typeface="Microsoft Sans Serif" pitchFamily="34" charset="0"/>
            </a:endParaRPr>
          </a:p>
          <a:p>
            <a:pPr marL="1000125" lvl="1">
              <a:lnSpc>
                <a:spcPct val="80000"/>
              </a:lnSpc>
              <a:spcBef>
                <a:spcPct val="45000"/>
              </a:spcBef>
              <a:tabLst>
                <a:tab pos="355600" algn="l"/>
              </a:tabLst>
            </a:pPr>
            <a:r>
              <a:rPr lang="sr-Latn-CS" sz="2000" dirty="0">
                <a:latin typeface="Microsoft Sans Serif" pitchFamily="34" charset="0"/>
              </a:rPr>
              <a:t>Isplata dividende ili pripis novih akcija</a:t>
            </a:r>
            <a:endParaRPr lang="en-US" sz="2000" dirty="0">
              <a:latin typeface="Microsoft Sans Serif" pitchFamily="34" charset="0"/>
            </a:endParaRPr>
          </a:p>
          <a:p>
            <a:pPr marL="1000125" lvl="1">
              <a:lnSpc>
                <a:spcPct val="80000"/>
              </a:lnSpc>
              <a:spcBef>
                <a:spcPct val="45000"/>
              </a:spcBef>
              <a:tabLst>
                <a:tab pos="355600" algn="l"/>
              </a:tabLst>
            </a:pPr>
            <a:r>
              <a:rPr lang="sr-Latn-CS" sz="2000" dirty="0">
                <a:latin typeface="Microsoft Sans Serif" pitchFamily="34" charset="0"/>
              </a:rPr>
              <a:t>Rast prihoda i prodaje</a:t>
            </a:r>
            <a:endParaRPr lang="en-US" sz="2000" dirty="0">
              <a:latin typeface="Microsoft Sans Serif" pitchFamily="34" charset="0"/>
            </a:endParaRPr>
          </a:p>
          <a:p>
            <a:pPr marL="1000125" lvl="1">
              <a:lnSpc>
                <a:spcPct val="80000"/>
              </a:lnSpc>
              <a:spcBef>
                <a:spcPct val="45000"/>
              </a:spcBef>
              <a:tabLst>
                <a:tab pos="355600" algn="l"/>
              </a:tabLst>
            </a:pPr>
            <a:r>
              <a:rPr lang="sr-Latn-CS" sz="2000" dirty="0">
                <a:latin typeface="Microsoft Sans Serif" pitchFamily="34" charset="0"/>
              </a:rPr>
              <a:t>Izmjene zakonske regulative</a:t>
            </a:r>
            <a:endParaRPr lang="en-US" sz="2000" dirty="0">
              <a:latin typeface="Microsoft Sans Serif" pitchFamily="34" charset="0"/>
            </a:endParaRPr>
          </a:p>
          <a:p>
            <a:pPr marL="1000125" lvl="1">
              <a:lnSpc>
                <a:spcPct val="80000"/>
              </a:lnSpc>
              <a:spcBef>
                <a:spcPct val="45000"/>
              </a:spcBef>
              <a:tabLst>
                <a:tab pos="355600" algn="l"/>
              </a:tabLst>
            </a:pPr>
            <a:r>
              <a:rPr lang="sr-Latn-CS" sz="2000" dirty="0">
                <a:latin typeface="Microsoft Sans Serif" pitchFamily="34" charset="0"/>
              </a:rPr>
              <a:t>Psihološki efekti – očekivanja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7688" y="319088"/>
            <a:ext cx="7310460" cy="563562"/>
          </a:xfrm>
        </p:spPr>
        <p:txBody>
          <a:bodyPr/>
          <a:lstStyle/>
          <a:p>
            <a:r>
              <a:rPr lang="sr-Latn-CS" sz="2400" b="1" dirty="0">
                <a:latin typeface="Verdana" pitchFamily="34" charset="0"/>
              </a:rPr>
              <a:t>Uticaj informacija na cijene akcija – primjer Boksit a.d. Milići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1379" name="Picture 3"/>
          <p:cNvPicPr>
            <a:picLocks noChangeAspect="1" noChangeArrowheads="1"/>
          </p:cNvPicPr>
          <p:nvPr/>
        </p:nvPicPr>
        <p:blipFill>
          <a:blip r:embed="rId2" cstate="print"/>
          <a:srcRect l="56236" t="14844" r="8050" b="30957"/>
          <a:stretch>
            <a:fillRect/>
          </a:stretch>
        </p:blipFill>
        <p:spPr bwMode="auto">
          <a:xfrm>
            <a:off x="428596" y="1071546"/>
            <a:ext cx="8501122" cy="52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Straight Connector 6"/>
          <p:cNvCxnSpPr/>
          <p:nvPr/>
        </p:nvCxnSpPr>
        <p:spPr>
          <a:xfrm>
            <a:off x="1643042" y="5429264"/>
            <a:ext cx="207170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sz="2400" b="1" dirty="0">
                <a:latin typeface="Verdana" pitchFamily="34" charset="0"/>
              </a:rPr>
              <a:t>Uticaj informacija na cijene akcija – primjer Boksit a.d. Milići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40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071546"/>
            <a:ext cx="7786742" cy="5249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sz="2400" b="1" dirty="0">
                <a:latin typeface="Verdana" pitchFamily="34" charset="0"/>
              </a:rPr>
              <a:t>Uticaj informacija na cijene akcija – primjer Boksit a.d. Milići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1379" name="Picture 3"/>
          <p:cNvPicPr>
            <a:picLocks noChangeAspect="1" noChangeArrowheads="1"/>
          </p:cNvPicPr>
          <p:nvPr/>
        </p:nvPicPr>
        <p:blipFill>
          <a:blip r:embed="rId2" cstate="print"/>
          <a:srcRect l="56236" t="14844" r="8050" b="30957"/>
          <a:stretch>
            <a:fillRect/>
          </a:stretch>
        </p:blipFill>
        <p:spPr bwMode="auto">
          <a:xfrm>
            <a:off x="428596" y="1071570"/>
            <a:ext cx="8501122" cy="52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Straight Connector 6"/>
          <p:cNvCxnSpPr/>
          <p:nvPr/>
        </p:nvCxnSpPr>
        <p:spPr>
          <a:xfrm>
            <a:off x="1714480" y="5000636"/>
            <a:ext cx="242889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714480" y="4857760"/>
            <a:ext cx="242889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sz="2400" b="1" dirty="0">
                <a:latin typeface="Verdana" pitchFamily="34" charset="0"/>
              </a:rPr>
              <a:t>Uticaj informacija na cijene akcija – primjer Boksit a.d. Milići</a:t>
            </a:r>
            <a:endParaRPr lang="en-US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34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080814"/>
            <a:ext cx="7858180" cy="5277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sz="2400" b="1" dirty="0">
                <a:latin typeface="Verdana" pitchFamily="34" charset="0"/>
              </a:rPr>
              <a:t>Uticaj informacija na cijene akcija – primjer Boksit a.d. Milići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1379" name="Picture 3"/>
          <p:cNvPicPr>
            <a:picLocks noChangeAspect="1" noChangeArrowheads="1"/>
          </p:cNvPicPr>
          <p:nvPr/>
        </p:nvPicPr>
        <p:blipFill>
          <a:blip r:embed="rId2" cstate="print"/>
          <a:srcRect l="56236" t="14844" r="8050" b="30957"/>
          <a:stretch>
            <a:fillRect/>
          </a:stretch>
        </p:blipFill>
        <p:spPr bwMode="auto">
          <a:xfrm>
            <a:off x="428596" y="1071546"/>
            <a:ext cx="8501122" cy="52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Straight Connector 6"/>
          <p:cNvCxnSpPr/>
          <p:nvPr/>
        </p:nvCxnSpPr>
        <p:spPr>
          <a:xfrm>
            <a:off x="1643042" y="4000504"/>
            <a:ext cx="207170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643042" y="3857628"/>
            <a:ext cx="378621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sz="2400" b="1" dirty="0">
                <a:latin typeface="Verdana" pitchFamily="34" charset="0"/>
              </a:rPr>
              <a:t>Uticaj informacija na cijene akcija – primjer Boksit a.d. Milići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8546" name="Picture 2"/>
          <p:cNvPicPr>
            <a:picLocks noChangeAspect="1" noChangeArrowheads="1"/>
          </p:cNvPicPr>
          <p:nvPr/>
        </p:nvPicPr>
        <p:blipFill>
          <a:blip r:embed="rId2" cstate="print"/>
          <a:srcRect l="56123" t="13184" r="7879" b="44335"/>
          <a:stretch>
            <a:fillRect/>
          </a:stretch>
        </p:blipFill>
        <p:spPr bwMode="auto">
          <a:xfrm>
            <a:off x="428596" y="1500174"/>
            <a:ext cx="8358246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Straight Connector 4"/>
          <p:cNvCxnSpPr/>
          <p:nvPr/>
        </p:nvCxnSpPr>
        <p:spPr>
          <a:xfrm>
            <a:off x="2699792" y="4293096"/>
            <a:ext cx="936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059832" y="4005064"/>
            <a:ext cx="504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sz="2400" b="1" dirty="0">
                <a:latin typeface="Verdana" pitchFamily="34" charset="0"/>
              </a:rPr>
              <a:t>Uticaj informacija na cijene akcija – primjer Boksit a.d. Milići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44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071546"/>
            <a:ext cx="7715304" cy="5348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sz="2400" b="1" dirty="0">
                <a:latin typeface="Verdana" pitchFamily="34" charset="0"/>
              </a:rPr>
              <a:t>Uticaj informacija na cijene akcija – primjer Tržnica a.d. Banja Luka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5474" name="Picture 2"/>
          <p:cNvPicPr>
            <a:picLocks noChangeAspect="1" noChangeArrowheads="1"/>
          </p:cNvPicPr>
          <p:nvPr/>
        </p:nvPicPr>
        <p:blipFill>
          <a:blip r:embed="rId2" cstate="print"/>
          <a:srcRect l="56123" t="13184" r="7879" b="30420"/>
          <a:stretch>
            <a:fillRect/>
          </a:stretch>
        </p:blipFill>
        <p:spPr bwMode="auto">
          <a:xfrm>
            <a:off x="428597" y="1142984"/>
            <a:ext cx="8286808" cy="52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Straight Connector 4"/>
          <p:cNvCxnSpPr/>
          <p:nvPr/>
        </p:nvCxnSpPr>
        <p:spPr>
          <a:xfrm>
            <a:off x="1714480" y="4071942"/>
            <a:ext cx="264320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7688" y="319088"/>
            <a:ext cx="7310460" cy="563562"/>
          </a:xfrm>
        </p:spPr>
        <p:txBody>
          <a:bodyPr/>
          <a:lstStyle/>
          <a:p>
            <a:r>
              <a:rPr lang="en-US" sz="2700" dirty="0"/>
              <a:t>OECD </a:t>
            </a:r>
            <a:r>
              <a:rPr lang="en-US" sz="2700" dirty="0" err="1"/>
              <a:t>principi</a:t>
            </a:r>
            <a:r>
              <a:rPr lang="en-US" sz="2700" dirty="0"/>
              <a:t> </a:t>
            </a:r>
            <a:r>
              <a:rPr lang="en-US" sz="2700" dirty="0" err="1"/>
              <a:t>korporativnog</a:t>
            </a:r>
            <a:r>
              <a:rPr lang="en-US" sz="2700" dirty="0"/>
              <a:t> </a:t>
            </a:r>
            <a:r>
              <a:rPr lang="en-US" sz="2700" dirty="0" err="1"/>
              <a:t>upravljanja</a:t>
            </a:r>
            <a:r>
              <a:rPr lang="en-US" sz="2700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OECD principi korporativnog upravljanja se sastoje od šest osnovnih principa:</a:t>
            </a:r>
          </a:p>
          <a:p>
            <a:endParaRPr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sr-Latn-BA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Obezbjeđenje osnove za dijelotvoran okvir korporativnog upravljanja; </a:t>
            </a:r>
            <a:endParaRPr lang="en-US" sz="24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sr-Latn-BA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Prava akcionara i ključne vlasničke funkcije;</a:t>
            </a:r>
            <a:endParaRPr lang="en-US" sz="24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sr-Latn-BA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Ravnopravan tretman akcionara; </a:t>
            </a:r>
            <a:endParaRPr lang="en-US" sz="24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sr-Latn-BA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Uloga zainteresovanih strana; </a:t>
            </a:r>
            <a:endParaRPr lang="en-US" sz="24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sr-Latn-BA" sz="2400" b="1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Obijelodanjivanje i transparentnost informacija; i </a:t>
            </a:r>
            <a:endParaRPr lang="en-US" sz="2400" b="1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sr-Latn-BA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Odgovornost odbora.</a:t>
            </a:r>
            <a:endParaRPr lang="en-US" sz="24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sz="2400" b="1" dirty="0">
                <a:latin typeface="Verdana" pitchFamily="34" charset="0"/>
              </a:rPr>
              <a:t>Uticaj informacija na cijene akcija – primjer Tržnica a.d. Banja Luka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7522" name="Picture 2"/>
          <p:cNvPicPr>
            <a:picLocks noChangeAspect="1" noChangeArrowheads="1"/>
          </p:cNvPicPr>
          <p:nvPr/>
        </p:nvPicPr>
        <p:blipFill>
          <a:blip r:embed="rId2" cstate="print"/>
          <a:srcRect l="49320" t="21973" r="14115" b="28222"/>
          <a:stretch>
            <a:fillRect/>
          </a:stretch>
        </p:blipFill>
        <p:spPr bwMode="auto">
          <a:xfrm>
            <a:off x="357158" y="1357298"/>
            <a:ext cx="8572560" cy="4631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Straight Connector 4"/>
          <p:cNvCxnSpPr/>
          <p:nvPr/>
        </p:nvCxnSpPr>
        <p:spPr>
          <a:xfrm>
            <a:off x="7072330" y="4214818"/>
            <a:ext cx="185738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sz="2400" b="1" dirty="0">
                <a:latin typeface="Verdana" pitchFamily="34" charset="0"/>
              </a:rPr>
              <a:t>Uticaj informacija na cijene akcija – primjer Tržnica a.d. Banja Luka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64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071546"/>
            <a:ext cx="7643866" cy="5299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ABFB6-0C8E-494A-9072-D227F6FEE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A" dirty="0"/>
              <a:t>Elon Musk – Tesla - Crypto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208866-71C5-934A-B430-C25240FBE9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dirty="0">
                <a:hlinkClick r:id="rId2"/>
              </a:rPr>
              <a:t>https://www.nytimes.com/2021/11/09/business/tesla-elon-musk-stock.html</a:t>
            </a:r>
            <a:endParaRPr lang="en-GB" sz="2400" dirty="0"/>
          </a:p>
          <a:p>
            <a:r>
              <a:rPr lang="en-GB" sz="2400" dirty="0">
                <a:hlinkClick r:id="rId3"/>
              </a:rPr>
              <a:t>https://fortune.com/2021/11/09/tesla-stock-elon-musk-tweets-selling-stock-michael-burry-personal-debt/</a:t>
            </a:r>
            <a:endParaRPr lang="en-GB" sz="2400" dirty="0"/>
          </a:p>
          <a:p>
            <a:r>
              <a:rPr lang="en-GB" sz="2400" dirty="0">
                <a:hlinkClick r:id="rId4"/>
              </a:rPr>
              <a:t>https://www.wsj.com/articles/tesla-shares-sink-as-musk-jokes-about-bankruptcy-1522682691</a:t>
            </a:r>
            <a:endParaRPr lang="en-GB" sz="2400" dirty="0"/>
          </a:p>
          <a:p>
            <a:r>
              <a:rPr lang="en-GB" sz="2400" dirty="0">
                <a:hlinkClick r:id="rId5"/>
              </a:rPr>
              <a:t>https://fortune.com/2021/11/02/tesla-hertz-shares-dip-elon-musk-tweet-no-contract-signed-100000-electric-vehicles/</a:t>
            </a:r>
            <a:endParaRPr lang="en-GB" sz="2400" dirty="0"/>
          </a:p>
          <a:p>
            <a:r>
              <a:rPr lang="en-GB" sz="2400" dirty="0">
                <a:hlinkClick r:id="rId6"/>
              </a:rPr>
              <a:t>https://www.vox.com/recode/2021/5/18/22441831/elon-musk-bitcoin-dogecoin-crypto-prices-tesla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82584315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4D7F7-6F1F-1C0C-C2AD-4D8209666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BA"/>
              <a:t>Elon Musk – Tesla - Crypto</a:t>
            </a:r>
            <a:endParaRPr lang="en-BA" dirty="0"/>
          </a:p>
        </p:txBody>
      </p:sp>
      <p:pic>
        <p:nvPicPr>
          <p:cNvPr id="5" name="Content Placeholder 4" descr="Chart, line chart&#10;&#10;Description automatically generated">
            <a:extLst>
              <a:ext uri="{FF2B5EF4-FFF2-40B4-BE49-F238E27FC236}">
                <a16:creationId xmlns:a16="http://schemas.microsoft.com/office/drawing/2014/main" id="{227F6263-FE3F-AEA7-EDA3-E72F39D998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92796"/>
            <a:ext cx="8229600" cy="5215332"/>
          </a:xfrm>
        </p:spPr>
      </p:pic>
    </p:spTree>
    <p:extLst>
      <p:ext uri="{BB962C8B-B14F-4D97-AF65-F5344CB8AC3E}">
        <p14:creationId xmlns:p14="http://schemas.microsoft.com/office/powerpoint/2010/main" val="8545961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sz="2600" dirty="0"/>
              <a:t>Objavljivanje i transparentnost informacija – kod nas</a:t>
            </a:r>
            <a:endParaRPr lang="en-US" sz="26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557242" y="1571612"/>
          <a:ext cx="8229600" cy="42096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577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44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44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29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060700" algn="l"/>
                        </a:tabLst>
                      </a:pPr>
                      <a:r>
                        <a:rPr lang="sr-Latn-BA" sz="2400" b="1" i="0" u="none" strike="noStrike" kern="12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KORPORATIVNO</a:t>
                      </a:r>
                      <a:r>
                        <a:rPr lang="sr-Latn-BA" sz="2400" b="1" i="0" u="none" strike="noStrike" kern="1200" baseline="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 UPRAVLJANJE</a:t>
                      </a:r>
                      <a:endParaRPr lang="en-GB" sz="2400" b="1" i="0" u="none" strike="noStrike" kern="1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060700" algn="l"/>
                        </a:tabLst>
                      </a:pPr>
                      <a:r>
                        <a:rPr lang="sr-Latn-BA" sz="2400" b="1" i="0" u="none" strike="noStrike" kern="12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2010</a:t>
                      </a:r>
                      <a:endParaRPr lang="en-GB" sz="2400" b="1" i="0" u="none" strike="noStrike" kern="1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060700" algn="l"/>
                        </a:tabLst>
                      </a:pPr>
                      <a:r>
                        <a:rPr lang="sr-Latn-BA" sz="2400" b="1" i="0" u="none" strike="noStrike" kern="12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2011</a:t>
                      </a:r>
                      <a:endParaRPr lang="en-GB" sz="2400" b="1" i="0" u="none" strike="noStrike" kern="1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060700" algn="l"/>
                        </a:tabLst>
                      </a:pPr>
                      <a:r>
                        <a:rPr lang="sr-Latn-BA" sz="2400" b="1" i="0" u="none" strike="noStrike" kern="12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2012</a:t>
                      </a:r>
                      <a:endParaRPr lang="en-GB" sz="2400" b="1" i="0" u="none" strike="noStrike" kern="12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Posvećenost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principima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korporativnog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upravljanja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060700" algn="l"/>
                        </a:tabLst>
                      </a:pPr>
                      <a:r>
                        <a:rPr lang="en-GB" sz="2000" dirty="0">
                          <a:latin typeface="Times New Roman"/>
                          <a:ea typeface="Calibri"/>
                          <a:cs typeface="Times New Roman"/>
                        </a:rPr>
                        <a:t>21%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060700" algn="l"/>
                        </a:tabLst>
                      </a:pPr>
                      <a:r>
                        <a:rPr lang="en-GB" sz="2000">
                          <a:latin typeface="Times New Roman"/>
                          <a:ea typeface="Calibri"/>
                          <a:cs typeface="Times New Roman"/>
                        </a:rPr>
                        <a:t>57%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060700" algn="l"/>
                        </a:tabLst>
                      </a:pPr>
                      <a:r>
                        <a:rPr lang="en-GB" sz="20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68%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Prava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akcionara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060700" algn="l"/>
                        </a:tabLst>
                      </a:pPr>
                      <a:r>
                        <a:rPr lang="en-GB" sz="2000" dirty="0">
                          <a:latin typeface="Times New Roman"/>
                          <a:ea typeface="Calibri"/>
                          <a:cs typeface="Times New Roman"/>
                        </a:rPr>
                        <a:t>58%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060700" algn="l"/>
                        </a:tabLst>
                      </a:pPr>
                      <a:r>
                        <a:rPr lang="en-GB" sz="2000" dirty="0">
                          <a:latin typeface="Times New Roman"/>
                          <a:ea typeface="Calibri"/>
                          <a:cs typeface="Times New Roman"/>
                        </a:rPr>
                        <a:t>64%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060700" algn="l"/>
                        </a:tabLst>
                      </a:pPr>
                      <a:r>
                        <a:rPr lang="en-GB" sz="20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63%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Ravnopravan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tretman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akcionara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060700" algn="l"/>
                        </a:tabLst>
                      </a:pPr>
                      <a:r>
                        <a:rPr lang="en-GB" sz="2000" dirty="0">
                          <a:latin typeface="Times New Roman"/>
                          <a:ea typeface="Calibri"/>
                          <a:cs typeface="Times New Roman"/>
                        </a:rPr>
                        <a:t>56%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060700" algn="l"/>
                        </a:tabLst>
                      </a:pPr>
                      <a:r>
                        <a:rPr lang="en-GB" sz="2000" dirty="0">
                          <a:latin typeface="Times New Roman"/>
                          <a:ea typeface="Calibri"/>
                          <a:cs typeface="Times New Roman"/>
                        </a:rPr>
                        <a:t>66%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060700" algn="l"/>
                        </a:tabLst>
                      </a:pPr>
                      <a:r>
                        <a:rPr lang="en-GB" sz="20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62%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Uloga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zainteresovanih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strana-nosilaca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interesa</a:t>
                      </a:r>
                      <a:r>
                        <a:rPr lang="en-US" dirty="0"/>
                        <a:t> u </a:t>
                      </a:r>
                      <a:r>
                        <a:rPr lang="en-US" dirty="0" err="1"/>
                        <a:t>upravljanju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akcionarskim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društvima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060700" algn="l"/>
                        </a:tabLst>
                      </a:pPr>
                      <a:r>
                        <a:rPr lang="en-GB" sz="2000" dirty="0">
                          <a:latin typeface="Times New Roman"/>
                          <a:ea typeface="Calibri"/>
                          <a:cs typeface="Times New Roman"/>
                        </a:rPr>
                        <a:t>78%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060700" algn="l"/>
                        </a:tabLst>
                      </a:pPr>
                      <a:r>
                        <a:rPr lang="en-GB" sz="2000" dirty="0">
                          <a:latin typeface="Times New Roman"/>
                          <a:ea typeface="Calibri"/>
                          <a:cs typeface="Times New Roman"/>
                        </a:rPr>
                        <a:t>89%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060700" algn="l"/>
                        </a:tabLst>
                      </a:pPr>
                      <a:r>
                        <a:rPr lang="en-GB" sz="20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64%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err="1">
                          <a:solidFill>
                            <a:srgbClr val="FF0000"/>
                          </a:solidFill>
                        </a:rPr>
                        <a:t>Objavljivanje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b="1" dirty="0" err="1">
                          <a:solidFill>
                            <a:srgbClr val="FF0000"/>
                          </a:solidFill>
                        </a:rPr>
                        <a:t>i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b="1" dirty="0" err="1">
                          <a:solidFill>
                            <a:srgbClr val="FF0000"/>
                          </a:solidFill>
                        </a:rPr>
                        <a:t>javnost</a:t>
                      </a: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b="1" dirty="0" err="1">
                          <a:solidFill>
                            <a:srgbClr val="FF0000"/>
                          </a:solidFill>
                        </a:rPr>
                        <a:t>informacija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060700" algn="l"/>
                        </a:tabLst>
                      </a:pPr>
                      <a:r>
                        <a:rPr lang="en-GB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53%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060700" algn="l"/>
                        </a:tabLst>
                      </a:pPr>
                      <a:r>
                        <a:rPr lang="en-GB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63%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060700" algn="l"/>
                        </a:tabLst>
                      </a:pPr>
                      <a:r>
                        <a:rPr lang="en-GB" sz="2000" b="1" kern="12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67%</a:t>
                      </a:r>
                      <a:endParaRPr lang="en-US" sz="2000" b="1" kern="1200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Uloga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odgovornosti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odbora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060700" algn="l"/>
                        </a:tabLst>
                      </a:pPr>
                      <a:r>
                        <a:rPr lang="en-GB" sz="2000">
                          <a:latin typeface="Times New Roman"/>
                          <a:ea typeface="Calibri"/>
                          <a:cs typeface="Times New Roman"/>
                        </a:rPr>
                        <a:t>46%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060700" algn="l"/>
                        </a:tabLst>
                      </a:pPr>
                      <a:r>
                        <a:rPr lang="en-GB" sz="2000" dirty="0">
                          <a:latin typeface="Times New Roman"/>
                          <a:ea typeface="Calibri"/>
                          <a:cs typeface="Times New Roman"/>
                        </a:rPr>
                        <a:t>55%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060700" algn="l"/>
                        </a:tabLst>
                      </a:pPr>
                      <a:r>
                        <a:rPr lang="en-GB" sz="20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66%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Revizija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sistem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internih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kontrola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060700" algn="l"/>
                        </a:tabLst>
                      </a:pPr>
                      <a:r>
                        <a:rPr lang="en-GB" sz="2000">
                          <a:latin typeface="Times New Roman"/>
                          <a:ea typeface="Calibri"/>
                          <a:cs typeface="Times New Roman"/>
                        </a:rPr>
                        <a:t>67%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060700" algn="l"/>
                        </a:tabLst>
                      </a:pPr>
                      <a:r>
                        <a:rPr lang="en-GB" sz="2000" dirty="0">
                          <a:latin typeface="Times New Roman"/>
                          <a:ea typeface="Calibri"/>
                          <a:cs typeface="Times New Roman"/>
                        </a:rPr>
                        <a:t>80%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060700" algn="l"/>
                        </a:tabLst>
                      </a:pPr>
                      <a:r>
                        <a:rPr lang="en-GB" sz="2000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57%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b="1" dirty="0"/>
                        <a:t>UKUPNA OCJENA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060700" algn="l"/>
                        </a:tabLst>
                      </a:pPr>
                      <a:r>
                        <a:rPr lang="en-GB" sz="2000" b="1" dirty="0">
                          <a:latin typeface="Times New Roman"/>
                          <a:ea typeface="Calibri"/>
                          <a:cs typeface="Times New Roman"/>
                        </a:rPr>
                        <a:t>53,46%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060700" algn="l"/>
                        </a:tabLst>
                      </a:pPr>
                      <a:r>
                        <a:rPr lang="en-GB" sz="2000" b="1" dirty="0">
                          <a:latin typeface="Times New Roman"/>
                          <a:ea typeface="Calibri"/>
                          <a:cs typeface="Times New Roman"/>
                        </a:rPr>
                        <a:t>65,71%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060700" algn="l"/>
                        </a:tabLst>
                      </a:pPr>
                      <a:r>
                        <a:rPr lang="en-GB" sz="2000" b="1" kern="1200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64,38%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sz="2600" dirty="0"/>
              <a:t>Objavljivanje i transparentnost informacija – kod nas</a:t>
            </a:r>
            <a:endParaRPr lang="en-US" sz="2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6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Prosječan</a:t>
            </a:r>
            <a:r>
              <a:rPr lang="sr-Latn-BA" sz="2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rezultat</a:t>
            </a:r>
            <a:r>
              <a:rPr lang="sr-Latn-BA" sz="2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Scorecard analize za ove tri godine</a:t>
            </a:r>
            <a:r>
              <a:rPr lang="sr-Latn-BA" sz="2600" dirty="0"/>
              <a:t> </a:t>
            </a:r>
            <a:r>
              <a:rPr lang="en-US" sz="26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nije</a:t>
            </a:r>
            <a:r>
              <a:rPr lang="sr-Latn-BA" sz="2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zadovoljavajući</a:t>
            </a:r>
            <a:endParaRPr lang="sr-Latn-BA" sz="26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sr-Latn-BA" sz="2400" dirty="0"/>
          </a:p>
          <a:p>
            <a:pPr lvl="1"/>
            <a:r>
              <a:rPr lang="en-US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Najčešće</a:t>
            </a:r>
            <a:r>
              <a:rPr lang="sr-Latn-BA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</a:t>
            </a:r>
            <a:r>
              <a:rPr lang="sr-Latn-BA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objavljuju</a:t>
            </a:r>
            <a:r>
              <a:rPr lang="sr-Latn-BA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samo</a:t>
            </a:r>
            <a:r>
              <a:rPr lang="sr-Latn-BA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obavezne</a:t>
            </a:r>
            <a:r>
              <a:rPr lang="sr-Latn-BA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informacije (propisane zakonom)</a:t>
            </a:r>
          </a:p>
          <a:p>
            <a:pPr lvl="1"/>
            <a:r>
              <a:rPr lang="sr-Latn-BA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Preduzeća nemaju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korporativni</a:t>
            </a:r>
            <a:r>
              <a:rPr lang="sr-Latn-BA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kalendar</a:t>
            </a:r>
            <a:endParaRPr lang="sr-Latn-BA" sz="24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sr-Latn-BA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Dosta preduzeća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nema</a:t>
            </a:r>
            <a:r>
              <a:rPr lang="sr-Latn-BA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vlastitu</a:t>
            </a:r>
            <a:r>
              <a:rPr lang="sr-Latn-BA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internet</a:t>
            </a:r>
            <a:r>
              <a:rPr lang="sr-Latn-BA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stranicu</a:t>
            </a:r>
            <a:r>
              <a:rPr lang="sr-Latn-BA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</a:t>
            </a:r>
            <a:r>
              <a:rPr lang="sr-Latn-BA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ažurnim</a:t>
            </a:r>
            <a:r>
              <a:rPr lang="sr-Latn-BA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podacima</a:t>
            </a:r>
            <a:endParaRPr lang="sr-Latn-BA" sz="24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/>
            <a:r>
              <a:rPr lang="sr-Latn-BA" sz="2400" dirty="0">
                <a:latin typeface="+mn-lt"/>
                <a:ea typeface="+mn-ea"/>
                <a:cs typeface="+mn-cs"/>
              </a:rPr>
              <a:t>Dosta preduzeća ne objavljuje informacije na vastitoj internet stranici </a:t>
            </a:r>
          </a:p>
          <a:p>
            <a:pPr lvl="1"/>
            <a:r>
              <a:rPr lang="en-US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Informacije</a:t>
            </a:r>
            <a:r>
              <a:rPr lang="sr-Latn-BA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</a:t>
            </a:r>
            <a:r>
              <a:rPr lang="sr-Latn-BA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</a:t>
            </a:r>
            <a:r>
              <a:rPr lang="sr-Latn-BA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objavljuju</a:t>
            </a:r>
            <a:r>
              <a:rPr lang="sr-Latn-BA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</a:t>
            </a:r>
            <a:r>
              <a:rPr lang="sr-Latn-BA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engleskom</a:t>
            </a:r>
            <a:r>
              <a:rPr lang="sr-Latn-BA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jeziku</a:t>
            </a:r>
            <a:endParaRPr lang="en-US" sz="24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Najbolje prakse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sz="2600" dirty="0"/>
              <a:t>Objavljivanje podataka o čalovima odbora</a:t>
            </a:r>
          </a:p>
          <a:p>
            <a:r>
              <a:rPr lang="sr-Latn-BA" sz="2600" dirty="0"/>
              <a:t>Finansijski podaci</a:t>
            </a:r>
          </a:p>
          <a:p>
            <a:r>
              <a:rPr lang="sr-Latn-BA" sz="2600" dirty="0"/>
              <a:t>Finansijski rizici</a:t>
            </a:r>
          </a:p>
          <a:p>
            <a:r>
              <a:rPr lang="sr-Latn-BA" sz="2600" dirty="0"/>
              <a:t>Strategija preduzeća</a:t>
            </a:r>
            <a:endParaRPr lang="en-US" sz="2600" dirty="0"/>
          </a:p>
          <a:p>
            <a:r>
              <a:rPr lang="sr-Latn-BA" sz="2600" dirty="0"/>
              <a:t>Tržišno okruženje</a:t>
            </a:r>
          </a:p>
          <a:p>
            <a:r>
              <a:rPr lang="sr-Latn-BA" sz="2600" dirty="0"/>
              <a:t>Rizici i nesigurnosti koje utiču na poslovanje</a:t>
            </a:r>
          </a:p>
          <a:p>
            <a:r>
              <a:rPr lang="sr-Latn-BA" sz="2600" dirty="0"/>
              <a:t>Trendovi i faktori koji utiču na budući razvoj i uspejšnost poslovanja</a:t>
            </a:r>
          </a:p>
          <a:p>
            <a:r>
              <a:rPr lang="sr-Latn-BA" sz="2600" dirty="0"/>
              <a:t>Uticaj na okolinu</a:t>
            </a:r>
          </a:p>
          <a:p>
            <a:r>
              <a:rPr lang="sr-Latn-BA" sz="2600" dirty="0"/>
              <a:t>Zaposleni</a:t>
            </a:r>
          </a:p>
          <a:p>
            <a:r>
              <a:rPr lang="sr-Latn-BA" sz="2600" dirty="0"/>
              <a:t>Informacije od značaja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Najbolje prakse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/>
              <a:t>Objavljivanje podataka o čalovima odbora</a:t>
            </a:r>
          </a:p>
          <a:p>
            <a:pPr>
              <a:buNone/>
            </a:pPr>
            <a:endParaRPr lang="sr-Latn-BA" sz="14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endParaRPr lang="sr-Latn-BA" sz="1400" dirty="0"/>
          </a:p>
          <a:p>
            <a:pPr>
              <a:buNone/>
            </a:pPr>
            <a:endParaRPr lang="sr-Latn-BA" sz="14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endParaRPr lang="sr-Latn-BA" sz="1400" dirty="0"/>
          </a:p>
          <a:p>
            <a:pPr>
              <a:buNone/>
            </a:pPr>
            <a:endParaRPr lang="sr-Latn-BA" sz="14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endParaRPr lang="sr-Latn-BA" sz="1400" dirty="0"/>
          </a:p>
          <a:p>
            <a:pPr>
              <a:buNone/>
            </a:pPr>
            <a:endParaRPr lang="sr-Latn-BA" sz="14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endParaRPr lang="sr-Latn-BA" sz="1400" dirty="0"/>
          </a:p>
          <a:p>
            <a:pPr>
              <a:buNone/>
            </a:pPr>
            <a:endParaRPr lang="sr-Latn-BA" sz="14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endParaRPr lang="sr-Latn-BA" sz="1400" dirty="0"/>
          </a:p>
          <a:p>
            <a:pPr>
              <a:buNone/>
            </a:pPr>
            <a:endParaRPr lang="sr-Latn-BA" sz="14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endParaRPr lang="sr-Latn-BA" sz="1400" dirty="0"/>
          </a:p>
          <a:p>
            <a:pPr>
              <a:buNone/>
            </a:pPr>
            <a:endParaRPr lang="sr-Latn-BA" sz="14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endParaRPr lang="sr-Latn-BA" sz="1400" dirty="0"/>
          </a:p>
          <a:p>
            <a:pPr>
              <a:buNone/>
            </a:pPr>
            <a:endParaRPr lang="sr-Latn-BA" sz="14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endParaRPr lang="sr-Latn-BA" sz="1400" dirty="0"/>
          </a:p>
          <a:p>
            <a:pPr>
              <a:buNone/>
            </a:pPr>
            <a:endParaRPr lang="sr-Latn-BA" sz="14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endParaRPr lang="sr-Latn-BA" sz="1400" dirty="0"/>
          </a:p>
          <a:p>
            <a:pPr>
              <a:buNone/>
            </a:pPr>
            <a:r>
              <a:rPr lang="en-US" sz="1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Biffa – 27 March 2009</a:t>
            </a:r>
            <a:endParaRPr lang="en-US" sz="1400" dirty="0"/>
          </a:p>
        </p:txBody>
      </p:sp>
      <p:pic>
        <p:nvPicPr>
          <p:cNvPr id="1095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785926"/>
            <a:ext cx="7143800" cy="4363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Najbolje prakse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0594" name="Picture 2"/>
          <p:cNvPicPr>
            <a:picLocks noChangeAspect="1" noChangeArrowheads="1"/>
          </p:cNvPicPr>
          <p:nvPr/>
        </p:nvPicPr>
        <p:blipFill>
          <a:blip r:embed="rId2" cstate="print"/>
          <a:srcRect l="56122" t="13184" r="16099" b="29687"/>
          <a:stretch>
            <a:fillRect/>
          </a:stretch>
        </p:blipFill>
        <p:spPr bwMode="auto">
          <a:xfrm>
            <a:off x="1071538" y="1000108"/>
            <a:ext cx="7000956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Najbolje prakse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BA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21150" t="19166" r="32951" b="58514"/>
          <a:stretch>
            <a:fillRect/>
          </a:stretch>
        </p:blipFill>
        <p:spPr bwMode="auto">
          <a:xfrm>
            <a:off x="467544" y="1052736"/>
            <a:ext cx="7344816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 l="28400" t="29394" r="28400" b="45680"/>
          <a:stretch>
            <a:fillRect/>
          </a:stretch>
        </p:blipFill>
        <p:spPr bwMode="auto">
          <a:xfrm>
            <a:off x="467544" y="3284984"/>
            <a:ext cx="6912768" cy="2492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sz="2800" dirty="0"/>
              <a:t>Prednosti korporativnog upravljanja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sz="2600" dirty="0"/>
              <a:t>P</a:t>
            </a:r>
            <a:r>
              <a:rPr lang="sr-Latn-BA" sz="2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oboljšavanje operativne efikasnosti preduzeća</a:t>
            </a:r>
          </a:p>
          <a:p>
            <a:r>
              <a:rPr lang="sr-Latn-BA" sz="2600" dirty="0"/>
              <a:t>J</a:t>
            </a:r>
            <a:r>
              <a:rPr lang="sr-Latn-BA" sz="2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ednostavniji pristup tržištima kapitala</a:t>
            </a:r>
          </a:p>
          <a:p>
            <a:r>
              <a:rPr lang="sr-Latn-BA" sz="2600" dirty="0"/>
              <a:t>N</a:t>
            </a:r>
            <a:r>
              <a:rPr lang="sr-Latn-BA" sz="2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iža cijena kapitala</a:t>
            </a:r>
          </a:p>
          <a:p>
            <a:r>
              <a:rPr lang="sr-Latn-BA" sz="2600" dirty="0"/>
              <a:t>Privlačenje potencijalnih investitora</a:t>
            </a:r>
            <a:endParaRPr lang="sr-Latn-BA" sz="26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sr-Latn-BA" sz="2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Bolji imidž i reputacija preduzeća</a:t>
            </a:r>
          </a:p>
          <a:p>
            <a:r>
              <a:rPr lang="sr-Latn-BA" sz="2600" dirty="0"/>
              <a:t>S</a:t>
            </a:r>
            <a:r>
              <a:rPr lang="sr-Latn-BA" sz="2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ticanje konkurentske prednosti pre</a:t>
            </a:r>
            <a:r>
              <a:rPr lang="en-US" sz="2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</a:t>
            </a:r>
            <a:r>
              <a:rPr lang="sr-Latn-BA" sz="26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uzeća</a:t>
            </a:r>
          </a:p>
          <a:p>
            <a:r>
              <a:rPr lang="sr-Latn-BA" sz="2600" dirty="0"/>
              <a:t>Smanjenje poslovnog rizika</a:t>
            </a:r>
          </a:p>
          <a:p>
            <a:r>
              <a:rPr lang="sr-Latn-BA" sz="2600" dirty="0"/>
              <a:t>Izbjegavanje tužbi, istraga i afera</a:t>
            </a:r>
            <a:endParaRPr lang="en-US" sz="26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Najbolje prakse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BA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33071" t="11966" r="33629" b="13429"/>
          <a:stretch>
            <a:fillRect/>
          </a:stretch>
        </p:blipFill>
        <p:spPr bwMode="auto">
          <a:xfrm>
            <a:off x="107299" y="836712"/>
            <a:ext cx="4248677" cy="5949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 l="32900" t="24141" r="34250" b="11841"/>
          <a:stretch>
            <a:fillRect/>
          </a:stretch>
        </p:blipFill>
        <p:spPr bwMode="auto">
          <a:xfrm>
            <a:off x="4283968" y="836712"/>
            <a:ext cx="4847739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Najbolje prakse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/>
              <a:t>Finansijski rizici</a:t>
            </a:r>
          </a:p>
          <a:p>
            <a:endParaRPr lang="sr-Latn-BA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sr-Latn-BA" sz="1800" dirty="0"/>
          </a:p>
          <a:p>
            <a:endParaRPr lang="sr-Latn-BA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Gondola Holdings </a:t>
            </a:r>
            <a:endParaRPr lang="sr-Latn-BA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buNone/>
            </a:pPr>
            <a:r>
              <a:rPr lang="en-US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29 June 2008</a:t>
            </a:r>
            <a:endParaRPr lang="en-US" sz="1800" dirty="0"/>
          </a:p>
        </p:txBody>
      </p:sp>
      <p:pic>
        <p:nvPicPr>
          <p:cNvPr id="1116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1571612"/>
            <a:ext cx="5429288" cy="4797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Najbolje prakse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/>
              <a:t>Strategija preduzeća</a:t>
            </a:r>
            <a:endParaRPr lang="en-US" dirty="0"/>
          </a:p>
        </p:txBody>
      </p:sp>
      <p:pic>
        <p:nvPicPr>
          <p:cNvPr id="112643" name="Picture 3"/>
          <p:cNvPicPr>
            <a:picLocks noChangeAspect="1" noChangeArrowheads="1"/>
          </p:cNvPicPr>
          <p:nvPr/>
        </p:nvPicPr>
        <p:blipFill>
          <a:blip r:embed="rId2" cstate="print"/>
          <a:srcRect l="59808" t="13916" r="10430" b="32617"/>
          <a:stretch>
            <a:fillRect/>
          </a:stretch>
        </p:blipFill>
        <p:spPr bwMode="auto">
          <a:xfrm>
            <a:off x="857224" y="1571612"/>
            <a:ext cx="7500990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Najbolje prakse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/>
              <a:t>Tržišno okruženje</a:t>
            </a:r>
          </a:p>
          <a:p>
            <a:endParaRPr lang="sr-Latn-BA" dirty="0"/>
          </a:p>
          <a:p>
            <a:endParaRPr lang="sr-Latn-BA" dirty="0"/>
          </a:p>
          <a:p>
            <a:endParaRPr lang="sr-Latn-BA" dirty="0"/>
          </a:p>
          <a:p>
            <a:endParaRPr lang="sr-Latn-BA" dirty="0"/>
          </a:p>
          <a:p>
            <a:endParaRPr lang="sr-Latn-BA" dirty="0"/>
          </a:p>
          <a:p>
            <a:endParaRPr lang="sr-Latn-BA" dirty="0"/>
          </a:p>
          <a:p>
            <a:endParaRPr lang="sr-Latn-BA" dirty="0"/>
          </a:p>
          <a:p>
            <a:pPr>
              <a:buNone/>
            </a:pPr>
            <a:endParaRPr lang="sr-Latn-BA" dirty="0"/>
          </a:p>
          <a:p>
            <a:pPr>
              <a:buNone/>
            </a:pPr>
            <a:endParaRPr lang="sr-Latn-BA" sz="1600" dirty="0"/>
          </a:p>
          <a:p>
            <a:r>
              <a:rPr lang="en-US" sz="1800" dirty="0" err="1"/>
              <a:t>Expro</a:t>
            </a:r>
            <a:r>
              <a:rPr lang="en-US" sz="1800" dirty="0"/>
              <a:t> International – 31 March 2009</a:t>
            </a:r>
          </a:p>
        </p:txBody>
      </p:sp>
      <p:pic>
        <p:nvPicPr>
          <p:cNvPr id="1136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643050"/>
            <a:ext cx="7934178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Najbolje prakse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sz="2500" dirty="0"/>
              <a:t>Rizici i nesigurnosti koje utiču na poslovanje</a:t>
            </a:r>
          </a:p>
          <a:p>
            <a:endParaRPr lang="sr-Latn-BA" sz="2500" dirty="0"/>
          </a:p>
          <a:p>
            <a:endParaRPr lang="sr-Latn-BA" sz="2500" dirty="0"/>
          </a:p>
          <a:p>
            <a:endParaRPr lang="sr-Latn-BA" sz="2500" dirty="0"/>
          </a:p>
          <a:p>
            <a:endParaRPr lang="sr-Latn-BA" sz="2500" dirty="0"/>
          </a:p>
          <a:p>
            <a:endParaRPr lang="sr-Latn-BA" sz="2500" dirty="0"/>
          </a:p>
          <a:p>
            <a:endParaRPr lang="sr-Latn-BA" sz="2500" dirty="0"/>
          </a:p>
          <a:p>
            <a:endParaRPr lang="sr-Latn-BA" sz="2500" dirty="0"/>
          </a:p>
          <a:p>
            <a:endParaRPr lang="sr-Latn-BA" sz="2500" dirty="0"/>
          </a:p>
          <a:p>
            <a:endParaRPr lang="sr-Latn-BA" sz="2500" dirty="0"/>
          </a:p>
          <a:p>
            <a:pPr>
              <a:buNone/>
            </a:pPr>
            <a:endParaRPr lang="sr-Latn-BA" sz="1600" dirty="0"/>
          </a:p>
          <a:p>
            <a:pPr>
              <a:buNone/>
            </a:pPr>
            <a:r>
              <a:rPr lang="fr-FR" sz="2000" dirty="0" err="1"/>
              <a:t>Airwave</a:t>
            </a:r>
            <a:r>
              <a:rPr lang="fr-FR" sz="2000" dirty="0"/>
              <a:t> Solutions – 30 </a:t>
            </a:r>
            <a:r>
              <a:rPr lang="fr-FR" sz="2000" dirty="0" err="1"/>
              <a:t>June</a:t>
            </a:r>
            <a:r>
              <a:rPr lang="fr-FR" sz="2000" dirty="0"/>
              <a:t> 2008</a:t>
            </a:r>
            <a:endParaRPr lang="en-US" sz="2000" dirty="0"/>
          </a:p>
        </p:txBody>
      </p:sp>
      <p:pic>
        <p:nvPicPr>
          <p:cNvPr id="1146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571612"/>
            <a:ext cx="7500990" cy="421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Najbolje prakse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/>
              <a:t>Trendovi i faktori koji utiču na budući razvoj i uspejšnost poslovanja</a:t>
            </a:r>
          </a:p>
          <a:p>
            <a:endParaRPr lang="sr-Latn-BA" dirty="0"/>
          </a:p>
          <a:p>
            <a:endParaRPr lang="sr-Latn-BA" dirty="0"/>
          </a:p>
          <a:p>
            <a:endParaRPr lang="sr-Latn-BA" dirty="0"/>
          </a:p>
          <a:p>
            <a:endParaRPr lang="sr-Latn-BA" dirty="0"/>
          </a:p>
          <a:p>
            <a:endParaRPr lang="sr-Latn-BA" dirty="0"/>
          </a:p>
          <a:p>
            <a:endParaRPr lang="sr-Latn-BA" dirty="0"/>
          </a:p>
          <a:p>
            <a:pPr>
              <a:buNone/>
            </a:pPr>
            <a:endParaRPr lang="sr-Latn-BA" dirty="0"/>
          </a:p>
          <a:p>
            <a:pPr>
              <a:buNone/>
            </a:pPr>
            <a:endParaRPr lang="sr-Latn-BA" dirty="0"/>
          </a:p>
          <a:p>
            <a:pPr>
              <a:buNone/>
            </a:pPr>
            <a:r>
              <a:rPr lang="en-US" sz="1800" dirty="0" err="1"/>
              <a:t>Annington</a:t>
            </a:r>
            <a:r>
              <a:rPr lang="en-US" sz="1800" dirty="0"/>
              <a:t> Holdings – 31 March 2009</a:t>
            </a:r>
          </a:p>
        </p:txBody>
      </p:sp>
      <p:pic>
        <p:nvPicPr>
          <p:cNvPr id="1157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2071678"/>
            <a:ext cx="6357982" cy="3799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Najbolje prakse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/>
              <a:t>Uticaj na okolinu</a:t>
            </a:r>
          </a:p>
          <a:p>
            <a:endParaRPr lang="sr-Latn-BA" sz="1800" dirty="0"/>
          </a:p>
          <a:p>
            <a:endParaRPr lang="sr-Latn-BA" sz="1800" dirty="0"/>
          </a:p>
          <a:p>
            <a:endParaRPr lang="sr-Latn-BA" sz="1800" dirty="0"/>
          </a:p>
          <a:p>
            <a:endParaRPr lang="sr-Latn-BA" sz="1800" dirty="0"/>
          </a:p>
          <a:p>
            <a:endParaRPr lang="sr-Latn-BA" sz="1800" dirty="0"/>
          </a:p>
          <a:p>
            <a:endParaRPr lang="sr-Latn-BA" sz="1800" dirty="0"/>
          </a:p>
          <a:p>
            <a:endParaRPr lang="sr-Latn-BA" sz="1800" dirty="0"/>
          </a:p>
          <a:p>
            <a:endParaRPr lang="sr-Latn-BA" sz="1800" dirty="0"/>
          </a:p>
          <a:p>
            <a:endParaRPr lang="sr-Latn-BA" sz="1800" dirty="0"/>
          </a:p>
          <a:p>
            <a:endParaRPr lang="sr-Latn-BA" sz="1800" dirty="0"/>
          </a:p>
          <a:p>
            <a:endParaRPr lang="sr-Latn-BA" sz="1800" dirty="0"/>
          </a:p>
          <a:p>
            <a:endParaRPr lang="sr-Latn-BA" sz="1800" dirty="0"/>
          </a:p>
          <a:p>
            <a:endParaRPr lang="sr-Latn-BA" sz="1800" dirty="0"/>
          </a:p>
          <a:p>
            <a:pPr>
              <a:buNone/>
            </a:pPr>
            <a:r>
              <a:rPr lang="en-US" sz="1800" dirty="0" err="1"/>
              <a:t>Infinis</a:t>
            </a:r>
            <a:r>
              <a:rPr lang="en-US" sz="1800" dirty="0"/>
              <a:t> – 31 March 2009</a:t>
            </a:r>
          </a:p>
        </p:txBody>
      </p:sp>
      <p:pic>
        <p:nvPicPr>
          <p:cNvPr id="1167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9699" y="1928802"/>
            <a:ext cx="8260019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Najbolje prakse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/>
              <a:t>Zaposleni</a:t>
            </a:r>
            <a:endParaRPr lang="en-US" dirty="0"/>
          </a:p>
        </p:txBody>
      </p:sp>
      <p:pic>
        <p:nvPicPr>
          <p:cNvPr id="117762" name="Picture 2"/>
          <p:cNvPicPr>
            <a:picLocks noChangeAspect="1" noChangeArrowheads="1"/>
          </p:cNvPicPr>
          <p:nvPr/>
        </p:nvPicPr>
        <p:blipFill>
          <a:blip r:embed="rId2" cstate="print"/>
          <a:srcRect l="58957" t="22705" r="10430" b="37744"/>
          <a:stretch>
            <a:fillRect/>
          </a:stretch>
        </p:blipFill>
        <p:spPr bwMode="auto">
          <a:xfrm>
            <a:off x="500034" y="1785926"/>
            <a:ext cx="8429684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28662" y="285728"/>
            <a:ext cx="6786610" cy="64928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sr-Latn-CS" b="1" dirty="0">
                <a:latin typeface="Verdana" pitchFamily="34" charset="0"/>
              </a:rPr>
              <a:t>Odnosi sa investitorima</a:t>
            </a:r>
            <a:endParaRPr lang="en-US" b="1" dirty="0">
              <a:latin typeface="Verdana" pitchFamily="34" charset="0"/>
            </a:endParaRP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0" y="2060575"/>
            <a:ext cx="4038600" cy="452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609600" indent="-609600">
              <a:buFontTx/>
              <a:buAutoNum type="arabicPeriod"/>
            </a:pPr>
            <a:endParaRPr lang="sr-Latn-CS" sz="2000">
              <a:latin typeface="Microsoft Sans Serif" pitchFamily="34" charset="0"/>
            </a:endParaRPr>
          </a:p>
          <a:p>
            <a:pPr marL="609600" indent="-609600">
              <a:buFontTx/>
              <a:buAutoNum type="arabicPeriod"/>
            </a:pPr>
            <a:endParaRPr lang="sr-Latn-CS" sz="2000">
              <a:latin typeface="Microsoft Sans Serif" pitchFamily="34" charset="0"/>
            </a:endParaRPr>
          </a:p>
        </p:txBody>
      </p:sp>
      <p:sp>
        <p:nvSpPr>
          <p:cNvPr id="111620" name="Oval 4"/>
          <p:cNvSpPr>
            <a:spLocks noChangeArrowheads="1"/>
          </p:cNvSpPr>
          <p:nvPr/>
        </p:nvSpPr>
        <p:spPr bwMode="auto">
          <a:xfrm rot="-788172">
            <a:off x="0" y="2924175"/>
            <a:ext cx="2881313" cy="2881313"/>
          </a:xfrm>
          <a:prstGeom prst="ellipse">
            <a:avLst/>
          </a:prstGeom>
          <a:solidFill>
            <a:srgbClr val="FF99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r-Latn-CS" sz="2000" b="1">
                <a:solidFill>
                  <a:schemeClr val="bg1"/>
                </a:solidFill>
              </a:rPr>
              <a:t>Konferencije </a:t>
            </a:r>
          </a:p>
          <a:p>
            <a:pPr algn="ctr"/>
            <a:r>
              <a:rPr lang="sr-Latn-CS" sz="2000" b="1">
                <a:solidFill>
                  <a:schemeClr val="bg1"/>
                </a:solidFill>
              </a:rPr>
              <a:t>za štampu</a:t>
            </a:r>
            <a:r>
              <a:rPr lang="sr-Latn-CS" b="1"/>
              <a:t> </a:t>
            </a:r>
            <a:endParaRPr lang="en-US"/>
          </a:p>
        </p:txBody>
      </p:sp>
      <p:sp>
        <p:nvSpPr>
          <p:cNvPr id="111621" name="Oval 5"/>
          <p:cNvSpPr>
            <a:spLocks noChangeArrowheads="1"/>
          </p:cNvSpPr>
          <p:nvPr/>
        </p:nvSpPr>
        <p:spPr bwMode="auto">
          <a:xfrm rot="-1658279">
            <a:off x="5435600" y="1196975"/>
            <a:ext cx="2879725" cy="2879725"/>
          </a:xfrm>
          <a:prstGeom prst="ellipse">
            <a:avLst/>
          </a:prstGeom>
          <a:solidFill>
            <a:srgbClr val="FF66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r-Latn-CS" sz="2000" b="1" dirty="0">
                <a:solidFill>
                  <a:schemeClr val="bg1"/>
                </a:solidFill>
              </a:rPr>
              <a:t>Novine i </a:t>
            </a:r>
          </a:p>
          <a:p>
            <a:pPr algn="ctr"/>
            <a:r>
              <a:rPr lang="sr-Latn-CS" sz="2000" b="1" dirty="0">
                <a:solidFill>
                  <a:schemeClr val="bg1"/>
                </a:solidFill>
              </a:rPr>
              <a:t>    drugi mediji</a:t>
            </a:r>
            <a:br>
              <a:rPr lang="sr-Latn-CS" sz="2000" dirty="0">
                <a:solidFill>
                  <a:schemeClr val="bg1"/>
                </a:solidFill>
              </a:rPr>
            </a:b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11622" name="Oval 6"/>
          <p:cNvSpPr>
            <a:spLocks noChangeArrowheads="1"/>
          </p:cNvSpPr>
          <p:nvPr/>
        </p:nvSpPr>
        <p:spPr bwMode="auto">
          <a:xfrm rot="-1271595">
            <a:off x="5724525" y="3357563"/>
            <a:ext cx="3167063" cy="3167062"/>
          </a:xfrm>
          <a:prstGeom prst="ellipse">
            <a:avLst/>
          </a:prstGeom>
          <a:solidFill>
            <a:srgbClr val="FF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r-Latn-CS" sz="2000" b="1" dirty="0">
                <a:solidFill>
                  <a:srgbClr val="FF3300"/>
                </a:solidFill>
              </a:rPr>
              <a:t>Internet stranica berze</a:t>
            </a:r>
          </a:p>
          <a:p>
            <a:pPr algn="ctr"/>
            <a:r>
              <a:rPr lang="sr-Latn-CS" sz="2000" b="1" dirty="0">
                <a:solidFill>
                  <a:srgbClr val="FF3300"/>
                </a:solidFill>
              </a:rPr>
              <a:t>i drugih organizacija</a:t>
            </a:r>
            <a:endParaRPr lang="en-US" sz="2000" b="1" dirty="0">
              <a:solidFill>
                <a:srgbClr val="FF3300"/>
              </a:solidFill>
            </a:endParaRPr>
          </a:p>
        </p:txBody>
      </p:sp>
      <p:sp>
        <p:nvSpPr>
          <p:cNvPr id="111623" name="Oval 7"/>
          <p:cNvSpPr>
            <a:spLocks noChangeArrowheads="1"/>
          </p:cNvSpPr>
          <p:nvPr/>
        </p:nvSpPr>
        <p:spPr bwMode="auto">
          <a:xfrm rot="903331">
            <a:off x="1763713" y="1125538"/>
            <a:ext cx="2881312" cy="2881312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r-Latn-CS" sz="2000" b="1" dirty="0"/>
              <a:t>Internet stranica</a:t>
            </a:r>
          </a:p>
          <a:p>
            <a:pPr algn="ctr"/>
            <a:r>
              <a:rPr lang="sr-Latn-CS" sz="2000" b="1" dirty="0"/>
              <a:t> preduzeća</a:t>
            </a:r>
            <a:br>
              <a:rPr lang="sr-Latn-CS" sz="2000" dirty="0"/>
            </a:br>
            <a:endParaRPr lang="en-US" sz="2000" dirty="0"/>
          </a:p>
        </p:txBody>
      </p:sp>
      <p:sp>
        <p:nvSpPr>
          <p:cNvPr id="111624" name="Oval 8"/>
          <p:cNvSpPr>
            <a:spLocks noChangeArrowheads="1"/>
          </p:cNvSpPr>
          <p:nvPr/>
        </p:nvSpPr>
        <p:spPr bwMode="auto">
          <a:xfrm rot="1210312">
            <a:off x="3779838" y="2420938"/>
            <a:ext cx="2879725" cy="2879725"/>
          </a:xfrm>
          <a:prstGeom prst="ellipse">
            <a:avLst/>
          </a:prstGeom>
          <a:solidFill>
            <a:srgbClr val="00CC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r-Latn-CS" sz="2000" b="1" dirty="0">
                <a:solidFill>
                  <a:schemeClr val="bg1"/>
                </a:solidFill>
              </a:rPr>
              <a:t>Direktan kontakt </a:t>
            </a:r>
          </a:p>
          <a:p>
            <a:pPr algn="ctr"/>
            <a:r>
              <a:rPr lang="sr-Latn-CS" sz="2000" b="1" dirty="0">
                <a:solidFill>
                  <a:schemeClr val="bg1"/>
                </a:solidFill>
              </a:rPr>
              <a:t>s investitorima</a:t>
            </a:r>
            <a:br>
              <a:rPr lang="sr-Latn-CS" sz="2000" dirty="0">
                <a:solidFill>
                  <a:schemeClr val="bg1"/>
                </a:solidFill>
              </a:rPr>
            </a:b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11625" name="Oval 9"/>
          <p:cNvSpPr>
            <a:spLocks noChangeArrowheads="1"/>
          </p:cNvSpPr>
          <p:nvPr/>
        </p:nvSpPr>
        <p:spPr bwMode="auto">
          <a:xfrm>
            <a:off x="1928794" y="3546498"/>
            <a:ext cx="3306768" cy="3240088"/>
          </a:xfrm>
          <a:prstGeom prst="ellipse">
            <a:avLst/>
          </a:prstGeom>
          <a:solidFill>
            <a:srgbClr val="33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r-Latn-CS" sz="2400" b="1" dirty="0">
                <a:solidFill>
                  <a:schemeClr val="bg1"/>
                </a:solidFill>
              </a:rPr>
              <a:t>OBJAVLJIVANJE I </a:t>
            </a:r>
          </a:p>
          <a:p>
            <a:pPr algn="ctr"/>
            <a:r>
              <a:rPr lang="sr-Latn-CS" sz="2400" b="1" dirty="0">
                <a:solidFill>
                  <a:schemeClr val="bg1"/>
                </a:solidFill>
              </a:rPr>
              <a:t>TRANSPARENTNOST </a:t>
            </a:r>
          </a:p>
          <a:p>
            <a:pPr algn="ctr"/>
            <a:r>
              <a:rPr lang="sr-Latn-CS" sz="2400" b="1" dirty="0">
                <a:solidFill>
                  <a:schemeClr val="bg1"/>
                </a:solidFill>
              </a:rPr>
              <a:t>INFORMACIJA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1" name="WordArt 5"/>
          <p:cNvSpPr>
            <a:spLocks noChangeArrowheads="1" noChangeShapeType="1" noTextEdit="1"/>
          </p:cNvSpPr>
          <p:nvPr/>
        </p:nvSpPr>
        <p:spPr bwMode="gray">
          <a:xfrm>
            <a:off x="1600200" y="4386263"/>
            <a:ext cx="5486400" cy="63976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sr-Latn-BA" sz="3600" b="1" kern="10" dirty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hlink"/>
                    </a:gs>
                    <a:gs pos="100000">
                      <a:schemeClr val="accent1"/>
                    </a:gs>
                  </a:gsLst>
                  <a:lin ang="0" scaled="1"/>
                </a:gradFill>
                <a:effectLst>
                  <a:outerShdw dist="89803" dir="2700000" algn="ctr" rotWithShape="0">
                    <a:schemeClr val="tx2">
                      <a:alpha val="50000"/>
                    </a:schemeClr>
                  </a:outerShdw>
                </a:effectLst>
                <a:latin typeface="Arial"/>
                <a:cs typeface="Arial"/>
              </a:rPr>
              <a:t>Hvala na pažnji</a:t>
            </a:r>
            <a:r>
              <a:rPr lang="en-US" sz="3600" b="1" kern="10" dirty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hlink"/>
                    </a:gs>
                    <a:gs pos="100000">
                      <a:schemeClr val="accent1"/>
                    </a:gs>
                  </a:gsLst>
                  <a:lin ang="0" scaled="1"/>
                </a:gradFill>
                <a:effectLst>
                  <a:outerShdw dist="89803" dir="2700000" algn="ctr" rotWithShape="0">
                    <a:schemeClr val="tx2">
                      <a:alpha val="50000"/>
                    </a:schemeClr>
                  </a:outerShdw>
                </a:effectLst>
                <a:latin typeface="Arial"/>
                <a:cs typeface="Arial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60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60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6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Objavljivanje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/>
              <a:t>Objavljivanje</a:t>
            </a:r>
            <a:r>
              <a:rPr lang="sr-Cyrl-BA" dirty="0"/>
              <a:t> </a:t>
            </a:r>
            <a:r>
              <a:rPr lang="sr-Latn-BA" dirty="0"/>
              <a:t>obezbje</a:t>
            </a:r>
            <a:r>
              <a:rPr lang="vi-VN" dirty="0"/>
              <a:t>đ</a:t>
            </a:r>
            <a:r>
              <a:rPr lang="sr-Latn-BA" dirty="0"/>
              <a:t>uje</a:t>
            </a:r>
            <a:r>
              <a:rPr lang="sr-Cyrl-BA" dirty="0"/>
              <a:t> </a:t>
            </a:r>
            <a:r>
              <a:rPr lang="sr-Latn-BA" dirty="0"/>
              <a:t>pristup</a:t>
            </a:r>
            <a:r>
              <a:rPr lang="sr-Cyrl-BA" dirty="0"/>
              <a:t> </a:t>
            </a:r>
            <a:r>
              <a:rPr lang="sr-Latn-BA" dirty="0"/>
              <a:t>informacijama</a:t>
            </a:r>
            <a:r>
              <a:rPr lang="sr-Cyrl-BA" dirty="0"/>
              <a:t> </a:t>
            </a:r>
            <a:r>
              <a:rPr lang="sr-Latn-BA" dirty="0"/>
              <a:t>svim</a:t>
            </a:r>
            <a:r>
              <a:rPr lang="sr-Cyrl-BA" dirty="0"/>
              <a:t> </a:t>
            </a:r>
            <a:r>
              <a:rPr lang="sr-Latn-BA" dirty="0"/>
              <a:t>zainteresovanim</a:t>
            </a:r>
            <a:r>
              <a:rPr lang="sr-Cyrl-BA" dirty="0"/>
              <a:t> </a:t>
            </a:r>
            <a:r>
              <a:rPr lang="sr-Latn-BA" dirty="0"/>
              <a:t>licima</a:t>
            </a:r>
            <a:r>
              <a:rPr lang="sr-Cyrl-BA" dirty="0"/>
              <a:t>, </a:t>
            </a:r>
            <a:r>
              <a:rPr lang="sr-Latn-BA" dirty="0"/>
              <a:t>bez</a:t>
            </a:r>
            <a:r>
              <a:rPr lang="sr-Cyrl-BA" dirty="0"/>
              <a:t> </a:t>
            </a:r>
            <a:r>
              <a:rPr lang="sr-Latn-BA" dirty="0"/>
              <a:t>obzira</a:t>
            </a:r>
            <a:r>
              <a:rPr lang="sr-Cyrl-BA" dirty="0"/>
              <a:t> </a:t>
            </a:r>
            <a:r>
              <a:rPr lang="sr-Latn-BA" dirty="0"/>
              <a:t>na</a:t>
            </a:r>
            <a:r>
              <a:rPr lang="sr-Cyrl-BA" dirty="0"/>
              <a:t> </a:t>
            </a:r>
            <a:r>
              <a:rPr lang="sr-Latn-BA" dirty="0"/>
              <a:t>svrhu</a:t>
            </a:r>
            <a:r>
              <a:rPr lang="sr-Cyrl-BA" dirty="0"/>
              <a:t> </a:t>
            </a:r>
            <a:r>
              <a:rPr lang="sr-Latn-BA" dirty="0"/>
              <a:t>u</a:t>
            </a:r>
            <a:r>
              <a:rPr lang="sr-Cyrl-BA" dirty="0"/>
              <a:t> </a:t>
            </a:r>
            <a:r>
              <a:rPr lang="sr-Latn-BA" dirty="0"/>
              <a:t>koju</a:t>
            </a:r>
            <a:r>
              <a:rPr lang="sr-Cyrl-BA" dirty="0"/>
              <a:t> </a:t>
            </a:r>
            <a:r>
              <a:rPr lang="sr-Latn-BA" dirty="0"/>
              <a:t>će</a:t>
            </a:r>
            <a:r>
              <a:rPr lang="sr-Cyrl-BA" dirty="0"/>
              <a:t> </a:t>
            </a:r>
            <a:r>
              <a:rPr lang="sr-Latn-BA" dirty="0"/>
              <a:t>dobijene</a:t>
            </a:r>
            <a:r>
              <a:rPr lang="sr-Cyrl-BA" dirty="0"/>
              <a:t> </a:t>
            </a:r>
            <a:r>
              <a:rPr lang="sr-Latn-BA" dirty="0"/>
              <a:t>informacije</a:t>
            </a:r>
            <a:r>
              <a:rPr lang="sr-Cyrl-BA" dirty="0"/>
              <a:t> </a:t>
            </a:r>
            <a:r>
              <a:rPr lang="sr-Latn-BA" dirty="0"/>
              <a:t>biti</a:t>
            </a:r>
            <a:r>
              <a:rPr lang="sr-Cyrl-BA" dirty="0"/>
              <a:t> </a:t>
            </a:r>
            <a:r>
              <a:rPr lang="sr-Latn-BA" dirty="0"/>
              <a:t>korišćene</a:t>
            </a:r>
            <a:r>
              <a:rPr lang="sr-Cyrl-BA" dirty="0"/>
              <a:t>, </a:t>
            </a:r>
            <a:r>
              <a:rPr lang="sr-Latn-BA" dirty="0"/>
              <a:t>putem</a:t>
            </a:r>
            <a:r>
              <a:rPr lang="sr-Cyrl-BA" dirty="0"/>
              <a:t> </a:t>
            </a:r>
            <a:r>
              <a:rPr lang="sr-Latn-BA" dirty="0"/>
              <a:t>transparentne</a:t>
            </a:r>
            <a:r>
              <a:rPr lang="sr-Cyrl-BA" dirty="0"/>
              <a:t> </a:t>
            </a:r>
            <a:r>
              <a:rPr lang="sr-Latn-BA" dirty="0"/>
              <a:t>procedure</a:t>
            </a:r>
            <a:r>
              <a:rPr lang="sr-Cyrl-BA" dirty="0"/>
              <a:t> </a:t>
            </a:r>
            <a:r>
              <a:rPr lang="sr-Latn-BA" dirty="0"/>
              <a:t>koja</a:t>
            </a:r>
            <a:r>
              <a:rPr lang="sr-Cyrl-BA" dirty="0"/>
              <a:t> </a:t>
            </a:r>
            <a:r>
              <a:rPr lang="sr-Latn-BA" dirty="0"/>
              <a:t>garantuje</a:t>
            </a:r>
            <a:r>
              <a:rPr lang="sr-Cyrl-BA" dirty="0"/>
              <a:t> </a:t>
            </a:r>
            <a:r>
              <a:rPr lang="sr-Latn-BA" dirty="0"/>
              <a:t>da</a:t>
            </a:r>
            <a:r>
              <a:rPr lang="sr-Cyrl-BA" dirty="0"/>
              <a:t> </a:t>
            </a:r>
            <a:r>
              <a:rPr lang="sr-Latn-BA" dirty="0"/>
              <a:t>se</a:t>
            </a:r>
            <a:r>
              <a:rPr lang="sr-Cyrl-BA" dirty="0"/>
              <a:t> </a:t>
            </a:r>
            <a:r>
              <a:rPr lang="sr-Latn-BA" dirty="0"/>
              <a:t>informacije</a:t>
            </a:r>
            <a:r>
              <a:rPr lang="sr-Cyrl-BA" dirty="0"/>
              <a:t> </a:t>
            </a:r>
            <a:r>
              <a:rPr lang="sr-Latn-BA" dirty="0"/>
              <a:t>lako</a:t>
            </a:r>
            <a:r>
              <a:rPr lang="sr-Cyrl-BA" dirty="0"/>
              <a:t> </a:t>
            </a:r>
            <a:r>
              <a:rPr lang="sr-Latn-BA" dirty="0"/>
              <a:t>pronalaze</a:t>
            </a:r>
            <a:r>
              <a:rPr lang="sr-Cyrl-BA" dirty="0"/>
              <a:t> </a:t>
            </a:r>
            <a:r>
              <a:rPr lang="sr-Latn-BA" dirty="0"/>
              <a:t>i</a:t>
            </a:r>
            <a:r>
              <a:rPr lang="sr-Cyrl-BA" dirty="0"/>
              <a:t> </a:t>
            </a:r>
            <a:r>
              <a:rPr lang="sr-Latn-BA" dirty="0"/>
              <a:t>dobijaju</a:t>
            </a:r>
            <a:r>
              <a:rPr lang="sr-Cyrl-BA" dirty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Objavljivanje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/>
              <a:t>Blagovremeno</a:t>
            </a:r>
            <a:r>
              <a:rPr lang="sr-Cyrl-BA" dirty="0"/>
              <a:t> </a:t>
            </a:r>
            <a:r>
              <a:rPr lang="sr-Latn-BA" dirty="0"/>
              <a:t>i</a:t>
            </a:r>
            <a:r>
              <a:rPr lang="sr-Cyrl-BA" dirty="0"/>
              <a:t> </a:t>
            </a:r>
            <a:r>
              <a:rPr lang="sr-Latn-BA" dirty="0"/>
              <a:t>tačno</a:t>
            </a:r>
            <a:r>
              <a:rPr lang="sr-Cyrl-BA" dirty="0"/>
              <a:t> </a:t>
            </a:r>
            <a:r>
              <a:rPr lang="sr-Latn-BA" dirty="0"/>
              <a:t>objavljivanje</a:t>
            </a:r>
            <a:r>
              <a:rPr lang="sr-Cyrl-BA" dirty="0"/>
              <a:t> </a:t>
            </a:r>
            <a:r>
              <a:rPr lang="sr-Latn-BA" dirty="0"/>
              <a:t>je</a:t>
            </a:r>
            <a:r>
              <a:rPr lang="sr-Cyrl-BA" dirty="0"/>
              <a:t> </a:t>
            </a:r>
            <a:r>
              <a:rPr lang="sr-Latn-BA" dirty="0"/>
              <a:t>od</a:t>
            </a:r>
            <a:r>
              <a:rPr lang="sr-Cyrl-BA" dirty="0"/>
              <a:t> </a:t>
            </a:r>
            <a:r>
              <a:rPr lang="sr-Latn-BA" dirty="0"/>
              <a:t>suštinskog</a:t>
            </a:r>
            <a:r>
              <a:rPr lang="sr-Cyrl-BA" dirty="0"/>
              <a:t> </a:t>
            </a:r>
            <a:r>
              <a:rPr lang="sr-Latn-BA" dirty="0"/>
              <a:t>značaja</a:t>
            </a:r>
            <a:r>
              <a:rPr lang="sr-Cyrl-BA" dirty="0"/>
              <a:t> </a:t>
            </a:r>
            <a:r>
              <a:rPr lang="sr-Latn-BA" dirty="0"/>
              <a:t>za</a:t>
            </a:r>
            <a:r>
              <a:rPr lang="sr-Cyrl-BA" dirty="0"/>
              <a:t> </a:t>
            </a:r>
            <a:r>
              <a:rPr lang="sr-Latn-BA" dirty="0"/>
              <a:t>vlasnika</a:t>
            </a:r>
            <a:r>
              <a:rPr lang="sr-Cyrl-BA" dirty="0"/>
              <a:t>, </a:t>
            </a:r>
            <a:r>
              <a:rPr lang="sr-Latn-BA" dirty="0"/>
              <a:t>potencijalne</a:t>
            </a:r>
            <a:r>
              <a:rPr lang="sr-Cyrl-BA" dirty="0"/>
              <a:t> </a:t>
            </a:r>
            <a:r>
              <a:rPr lang="sr-Latn-BA" dirty="0"/>
              <a:t>investitore</a:t>
            </a:r>
            <a:r>
              <a:rPr lang="sr-Cyrl-BA" dirty="0"/>
              <a:t>, </a:t>
            </a:r>
            <a:r>
              <a:rPr lang="sr-Latn-BA" dirty="0"/>
              <a:t>regulatorne</a:t>
            </a:r>
            <a:r>
              <a:rPr lang="sr-Cyrl-BA" dirty="0"/>
              <a:t> </a:t>
            </a:r>
            <a:r>
              <a:rPr lang="sr-Latn-BA" dirty="0"/>
              <a:t>organe</a:t>
            </a:r>
            <a:r>
              <a:rPr lang="sr-Cyrl-BA" dirty="0"/>
              <a:t> </a:t>
            </a:r>
            <a:r>
              <a:rPr lang="sr-Latn-BA" dirty="0"/>
              <a:t>i</a:t>
            </a:r>
            <a:r>
              <a:rPr lang="sr-Cyrl-BA" dirty="0"/>
              <a:t> </a:t>
            </a:r>
            <a:r>
              <a:rPr lang="sr-Latn-BA" dirty="0"/>
              <a:t>druge</a:t>
            </a:r>
            <a:r>
              <a:rPr lang="sr-Cyrl-BA" dirty="0"/>
              <a:t> </a:t>
            </a:r>
            <a:r>
              <a:rPr lang="sr-Latn-BA" dirty="0"/>
              <a:t>nosioce</a:t>
            </a:r>
            <a:r>
              <a:rPr lang="sr-Cyrl-BA" dirty="0"/>
              <a:t> </a:t>
            </a:r>
            <a:r>
              <a:rPr lang="sr-Latn-BA" dirty="0"/>
              <a:t>rizika</a:t>
            </a:r>
            <a:r>
              <a:rPr lang="sr-Cyrl-BA" dirty="0"/>
              <a:t> </a:t>
            </a:r>
            <a:r>
              <a:rPr lang="sr-Latn-BA" dirty="0"/>
              <a:t>poslovanja</a:t>
            </a:r>
            <a:r>
              <a:rPr lang="sr-Cyrl-BA" dirty="0"/>
              <a:t> </a:t>
            </a:r>
            <a:r>
              <a:rPr lang="sr-Latn-BA" dirty="0"/>
              <a:t>društva</a:t>
            </a:r>
            <a:r>
              <a:rPr lang="sr-Cyrl-BA" dirty="0"/>
              <a:t>.</a:t>
            </a:r>
            <a:endParaRPr lang="en-US" dirty="0"/>
          </a:p>
          <a:p>
            <a:endParaRPr lang="en-US" dirty="0"/>
          </a:p>
          <a:p>
            <a:r>
              <a:rPr lang="sr-Latn-BA" dirty="0"/>
              <a:t>Pristup</a:t>
            </a:r>
            <a:r>
              <a:rPr lang="sr-Cyrl-BA" dirty="0"/>
              <a:t> </a:t>
            </a:r>
            <a:r>
              <a:rPr lang="sr-Latn-BA" dirty="0"/>
              <a:t>informacijama</a:t>
            </a:r>
            <a:r>
              <a:rPr lang="sr-Cyrl-BA" dirty="0"/>
              <a:t> </a:t>
            </a:r>
            <a:r>
              <a:rPr lang="sr-Latn-BA" dirty="0"/>
              <a:t>od</a:t>
            </a:r>
            <a:r>
              <a:rPr lang="sr-Cyrl-BA" dirty="0"/>
              <a:t> </a:t>
            </a:r>
            <a:r>
              <a:rPr lang="sr-Latn-BA" dirty="0"/>
              <a:t>materijalnog</a:t>
            </a:r>
            <a:r>
              <a:rPr lang="sr-Cyrl-BA" dirty="0"/>
              <a:t> </a:t>
            </a:r>
            <a:r>
              <a:rPr lang="sr-Latn-BA" dirty="0"/>
              <a:t>značaja</a:t>
            </a:r>
            <a:r>
              <a:rPr lang="sr-Cyrl-BA" dirty="0"/>
              <a:t> </a:t>
            </a:r>
            <a:r>
              <a:rPr lang="sr-Latn-BA" dirty="0"/>
              <a:t>pomaže</a:t>
            </a:r>
            <a:r>
              <a:rPr lang="sr-Cyrl-BA" dirty="0"/>
              <a:t> </a:t>
            </a:r>
            <a:r>
              <a:rPr lang="sr-Latn-BA" dirty="0"/>
              <a:t>vlasnicima</a:t>
            </a:r>
            <a:r>
              <a:rPr lang="sr-Cyrl-BA" dirty="0"/>
              <a:t> </a:t>
            </a:r>
            <a:r>
              <a:rPr lang="sr-Latn-BA" dirty="0"/>
              <a:t>da</a:t>
            </a:r>
            <a:r>
              <a:rPr lang="sr-Cyrl-BA" dirty="0"/>
              <a:t> </a:t>
            </a:r>
            <a:r>
              <a:rPr lang="sr-Latn-BA" dirty="0"/>
              <a:t>zaštite</a:t>
            </a:r>
            <a:r>
              <a:rPr lang="sr-Cyrl-BA" dirty="0"/>
              <a:t> </a:t>
            </a:r>
            <a:r>
              <a:rPr lang="sr-Latn-BA" dirty="0"/>
              <a:t>svoja</a:t>
            </a:r>
            <a:r>
              <a:rPr lang="sr-Cyrl-BA" dirty="0"/>
              <a:t> </a:t>
            </a:r>
            <a:r>
              <a:rPr lang="sr-Latn-BA" dirty="0"/>
              <a:t>prava</a:t>
            </a:r>
            <a:r>
              <a:rPr lang="sr-Cyrl-BA" dirty="0"/>
              <a:t> </a:t>
            </a:r>
            <a:r>
              <a:rPr lang="sr-Latn-BA" dirty="0"/>
              <a:t>i</a:t>
            </a:r>
            <a:r>
              <a:rPr lang="sr-Cyrl-BA" dirty="0"/>
              <a:t> </a:t>
            </a:r>
            <a:r>
              <a:rPr lang="sr-Latn-BA" dirty="0"/>
              <a:t>da</a:t>
            </a:r>
            <a:r>
              <a:rPr lang="sr-Cyrl-BA" dirty="0"/>
              <a:t> </a:t>
            </a:r>
            <a:r>
              <a:rPr lang="sr-Latn-BA" dirty="0"/>
              <a:t>donose</a:t>
            </a:r>
            <a:r>
              <a:rPr lang="sr-Cyrl-BA" dirty="0"/>
              <a:t> </a:t>
            </a:r>
            <a:r>
              <a:rPr lang="sr-Latn-BA" dirty="0"/>
              <a:t>adekvatne</a:t>
            </a:r>
            <a:r>
              <a:rPr lang="sr-Cyrl-BA" dirty="0"/>
              <a:t> </a:t>
            </a:r>
            <a:r>
              <a:rPr lang="sr-Latn-BA" dirty="0"/>
              <a:t>ekonomske</a:t>
            </a:r>
            <a:r>
              <a:rPr lang="sr-Cyrl-BA" dirty="0"/>
              <a:t> </a:t>
            </a:r>
            <a:r>
              <a:rPr lang="sr-Latn-BA" dirty="0"/>
              <a:t>odluke</a:t>
            </a:r>
            <a:r>
              <a:rPr lang="sr-Cyrl-BA" dirty="0"/>
              <a:t>.</a:t>
            </a:r>
            <a:endParaRPr lang="sr-Latn-BA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Objavljivanje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/>
              <a:t>Objavljivanje</a:t>
            </a:r>
            <a:r>
              <a:rPr lang="sr-Cyrl-BA" dirty="0"/>
              <a:t> </a:t>
            </a:r>
            <a:r>
              <a:rPr lang="sr-Latn-BA" dirty="0"/>
              <a:t>omogućava</a:t>
            </a:r>
            <a:r>
              <a:rPr lang="sr-Cyrl-BA" dirty="0"/>
              <a:t> </a:t>
            </a:r>
            <a:r>
              <a:rPr lang="sr-Latn-BA" dirty="0"/>
              <a:t>olakšano</a:t>
            </a:r>
            <a:r>
              <a:rPr lang="sr-Cyrl-BA" dirty="0"/>
              <a:t> </a:t>
            </a:r>
            <a:r>
              <a:rPr lang="sr-Latn-BA" dirty="0"/>
              <a:t>vršenje</a:t>
            </a:r>
            <a:r>
              <a:rPr lang="sr-Cyrl-BA" dirty="0"/>
              <a:t> </a:t>
            </a:r>
            <a:r>
              <a:rPr lang="sr-Latn-BA" dirty="0"/>
              <a:t>nadzora</a:t>
            </a:r>
            <a:r>
              <a:rPr lang="sr-Cyrl-BA" dirty="0"/>
              <a:t> </a:t>
            </a:r>
            <a:r>
              <a:rPr lang="sr-Latn-BA" dirty="0"/>
              <a:t>nad</a:t>
            </a:r>
            <a:r>
              <a:rPr lang="sr-Cyrl-BA" dirty="0"/>
              <a:t> </a:t>
            </a:r>
            <a:r>
              <a:rPr lang="sr-Latn-BA" dirty="0"/>
              <a:t>radom</a:t>
            </a:r>
            <a:r>
              <a:rPr lang="sr-Cyrl-BA" dirty="0"/>
              <a:t> </a:t>
            </a:r>
            <a:r>
              <a:rPr lang="sr-Latn-BA" dirty="0"/>
              <a:t>uprave</a:t>
            </a:r>
            <a:r>
              <a:rPr lang="sr-Cyrl-BA" dirty="0"/>
              <a:t>, </a:t>
            </a:r>
            <a:r>
              <a:rPr lang="sr-Latn-BA" dirty="0"/>
              <a:t>i</a:t>
            </a:r>
            <a:r>
              <a:rPr lang="sr-Cyrl-BA" dirty="0"/>
              <a:t> </a:t>
            </a:r>
            <a:r>
              <a:rPr lang="sr-Latn-BA" dirty="0"/>
              <a:t>pojačava</a:t>
            </a:r>
            <a:r>
              <a:rPr lang="sr-Cyrl-BA" dirty="0"/>
              <a:t> </a:t>
            </a:r>
            <a:r>
              <a:rPr lang="sr-Latn-BA" dirty="0"/>
              <a:t>odgovornost</a:t>
            </a:r>
            <a:r>
              <a:rPr lang="sr-Cyrl-BA" dirty="0"/>
              <a:t> </a:t>
            </a:r>
            <a:r>
              <a:rPr lang="sr-Latn-BA" dirty="0"/>
              <a:t>uprave</a:t>
            </a:r>
            <a:r>
              <a:rPr lang="sr-Cyrl-BA" dirty="0"/>
              <a:t> </a:t>
            </a:r>
            <a:r>
              <a:rPr lang="sr-Latn-BA" dirty="0"/>
              <a:t>prema</a:t>
            </a:r>
            <a:r>
              <a:rPr lang="sr-Cyrl-BA" dirty="0"/>
              <a:t> </a:t>
            </a:r>
            <a:r>
              <a:rPr lang="sr-Latn-BA" dirty="0"/>
              <a:t>društvu</a:t>
            </a:r>
            <a:r>
              <a:rPr lang="sr-Cyrl-BA" dirty="0"/>
              <a:t> </a:t>
            </a:r>
            <a:r>
              <a:rPr lang="sr-Latn-BA" dirty="0"/>
              <a:t>i</a:t>
            </a:r>
            <a:r>
              <a:rPr lang="sr-Cyrl-BA" dirty="0"/>
              <a:t> </a:t>
            </a:r>
            <a:r>
              <a:rPr lang="sr-Latn-BA" dirty="0"/>
              <a:t>vlasnicima</a:t>
            </a:r>
            <a:r>
              <a:rPr lang="sr-Cyrl-BA" dirty="0"/>
              <a:t>.</a:t>
            </a:r>
            <a:endParaRPr lang="en-US" dirty="0"/>
          </a:p>
          <a:p>
            <a:endParaRPr lang="en-US" dirty="0"/>
          </a:p>
          <a:p>
            <a:r>
              <a:rPr lang="sr-Latn-BA" dirty="0"/>
              <a:t>Objavljivanje</a:t>
            </a:r>
            <a:r>
              <a:rPr lang="sr-Cyrl-BA" dirty="0"/>
              <a:t> </a:t>
            </a:r>
            <a:r>
              <a:rPr lang="sr-Latn-BA" dirty="0"/>
              <a:t>informacija</a:t>
            </a:r>
            <a:r>
              <a:rPr lang="sr-Cyrl-BA" dirty="0"/>
              <a:t> </a:t>
            </a:r>
            <a:r>
              <a:rPr lang="sr-Latn-BA" dirty="0"/>
              <a:t>koristi</a:t>
            </a:r>
            <a:r>
              <a:rPr lang="sr-Cyrl-BA" dirty="0"/>
              <a:t> </a:t>
            </a:r>
            <a:r>
              <a:rPr lang="sr-Latn-BA" dirty="0"/>
              <a:t>društvima</a:t>
            </a:r>
            <a:r>
              <a:rPr lang="sr-Cyrl-BA" dirty="0"/>
              <a:t>, </a:t>
            </a:r>
            <a:r>
              <a:rPr lang="sr-Latn-BA" dirty="0"/>
              <a:t>jer</a:t>
            </a:r>
            <a:r>
              <a:rPr lang="sr-Cyrl-BA" dirty="0"/>
              <a:t> </a:t>
            </a:r>
            <a:r>
              <a:rPr lang="sr-Latn-BA" dirty="0"/>
              <a:t>im</a:t>
            </a:r>
            <a:r>
              <a:rPr lang="sr-Cyrl-BA" dirty="0"/>
              <a:t> </a:t>
            </a:r>
            <a:r>
              <a:rPr lang="sr-Latn-BA" dirty="0"/>
              <a:t>omogućava</a:t>
            </a:r>
            <a:r>
              <a:rPr lang="sr-Cyrl-BA" dirty="0"/>
              <a:t> </a:t>
            </a:r>
            <a:r>
              <a:rPr lang="sr-Latn-BA" dirty="0"/>
              <a:t>da</a:t>
            </a:r>
            <a:r>
              <a:rPr lang="sr-Cyrl-BA" dirty="0"/>
              <a:t> </a:t>
            </a:r>
            <a:r>
              <a:rPr lang="sr-Latn-BA" dirty="0"/>
              <a:t>demonstriraju</a:t>
            </a:r>
            <a:r>
              <a:rPr lang="sr-Cyrl-BA" dirty="0"/>
              <a:t> </a:t>
            </a:r>
            <a:r>
              <a:rPr lang="sr-Latn-BA" dirty="0"/>
              <a:t>odgovornost</a:t>
            </a:r>
            <a:r>
              <a:rPr lang="sr-Cyrl-BA" dirty="0"/>
              <a:t> </a:t>
            </a:r>
            <a:r>
              <a:rPr lang="sr-Latn-BA" dirty="0"/>
              <a:t>prema</a:t>
            </a:r>
            <a:r>
              <a:rPr lang="sr-Cyrl-BA" dirty="0"/>
              <a:t> </a:t>
            </a:r>
            <a:r>
              <a:rPr lang="sr-Latn-BA" dirty="0"/>
              <a:t>vlasniku</a:t>
            </a:r>
            <a:r>
              <a:rPr lang="sr-Cyrl-BA" dirty="0"/>
              <a:t>, </a:t>
            </a:r>
            <a:r>
              <a:rPr lang="sr-Latn-BA" dirty="0"/>
              <a:t>da</a:t>
            </a:r>
            <a:r>
              <a:rPr lang="sr-Cyrl-BA" dirty="0"/>
              <a:t> </a:t>
            </a:r>
            <a:r>
              <a:rPr lang="sr-Latn-BA" dirty="0"/>
              <a:t>djeluju</a:t>
            </a:r>
            <a:r>
              <a:rPr lang="sr-Cyrl-BA" dirty="0"/>
              <a:t> </a:t>
            </a:r>
            <a:r>
              <a:rPr lang="sr-Latn-BA" dirty="0"/>
              <a:t>transparentno</a:t>
            </a:r>
            <a:r>
              <a:rPr lang="sr-Cyrl-BA" dirty="0"/>
              <a:t> </a:t>
            </a:r>
            <a:r>
              <a:rPr lang="sr-Latn-BA" dirty="0"/>
              <a:t>i</a:t>
            </a:r>
            <a:r>
              <a:rPr lang="sr-Cyrl-BA" dirty="0"/>
              <a:t> </a:t>
            </a:r>
            <a:r>
              <a:rPr lang="sr-Latn-BA" dirty="0"/>
              <a:t>da</a:t>
            </a:r>
            <a:r>
              <a:rPr lang="sr-Cyrl-BA" dirty="0"/>
              <a:t> </a:t>
            </a:r>
            <a:r>
              <a:rPr lang="sr-Latn-BA" dirty="0"/>
              <a:t>održavaju</a:t>
            </a:r>
            <a:r>
              <a:rPr lang="sr-Cyrl-BA" dirty="0"/>
              <a:t> </a:t>
            </a:r>
            <a:r>
              <a:rPr lang="sr-Latn-BA" dirty="0"/>
              <a:t>sigurnost</a:t>
            </a:r>
            <a:r>
              <a:rPr lang="sr-Cyrl-BA" dirty="0"/>
              <a:t> </a:t>
            </a:r>
            <a:r>
              <a:rPr lang="sr-Latn-BA" dirty="0"/>
              <a:t>i</a:t>
            </a:r>
            <a:r>
              <a:rPr lang="sr-Cyrl-BA" dirty="0"/>
              <a:t> </a:t>
            </a:r>
            <a:r>
              <a:rPr lang="sr-Latn-BA" dirty="0"/>
              <a:t>povjerenje</a:t>
            </a:r>
            <a:r>
              <a:rPr lang="sr-Cyrl-BA" dirty="0"/>
              <a:t> </a:t>
            </a:r>
            <a:r>
              <a:rPr lang="sr-Latn-BA" dirty="0"/>
              <a:t>javnosti</a:t>
            </a:r>
            <a:r>
              <a:rPr lang="sr-Cyrl-BA" dirty="0"/>
              <a:t>.</a:t>
            </a:r>
            <a:endParaRPr lang="sr-Latn-BA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Principi objavljivanja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/>
              <a:t>Redovno</a:t>
            </a:r>
            <a:r>
              <a:rPr lang="sr-Cyrl-BA" dirty="0"/>
              <a:t> </a:t>
            </a:r>
            <a:r>
              <a:rPr lang="sr-Latn-BA" dirty="0"/>
              <a:t>i</a:t>
            </a:r>
            <a:r>
              <a:rPr lang="sr-Cyrl-BA" dirty="0"/>
              <a:t> </a:t>
            </a:r>
            <a:r>
              <a:rPr lang="sr-Latn-BA" dirty="0"/>
              <a:t>blagovremeno</a:t>
            </a:r>
            <a:r>
              <a:rPr lang="sr-Cyrl-BA" dirty="0"/>
              <a:t>;</a:t>
            </a:r>
            <a:endParaRPr lang="sr-Latn-BA" dirty="0"/>
          </a:p>
          <a:p>
            <a:endParaRPr lang="sr-Latn-BA" dirty="0"/>
          </a:p>
          <a:p>
            <a:r>
              <a:rPr lang="sr-Latn-BA" dirty="0"/>
              <a:t>Lako</a:t>
            </a:r>
            <a:r>
              <a:rPr lang="sr-Cyrl-BA" dirty="0"/>
              <a:t> </a:t>
            </a:r>
            <a:r>
              <a:rPr lang="sr-Latn-BA" dirty="0"/>
              <a:t>i</a:t>
            </a:r>
            <a:r>
              <a:rPr lang="sr-Cyrl-BA" dirty="0"/>
              <a:t> </a:t>
            </a:r>
            <a:r>
              <a:rPr lang="sr-Latn-BA" dirty="0"/>
              <a:t>široko</a:t>
            </a:r>
            <a:r>
              <a:rPr lang="sr-Cyrl-BA" dirty="0"/>
              <a:t> </a:t>
            </a:r>
            <a:r>
              <a:rPr lang="sr-Latn-BA" dirty="0"/>
              <a:t>dostupno</a:t>
            </a:r>
            <a:r>
              <a:rPr lang="sr-Cyrl-BA" dirty="0"/>
              <a:t>;</a:t>
            </a:r>
            <a:endParaRPr lang="sr-Latn-BA" dirty="0"/>
          </a:p>
          <a:p>
            <a:endParaRPr lang="sr-Latn-BA" dirty="0"/>
          </a:p>
          <a:p>
            <a:r>
              <a:rPr lang="sr-Latn-BA" dirty="0"/>
              <a:t>Tačno</a:t>
            </a:r>
            <a:r>
              <a:rPr lang="sr-Cyrl-BA" dirty="0"/>
              <a:t> </a:t>
            </a:r>
            <a:r>
              <a:rPr lang="sr-Latn-BA" dirty="0"/>
              <a:t>i</a:t>
            </a:r>
            <a:r>
              <a:rPr lang="sr-Cyrl-BA" dirty="0"/>
              <a:t> </a:t>
            </a:r>
            <a:r>
              <a:rPr lang="sr-Latn-BA" dirty="0"/>
              <a:t>potpuno</a:t>
            </a:r>
            <a:r>
              <a:rPr lang="sr-Cyrl-BA" dirty="0"/>
              <a:t>; </a:t>
            </a:r>
            <a:r>
              <a:rPr lang="sr-Latn-BA" dirty="0"/>
              <a:t>i</a:t>
            </a:r>
          </a:p>
          <a:p>
            <a:endParaRPr lang="sr-Latn-BA" dirty="0"/>
          </a:p>
          <a:p>
            <a:r>
              <a:rPr lang="sr-Latn-BA" dirty="0"/>
              <a:t>Konzistentno</a:t>
            </a:r>
            <a:r>
              <a:rPr lang="sr-Cyrl-BA" dirty="0"/>
              <a:t>, </a:t>
            </a:r>
            <a:r>
              <a:rPr lang="sr-Latn-BA" dirty="0"/>
              <a:t>relevantno</a:t>
            </a:r>
            <a:r>
              <a:rPr lang="sr-Cyrl-BA" dirty="0"/>
              <a:t> </a:t>
            </a:r>
            <a:r>
              <a:rPr lang="sr-Latn-BA" dirty="0"/>
              <a:t>i</a:t>
            </a:r>
            <a:r>
              <a:rPr lang="sr-Cyrl-BA" dirty="0"/>
              <a:t> </a:t>
            </a:r>
            <a:r>
              <a:rPr lang="sr-Latn-BA" dirty="0"/>
              <a:t>dokumentovano</a:t>
            </a:r>
            <a:r>
              <a:rPr lang="sr-Cyrl-BA" dirty="0"/>
              <a:t>.</a:t>
            </a:r>
            <a:endParaRPr lang="sr-Latn-BA" dirty="0"/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db2004134l">
  <a:themeElements>
    <a:clrScheme name="134TGp_report_diagram 2">
      <a:dk1>
        <a:srgbClr val="23387D"/>
      </a:dk1>
      <a:lt1>
        <a:srgbClr val="FFFFFF"/>
      </a:lt1>
      <a:dk2>
        <a:srgbClr val="1A3D97"/>
      </a:dk2>
      <a:lt2>
        <a:srgbClr val="DDDDDD"/>
      </a:lt2>
      <a:accent1>
        <a:srgbClr val="4972BB"/>
      </a:accent1>
      <a:accent2>
        <a:srgbClr val="6A99D8"/>
      </a:accent2>
      <a:accent3>
        <a:srgbClr val="FFFFFF"/>
      </a:accent3>
      <a:accent4>
        <a:srgbClr val="1C2E6A"/>
      </a:accent4>
      <a:accent5>
        <a:srgbClr val="B1BCDA"/>
      </a:accent5>
      <a:accent6>
        <a:srgbClr val="5F8AC4"/>
      </a:accent6>
      <a:hlink>
        <a:srgbClr val="96B1E6"/>
      </a:hlink>
      <a:folHlink>
        <a:srgbClr val="99C25C"/>
      </a:folHlink>
    </a:clrScheme>
    <a:fontScheme name="134TGp_report_diagram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34TGp_report_diagram 1">
        <a:dk1>
          <a:srgbClr val="1D4940"/>
        </a:dk1>
        <a:lt1>
          <a:srgbClr val="FFFFFF"/>
        </a:lt1>
        <a:dk2>
          <a:srgbClr val="3F716F"/>
        </a:dk2>
        <a:lt2>
          <a:srgbClr val="DDDDDD"/>
        </a:lt2>
        <a:accent1>
          <a:srgbClr val="669E86"/>
        </a:accent1>
        <a:accent2>
          <a:srgbClr val="A2CAB4"/>
        </a:accent2>
        <a:accent3>
          <a:srgbClr val="FFFFFF"/>
        </a:accent3>
        <a:accent4>
          <a:srgbClr val="173D35"/>
        </a:accent4>
        <a:accent5>
          <a:srgbClr val="B8CCC3"/>
        </a:accent5>
        <a:accent6>
          <a:srgbClr val="92B7A3"/>
        </a:accent6>
        <a:hlink>
          <a:srgbClr val="8CA35F"/>
        </a:hlink>
        <a:folHlink>
          <a:srgbClr val="C1B05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4TGp_report_diagram 2">
        <a:dk1>
          <a:srgbClr val="23387D"/>
        </a:dk1>
        <a:lt1>
          <a:srgbClr val="FFFFFF"/>
        </a:lt1>
        <a:dk2>
          <a:srgbClr val="1A3D97"/>
        </a:dk2>
        <a:lt2>
          <a:srgbClr val="DDDDDD"/>
        </a:lt2>
        <a:accent1>
          <a:srgbClr val="4972BB"/>
        </a:accent1>
        <a:accent2>
          <a:srgbClr val="6A99D8"/>
        </a:accent2>
        <a:accent3>
          <a:srgbClr val="FFFFFF"/>
        </a:accent3>
        <a:accent4>
          <a:srgbClr val="1C2E6A"/>
        </a:accent4>
        <a:accent5>
          <a:srgbClr val="B1BCDA"/>
        </a:accent5>
        <a:accent6>
          <a:srgbClr val="5F8AC4"/>
        </a:accent6>
        <a:hlink>
          <a:srgbClr val="96B1E6"/>
        </a:hlink>
        <a:folHlink>
          <a:srgbClr val="99C25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4TGp_report_diagram 3">
        <a:dk1>
          <a:srgbClr val="23387D"/>
        </a:dk1>
        <a:lt1>
          <a:srgbClr val="FFFFFF"/>
        </a:lt1>
        <a:dk2>
          <a:srgbClr val="1A3D97"/>
        </a:dk2>
        <a:lt2>
          <a:srgbClr val="DDDDDD"/>
        </a:lt2>
        <a:accent1>
          <a:srgbClr val="6E51A7"/>
        </a:accent1>
        <a:accent2>
          <a:srgbClr val="8C8EE0"/>
        </a:accent2>
        <a:accent3>
          <a:srgbClr val="FFFFFF"/>
        </a:accent3>
        <a:accent4>
          <a:srgbClr val="1C2E6A"/>
        </a:accent4>
        <a:accent5>
          <a:srgbClr val="BAB3D0"/>
        </a:accent5>
        <a:accent6>
          <a:srgbClr val="7E80CB"/>
        </a:accent6>
        <a:hlink>
          <a:srgbClr val="96B1E6"/>
        </a:hlink>
        <a:folHlink>
          <a:srgbClr val="7BB32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352</TotalTime>
  <Words>2034</Words>
  <Application>Microsoft Macintosh PowerPoint</Application>
  <PresentationFormat>On-screen Show (4:3)</PresentationFormat>
  <Paragraphs>396</Paragraphs>
  <Slides>59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8" baseType="lpstr">
      <vt:lpstr>Arial</vt:lpstr>
      <vt:lpstr>Calibri</vt:lpstr>
      <vt:lpstr>Microsoft Sans Serif</vt:lpstr>
      <vt:lpstr>Times New Roman</vt:lpstr>
      <vt:lpstr>Verdana</vt:lpstr>
      <vt:lpstr>Wingdings</vt:lpstr>
      <vt:lpstr>Wingdings 2</vt:lpstr>
      <vt:lpstr>cdb2004134l</vt:lpstr>
      <vt:lpstr>Image</vt:lpstr>
      <vt:lpstr> OBJAVLJIVANJE I TRANSPARENTNOST INFORMACIJA</vt:lpstr>
      <vt:lpstr>Sadržaj</vt:lpstr>
      <vt:lpstr>OECD principi korporativnog upravljanja </vt:lpstr>
      <vt:lpstr>OECD principi korporativnog upravljanja </vt:lpstr>
      <vt:lpstr>Prednosti korporativnog upravljanja</vt:lpstr>
      <vt:lpstr>Objavljivanje</vt:lpstr>
      <vt:lpstr>Objavljivanje</vt:lpstr>
      <vt:lpstr>Objavljivanje</vt:lpstr>
      <vt:lpstr>Principi objavljivanja</vt:lpstr>
      <vt:lpstr>Objavljivanje i transparetnost</vt:lpstr>
      <vt:lpstr>Objavljivanje i transparetnost</vt:lpstr>
      <vt:lpstr>Informacije koje se objavljuju</vt:lpstr>
      <vt:lpstr>Korisnici i njihove informacione potrebe</vt:lpstr>
      <vt:lpstr>Obavezno objavljivanje</vt:lpstr>
      <vt:lpstr>Obavezno objavljivanje</vt:lpstr>
      <vt:lpstr>Dobrovoljno objavljivanje</vt:lpstr>
      <vt:lpstr>Na internet sajtu društva treba da se prezentiraju sledeće informacije i dokumenti:</vt:lpstr>
      <vt:lpstr>Regulativa za objavljivanje informacija</vt:lpstr>
      <vt:lpstr>Zakon o tržištu hartija od vrijednosti</vt:lpstr>
      <vt:lpstr>Zakon o tržištu hartija od vrijednosti</vt:lpstr>
      <vt:lpstr>Pravila Banjalučke berze</vt:lpstr>
      <vt:lpstr>Pravila Banjalučke berze</vt:lpstr>
      <vt:lpstr>Pravila Banjalučke berze</vt:lpstr>
      <vt:lpstr>Pravila Banjalučke berze</vt:lpstr>
      <vt:lpstr>Obaveze akcionarskih društava</vt:lpstr>
      <vt:lpstr>Obaveze akcionarskih društava</vt:lpstr>
      <vt:lpstr>Novi standardi upravljanja AD</vt:lpstr>
      <vt:lpstr>Uticaj informacija na cijenu akcija</vt:lpstr>
      <vt:lpstr>Uticaj informacija na cijene akcija</vt:lpstr>
      <vt:lpstr>Uticaj informacija na cijene akcija </vt:lpstr>
      <vt:lpstr>Uticaj informacija na cijene akcija</vt:lpstr>
      <vt:lpstr>Uticaj informacija na cijene akcija – primjer Boksit a.d. Milići</vt:lpstr>
      <vt:lpstr>Uticaj informacija na cijene akcija – primjer Boksit a.d. Milići</vt:lpstr>
      <vt:lpstr>Uticaj informacija na cijene akcija – primjer Boksit a.d. Milići</vt:lpstr>
      <vt:lpstr>Uticaj informacija na cijene akcija – primjer Boksit a.d. Milići</vt:lpstr>
      <vt:lpstr>Uticaj informacija na cijene akcija – primjer Boksit a.d. Milići</vt:lpstr>
      <vt:lpstr>Uticaj informacija na cijene akcija – primjer Boksit a.d. Milići</vt:lpstr>
      <vt:lpstr>Uticaj informacija na cijene akcija – primjer Boksit a.d. Milići</vt:lpstr>
      <vt:lpstr>Uticaj informacija na cijene akcija – primjer Tržnica a.d. Banja Luka</vt:lpstr>
      <vt:lpstr>Uticaj informacija na cijene akcija – primjer Tržnica a.d. Banja Luka</vt:lpstr>
      <vt:lpstr>Uticaj informacija na cijene akcija – primjer Tržnica a.d. Banja Luka</vt:lpstr>
      <vt:lpstr>Elon Musk – Tesla - Crypto</vt:lpstr>
      <vt:lpstr>Elon Musk – Tesla - Crypto</vt:lpstr>
      <vt:lpstr>Objavljivanje i transparentnost informacija – kod nas</vt:lpstr>
      <vt:lpstr>Objavljivanje i transparentnost informacija – kod nas</vt:lpstr>
      <vt:lpstr>Najbolje prakse</vt:lpstr>
      <vt:lpstr>Najbolje prakse</vt:lpstr>
      <vt:lpstr>Najbolje prakse</vt:lpstr>
      <vt:lpstr>Najbolje prakse</vt:lpstr>
      <vt:lpstr>Najbolje prakse</vt:lpstr>
      <vt:lpstr>Najbolje prakse</vt:lpstr>
      <vt:lpstr>Najbolje prakse</vt:lpstr>
      <vt:lpstr>Najbolje prakse</vt:lpstr>
      <vt:lpstr>Najbolje prakse</vt:lpstr>
      <vt:lpstr>Najbolje prakse</vt:lpstr>
      <vt:lpstr>Najbolje prakse</vt:lpstr>
      <vt:lpstr>Najbolje prakse</vt:lpstr>
      <vt:lpstr>Odnosi sa investitorima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OBJAVLJIVANJE I TRANSPARENTNOST INFORMACIJA</dc:title>
  <dc:creator>w7</dc:creator>
  <cp:lastModifiedBy>Igor Todorovic</cp:lastModifiedBy>
  <cp:revision>41</cp:revision>
  <dcterms:created xsi:type="dcterms:W3CDTF">2012-10-22T06:57:25Z</dcterms:created>
  <dcterms:modified xsi:type="dcterms:W3CDTF">2023-01-24T15:22:12Z</dcterms:modified>
</cp:coreProperties>
</file>