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sldIdLst>
    <p:sldId id="376" r:id="rId2"/>
    <p:sldId id="377" r:id="rId3"/>
    <p:sldId id="385" r:id="rId4"/>
    <p:sldId id="378" r:id="rId5"/>
    <p:sldId id="387" r:id="rId6"/>
    <p:sldId id="388" r:id="rId7"/>
    <p:sldId id="379" r:id="rId8"/>
    <p:sldId id="389" r:id="rId9"/>
    <p:sldId id="381" r:id="rId10"/>
    <p:sldId id="382" r:id="rId11"/>
    <p:sldId id="384" r:id="rId12"/>
    <p:sldId id="390" r:id="rId1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69DD6F-F009-46BF-BACE-B157AD1402ED}" v="378" dt="2022-05-23T07:13:06.510"/>
    <p1510:client id="{BD07E3AD-8AFD-4D03-A02E-163478BD5F91}" v="2304" dt="2022-05-22T18:35:01.4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1806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ragan Gligorić" userId="5443d318-0c48-4f25-a7e6-c98ad036cfa9" providerId="ADAL" clId="{5D69DD6F-F009-46BF-BACE-B157AD1402ED}"/>
    <pc:docChg chg="addSld delSld modSld sldOrd">
      <pc:chgData name="Dragan Gligorić" userId="5443d318-0c48-4f25-a7e6-c98ad036cfa9" providerId="ADAL" clId="{5D69DD6F-F009-46BF-BACE-B157AD1402ED}" dt="2022-05-23T07:13:06.510" v="384" actId="20577"/>
      <pc:docMkLst>
        <pc:docMk/>
      </pc:docMkLst>
      <pc:sldChg chg="modSp modAnim">
        <pc:chgData name="Dragan Gligorić" userId="5443d318-0c48-4f25-a7e6-c98ad036cfa9" providerId="ADAL" clId="{5D69DD6F-F009-46BF-BACE-B157AD1402ED}" dt="2022-05-23T06:58:12.414" v="28" actId="20577"/>
        <pc:sldMkLst>
          <pc:docMk/>
          <pc:sldMk cId="0" sldId="379"/>
        </pc:sldMkLst>
        <pc:spChg chg="mod">
          <ac:chgData name="Dragan Gligorić" userId="5443d318-0c48-4f25-a7e6-c98ad036cfa9" providerId="ADAL" clId="{5D69DD6F-F009-46BF-BACE-B157AD1402ED}" dt="2022-05-23T06:58:12.414" v="28" actId="20577"/>
          <ac:spMkLst>
            <pc:docMk/>
            <pc:sldMk cId="0" sldId="379"/>
            <ac:spMk id="123906" creationId="{4E8E2F13-37CD-4563-B7F5-B5F97EAF84E4}"/>
          </ac:spMkLst>
        </pc:spChg>
      </pc:sldChg>
      <pc:sldChg chg="del">
        <pc:chgData name="Dragan Gligorić" userId="5443d318-0c48-4f25-a7e6-c98ad036cfa9" providerId="ADAL" clId="{5D69DD6F-F009-46BF-BACE-B157AD1402ED}" dt="2022-05-23T06:56:40.006" v="4" actId="47"/>
        <pc:sldMkLst>
          <pc:docMk/>
          <pc:sldMk cId="0" sldId="380"/>
        </pc:sldMkLst>
      </pc:sldChg>
      <pc:sldChg chg="modSp modAnim">
        <pc:chgData name="Dragan Gligorić" userId="5443d318-0c48-4f25-a7e6-c98ad036cfa9" providerId="ADAL" clId="{5D69DD6F-F009-46BF-BACE-B157AD1402ED}" dt="2022-05-23T07:08:38.312" v="285" actId="20577"/>
        <pc:sldMkLst>
          <pc:docMk/>
          <pc:sldMk cId="0" sldId="381"/>
        </pc:sldMkLst>
        <pc:spChg chg="mod">
          <ac:chgData name="Dragan Gligorić" userId="5443d318-0c48-4f25-a7e6-c98ad036cfa9" providerId="ADAL" clId="{5D69DD6F-F009-46BF-BACE-B157AD1402ED}" dt="2022-05-23T07:08:38.312" v="285" actId="20577"/>
          <ac:spMkLst>
            <pc:docMk/>
            <pc:sldMk cId="0" sldId="381"/>
            <ac:spMk id="123906" creationId="{414B2D6F-774C-46A3-AF06-8332BC8AF99F}"/>
          </ac:spMkLst>
        </pc:spChg>
      </pc:sldChg>
      <pc:sldChg chg="modSp mod modAnim">
        <pc:chgData name="Dragan Gligorić" userId="5443d318-0c48-4f25-a7e6-c98ad036cfa9" providerId="ADAL" clId="{5D69DD6F-F009-46BF-BACE-B157AD1402ED}" dt="2022-05-23T07:12:08.676" v="339"/>
        <pc:sldMkLst>
          <pc:docMk/>
          <pc:sldMk cId="0" sldId="382"/>
        </pc:sldMkLst>
        <pc:spChg chg="mod">
          <ac:chgData name="Dragan Gligorić" userId="5443d318-0c48-4f25-a7e6-c98ad036cfa9" providerId="ADAL" clId="{5D69DD6F-F009-46BF-BACE-B157AD1402ED}" dt="2022-05-23T07:12:08.676" v="339"/>
          <ac:spMkLst>
            <pc:docMk/>
            <pc:sldMk cId="0" sldId="382"/>
            <ac:spMk id="5" creationId="{CCA6A0FB-1929-416A-BD7B-5AD2D375D724}"/>
          </ac:spMkLst>
        </pc:spChg>
        <pc:spChg chg="mod">
          <ac:chgData name="Dragan Gligorić" userId="5443d318-0c48-4f25-a7e6-c98ad036cfa9" providerId="ADAL" clId="{5D69DD6F-F009-46BF-BACE-B157AD1402ED}" dt="2022-05-23T07:10:31.040" v="332" actId="20577"/>
          <ac:spMkLst>
            <pc:docMk/>
            <pc:sldMk cId="0" sldId="382"/>
            <ac:spMk id="123906" creationId="{68744A92-532E-46ED-B5AE-53F30F5871E5}"/>
          </ac:spMkLst>
        </pc:spChg>
      </pc:sldChg>
      <pc:sldChg chg="del ord">
        <pc:chgData name="Dragan Gligorić" userId="5443d318-0c48-4f25-a7e6-c98ad036cfa9" providerId="ADAL" clId="{5D69DD6F-F009-46BF-BACE-B157AD1402ED}" dt="2022-05-23T07:09:31.959" v="286" actId="47"/>
        <pc:sldMkLst>
          <pc:docMk/>
          <pc:sldMk cId="0" sldId="383"/>
        </pc:sldMkLst>
      </pc:sldChg>
      <pc:sldChg chg="modSp mod modAnim">
        <pc:chgData name="Dragan Gligorić" userId="5443d318-0c48-4f25-a7e6-c98ad036cfa9" providerId="ADAL" clId="{5D69DD6F-F009-46BF-BACE-B157AD1402ED}" dt="2022-05-23T07:13:06.510" v="384" actId="20577"/>
        <pc:sldMkLst>
          <pc:docMk/>
          <pc:sldMk cId="0" sldId="384"/>
        </pc:sldMkLst>
        <pc:spChg chg="mod">
          <ac:chgData name="Dragan Gligorić" userId="5443d318-0c48-4f25-a7e6-c98ad036cfa9" providerId="ADAL" clId="{5D69DD6F-F009-46BF-BACE-B157AD1402ED}" dt="2022-05-23T07:12:26.490" v="341" actId="1076"/>
          <ac:spMkLst>
            <pc:docMk/>
            <pc:sldMk cId="0" sldId="384"/>
            <ac:spMk id="5" creationId="{23F8663C-E387-4E6E-A1EB-B2F359EF8B53}"/>
          </ac:spMkLst>
        </pc:spChg>
        <pc:spChg chg="mod">
          <ac:chgData name="Dragan Gligorić" userId="5443d318-0c48-4f25-a7e6-c98ad036cfa9" providerId="ADAL" clId="{5D69DD6F-F009-46BF-BACE-B157AD1402ED}" dt="2022-05-23T07:13:06.510" v="384" actId="20577"/>
          <ac:spMkLst>
            <pc:docMk/>
            <pc:sldMk cId="0" sldId="384"/>
            <ac:spMk id="123906" creationId="{F72F3063-87AD-4D4F-829A-2C2845AB0F3A}"/>
          </ac:spMkLst>
        </pc:spChg>
      </pc:sldChg>
      <pc:sldChg chg="modSp add modAnim">
        <pc:chgData name="Dragan Gligorić" userId="5443d318-0c48-4f25-a7e6-c98ad036cfa9" providerId="ADAL" clId="{5D69DD6F-F009-46BF-BACE-B157AD1402ED}" dt="2022-05-23T07:10:02.001" v="304" actId="20577"/>
        <pc:sldMkLst>
          <pc:docMk/>
          <pc:sldMk cId="3959923173" sldId="389"/>
        </pc:sldMkLst>
        <pc:spChg chg="mod">
          <ac:chgData name="Dragan Gligorić" userId="5443d318-0c48-4f25-a7e6-c98ad036cfa9" providerId="ADAL" clId="{5D69DD6F-F009-46BF-BACE-B157AD1402ED}" dt="2022-05-23T07:10:02.001" v="304" actId="20577"/>
          <ac:spMkLst>
            <pc:docMk/>
            <pc:sldMk cId="3959923173" sldId="389"/>
            <ac:spMk id="123906" creationId="{4E8E2F13-37CD-4563-B7F5-B5F97EAF84E4}"/>
          </ac:spMkLst>
        </pc:spChg>
      </pc:sldChg>
    </pc:docChg>
  </pc:docChgLst>
  <pc:docChgLst>
    <pc:chgData name="Dragan Gligorić" userId="5443d318-0c48-4f25-a7e6-c98ad036cfa9" providerId="ADAL" clId="{BD07E3AD-8AFD-4D03-A02E-163478BD5F91}"/>
    <pc:docChg chg="custSel addSld delSld modSld sldOrd">
      <pc:chgData name="Dragan Gligorić" userId="5443d318-0c48-4f25-a7e6-c98ad036cfa9" providerId="ADAL" clId="{BD07E3AD-8AFD-4D03-A02E-163478BD5F91}" dt="2022-05-22T18:35:30.324" v="2668" actId="47"/>
      <pc:docMkLst>
        <pc:docMk/>
      </pc:docMkLst>
      <pc:sldChg chg="addSp modSp mod">
        <pc:chgData name="Dragan Gligorić" userId="5443d318-0c48-4f25-a7e6-c98ad036cfa9" providerId="ADAL" clId="{BD07E3AD-8AFD-4D03-A02E-163478BD5F91}" dt="2022-05-22T18:27:21.241" v="1870" actId="20577"/>
        <pc:sldMkLst>
          <pc:docMk/>
          <pc:sldMk cId="0" sldId="376"/>
        </pc:sldMkLst>
        <pc:spChg chg="mod">
          <ac:chgData name="Dragan Gligorić" userId="5443d318-0c48-4f25-a7e6-c98ad036cfa9" providerId="ADAL" clId="{BD07E3AD-8AFD-4D03-A02E-163478BD5F91}" dt="2022-05-22T18:27:21.241" v="1870" actId="20577"/>
          <ac:spMkLst>
            <pc:docMk/>
            <pc:sldMk cId="0" sldId="376"/>
            <ac:spMk id="2" creationId="{00387C77-3905-490B-B67C-5B46D43A1540}"/>
          </ac:spMkLst>
        </pc:spChg>
        <pc:spChg chg="add mod">
          <ac:chgData name="Dragan Gligorić" userId="5443d318-0c48-4f25-a7e6-c98ad036cfa9" providerId="ADAL" clId="{BD07E3AD-8AFD-4D03-A02E-163478BD5F91}" dt="2022-05-22T17:40:47.074" v="289" actId="1076"/>
          <ac:spMkLst>
            <pc:docMk/>
            <pc:sldMk cId="0" sldId="376"/>
            <ac:spMk id="3" creationId="{04D494CD-E597-614E-A4CC-94F3E100F390}"/>
          </ac:spMkLst>
        </pc:spChg>
      </pc:sldChg>
      <pc:sldChg chg="modSp mod modAnim">
        <pc:chgData name="Dragan Gligorić" userId="5443d318-0c48-4f25-a7e6-c98ad036cfa9" providerId="ADAL" clId="{BD07E3AD-8AFD-4D03-A02E-163478BD5F91}" dt="2022-05-22T18:06:41.885" v="811" actId="20577"/>
        <pc:sldMkLst>
          <pc:docMk/>
          <pc:sldMk cId="0" sldId="377"/>
        </pc:sldMkLst>
        <pc:spChg chg="mod">
          <ac:chgData name="Dragan Gligorić" userId="5443d318-0c48-4f25-a7e6-c98ad036cfa9" providerId="ADAL" clId="{BD07E3AD-8AFD-4D03-A02E-163478BD5F91}" dt="2022-05-22T18:06:41.885" v="811" actId="20577"/>
          <ac:spMkLst>
            <pc:docMk/>
            <pc:sldMk cId="0" sldId="377"/>
            <ac:spMk id="5" creationId="{8CD7D037-7D8B-4837-83C5-C4181C72FC4F}"/>
          </ac:spMkLst>
        </pc:spChg>
        <pc:spChg chg="mod">
          <ac:chgData name="Dragan Gligorić" userId="5443d318-0c48-4f25-a7e6-c98ad036cfa9" providerId="ADAL" clId="{BD07E3AD-8AFD-4D03-A02E-163478BD5F91}" dt="2022-05-22T17:39:42.697" v="284" actId="14100"/>
          <ac:spMkLst>
            <pc:docMk/>
            <pc:sldMk cId="0" sldId="377"/>
            <ac:spMk id="123906" creationId="{35ADB5D9-D2CA-428F-ADFD-E8272496D7C9}"/>
          </ac:spMkLst>
        </pc:spChg>
      </pc:sldChg>
      <pc:sldChg chg="modSp mod modAnim">
        <pc:chgData name="Dragan Gligorić" userId="5443d318-0c48-4f25-a7e6-c98ad036cfa9" providerId="ADAL" clId="{BD07E3AD-8AFD-4D03-A02E-163478BD5F91}" dt="2022-05-22T18:16:41.059" v="1181" actId="20577"/>
        <pc:sldMkLst>
          <pc:docMk/>
          <pc:sldMk cId="0" sldId="378"/>
        </pc:sldMkLst>
        <pc:spChg chg="mod">
          <ac:chgData name="Dragan Gligorić" userId="5443d318-0c48-4f25-a7e6-c98ad036cfa9" providerId="ADAL" clId="{BD07E3AD-8AFD-4D03-A02E-163478BD5F91}" dt="2022-05-22T18:05:21.970" v="762" actId="14100"/>
          <ac:spMkLst>
            <pc:docMk/>
            <pc:sldMk cId="0" sldId="378"/>
            <ac:spMk id="5" creationId="{ACF26C03-034C-4BB9-89C0-64116F7FD169}"/>
          </ac:spMkLst>
        </pc:spChg>
        <pc:spChg chg="mod">
          <ac:chgData name="Dragan Gligorić" userId="5443d318-0c48-4f25-a7e6-c98ad036cfa9" providerId="ADAL" clId="{BD07E3AD-8AFD-4D03-A02E-163478BD5F91}" dt="2022-05-22T18:16:41.059" v="1181" actId="20577"/>
          <ac:spMkLst>
            <pc:docMk/>
            <pc:sldMk cId="0" sldId="378"/>
            <ac:spMk id="123906" creationId="{20133419-B412-4BA8-98C0-A51E5C753DD5}"/>
          </ac:spMkLst>
        </pc:spChg>
      </pc:sldChg>
      <pc:sldChg chg="modSp mod modAnim">
        <pc:chgData name="Dragan Gligorić" userId="5443d318-0c48-4f25-a7e6-c98ad036cfa9" providerId="ADAL" clId="{BD07E3AD-8AFD-4D03-A02E-163478BD5F91}" dt="2022-05-22T17:46:46.807" v="527" actId="20577"/>
        <pc:sldMkLst>
          <pc:docMk/>
          <pc:sldMk cId="0" sldId="379"/>
        </pc:sldMkLst>
        <pc:spChg chg="mod">
          <ac:chgData name="Dragan Gligorić" userId="5443d318-0c48-4f25-a7e6-c98ad036cfa9" providerId="ADAL" clId="{BD07E3AD-8AFD-4D03-A02E-163478BD5F91}" dt="2022-05-22T17:46:11.079" v="495" actId="20577"/>
          <ac:spMkLst>
            <pc:docMk/>
            <pc:sldMk cId="0" sldId="379"/>
            <ac:spMk id="5" creationId="{EA30172A-9203-4A03-B0AA-84EF7090D0C3}"/>
          </ac:spMkLst>
        </pc:spChg>
        <pc:spChg chg="mod">
          <ac:chgData name="Dragan Gligorić" userId="5443d318-0c48-4f25-a7e6-c98ad036cfa9" providerId="ADAL" clId="{BD07E3AD-8AFD-4D03-A02E-163478BD5F91}" dt="2022-05-22T17:46:46.807" v="527" actId="20577"/>
          <ac:spMkLst>
            <pc:docMk/>
            <pc:sldMk cId="0" sldId="379"/>
            <ac:spMk id="123906" creationId="{4E8E2F13-37CD-4563-B7F5-B5F97EAF84E4}"/>
          </ac:spMkLst>
        </pc:spChg>
      </pc:sldChg>
      <pc:sldChg chg="modSp mod">
        <pc:chgData name="Dragan Gligorić" userId="5443d318-0c48-4f25-a7e6-c98ad036cfa9" providerId="ADAL" clId="{BD07E3AD-8AFD-4D03-A02E-163478BD5F91}" dt="2022-05-22T17:48:14.596" v="565" actId="20577"/>
        <pc:sldMkLst>
          <pc:docMk/>
          <pc:sldMk cId="0" sldId="381"/>
        </pc:sldMkLst>
        <pc:spChg chg="mod">
          <ac:chgData name="Dragan Gligorić" userId="5443d318-0c48-4f25-a7e6-c98ad036cfa9" providerId="ADAL" clId="{BD07E3AD-8AFD-4D03-A02E-163478BD5F91}" dt="2022-05-22T17:48:14.596" v="565" actId="20577"/>
          <ac:spMkLst>
            <pc:docMk/>
            <pc:sldMk cId="0" sldId="381"/>
            <ac:spMk id="5" creationId="{BF3191EA-2ECA-4EF7-8FA2-AF1D07C1D1E4}"/>
          </ac:spMkLst>
        </pc:spChg>
      </pc:sldChg>
      <pc:sldChg chg="modSp mod modAnim">
        <pc:chgData name="Dragan Gligorić" userId="5443d318-0c48-4f25-a7e6-c98ad036cfa9" providerId="ADAL" clId="{BD07E3AD-8AFD-4D03-A02E-163478BD5F91}" dt="2022-05-22T18:06:59.453" v="821" actId="20577"/>
        <pc:sldMkLst>
          <pc:docMk/>
          <pc:sldMk cId="0" sldId="385"/>
        </pc:sldMkLst>
        <pc:spChg chg="mod">
          <ac:chgData name="Dragan Gligorić" userId="5443d318-0c48-4f25-a7e6-c98ad036cfa9" providerId="ADAL" clId="{BD07E3AD-8AFD-4D03-A02E-163478BD5F91}" dt="2022-05-22T18:06:59.453" v="821" actId="20577"/>
          <ac:spMkLst>
            <pc:docMk/>
            <pc:sldMk cId="0" sldId="385"/>
            <ac:spMk id="5" creationId="{43A7F3FE-AEDD-4C92-9669-7313DC4784ED}"/>
          </ac:spMkLst>
        </pc:spChg>
        <pc:spChg chg="mod">
          <ac:chgData name="Dragan Gligorić" userId="5443d318-0c48-4f25-a7e6-c98ad036cfa9" providerId="ADAL" clId="{BD07E3AD-8AFD-4D03-A02E-163478BD5F91}" dt="2022-05-22T18:06:51.921" v="812" actId="6549"/>
          <ac:spMkLst>
            <pc:docMk/>
            <pc:sldMk cId="0" sldId="385"/>
            <ac:spMk id="123906" creationId="{DFE5F8BC-CC02-46EE-AB31-135F3C13C41D}"/>
          </ac:spMkLst>
        </pc:spChg>
      </pc:sldChg>
      <pc:sldChg chg="del">
        <pc:chgData name="Dragan Gligorić" userId="5443d318-0c48-4f25-a7e6-c98ad036cfa9" providerId="ADAL" clId="{BD07E3AD-8AFD-4D03-A02E-163478BD5F91}" dt="2022-05-22T18:35:30.324" v="2668" actId="47"/>
        <pc:sldMkLst>
          <pc:docMk/>
          <pc:sldMk cId="0" sldId="386"/>
        </pc:sldMkLst>
      </pc:sldChg>
      <pc:sldChg chg="modSp add mod ord modAnim">
        <pc:chgData name="Dragan Gligorić" userId="5443d318-0c48-4f25-a7e6-c98ad036cfa9" providerId="ADAL" clId="{BD07E3AD-8AFD-4D03-A02E-163478BD5F91}" dt="2022-05-22T18:35:01.405" v="2667" actId="20577"/>
        <pc:sldMkLst>
          <pc:docMk/>
          <pc:sldMk cId="336137356" sldId="387"/>
        </pc:sldMkLst>
        <pc:spChg chg="mod">
          <ac:chgData name="Dragan Gligorić" userId="5443d318-0c48-4f25-a7e6-c98ad036cfa9" providerId="ADAL" clId="{BD07E3AD-8AFD-4D03-A02E-163478BD5F91}" dt="2022-05-22T18:28:02.947" v="1935" actId="20577"/>
          <ac:spMkLst>
            <pc:docMk/>
            <pc:sldMk cId="336137356" sldId="387"/>
            <ac:spMk id="5" creationId="{EA30172A-9203-4A03-B0AA-84EF7090D0C3}"/>
          </ac:spMkLst>
        </pc:spChg>
        <pc:spChg chg="mod">
          <ac:chgData name="Dragan Gligorić" userId="5443d318-0c48-4f25-a7e6-c98ad036cfa9" providerId="ADAL" clId="{BD07E3AD-8AFD-4D03-A02E-163478BD5F91}" dt="2022-05-22T18:35:01.405" v="2667" actId="20577"/>
          <ac:spMkLst>
            <pc:docMk/>
            <pc:sldMk cId="336137356" sldId="387"/>
            <ac:spMk id="123906" creationId="{4E8E2F13-37CD-4563-B7F5-B5F97EAF84E4}"/>
          </ac:spMkLst>
        </pc:spChg>
      </pc:sldChg>
      <pc:sldChg chg="add del ord">
        <pc:chgData name="Dragan Gligorić" userId="5443d318-0c48-4f25-a7e6-c98ad036cfa9" providerId="ADAL" clId="{BD07E3AD-8AFD-4D03-A02E-163478BD5F91}" dt="2022-05-22T17:48:02.354" v="535" actId="47"/>
        <pc:sldMkLst>
          <pc:docMk/>
          <pc:sldMk cId="2505260439" sldId="388"/>
        </pc:sldMkLst>
      </pc:sldChg>
      <pc:sldChg chg="modSp add del modAnim">
        <pc:chgData name="Dragan Gligorić" userId="5443d318-0c48-4f25-a7e6-c98ad036cfa9" providerId="ADAL" clId="{BD07E3AD-8AFD-4D03-A02E-163478BD5F91}" dt="2022-05-22T18:16:51.101" v="1182" actId="47"/>
        <pc:sldMkLst>
          <pc:docMk/>
          <pc:sldMk cId="2867196566" sldId="388"/>
        </pc:sldMkLst>
        <pc:spChg chg="mod">
          <ac:chgData name="Dragan Gligorić" userId="5443d318-0c48-4f25-a7e6-c98ad036cfa9" providerId="ADAL" clId="{BD07E3AD-8AFD-4D03-A02E-163478BD5F91}" dt="2022-05-22T18:15:21.824" v="1173" actId="14100"/>
          <ac:spMkLst>
            <pc:docMk/>
            <pc:sldMk cId="2867196566" sldId="388"/>
            <ac:spMk id="123906" creationId="{20133419-B412-4BA8-98C0-A51E5C753DD5}"/>
          </ac:spMkLst>
        </pc:spChg>
      </pc:sldChg>
      <pc:sldChg chg="add">
        <pc:chgData name="Dragan Gligorić" userId="5443d318-0c48-4f25-a7e6-c98ad036cfa9" providerId="ADAL" clId="{BD07E3AD-8AFD-4D03-A02E-163478BD5F91}" dt="2022-05-22T18:27:32.915" v="1871" actId="2890"/>
        <pc:sldMkLst>
          <pc:docMk/>
          <pc:sldMk cId="3267796653" sldId="38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CC2A05B-23F2-465C-972A-4FD0613923F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47BD5C-E635-4547-A996-0FD65A45EB6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98A5A5D-8306-4298-92B8-AD7E7619604A}" type="datetimeFigureOut">
              <a:rPr lang="en-US"/>
              <a:pPr>
                <a:defRPr/>
              </a:pPr>
              <a:t>5/25/2022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7DEEBAD-FA9E-4616-A691-8C48F31BBA0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FFF3F512-8173-433D-A6A7-A5D30B6AB6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B5D0D9-C71F-4B1E-8575-14DDC87547A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524E9A-B630-45BC-BB74-FBF4D0042F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1DD8C41-EA99-4796-9591-267445921C3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59620064-B6CF-4E19-8324-58250149171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AD4514F3-52A7-40C6-BCE9-36A3D8D623C6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CD3F1FEF-95D1-4DF3-84FD-4F72ED50247C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BEB26578-F45C-4939-8037-E6C8673F08FB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79098959-D7DB-42B3-82F6-4AEFA4A02F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20">
            <a:extLst>
              <a:ext uri="{FF2B5EF4-FFF2-40B4-BE49-F238E27FC236}">
                <a16:creationId xmlns:a16="http://schemas.microsoft.com/office/drawing/2014/main" id="{1314D8C6-ADB2-4F60-8799-5863954233E8}"/>
              </a:ext>
            </a:extLst>
          </p:cNvPr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Rectangle 21">
            <a:extLst>
              <a:ext uri="{FF2B5EF4-FFF2-40B4-BE49-F238E27FC236}">
                <a16:creationId xmlns:a16="http://schemas.microsoft.com/office/drawing/2014/main" id="{5F22A762-5193-4E9F-9A1E-E03EBF7A2B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515433F-6E7B-4F3D-9F06-9031BDD4560F}"/>
              </a:ext>
            </a:extLst>
          </p:cNvPr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DA0C0B3-805C-4BA2-A592-36DA6B725D03}"/>
              </a:ext>
            </a:extLst>
          </p:cNvPr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Date Placeholder 27">
            <a:extLst>
              <a:ext uri="{FF2B5EF4-FFF2-40B4-BE49-F238E27FC236}">
                <a16:creationId xmlns:a16="http://schemas.microsoft.com/office/drawing/2014/main" id="{AD1738E3-6DEA-47B3-BACB-7DEC1D797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3945B6-F7B9-4B16-AEEC-CE84AE7825FE}" type="datetimeFigureOut">
              <a:rPr lang="en-US"/>
              <a:pPr>
                <a:defRPr/>
              </a:pPr>
              <a:t>5/25/2022</a:t>
            </a:fld>
            <a:endParaRPr lang="en-US"/>
          </a:p>
        </p:txBody>
      </p:sp>
      <p:sp>
        <p:nvSpPr>
          <p:cNvPr id="16" name="Footer Placeholder 16">
            <a:extLst>
              <a:ext uri="{FF2B5EF4-FFF2-40B4-BE49-F238E27FC236}">
                <a16:creationId xmlns:a16="http://schemas.microsoft.com/office/drawing/2014/main" id="{387C4414-B586-467C-902E-EF50838ED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28">
            <a:extLst>
              <a:ext uri="{FF2B5EF4-FFF2-40B4-BE49-F238E27FC236}">
                <a16:creationId xmlns:a16="http://schemas.microsoft.com/office/drawing/2014/main" id="{F2919824-1982-42C9-A4E0-26F806B62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036442A6-114E-4560-A852-B1087D4D179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41822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C50A39-BE3D-47F0-8528-AF0728D13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E0ACD-C931-419E-91F8-736433E5B1E2}" type="datetimeFigureOut">
              <a:rPr lang="en-US"/>
              <a:pPr>
                <a:defRPr/>
              </a:pPr>
              <a:t>5/25/2022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F55DF4-9A50-4414-848C-7C7D13D3E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6B0CFF-FC8A-4DB3-AF93-B29E8530F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346B93-AA2D-4518-AA28-BE50E6DF89F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69355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D8183F28-274D-4033-A11A-8D065852A9A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2FEB314E-721D-45DC-A111-DE7D75808C2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1258C2DA-F1C1-413A-9C3A-A505C7689B0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F7424958-3A35-4B41-86A9-59323C2F45D1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AC6327F2-CAE5-4217-8B7D-DB4441C17F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Rectangle 20">
            <a:extLst>
              <a:ext uri="{FF2B5EF4-FFF2-40B4-BE49-F238E27FC236}">
                <a16:creationId xmlns:a16="http://schemas.microsoft.com/office/drawing/2014/main" id="{5BEB86ED-4457-4DD2-A9C5-1519803294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21">
            <a:extLst>
              <a:ext uri="{FF2B5EF4-FFF2-40B4-BE49-F238E27FC236}">
                <a16:creationId xmlns:a16="http://schemas.microsoft.com/office/drawing/2014/main" id="{B5394ECF-C8BA-45B4-99BA-429862EFB07D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7CA2708-839B-4F11-A501-6CA77D657BCF}"/>
              </a:ext>
            </a:extLst>
          </p:cNvPr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846DBA0-216B-4DE4-8840-D585F8B1EAAF}"/>
              </a:ext>
            </a:extLst>
          </p:cNvPr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FDFB224-FEE2-421D-A314-8B66C251F6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087E82F8-869A-4B64-9051-3848FD621BA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E5B196BC-71FC-485B-803B-6E52BACC923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6A3F4-3C37-446E-8D43-D10F75248597}" type="datetimeFigureOut">
              <a:rPr lang="en-US"/>
              <a:pPr>
                <a:defRPr/>
              </a:pPr>
              <a:t>5/25/2022</a:t>
            </a:fld>
            <a:endParaRPr lang="en-US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31434CA6-2349-48D4-A443-099B5613370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7100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ABC6A0-E370-4F62-9F44-B2A7EE08E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A6900D-7B3C-453B-9AFC-429BA4D99F57}" type="datetimeFigureOut">
              <a:rPr lang="en-US"/>
              <a:pPr>
                <a:defRPr/>
              </a:pPr>
              <a:t>5/25/2022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1C1420-41C1-4C46-B690-ABC6BCD96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574E9-002D-4E0E-A709-3C8E89169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AD5CBC45-E7AB-4A32-A8A5-83DB354119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18129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ECF2D68F-F9A7-41DF-8C92-DDAB5714D5E5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CA010D7D-D7C6-4184-8906-EE19C9DB65EA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5CECA8F4-04B5-46F2-B099-4F2F0236A7D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10B5A27A-0B37-44F9-AF2D-F8CDDBE00B0F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8" name="Rectangle 24">
            <a:extLst>
              <a:ext uri="{FF2B5EF4-FFF2-40B4-BE49-F238E27FC236}">
                <a16:creationId xmlns:a16="http://schemas.microsoft.com/office/drawing/2014/main" id="{0B6DE39E-BC63-4E63-987B-D54465C2FD3A}"/>
              </a:ext>
            </a:extLst>
          </p:cNvPr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25">
            <a:extLst>
              <a:ext uri="{FF2B5EF4-FFF2-40B4-BE49-F238E27FC236}">
                <a16:creationId xmlns:a16="http://schemas.microsoft.com/office/drawing/2014/main" id="{A143DA66-2909-4BB9-B829-A8579A008B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21">
            <a:extLst>
              <a:ext uri="{FF2B5EF4-FFF2-40B4-BE49-F238E27FC236}">
                <a16:creationId xmlns:a16="http://schemas.microsoft.com/office/drawing/2014/main" id="{8E7C3B0E-3382-4915-B07C-2FAFC4AD9F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92421B4-DA88-4809-AD32-A357475DC1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24">
            <a:extLst>
              <a:ext uri="{FF2B5EF4-FFF2-40B4-BE49-F238E27FC236}">
                <a16:creationId xmlns:a16="http://schemas.microsoft.com/office/drawing/2014/main" id="{EB453318-3F4D-462C-82A8-C59B4B96DF7C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DC4A3E8-6B83-44EC-B6D9-F83F102BBE8F}"/>
              </a:ext>
            </a:extLst>
          </p:cNvPr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B75DE41-4719-4C50-9527-B054FCAA66B3}"/>
              </a:ext>
            </a:extLst>
          </p:cNvPr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733A8513-7272-4F48-A629-1228745966D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2F384E8B-00EA-4765-8A9C-861F4EC54C7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9C6B7-23A3-4C70-A32E-F88D31900E32}" type="datetimeFigureOut">
              <a:rPr lang="en-US"/>
              <a:pPr>
                <a:defRPr/>
              </a:pPr>
              <a:t>5/25/2022</a:t>
            </a:fld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5AE9A66-C291-4A09-AE66-8A4904FE6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05EEE314-94A6-4C2F-963D-EA5177E5AA4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53447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19">
            <a:extLst>
              <a:ext uri="{FF2B5EF4-FFF2-40B4-BE49-F238E27FC236}">
                <a16:creationId xmlns:a16="http://schemas.microsoft.com/office/drawing/2014/main" id="{47586EDC-1AFD-4300-A798-FD6373D72CB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61DDE75F-D370-4729-BA81-857A31DA91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43478-4157-4328-8424-286402DABA40}" type="datetimeFigureOut">
              <a:rPr lang="en-US"/>
              <a:pPr>
                <a:defRPr/>
              </a:pPr>
              <a:t>5/25/2022</a:t>
            </a:fld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0BE4DCDA-AE05-49F9-9FD2-02EACA261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0123E6E5-68E3-4412-BBEB-5AF8B1500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8C9473-8A1D-4F92-BC18-CB0761AF757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79346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19">
            <a:extLst>
              <a:ext uri="{FF2B5EF4-FFF2-40B4-BE49-F238E27FC236}">
                <a16:creationId xmlns:a16="http://schemas.microsoft.com/office/drawing/2014/main" id="{38A471B4-C175-418F-A3C3-65AF29DD3DA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20">
            <a:extLst>
              <a:ext uri="{FF2B5EF4-FFF2-40B4-BE49-F238E27FC236}">
                <a16:creationId xmlns:a16="http://schemas.microsoft.com/office/drawing/2014/main" id="{1DE50439-532E-4C6F-816E-8CD3BF96C5F0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21">
            <a:extLst>
              <a:ext uri="{FF2B5EF4-FFF2-40B4-BE49-F238E27FC236}">
                <a16:creationId xmlns:a16="http://schemas.microsoft.com/office/drawing/2014/main" id="{8ACCEF71-2188-436A-B664-1CC7987C93B1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23">
            <a:extLst>
              <a:ext uri="{FF2B5EF4-FFF2-40B4-BE49-F238E27FC236}">
                <a16:creationId xmlns:a16="http://schemas.microsoft.com/office/drawing/2014/main" id="{C3E98222-DE72-4FB9-ACF4-B07766663731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1" name="Rectangle 24">
            <a:extLst>
              <a:ext uri="{FF2B5EF4-FFF2-40B4-BE49-F238E27FC236}">
                <a16:creationId xmlns:a16="http://schemas.microsoft.com/office/drawing/2014/main" id="{7ADCD5EE-07ED-4091-A454-B941618789D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A3E8840E-6876-4D5A-8CF3-45BB46DA096D}"/>
              </a:ext>
            </a:extLst>
          </p:cNvPr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21">
            <a:extLst>
              <a:ext uri="{FF2B5EF4-FFF2-40B4-BE49-F238E27FC236}">
                <a16:creationId xmlns:a16="http://schemas.microsoft.com/office/drawing/2014/main" id="{3CE24DF3-7A49-42C4-B8C1-1484742293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Straight Connector 23">
            <a:extLst>
              <a:ext uri="{FF2B5EF4-FFF2-40B4-BE49-F238E27FC236}">
                <a16:creationId xmlns:a16="http://schemas.microsoft.com/office/drawing/2014/main" id="{00865177-8F04-47DC-BDA2-E89F139A6662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Rectangle 24">
            <a:extLst>
              <a:ext uri="{FF2B5EF4-FFF2-40B4-BE49-F238E27FC236}">
                <a16:creationId xmlns:a16="http://schemas.microsoft.com/office/drawing/2014/main" id="{30251374-34A9-4688-8B12-27AEA32526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2E9010C-46D1-4B05-844F-874F9EAC2D0B}"/>
              </a:ext>
            </a:extLst>
          </p:cNvPr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B55C460-80C6-45F9-813C-5C5A4B899A72}"/>
              </a:ext>
            </a:extLst>
          </p:cNvPr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Date Placeholder 6">
            <a:extLst>
              <a:ext uri="{FF2B5EF4-FFF2-40B4-BE49-F238E27FC236}">
                <a16:creationId xmlns:a16="http://schemas.microsoft.com/office/drawing/2014/main" id="{F0FC9422-08AC-42F3-8AED-839C2AC39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8F5CBF-B42C-4023-987F-F30AA3CAC710}" type="datetimeFigureOut">
              <a:rPr lang="en-US"/>
              <a:pPr>
                <a:defRPr/>
              </a:pPr>
              <a:t>5/25/2022</a:t>
            </a:fld>
            <a:endParaRPr lang="en-US"/>
          </a:p>
        </p:txBody>
      </p:sp>
      <p:sp>
        <p:nvSpPr>
          <p:cNvPr id="19" name="Footer Placeholder 7">
            <a:extLst>
              <a:ext uri="{FF2B5EF4-FFF2-40B4-BE49-F238E27FC236}">
                <a16:creationId xmlns:a16="http://schemas.microsoft.com/office/drawing/2014/main" id="{CB446F9B-D141-4F58-891E-76CC6F75A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Slide Number Placeholder 8">
            <a:extLst>
              <a:ext uri="{FF2B5EF4-FFF2-40B4-BE49-F238E27FC236}">
                <a16:creationId xmlns:a16="http://schemas.microsoft.com/office/drawing/2014/main" id="{DBEB8649-D602-4210-805D-84D9B4306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8F746D21-42F4-456D-8FD8-F9B27E74F27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8824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F76CC8-34E5-4E8F-8F6E-0F60E47EC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5ABEA-E005-4154-82ED-EA3EC30754E3}" type="datetimeFigureOut">
              <a:rPr lang="en-US"/>
              <a:pPr>
                <a:defRPr/>
              </a:pPr>
              <a:t>5/25/2022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16FD6B-DCD5-4B44-A82B-95D47E85A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18176B-8862-4AC7-B962-4DB0FEEB7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0F02F785-6130-4F49-AE7F-6A47A38266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9340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85AC7E96-1271-46E7-920D-4DF37BC3B380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3" name="Rectangle 20">
            <a:extLst>
              <a:ext uri="{FF2B5EF4-FFF2-40B4-BE49-F238E27FC236}">
                <a16:creationId xmlns:a16="http://schemas.microsoft.com/office/drawing/2014/main" id="{762F48B9-82CD-4749-AFAE-529BA681F9CA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4" name="Rectangle 21">
            <a:extLst>
              <a:ext uri="{FF2B5EF4-FFF2-40B4-BE49-F238E27FC236}">
                <a16:creationId xmlns:a16="http://schemas.microsoft.com/office/drawing/2014/main" id="{C29D5968-DDA1-45A4-9FB8-EADA49CDB1EC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5A9B343B-0C7F-41FD-8661-9DC031256EE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AD09DA33-D235-4913-A5AA-F04DDD5E9D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Rectangle 20">
            <a:extLst>
              <a:ext uri="{FF2B5EF4-FFF2-40B4-BE49-F238E27FC236}">
                <a16:creationId xmlns:a16="http://schemas.microsoft.com/office/drawing/2014/main" id="{FEDCB0AD-E56E-4998-AD74-75FCD12777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Date Placeholder 1">
            <a:extLst>
              <a:ext uri="{FF2B5EF4-FFF2-40B4-BE49-F238E27FC236}">
                <a16:creationId xmlns:a16="http://schemas.microsoft.com/office/drawing/2014/main" id="{AFA73E59-46D7-4A7C-BC43-CA40F243E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6D8FE-0F94-486F-A53D-E2DD79E24E66}" type="datetimeFigureOut">
              <a:rPr lang="en-US"/>
              <a:pPr>
                <a:defRPr/>
              </a:pPr>
              <a:t>5/25/2022</a:t>
            </a:fld>
            <a:endParaRPr lang="en-US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CB0D894D-830B-464B-940D-3FC642075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91725032-B69A-4171-8D30-A4B72630A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E0356F8-56E9-444A-9185-17818831827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4997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5">
            <a:extLst>
              <a:ext uri="{FF2B5EF4-FFF2-40B4-BE49-F238E27FC236}">
                <a16:creationId xmlns:a16="http://schemas.microsoft.com/office/drawing/2014/main" id="{4E8C1005-C4E9-43D5-9A7B-4A12B2C7CF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1041BE2E-A42D-4CFC-BE39-9F5CCFB10341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479969D5-9231-408E-A474-BA88E55DD4E3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A6E8B84E-9EA8-4947-9A70-DCFB1057A06A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24">
            <a:extLst>
              <a:ext uri="{FF2B5EF4-FFF2-40B4-BE49-F238E27FC236}">
                <a16:creationId xmlns:a16="http://schemas.microsoft.com/office/drawing/2014/main" id="{1EEA72E7-E5C8-4D7E-BA50-55F379DAEB0A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20">
            <a:extLst>
              <a:ext uri="{FF2B5EF4-FFF2-40B4-BE49-F238E27FC236}">
                <a16:creationId xmlns:a16="http://schemas.microsoft.com/office/drawing/2014/main" id="{7B93B1EA-768D-454F-8F62-9E8A83435BA5}"/>
              </a:ext>
            </a:extLst>
          </p:cNvPr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4925A454-28B8-4E80-A055-E774A348D4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23">
            <a:extLst>
              <a:ext uri="{FF2B5EF4-FFF2-40B4-BE49-F238E27FC236}">
                <a16:creationId xmlns:a16="http://schemas.microsoft.com/office/drawing/2014/main" id="{27FE2F85-D347-4CFC-A9CA-5E9001C9ADA5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BA96250-FCCD-4961-A25E-926C72ADF0C9}"/>
              </a:ext>
            </a:extLst>
          </p:cNvPr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6E68A43-76FB-45E7-B682-10FA9E6AC9F9}"/>
              </a:ext>
            </a:extLst>
          </p:cNvPr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26">
            <a:extLst>
              <a:ext uri="{FF2B5EF4-FFF2-40B4-BE49-F238E27FC236}">
                <a16:creationId xmlns:a16="http://schemas.microsoft.com/office/drawing/2014/main" id="{8246F590-E694-414E-8832-8D679E650A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822BEE54-DE37-4BE5-83A8-043E5DC749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4553AE4B-FFC4-42B6-9B9D-87966A88920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084A3551-AEB6-4CE4-80D7-130B5A40EB58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A41C84-7E81-4564-BA46-059B7D562FBB}" type="datetimeFigureOut">
              <a:rPr lang="en-US"/>
              <a:pPr>
                <a:defRPr/>
              </a:pPr>
              <a:t>5/25/2022</a:t>
            </a:fld>
            <a:endParaRPr lang="en-US"/>
          </a:p>
        </p:txBody>
      </p:sp>
      <p:sp>
        <p:nvSpPr>
          <p:cNvPr id="18" name="Footer Placeholder 5">
            <a:extLst>
              <a:ext uri="{FF2B5EF4-FFF2-40B4-BE49-F238E27FC236}">
                <a16:creationId xmlns:a16="http://schemas.microsoft.com/office/drawing/2014/main" id="{31054C1F-4BE6-492C-A9A1-9D48C43E862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168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15">
            <a:extLst>
              <a:ext uri="{FF2B5EF4-FFF2-40B4-BE49-F238E27FC236}">
                <a16:creationId xmlns:a16="http://schemas.microsoft.com/office/drawing/2014/main" id="{F47055E0-92F6-4F52-B9E9-3846486BF75A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585F5642-7D96-4138-9137-51A0324CA4C6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5720CB8F-A830-4820-99A4-45736ECC8BA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62A927E1-4CB8-48FB-88EB-0C850C4D93C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24">
            <a:extLst>
              <a:ext uri="{FF2B5EF4-FFF2-40B4-BE49-F238E27FC236}">
                <a16:creationId xmlns:a16="http://schemas.microsoft.com/office/drawing/2014/main" id="{A72596C3-97BE-4F98-85C5-0DC695527B3A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20">
            <a:extLst>
              <a:ext uri="{FF2B5EF4-FFF2-40B4-BE49-F238E27FC236}">
                <a16:creationId xmlns:a16="http://schemas.microsoft.com/office/drawing/2014/main" id="{3BB65B46-21BA-408A-921B-3120345474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4025CAC8-7E00-450B-B723-19E925F53ACB}"/>
              </a:ext>
            </a:extLst>
          </p:cNvPr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278919F8-909A-4EE7-AB57-E5AA215C4A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524B927-9534-4A01-84A4-EB47FA556548}"/>
              </a:ext>
            </a:extLst>
          </p:cNvPr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9D49438-F60B-4EF1-86A2-730C78B81289}"/>
              </a:ext>
            </a:extLst>
          </p:cNvPr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26">
            <a:extLst>
              <a:ext uri="{FF2B5EF4-FFF2-40B4-BE49-F238E27FC236}">
                <a16:creationId xmlns:a16="http://schemas.microsoft.com/office/drawing/2014/main" id="{6C91601E-C8C0-4689-A819-A70435A17F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A66DAE22-D7E2-4506-AD49-81DC4E736F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F4660633-1002-464E-9E29-B526B0A4F921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F50EFF94-D371-4093-8ED7-D85AEB4AC551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11E9B9-DDCB-43A8-B1D8-DB56234B600C}" type="datetimeFigureOut">
              <a:rPr lang="en-US"/>
              <a:pPr>
                <a:defRPr/>
              </a:pPr>
              <a:t>5/25/2022</a:t>
            </a:fld>
            <a:endParaRPr lang="en-US"/>
          </a:p>
        </p:txBody>
      </p:sp>
      <p:sp>
        <p:nvSpPr>
          <p:cNvPr id="18" name="Footer Placeholder 5">
            <a:extLst>
              <a:ext uri="{FF2B5EF4-FFF2-40B4-BE49-F238E27FC236}">
                <a16:creationId xmlns:a16="http://schemas.microsoft.com/office/drawing/2014/main" id="{2B709181-9C83-4AC8-A878-85D9E4F97E5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570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6">
            <a:extLst>
              <a:ext uri="{FF2B5EF4-FFF2-40B4-BE49-F238E27FC236}">
                <a16:creationId xmlns:a16="http://schemas.microsoft.com/office/drawing/2014/main" id="{F0905222-C73F-411B-A0AF-0227F0DDF6B9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70F78815-1BDB-4EA6-B398-7831E41C0FD2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28" name="Rectangle 17">
            <a:extLst>
              <a:ext uri="{FF2B5EF4-FFF2-40B4-BE49-F238E27FC236}">
                <a16:creationId xmlns:a16="http://schemas.microsoft.com/office/drawing/2014/main" id="{1CB9C555-D68A-4001-9953-65BF097E9239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29" name="Rectangle 18">
            <a:extLst>
              <a:ext uri="{FF2B5EF4-FFF2-40B4-BE49-F238E27FC236}">
                <a16:creationId xmlns:a16="http://schemas.microsoft.com/office/drawing/2014/main" id="{9873B929-B076-4E02-8960-2580943A553C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917ACC7-E9DE-4E5E-8F86-B811EFBA4F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7F7D4962-032A-4BB5-8EF2-59CBE349B4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1EDD7ED-B9E3-4D9D-8D81-BC3A321EFF1B}" type="datetimeFigureOut">
              <a:rPr lang="en-US"/>
              <a:pPr>
                <a:defRPr/>
              </a:pPr>
              <a:t>5/25/2022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57D897-AC57-422F-B345-DF4D9BF2ED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BD9F698-A4F9-4416-9674-778CAA7911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>
            <a:extLst>
              <a:ext uri="{FF2B5EF4-FFF2-40B4-BE49-F238E27FC236}">
                <a16:creationId xmlns:a16="http://schemas.microsoft.com/office/drawing/2014/main" id="{891139EE-E296-4307-BA45-60E23DB54F33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93F3761-21F5-4D11-BCF9-C5E5A0A0AAB1}"/>
              </a:ext>
            </a:extLst>
          </p:cNvPr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546868A-22CA-45A2-8257-4EE014BAD4A5}"/>
              </a:ext>
            </a:extLst>
          </p:cNvPr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87F29F68-1F92-436E-AD05-39D2EFC01E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600">
                <a:solidFill>
                  <a:srgbClr val="7B9899"/>
                </a:solidFill>
                <a:latin typeface="Georgia" panose="02040502050405020303" pitchFamily="18" charset="0"/>
              </a:defRPr>
            </a:lvl1pPr>
          </a:lstStyle>
          <a:p>
            <a:fld id="{31EF41BA-D6E6-4B09-98BC-53D5649C47AF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38" name="Title Placeholder 21">
            <a:extLst>
              <a:ext uri="{FF2B5EF4-FFF2-40B4-BE49-F238E27FC236}">
                <a16:creationId xmlns:a16="http://schemas.microsoft.com/office/drawing/2014/main" id="{C3435B36-AEA3-4E2F-AF6F-DB63855287F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9" name="Text Placeholder 12">
            <a:extLst>
              <a:ext uri="{FF2B5EF4-FFF2-40B4-BE49-F238E27FC236}">
                <a16:creationId xmlns:a16="http://schemas.microsoft.com/office/drawing/2014/main" id="{F281DE9F-E333-461B-A661-2BB7D17B0BB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3" r:id="rId1"/>
    <p:sldLayoutId id="2147484104" r:id="rId2"/>
    <p:sldLayoutId id="2147484105" r:id="rId3"/>
    <p:sldLayoutId id="2147484106" r:id="rId4"/>
    <p:sldLayoutId id="2147484107" r:id="rId5"/>
    <p:sldLayoutId id="2147484108" r:id="rId6"/>
    <p:sldLayoutId id="2147484109" r:id="rId7"/>
    <p:sldLayoutId id="2147484110" r:id="rId8"/>
    <p:sldLayoutId id="2147484111" r:id="rId9"/>
    <p:sldLayoutId id="2147484112" r:id="rId10"/>
    <p:sldLayoutId id="214748411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anose="05020102010507070707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anose="05000000000000000000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vp.gov.ba/vanjska_politika_bih/multilateralni_odnosi/evropska_unija/institucije_i_tijela_eu/?id=49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87C77-3905-490B-B67C-5B46D43A1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3716338"/>
            <a:ext cx="8534400" cy="679450"/>
          </a:xfrm>
          <a:pattFill prst="pct5">
            <a:fgClr>
              <a:schemeClr val="bg2"/>
            </a:fgClr>
            <a:bgClr>
              <a:schemeClr val="bg1"/>
            </a:bgClr>
          </a:pattFill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bs-Latn-BA" dirty="0"/>
            </a:br>
            <a:r>
              <a:rPr lang="bs-Latn-BA" sz="3200" dirty="0"/>
              <a:t>EKON</a:t>
            </a:r>
            <a:r>
              <a:rPr lang="sr-Cyrl-BA" sz="3200" dirty="0"/>
              <a:t>О</a:t>
            </a:r>
            <a:r>
              <a:rPr lang="bs-Latn-BA" sz="3200" dirty="0"/>
              <a:t>MSKA INTEGRACIJA, FLEKSIBILNI NASUPROT FIKSNOM KURSU, OPTIMANLA VALUTNA ZONA</a:t>
            </a:r>
            <a:br>
              <a:rPr lang="en-US" sz="3200" dirty="0"/>
            </a:br>
            <a:br>
              <a:rPr lang="bs-Latn-BA" sz="3200" b="1" dirty="0"/>
            </a:br>
            <a:endParaRPr lang="en-US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D494CD-E597-614E-A4CC-94F3E100F390}"/>
              </a:ext>
            </a:extLst>
          </p:cNvPr>
          <p:cNvSpPr txBox="1">
            <a:spLocks/>
          </p:cNvSpPr>
          <p:nvPr/>
        </p:nvSpPr>
        <p:spPr bwMode="auto">
          <a:xfrm>
            <a:off x="2483768" y="3501008"/>
            <a:ext cx="5112246" cy="291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7688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3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CADAE"/>
              </a:buClr>
              <a:buSzPct val="75000"/>
              <a:buFont typeface="Wingdings 2" panose="05020102010507070707" pitchFamily="18" charset="2"/>
              <a:buChar char="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69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C7B70"/>
              </a:buClr>
              <a:buSzPct val="70000"/>
              <a:buFont typeface="Wingdings" panose="05000000000000000000" pitchFamily="2" charset="2"/>
              <a:buChar char="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1200"/>
              </a:spcAft>
              <a:defRPr/>
            </a:pPr>
            <a:endParaRPr lang="bs-Latn-BA" sz="2500" dirty="0"/>
          </a:p>
          <a:p>
            <a:pPr marL="0" indent="0" eaLnBrk="1" fontAlgn="auto" hangingPunct="1">
              <a:spcAft>
                <a:spcPts val="1200"/>
              </a:spcAft>
              <a:buNone/>
              <a:defRPr/>
            </a:pPr>
            <a:r>
              <a:rPr lang="bs-Latn-BA" sz="2500" dirty="0"/>
              <a:t>                   </a:t>
            </a:r>
            <a:r>
              <a:rPr lang="bs-Latn-BA" sz="2000" dirty="0"/>
              <a:t>Literatura</a:t>
            </a:r>
            <a:r>
              <a:rPr lang="sr-Cyrl-BA" sz="2000" dirty="0"/>
              <a:t>:</a:t>
            </a:r>
            <a:r>
              <a:rPr lang="bs-Latn-BA" sz="2000" dirty="0"/>
              <a:t> </a:t>
            </a:r>
          </a:p>
          <a:p>
            <a:pPr marL="0" indent="0" eaLnBrk="1" fontAlgn="auto" hangingPunct="1">
              <a:spcAft>
                <a:spcPts val="1200"/>
              </a:spcAft>
              <a:buNone/>
              <a:defRPr/>
            </a:pPr>
            <a:r>
              <a:rPr lang="bs-Latn-BA" sz="1400" dirty="0"/>
              <a:t>D. Salvatore (2016) Međunarodna ekonomija. Beograd: CID</a:t>
            </a:r>
            <a:r>
              <a:rPr lang="sr-Cyrl-BA" sz="1400" dirty="0"/>
              <a:t> </a:t>
            </a:r>
          </a:p>
          <a:p>
            <a:pPr marL="0" indent="0" eaLnBrk="1" fontAlgn="auto" hangingPunct="1">
              <a:spcAft>
                <a:spcPts val="1200"/>
              </a:spcAft>
              <a:buNone/>
              <a:defRPr/>
            </a:pPr>
            <a:r>
              <a:rPr lang="sr-Cyrl-BA" sz="1400" i="1" dirty="0"/>
              <a:t> -</a:t>
            </a:r>
            <a:r>
              <a:rPr lang="bs-Latn-BA" sz="1400" i="1" dirty="0"/>
              <a:t> dijelovi </a:t>
            </a:r>
            <a:r>
              <a:rPr lang="sr-Cyrl-BA" sz="1400" i="1" dirty="0"/>
              <a:t> </a:t>
            </a:r>
            <a:r>
              <a:rPr lang="bs-Latn-BA" sz="1400" i="1" dirty="0"/>
              <a:t>poglavlja 10 i 20-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zervirano mjesto sadržaja 2">
            <a:extLst>
              <a:ext uri="{FF2B5EF4-FFF2-40B4-BE49-F238E27FC236}">
                <a16:creationId xmlns:a16="http://schemas.microsoft.com/office/drawing/2014/main" id="{68744A92-532E-46ED-B5AE-53F30F5871E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79388" y="1341438"/>
            <a:ext cx="8626475" cy="5040312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altLang="en-US" sz="2100" dirty="0" err="1"/>
              <a:t>Ugovor</a:t>
            </a:r>
            <a:r>
              <a:rPr lang="en-US" altLang="en-US" sz="2100" dirty="0"/>
              <a:t> </a:t>
            </a:r>
            <a:r>
              <a:rPr lang="en-US" altLang="en-US" sz="2100" dirty="0" err="1"/>
              <a:t>iz</a:t>
            </a:r>
            <a:r>
              <a:rPr lang="en-US" altLang="en-US" sz="2100" dirty="0"/>
              <a:t> </a:t>
            </a:r>
            <a:r>
              <a:rPr lang="en-US" altLang="en-US" sz="2100" dirty="0" err="1"/>
              <a:t>Mastrihta</a:t>
            </a:r>
            <a:r>
              <a:rPr lang="en-US" altLang="en-US" sz="2100" dirty="0"/>
              <a:t> </a:t>
            </a:r>
            <a:r>
              <a:rPr lang="en-US" altLang="en-US" sz="2100" dirty="0" err="1"/>
              <a:t>iz</a:t>
            </a:r>
            <a:r>
              <a:rPr lang="en-US" altLang="en-US" sz="2100" dirty="0"/>
              <a:t> 1992.</a:t>
            </a:r>
            <a:r>
              <a:rPr lang="hr-BA" altLang="en-US" sz="2100" dirty="0"/>
              <a:t> </a:t>
            </a:r>
            <a:r>
              <a:rPr lang="en-US" altLang="en-US" sz="2100" dirty="0" err="1"/>
              <a:t>godine</a:t>
            </a:r>
            <a:r>
              <a:rPr lang="en-US" altLang="en-US" sz="2100" dirty="0"/>
              <a:t> </a:t>
            </a:r>
            <a:r>
              <a:rPr lang="hr-BA" altLang="en-US" sz="2100" dirty="0"/>
              <a:t>definisani su kreterijumi konvergencije koje zemlje treba da zadovolje za uvođenje evra:</a:t>
            </a:r>
          </a:p>
          <a:p>
            <a:pPr lvl="1">
              <a:spcAft>
                <a:spcPts val="600"/>
              </a:spcAft>
            </a:pPr>
            <a:r>
              <a:rPr lang="hr-BA" altLang="en-US" sz="1800" dirty="0"/>
              <a:t>ukupan javni dug ne smije biti veći od 60% bruto domaćeg proizvoda;</a:t>
            </a:r>
          </a:p>
          <a:p>
            <a:pPr lvl="1">
              <a:spcAft>
                <a:spcPts val="600"/>
              </a:spcAft>
            </a:pPr>
            <a:r>
              <a:rPr lang="hr-BA" altLang="en-US" sz="1800" dirty="0"/>
              <a:t>godišnji budžetski deficit ne smije prelaziti 3% bruto domaćeg proizvoda;</a:t>
            </a:r>
          </a:p>
          <a:p>
            <a:pPr lvl="1">
              <a:spcAft>
                <a:spcPts val="600"/>
              </a:spcAft>
            </a:pPr>
            <a:r>
              <a:rPr lang="hr-BA" altLang="en-US" sz="1800" dirty="0"/>
              <a:t>inflacija ne smije biti veća od 1,5% u odnosu na prosjek stopa inflacije u tri zemlje Evropske unije s najnižom stopom inflacije;</a:t>
            </a:r>
          </a:p>
          <a:p>
            <a:pPr lvl="1">
              <a:spcAft>
                <a:spcPts val="600"/>
              </a:spcAft>
            </a:pPr>
            <a:r>
              <a:rPr lang="hr-BA" altLang="en-US" sz="1800" dirty="0"/>
              <a:t>kamatne stope na dugoročne državne hartije od vrijednosti ne smiju biti više od 2% iznad stope u  tri zemlje s najnižom kamatom;</a:t>
            </a:r>
          </a:p>
          <a:p>
            <a:pPr lvl="1">
              <a:spcAft>
                <a:spcPts val="600"/>
              </a:spcAft>
            </a:pPr>
            <a:r>
              <a:rPr lang="hr-BA" altLang="en-US" sz="1800" dirty="0"/>
              <a:t>zemlja treba da ima dvije godine članstva u Evropskom monetarnom sistemu bez sprovođenja devalvacije (ERM I; ERM II)</a:t>
            </a:r>
          </a:p>
          <a:p>
            <a:pPr>
              <a:spcAft>
                <a:spcPts val="600"/>
              </a:spcAft>
            </a:pPr>
            <a:r>
              <a:rPr lang="hr-BA" altLang="en-US" sz="2300" dirty="0"/>
              <a:t>Pakt o stabilnosti i rastu</a:t>
            </a:r>
          </a:p>
        </p:txBody>
      </p:sp>
      <p:sp>
        <p:nvSpPr>
          <p:cNvPr id="22531" name="Rezervirano mjesto broja slajda 3">
            <a:extLst>
              <a:ext uri="{FF2B5EF4-FFF2-40B4-BE49-F238E27FC236}">
                <a16:creationId xmlns:a16="http://schemas.microsoft.com/office/drawing/2014/main" id="{BFC80283-AAE3-409F-B2B9-BB37B1228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3E22AC9-7808-449B-A2A2-301AC872B554}" type="slidenum">
              <a:rPr lang="hr-HR" altLang="en-US">
                <a:solidFill>
                  <a:srgbClr val="7B9899"/>
                </a:solidFill>
                <a:latin typeface="Georgia" panose="02040502050405020303" pitchFamily="18" charset="0"/>
              </a:rPr>
              <a:pPr/>
              <a:t>10</a:t>
            </a:fld>
            <a:endParaRPr lang="hr-HR" altLang="en-US">
              <a:solidFill>
                <a:srgbClr val="7B9899"/>
              </a:solidFill>
              <a:latin typeface="Georgia" panose="02040502050405020303" pitchFamily="18" charset="0"/>
            </a:endParaRPr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CCA6A0FB-1929-416A-BD7B-5AD2D375D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88" y="404813"/>
            <a:ext cx="8785225" cy="608012"/>
          </a:xfrm>
        </p:spPr>
        <p:txBody>
          <a:bodyPr/>
          <a:lstStyle/>
          <a:p>
            <a:pPr eaLnBrk="1" fontAlgn="auto" hangingPunct="1">
              <a:spcAft>
                <a:spcPts val="1200"/>
              </a:spcAft>
              <a:defRPr/>
            </a:pPr>
            <a:r>
              <a:rPr lang="bs-Latn-BA" sz="2400" dirty="0"/>
              <a:t>Prerastanje u monetarnu uniju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39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39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39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39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39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39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39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39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39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39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39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39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6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zervirano mjesto sadržaja 2">
            <a:extLst>
              <a:ext uri="{FF2B5EF4-FFF2-40B4-BE49-F238E27FC236}">
                <a16:creationId xmlns:a16="http://schemas.microsoft.com/office/drawing/2014/main" id="{F72F3063-87AD-4D4F-829A-2C2845AB0F3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79388" y="1124744"/>
            <a:ext cx="8626475" cy="5257006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altLang="en-US" sz="2000" dirty="0"/>
              <a:t>Maja</a:t>
            </a:r>
            <a:r>
              <a:rPr lang="sr-Cyrl-CS" altLang="en-US" sz="2000" dirty="0"/>
              <a:t> 1998.</a:t>
            </a:r>
            <a:r>
              <a:rPr lang="en-US" altLang="en-US" sz="2000" dirty="0" err="1"/>
              <a:t>godine</a:t>
            </a:r>
            <a:r>
              <a:rPr lang="sr-Cyrl-CS" altLang="en-US" sz="2000" dirty="0"/>
              <a:t>, </a:t>
            </a:r>
            <a:r>
              <a:rPr lang="en-US" altLang="en-US" sz="2000" dirty="0" err="1"/>
              <a:t>na</a:t>
            </a:r>
            <a:r>
              <a:rPr lang="sr-Cyrl-CS" altLang="en-US" sz="2000" dirty="0"/>
              <a:t> </a:t>
            </a:r>
            <a:r>
              <a:rPr lang="en-US" altLang="en-US" sz="2000" dirty="0" err="1"/>
              <a:t>sastanku</a:t>
            </a:r>
            <a:r>
              <a:rPr lang="sr-Cyrl-CS" altLang="en-US" sz="2000" dirty="0"/>
              <a:t> </a:t>
            </a:r>
            <a:r>
              <a:rPr lang="en-US" altLang="en-US" sz="2000" dirty="0" err="1"/>
              <a:t>Savjeta</a:t>
            </a:r>
            <a:r>
              <a:rPr lang="sr-Cyrl-CS" altLang="en-US" sz="2000" dirty="0"/>
              <a:t> </a:t>
            </a:r>
            <a:r>
              <a:rPr lang="en-US" altLang="en-US" sz="2000" dirty="0" err="1"/>
              <a:t>Evropske</a:t>
            </a:r>
            <a:r>
              <a:rPr lang="sr-Cyrl-CS" altLang="en-US" sz="2000" dirty="0"/>
              <a:t> </a:t>
            </a:r>
            <a:r>
              <a:rPr lang="en-US" altLang="en-US" sz="2000" dirty="0"/>
              <a:t>unije</a:t>
            </a:r>
            <a:r>
              <a:rPr lang="sr-Cyrl-CS" altLang="en-US" sz="2000" dirty="0"/>
              <a:t>, </a:t>
            </a:r>
            <a:r>
              <a:rPr lang="en-US" altLang="en-US" sz="2000" dirty="0" err="1"/>
              <a:t>saopšteno</a:t>
            </a:r>
            <a:r>
              <a:rPr lang="sr-Cyrl-CS" altLang="en-US" sz="2000" dirty="0"/>
              <a:t> </a:t>
            </a:r>
            <a:r>
              <a:rPr lang="en-US" altLang="en-US" sz="2000" dirty="0"/>
              <a:t>je</a:t>
            </a:r>
            <a:r>
              <a:rPr lang="sr-Cyrl-CS" altLang="en-US" sz="2000" dirty="0"/>
              <a:t> </a:t>
            </a:r>
            <a:r>
              <a:rPr lang="en-US" altLang="en-US" sz="2000" dirty="0"/>
              <a:t>da</a:t>
            </a:r>
            <a:r>
              <a:rPr lang="sr-Cyrl-CS" altLang="en-US" sz="2000" dirty="0"/>
              <a:t> </a:t>
            </a:r>
            <a:r>
              <a:rPr lang="en-US" altLang="en-US" sz="2000" dirty="0" err="1"/>
              <a:t>će</a:t>
            </a:r>
            <a:r>
              <a:rPr lang="sr-Cyrl-CS" altLang="en-US" sz="2000" dirty="0"/>
              <a:t> 11 </a:t>
            </a:r>
            <a:r>
              <a:rPr lang="en-US" altLang="en-US" sz="2000" dirty="0" err="1"/>
              <a:t>zemalja</a:t>
            </a:r>
            <a:r>
              <a:rPr lang="sr-Cyrl-CS" altLang="en-US" sz="2000" dirty="0"/>
              <a:t> </a:t>
            </a:r>
            <a:r>
              <a:rPr lang="en-US" altLang="en-US" sz="2000" dirty="0"/>
              <a:t>od</a:t>
            </a:r>
            <a:r>
              <a:rPr lang="sr-Cyrl-CS" altLang="en-US" sz="2000" dirty="0"/>
              <a:t> 1. </a:t>
            </a:r>
            <a:r>
              <a:rPr lang="en-US" altLang="en-US" sz="2000" dirty="0" err="1"/>
              <a:t>januara</a:t>
            </a:r>
            <a:r>
              <a:rPr lang="sr-Cyrl-CS" altLang="en-US" sz="2000" dirty="0"/>
              <a:t> </a:t>
            </a:r>
            <a:r>
              <a:rPr lang="bs-Latn-BA" altLang="en-US" sz="2000" dirty="0"/>
              <a:t>1999. </a:t>
            </a:r>
            <a:r>
              <a:rPr lang="en-US" altLang="en-US" sz="2000" dirty="0" err="1"/>
              <a:t>ući</a:t>
            </a:r>
            <a:r>
              <a:rPr lang="sr-Cyrl-CS" altLang="en-US" sz="2000" dirty="0"/>
              <a:t> </a:t>
            </a:r>
            <a:r>
              <a:rPr lang="en-US" altLang="en-US" sz="2000" dirty="0"/>
              <a:t>u</a:t>
            </a:r>
            <a:r>
              <a:rPr lang="sr-Cyrl-CS" altLang="en-US" sz="2000" dirty="0"/>
              <a:t> </a:t>
            </a:r>
            <a:r>
              <a:rPr lang="en-US" altLang="en-US" sz="2000" dirty="0" err="1"/>
              <a:t>Evropsku</a:t>
            </a:r>
            <a:r>
              <a:rPr lang="sr-Cyrl-CS" altLang="en-US" sz="2000" dirty="0"/>
              <a:t> </a:t>
            </a:r>
            <a:r>
              <a:rPr lang="en-US" altLang="en-US" sz="2000" dirty="0" err="1"/>
              <a:t>monetarnu</a:t>
            </a:r>
            <a:r>
              <a:rPr lang="sr-Cyrl-CS" altLang="en-US" sz="2000" dirty="0"/>
              <a:t> </a:t>
            </a:r>
            <a:r>
              <a:rPr lang="en-US" altLang="en-US" sz="2000" dirty="0" err="1"/>
              <a:t>uniju</a:t>
            </a:r>
            <a:r>
              <a:rPr lang="sr-Cyrl-CS" altLang="en-US" sz="2000" dirty="0"/>
              <a:t> (</a:t>
            </a:r>
            <a:r>
              <a:rPr lang="en-US" altLang="en-US" sz="2000" dirty="0" err="1"/>
              <a:t>Njemačka</a:t>
            </a:r>
            <a:r>
              <a:rPr lang="sr-Cyrl-CS" altLang="en-US" sz="2000" dirty="0"/>
              <a:t>, </a:t>
            </a:r>
            <a:r>
              <a:rPr lang="en-US" altLang="en-US" sz="2000" dirty="0" err="1"/>
              <a:t>Francuska</a:t>
            </a:r>
            <a:r>
              <a:rPr lang="sr-Cyrl-CS" altLang="en-US" sz="2000" dirty="0"/>
              <a:t>, </a:t>
            </a:r>
            <a:r>
              <a:rPr lang="en-US" altLang="en-US" sz="2000" dirty="0" err="1"/>
              <a:t>Italija</a:t>
            </a:r>
            <a:r>
              <a:rPr lang="sr-Cyrl-CS" altLang="en-US" sz="2000" dirty="0"/>
              <a:t>, </a:t>
            </a:r>
            <a:r>
              <a:rPr lang="en-US" altLang="en-US" sz="2000" dirty="0" err="1"/>
              <a:t>Belgija</a:t>
            </a:r>
            <a:r>
              <a:rPr lang="sr-Cyrl-CS" altLang="en-US" sz="2000" dirty="0"/>
              <a:t>, </a:t>
            </a:r>
            <a:r>
              <a:rPr lang="en-US" altLang="en-US" sz="2000" dirty="0" err="1"/>
              <a:t>Holandija</a:t>
            </a:r>
            <a:r>
              <a:rPr lang="sr-Cyrl-CS" altLang="en-US" sz="2000" dirty="0"/>
              <a:t>, </a:t>
            </a:r>
            <a:r>
              <a:rPr lang="en-US" altLang="en-US" sz="2000" dirty="0" err="1"/>
              <a:t>Luksemburg</a:t>
            </a:r>
            <a:r>
              <a:rPr lang="sr-Cyrl-CS" altLang="en-US" sz="2000" dirty="0"/>
              <a:t>, </a:t>
            </a:r>
            <a:r>
              <a:rPr lang="en-US" altLang="en-US" sz="2000" dirty="0" err="1"/>
              <a:t>Španija</a:t>
            </a:r>
            <a:r>
              <a:rPr lang="sr-Cyrl-CS" altLang="en-US" sz="2000" dirty="0"/>
              <a:t>, </a:t>
            </a:r>
            <a:r>
              <a:rPr lang="en-US" altLang="en-US" sz="2000" dirty="0" err="1"/>
              <a:t>Portugalija</a:t>
            </a:r>
            <a:r>
              <a:rPr lang="sr-Cyrl-CS" altLang="en-US" sz="2000" dirty="0"/>
              <a:t>, </a:t>
            </a:r>
            <a:r>
              <a:rPr lang="en-US" altLang="en-US" sz="2000" dirty="0" err="1"/>
              <a:t>Irska</a:t>
            </a:r>
            <a:r>
              <a:rPr lang="sr-Cyrl-CS" altLang="en-US" sz="2000" dirty="0"/>
              <a:t>, </a:t>
            </a:r>
            <a:r>
              <a:rPr lang="en-US" altLang="en-US" sz="2000" dirty="0" err="1"/>
              <a:t>Austrija</a:t>
            </a:r>
            <a:r>
              <a:rPr lang="sr-Cyrl-CS" altLang="en-US" sz="2000" dirty="0"/>
              <a:t> </a:t>
            </a:r>
            <a:r>
              <a:rPr lang="en-US" altLang="en-US" sz="2000" dirty="0" err="1"/>
              <a:t>i</a:t>
            </a:r>
            <a:r>
              <a:rPr lang="sr-Cyrl-CS" altLang="en-US" sz="2000" dirty="0"/>
              <a:t> </a:t>
            </a:r>
            <a:r>
              <a:rPr lang="en-US" altLang="en-US" sz="2000" dirty="0" err="1"/>
              <a:t>Finska</a:t>
            </a:r>
            <a:r>
              <a:rPr lang="sr-Cyrl-CS" altLang="en-US" sz="2000" dirty="0"/>
              <a:t> ). </a:t>
            </a:r>
            <a:endParaRPr lang="hr-BA" altLang="en-US" sz="2000" dirty="0"/>
          </a:p>
          <a:p>
            <a:pPr>
              <a:spcAft>
                <a:spcPts val="600"/>
              </a:spcAft>
            </a:pPr>
            <a:r>
              <a:rPr lang="en-US" altLang="en-US" sz="2000" dirty="0" err="1"/>
              <a:t>Iako</a:t>
            </a:r>
            <a:r>
              <a:rPr lang="sr-Cyrl-CS" altLang="en-US" sz="2000" dirty="0"/>
              <a:t> </a:t>
            </a:r>
            <a:r>
              <a:rPr lang="en-US" altLang="en-US" sz="2000" dirty="0" err="1"/>
              <a:t>su</a:t>
            </a:r>
            <a:r>
              <a:rPr lang="sr-Cyrl-CS" altLang="en-US" sz="2000" dirty="0"/>
              <a:t> </a:t>
            </a:r>
            <a:r>
              <a:rPr lang="en-US" altLang="en-US" sz="2000" dirty="0"/>
              <a:t>se</a:t>
            </a:r>
            <a:r>
              <a:rPr lang="sr-Cyrl-CS" altLang="en-US" sz="2000" dirty="0"/>
              <a:t> </a:t>
            </a:r>
            <a:r>
              <a:rPr lang="en-US" altLang="en-US" sz="2000" dirty="0" err="1"/>
              <a:t>uklapale</a:t>
            </a:r>
            <a:r>
              <a:rPr lang="sr-Cyrl-CS" altLang="en-US" sz="2000" dirty="0"/>
              <a:t> </a:t>
            </a:r>
            <a:r>
              <a:rPr lang="en-US" altLang="en-US" sz="2000" dirty="0"/>
              <a:t>u</a:t>
            </a:r>
            <a:r>
              <a:rPr lang="sr-Cyrl-CS" altLang="en-US" sz="2000" dirty="0"/>
              <a:t> </a:t>
            </a:r>
            <a:r>
              <a:rPr lang="en-US" altLang="en-US" sz="2000" dirty="0" err="1"/>
              <a:t>kriterijume</a:t>
            </a:r>
            <a:r>
              <a:rPr lang="sr-Cyrl-CS" altLang="en-US" sz="2000" dirty="0"/>
              <a:t> </a:t>
            </a:r>
            <a:r>
              <a:rPr lang="en-US" altLang="en-US" sz="2000" dirty="0" err="1"/>
              <a:t>konvargencije</a:t>
            </a:r>
            <a:r>
              <a:rPr lang="sr-Cyrl-CS" altLang="en-US" sz="2000" dirty="0"/>
              <a:t>, </a:t>
            </a:r>
            <a:r>
              <a:rPr lang="en-US" altLang="en-US" sz="2000" dirty="0" err="1"/>
              <a:t>Velika</a:t>
            </a:r>
            <a:r>
              <a:rPr lang="sr-Cyrl-CS" altLang="en-US" sz="2000" dirty="0"/>
              <a:t> </a:t>
            </a:r>
            <a:r>
              <a:rPr lang="en-US" altLang="en-US" sz="2000" dirty="0" err="1"/>
              <a:t>Britanija</a:t>
            </a:r>
            <a:r>
              <a:rPr lang="sr-Cyrl-CS" altLang="en-US" sz="2000" dirty="0"/>
              <a:t> </a:t>
            </a:r>
            <a:r>
              <a:rPr lang="en-US" altLang="en-US" sz="2000" dirty="0" err="1"/>
              <a:t>i</a:t>
            </a:r>
            <a:r>
              <a:rPr lang="sr-Cyrl-CS" altLang="en-US" sz="2000" dirty="0"/>
              <a:t> </a:t>
            </a:r>
            <a:r>
              <a:rPr lang="en-US" altLang="en-US" sz="2000" dirty="0" err="1"/>
              <a:t>Danska</a:t>
            </a:r>
            <a:r>
              <a:rPr lang="sr-Cyrl-CS" altLang="en-US" sz="2000" dirty="0"/>
              <a:t>, </a:t>
            </a:r>
            <a:r>
              <a:rPr lang="en-US" altLang="en-US" sz="2000" dirty="0" err="1"/>
              <a:t>nisu</a:t>
            </a:r>
            <a:r>
              <a:rPr lang="sr-Cyrl-CS" altLang="en-US" sz="2000" dirty="0"/>
              <a:t> </a:t>
            </a:r>
            <a:r>
              <a:rPr lang="en-US" altLang="en-US" sz="2000" dirty="0" err="1"/>
              <a:t>željele</a:t>
            </a:r>
            <a:r>
              <a:rPr lang="sr-Cyrl-CS" altLang="en-US" sz="2000" dirty="0"/>
              <a:t> </a:t>
            </a:r>
            <a:r>
              <a:rPr lang="en-US" altLang="en-US" sz="2000" dirty="0"/>
              <a:t>da</a:t>
            </a:r>
            <a:r>
              <a:rPr lang="sr-Cyrl-CS" altLang="en-US" sz="2000" dirty="0"/>
              <a:t> </a:t>
            </a:r>
            <a:r>
              <a:rPr lang="en-US" altLang="en-US" sz="2000" dirty="0"/>
              <a:t>u</a:t>
            </a:r>
            <a:r>
              <a:rPr lang="vi-VN" altLang="en-US" sz="2000" dirty="0"/>
              <a:t>đ</a:t>
            </a:r>
            <a:r>
              <a:rPr lang="en-US" altLang="en-US" sz="2000" dirty="0"/>
              <a:t>u</a:t>
            </a:r>
            <a:r>
              <a:rPr lang="sr-Cyrl-CS" altLang="en-US" sz="2000" dirty="0"/>
              <a:t> </a:t>
            </a:r>
            <a:r>
              <a:rPr lang="en-US" altLang="en-US" sz="2000" dirty="0"/>
              <a:t>EMU, </a:t>
            </a:r>
            <a:r>
              <a:rPr lang="en-US" altLang="en-US" sz="2000" dirty="0" err="1"/>
              <a:t>dok</a:t>
            </a:r>
            <a:r>
              <a:rPr lang="sr-Cyrl-CS" altLang="en-US" sz="2000" dirty="0"/>
              <a:t> </a:t>
            </a:r>
            <a:r>
              <a:rPr lang="en-US" altLang="en-US" sz="2000" dirty="0" err="1"/>
              <a:t>Grčka</a:t>
            </a:r>
            <a:r>
              <a:rPr lang="sr-Cyrl-CS" altLang="en-US" sz="2000" dirty="0"/>
              <a:t> </a:t>
            </a:r>
            <a:r>
              <a:rPr lang="en-US" altLang="en-US" sz="2000" dirty="0" err="1"/>
              <a:t>i</a:t>
            </a:r>
            <a:r>
              <a:rPr lang="sr-Cyrl-CS" altLang="en-US" sz="2000" dirty="0"/>
              <a:t> </a:t>
            </a:r>
            <a:r>
              <a:rPr lang="en-US" altLang="en-US" sz="2000" dirty="0" err="1"/>
              <a:t>Švedska</a:t>
            </a:r>
            <a:r>
              <a:rPr lang="sr-Cyrl-CS" altLang="en-US" sz="2000" dirty="0"/>
              <a:t> </a:t>
            </a:r>
            <a:r>
              <a:rPr lang="en-US" altLang="en-US" sz="2000" dirty="0" err="1"/>
              <a:t>nisu</a:t>
            </a:r>
            <a:r>
              <a:rPr lang="sr-Cyrl-CS" altLang="en-US" sz="2000" dirty="0"/>
              <a:t> </a:t>
            </a:r>
            <a:r>
              <a:rPr lang="en-US" altLang="en-US" sz="2000" dirty="0" err="1"/>
              <a:t>ispunile</a:t>
            </a:r>
            <a:r>
              <a:rPr lang="sr-Cyrl-CS" altLang="en-US" sz="2000" dirty="0"/>
              <a:t> </a:t>
            </a:r>
            <a:r>
              <a:rPr lang="en-US" altLang="en-US" sz="2000" dirty="0" err="1"/>
              <a:t>kriterijume</a:t>
            </a:r>
            <a:r>
              <a:rPr lang="sr-Cyrl-CS" altLang="en-US" sz="2000" dirty="0"/>
              <a:t>. </a:t>
            </a:r>
            <a:endParaRPr lang="hr-BA" altLang="en-US" sz="2000" dirty="0"/>
          </a:p>
          <a:p>
            <a:pPr>
              <a:spcAft>
                <a:spcPts val="600"/>
              </a:spcAft>
            </a:pPr>
            <a:r>
              <a:rPr lang="en-US" altLang="en-US" sz="2000" dirty="0" err="1"/>
              <a:t>Grčka</a:t>
            </a:r>
            <a:r>
              <a:rPr lang="sr-Cyrl-CS" altLang="en-US" sz="2000" dirty="0"/>
              <a:t> </a:t>
            </a:r>
            <a:r>
              <a:rPr lang="en-US" altLang="en-US" sz="2000" dirty="0"/>
              <a:t>je</a:t>
            </a:r>
            <a:r>
              <a:rPr lang="sr-Cyrl-CS" altLang="en-US" sz="2000" dirty="0"/>
              <a:t> </a:t>
            </a:r>
            <a:r>
              <a:rPr lang="en-US" altLang="en-US" sz="2000" dirty="0"/>
              <a:t>po</a:t>
            </a:r>
            <a:r>
              <a:rPr lang="sr-Cyrl-CS" altLang="en-US" sz="2000" dirty="0"/>
              <a:t> </a:t>
            </a:r>
            <a:r>
              <a:rPr lang="en-US" altLang="en-US" sz="2000" dirty="0" err="1"/>
              <a:t>ispunjenju</a:t>
            </a:r>
            <a:r>
              <a:rPr lang="sr-Cyrl-CS" altLang="en-US" sz="2000" dirty="0"/>
              <a:t> </a:t>
            </a:r>
            <a:r>
              <a:rPr lang="en-US" altLang="en-US" sz="2000" dirty="0" err="1"/>
              <a:t>kriterijuma</a:t>
            </a:r>
            <a:r>
              <a:rPr lang="sr-Cyrl-CS" altLang="en-US" sz="2000" dirty="0"/>
              <a:t> </a:t>
            </a:r>
            <a:r>
              <a:rPr lang="en-US" altLang="en-US" sz="2000" dirty="0" err="1"/>
              <a:t>primljena</a:t>
            </a:r>
            <a:r>
              <a:rPr lang="sr-Cyrl-CS" altLang="en-US" sz="2000" dirty="0"/>
              <a:t> </a:t>
            </a:r>
            <a:r>
              <a:rPr lang="en-US" altLang="en-US" sz="2000" dirty="0"/>
              <a:t>u</a:t>
            </a:r>
            <a:r>
              <a:rPr lang="sr-Cyrl-CS" altLang="en-US" sz="2000" dirty="0"/>
              <a:t> </a:t>
            </a:r>
            <a:r>
              <a:rPr lang="en-US" altLang="en-US" sz="2000" dirty="0" err="1"/>
              <a:t>članstvo</a:t>
            </a:r>
            <a:r>
              <a:rPr lang="sr-Cyrl-CS" altLang="en-US" sz="2000" dirty="0"/>
              <a:t> 2001.</a:t>
            </a:r>
            <a:r>
              <a:rPr lang="en-US" altLang="en-US" sz="2000" dirty="0" err="1"/>
              <a:t>godine</a:t>
            </a:r>
            <a:r>
              <a:rPr lang="sr-Cyrl-CS" altLang="en-US" sz="2000" dirty="0"/>
              <a:t>.  </a:t>
            </a:r>
          </a:p>
          <a:p>
            <a:pPr>
              <a:spcAft>
                <a:spcPts val="600"/>
              </a:spcAft>
            </a:pPr>
            <a:r>
              <a:rPr lang="hr-BA" altLang="en-US" sz="2000" dirty="0"/>
              <a:t>Evro je od 1999-2001. godine služio za međubankarske transakcije, a 2002. godine zamijenio je nacionalne valute (papirni i kovani novac)</a:t>
            </a:r>
          </a:p>
          <a:p>
            <a:pPr>
              <a:spcAft>
                <a:spcPts val="600"/>
              </a:spcAft>
            </a:pPr>
            <a:r>
              <a:rPr lang="hr-BA" altLang="en-US" sz="2000" dirty="0"/>
              <a:t>Evropa je prošla krizni period koji je započeo 2009. godine koja je prijetila da ugrozi opstanak evra.</a:t>
            </a:r>
          </a:p>
          <a:p>
            <a:pPr>
              <a:spcAft>
                <a:spcPts val="600"/>
              </a:spcAft>
            </a:pPr>
            <a:r>
              <a:rPr lang="hr-BA" altLang="en-US" sz="2000" dirty="0"/>
              <a:t>Danas EU ima 2</a:t>
            </a:r>
            <a:r>
              <a:rPr lang="en-US" altLang="en-US" sz="2000" dirty="0"/>
              <a:t>7</a:t>
            </a:r>
            <a:r>
              <a:rPr lang="hr-BA" altLang="en-US" sz="2000" dirty="0"/>
              <a:t> zemalja članica, od kojih se evro koristi u 19. zemalja.</a:t>
            </a:r>
          </a:p>
          <a:p>
            <a:pPr>
              <a:spcAft>
                <a:spcPts val="600"/>
              </a:spcAft>
            </a:pPr>
            <a:r>
              <a:rPr lang="hr-BA" altLang="en-US" sz="2000" dirty="0"/>
              <a:t>ECB  i </a:t>
            </a:r>
            <a:r>
              <a:rPr lang="hr-BA" altLang="en-US" sz="2000"/>
              <a:t>zajednička monetarna politika</a:t>
            </a:r>
            <a:endParaRPr lang="hr-BA" altLang="en-US" sz="2000" dirty="0"/>
          </a:p>
        </p:txBody>
      </p:sp>
      <p:sp>
        <p:nvSpPr>
          <p:cNvPr id="23555" name="Rezervirano mjesto broja slajda 3">
            <a:extLst>
              <a:ext uri="{FF2B5EF4-FFF2-40B4-BE49-F238E27FC236}">
                <a16:creationId xmlns:a16="http://schemas.microsoft.com/office/drawing/2014/main" id="{09FAEEE8-44A7-4B6F-AD38-EE5E40E36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15C80A1-B127-442F-A8B1-93BF4C3076BB}" type="slidenum">
              <a:rPr lang="hr-HR" altLang="en-US">
                <a:solidFill>
                  <a:srgbClr val="7B9899"/>
                </a:solidFill>
                <a:latin typeface="Georgia" panose="02040502050405020303" pitchFamily="18" charset="0"/>
              </a:rPr>
              <a:pPr/>
              <a:t>11</a:t>
            </a:fld>
            <a:endParaRPr lang="hr-HR" altLang="en-US">
              <a:solidFill>
                <a:srgbClr val="7B9899"/>
              </a:solidFill>
              <a:latin typeface="Georgia" panose="02040502050405020303" pitchFamily="18" charset="0"/>
            </a:endParaRPr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23F8663C-E387-4E6E-A1EB-B2F359EF8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" y="198439"/>
            <a:ext cx="8785225" cy="608012"/>
          </a:xfrm>
        </p:spPr>
        <p:txBody>
          <a:bodyPr/>
          <a:lstStyle/>
          <a:p>
            <a:pPr eaLnBrk="1" fontAlgn="auto" hangingPunct="1">
              <a:spcAft>
                <a:spcPts val="1200"/>
              </a:spcAft>
              <a:defRPr/>
            </a:pPr>
            <a:r>
              <a:rPr lang="bs-Latn-BA" sz="2400" dirty="0"/>
              <a:t>Prerastanje u monetarnu uniju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39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39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39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39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39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39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39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39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39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39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39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39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6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CFE24-E6BB-002B-A476-7419A65E1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/>
              <a:t>Ispitna pitanja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EB3AFD-9678-A268-5C65-8E9B34B8A145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1800" dirty="0" err="1"/>
              <a:t>Definisati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ukratko</a:t>
            </a:r>
            <a:r>
              <a:rPr lang="en-US" sz="1800" dirty="0"/>
              <a:t> </a:t>
            </a:r>
            <a:r>
              <a:rPr lang="en-US" sz="1800" dirty="0" err="1"/>
              <a:t>objasniti</a:t>
            </a:r>
            <a:r>
              <a:rPr lang="en-US" sz="1800" dirty="0"/>
              <a:t> </a:t>
            </a:r>
            <a:r>
              <a:rPr lang="en-US" sz="1800" dirty="0" err="1"/>
              <a:t>nivoe</a:t>
            </a:r>
            <a:r>
              <a:rPr lang="en-US" sz="1800" dirty="0"/>
              <a:t> </a:t>
            </a:r>
            <a:r>
              <a:rPr lang="en-US" sz="1800" dirty="0" err="1"/>
              <a:t>regionalnog</a:t>
            </a:r>
            <a:r>
              <a:rPr lang="en-US" sz="1800" dirty="0"/>
              <a:t> </a:t>
            </a:r>
            <a:r>
              <a:rPr lang="en-US" sz="1800" dirty="0" err="1"/>
              <a:t>integrisanja</a:t>
            </a:r>
            <a:endParaRPr lang="en-US" sz="1800" dirty="0"/>
          </a:p>
          <a:p>
            <a:pPr marL="457200" indent="-457200">
              <a:buFont typeface="+mj-lt"/>
              <a:buAutoNum type="arabicPeriod"/>
            </a:pPr>
            <a:r>
              <a:rPr lang="hr-BA" sz="1800" dirty="0"/>
              <a:t>C</a:t>
            </a:r>
            <a:r>
              <a:rPr lang="en-US" sz="1800" dirty="0" err="1"/>
              <a:t>arinska</a:t>
            </a:r>
            <a:r>
              <a:rPr lang="en-US" sz="1800" dirty="0"/>
              <a:t> </a:t>
            </a:r>
            <a:r>
              <a:rPr lang="en-US" sz="1800" dirty="0" err="1"/>
              <a:t>unija</a:t>
            </a:r>
            <a:r>
              <a:rPr lang="en-US" sz="1800" dirty="0"/>
              <a:t> - </a:t>
            </a:r>
            <a:r>
              <a:rPr lang="en-US" sz="1800" dirty="0" err="1"/>
              <a:t>stvaranje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preusmjeravnanje</a:t>
            </a:r>
            <a:r>
              <a:rPr lang="en-US" sz="1800" dirty="0"/>
              <a:t> </a:t>
            </a:r>
            <a:r>
              <a:rPr lang="en-US" sz="1800" dirty="0" err="1"/>
              <a:t>trgovine</a:t>
            </a:r>
            <a:r>
              <a:rPr lang="en-US" sz="1800" dirty="0"/>
              <a:t> (</a:t>
            </a:r>
            <a:r>
              <a:rPr lang="en-US" sz="1800" dirty="0" err="1"/>
              <a:t>objašnjenje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numerički</a:t>
            </a:r>
            <a:r>
              <a:rPr lang="en-US" sz="1800" dirty="0"/>
              <a:t> </a:t>
            </a:r>
            <a:r>
              <a:rPr lang="en-US" sz="1800" dirty="0" err="1"/>
              <a:t>primjer</a:t>
            </a:r>
            <a:r>
              <a:rPr lang="en-US" sz="1800" dirty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Koji </a:t>
            </a:r>
            <a:r>
              <a:rPr lang="en-US" sz="1800" dirty="0" err="1"/>
              <a:t>su</a:t>
            </a:r>
            <a:r>
              <a:rPr lang="en-US" sz="1800" dirty="0"/>
              <a:t> to </a:t>
            </a:r>
            <a:r>
              <a:rPr lang="en-US" sz="1800" dirty="0" err="1"/>
              <a:t>uslovi</a:t>
            </a:r>
            <a:r>
              <a:rPr lang="en-US" sz="1800" dirty="0"/>
              <a:t> da bi </a:t>
            </a:r>
            <a:r>
              <a:rPr lang="en-US" sz="1800" dirty="0" err="1"/>
              <a:t>carinska</a:t>
            </a:r>
            <a:r>
              <a:rPr lang="en-US" sz="1800" dirty="0"/>
              <a:t> </a:t>
            </a:r>
            <a:r>
              <a:rPr lang="en-US" sz="1800" dirty="0" err="1"/>
              <a:t>unija</a:t>
            </a:r>
            <a:r>
              <a:rPr lang="en-US" sz="1800" dirty="0"/>
              <a:t> </a:t>
            </a:r>
            <a:r>
              <a:rPr lang="en-US" sz="1800" dirty="0" err="1"/>
              <a:t>dovela</a:t>
            </a:r>
            <a:r>
              <a:rPr lang="en-US" sz="1800" dirty="0"/>
              <a:t> do </a:t>
            </a:r>
            <a:r>
              <a:rPr lang="en-US" sz="1800" dirty="0" err="1"/>
              <a:t>stvaranja</a:t>
            </a:r>
            <a:r>
              <a:rPr lang="en-US" sz="1800" dirty="0"/>
              <a:t> </a:t>
            </a:r>
            <a:r>
              <a:rPr lang="en-US" sz="1800" dirty="0" err="1"/>
              <a:t>trgovine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 </a:t>
            </a:r>
            <a:r>
              <a:rPr lang="en-US" sz="1800" dirty="0" err="1"/>
              <a:t>porasta</a:t>
            </a:r>
            <a:r>
              <a:rPr lang="en-US" sz="1800" dirty="0"/>
              <a:t> </a:t>
            </a:r>
            <a:r>
              <a:rPr lang="en-US" sz="1800" dirty="0" err="1"/>
              <a:t>blagostanja</a:t>
            </a:r>
            <a:r>
              <a:rPr lang="en-US" sz="1800" dirty="0"/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 err="1"/>
              <a:t>Dinamičke</a:t>
            </a:r>
            <a:r>
              <a:rPr lang="en-US" sz="1800" dirty="0"/>
              <a:t> </a:t>
            </a:r>
            <a:r>
              <a:rPr lang="en-US" sz="1800" dirty="0" err="1"/>
              <a:t>koristi</a:t>
            </a:r>
            <a:r>
              <a:rPr lang="en-US" sz="1800" dirty="0"/>
              <a:t> od </a:t>
            </a:r>
            <a:r>
              <a:rPr lang="en-US" sz="1800" dirty="0" err="1"/>
              <a:t>carinskih</a:t>
            </a:r>
            <a:r>
              <a:rPr lang="en-US" sz="1800" dirty="0"/>
              <a:t> </a:t>
            </a:r>
            <a:r>
              <a:rPr lang="en-US" sz="1800" dirty="0" err="1"/>
              <a:t>unija</a:t>
            </a:r>
            <a:endParaRPr lang="en-US" sz="1800" dirty="0"/>
          </a:p>
          <a:p>
            <a:pPr marL="457200" indent="-457200">
              <a:buFont typeface="+mj-lt"/>
              <a:buAutoNum type="arabicPeriod"/>
            </a:pPr>
            <a:r>
              <a:rPr lang="en-US" sz="1800" dirty="0" err="1"/>
              <a:t>Evropska</a:t>
            </a:r>
            <a:r>
              <a:rPr lang="en-US" sz="1800" dirty="0"/>
              <a:t> </a:t>
            </a:r>
            <a:r>
              <a:rPr lang="en-US" sz="1800" dirty="0" err="1"/>
              <a:t>unija</a:t>
            </a:r>
            <a:r>
              <a:rPr lang="en-US" sz="1800" dirty="0"/>
              <a:t> – </a:t>
            </a:r>
            <a:r>
              <a:rPr lang="en-US" sz="1800" dirty="0" err="1"/>
              <a:t>nastanak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razvoj</a:t>
            </a:r>
            <a:endParaRPr lang="en-US" sz="1800" dirty="0"/>
          </a:p>
          <a:p>
            <a:pPr marL="457200" indent="-457200">
              <a:buFont typeface="+mj-lt"/>
              <a:buAutoNum type="arabicPeriod"/>
            </a:pPr>
            <a:r>
              <a:rPr lang="en-US" sz="1800" dirty="0" err="1"/>
              <a:t>Argumenti</a:t>
            </a:r>
            <a:r>
              <a:rPr lang="en-US" sz="1800" dirty="0"/>
              <a:t> </a:t>
            </a:r>
            <a:r>
              <a:rPr lang="en-US" sz="1800" dirty="0" err="1"/>
              <a:t>korist</a:t>
            </a:r>
            <a:r>
              <a:rPr lang="en-US" sz="1800" dirty="0"/>
              <a:t> </a:t>
            </a:r>
            <a:r>
              <a:rPr lang="en-US" sz="1800" dirty="0" err="1"/>
              <a:t>fleksibilnog</a:t>
            </a:r>
            <a:r>
              <a:rPr lang="en-US" sz="1800" dirty="0"/>
              <a:t> </a:t>
            </a:r>
            <a:r>
              <a:rPr lang="en-US" sz="1800" dirty="0" err="1"/>
              <a:t>kursa</a:t>
            </a:r>
            <a:endParaRPr lang="en-US" sz="1800" dirty="0"/>
          </a:p>
          <a:p>
            <a:pPr marL="457200" indent="-457200">
              <a:buFont typeface="+mj-lt"/>
              <a:buAutoNum type="arabicPeriod"/>
            </a:pPr>
            <a:r>
              <a:rPr lang="en-US" sz="1800" dirty="0" err="1"/>
              <a:t>Argumenti</a:t>
            </a:r>
            <a:r>
              <a:rPr lang="en-US" sz="1800" dirty="0"/>
              <a:t> u </a:t>
            </a:r>
            <a:r>
              <a:rPr lang="en-US" sz="1800" dirty="0" err="1"/>
              <a:t>korist</a:t>
            </a:r>
            <a:r>
              <a:rPr lang="en-US" sz="1800" dirty="0"/>
              <a:t> </a:t>
            </a:r>
            <a:r>
              <a:rPr lang="en-US" sz="1800" dirty="0" err="1"/>
              <a:t>fiksnog</a:t>
            </a:r>
            <a:r>
              <a:rPr lang="en-US" sz="1800" dirty="0"/>
              <a:t> </a:t>
            </a:r>
            <a:r>
              <a:rPr lang="en-US" sz="1800" dirty="0" err="1"/>
              <a:t>kursa</a:t>
            </a:r>
            <a:endParaRPr lang="en-US" sz="1800" dirty="0"/>
          </a:p>
          <a:p>
            <a:pPr marL="457200" indent="-457200">
              <a:buFont typeface="+mj-lt"/>
              <a:buAutoNum type="arabicPeriod"/>
            </a:pPr>
            <a:r>
              <a:rPr lang="en-US" sz="1800" dirty="0" err="1"/>
              <a:t>Trilema</a:t>
            </a:r>
            <a:r>
              <a:rPr lang="en-US" sz="1800" dirty="0"/>
              <a:t> </a:t>
            </a:r>
            <a:r>
              <a:rPr lang="en-US" sz="1800" dirty="0" err="1"/>
              <a:t>otvorene</a:t>
            </a:r>
            <a:r>
              <a:rPr lang="en-US" sz="1800" dirty="0"/>
              <a:t> </a:t>
            </a:r>
            <a:r>
              <a:rPr lang="en-US" sz="1800" dirty="0" err="1"/>
              <a:t>privrede</a:t>
            </a:r>
            <a:endParaRPr lang="en-US" sz="1800" dirty="0"/>
          </a:p>
          <a:p>
            <a:pPr marL="457200" indent="-457200">
              <a:buFont typeface="+mj-lt"/>
              <a:buAutoNum type="arabicPeriod"/>
            </a:pPr>
            <a:r>
              <a:rPr lang="en-US" sz="1800" dirty="0" err="1"/>
              <a:t>Optimalna</a:t>
            </a:r>
            <a:r>
              <a:rPr lang="en-US" sz="1800" dirty="0"/>
              <a:t> </a:t>
            </a:r>
            <a:r>
              <a:rPr lang="en-US" sz="1800" dirty="0" err="1"/>
              <a:t>valutna</a:t>
            </a:r>
            <a:r>
              <a:rPr lang="en-US" sz="1800" dirty="0"/>
              <a:t> zona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 err="1"/>
              <a:t>Evropski</a:t>
            </a:r>
            <a:r>
              <a:rPr lang="en-US" sz="1800" dirty="0"/>
              <a:t> </a:t>
            </a:r>
            <a:r>
              <a:rPr lang="en-US" sz="1800" dirty="0" err="1"/>
              <a:t>monetarni</a:t>
            </a:r>
            <a:r>
              <a:rPr lang="en-US" sz="1800" dirty="0"/>
              <a:t> </a:t>
            </a:r>
            <a:r>
              <a:rPr lang="en-US" sz="1800" dirty="0" err="1"/>
              <a:t>sistem</a:t>
            </a:r>
            <a:r>
              <a:rPr lang="en-US" sz="1800" dirty="0"/>
              <a:t> (1979-1998)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 err="1"/>
              <a:t>Kreiranje</a:t>
            </a:r>
            <a:r>
              <a:rPr lang="en-US" sz="1800" dirty="0"/>
              <a:t> </a:t>
            </a:r>
            <a:r>
              <a:rPr lang="en-US" sz="1800" dirty="0" err="1"/>
              <a:t>evropske</a:t>
            </a:r>
            <a:r>
              <a:rPr lang="en-US" sz="1800" dirty="0"/>
              <a:t> </a:t>
            </a:r>
            <a:r>
              <a:rPr lang="en-US" sz="1800" dirty="0" err="1"/>
              <a:t>monetarne</a:t>
            </a:r>
            <a:r>
              <a:rPr lang="en-US" sz="1800" dirty="0"/>
              <a:t> </a:t>
            </a:r>
            <a:r>
              <a:rPr lang="en-US" sz="1800" dirty="0" err="1"/>
              <a:t>unije</a:t>
            </a:r>
            <a:r>
              <a:rPr lang="en-US" sz="1800" dirty="0"/>
              <a:t> (faze, </a:t>
            </a:r>
            <a:r>
              <a:rPr lang="en-US" sz="1800" dirty="0" err="1"/>
              <a:t>Pakt</a:t>
            </a:r>
            <a:r>
              <a:rPr lang="en-US" sz="1800" dirty="0"/>
              <a:t> za </a:t>
            </a:r>
            <a:r>
              <a:rPr lang="en-US" sz="1800" dirty="0" err="1"/>
              <a:t>stabilnost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rast</a:t>
            </a:r>
            <a:r>
              <a:rPr lang="en-US" sz="1800" dirty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 err="1"/>
              <a:t>Matriški</a:t>
            </a:r>
            <a:r>
              <a:rPr lang="en-US" sz="1800" dirty="0"/>
              <a:t> </a:t>
            </a:r>
            <a:r>
              <a:rPr lang="en-US" sz="1800" dirty="0" err="1"/>
              <a:t>sporazum</a:t>
            </a:r>
            <a:r>
              <a:rPr lang="en-US" sz="1800" dirty="0"/>
              <a:t> </a:t>
            </a:r>
            <a:endParaRPr lang="hr-BA" sz="1800" dirty="0"/>
          </a:p>
          <a:p>
            <a:pPr marL="457200" indent="-457200">
              <a:buFont typeface="+mj-lt"/>
              <a:buAutoNum type="arabicPeriod"/>
            </a:pPr>
            <a:r>
              <a:rPr lang="en-US" sz="1800" dirty="0" err="1"/>
              <a:t>Stvaranje</a:t>
            </a:r>
            <a:r>
              <a:rPr lang="en-US" sz="1800" dirty="0"/>
              <a:t> </a:t>
            </a:r>
            <a:r>
              <a:rPr lang="en-US" sz="1800" dirty="0" err="1"/>
              <a:t>evra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Evropska</a:t>
            </a:r>
            <a:r>
              <a:rPr lang="en-US" sz="1800" dirty="0"/>
              <a:t> </a:t>
            </a:r>
            <a:r>
              <a:rPr lang="en-US" sz="1800" dirty="0" err="1"/>
              <a:t>centralna</a:t>
            </a:r>
            <a:r>
              <a:rPr lang="en-US" sz="1800" dirty="0"/>
              <a:t> </a:t>
            </a:r>
            <a:r>
              <a:rPr lang="en-US" sz="1800" dirty="0" err="1"/>
              <a:t>banka</a:t>
            </a:r>
            <a:endParaRPr lang="en-US" sz="1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134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zervirano mjesto sadržaja 2">
            <a:extLst>
              <a:ext uri="{FF2B5EF4-FFF2-40B4-BE49-F238E27FC236}">
                <a16:creationId xmlns:a16="http://schemas.microsoft.com/office/drawing/2014/main" id="{35ADB5D9-D2CA-428F-ADFD-E8272496D7C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79388" y="1468438"/>
            <a:ext cx="8626475" cy="4913312"/>
          </a:xfrm>
        </p:spPr>
        <p:txBody>
          <a:bodyPr/>
          <a:lstStyle/>
          <a:p>
            <a:pPr>
              <a:spcAft>
                <a:spcPts val="600"/>
              </a:spcAft>
              <a:defRPr/>
            </a:pPr>
            <a:r>
              <a:rPr lang="hr-HR" altLang="en-US" sz="2300" b="1" dirty="0"/>
              <a:t>Nivoi regionalnog intergisanja</a:t>
            </a:r>
          </a:p>
          <a:p>
            <a:pPr lvl="1">
              <a:spcAft>
                <a:spcPts val="600"/>
              </a:spcAft>
              <a:defRPr/>
            </a:pPr>
            <a:r>
              <a:rPr lang="hr-HR" altLang="en-US" sz="1800" b="1" dirty="0"/>
              <a:t>Preferencijalni trgovinski aranžmani-</a:t>
            </a:r>
            <a:r>
              <a:rPr lang="hr-HR" altLang="en-US" sz="1800" dirty="0"/>
              <a:t>potpisnice imaju niže trgovinske barijere u odnosu na ostale</a:t>
            </a:r>
          </a:p>
          <a:p>
            <a:pPr lvl="1">
              <a:spcAft>
                <a:spcPts val="600"/>
              </a:spcAft>
              <a:defRPr/>
            </a:pPr>
            <a:r>
              <a:rPr lang="hr-HR" altLang="en-US" sz="1800" b="1" dirty="0"/>
              <a:t>Zona slobodne trgovine </a:t>
            </a:r>
            <a:r>
              <a:rPr lang="hr-HR" altLang="en-US" sz="1800" dirty="0"/>
              <a:t>– ne postoje ograničenja u međ. razmjeni dok je carina prema trećim zemljama samostalno određena od strane zemlje članice</a:t>
            </a:r>
          </a:p>
          <a:p>
            <a:pPr lvl="1">
              <a:spcAft>
                <a:spcPts val="600"/>
              </a:spcAft>
              <a:defRPr/>
            </a:pPr>
            <a:r>
              <a:rPr lang="hr-HR" altLang="en-US" sz="1800" b="1" dirty="0"/>
              <a:t>Carinska unija </a:t>
            </a:r>
            <a:r>
              <a:rPr lang="hr-HR" altLang="en-US" sz="1800" dirty="0"/>
              <a:t>– zona slobodne trgovine + jedinstvena carinska politika prema trećim zemljama</a:t>
            </a:r>
          </a:p>
          <a:p>
            <a:pPr lvl="1">
              <a:spcAft>
                <a:spcPts val="600"/>
              </a:spcAft>
              <a:defRPr/>
            </a:pPr>
            <a:r>
              <a:rPr lang="hr-HR" altLang="en-US" sz="1800" b="1" dirty="0"/>
              <a:t>Zajedničko tržište </a:t>
            </a:r>
            <a:r>
              <a:rPr lang="hr-HR" altLang="en-US" sz="1800" dirty="0"/>
              <a:t>-  carinska unija + slobodno kretanje radna snage i kapitala (faktora proizvodnje)</a:t>
            </a:r>
          </a:p>
          <a:p>
            <a:pPr lvl="1">
              <a:spcAft>
                <a:spcPts val="600"/>
              </a:spcAft>
              <a:defRPr/>
            </a:pPr>
            <a:r>
              <a:rPr lang="hr-HR" altLang="en-US" sz="1800" b="1" dirty="0"/>
              <a:t>Ekonomska zajednica </a:t>
            </a:r>
            <a:r>
              <a:rPr lang="hr-HR" altLang="en-US" sz="1800" dirty="0"/>
              <a:t>-  Zajedničko tržište + jedinstvene mjere ekonomske politike na integrisanom području</a:t>
            </a:r>
          </a:p>
          <a:p>
            <a:pPr lvl="1">
              <a:spcAft>
                <a:spcPts val="600"/>
              </a:spcAft>
              <a:defRPr/>
            </a:pPr>
            <a:r>
              <a:rPr lang="hr-HR" altLang="en-US" sz="1800" b="1" dirty="0"/>
              <a:t>Monetarna unija </a:t>
            </a:r>
            <a:r>
              <a:rPr lang="hr-HR" altLang="en-US" sz="1800" dirty="0"/>
              <a:t>– Ekonomska zajednica + jedinstvena monetana politika i jedinstven monetarni medij (ili neopozivo fiksirani kursevi).</a:t>
            </a:r>
          </a:p>
          <a:p>
            <a:pPr>
              <a:spcAft>
                <a:spcPts val="600"/>
              </a:spcAft>
              <a:defRPr/>
            </a:pPr>
            <a:r>
              <a:rPr lang="hr-HR" altLang="en-US" sz="1800" dirty="0"/>
              <a:t>Slobodne (bescarinske) zone </a:t>
            </a:r>
          </a:p>
        </p:txBody>
      </p:sp>
      <p:sp>
        <p:nvSpPr>
          <p:cNvPr id="15363" name="Rezervirano mjesto broja slajda 3">
            <a:extLst>
              <a:ext uri="{FF2B5EF4-FFF2-40B4-BE49-F238E27FC236}">
                <a16:creationId xmlns:a16="http://schemas.microsoft.com/office/drawing/2014/main" id="{8D71F1C5-E9EC-419F-B94E-BED5883DC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12B1AAF-00C6-4D01-88C7-45F123F75A78}" type="slidenum">
              <a:rPr lang="hr-HR" altLang="en-US">
                <a:solidFill>
                  <a:srgbClr val="7B9899"/>
                </a:solidFill>
                <a:latin typeface="Georgia" panose="02040502050405020303" pitchFamily="18" charset="0"/>
              </a:rPr>
              <a:pPr/>
              <a:t>2</a:t>
            </a:fld>
            <a:endParaRPr lang="hr-HR" altLang="en-US">
              <a:solidFill>
                <a:srgbClr val="7B9899"/>
              </a:solidFill>
              <a:latin typeface="Georgia" panose="02040502050405020303" pitchFamily="18" charset="0"/>
            </a:endParaRPr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8CD7D037-7D8B-4837-83C5-C4181C72F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88" y="404813"/>
            <a:ext cx="8785225" cy="608012"/>
          </a:xfrm>
        </p:spPr>
        <p:txBody>
          <a:bodyPr/>
          <a:lstStyle/>
          <a:p>
            <a:pPr eaLnBrk="1" fontAlgn="auto" hangingPunct="1">
              <a:spcAft>
                <a:spcPts val="1200"/>
              </a:spcAft>
              <a:defRPr/>
            </a:pPr>
            <a:r>
              <a:rPr lang="bs-Latn-BA" sz="2400" dirty="0"/>
              <a:t>UVOD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39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39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39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39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39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39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39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39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39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39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39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39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39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39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zervirano mjesto sadržaja 2">
            <a:extLst>
              <a:ext uri="{FF2B5EF4-FFF2-40B4-BE49-F238E27FC236}">
                <a16:creationId xmlns:a16="http://schemas.microsoft.com/office/drawing/2014/main" id="{DFE5F8BC-CC02-46EE-AB31-135F3C13C41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79388" y="1341438"/>
            <a:ext cx="8626475" cy="5040312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bs-Latn-BA" altLang="en-US" sz="2100" dirty="0"/>
              <a:t>Statički efekti integrisanja</a:t>
            </a:r>
          </a:p>
          <a:p>
            <a:pPr lvl="1">
              <a:spcAft>
                <a:spcPts val="600"/>
              </a:spcAft>
            </a:pPr>
            <a:r>
              <a:rPr lang="bs-Latn-BA" altLang="en-US" sz="1600" dirty="0"/>
              <a:t>Carinska unija </a:t>
            </a:r>
            <a:r>
              <a:rPr lang="en-US" altLang="en-US" sz="1600" dirty="0" err="1"/>
              <a:t>koja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stvara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trgovinu</a:t>
            </a:r>
            <a:r>
              <a:rPr lang="hr-BA" altLang="en-US" sz="1600" dirty="0"/>
              <a:t> - </a:t>
            </a:r>
            <a:r>
              <a:rPr lang="en-US" altLang="en-US" sz="1600" dirty="0" err="1"/>
              <a:t>dio</a:t>
            </a:r>
            <a:r>
              <a:rPr lang="hr-BA" altLang="en-US" sz="1600" dirty="0"/>
              <a:t> </a:t>
            </a:r>
            <a:r>
              <a:rPr lang="en-US" altLang="en-US" sz="1600" dirty="0" err="1"/>
              <a:t>domaće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proizvodnje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zamjenjuje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uvozom</a:t>
            </a:r>
            <a:r>
              <a:rPr lang="hr-BA" altLang="en-US" sz="1600" dirty="0"/>
              <a:t> </a:t>
            </a:r>
            <a:r>
              <a:rPr lang="en-US" altLang="en-US" sz="1600" dirty="0" err="1"/>
              <a:t>jeftinijih</a:t>
            </a:r>
            <a:r>
              <a:rPr lang="en-US" altLang="en-US" sz="1600" dirty="0"/>
              <a:t> </a:t>
            </a:r>
            <a:r>
              <a:rPr lang="en-US" altLang="en-US" sz="1600" dirty="0" err="1"/>
              <a:t>proizvoda</a:t>
            </a:r>
            <a:r>
              <a:rPr lang="en-US" altLang="en-US" sz="1600" dirty="0"/>
              <a:t> od </a:t>
            </a:r>
            <a:r>
              <a:rPr lang="en-US" altLang="en-US" sz="1600" dirty="0" err="1"/>
              <a:t>efikasnijih</a:t>
            </a:r>
            <a:r>
              <a:rPr lang="en-US" altLang="en-US" sz="1600" dirty="0"/>
              <a:t> </a:t>
            </a:r>
            <a:r>
              <a:rPr lang="en-US" altLang="en-US" sz="1600" dirty="0" err="1"/>
              <a:t>proizvođača</a:t>
            </a:r>
            <a:r>
              <a:rPr lang="hr-BA" altLang="en-US" sz="1600" dirty="0"/>
              <a:t> </a:t>
            </a:r>
            <a:r>
              <a:rPr lang="en-US" altLang="en-US" sz="1600" dirty="0" err="1"/>
              <a:t>iz</a:t>
            </a:r>
            <a:r>
              <a:rPr lang="en-US" altLang="en-US" sz="1600" dirty="0"/>
              <a:t> </a:t>
            </a:r>
            <a:r>
              <a:rPr lang="hr-BA" altLang="en-US" sz="1600" dirty="0"/>
              <a:t>regionalne integracije </a:t>
            </a:r>
            <a:r>
              <a:rPr lang="hr-BA" altLang="en-US" sz="1600" i="1" dirty="0"/>
              <a:t>(navesti primjer - nije potreban grafički prikaz)</a:t>
            </a:r>
            <a:endParaRPr lang="en-US" altLang="en-US" sz="1600" i="1" dirty="0"/>
          </a:p>
          <a:p>
            <a:pPr lvl="1">
              <a:spcAft>
                <a:spcPts val="600"/>
              </a:spcAft>
            </a:pPr>
            <a:r>
              <a:rPr lang="bs-Latn-BA" altLang="en-US" sz="1600" dirty="0"/>
              <a:t>Carinska unija </a:t>
            </a:r>
            <a:r>
              <a:rPr lang="en-US" altLang="en-US" sz="1600" dirty="0" err="1"/>
              <a:t>koja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odvra</a:t>
            </a:r>
            <a:r>
              <a:rPr lang="hr-BA" altLang="en-US" sz="1600" dirty="0"/>
              <a:t>ć</a:t>
            </a:r>
            <a:r>
              <a:rPr lang="en-US" altLang="en-US" sz="1600" dirty="0"/>
              <a:t>a </a:t>
            </a:r>
            <a:r>
              <a:rPr lang="en-US" altLang="en-US" sz="1600" dirty="0" err="1"/>
              <a:t>trgovinu</a:t>
            </a:r>
            <a:r>
              <a:rPr lang="hr-BA" altLang="en-US" sz="1600" dirty="0"/>
              <a:t> - </a:t>
            </a:r>
            <a:r>
              <a:rPr lang="en-US" altLang="en-US" sz="1600" dirty="0" err="1"/>
              <a:t>nastaje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kad</a:t>
            </a:r>
            <a:r>
              <a:rPr lang="en-US" altLang="en-US" sz="1600" dirty="0"/>
              <a:t> se </a:t>
            </a:r>
            <a:r>
              <a:rPr lang="en-US" altLang="en-US" sz="1600" dirty="0" err="1"/>
              <a:t>uvoz</a:t>
            </a:r>
            <a:r>
              <a:rPr lang="hr-BA" altLang="en-US" sz="1600" dirty="0"/>
              <a:t> </a:t>
            </a:r>
            <a:r>
              <a:rPr lang="en-US" altLang="en-US" sz="1600" dirty="0" err="1"/>
              <a:t>jeftinijih</a:t>
            </a:r>
            <a:r>
              <a:rPr lang="en-US" altLang="en-US" sz="1600" dirty="0"/>
              <a:t> </a:t>
            </a:r>
            <a:r>
              <a:rPr lang="en-US" altLang="en-US" sz="1600" dirty="0" err="1"/>
              <a:t>proizvoda</a:t>
            </a:r>
            <a:r>
              <a:rPr lang="en-US" altLang="en-US" sz="1600" dirty="0"/>
              <a:t> </a:t>
            </a:r>
            <a:r>
              <a:rPr lang="en-US" altLang="en-US" sz="1600" dirty="0" err="1"/>
              <a:t>izvan</a:t>
            </a:r>
            <a:r>
              <a:rPr lang="en-US" altLang="en-US" sz="1600" dirty="0"/>
              <a:t> unije </a:t>
            </a:r>
            <a:r>
              <a:rPr lang="en-US" altLang="en-US" sz="1600" dirty="0" err="1"/>
              <a:t>zamjenjuje</a:t>
            </a:r>
            <a:r>
              <a:rPr lang="hr-BA" altLang="en-US" sz="1600" dirty="0"/>
              <a:t> </a:t>
            </a:r>
            <a:r>
              <a:rPr lang="en-US" altLang="en-US" sz="1600" dirty="0" err="1"/>
              <a:t>skupljim</a:t>
            </a:r>
            <a:r>
              <a:rPr lang="en-US" altLang="en-US" sz="1600" dirty="0"/>
              <a:t> </a:t>
            </a:r>
            <a:r>
              <a:rPr lang="en-US" altLang="en-US" sz="1600" dirty="0" err="1"/>
              <a:t>proizvodom</a:t>
            </a:r>
            <a:r>
              <a:rPr lang="en-US" altLang="en-US" sz="1600" dirty="0"/>
              <a:t> </a:t>
            </a:r>
            <a:r>
              <a:rPr lang="en-US" altLang="en-US" sz="1600" dirty="0" err="1"/>
              <a:t>iz</a:t>
            </a:r>
            <a:r>
              <a:rPr lang="en-US" altLang="en-US" sz="1600" dirty="0"/>
              <a:t> unije</a:t>
            </a:r>
            <a:r>
              <a:rPr lang="bs-Latn-BA" altLang="en-US" sz="1600" dirty="0"/>
              <a:t> </a:t>
            </a:r>
            <a:r>
              <a:rPr lang="bs-Latn-BA" altLang="en-US" sz="1600" i="1" dirty="0"/>
              <a:t>(navesti primjer - nije potreban grafički prikaz)</a:t>
            </a:r>
          </a:p>
          <a:p>
            <a:pPr>
              <a:spcAft>
                <a:spcPts val="600"/>
              </a:spcAft>
            </a:pPr>
            <a:r>
              <a:rPr lang="hr-BA" altLang="en-US" sz="2100" dirty="0"/>
              <a:t>Dinamički pozitivni efekti integrisanja:</a:t>
            </a:r>
          </a:p>
          <a:p>
            <a:pPr lvl="1">
              <a:spcAft>
                <a:spcPts val="600"/>
              </a:spcAft>
            </a:pPr>
            <a:r>
              <a:rPr lang="hr-BA" altLang="en-US" sz="1600" dirty="0"/>
              <a:t>Veće tržište, ekonomija obima</a:t>
            </a:r>
          </a:p>
          <a:p>
            <a:pPr lvl="1">
              <a:spcAft>
                <a:spcPts val="600"/>
              </a:spcAft>
            </a:pPr>
            <a:r>
              <a:rPr lang="hr-BA" altLang="en-US" sz="1600" dirty="0"/>
              <a:t>Veća konkurencija-rast efikasnosti</a:t>
            </a:r>
          </a:p>
          <a:p>
            <a:pPr lvl="1">
              <a:spcAft>
                <a:spcPts val="600"/>
              </a:spcAft>
            </a:pPr>
            <a:r>
              <a:rPr lang="hr-BA" altLang="en-US" sz="1600" dirty="0"/>
              <a:t>Podsticanje investicija (matična firma unutar integracije osniva filijale)</a:t>
            </a:r>
          </a:p>
          <a:p>
            <a:pPr>
              <a:spcAft>
                <a:spcPts val="600"/>
              </a:spcAft>
            </a:pPr>
            <a:r>
              <a:rPr lang="hr-BA" altLang="en-US" sz="2100" dirty="0"/>
              <a:t>Najvažnije regionalne integracije</a:t>
            </a:r>
          </a:p>
          <a:p>
            <a:pPr lvl="1">
              <a:spcAft>
                <a:spcPts val="600"/>
              </a:spcAft>
            </a:pPr>
            <a:r>
              <a:rPr lang="hr-BA" altLang="en-US" sz="1600" dirty="0"/>
              <a:t>(EU/EZ, NAFTA, EFTA, MERCOSUR, CEFTA)</a:t>
            </a:r>
          </a:p>
        </p:txBody>
      </p:sp>
      <p:sp>
        <p:nvSpPr>
          <p:cNvPr id="16387" name="Rezervirano mjesto broja slajda 3">
            <a:extLst>
              <a:ext uri="{FF2B5EF4-FFF2-40B4-BE49-F238E27FC236}">
                <a16:creationId xmlns:a16="http://schemas.microsoft.com/office/drawing/2014/main" id="{BB0004B1-6A46-4C8B-A4DC-AEBD2BB5D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2BC3D69-7720-4B8C-ABC9-7A7B77687460}" type="slidenum">
              <a:rPr lang="hr-HR" altLang="en-US">
                <a:solidFill>
                  <a:srgbClr val="7B9899"/>
                </a:solidFill>
                <a:latin typeface="Georgia" panose="02040502050405020303" pitchFamily="18" charset="0"/>
              </a:rPr>
              <a:pPr/>
              <a:t>3</a:t>
            </a:fld>
            <a:endParaRPr lang="hr-HR" altLang="en-US">
              <a:solidFill>
                <a:srgbClr val="7B9899"/>
              </a:solidFill>
              <a:latin typeface="Georgia" panose="02040502050405020303" pitchFamily="18" charset="0"/>
            </a:endParaRPr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43A7F3FE-AEDD-4C92-9669-7313DC478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88" y="404813"/>
            <a:ext cx="8785225" cy="608012"/>
          </a:xfrm>
        </p:spPr>
        <p:txBody>
          <a:bodyPr/>
          <a:lstStyle/>
          <a:p>
            <a:pPr eaLnBrk="1" fontAlgn="auto" hangingPunct="1">
              <a:spcAft>
                <a:spcPts val="1200"/>
              </a:spcAft>
              <a:defRPr/>
            </a:pPr>
            <a:r>
              <a:rPr lang="bs-Latn-BA" sz="2400" dirty="0"/>
              <a:t>CARINSKA UNIJA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39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39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39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39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39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39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39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39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39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39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39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39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39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39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39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39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6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zervirano mjesto sadržaja 2">
            <a:extLst>
              <a:ext uri="{FF2B5EF4-FFF2-40B4-BE49-F238E27FC236}">
                <a16:creationId xmlns:a16="http://schemas.microsoft.com/office/drawing/2014/main" id="{20133419-B412-4BA8-98C0-A51E5C753DD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38137" y="1246776"/>
            <a:ext cx="8626475" cy="5184998"/>
          </a:xfrm>
        </p:spPr>
        <p:txBody>
          <a:bodyPr/>
          <a:lstStyle/>
          <a:p>
            <a:pPr>
              <a:spcAft>
                <a:spcPts val="0"/>
              </a:spcAft>
              <a:defRPr/>
            </a:pPr>
            <a:r>
              <a:rPr lang="hr-HR" altLang="en-US" sz="1800" dirty="0"/>
              <a:t>Salvatore D, 2016 – </a:t>
            </a:r>
            <a:r>
              <a:rPr lang="hr-HR" altLang="en-US" sz="1800"/>
              <a:t>dio 10.6 </a:t>
            </a:r>
            <a:r>
              <a:rPr lang="hr-HR" altLang="en-US" sz="1800" dirty="0"/>
              <a:t>A</a:t>
            </a:r>
          </a:p>
          <a:p>
            <a:pPr>
              <a:spcAft>
                <a:spcPts val="0"/>
              </a:spcAft>
              <a:defRPr/>
            </a:pPr>
            <a:r>
              <a:rPr lang="hr-HR" altLang="en-US" sz="1800" dirty="0"/>
              <a:t>Motivi integracije</a:t>
            </a:r>
          </a:p>
          <a:p>
            <a:pPr>
              <a:spcAft>
                <a:spcPts val="0"/>
              </a:spcAft>
              <a:defRPr/>
            </a:pPr>
            <a:r>
              <a:rPr lang="hr-HR" altLang="en-US" sz="1800" dirty="0"/>
              <a:t>Evropska zajednica za ugalj i čelik (1951)</a:t>
            </a:r>
          </a:p>
          <a:p>
            <a:pPr>
              <a:spcAft>
                <a:spcPts val="0"/>
              </a:spcAft>
              <a:defRPr/>
            </a:pPr>
            <a:r>
              <a:rPr lang="hr-HR" altLang="en-US" sz="1800" dirty="0"/>
              <a:t>Evropska zajednica za atomsku energiju (Rimski ugovor 1957)</a:t>
            </a:r>
          </a:p>
          <a:p>
            <a:pPr>
              <a:spcAft>
                <a:spcPts val="0"/>
              </a:spcAft>
              <a:defRPr/>
            </a:pPr>
            <a:r>
              <a:rPr lang="hr-HR" altLang="en-US" sz="1800" dirty="0"/>
              <a:t>Evropska ekonomska zajednica – EEZ (Rimski ugovor 1957) -</a:t>
            </a:r>
            <a:r>
              <a:rPr lang="hr-HR" altLang="en-US" sz="1800" i="1" dirty="0"/>
              <a:t>European Economic Community - EEC</a:t>
            </a:r>
          </a:p>
          <a:p>
            <a:pPr lvl="1">
              <a:spcAft>
                <a:spcPts val="0"/>
              </a:spcAft>
              <a:defRPr/>
            </a:pPr>
            <a:r>
              <a:rPr lang="hr-HR" altLang="en-US" sz="1600" dirty="0"/>
              <a:t>Zemlje osnivači - Belgija, Holandija, Luksemburg, Francuska, Italija, i Nemačka</a:t>
            </a:r>
          </a:p>
          <a:p>
            <a:pPr lvl="1">
              <a:spcAft>
                <a:spcPts val="0"/>
              </a:spcAft>
              <a:defRPr/>
            </a:pPr>
            <a:r>
              <a:rPr lang="hr-HR" altLang="en-US" sz="1600" dirty="0"/>
              <a:t>Carinska unija - zajednička spoljan carina stupa na snagu 1968</a:t>
            </a:r>
          </a:p>
          <a:p>
            <a:pPr lvl="1">
              <a:spcAft>
                <a:spcPts val="0"/>
              </a:spcAft>
              <a:defRPr/>
            </a:pPr>
            <a:r>
              <a:rPr lang="hr-HR" altLang="en-US" sz="1600" dirty="0"/>
              <a:t>Postojala sve do osnivanja Evropske unije (Ugovor o EU, Mastriht 19</a:t>
            </a:r>
            <a:r>
              <a:rPr lang="en-US" altLang="en-US" sz="1600" dirty="0"/>
              <a:t>9</a:t>
            </a:r>
            <a:r>
              <a:rPr lang="hr-HR" altLang="en-US" sz="1600" dirty="0"/>
              <a:t>2)</a:t>
            </a:r>
          </a:p>
          <a:p>
            <a:pPr lvl="1">
              <a:spcAft>
                <a:spcPts val="0"/>
              </a:spcAft>
              <a:defRPr/>
            </a:pPr>
            <a:r>
              <a:rPr lang="hr-HR" altLang="en-US" sz="1600" dirty="0"/>
              <a:t>1993- ukidaju se preostala ograničenja i carinske formalnosti na granicama</a:t>
            </a:r>
          </a:p>
          <a:p>
            <a:pPr lvl="1">
              <a:spcAft>
                <a:spcPts val="0"/>
              </a:spcAft>
              <a:defRPr/>
            </a:pPr>
            <a:r>
              <a:rPr lang="hr-HR" altLang="en-US" sz="1600" dirty="0"/>
              <a:t>Zajednička poljoprivredna politika – CAP-Common Agricultural Policy</a:t>
            </a:r>
          </a:p>
          <a:p>
            <a:pPr lvl="1">
              <a:spcAft>
                <a:spcPts val="0"/>
              </a:spcAft>
              <a:defRPr/>
            </a:pPr>
            <a:r>
              <a:rPr lang="hr-HR" altLang="en-US" sz="1600" dirty="0"/>
              <a:t>Konvecnija u Lomeu i Kotonu sporazum</a:t>
            </a:r>
          </a:p>
          <a:p>
            <a:pPr lvl="1">
              <a:spcAft>
                <a:spcPts val="0"/>
              </a:spcAft>
              <a:defRPr/>
            </a:pPr>
            <a:r>
              <a:rPr lang="hr-HR" altLang="en-US" sz="1600" dirty="0"/>
              <a:t>Single European Act – 1986</a:t>
            </a:r>
          </a:p>
          <a:p>
            <a:pPr lvl="1">
              <a:spcAft>
                <a:spcPts val="0"/>
              </a:spcAft>
              <a:defRPr/>
            </a:pPr>
            <a:r>
              <a:rPr lang="hr-HR" altLang="en-US" sz="1600" dirty="0"/>
              <a:t>Proširenja EU</a:t>
            </a:r>
          </a:p>
          <a:p>
            <a:pPr lvl="1">
              <a:spcAft>
                <a:spcPts val="0"/>
              </a:spcAft>
              <a:defRPr/>
            </a:pPr>
            <a:r>
              <a:rPr lang="hr-HR" altLang="en-US" sz="1600" dirty="0"/>
              <a:t>Najvažnije institucije EU (Savjet Evrope, Evropski parlament, Savjet EU, Evropska komisija, Sud pravde EU, Evropska centralna banka  - osnovne funkcije )</a:t>
            </a:r>
          </a:p>
          <a:p>
            <a:pPr lvl="2">
              <a:spcAft>
                <a:spcPts val="0"/>
              </a:spcAft>
              <a:defRPr/>
            </a:pPr>
            <a:r>
              <a:rPr lang="hr-HR" altLang="en-US" sz="1400" dirty="0">
                <a:hlinkClick r:id="rId2"/>
              </a:rPr>
              <a:t>https://www.mvp.gov.ba/vanjska_politika_bih/multilateralni_odnosi/evropska_unija/institucije_i_tijela_eu/?id=49</a:t>
            </a:r>
            <a:r>
              <a:rPr lang="hr-HR" altLang="en-US" sz="1400" dirty="0"/>
              <a:t>   </a:t>
            </a:r>
          </a:p>
          <a:p>
            <a:pPr lvl="1">
              <a:spcAft>
                <a:spcPts val="600"/>
              </a:spcAft>
              <a:defRPr/>
            </a:pPr>
            <a:endParaRPr lang="hr-HR" altLang="en-US" sz="1600" dirty="0"/>
          </a:p>
          <a:p>
            <a:pPr lvl="1">
              <a:spcAft>
                <a:spcPts val="600"/>
              </a:spcAft>
              <a:defRPr/>
            </a:pPr>
            <a:endParaRPr lang="hr-HR" altLang="en-US" sz="1600" dirty="0"/>
          </a:p>
          <a:p>
            <a:pPr lvl="1">
              <a:spcAft>
                <a:spcPts val="600"/>
              </a:spcAft>
              <a:defRPr/>
            </a:pPr>
            <a:endParaRPr lang="hr-HR" altLang="en-US" sz="1600" dirty="0"/>
          </a:p>
        </p:txBody>
      </p:sp>
      <p:sp>
        <p:nvSpPr>
          <p:cNvPr id="17411" name="Rezervirano mjesto broja slajda 3">
            <a:extLst>
              <a:ext uri="{FF2B5EF4-FFF2-40B4-BE49-F238E27FC236}">
                <a16:creationId xmlns:a16="http://schemas.microsoft.com/office/drawing/2014/main" id="{6929C6C9-C47D-4386-878F-12C2BC769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2A008FE-70DB-4010-8815-9AFF7BD95DB2}" type="slidenum">
              <a:rPr lang="hr-HR" altLang="en-US">
                <a:solidFill>
                  <a:srgbClr val="7B9899"/>
                </a:solidFill>
                <a:latin typeface="Georgia" panose="02040502050405020303" pitchFamily="18" charset="0"/>
              </a:rPr>
              <a:pPr/>
              <a:t>4</a:t>
            </a:fld>
            <a:endParaRPr lang="hr-HR" altLang="en-US">
              <a:solidFill>
                <a:srgbClr val="7B9899"/>
              </a:solidFill>
              <a:latin typeface="Georgia" panose="02040502050405020303" pitchFamily="18" charset="0"/>
            </a:endParaRPr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ACF26C03-034C-4BB9-89C0-64116F7FD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87" y="332656"/>
            <a:ext cx="8785225" cy="694457"/>
          </a:xfrm>
        </p:spPr>
        <p:txBody>
          <a:bodyPr/>
          <a:lstStyle/>
          <a:p>
            <a:pPr eaLnBrk="1" fontAlgn="auto" hangingPunct="1">
              <a:spcAft>
                <a:spcPts val="1200"/>
              </a:spcAft>
              <a:defRPr/>
            </a:pPr>
            <a:r>
              <a:rPr lang="bs-Latn-BA" sz="2400" dirty="0"/>
              <a:t>EVROPSKA UNIJA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39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39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39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39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39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39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39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39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39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39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39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39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39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39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39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39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390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390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390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390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390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390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390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2390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390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390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2390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2390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zervirano mjesto sadržaja 2">
            <a:extLst>
              <a:ext uri="{FF2B5EF4-FFF2-40B4-BE49-F238E27FC236}">
                <a16:creationId xmlns:a16="http://schemas.microsoft.com/office/drawing/2014/main" id="{4E8E2F13-37CD-4563-B7F5-B5F97EAF84E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79388" y="1340769"/>
            <a:ext cx="8626475" cy="5040982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hr-BA" altLang="en-US" sz="2100" dirty="0"/>
              <a:t>Salavatore D, 2016- doio 20.1-20.3</a:t>
            </a:r>
          </a:p>
          <a:p>
            <a:pPr>
              <a:spcAft>
                <a:spcPts val="600"/>
              </a:spcAft>
            </a:pPr>
            <a:r>
              <a:rPr lang="hr-BA" altLang="en-US" sz="2100" dirty="0"/>
              <a:t>Argumenti u korist fleksibilnog kursa</a:t>
            </a:r>
          </a:p>
          <a:p>
            <a:pPr lvl="1">
              <a:spcAft>
                <a:spcPts val="600"/>
              </a:spcAft>
            </a:pPr>
            <a:r>
              <a:rPr lang="hr-BA" altLang="en-US" sz="1600" dirty="0"/>
              <a:t>Tržišna efiksanost (uspostavljanje unutrašnje i spoljne r., izostanak špekulacija, spacijalizacija na bazi komp.prednosti)</a:t>
            </a:r>
          </a:p>
          <a:p>
            <a:pPr lvl="1">
              <a:spcAft>
                <a:spcPts val="600"/>
              </a:spcAft>
            </a:pPr>
            <a:r>
              <a:rPr lang="hr-BA" altLang="en-US" sz="1600" dirty="0"/>
              <a:t>Lakše vođenje ekonomske politike (monetartna politika – instrumenti, novčana masa, ntitinflaciona politika i spoljna ravnoteža, sprečavanje uvoza inflacije, jednak tretman svih sektora, smanjenje potrebe intervencija na dev tržištu)</a:t>
            </a:r>
          </a:p>
          <a:p>
            <a:pPr>
              <a:spcAft>
                <a:spcPts val="600"/>
              </a:spcAft>
            </a:pPr>
            <a:r>
              <a:rPr lang="hr-BA" altLang="en-US" sz="2100" dirty="0"/>
              <a:t>Argumenti u korist fiksnog kursa</a:t>
            </a:r>
          </a:p>
          <a:p>
            <a:pPr lvl="1">
              <a:spcAft>
                <a:spcPts val="600"/>
              </a:spcAft>
            </a:pPr>
            <a:r>
              <a:rPr lang="hr-BA" altLang="en-US" sz="1600" dirty="0"/>
              <a:t>Manje neizvjesnosti  (pomjeranje tražnje –grafički prikaz)</a:t>
            </a:r>
          </a:p>
          <a:p>
            <a:pPr lvl="1">
              <a:spcAft>
                <a:spcPts val="600"/>
              </a:spcAft>
            </a:pPr>
            <a:r>
              <a:rPr lang="hr-BA" altLang="en-US" sz="1600" dirty="0"/>
              <a:t>Stabilizujuće špekulacije</a:t>
            </a:r>
          </a:p>
          <a:p>
            <a:pPr lvl="1">
              <a:spcAft>
                <a:spcPts val="600"/>
              </a:spcAft>
            </a:pPr>
            <a:r>
              <a:rPr lang="hr-BA" altLang="en-US" sz="1600" dirty="0"/>
              <a:t>Cjenovna disciplina</a:t>
            </a:r>
          </a:p>
          <a:p>
            <a:pPr>
              <a:spcAft>
                <a:spcPts val="600"/>
              </a:spcAft>
            </a:pPr>
            <a:r>
              <a:rPr lang="hr-BA" altLang="en-US" sz="2100" dirty="0"/>
              <a:t>Trilema otvorene privrede (ciljevi: fiksan kurs, autonomna monetarna politika, slobodni kapitalni tokovi)</a:t>
            </a:r>
          </a:p>
          <a:p>
            <a:pPr>
              <a:spcAft>
                <a:spcPts val="600"/>
              </a:spcAft>
            </a:pPr>
            <a:endParaRPr lang="hr-BA" altLang="en-US" sz="2100" dirty="0"/>
          </a:p>
          <a:p>
            <a:pPr lvl="1">
              <a:spcAft>
                <a:spcPts val="600"/>
              </a:spcAft>
            </a:pPr>
            <a:endParaRPr lang="hr-BA" altLang="en-US" sz="1600" dirty="0"/>
          </a:p>
        </p:txBody>
      </p:sp>
      <p:sp>
        <p:nvSpPr>
          <p:cNvPr id="18435" name="Rezervirano mjesto broja slajda 3">
            <a:extLst>
              <a:ext uri="{FF2B5EF4-FFF2-40B4-BE49-F238E27FC236}">
                <a16:creationId xmlns:a16="http://schemas.microsoft.com/office/drawing/2014/main" id="{BB43BCF4-023A-40B7-A343-ED67C51FE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9968377-8074-402E-A09F-97E8FC6181C7}" type="slidenum">
              <a:rPr lang="hr-HR" altLang="en-US">
                <a:solidFill>
                  <a:srgbClr val="7B9899"/>
                </a:solidFill>
                <a:latin typeface="Georgia" panose="02040502050405020303" pitchFamily="18" charset="0"/>
              </a:rPr>
              <a:pPr/>
              <a:t>5</a:t>
            </a:fld>
            <a:endParaRPr lang="hr-HR" altLang="en-US">
              <a:solidFill>
                <a:srgbClr val="7B9899"/>
              </a:solidFill>
              <a:latin typeface="Georgia" panose="02040502050405020303" pitchFamily="18" charset="0"/>
            </a:endParaRPr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EA30172A-9203-4A03-B0AA-84EF7090D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88" y="404813"/>
            <a:ext cx="8785225" cy="608012"/>
          </a:xfrm>
        </p:spPr>
        <p:txBody>
          <a:bodyPr/>
          <a:lstStyle/>
          <a:p>
            <a:pPr eaLnBrk="1" fontAlgn="auto" hangingPunct="1">
              <a:spcAft>
                <a:spcPts val="1200"/>
              </a:spcAft>
              <a:defRPr/>
            </a:pPr>
            <a:r>
              <a:rPr lang="bs-Latn-BA" sz="2400" dirty="0"/>
              <a:t>FLEKSIBILNI NASUPROT FIKSNOM KURSU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6137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39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39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39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39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39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39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39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39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39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39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39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39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39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39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39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39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zervirano mjesto sadržaja 2">
            <a:extLst>
              <a:ext uri="{FF2B5EF4-FFF2-40B4-BE49-F238E27FC236}">
                <a16:creationId xmlns:a16="http://schemas.microsoft.com/office/drawing/2014/main" id="{4E8E2F13-37CD-4563-B7F5-B5F97EAF84E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79388" y="1340769"/>
            <a:ext cx="8626475" cy="5040982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hr-BA" altLang="en-US" sz="2100" dirty="0"/>
              <a:t>Salavatore, D – (dio 20.4A)</a:t>
            </a:r>
          </a:p>
          <a:p>
            <a:pPr>
              <a:spcAft>
                <a:spcPts val="600"/>
              </a:spcAft>
            </a:pPr>
            <a:r>
              <a:rPr lang="hr-BA" altLang="en-US" sz="2100" dirty="0"/>
              <a:t>Definicija...ne odnosi se na broj zemalja članica </a:t>
            </a:r>
          </a:p>
          <a:p>
            <a:pPr>
              <a:spcAft>
                <a:spcPts val="600"/>
              </a:spcAft>
            </a:pPr>
            <a:r>
              <a:rPr lang="hr-BA" altLang="en-US" sz="2100" dirty="0"/>
              <a:t>To je područje kojem su svojstveni simetrični šokovi, gdje postoji mobilnost radne snage i drugih faktora proizvodnje</a:t>
            </a:r>
          </a:p>
          <a:p>
            <a:pPr>
              <a:spcAft>
                <a:spcPts val="600"/>
              </a:spcAft>
            </a:pPr>
            <a:r>
              <a:rPr lang="hr-BA" altLang="en-US" sz="2100" dirty="0"/>
              <a:t>Korištenje zajedničke valute ili trajno (permanentno fiksiranje dev.kurseva)</a:t>
            </a:r>
          </a:p>
          <a:p>
            <a:pPr>
              <a:spcAft>
                <a:spcPts val="600"/>
              </a:spcAft>
            </a:pPr>
            <a:r>
              <a:rPr lang="hr-BA" altLang="en-US" sz="2100" dirty="0"/>
              <a:t>Stabilnost dev.kurseva i cijena, eliminisanje neizvjesnosti</a:t>
            </a:r>
          </a:p>
          <a:p>
            <a:pPr>
              <a:spcAft>
                <a:spcPts val="600"/>
              </a:spcAft>
            </a:pPr>
            <a:r>
              <a:rPr lang="hr-BA" altLang="en-US" sz="2100" dirty="0"/>
              <a:t>Manji troškovi intervencija na deviznom tržištu, nema potrebe za hedžingom</a:t>
            </a:r>
          </a:p>
          <a:p>
            <a:pPr>
              <a:spcAft>
                <a:spcPts val="600"/>
              </a:spcAft>
            </a:pPr>
            <a:r>
              <a:rPr lang="hr-BA" altLang="en-US" sz="2100" dirty="0"/>
              <a:t>Lakše planiranje i veća međunarodna trgovina i investicije</a:t>
            </a:r>
          </a:p>
          <a:p>
            <a:pPr>
              <a:spcAft>
                <a:spcPts val="600"/>
              </a:spcAft>
            </a:pPr>
            <a:r>
              <a:rPr lang="hr-BA" altLang="en-US" sz="2100" dirty="0"/>
              <a:t>Nedostatak – nemogućnost vođenja autonomne monetarne politike</a:t>
            </a:r>
          </a:p>
          <a:p>
            <a:pPr>
              <a:spcAft>
                <a:spcPts val="600"/>
              </a:spcAft>
            </a:pPr>
            <a:r>
              <a:rPr lang="hr-BA" altLang="en-US" sz="2100" dirty="0"/>
              <a:t>Pretpostavke optimalnosti </a:t>
            </a:r>
            <a:r>
              <a:rPr lang="hr-BA" altLang="en-US" sz="1800" dirty="0"/>
              <a:t>(mobilnost resursa, strukturne sličnosti, moguićnost koordinacije mon.i fiks.politika)</a:t>
            </a:r>
          </a:p>
          <a:p>
            <a:pPr>
              <a:spcAft>
                <a:spcPts val="600"/>
              </a:spcAft>
            </a:pPr>
            <a:endParaRPr lang="hr-BA" altLang="en-US" sz="2100" dirty="0"/>
          </a:p>
        </p:txBody>
      </p:sp>
      <p:sp>
        <p:nvSpPr>
          <p:cNvPr id="18435" name="Rezervirano mjesto broja slajda 3">
            <a:extLst>
              <a:ext uri="{FF2B5EF4-FFF2-40B4-BE49-F238E27FC236}">
                <a16:creationId xmlns:a16="http://schemas.microsoft.com/office/drawing/2014/main" id="{BB43BCF4-023A-40B7-A343-ED67C51FE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9968377-8074-402E-A09F-97E8FC6181C7}" type="slidenum">
              <a:rPr lang="hr-HR" altLang="en-US">
                <a:solidFill>
                  <a:srgbClr val="7B9899"/>
                </a:solidFill>
                <a:latin typeface="Georgia" panose="02040502050405020303" pitchFamily="18" charset="0"/>
              </a:rPr>
              <a:pPr/>
              <a:t>6</a:t>
            </a:fld>
            <a:endParaRPr lang="hr-HR" altLang="en-US">
              <a:solidFill>
                <a:srgbClr val="7B9899"/>
              </a:solidFill>
              <a:latin typeface="Georgia" panose="02040502050405020303" pitchFamily="18" charset="0"/>
            </a:endParaRPr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EA30172A-9203-4A03-B0AA-84EF7090D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88" y="404813"/>
            <a:ext cx="8785225" cy="608012"/>
          </a:xfrm>
        </p:spPr>
        <p:txBody>
          <a:bodyPr/>
          <a:lstStyle/>
          <a:p>
            <a:pPr eaLnBrk="1" fontAlgn="auto" hangingPunct="1">
              <a:spcAft>
                <a:spcPts val="1200"/>
              </a:spcAft>
              <a:defRPr/>
            </a:pPr>
            <a:r>
              <a:rPr lang="bs-Latn-BA" sz="2400" dirty="0"/>
              <a:t>OPTIMALNA VALUTNA ZONA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67796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39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39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39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39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39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39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39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39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39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39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39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39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39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39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39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39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zervirano mjesto sadržaja 2">
            <a:extLst>
              <a:ext uri="{FF2B5EF4-FFF2-40B4-BE49-F238E27FC236}">
                <a16:creationId xmlns:a16="http://schemas.microsoft.com/office/drawing/2014/main" id="{4E8E2F13-37CD-4563-B7F5-B5F97EAF84E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79388" y="1340769"/>
            <a:ext cx="8626475" cy="5040982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bs-Latn-BA" altLang="en-US" sz="2100" dirty="0"/>
              <a:t>Salavatore, D – (dio 20.4B)</a:t>
            </a:r>
          </a:p>
          <a:p>
            <a:pPr>
              <a:spcAft>
                <a:spcPts val="600"/>
              </a:spcAft>
            </a:pPr>
            <a:r>
              <a:rPr lang="en-US" altLang="en-US" sz="2100" dirty="0" err="1"/>
              <a:t>Evropska</a:t>
            </a:r>
            <a:r>
              <a:rPr lang="sr-Cyrl-CS" altLang="en-US" sz="2100" dirty="0"/>
              <a:t> </a:t>
            </a:r>
            <a:r>
              <a:rPr lang="en-US" altLang="en-US" sz="2100" dirty="0" err="1"/>
              <a:t>monetarna</a:t>
            </a:r>
            <a:r>
              <a:rPr lang="sr-Cyrl-CS" altLang="en-US" sz="2100" dirty="0"/>
              <a:t> </a:t>
            </a:r>
            <a:r>
              <a:rPr lang="en-US" altLang="en-US" sz="2100" dirty="0" err="1"/>
              <a:t>zmija</a:t>
            </a:r>
            <a:r>
              <a:rPr lang="sr-Cyrl-CS" altLang="en-US" sz="2100" dirty="0"/>
              <a:t> </a:t>
            </a:r>
            <a:r>
              <a:rPr lang="en-US" altLang="en-US" sz="2100" dirty="0"/>
              <a:t>je</a:t>
            </a:r>
            <a:r>
              <a:rPr lang="sr-Cyrl-CS" altLang="en-US" sz="2100" dirty="0"/>
              <a:t> </a:t>
            </a:r>
            <a:r>
              <a:rPr lang="en-US" altLang="en-US" sz="2100" dirty="0" err="1"/>
              <a:t>marta</a:t>
            </a:r>
            <a:r>
              <a:rPr lang="sr-Cyrl-CS" altLang="en-US" sz="2100" dirty="0"/>
              <a:t> 1979. </a:t>
            </a:r>
            <a:r>
              <a:rPr lang="en-US" altLang="en-US" sz="2100" dirty="0" err="1"/>
              <a:t>godine</a:t>
            </a:r>
            <a:r>
              <a:rPr lang="sr-Cyrl-CS" altLang="en-US" sz="2100" dirty="0"/>
              <a:t> </a:t>
            </a:r>
            <a:r>
              <a:rPr lang="en-US" altLang="en-US" sz="2100" dirty="0" err="1"/>
              <a:t>zamijenjena</a:t>
            </a:r>
            <a:r>
              <a:rPr lang="sr-Cyrl-CS" altLang="en-US" sz="2100" dirty="0"/>
              <a:t>  </a:t>
            </a:r>
            <a:r>
              <a:rPr lang="en-US" altLang="en-US" sz="2100" dirty="0" err="1"/>
              <a:t>Evropskim</a:t>
            </a:r>
            <a:r>
              <a:rPr lang="sr-Cyrl-CS" altLang="en-US" sz="2100" dirty="0"/>
              <a:t> </a:t>
            </a:r>
            <a:r>
              <a:rPr lang="en-US" altLang="en-US" sz="2100" dirty="0" err="1"/>
              <a:t>monetarnim</a:t>
            </a:r>
            <a:r>
              <a:rPr lang="sr-Cyrl-CS" altLang="en-US" sz="2100" dirty="0"/>
              <a:t> </a:t>
            </a:r>
            <a:r>
              <a:rPr lang="en-US" altLang="en-US" sz="2100" dirty="0" err="1"/>
              <a:t>sistemom</a:t>
            </a:r>
            <a:r>
              <a:rPr lang="sr-Cyrl-CS" altLang="en-US" sz="2100" dirty="0"/>
              <a:t> (</a:t>
            </a:r>
            <a:r>
              <a:rPr lang="en-US" altLang="en-US" sz="2100" dirty="0"/>
              <a:t> EMS </a:t>
            </a:r>
            <a:r>
              <a:rPr lang="sr-Cyrl-CS" altLang="en-US" sz="2100" dirty="0"/>
              <a:t>).  </a:t>
            </a:r>
            <a:endParaRPr lang="hr-BA" altLang="en-US" sz="2100" dirty="0"/>
          </a:p>
          <a:p>
            <a:pPr>
              <a:spcAft>
                <a:spcPts val="600"/>
              </a:spcAft>
            </a:pPr>
            <a:r>
              <a:rPr lang="en-US" altLang="en-US" sz="2100" dirty="0" err="1"/>
              <a:t>Osnovan</a:t>
            </a:r>
            <a:r>
              <a:rPr lang="sr-Cyrl-CS" altLang="en-US" sz="2100" dirty="0"/>
              <a:t> </a:t>
            </a:r>
            <a:r>
              <a:rPr lang="en-US" altLang="en-US" sz="2100" dirty="0"/>
              <a:t>je</a:t>
            </a:r>
            <a:r>
              <a:rPr lang="sr-Cyrl-CS" altLang="en-US" sz="2100" dirty="0"/>
              <a:t> </a:t>
            </a:r>
            <a:r>
              <a:rPr lang="en-US" altLang="en-US" sz="2100" dirty="0" err="1"/>
              <a:t>sa</a:t>
            </a:r>
            <a:r>
              <a:rPr lang="sr-Cyrl-CS" altLang="en-US" sz="2100" dirty="0"/>
              <a:t> </a:t>
            </a:r>
            <a:r>
              <a:rPr lang="en-US" altLang="en-US" sz="2100" dirty="0" err="1"/>
              <a:t>ciljem</a:t>
            </a:r>
            <a:r>
              <a:rPr lang="sr-Cyrl-CS" altLang="en-US" sz="2100" dirty="0"/>
              <a:t> </a:t>
            </a:r>
            <a:r>
              <a:rPr lang="en-US" altLang="en-US" sz="2100" dirty="0"/>
              <a:t>da</a:t>
            </a:r>
            <a:r>
              <a:rPr lang="sr-Cyrl-CS" altLang="en-US" sz="2100" dirty="0"/>
              <a:t> </a:t>
            </a:r>
            <a:r>
              <a:rPr lang="en-US" altLang="en-US" sz="2100" dirty="0" err="1"/>
              <a:t>obezbijedi</a:t>
            </a:r>
            <a:r>
              <a:rPr lang="sr-Cyrl-CS" altLang="en-US" sz="2100" dirty="0"/>
              <a:t> </a:t>
            </a:r>
            <a:r>
              <a:rPr lang="en-US" altLang="en-US" sz="2100" dirty="0" err="1"/>
              <a:t>monetarnu</a:t>
            </a:r>
            <a:r>
              <a:rPr lang="sr-Cyrl-CS" altLang="en-US" sz="2100" dirty="0"/>
              <a:t> </a:t>
            </a:r>
            <a:r>
              <a:rPr lang="en-US" altLang="en-US" sz="2100" dirty="0" err="1"/>
              <a:t>saradnju</a:t>
            </a:r>
            <a:r>
              <a:rPr lang="sr-Cyrl-CS" altLang="en-US" sz="2100" dirty="0"/>
              <a:t> </a:t>
            </a:r>
            <a:r>
              <a:rPr lang="en-US" altLang="en-US" sz="2100" dirty="0" err="1"/>
              <a:t>i</a:t>
            </a:r>
            <a:r>
              <a:rPr lang="sr-Cyrl-CS" altLang="en-US" sz="2100" dirty="0"/>
              <a:t> </a:t>
            </a:r>
            <a:r>
              <a:rPr lang="en-US" altLang="en-US" sz="2100" dirty="0" err="1"/>
              <a:t>stabilnost</a:t>
            </a:r>
            <a:r>
              <a:rPr lang="sr-Cyrl-CS" altLang="en-US" sz="2100" dirty="0"/>
              <a:t> </a:t>
            </a:r>
            <a:r>
              <a:rPr lang="en-US" altLang="en-US" sz="2100" dirty="0"/>
              <a:t>u</a:t>
            </a:r>
            <a:r>
              <a:rPr lang="sr-Cyrl-CS" altLang="en-US" sz="2100" dirty="0"/>
              <a:t> </a:t>
            </a:r>
            <a:r>
              <a:rPr lang="en-US" altLang="en-US" sz="2100" dirty="0" err="1"/>
              <a:t>okviru</a:t>
            </a:r>
            <a:r>
              <a:rPr lang="sr-Cyrl-CS" altLang="en-US" sz="2100" dirty="0"/>
              <a:t> </a:t>
            </a:r>
            <a:r>
              <a:rPr lang="en-US" altLang="en-US" sz="2100" dirty="0" err="1"/>
              <a:t>Evropske</a:t>
            </a:r>
            <a:r>
              <a:rPr lang="sr-Cyrl-CS" altLang="en-US" sz="2100" dirty="0"/>
              <a:t>  </a:t>
            </a:r>
            <a:r>
              <a:rPr lang="en-US" altLang="en-US" sz="2100" dirty="0" err="1"/>
              <a:t>zajednice</a:t>
            </a:r>
            <a:r>
              <a:rPr lang="sr-Cyrl-CS" altLang="en-US" sz="2100" dirty="0"/>
              <a:t>. </a:t>
            </a:r>
            <a:endParaRPr lang="en-US" altLang="en-US" sz="2100" dirty="0"/>
          </a:p>
          <a:p>
            <a:pPr>
              <a:spcAft>
                <a:spcPts val="600"/>
              </a:spcAft>
            </a:pPr>
            <a:r>
              <a:rPr lang="hr-BA" altLang="en-US" sz="2100" dirty="0"/>
              <a:t>EMS se zasnivao na tri elementa: </a:t>
            </a:r>
          </a:p>
          <a:p>
            <a:pPr lvl="1">
              <a:spcAft>
                <a:spcPts val="600"/>
              </a:spcAft>
            </a:pPr>
            <a:r>
              <a:rPr lang="hr-BA" altLang="en-US" sz="1600" dirty="0"/>
              <a:t>bilateralnim paritetima devizni </a:t>
            </a:r>
            <a:r>
              <a:rPr lang="hr-BA" altLang="en-US" sz="1600" dirty="0" err="1"/>
              <a:t>kursevi</a:t>
            </a:r>
            <a:r>
              <a:rPr lang="hr-BA" altLang="en-US" sz="1600" dirty="0"/>
              <a:t> su fiksni sa mogućnošću prilagođavanja. Određeni su pariteti između svake dvije valute Evropske zajednice i krajnje granice fluktuacije +/- 2,25% deviznih </a:t>
            </a:r>
            <a:r>
              <a:rPr lang="hr-BA" altLang="en-US" sz="1600" dirty="0" err="1"/>
              <a:t>kurseva</a:t>
            </a:r>
            <a:r>
              <a:rPr lang="hr-BA" altLang="en-US" sz="1600" dirty="0"/>
              <a:t> od utvrđenih pariteta, a za nestabilniju </a:t>
            </a:r>
            <a:r>
              <a:rPr lang="hr-BA" altLang="en-US" sz="1600" dirty="0" err="1"/>
              <a:t>italijansku</a:t>
            </a:r>
            <a:r>
              <a:rPr lang="hr-BA" altLang="en-US" sz="1600" dirty="0"/>
              <a:t> liru +/- 6%; </a:t>
            </a:r>
          </a:p>
          <a:p>
            <a:pPr lvl="1">
              <a:spcAft>
                <a:spcPts val="600"/>
              </a:spcAft>
            </a:pPr>
            <a:r>
              <a:rPr lang="hr-BA" altLang="en-US" sz="1600" dirty="0"/>
              <a:t>odlučivanje konsenzusom - zemlja ne smije unilateralno da promijeni paritet ako se ne slože sve zemlje članice; </a:t>
            </a:r>
          </a:p>
          <a:p>
            <a:pPr lvl="1">
              <a:spcAft>
                <a:spcPts val="600"/>
              </a:spcAft>
            </a:pPr>
            <a:r>
              <a:rPr lang="hr-BA" altLang="en-US" sz="1600" dirty="0"/>
              <a:t>uzajamna podrška – ukoliko na deviznom tržištu dođe do pritiska na granice dozvoljenih odstupanja</a:t>
            </a:r>
            <a:r>
              <a:rPr lang="en-US" altLang="en-US" sz="1600" dirty="0"/>
              <a:t> </a:t>
            </a:r>
            <a:r>
              <a:rPr lang="sr-Cyrl-BA" altLang="en-US" sz="1600" dirty="0"/>
              <a:t>(</a:t>
            </a:r>
            <a:r>
              <a:rPr lang="en-US" altLang="en-US" sz="1600" dirty="0"/>
              <a:t>75% </a:t>
            </a:r>
            <a:r>
              <a:rPr lang="en-US" altLang="en-US" sz="1600" dirty="0" err="1"/>
              <a:t>intervala</a:t>
            </a:r>
            <a:r>
              <a:rPr lang="sr-Cyrl-BA" altLang="en-US" sz="1600" dirty="0"/>
              <a:t>)</a:t>
            </a:r>
            <a:r>
              <a:rPr lang="hr-BA" altLang="en-US" sz="1600" dirty="0"/>
              <a:t> od pariteta, centralne banke su obavezne da </a:t>
            </a:r>
            <a:r>
              <a:rPr lang="hr-BA" altLang="en-US" sz="1600" dirty="0" err="1"/>
              <a:t>intervenišu</a:t>
            </a:r>
            <a:r>
              <a:rPr lang="hr-BA" altLang="en-US" sz="1600" dirty="0"/>
              <a:t> i zajednički vrate kurs bliže paritetu. </a:t>
            </a:r>
          </a:p>
        </p:txBody>
      </p:sp>
      <p:sp>
        <p:nvSpPr>
          <p:cNvPr id="18435" name="Rezervirano mjesto broja slajda 3">
            <a:extLst>
              <a:ext uri="{FF2B5EF4-FFF2-40B4-BE49-F238E27FC236}">
                <a16:creationId xmlns:a16="http://schemas.microsoft.com/office/drawing/2014/main" id="{BB43BCF4-023A-40B7-A343-ED67C51FE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9968377-8074-402E-A09F-97E8FC6181C7}" type="slidenum">
              <a:rPr lang="hr-HR" altLang="en-US">
                <a:solidFill>
                  <a:srgbClr val="7B9899"/>
                </a:solidFill>
                <a:latin typeface="Georgia" panose="02040502050405020303" pitchFamily="18" charset="0"/>
              </a:rPr>
              <a:pPr/>
              <a:t>7</a:t>
            </a:fld>
            <a:endParaRPr lang="hr-HR" altLang="en-US">
              <a:solidFill>
                <a:srgbClr val="7B9899"/>
              </a:solidFill>
              <a:latin typeface="Georgia" panose="02040502050405020303" pitchFamily="18" charset="0"/>
            </a:endParaRPr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EA30172A-9203-4A03-B0AA-84EF7090D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88" y="404813"/>
            <a:ext cx="8785225" cy="608012"/>
          </a:xfrm>
        </p:spPr>
        <p:txBody>
          <a:bodyPr/>
          <a:lstStyle/>
          <a:p>
            <a:pPr eaLnBrk="1" fontAlgn="auto" hangingPunct="1">
              <a:spcAft>
                <a:spcPts val="1200"/>
              </a:spcAft>
              <a:defRPr/>
            </a:pPr>
            <a:r>
              <a:rPr lang="bs-Latn-BA" sz="2400" dirty="0"/>
              <a:t>EVROPSKI MONETARNI SISTEM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39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39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39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39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39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39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39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39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39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39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39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39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zervirano mjesto sadržaja 2">
            <a:extLst>
              <a:ext uri="{FF2B5EF4-FFF2-40B4-BE49-F238E27FC236}">
                <a16:creationId xmlns:a16="http://schemas.microsoft.com/office/drawing/2014/main" id="{4E8E2F13-37CD-4563-B7F5-B5F97EAF84E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79388" y="1482725"/>
            <a:ext cx="8626475" cy="48990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hr-BA" altLang="en-US" sz="2100" dirty="0"/>
              <a:t>Mehanizam </a:t>
            </a:r>
            <a:r>
              <a:rPr lang="hr-BA" altLang="en-US" sz="2100" dirty="0" err="1"/>
              <a:t>odžavanja</a:t>
            </a:r>
            <a:r>
              <a:rPr lang="hr-BA" altLang="en-US" sz="2100" dirty="0"/>
              <a:t> deviznih </a:t>
            </a:r>
            <a:r>
              <a:rPr lang="hr-BA" altLang="en-US" sz="2100" dirty="0" err="1"/>
              <a:t>kurseva</a:t>
            </a:r>
            <a:r>
              <a:rPr lang="hr-BA" altLang="en-US" sz="2100" dirty="0"/>
              <a:t> u </a:t>
            </a:r>
            <a:r>
              <a:rPr lang="hr-BA" altLang="en-US" sz="2100" dirty="0" err="1"/>
              <a:t>okvioru</a:t>
            </a:r>
            <a:r>
              <a:rPr lang="hr-BA" altLang="en-US" sz="2100" dirty="0"/>
              <a:t> EMS poznat je pod skraćenicom ERM. </a:t>
            </a:r>
          </a:p>
          <a:p>
            <a:pPr>
              <a:spcAft>
                <a:spcPts val="600"/>
              </a:spcAft>
            </a:pPr>
            <a:r>
              <a:rPr lang="hr-BA" altLang="en-US" sz="2100" dirty="0"/>
              <a:t>U EMS je stvorena i Evropska novčana jedinica (“</a:t>
            </a:r>
            <a:r>
              <a:rPr lang="hr-BA" altLang="en-US" sz="2100" dirty="0" err="1"/>
              <a:t>eki</a:t>
            </a:r>
            <a:r>
              <a:rPr lang="hr-BA" altLang="en-US" sz="2100" dirty="0"/>
              <a:t>”). </a:t>
            </a:r>
            <a:endParaRPr lang="sr-Cyrl-BA" altLang="en-US" sz="2100" dirty="0"/>
          </a:p>
          <a:p>
            <a:pPr>
              <a:spcAft>
                <a:spcPts val="600"/>
              </a:spcAft>
            </a:pPr>
            <a:r>
              <a:rPr lang="bs-Latn-BA" altLang="en-US" sz="2100" dirty="0"/>
              <a:t>Vršene povremene devalvacije radi usklađivanja pariteta (Italija i Francuska)</a:t>
            </a:r>
          </a:p>
          <a:p>
            <a:pPr>
              <a:spcAft>
                <a:spcPts val="600"/>
              </a:spcAft>
            </a:pPr>
            <a:r>
              <a:rPr lang="bs-Latn-BA" altLang="en-US" sz="2100" dirty="0"/>
              <a:t>Kriza EMS 1992-93</a:t>
            </a:r>
            <a:endParaRPr lang="hr-BA" altLang="en-US" sz="2100" dirty="0"/>
          </a:p>
          <a:p>
            <a:pPr>
              <a:spcAft>
                <a:spcPts val="600"/>
              </a:spcAft>
            </a:pPr>
            <a:endParaRPr lang="hr-BA" altLang="en-US" sz="2100" dirty="0"/>
          </a:p>
        </p:txBody>
      </p:sp>
      <p:sp>
        <p:nvSpPr>
          <p:cNvPr id="18435" name="Rezervirano mjesto broja slajda 3">
            <a:extLst>
              <a:ext uri="{FF2B5EF4-FFF2-40B4-BE49-F238E27FC236}">
                <a16:creationId xmlns:a16="http://schemas.microsoft.com/office/drawing/2014/main" id="{BB43BCF4-023A-40B7-A343-ED67C51FE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9968377-8074-402E-A09F-97E8FC6181C7}" type="slidenum">
              <a:rPr lang="hr-HR" altLang="en-US">
                <a:solidFill>
                  <a:srgbClr val="7B9899"/>
                </a:solidFill>
                <a:latin typeface="Georgia" panose="02040502050405020303" pitchFamily="18" charset="0"/>
              </a:rPr>
              <a:pPr/>
              <a:t>8</a:t>
            </a:fld>
            <a:endParaRPr lang="hr-HR" altLang="en-US">
              <a:solidFill>
                <a:srgbClr val="7B9899"/>
              </a:solidFill>
              <a:latin typeface="Georgia" panose="02040502050405020303" pitchFamily="18" charset="0"/>
            </a:endParaRPr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EA30172A-9203-4A03-B0AA-84EF7090D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88" y="404813"/>
            <a:ext cx="8785225" cy="608012"/>
          </a:xfrm>
        </p:spPr>
        <p:txBody>
          <a:bodyPr/>
          <a:lstStyle/>
          <a:p>
            <a:pPr eaLnBrk="1" fontAlgn="auto" hangingPunct="1">
              <a:spcAft>
                <a:spcPts val="1200"/>
              </a:spcAft>
              <a:defRPr/>
            </a:pPr>
            <a:r>
              <a:rPr lang="bs-Latn-BA" sz="2400" dirty="0"/>
              <a:t>EVROPSKI MONETARNI SISTEM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59923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39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39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39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39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39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39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zervirano mjesto sadržaja 2">
            <a:extLst>
              <a:ext uri="{FF2B5EF4-FFF2-40B4-BE49-F238E27FC236}">
                <a16:creationId xmlns:a16="http://schemas.microsoft.com/office/drawing/2014/main" id="{414B2D6F-774C-46A3-AF06-8332BC8AF99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79388" y="1341438"/>
            <a:ext cx="8626475" cy="5040312"/>
          </a:xfrm>
        </p:spPr>
        <p:txBody>
          <a:bodyPr/>
          <a:lstStyle/>
          <a:p>
            <a:pPr marL="0" indent="0">
              <a:spcAft>
                <a:spcPts val="600"/>
              </a:spcAft>
              <a:buFont typeface="Wingdings 2" panose="05020102010507070707" pitchFamily="18" charset="2"/>
              <a:buNone/>
              <a:defRPr/>
            </a:pPr>
            <a:r>
              <a:rPr lang="hr-BA" sz="2100" dirty="0"/>
              <a:t>DELOROV PLAN STVARANA EKONOMSKE I MONETARNE UNIJE (1989)</a:t>
            </a:r>
          </a:p>
          <a:p>
            <a:pPr algn="just">
              <a:spcAft>
                <a:spcPts val="600"/>
              </a:spcAft>
              <a:defRPr/>
            </a:pPr>
            <a:r>
              <a:rPr lang="en-US" sz="2100" dirty="0"/>
              <a:t>I </a:t>
            </a:r>
            <a:r>
              <a:rPr lang="en-US" sz="2100" dirty="0" err="1"/>
              <a:t>faza</a:t>
            </a:r>
            <a:r>
              <a:rPr lang="hr-BA" sz="2100" dirty="0"/>
              <a:t> (1990-1994)</a:t>
            </a:r>
            <a:r>
              <a:rPr lang="en-US" sz="2100" dirty="0"/>
              <a:t> - je </a:t>
            </a:r>
            <a:r>
              <a:rPr lang="en-US" sz="2100" dirty="0" err="1"/>
              <a:t>imala</a:t>
            </a:r>
            <a:r>
              <a:rPr lang="en-US" sz="2100" dirty="0"/>
              <a:t> za </a:t>
            </a:r>
            <a:r>
              <a:rPr lang="en-US" sz="2100" dirty="0" err="1"/>
              <a:t>cilj</a:t>
            </a:r>
            <a:r>
              <a:rPr lang="en-US" sz="2100" dirty="0"/>
              <a:t> </a:t>
            </a:r>
            <a:r>
              <a:rPr lang="en-US" sz="2100" dirty="0" err="1"/>
              <a:t>privođenje</a:t>
            </a:r>
            <a:r>
              <a:rPr lang="en-US" sz="2100" dirty="0"/>
              <a:t> </a:t>
            </a:r>
            <a:r>
              <a:rPr lang="en-US" sz="2100" dirty="0" err="1"/>
              <a:t>kraju</a:t>
            </a:r>
            <a:r>
              <a:rPr lang="en-US" sz="2100" dirty="0"/>
              <a:t> </a:t>
            </a:r>
            <a:r>
              <a:rPr lang="en-US" sz="2100" dirty="0" err="1"/>
              <a:t>stvaranja</a:t>
            </a:r>
            <a:r>
              <a:rPr lang="en-US" sz="2100" dirty="0"/>
              <a:t> </a:t>
            </a:r>
            <a:r>
              <a:rPr lang="en-US" sz="2100" dirty="0" err="1"/>
              <a:t>unutrašnjeg</a:t>
            </a:r>
            <a:r>
              <a:rPr lang="en-US" sz="2100" dirty="0"/>
              <a:t> </a:t>
            </a:r>
            <a:r>
              <a:rPr lang="en-US" sz="2100" dirty="0" err="1"/>
              <a:t>tržišta</a:t>
            </a:r>
            <a:r>
              <a:rPr lang="en-US" sz="2100" dirty="0"/>
              <a:t>, </a:t>
            </a:r>
            <a:r>
              <a:rPr lang="bs-Latn-BA" sz="2100" dirty="0"/>
              <a:t>kooperaciju monetarnih i fiskalnih politika</a:t>
            </a:r>
            <a:r>
              <a:rPr lang="en-US" sz="2100" dirty="0"/>
              <a:t>, </a:t>
            </a:r>
            <a:r>
              <a:rPr lang="en-US" sz="2100" dirty="0" err="1"/>
              <a:t>uklanjanje</a:t>
            </a:r>
            <a:r>
              <a:rPr lang="en-US" sz="2100" dirty="0"/>
              <a:t> </a:t>
            </a:r>
            <a:r>
              <a:rPr lang="en-US" sz="2100" dirty="0" err="1"/>
              <a:t>preostalih</a:t>
            </a:r>
            <a:r>
              <a:rPr lang="en-US" sz="2100" dirty="0"/>
              <a:t> </a:t>
            </a:r>
            <a:r>
              <a:rPr lang="en-US" sz="2100" dirty="0" err="1"/>
              <a:t>prepreka</a:t>
            </a:r>
            <a:r>
              <a:rPr lang="en-US" sz="2100" dirty="0"/>
              <a:t> za </a:t>
            </a:r>
            <a:r>
              <a:rPr lang="en-US" sz="2100" dirty="0" err="1"/>
              <a:t>potpunu</a:t>
            </a:r>
            <a:r>
              <a:rPr lang="hr-BA" sz="2100" dirty="0"/>
              <a:t> </a:t>
            </a:r>
            <a:r>
              <a:rPr lang="en-US" sz="2100" dirty="0" err="1"/>
              <a:t>finansijsku</a:t>
            </a:r>
            <a:r>
              <a:rPr lang="en-US" sz="2100" dirty="0"/>
              <a:t> </a:t>
            </a:r>
            <a:r>
              <a:rPr lang="en-US" sz="2100" dirty="0" err="1"/>
              <a:t>integraciju</a:t>
            </a:r>
            <a:r>
              <a:rPr lang="en-US" sz="2100" dirty="0"/>
              <a:t> (</a:t>
            </a:r>
            <a:r>
              <a:rPr lang="en-US" sz="2100" dirty="0" err="1"/>
              <a:t>liberalizacija</a:t>
            </a:r>
            <a:r>
              <a:rPr lang="en-US" sz="2100" dirty="0"/>
              <a:t> </a:t>
            </a:r>
            <a:r>
              <a:rPr lang="en-US" sz="2100" dirty="0" err="1"/>
              <a:t>tokova</a:t>
            </a:r>
            <a:r>
              <a:rPr lang="en-US" sz="2100" dirty="0"/>
              <a:t> </a:t>
            </a:r>
            <a:r>
              <a:rPr lang="en-US" sz="2100" dirty="0" err="1"/>
              <a:t>kapitala</a:t>
            </a:r>
            <a:r>
              <a:rPr lang="en-US" sz="2100" dirty="0"/>
              <a:t>) </a:t>
            </a:r>
            <a:r>
              <a:rPr lang="en-US" sz="2100" dirty="0" err="1"/>
              <a:t>i</a:t>
            </a:r>
            <a:r>
              <a:rPr lang="en-US" sz="2100" dirty="0"/>
              <a:t> </a:t>
            </a:r>
            <a:r>
              <a:rPr lang="en-US" sz="2100" dirty="0" err="1"/>
              <a:t>intenziviranje</a:t>
            </a:r>
            <a:r>
              <a:rPr lang="en-US" sz="2100" dirty="0"/>
              <a:t> </a:t>
            </a:r>
            <a:r>
              <a:rPr lang="en-US" sz="2100" dirty="0" err="1"/>
              <a:t>monetarne</a:t>
            </a:r>
            <a:r>
              <a:rPr lang="en-US" sz="2100" dirty="0"/>
              <a:t> </a:t>
            </a:r>
            <a:r>
              <a:rPr lang="en-US" sz="2100" dirty="0" err="1"/>
              <a:t>saradnje</a:t>
            </a:r>
            <a:r>
              <a:rPr lang="en-US" sz="2100" dirty="0"/>
              <a:t>.</a:t>
            </a:r>
          </a:p>
          <a:p>
            <a:pPr algn="just">
              <a:spcAft>
                <a:spcPts val="600"/>
              </a:spcAft>
              <a:defRPr/>
            </a:pPr>
            <a:r>
              <a:rPr lang="en-US" sz="2100" dirty="0"/>
              <a:t>II </a:t>
            </a:r>
            <a:r>
              <a:rPr lang="en-US" sz="2100" dirty="0" err="1"/>
              <a:t>faza</a:t>
            </a:r>
            <a:r>
              <a:rPr lang="hr-BA" sz="2100" dirty="0"/>
              <a:t> (1995-1998) </a:t>
            </a:r>
            <a:r>
              <a:rPr lang="en-US" sz="2100" dirty="0"/>
              <a:t> - </a:t>
            </a:r>
            <a:r>
              <a:rPr lang="hr-BA" sz="2100" dirty="0"/>
              <a:t>Osnovan Evropski monetarni institut-EMI-Preteča Evropske centralne banke - ECB. – čvršća kooperacija i smanjivanje margina </a:t>
            </a:r>
            <a:r>
              <a:rPr lang="hr-BA" sz="2100" dirty="0" err="1"/>
              <a:t>oscialacije</a:t>
            </a:r>
            <a:r>
              <a:rPr lang="hr-BA" sz="2100" dirty="0"/>
              <a:t> </a:t>
            </a:r>
            <a:r>
              <a:rPr lang="hr-BA" sz="2100" dirty="0" err="1"/>
              <a:t>dv.kurseva</a:t>
            </a:r>
            <a:endParaRPr lang="en-US" sz="2100" dirty="0"/>
          </a:p>
          <a:p>
            <a:pPr algn="just">
              <a:spcAft>
                <a:spcPts val="600"/>
              </a:spcAft>
              <a:defRPr/>
            </a:pPr>
            <a:r>
              <a:rPr lang="en-US" sz="2100" dirty="0"/>
              <a:t>III </a:t>
            </a:r>
            <a:r>
              <a:rPr lang="en-US" sz="2100" dirty="0" err="1"/>
              <a:t>faza</a:t>
            </a:r>
            <a:r>
              <a:rPr lang="hr-BA" sz="2100" dirty="0"/>
              <a:t> (1999-2002)</a:t>
            </a:r>
            <a:r>
              <a:rPr lang="en-US" sz="2100" dirty="0"/>
              <a:t> - je </a:t>
            </a:r>
            <a:r>
              <a:rPr lang="en-US" sz="2100" dirty="0" err="1"/>
              <a:t>predviđala</a:t>
            </a:r>
            <a:r>
              <a:rPr lang="en-US" sz="2100" dirty="0"/>
              <a:t> </a:t>
            </a:r>
            <a:r>
              <a:rPr lang="en-US" sz="2100" dirty="0" err="1"/>
              <a:t>neopozivo</a:t>
            </a:r>
            <a:r>
              <a:rPr lang="en-US" sz="2100" dirty="0"/>
              <a:t> </a:t>
            </a:r>
            <a:r>
              <a:rPr lang="en-US" sz="2100" dirty="0" err="1"/>
              <a:t>fiksiranje</a:t>
            </a:r>
            <a:r>
              <a:rPr lang="en-US" sz="2100" dirty="0"/>
              <a:t> </a:t>
            </a:r>
            <a:r>
              <a:rPr lang="en-US" sz="2100" dirty="0" err="1"/>
              <a:t>valutnih</a:t>
            </a:r>
            <a:r>
              <a:rPr lang="en-US" sz="2100" dirty="0"/>
              <a:t> </a:t>
            </a:r>
            <a:r>
              <a:rPr lang="en-US" sz="2100" dirty="0" err="1"/>
              <a:t>kurseva</a:t>
            </a:r>
            <a:r>
              <a:rPr lang="hr-BA" sz="2100" dirty="0"/>
              <a:t> i</a:t>
            </a:r>
            <a:r>
              <a:rPr lang="en-US" sz="2100" dirty="0"/>
              <a:t> </a:t>
            </a:r>
            <a:r>
              <a:rPr lang="en-US" sz="2100" dirty="0" err="1"/>
              <a:t>uvođenje</a:t>
            </a:r>
            <a:r>
              <a:rPr lang="hr-BA" sz="2100" dirty="0"/>
              <a:t> </a:t>
            </a:r>
            <a:r>
              <a:rPr lang="en-US" sz="2100" dirty="0" err="1"/>
              <a:t>jedinstvene</a:t>
            </a:r>
            <a:r>
              <a:rPr lang="en-US" sz="2100" dirty="0"/>
              <a:t> </a:t>
            </a:r>
            <a:r>
              <a:rPr lang="en-US" sz="2100" dirty="0" err="1"/>
              <a:t>zajedničke</a:t>
            </a:r>
            <a:r>
              <a:rPr lang="en-US" sz="2100" dirty="0"/>
              <a:t> </a:t>
            </a:r>
            <a:r>
              <a:rPr lang="en-US" sz="2100" dirty="0" err="1"/>
              <a:t>valute</a:t>
            </a:r>
            <a:r>
              <a:rPr lang="hr-BA" sz="2100" dirty="0"/>
              <a:t>. Početak rada ECB.</a:t>
            </a:r>
            <a:endParaRPr lang="en-US" sz="2100" dirty="0"/>
          </a:p>
        </p:txBody>
      </p:sp>
      <p:sp>
        <p:nvSpPr>
          <p:cNvPr id="21507" name="Rezervirano mjesto broja slajda 3">
            <a:extLst>
              <a:ext uri="{FF2B5EF4-FFF2-40B4-BE49-F238E27FC236}">
                <a16:creationId xmlns:a16="http://schemas.microsoft.com/office/drawing/2014/main" id="{BCB1EFC3-38A3-4C8A-AD12-B08CBC581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0153C02-5E03-4A33-9394-7509B6B23FAB}" type="slidenum">
              <a:rPr lang="hr-HR" altLang="en-US">
                <a:solidFill>
                  <a:srgbClr val="7B9899"/>
                </a:solidFill>
                <a:latin typeface="Georgia" panose="02040502050405020303" pitchFamily="18" charset="0"/>
              </a:rPr>
              <a:pPr/>
              <a:t>9</a:t>
            </a:fld>
            <a:endParaRPr lang="hr-HR" altLang="en-US">
              <a:solidFill>
                <a:srgbClr val="7B9899"/>
              </a:solidFill>
              <a:latin typeface="Georgia" panose="02040502050405020303" pitchFamily="18" charset="0"/>
            </a:endParaRPr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BF3191EA-2ECA-4EF7-8FA2-AF1D07C1D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88" y="404813"/>
            <a:ext cx="8785225" cy="608012"/>
          </a:xfrm>
        </p:spPr>
        <p:txBody>
          <a:bodyPr/>
          <a:lstStyle/>
          <a:p>
            <a:pPr eaLnBrk="1" fontAlgn="auto" hangingPunct="1">
              <a:spcAft>
                <a:spcPts val="1200"/>
              </a:spcAft>
              <a:defRPr/>
            </a:pPr>
            <a:r>
              <a:rPr lang="bs-Latn-BA" sz="2400" dirty="0"/>
              <a:t>Prerastanje u monetarnu uniju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39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39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39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39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39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39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6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3599</TotalTime>
  <Words>1303</Words>
  <Application>Microsoft Office PowerPoint</Application>
  <PresentationFormat>On-screen Show (4:3)</PresentationFormat>
  <Paragraphs>119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Georgia</vt:lpstr>
      <vt:lpstr>Times New Roman</vt:lpstr>
      <vt:lpstr>Wingdings</vt:lpstr>
      <vt:lpstr>Wingdings 2</vt:lpstr>
      <vt:lpstr>Civic</vt:lpstr>
      <vt:lpstr> EKONОMSKA INTEGRACIJA, FLEKSIBILNI NASUPROT FIKSNOM KURSU, OPTIMANLA VALUTNA ZONA  </vt:lpstr>
      <vt:lpstr>UVOD</vt:lpstr>
      <vt:lpstr>CARINSKA UNIJA</vt:lpstr>
      <vt:lpstr>EVROPSKA UNIJA</vt:lpstr>
      <vt:lpstr>FLEKSIBILNI NASUPROT FIKSNOM KURSU</vt:lpstr>
      <vt:lpstr>OPTIMALNA VALUTNA ZONA</vt:lpstr>
      <vt:lpstr>EVROPSKI MONETARNI SISTEM</vt:lpstr>
      <vt:lpstr>EVROPSKI MONETARNI SISTEM</vt:lpstr>
      <vt:lpstr>Prerastanje u monetarnu uniju</vt:lpstr>
      <vt:lpstr>Prerastanje u monetarnu uniju</vt:lpstr>
      <vt:lpstr>Prerastanje u monetarnu uniju</vt:lpstr>
      <vt:lpstr>Ispitna pitanja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MEĐUNARODNA EKONOMIJA</dc:title>
  <dc:creator>win7</dc:creator>
  <cp:lastModifiedBy>DG</cp:lastModifiedBy>
  <cp:revision>249</cp:revision>
  <dcterms:created xsi:type="dcterms:W3CDTF">2017-12-23T08:02:18Z</dcterms:created>
  <dcterms:modified xsi:type="dcterms:W3CDTF">2022-05-25T10:26:25Z</dcterms:modified>
</cp:coreProperties>
</file>