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307" r:id="rId3"/>
    <p:sldId id="308" r:id="rId4"/>
    <p:sldId id="309" r:id="rId5"/>
    <p:sldId id="347" r:id="rId6"/>
    <p:sldId id="310" r:id="rId7"/>
    <p:sldId id="311" r:id="rId8"/>
    <p:sldId id="338" r:id="rId9"/>
    <p:sldId id="345" r:id="rId10"/>
    <p:sldId id="312" r:id="rId11"/>
    <p:sldId id="320" r:id="rId12"/>
    <p:sldId id="322" r:id="rId13"/>
    <p:sldId id="353" r:id="rId14"/>
    <p:sldId id="354" r:id="rId15"/>
    <p:sldId id="355" r:id="rId16"/>
    <p:sldId id="319" r:id="rId17"/>
    <p:sldId id="330" r:id="rId18"/>
    <p:sldId id="340" r:id="rId19"/>
    <p:sldId id="324" r:id="rId20"/>
    <p:sldId id="325" r:id="rId21"/>
    <p:sldId id="326" r:id="rId22"/>
    <p:sldId id="341" r:id="rId23"/>
    <p:sldId id="333" r:id="rId24"/>
    <p:sldId id="334" r:id="rId25"/>
    <p:sldId id="335" r:id="rId26"/>
    <p:sldId id="336" r:id="rId27"/>
    <p:sldId id="337" r:id="rId28"/>
    <p:sldId id="349" r:id="rId29"/>
    <p:sldId id="35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9" d="100"/>
          <a:sy n="69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BH!$A$2</c:f>
              <c:strCache>
                <c:ptCount val="1"/>
                <c:pt idx="0">
                  <c:v>Inflows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BH!$B$1:$K$1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BH!$B$2:$K$2</c:f>
              <c:numCache>
                <c:formatCode>#,##0</c:formatCode>
                <c:ptCount val="10"/>
                <c:pt idx="0">
                  <c:v>351.1750343354189</c:v>
                </c:pt>
                <c:pt idx="1">
                  <c:v>554.68965473006347</c:v>
                </c:pt>
                <c:pt idx="2">
                  <c:v>1819.2442267319802</c:v>
                </c:pt>
                <c:pt idx="3">
                  <c:v>1001.6476932294788</c:v>
                </c:pt>
                <c:pt idx="4">
                  <c:v>249.94850449964127</c:v>
                </c:pt>
                <c:pt idx="5">
                  <c:v>406.02949740644937</c:v>
                </c:pt>
                <c:pt idx="6">
                  <c:v>496.46751105235472</c:v>
                </c:pt>
                <c:pt idx="7">
                  <c:v>350.87143035455028</c:v>
                </c:pt>
                <c:pt idx="8">
                  <c:v>283.49343199484065</c:v>
                </c:pt>
                <c:pt idx="9">
                  <c:v>564.0034214197326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214272"/>
        <c:axId val="156876800"/>
      </c:lineChart>
      <c:lineChart>
        <c:grouping val="standard"/>
        <c:varyColors val="0"/>
        <c:ser>
          <c:idx val="1"/>
          <c:order val="1"/>
          <c:tx>
            <c:strRef>
              <c:f>BH!$A$3</c:f>
              <c:strCache>
                <c:ptCount val="1"/>
                <c:pt idx="0">
                  <c:v>Ratio to GFCF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BH!$B$1:$K$1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BH!$B$3:$K$3</c:f>
              <c:numCache>
                <c:formatCode>0.0</c:formatCode>
                <c:ptCount val="10"/>
                <c:pt idx="0">
                  <c:v>12.19749517936903</c:v>
                </c:pt>
                <c:pt idx="1">
                  <c:v>21.699410217653934</c:v>
                </c:pt>
                <c:pt idx="2">
                  <c:v>48.424053295294371</c:v>
                </c:pt>
                <c:pt idx="3">
                  <c:v>20.542506633122866</c:v>
                </c:pt>
                <c:pt idx="4">
                  <c:v>7.7903510182572164</c:v>
                </c:pt>
                <c:pt idx="5">
                  <c:v>15.49599604180292</c:v>
                </c:pt>
                <c:pt idx="6">
                  <c:v>14.936533211437069</c:v>
                </c:pt>
                <c:pt idx="7">
                  <c:v>11.439033864271293</c:v>
                </c:pt>
                <c:pt idx="8">
                  <c:v>9.3522464878726641</c:v>
                </c:pt>
                <c:pt idx="9">
                  <c:v>17.256967272229534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49568"/>
        <c:axId val="156877376"/>
      </c:lineChart>
      <c:catAx>
        <c:axId val="156214272"/>
        <c:scaling>
          <c:orientation val="minMax"/>
        </c:scaling>
        <c:delete val="0"/>
        <c:axPos val="b"/>
        <c:majorTickMark val="out"/>
        <c:minorTickMark val="none"/>
        <c:tickLblPos val="nextTo"/>
        <c:crossAx val="156876800"/>
        <c:crosses val="autoZero"/>
        <c:auto val="1"/>
        <c:lblAlgn val="ctr"/>
        <c:lblOffset val="100"/>
        <c:noMultiLvlLbl val="0"/>
      </c:catAx>
      <c:valAx>
        <c:axId val="15687680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56214272"/>
        <c:crosses val="autoZero"/>
        <c:crossBetween val="between"/>
      </c:valAx>
      <c:valAx>
        <c:axId val="15687737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crossAx val="207149568"/>
        <c:crosses val="max"/>
        <c:crossBetween val="between"/>
      </c:valAx>
      <c:catAx>
        <c:axId val="207149568"/>
        <c:scaling>
          <c:orientation val="minMax"/>
        </c:scaling>
        <c:delete val="1"/>
        <c:axPos val="b"/>
        <c:majorTickMark val="out"/>
        <c:minorTickMark val="none"/>
        <c:tickLblPos val="nextTo"/>
        <c:crossAx val="156877376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038600"/>
            <a:ext cx="6400800" cy="1600200"/>
          </a:xfrm>
        </p:spPr>
        <p:txBody>
          <a:bodyPr>
            <a:normAutofit/>
          </a:bodyPr>
          <a:lstStyle/>
          <a:p>
            <a:pPr algn="l"/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lvl="0"/>
            <a:r>
              <a:rPr lang="sr-Latn-BA" sz="3600" b="1" dirty="0" smtClean="0"/>
              <a:t>Transnacionalne kompanije i </a:t>
            </a:r>
            <a:r>
              <a:rPr lang="en-US" sz="3600" b="1" dirty="0" err="1" smtClean="0"/>
              <a:t>globalizacija</a:t>
            </a:r>
            <a:endParaRPr lang="sr-Latn-BA" sz="3600" b="1" dirty="0"/>
          </a:p>
        </p:txBody>
      </p:sp>
    </p:spTree>
    <p:extLst>
      <p:ext uri="{BB962C8B-B14F-4D97-AF65-F5344CB8AC3E}">
        <p14:creationId xmlns:p14="http://schemas.microsoft.com/office/powerpoint/2010/main" val="231261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Istorijat, razvoj i značaj TNK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smtClean="0"/>
              <a:t>Prethodnica TNK – Singer, američka firma koja je 1867. u Škotskoj osnovala firmu za montiranje šivaćih mašina</a:t>
            </a:r>
          </a:p>
          <a:p>
            <a:r>
              <a:rPr lang="sr-Latn-BA" dirty="0" smtClean="0"/>
              <a:t>Razvoj između dva velika rata</a:t>
            </a:r>
          </a:p>
          <a:p>
            <a:r>
              <a:rPr lang="sr-Latn-BA" dirty="0" smtClean="0"/>
              <a:t>Period nakon Drugog svetskog rata</a:t>
            </a:r>
          </a:p>
          <a:p>
            <a:r>
              <a:rPr lang="sr-Latn-BA" dirty="0" smtClean="0"/>
              <a:t>Broj TNK danas i broj njihovih podružnica, filijala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633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433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Perpetua"/>
              </a:rPr>
              <a:t>E</a:t>
            </a:r>
            <a:r>
              <a:rPr lang="sr-Latn-RS" b="1" dirty="0">
                <a:solidFill>
                  <a:prstClr val="black"/>
                </a:solidFill>
                <a:latin typeface="Perpetua"/>
              </a:rPr>
              <a:t>konomsk</a:t>
            </a:r>
            <a:r>
              <a:rPr lang="en-US" b="1" dirty="0">
                <a:solidFill>
                  <a:prstClr val="black"/>
                </a:solidFill>
                <a:latin typeface="Perpetua"/>
              </a:rPr>
              <a:t>a</a:t>
            </a:r>
            <a:r>
              <a:rPr lang="sr-Latn-RS" b="1" dirty="0">
                <a:solidFill>
                  <a:prstClr val="black"/>
                </a:solidFill>
                <a:latin typeface="Perpetua"/>
              </a:rPr>
              <a:t> globalizacij</a:t>
            </a:r>
            <a:r>
              <a:rPr lang="en-US" b="1" dirty="0">
                <a:solidFill>
                  <a:prstClr val="black"/>
                </a:solidFill>
                <a:latin typeface="Perpetua"/>
              </a:rPr>
              <a:t>a – </a:t>
            </a:r>
            <a:r>
              <a:rPr lang="en-US" b="1" dirty="0" err="1">
                <a:solidFill>
                  <a:prstClr val="black"/>
                </a:solidFill>
                <a:latin typeface="Perpetua"/>
              </a:rPr>
              <a:t>integracija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752600"/>
            <a:ext cx="7772400" cy="4572000"/>
          </a:xfrm>
        </p:spPr>
        <p:txBody>
          <a:bodyPr/>
          <a:lstStyle/>
          <a:p>
            <a:r>
              <a:rPr lang="sr-Latn-BA" dirty="0"/>
              <a:t>Ekonomska globalizacija: </a:t>
            </a:r>
            <a:r>
              <a:rPr lang="en-US" b="1" dirty="0"/>
              <a:t>„</a:t>
            </a:r>
            <a:r>
              <a:rPr lang="sr-Latn-BA" b="1" dirty="0"/>
              <a:t>Globalizacija</a:t>
            </a:r>
            <a:r>
              <a:rPr lang="en-US" b="1" dirty="0"/>
              <a:t>,"</a:t>
            </a:r>
            <a:r>
              <a:rPr lang="en-US" dirty="0"/>
              <a:t> </a:t>
            </a:r>
            <a:r>
              <a:rPr lang="sr-Latn-BA" dirty="0"/>
              <a:t>nije ideologija – iako njeni oponenti žele tako da je predstave; to je „ime“ za </a:t>
            </a:r>
            <a:r>
              <a:rPr lang="sr-Latn-BA" b="1" dirty="0">
                <a:solidFill>
                  <a:srgbClr val="0070C0"/>
                </a:solidFill>
              </a:rPr>
              <a:t>proces prekogranične integracije</a:t>
            </a:r>
            <a:r>
              <a:rPr lang="sr-Latn-BA" dirty="0"/>
              <a:t> i liberalizacije tržišnih privreda u vremenu brzog opadanja troškova transporta i komunikacija. </a:t>
            </a:r>
          </a:p>
          <a:p>
            <a:r>
              <a:rPr lang="sr-Latn-BA" dirty="0"/>
              <a:t>Ekonomska globalizacija odnosi se na rastuću međuzavisnost svjetskih privreda i rastuću prekograničnu trgovinu roba i usluga kao i tokove kapitala koji je praćen rapidnim razvojem tehnologije(a).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01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b="1" dirty="0">
                <a:solidFill>
                  <a:prstClr val="black"/>
                </a:solidFill>
                <a:latin typeface="Perpetua"/>
              </a:rPr>
              <a:t>Pokretači (engl:</a:t>
            </a:r>
            <a:r>
              <a:rPr lang="sr-Latn-RS" b="1" i="1" dirty="0">
                <a:solidFill>
                  <a:prstClr val="black"/>
                </a:solidFill>
                <a:latin typeface="Perpetua"/>
              </a:rPr>
              <a:t> drivers</a:t>
            </a:r>
            <a:r>
              <a:rPr lang="sr-Latn-RS" b="1" dirty="0">
                <a:solidFill>
                  <a:prstClr val="black"/>
                </a:solidFill>
                <a:latin typeface="Perpetua"/>
              </a:rPr>
              <a:t>) globalizacije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8534400" cy="5105400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/>
              <a:t>Osnovne sile koje pokreću ekonomsku globalizaciju su: tehnološke inovacije, široke i duboke političke promjene i ekonomske politike širom svijeta.</a:t>
            </a:r>
          </a:p>
          <a:p>
            <a:r>
              <a:rPr lang="sr-Latn-BA" dirty="0"/>
              <a:t>Tehnološke inovacije – lista najznačajnijih u 20. i 21. vijeku: </a:t>
            </a:r>
          </a:p>
          <a:p>
            <a:pPr>
              <a:buFontTx/>
              <a:buChar char="-"/>
            </a:pPr>
            <a:r>
              <a:rPr lang="sr-Latn-BA" dirty="0"/>
              <a:t>Brzina transporta i komunikacija i posljedično smanjnje troškova </a:t>
            </a:r>
          </a:p>
          <a:p>
            <a:pPr>
              <a:buFontTx/>
              <a:buChar char="-"/>
            </a:pPr>
            <a:r>
              <a:rPr lang="sr-Latn-BA" dirty="0"/>
              <a:t>Mlaznjak i njegova univerzalna primjena </a:t>
            </a:r>
            <a:r>
              <a:rPr lang="en-US" dirty="0"/>
              <a:t> </a:t>
            </a:r>
            <a:endParaRPr lang="sr-Latn-BA" dirty="0"/>
          </a:p>
          <a:p>
            <a:pPr>
              <a:buFontTx/>
              <a:buChar char="-"/>
            </a:pPr>
            <a:r>
              <a:rPr lang="sr-Latn-BA" dirty="0"/>
              <a:t>Primjena kontejnerskog prevoza robe u prevozu teretnih brodova</a:t>
            </a:r>
            <a:r>
              <a:rPr lang="en-US" dirty="0"/>
              <a:t> </a:t>
            </a:r>
            <a:endParaRPr lang="sr-Latn-BA" dirty="0"/>
          </a:p>
          <a:p>
            <a:pPr>
              <a:buFontTx/>
              <a:buChar char="-"/>
            </a:pPr>
            <a:r>
              <a:rPr lang="sr-Latn-BA" dirty="0"/>
              <a:t>Masivne investicije u putnu infrastrukturu</a:t>
            </a:r>
          </a:p>
          <a:p>
            <a:pPr>
              <a:buFontTx/>
              <a:buChar char="-"/>
            </a:pPr>
            <a:r>
              <a:rPr lang="sr-Latn-BA" dirty="0"/>
              <a:t>Revolucija u informacionim i komunikacionim tehnologijama</a:t>
            </a:r>
            <a:r>
              <a:rPr lang="en-US" dirty="0"/>
              <a:t> </a:t>
            </a:r>
            <a:endParaRPr lang="sr-Latn-BA" dirty="0"/>
          </a:p>
          <a:p>
            <a:pPr>
              <a:buFontTx/>
              <a:buChar char="-"/>
            </a:pPr>
            <a:r>
              <a:rPr lang="sr-Latn-BA" dirty="0"/>
              <a:t>Mikroprocesor i personalni kompjuter</a:t>
            </a:r>
          </a:p>
          <a:p>
            <a:pPr>
              <a:buFontTx/>
              <a:buChar char="-"/>
            </a:pPr>
            <a:r>
              <a:rPr lang="sr-Latn-BA" dirty="0"/>
              <a:t>Mobilni telefon</a:t>
            </a:r>
          </a:p>
          <a:p>
            <a:pPr>
              <a:buFontTx/>
              <a:buChar char="-"/>
            </a:pPr>
            <a:r>
              <a:rPr lang="sr-Latn-BA" dirty="0"/>
              <a:t>I</a:t>
            </a:r>
            <a:r>
              <a:rPr lang="en-US" dirty="0" err="1"/>
              <a:t>nternet</a:t>
            </a:r>
            <a:r>
              <a:rPr lang="en-US" dirty="0"/>
              <a:t> </a:t>
            </a:r>
            <a:r>
              <a:rPr lang="sr-Latn-BA" dirty="0"/>
              <a:t>i </a:t>
            </a:r>
            <a:r>
              <a:rPr lang="en-US" dirty="0"/>
              <a:t>World Wide Web.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763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BA" b="1" dirty="0" smtClean="0">
                <a:solidFill>
                  <a:schemeClr val="tx1"/>
                </a:solidFill>
              </a:rPr>
              <a:t>Značaj TNK u međunarodnoj (svetskoj) trgovini</a:t>
            </a:r>
            <a:endParaRPr lang="en-US" dirty="0"/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382000" cy="5410200"/>
          </a:xfrm>
        </p:spPr>
        <p:txBody>
          <a:bodyPr/>
          <a:lstStyle/>
          <a:p>
            <a:pPr eaLnBrk="1" hangingPunct="1"/>
            <a:r>
              <a:rPr lang="sr-Latn-BA" smtClean="0"/>
              <a:t>TNC </a:t>
            </a:r>
            <a:r>
              <a:rPr lang="en-US" smtClean="0"/>
              <a:t>lociraju svoje istra</a:t>
            </a:r>
            <a:r>
              <a:rPr lang="sr-Latn-BA" smtClean="0"/>
              <a:t>živanja, razvoj, dizajn, montažu, proizvodnju dijelova, </a:t>
            </a:r>
            <a:r>
              <a:rPr lang="en-US" smtClean="0"/>
              <a:t>marketing </a:t>
            </a:r>
            <a:r>
              <a:rPr lang="sr-Latn-BA" smtClean="0"/>
              <a:t>i brendiranje u više različitih zemalja širom svijeta. </a:t>
            </a:r>
            <a:r>
              <a:rPr lang="en-US" smtClean="0"/>
              <a:t> </a:t>
            </a:r>
            <a:endParaRPr lang="sr-Latn-BA" smtClean="0"/>
          </a:p>
          <a:p>
            <a:pPr eaLnBrk="1" hangingPunct="1"/>
            <a:r>
              <a:rPr lang="sr-Latn-BA" smtClean="0"/>
              <a:t>Dok je u </a:t>
            </a:r>
            <a:r>
              <a:rPr lang="en-US" smtClean="0"/>
              <a:t>1969</a:t>
            </a:r>
            <a:r>
              <a:rPr lang="sr-Latn-BA" smtClean="0"/>
              <a:t>. bilo samo </a:t>
            </a:r>
            <a:r>
              <a:rPr lang="en-US" smtClean="0"/>
              <a:t>7</a:t>
            </a:r>
            <a:r>
              <a:rPr lang="sr-Latn-BA" smtClean="0"/>
              <a:t>.</a:t>
            </a:r>
            <a:r>
              <a:rPr lang="en-US" smtClean="0"/>
              <a:t>000 </a:t>
            </a:r>
            <a:r>
              <a:rPr lang="sr-Latn-BA" smtClean="0"/>
              <a:t>TNK, do </a:t>
            </a:r>
            <a:r>
              <a:rPr lang="en-US" smtClean="0"/>
              <a:t>1990</a:t>
            </a:r>
            <a:r>
              <a:rPr lang="sr-Latn-BA" smtClean="0"/>
              <a:t>. godine bilo ih je </a:t>
            </a:r>
            <a:r>
              <a:rPr lang="en-US" smtClean="0"/>
              <a:t>24</a:t>
            </a:r>
            <a:r>
              <a:rPr lang="sr-Latn-BA" smtClean="0"/>
              <a:t>.</a:t>
            </a:r>
            <a:r>
              <a:rPr lang="en-US" smtClean="0"/>
              <a:t>000</a:t>
            </a:r>
            <a:r>
              <a:rPr lang="sr-Latn-BA" smtClean="0"/>
              <a:t> dok ih danas ima oko</a:t>
            </a:r>
            <a:r>
              <a:rPr lang="en-US" smtClean="0"/>
              <a:t> 111</a:t>
            </a:r>
            <a:r>
              <a:rPr lang="sr-Latn-BA" smtClean="0"/>
              <a:t>.</a:t>
            </a:r>
            <a:r>
              <a:rPr lang="en-US" smtClean="0"/>
              <a:t>000 – </a:t>
            </a:r>
            <a:r>
              <a:rPr lang="sr-Latn-BA" smtClean="0"/>
              <a:t>šesnaest puta povećanje. </a:t>
            </a:r>
          </a:p>
          <a:p>
            <a:pPr eaLnBrk="1" hangingPunct="1"/>
            <a:r>
              <a:rPr lang="sr-Latn-BA" smtClean="0"/>
              <a:t>Prekogranična trgovina između TNCs i njihovih filijala ili intrafirmska trgovina danas čini najveći dio međunarodne trgovine roba i usluga.</a:t>
            </a:r>
            <a:endParaRPr lang="en-US" smtClean="0"/>
          </a:p>
          <a:p>
            <a:pPr eaLnBrk="1" hangingPunct="1"/>
            <a:r>
              <a:rPr lang="en-US" smtClean="0"/>
              <a:t>80% svetske trgovine odvija se preko TN</a:t>
            </a:r>
            <a:r>
              <a:rPr lang="sr-Latn-BA" smtClean="0"/>
              <a:t>K??? </a:t>
            </a:r>
            <a:r>
              <a:rPr lang="sr-Latn-BA" b="1" smtClean="0"/>
              <a:t>KAKO </a:t>
            </a:r>
          </a:p>
          <a:p>
            <a:pPr eaLnBrk="1" hangingPunct="1"/>
            <a:r>
              <a:rPr lang="sr-Latn-BA" smtClean="0"/>
              <a:t>GVC su tipično koordinisani od s</a:t>
            </a:r>
            <a:r>
              <a:rPr lang="en-US" smtClean="0"/>
              <a:t>t</a:t>
            </a:r>
            <a:r>
              <a:rPr lang="sr-Latn-BA" smtClean="0"/>
              <a:t>rane TNK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02036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smtClean="0">
                <a:solidFill>
                  <a:schemeClr val="tx1"/>
                </a:solidFill>
              </a:rPr>
              <a:t>Intrafirmsko finansiranje i transferne cijene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905000"/>
            <a:ext cx="8305800" cy="4114800"/>
          </a:xfrm>
        </p:spPr>
        <p:txBody>
          <a:bodyPr/>
          <a:lstStyle/>
          <a:p>
            <a:r>
              <a:rPr lang="sr-Latn-BA" smtClean="0"/>
              <a:t>Pojam transfernih cena</a:t>
            </a:r>
          </a:p>
          <a:p>
            <a:r>
              <a:rPr lang="sr-Latn-BA" smtClean="0"/>
              <a:t>Ko određuje visinu transfernih cena?</a:t>
            </a:r>
          </a:p>
          <a:p>
            <a:r>
              <a:rPr lang="sr-Latn-BA" smtClean="0"/>
              <a:t>Šta je cilj transfernih cena?</a:t>
            </a:r>
          </a:p>
          <a:p>
            <a:r>
              <a:rPr lang="sr-Latn-BA" smtClean="0"/>
              <a:t>Odnos sa tržišnim cenama</a:t>
            </a:r>
          </a:p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45647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44562"/>
          </a:xfrm>
        </p:spPr>
        <p:txBody>
          <a:bodyPr/>
          <a:lstStyle/>
          <a:p>
            <a:pPr algn="ctr"/>
            <a:r>
              <a:rPr lang="sr-Latn-BA" smtClean="0">
                <a:solidFill>
                  <a:schemeClr val="tx1"/>
                </a:solidFill>
              </a:rPr>
              <a:t>Primjer transfernih cijena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8534400" cy="51816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err="1"/>
              <a:t>PU</a:t>
            </a:r>
            <a:r>
              <a:rPr lang="en-US" dirty="0"/>
              <a:t> RS je </a:t>
            </a:r>
            <a:r>
              <a:rPr lang="en-US" dirty="0" err="1"/>
              <a:t>prošle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utvrdila</a:t>
            </a:r>
            <a:r>
              <a:rPr lang="en-US" dirty="0"/>
              <a:t> da „Mittal“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željezari</a:t>
            </a:r>
            <a:r>
              <a:rPr lang="en-US" dirty="0"/>
              <a:t> u </a:t>
            </a:r>
            <a:r>
              <a:rPr lang="en-US" dirty="0" err="1"/>
              <a:t>Zenici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/>
              <a:t>rudu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nižim</a:t>
            </a:r>
            <a:r>
              <a:rPr lang="en-US" dirty="0"/>
              <a:t> </a:t>
            </a:r>
            <a:r>
              <a:rPr lang="en-US" dirty="0" err="1"/>
              <a:t>cijenama</a:t>
            </a:r>
            <a:r>
              <a:rPr lang="en-US" dirty="0"/>
              <a:t> od </a:t>
            </a:r>
            <a:r>
              <a:rPr lang="en-US" dirty="0" err="1"/>
              <a:t>tržišnih</a:t>
            </a:r>
            <a:r>
              <a:rPr lang="en-US" dirty="0"/>
              <a:t> 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,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utaje</a:t>
            </a:r>
            <a:r>
              <a:rPr lang="en-US" dirty="0"/>
              <a:t> </a:t>
            </a:r>
            <a:r>
              <a:rPr lang="en-US" dirty="0" err="1"/>
              <a:t>poreza</a:t>
            </a:r>
            <a:r>
              <a:rPr lang="en-US" dirty="0"/>
              <a:t>, </a:t>
            </a:r>
            <a:r>
              <a:rPr lang="en-US" dirty="0" err="1"/>
              <a:t>umanjuje</a:t>
            </a:r>
            <a:r>
              <a:rPr lang="en-US" dirty="0"/>
              <a:t> i </a:t>
            </a:r>
            <a:r>
              <a:rPr lang="en-US" dirty="0" err="1"/>
              <a:t>dobit</a:t>
            </a:r>
            <a:r>
              <a:rPr lang="en-US" dirty="0"/>
              <a:t> </a:t>
            </a:r>
            <a:r>
              <a:rPr lang="en-US" dirty="0" err="1"/>
              <a:t>zajedničkog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od </a:t>
            </a:r>
            <a:r>
              <a:rPr lang="en-US" dirty="0" err="1"/>
              <a:t>čega</a:t>
            </a:r>
            <a:r>
              <a:rPr lang="en-US" dirty="0"/>
              <a:t> </a:t>
            </a:r>
            <a:r>
              <a:rPr lang="en-US" dirty="0" err="1"/>
              <a:t>polovina</a:t>
            </a:r>
            <a:r>
              <a:rPr lang="en-US" dirty="0"/>
              <a:t> </a:t>
            </a:r>
            <a:r>
              <a:rPr lang="en-US" dirty="0" err="1"/>
              <a:t>pripada</a:t>
            </a:r>
            <a:r>
              <a:rPr lang="en-US" dirty="0"/>
              <a:t> </a:t>
            </a:r>
            <a:r>
              <a:rPr lang="en-US" dirty="0" err="1"/>
              <a:t>državi</a:t>
            </a:r>
            <a:r>
              <a:rPr lang="en-US" dirty="0"/>
              <a:t>. </a:t>
            </a:r>
            <a:r>
              <a:rPr lang="en-US" dirty="0" err="1"/>
              <a:t>Kontrola</a:t>
            </a:r>
            <a:r>
              <a:rPr lang="en-US" dirty="0"/>
              <a:t> je </a:t>
            </a:r>
            <a:r>
              <a:rPr lang="en-US" dirty="0" err="1"/>
              <a:t>pokazala</a:t>
            </a:r>
            <a:r>
              <a:rPr lang="en-US" dirty="0"/>
              <a:t> </a:t>
            </a:r>
            <a:r>
              <a:rPr lang="en-US" dirty="0" err="1"/>
              <a:t>cifru</a:t>
            </a:r>
            <a:r>
              <a:rPr lang="en-US" dirty="0"/>
              <a:t> od 50 </a:t>
            </a:r>
            <a:r>
              <a:rPr lang="en-US" dirty="0" err="1"/>
              <a:t>miliona</a:t>
            </a:r>
            <a:r>
              <a:rPr lang="en-US" dirty="0"/>
              <a:t> KM </a:t>
            </a:r>
            <a:r>
              <a:rPr lang="en-US" dirty="0" err="1"/>
              <a:t>utajenog</a:t>
            </a:r>
            <a:r>
              <a:rPr lang="en-US" dirty="0"/>
              <a:t> </a:t>
            </a:r>
            <a:r>
              <a:rPr lang="en-US" dirty="0" err="1"/>
              <a:t>poreza</a:t>
            </a:r>
            <a:r>
              <a:rPr lang="en-US" dirty="0" smtClean="0"/>
              <a:t>.</a:t>
            </a:r>
            <a:endParaRPr lang="sr-Latn-BA" dirty="0" smtClean="0"/>
          </a:p>
          <a:p>
            <a:pPr marL="0" indent="0" algn="ctr">
              <a:buFont typeface="Wingdings 2" pitchFamily="18" charset="2"/>
              <a:buNone/>
              <a:defRPr/>
            </a:pPr>
            <a:r>
              <a:rPr lang="sr-Latn-BA" dirty="0" smtClean="0"/>
              <a:t>POVEZANA PRAVNA LICA</a:t>
            </a:r>
            <a:endParaRPr lang="sr-Latn-BA" dirty="0"/>
          </a:p>
          <a:p>
            <a:pPr>
              <a:defRPr/>
            </a:pPr>
            <a:r>
              <a:rPr lang="en-US" dirty="0" err="1" smtClean="0"/>
              <a:t>Arcelor</a:t>
            </a:r>
            <a:r>
              <a:rPr lang="en-US" dirty="0" smtClean="0"/>
              <a:t> Mittal je </a:t>
            </a:r>
            <a:r>
              <a:rPr lang="en-US" dirty="0" err="1" smtClean="0"/>
              <a:t>najveća</a:t>
            </a:r>
            <a:r>
              <a:rPr lang="en-US" dirty="0" smtClean="0"/>
              <a:t> </a:t>
            </a:r>
            <a:r>
              <a:rPr lang="en-US" dirty="0" err="1" smtClean="0"/>
              <a:t>svjetska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proizvodnju</a:t>
            </a:r>
            <a:r>
              <a:rPr lang="en-US" dirty="0" smtClean="0"/>
              <a:t> </a:t>
            </a:r>
            <a:r>
              <a:rPr lang="en-US" dirty="0" err="1" smtClean="0"/>
              <a:t>čelika</a:t>
            </a:r>
            <a:r>
              <a:rPr lang="en-US" dirty="0" smtClean="0"/>
              <a:t>,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320</a:t>
            </a:r>
            <a:r>
              <a:rPr lang="sr-Latn-BA" dirty="0" smtClean="0"/>
              <a:t>.</a:t>
            </a:r>
            <a:r>
              <a:rPr lang="en-US" dirty="0" smtClean="0"/>
              <a:t>000 </a:t>
            </a:r>
            <a:r>
              <a:rPr lang="en-US" dirty="0" err="1" smtClean="0"/>
              <a:t>zaposlenih</a:t>
            </a:r>
            <a:r>
              <a:rPr lang="en-US" dirty="0" smtClean="0"/>
              <a:t> u </a:t>
            </a:r>
            <a:r>
              <a:rPr lang="en-US" dirty="0" err="1" smtClean="0"/>
              <a:t>više</a:t>
            </a:r>
            <a:r>
              <a:rPr lang="en-US" dirty="0" smtClean="0"/>
              <a:t> od 60 </a:t>
            </a:r>
            <a:r>
              <a:rPr lang="en-US" dirty="0" err="1" smtClean="0"/>
              <a:t>zemalja</a:t>
            </a:r>
            <a:r>
              <a:rPr lang="en-US" dirty="0" smtClean="0"/>
              <a:t>.</a:t>
            </a:r>
          </a:p>
          <a:p>
            <a:pPr>
              <a:defRPr/>
            </a:pPr>
            <a:r>
              <a:rPr lang="sr-Latn-BA" dirty="0" smtClean="0"/>
              <a:t>RŽR Ljubija (65% vlasništvo Vlade RS)</a:t>
            </a:r>
          </a:p>
          <a:p>
            <a:pPr>
              <a:defRPr/>
            </a:pPr>
            <a:r>
              <a:rPr lang="sr-Latn-BA" dirty="0" smtClean="0"/>
              <a:t>RŽR Arcelor Mittal Prijedor (51% Arcelor Mittal, 49% RŽR Ljubija – klasično zajedničko ulaganje/</a:t>
            </a:r>
            <a:r>
              <a:rPr lang="sr-Latn-BA" i="1" dirty="0" smtClean="0"/>
              <a:t>joint venture</a:t>
            </a:r>
            <a:r>
              <a:rPr lang="sr-Latn-BA" dirty="0" smtClean="0"/>
              <a:t>) </a:t>
            </a:r>
          </a:p>
          <a:p>
            <a:pPr>
              <a:defRPr/>
            </a:pPr>
            <a:r>
              <a:rPr lang="sr-Latn-BA" dirty="0" smtClean="0"/>
              <a:t>Željezara u Zenici (</a:t>
            </a:r>
            <a:r>
              <a:rPr lang="en-US" dirty="0" err="1"/>
              <a:t>ArcelorMittal</a:t>
            </a:r>
            <a:r>
              <a:rPr lang="en-US" dirty="0"/>
              <a:t> </a:t>
            </a:r>
            <a:r>
              <a:rPr lang="sr-Latn-BA" dirty="0" smtClean="0"/>
              <a:t>željezara u Zenici)</a:t>
            </a:r>
            <a:r>
              <a:rPr lang="en-US" dirty="0"/>
              <a:t> </a:t>
            </a:r>
            <a:endParaRPr lang="sr-Latn-BA" dirty="0" smtClean="0"/>
          </a:p>
        </p:txBody>
      </p:sp>
    </p:spTree>
    <p:extLst>
      <p:ext uri="{BB962C8B-B14F-4D97-AF65-F5344CB8AC3E}">
        <p14:creationId xmlns:p14="http://schemas.microsoft.com/office/powerpoint/2010/main" val="2801181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227325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1000" y="5964240"/>
            <a:ext cx="8763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 smtClean="0"/>
              <a:t>Samo </a:t>
            </a:r>
            <a:r>
              <a:rPr lang="sr-Latn-CS" sz="2800" b="1" i="1" dirty="0" smtClean="0"/>
              <a:t>20</a:t>
            </a:r>
            <a:r>
              <a:rPr lang="sr-Latn-CS" sz="2800" b="1" i="1" dirty="0"/>
              <a:t>% svetske trgovine robom i uslugama ni na koji način ne kontroliše neka od transnacionalnih korporacija</a:t>
            </a:r>
            <a:r>
              <a:rPr lang="sr-Latn-CS" sz="2800" b="1" dirty="0"/>
              <a:t>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21363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772400" cy="914400"/>
          </a:xfrm>
        </p:spPr>
        <p:txBody>
          <a:bodyPr/>
          <a:lstStyle/>
          <a:p>
            <a:pPr algn="ctr"/>
            <a:r>
              <a:rPr lang="sr-Latn-BA" dirty="0" smtClean="0"/>
              <a:t>Objašnjenje prethodnog grafikona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8534400" cy="5410200"/>
          </a:xfrm>
        </p:spPr>
        <p:txBody>
          <a:bodyPr>
            <a:normAutofit fontScale="92500"/>
          </a:bodyPr>
          <a:lstStyle/>
          <a:p>
            <a:r>
              <a:rPr lang="sr-Latn-CS" dirty="0"/>
              <a:t>Prema poslednjim podacima UNCTAD-a (</a:t>
            </a:r>
            <a:r>
              <a:rPr lang="sr-Latn-CS" i="1" dirty="0"/>
              <a:t>World Investment Report</a:t>
            </a:r>
            <a:r>
              <a:rPr lang="sr-Latn-CS" dirty="0"/>
              <a:t>, 2013: 137), od ukupno 19 triliona svetskog izvoza robe i usluga koji je zabeležen u 2010. godini, čak 15 triliona ili 80% otpada na trgovinu koju direktno ili indirektno kontrolišu transnacionalne kompanije. Od ovih 15 triliona dolara, 6,3 triliona ili 33% otpada direktno na intrafirmsku trgovinu; drugih 6,3 triliona ili druga jedna trećina otpada na tzv. „trgovinu produžene ruke TNK“ (engl. </a:t>
            </a:r>
            <a:r>
              <a:rPr lang="sr-Latn-CS" i="1" dirty="0"/>
              <a:t>arms lenght trade of TNCs</a:t>
            </a:r>
            <a:r>
              <a:rPr lang="sr-Latn-CS" dirty="0"/>
              <a:t>), a to znači deo svetske trgovinu u kojoj jednu od strana (kupca ili prodavca) igra barem jedna TNK; dok ostalih 2,4 triliona ili 12,5% otpada na tzv. „Non-Equity Modes, NEM-generated trade“ ili trgovinu koja je kontrolisana kroz ugovorne odnose preduzeća sa svetskim TNK, a ne uključuje vlasništvo u nekom preduzeću (primeri za to su licenciranje, franšizing i narudžbeni ugovorni odnosi), što čini ukupno oko 80% svetske trgovine.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795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08504" cy="54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" y="228600"/>
            <a:ext cx="86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75A89"/>
                </a:solidFill>
                <a:latin typeface="Gill Sans MT" panose="020B0502020104020203" pitchFamily="34" charset="0"/>
              </a:rPr>
              <a:t>An example of a </a:t>
            </a:r>
            <a:r>
              <a:rPr lang="en-US" sz="2400" b="1" dirty="0" err="1">
                <a:solidFill>
                  <a:srgbClr val="275A89"/>
                </a:solidFill>
                <a:latin typeface="Gill Sans MT" panose="020B0502020104020203" pitchFamily="34" charset="0"/>
              </a:rPr>
              <a:t>GVC</a:t>
            </a:r>
            <a:r>
              <a:rPr lang="en-US" sz="2400" b="1" dirty="0">
                <a:solidFill>
                  <a:srgbClr val="275A89"/>
                </a:solidFill>
                <a:latin typeface="Gill Sans MT" panose="020B0502020104020203" pitchFamily="34" charset="0"/>
              </a:rPr>
              <a:t> via fragmentation of production:</a:t>
            </a:r>
            <a:br>
              <a:rPr lang="en-US" sz="2400" b="1" dirty="0">
                <a:solidFill>
                  <a:srgbClr val="275A89"/>
                </a:solidFill>
                <a:latin typeface="Gill Sans MT" panose="020B0502020104020203" pitchFamily="34" charset="0"/>
              </a:rPr>
            </a:br>
            <a:r>
              <a:rPr lang="en-US" sz="2400" b="1" dirty="0">
                <a:solidFill>
                  <a:srgbClr val="275A89"/>
                </a:solidFill>
                <a:latin typeface="Gill Sans MT" panose="020B0502020104020203" pitchFamily="34" charset="0"/>
              </a:rPr>
              <a:t>the Boeing 787 Dreamliner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56390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334962"/>
          </a:xfrm>
        </p:spPr>
        <p:txBody>
          <a:bodyPr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tx1"/>
                </a:solidFill>
              </a:rPr>
              <a:t>10 najvećih svjetskih TNK, 2016 (milioni dolara)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0161198"/>
              </p:ext>
            </p:extLst>
          </p:nvPr>
        </p:nvGraphicFramePr>
        <p:xfrm>
          <a:off x="152400" y="533400"/>
          <a:ext cx="8839201" cy="6170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6044"/>
                <a:gridCol w="1390632"/>
                <a:gridCol w="2520519"/>
                <a:gridCol w="1405117"/>
                <a:gridCol w="1636889"/>
              </a:tblGrid>
              <a:tr h="403789">
                <a:tc rowSpan="2">
                  <a:txBody>
                    <a:bodyPr/>
                    <a:lstStyle/>
                    <a:p>
                      <a:r>
                        <a:rPr lang="sr-Latn-BA" sz="1800" dirty="0" smtClean="0">
                          <a:latin typeface="+mn-lt"/>
                        </a:rPr>
                        <a:t>Korporacija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r-Latn-BA" sz="1800" dirty="0" smtClean="0">
                          <a:latin typeface="+mn-lt"/>
                        </a:rPr>
                        <a:t>Zemlja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r-Latn-BA" sz="1800" dirty="0" smtClean="0">
                          <a:latin typeface="+mn-lt"/>
                        </a:rPr>
                        <a:t>Industrija 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Imovina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493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sr-Latn-BA" dirty="0" smtClean="0"/>
                        <a:t>    Strana                    Ukupna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Royal Dutch Shell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Kingdom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Mining, quarrying and petroleum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349 720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411 275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Toyota Motor Corporation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Japan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Motor Vehicles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303 678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435 958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BP plc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Kingdom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235 124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263 316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France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233 217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243 468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Anheuser-Busch InBev NV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Belgium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Food &amp; beverages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208 012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258 381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Volkswagen Group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Germany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Motor Vehicles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197 254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431 888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Chevron Corporation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States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189 116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260 078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General Electric Co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States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Industrial and Commercial Machinery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178 525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365 183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Exxon Mobil Corporation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States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165 969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330 314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Softbank Corp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Japan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Telecommunications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145 611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220 296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62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 smtClean="0">
                <a:solidFill>
                  <a:schemeClr val="tx1"/>
                </a:solidFill>
              </a:rPr>
              <a:t>Pojam transnacionalnih kompanija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458200" cy="4572000"/>
          </a:xfrm>
        </p:spPr>
        <p:txBody>
          <a:bodyPr>
            <a:normAutofit lnSpcReduction="10000"/>
          </a:bodyPr>
          <a:lstStyle/>
          <a:p>
            <a:r>
              <a:rPr lang="sr-Latn-BA" dirty="0"/>
              <a:t>Definicije TNK</a:t>
            </a:r>
          </a:p>
          <a:p>
            <a:r>
              <a:rPr lang="sr-Latn-BA" dirty="0"/>
              <a:t>Postoji više definicija </a:t>
            </a:r>
            <a:r>
              <a:rPr lang="sr-Latn-BA" dirty="0" smtClean="0"/>
              <a:t>TNK </a:t>
            </a:r>
            <a:endParaRPr lang="en-US" dirty="0" smtClean="0"/>
          </a:p>
          <a:p>
            <a:r>
              <a:rPr lang="sr-Latn-BA" dirty="0" smtClean="0"/>
              <a:t>Pojmovi korporacija i kompanija</a:t>
            </a:r>
          </a:p>
          <a:p>
            <a:r>
              <a:rPr lang="sr-Latn-BA" dirty="0" smtClean="0"/>
              <a:t>Atribut „trans“</a:t>
            </a:r>
          </a:p>
          <a:p>
            <a:r>
              <a:rPr lang="sr-Latn-BA" dirty="0" smtClean="0"/>
              <a:t>Razlika multinacionalnih i transnacionalnih kompanija</a:t>
            </a:r>
          </a:p>
          <a:p>
            <a:endParaRPr lang="sr-Latn-BA" dirty="0" smtClean="0"/>
          </a:p>
          <a:p>
            <a:r>
              <a:rPr lang="sr-Latn-BA" dirty="0"/>
              <a:t>Uobičajena i najčešće korišćena je ona </a:t>
            </a:r>
            <a:r>
              <a:rPr lang="sr-Latn-BA" dirty="0" smtClean="0"/>
              <a:t>UNCTAD-ova</a:t>
            </a:r>
            <a:r>
              <a:rPr lang="en-US" dirty="0" smtClean="0"/>
              <a:t> </a:t>
            </a:r>
            <a:endParaRPr lang="sr-Latn-BA" dirty="0"/>
          </a:p>
          <a:p>
            <a:r>
              <a:rPr lang="sr-Latn-BA" b="1" dirty="0" smtClean="0"/>
              <a:t>TNK je svako inkorporirano ili neinkorporirano preduzeće koje se sastoji od matičnih preduzeća i njihovih filijala u inostranstvu.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8475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715962"/>
          </a:xfrm>
        </p:spPr>
        <p:txBody>
          <a:bodyPr>
            <a:normAutofit/>
          </a:bodyPr>
          <a:lstStyle/>
          <a:p>
            <a:pPr algn="ctr"/>
            <a:r>
              <a:rPr lang="sr-Latn-BA" sz="3200" b="1" dirty="0">
                <a:solidFill>
                  <a:schemeClr val="tx1"/>
                </a:solidFill>
              </a:rPr>
              <a:t>10 najvećih svjetskih </a:t>
            </a:r>
            <a:r>
              <a:rPr lang="sr-Latn-BA" sz="3200" b="1" dirty="0" smtClean="0">
                <a:solidFill>
                  <a:schemeClr val="tx1"/>
                </a:solidFill>
              </a:rPr>
              <a:t>TNK, 2016 (milioni dolara)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5112181"/>
              </p:ext>
            </p:extLst>
          </p:nvPr>
        </p:nvGraphicFramePr>
        <p:xfrm>
          <a:off x="0" y="1066800"/>
          <a:ext cx="9143999" cy="5691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1080"/>
                <a:gridCol w="1438584"/>
                <a:gridCol w="2607433"/>
                <a:gridCol w="1453569"/>
                <a:gridCol w="1693333"/>
              </a:tblGrid>
              <a:tr h="403789">
                <a:tc rowSpan="2">
                  <a:txBody>
                    <a:bodyPr/>
                    <a:lstStyle/>
                    <a:p>
                      <a:r>
                        <a:rPr lang="sr-Latn-BA" sz="1800" dirty="0" smtClean="0">
                          <a:latin typeface="+mn-lt"/>
                        </a:rPr>
                        <a:t>Korporacija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r-Latn-BA" sz="1800" dirty="0" smtClean="0">
                          <a:latin typeface="+mn-lt"/>
                        </a:rPr>
                        <a:t>Zemlja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r-Latn-BA" sz="1800" dirty="0" smtClean="0">
                          <a:latin typeface="+mn-lt"/>
                        </a:rPr>
                        <a:t>Industrija 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sz="2000" dirty="0" smtClean="0"/>
                        <a:t>Prodaja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37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sr-Latn-BA" dirty="0" smtClean="0"/>
                        <a:t>    Strana                    Ukupna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Royal Dutch Shell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Kingdom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Mining, quarrying and petroleum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152 018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233 591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Toyota Motor Corporation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Japan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Motor Vehicles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173 529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254 753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BP plc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Kingdom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140 683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183 008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France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110 255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141 526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Anheuser-Busch InBev NV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Belgium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Food &amp; beverages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39 507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45 517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Volkswagen Group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Germany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Motor Vehicles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192 093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240 366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Chevron Corporation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States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54 160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110 484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General Electric Co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States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Industrial and Commercial Machinery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70 352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123 692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Exxon Mobil Corporation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States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121 881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218 608</a:t>
                      </a:r>
                    </a:p>
                  </a:txBody>
                  <a:tcPr marL="9525" marR="9525" marT="9525" marB="0" anchor="ctr"/>
                </a:tc>
              </a:tr>
              <a:tr h="4678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Softbank Corp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Japan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Telecommunications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45 324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82 166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6051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797391"/>
              </p:ext>
            </p:extLst>
          </p:nvPr>
        </p:nvGraphicFramePr>
        <p:xfrm>
          <a:off x="31846" y="533400"/>
          <a:ext cx="8807353" cy="6096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249"/>
                <a:gridCol w="1385621"/>
                <a:gridCol w="2511438"/>
                <a:gridCol w="1400054"/>
                <a:gridCol w="1630991"/>
              </a:tblGrid>
              <a:tr h="432475">
                <a:tc rowSpan="2">
                  <a:txBody>
                    <a:bodyPr/>
                    <a:lstStyle/>
                    <a:p>
                      <a:r>
                        <a:rPr lang="sr-Latn-BA" sz="1800" dirty="0" smtClean="0">
                          <a:latin typeface="+mn-lt"/>
                        </a:rPr>
                        <a:t>Korporacija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r-Latn-BA" sz="1800" dirty="0" smtClean="0">
                          <a:latin typeface="+mn-lt"/>
                        </a:rPr>
                        <a:t>Zemlja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r-Latn-BA" sz="1800" dirty="0" smtClean="0">
                          <a:latin typeface="+mn-lt"/>
                        </a:rPr>
                        <a:t>Industrija 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sz="2000" dirty="0" smtClean="0"/>
                        <a:t>Broj</a:t>
                      </a:r>
                      <a:r>
                        <a:rPr lang="sr-Latn-BA" sz="2000" baseline="0" dirty="0" smtClean="0"/>
                        <a:t> z</a:t>
                      </a:r>
                      <a:r>
                        <a:rPr lang="sr-Latn-BA" sz="2000" dirty="0" smtClean="0"/>
                        <a:t>aposlenih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32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sr-Latn-BA" dirty="0" smtClean="0"/>
                        <a:t>    Strana                    Ukupna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1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Royal Dutch Shell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Kingdom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Mining, quarrying and petroleum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67 000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92 000</a:t>
                      </a:r>
                    </a:p>
                  </a:txBody>
                  <a:tcPr marL="9525" marR="9525" marT="9525" marB="0" anchor="ctr"/>
                </a:tc>
              </a:tr>
              <a:tr h="532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Toyota Motor Corporation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Japan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Motor Vehicles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148 941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348 877</a:t>
                      </a:r>
                    </a:p>
                  </a:txBody>
                  <a:tcPr marL="9525" marR="9525" marT="9525" marB="0" anchor="ctr"/>
                </a:tc>
              </a:tr>
              <a:tr h="532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BP plc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Kingdom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43 598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74 500</a:t>
                      </a:r>
                    </a:p>
                  </a:txBody>
                  <a:tcPr marL="9525" marR="9525" marT="9525" marB="0" anchor="ctr"/>
                </a:tc>
              </a:tr>
              <a:tr h="532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France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70 496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102 168</a:t>
                      </a:r>
                    </a:p>
                  </a:txBody>
                  <a:tcPr marL="9525" marR="9525" marT="9525" marB="0" anchor="ctr"/>
                </a:tc>
              </a:tr>
              <a:tr h="532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Anheuser-Busch InBev NV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Belgium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Food &amp; beverages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163 177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206 633</a:t>
                      </a:r>
                    </a:p>
                  </a:txBody>
                  <a:tcPr marL="9525" marR="9525" marT="9525" marB="0" anchor="ctr"/>
                </a:tc>
              </a:tr>
              <a:tr h="501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Volkswagen Group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Germany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Motor Vehicles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346 715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626 715</a:t>
                      </a:r>
                    </a:p>
                  </a:txBody>
                  <a:tcPr marL="9525" marR="9525" marT="9525" marB="0" anchor="ctr"/>
                </a:tc>
              </a:tr>
              <a:tr h="532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Chevron Corporation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States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28 704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55 200</a:t>
                      </a:r>
                    </a:p>
                  </a:txBody>
                  <a:tcPr marL="9525" marR="9525" marT="9525" marB="0" anchor="ctr"/>
                </a:tc>
              </a:tr>
              <a:tr h="532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General Electric Co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States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Industrial and Commercial Machinery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191 000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295 000</a:t>
                      </a:r>
                    </a:p>
                  </a:txBody>
                  <a:tcPr marL="9525" marR="9525" marT="9525" marB="0" anchor="ctr"/>
                </a:tc>
              </a:tr>
              <a:tr h="53252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Exxon Mobil Corporation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United States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Petroleum Refining and Related Industries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35 725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71 100</a:t>
                      </a:r>
                    </a:p>
                  </a:txBody>
                  <a:tcPr marL="9525" marR="9525" marT="9525" marB="0" anchor="ctr"/>
                </a:tc>
              </a:tr>
              <a:tr h="501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Softbank Corp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Japan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Telecommunications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effectLst/>
                          <a:latin typeface="Arial"/>
                        </a:rPr>
                        <a:t> 42 032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Arial"/>
                        </a:rPr>
                        <a:t> 63 591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772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447800"/>
            <a:ext cx="8153401" cy="518168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" y="228600"/>
            <a:ext cx="86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world's top 10 non-financial </a:t>
            </a:r>
            <a:r>
              <a:rPr lang="en-US" sz="2400" dirty="0" err="1"/>
              <a:t>TNCs</a:t>
            </a:r>
            <a:r>
              <a:rPr lang="en-US" sz="2400" dirty="0"/>
              <a:t> ranked by foreign assets, 2012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b="1" dirty="0"/>
              <a:t>Billion of dollars </a:t>
            </a:r>
            <a:r>
              <a:rPr lang="en-US" sz="2400" dirty="0"/>
              <a:t>and number of </a:t>
            </a:r>
            <a:r>
              <a:rPr lang="en-US" sz="2400" dirty="0" err="1"/>
              <a:t>employes</a:t>
            </a:r>
            <a:r>
              <a:rPr lang="en-US" sz="2400" dirty="0"/>
              <a:t>) Source: </a:t>
            </a:r>
            <a:r>
              <a:rPr lang="en-US" sz="2400" dirty="0" err="1"/>
              <a:t>UNCTAD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8654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Faktori ekspanzije TNK</a:t>
            </a:r>
            <a:r>
              <a:rPr lang="sr-Latn-B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382000" cy="5257800"/>
          </a:xfrm>
        </p:spPr>
        <p:txBody>
          <a:bodyPr/>
          <a:lstStyle/>
          <a:p>
            <a:r>
              <a:rPr lang="sr-Latn-BA" dirty="0" smtClean="0"/>
              <a:t>Ubrzan rast svetske privrede</a:t>
            </a:r>
          </a:p>
          <a:p>
            <a:r>
              <a:rPr lang="sr-Latn-BA" dirty="0" smtClean="0"/>
              <a:t>Razvoj tehnologije i sredstava komunikacije</a:t>
            </a:r>
          </a:p>
          <a:p>
            <a:r>
              <a:rPr lang="sr-Latn-BA" dirty="0" smtClean="0"/>
              <a:t>Ujednačavanje ukusa potrošača</a:t>
            </a:r>
          </a:p>
          <a:p>
            <a:r>
              <a:rPr lang="sr-Latn-BA" dirty="0" smtClean="0"/>
              <a:t>Liberalizacija svetske trgovine roba i usluga u okviru WTO</a:t>
            </a:r>
          </a:p>
          <a:p>
            <a:r>
              <a:rPr lang="sr-Latn-BA" dirty="0" smtClean="0"/>
              <a:t>Internacionalizacija bankarstva</a:t>
            </a:r>
          </a:p>
          <a:p>
            <a:r>
              <a:rPr lang="sr-Latn-BA" dirty="0" smtClean="0"/>
              <a:t>Konvertibilnost valuta </a:t>
            </a:r>
          </a:p>
          <a:p>
            <a:r>
              <a:rPr lang="sr-Latn-BA" dirty="0" smtClean="0"/>
              <a:t>Razvoj standardizacije</a:t>
            </a:r>
          </a:p>
          <a:p>
            <a:r>
              <a:rPr lang="sr-Latn-BA" dirty="0" smtClean="0"/>
              <a:t>Olakšana komunikacija engleskim jezikom</a:t>
            </a:r>
          </a:p>
          <a:p>
            <a:r>
              <a:rPr lang="sr-Latn-BA" dirty="0" smtClean="0"/>
              <a:t>Zone slobodne trgovine</a:t>
            </a:r>
          </a:p>
          <a:p>
            <a:r>
              <a:rPr lang="sr-Latn-BA" dirty="0" smtClean="0"/>
              <a:t>Unifikacija međunarodnog prava</a:t>
            </a:r>
          </a:p>
          <a:p>
            <a:r>
              <a:rPr lang="sr-Latn-BA" dirty="0" smtClean="0"/>
              <a:t>Proces privatizacije u bivšim planskim privredama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436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Motivi TNK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05400"/>
          </a:xfrm>
        </p:spPr>
        <p:txBody>
          <a:bodyPr/>
          <a:lstStyle/>
          <a:p>
            <a:r>
              <a:rPr lang="sr-Latn-BA" dirty="0" smtClean="0"/>
              <a:t>Osnovni motiv – PROFIT</a:t>
            </a:r>
          </a:p>
          <a:p>
            <a:r>
              <a:rPr lang="vi-VN" sz="2800" dirty="0" smtClean="0"/>
              <a:t>Obezbeđenje</a:t>
            </a:r>
            <a:r>
              <a:rPr lang="sr-Latn-BA" sz="2800" dirty="0" smtClean="0"/>
              <a:t> resursa: </a:t>
            </a:r>
          </a:p>
          <a:p>
            <a:pPr lvl="1"/>
            <a:r>
              <a:rPr lang="sr-Latn-BA" sz="2600" dirty="0" smtClean="0"/>
              <a:t>fizičkih</a:t>
            </a:r>
            <a:r>
              <a:rPr lang="sr-Latn-BA" dirty="0" smtClean="0"/>
              <a:t> </a:t>
            </a:r>
            <a:r>
              <a:rPr lang="sr-Latn-BA" sz="2600" dirty="0" smtClean="0"/>
              <a:t>resursa (sirovina), </a:t>
            </a:r>
          </a:p>
          <a:p>
            <a:pPr lvl="1"/>
            <a:r>
              <a:rPr lang="sr-Latn-BA" sz="2600" dirty="0" smtClean="0"/>
              <a:t>radne snage,</a:t>
            </a:r>
          </a:p>
          <a:p>
            <a:pPr lvl="1"/>
            <a:r>
              <a:rPr lang="sr-Latn-BA" sz="2600" dirty="0" smtClean="0"/>
              <a:t>tehnološka nadmoć u me nadžmentu, marketingu, itd.</a:t>
            </a:r>
          </a:p>
          <a:p>
            <a:pPr lvl="1"/>
            <a:endParaRPr lang="sr-Latn-BA" sz="2600" dirty="0"/>
          </a:p>
          <a:p>
            <a:r>
              <a:rPr lang="sr-Latn-BA" sz="2800" dirty="0" smtClean="0"/>
              <a:t>Obezbeđenje tržišta</a:t>
            </a:r>
          </a:p>
          <a:p>
            <a:r>
              <a:rPr lang="sr-Latn-BA" sz="2800" dirty="0" smtClean="0"/>
              <a:t>Ulazak unutar nekog jedinstvenog carinskog prostora (prije slučaj američkih kompanija u EZ)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1542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/>
          <a:lstStyle/>
          <a:p>
            <a:pPr algn="ctr"/>
            <a:r>
              <a:rPr lang="sr-Latn-BA" dirty="0">
                <a:solidFill>
                  <a:schemeClr val="tx1"/>
                </a:solidFill>
              </a:rPr>
              <a:t>Motivi TNK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smtClean="0"/>
              <a:t>Povećanje efikasnosti: </a:t>
            </a:r>
          </a:p>
          <a:p>
            <a:r>
              <a:rPr lang="sr-Latn-BA" dirty="0" smtClean="0"/>
              <a:t>Obezbeđenje ekonomije obima i ekonomije raznovrsnosti diverzifikacijom rizika</a:t>
            </a:r>
          </a:p>
          <a:p>
            <a:r>
              <a:rPr lang="sr-Latn-BA" dirty="0" smtClean="0"/>
              <a:t>Dva glavna načina obezbeđenja efikasnosti</a:t>
            </a:r>
          </a:p>
          <a:p>
            <a:pPr marL="320040" lvl="1" indent="0">
              <a:buNone/>
            </a:pPr>
            <a:r>
              <a:rPr lang="sr-Latn-BA" sz="2600" dirty="0" smtClean="0"/>
              <a:t>1. „pamet“ u zemlji porijekla (razvijenoj zemlji) a resursi i radna snaga u zemlji u razvoju</a:t>
            </a:r>
          </a:p>
          <a:p>
            <a:pPr marL="320040" lvl="1" indent="0">
              <a:buNone/>
            </a:pPr>
            <a:r>
              <a:rPr lang="sr-Latn-BA" sz="2600" dirty="0" smtClean="0"/>
              <a:t>2. Filijale se lociraju u zemlje slične ekonomske strukture i nivoa dohotka</a:t>
            </a:r>
          </a:p>
          <a:p>
            <a:pPr marL="0" indent="0">
              <a:buNone/>
            </a:pPr>
            <a:endParaRPr lang="sr-Latn-BA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7212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44562"/>
          </a:xfrm>
        </p:spPr>
        <p:txBody>
          <a:bodyPr/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Ostali motivi TNK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smtClean="0"/>
              <a:t>1. Bežeće investicije</a:t>
            </a:r>
          </a:p>
          <a:p>
            <a:r>
              <a:rPr lang="sr-Latn-BA" dirty="0" smtClean="0"/>
              <a:t>2. Podržavajuće investicije</a:t>
            </a:r>
          </a:p>
          <a:p>
            <a:r>
              <a:rPr lang="sr-Latn-BA" dirty="0" smtClean="0"/>
              <a:t>3. </a:t>
            </a:r>
            <a:r>
              <a:rPr lang="sr-Latn-BA" dirty="0"/>
              <a:t>P</a:t>
            </a:r>
            <a:r>
              <a:rPr lang="sr-Latn-BA" dirty="0" smtClean="0"/>
              <a:t>asivne investicije (nekretnine)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728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44562"/>
          </a:xfrm>
        </p:spPr>
        <p:txBody>
          <a:bodyPr>
            <a:normAutofit/>
          </a:bodyPr>
          <a:lstStyle/>
          <a:p>
            <a:pPr algn="ctr"/>
            <a:r>
              <a:rPr lang="sr-Latn-BA" dirty="0" smtClean="0">
                <a:solidFill>
                  <a:schemeClr val="tx1"/>
                </a:solidFill>
              </a:rPr>
              <a:t>Vrste transnacionalnih kompanija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smtClean="0"/>
              <a:t>Horizontalne </a:t>
            </a:r>
          </a:p>
          <a:p>
            <a:r>
              <a:rPr lang="sr-Latn-BA" dirty="0" smtClean="0"/>
              <a:t>Vertikalne</a:t>
            </a:r>
          </a:p>
          <a:p>
            <a:r>
              <a:rPr lang="sr-Latn-BA" dirty="0" smtClean="0"/>
              <a:t>Konglomeratske</a:t>
            </a:r>
          </a:p>
          <a:p>
            <a:endParaRPr lang="sr-Latn-BA" dirty="0"/>
          </a:p>
          <a:p>
            <a:endParaRPr lang="sr-Latn-BA" dirty="0" smtClean="0"/>
          </a:p>
          <a:p>
            <a:r>
              <a:rPr lang="sr-Latn-BA" dirty="0" smtClean="0"/>
              <a:t>Nefinansijske TNK</a:t>
            </a:r>
          </a:p>
          <a:p>
            <a:r>
              <a:rPr lang="sr-Latn-BA" dirty="0" smtClean="0"/>
              <a:t>Finansijske TNK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3639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15"/>
          <p:cNvSpPr>
            <a:spLocks noChangeArrowheads="1"/>
          </p:cNvSpPr>
          <p:nvPr/>
        </p:nvSpPr>
        <p:spPr bwMode="auto">
          <a:xfrm>
            <a:off x="609600" y="838200"/>
            <a:ext cx="8382000" cy="2743200"/>
          </a:xfrm>
          <a:prstGeom prst="flowChartAlternateProcess">
            <a:avLst/>
          </a:prstGeom>
          <a:noFill/>
          <a:ln w="9525" algn="ctr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1945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914400"/>
            <a:ext cx="36957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AutoShape 6"/>
          <p:cNvSpPr>
            <a:spLocks noChangeArrowheads="1"/>
          </p:cNvSpPr>
          <p:nvPr/>
        </p:nvSpPr>
        <p:spPr bwMode="auto">
          <a:xfrm>
            <a:off x="4633913" y="1866900"/>
            <a:ext cx="1295400" cy="304800"/>
          </a:xfrm>
          <a:prstGeom prst="leftRightArrow">
            <a:avLst>
              <a:gd name="adj1" fmla="val 50000"/>
              <a:gd name="adj2" fmla="val 54994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>
              <a:solidFill>
                <a:srgbClr val="FFCC00"/>
              </a:solidFill>
              <a:latin typeface="Arial" charset="0"/>
            </a:endParaRPr>
          </a:p>
        </p:txBody>
      </p:sp>
      <p:pic>
        <p:nvPicPr>
          <p:cNvPr id="1946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1433513"/>
            <a:ext cx="30480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3449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http://findicons.com/files/icons/2710/school_stuff/512/ruler512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36625"/>
            <a:ext cx="3048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 descr="https://media.licdn.com/mpr/mpr/p/7/005/06a/340/35e2a0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50" y="725488"/>
            <a:ext cx="306546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87388" y="228600"/>
            <a:ext cx="7694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lIns="0" tIns="0" rIns="0" bIns="0" anchor="ctr"/>
          <a:lstStyle/>
          <a:p>
            <a:pPr>
              <a:defRPr/>
            </a:pPr>
            <a:r>
              <a:rPr lang="sr-Latn-BA" sz="2800" kern="0" dirty="0">
                <a:solidFill>
                  <a:srgbClr val="4F91CD"/>
                </a:solidFill>
                <a:latin typeface="+mj-lt"/>
                <a:ea typeface="+mj-ea"/>
                <a:cs typeface="+mj-cs"/>
              </a:rPr>
              <a:t>Zajednički izazov</a:t>
            </a:r>
            <a:endParaRPr lang="en-GB" sz="2800" kern="0" dirty="0">
              <a:solidFill>
                <a:srgbClr val="4F91CD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0485" name="Group 9"/>
          <p:cNvGrpSpPr>
            <a:grpSpLocks/>
          </p:cNvGrpSpPr>
          <p:nvPr/>
        </p:nvGrpSpPr>
        <p:grpSpPr bwMode="auto">
          <a:xfrm>
            <a:off x="304800" y="914400"/>
            <a:ext cx="2590800" cy="2363788"/>
            <a:chOff x="304800" y="1066800"/>
            <a:chExt cx="2590800" cy="2364259"/>
          </a:xfrm>
        </p:grpSpPr>
        <p:pic>
          <p:nvPicPr>
            <p:cNvPr id="20497" name="Picture 7" descr="https://cdn0.iconfinder.com/data/icons/large-glossy-icons/512/Factor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1066800"/>
              <a:ext cx="1981199" cy="198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04800" y="3061097"/>
              <a:ext cx="2590800" cy="3699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sr-Latn-BA" dirty="0">
                  <a:latin typeface="+mn-lt"/>
                  <a:cs typeface="+mn-cs"/>
                </a:rPr>
                <a:t>TNK</a:t>
              </a:r>
              <a:endParaRPr lang="en-GB" dirty="0">
                <a:latin typeface="+mn-lt"/>
                <a:cs typeface="+mn-cs"/>
              </a:endParaRPr>
            </a:p>
          </p:txBody>
        </p:sp>
      </p:grpSp>
      <p:grpSp>
        <p:nvGrpSpPr>
          <p:cNvPr id="20486" name="Group 12"/>
          <p:cNvGrpSpPr>
            <a:grpSpLocks/>
          </p:cNvGrpSpPr>
          <p:nvPr/>
        </p:nvGrpSpPr>
        <p:grpSpPr bwMode="auto">
          <a:xfrm>
            <a:off x="6553200" y="4191000"/>
            <a:ext cx="1944688" cy="2162175"/>
            <a:chOff x="6741715" y="1255315"/>
            <a:chExt cx="1945085" cy="2162017"/>
          </a:xfrm>
        </p:grpSpPr>
        <p:pic>
          <p:nvPicPr>
            <p:cNvPr id="20495" name="Picture 9" descr="https://consumeraffairs.global.ssl.fastly.net/files/news/Small-Business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1715" y="1255315"/>
              <a:ext cx="1945085" cy="1945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7238704" y="3047472"/>
              <a:ext cx="914587" cy="36986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dirty="0">
                  <a:latin typeface="+mn-lt"/>
                  <a:cs typeface="+mn-cs"/>
                </a:rPr>
                <a:t>SMEs</a:t>
              </a:r>
            </a:p>
          </p:txBody>
        </p:sp>
      </p:grpSp>
      <p:sp>
        <p:nvSpPr>
          <p:cNvPr id="20487" name="Right Arrow 15"/>
          <p:cNvSpPr>
            <a:spLocks noChangeArrowheads="1"/>
          </p:cNvSpPr>
          <p:nvPr/>
        </p:nvSpPr>
        <p:spPr bwMode="auto">
          <a:xfrm rot="10800000">
            <a:off x="3124200" y="1511300"/>
            <a:ext cx="838200" cy="90488"/>
          </a:xfrm>
          <a:prstGeom prst="rightArrow">
            <a:avLst>
              <a:gd name="adj1" fmla="val 50000"/>
              <a:gd name="adj2" fmla="val 49489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30000"/>
              </a:spcBef>
            </a:pPr>
            <a:endParaRPr lang="en-GB" sz="1400">
              <a:latin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86075" y="736600"/>
            <a:ext cx="49307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sr-Latn-BA" sz="2000" i="1" dirty="0">
                <a:latin typeface="+mn-lt"/>
                <a:cs typeface="+mn-cs"/>
              </a:rPr>
              <a:t>Međunarodni standardi kavliteta</a:t>
            </a:r>
            <a:endParaRPr lang="en-GB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3048000" y="5772150"/>
            <a:ext cx="33401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sr-Latn-BA" sz="2000" i="1" dirty="0">
                <a:latin typeface="+mn-lt"/>
                <a:cs typeface="+mn-cs"/>
              </a:rPr>
              <a:t>Dobra i usluge – supply </a:t>
            </a:r>
            <a:endParaRPr lang="en-GB" i="1" dirty="0"/>
          </a:p>
        </p:txBody>
      </p:sp>
      <p:pic>
        <p:nvPicPr>
          <p:cNvPr id="20490" name="Picture 6" descr="https://cdn2.iconfinder.com/data/icons/shopping-e-commerce-3/512/delivery-5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0" y="4668838"/>
            <a:ext cx="969963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8" descr="http://www.gateshousings.com/wp-content/uploads/2014/01/Field-Service-Ico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788" y="4668838"/>
            <a:ext cx="989012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Right Arrow 23"/>
          <p:cNvSpPr>
            <a:spLocks noChangeArrowheads="1"/>
          </p:cNvSpPr>
          <p:nvPr/>
        </p:nvSpPr>
        <p:spPr bwMode="auto">
          <a:xfrm rot="10800000">
            <a:off x="3124200" y="5073650"/>
            <a:ext cx="838200" cy="88900"/>
          </a:xfrm>
          <a:prstGeom prst="rightArrow">
            <a:avLst>
              <a:gd name="adj1" fmla="val 50000"/>
              <a:gd name="adj2" fmla="val 50373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30000"/>
              </a:spcBef>
            </a:pPr>
            <a:endParaRPr lang="en-GB" sz="1400">
              <a:latin typeface="Times New Roman" pitchFamily="18" charset="0"/>
            </a:endParaRPr>
          </a:p>
        </p:txBody>
      </p:sp>
      <p:sp>
        <p:nvSpPr>
          <p:cNvPr id="20493" name="Up-Down Arrow 18"/>
          <p:cNvSpPr>
            <a:spLocks noChangeArrowheads="1"/>
          </p:cNvSpPr>
          <p:nvPr/>
        </p:nvSpPr>
        <p:spPr bwMode="auto">
          <a:xfrm>
            <a:off x="3543300" y="1905000"/>
            <a:ext cx="419100" cy="2763838"/>
          </a:xfrm>
          <a:prstGeom prst="upDownArrow">
            <a:avLst>
              <a:gd name="adj1" fmla="val 50000"/>
              <a:gd name="adj2" fmla="val 50010"/>
            </a:avLst>
          </a:prstGeom>
          <a:solidFill>
            <a:srgbClr val="FFB5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30000"/>
              </a:spcBef>
            </a:pPr>
            <a:endParaRPr lang="en-GB" sz="1400"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21150" y="2182813"/>
            <a:ext cx="4260850" cy="22352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r-Latn-BA" sz="2400" i="1" dirty="0">
                <a:latin typeface="+mn-lt"/>
                <a:cs typeface="+mn-cs"/>
              </a:rPr>
              <a:t>Gep</a:t>
            </a:r>
            <a:r>
              <a:rPr lang="sr-Latn-BA" sz="2400" dirty="0">
                <a:latin typeface="+mn-lt"/>
                <a:cs typeface="+mn-cs"/>
              </a:rPr>
              <a:t> u kapacitetu ponude kroz</a:t>
            </a:r>
            <a:r>
              <a:rPr lang="en-US" sz="2400" dirty="0">
                <a:latin typeface="+mn-lt"/>
                <a:cs typeface="+mn-cs"/>
              </a:rPr>
              <a:t>: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CDB87E"/>
              </a:buClr>
              <a:buFont typeface="Arial" panose="020B0604020202020204" pitchFamily="34" charset="0"/>
              <a:buChar char="•"/>
              <a:defRPr/>
            </a:pPr>
            <a:r>
              <a:rPr lang="sr-Latn-BA" sz="2400" dirty="0">
                <a:latin typeface="+mn-lt"/>
                <a:cs typeface="+mn-cs"/>
              </a:rPr>
              <a:t>kvalitet</a:t>
            </a:r>
            <a:endParaRPr lang="en-GB" sz="240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CDB87E"/>
              </a:buClr>
              <a:buFont typeface="Arial" panose="020B0604020202020204" pitchFamily="34" charset="0"/>
              <a:buChar char="•"/>
              <a:defRPr/>
            </a:pPr>
            <a:r>
              <a:rPr lang="sr-Latn-BA" sz="2400" dirty="0">
                <a:latin typeface="+mn-lt"/>
                <a:cs typeface="+mn-cs"/>
              </a:rPr>
              <a:t>kvantitet</a:t>
            </a:r>
            <a:endParaRPr lang="en-GB" sz="240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CDB87E"/>
              </a:buClr>
              <a:buFont typeface="Arial" panose="020B0604020202020204" pitchFamily="34" charset="0"/>
              <a:buChar char="•"/>
              <a:defRPr/>
            </a:pPr>
            <a:r>
              <a:rPr lang="sr-Latn-BA" sz="2400" dirty="0">
                <a:latin typeface="+mn-lt"/>
                <a:cs typeface="+mn-cs"/>
              </a:rPr>
              <a:t>tehnologiju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CDB87E"/>
              </a:buClr>
              <a:buFont typeface="Arial" panose="020B0604020202020204" pitchFamily="34" charset="0"/>
              <a:buChar char="•"/>
              <a:defRPr/>
            </a:pPr>
            <a:r>
              <a:rPr lang="sr-Latn-BA" sz="2400" dirty="0">
                <a:latin typeface="+mn-lt"/>
                <a:cs typeface="+mn-cs"/>
              </a:rPr>
              <a:t>vještine</a:t>
            </a:r>
            <a:endParaRPr lang="en-GB" sz="24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17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b="1" dirty="0">
                <a:solidFill>
                  <a:schemeClr val="tx1"/>
                </a:solidFill>
              </a:rPr>
              <a:t>Pojam transnacionalnih </a:t>
            </a:r>
            <a:r>
              <a:rPr lang="sr-Latn-BA" b="1" dirty="0" smtClean="0">
                <a:solidFill>
                  <a:schemeClr val="tx1"/>
                </a:solidFill>
              </a:rPr>
              <a:t>kompanija i definisanje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905000"/>
            <a:ext cx="8534400" cy="4724400"/>
          </a:xfrm>
        </p:spPr>
        <p:txBody>
          <a:bodyPr>
            <a:normAutofit/>
          </a:bodyPr>
          <a:lstStyle/>
          <a:p>
            <a:r>
              <a:rPr lang="sr-Latn-BA" dirty="0" smtClean="0"/>
              <a:t>Matične kompanije – koliko je potrebno učešća u filijali da bi se ostvarila kontrola u filijali od strane matične kompanije???</a:t>
            </a:r>
          </a:p>
          <a:p>
            <a:r>
              <a:rPr lang="sr-Latn-BA" dirty="0" smtClean="0"/>
              <a:t>Strane filijale je preduzeće u kome strani investitor (nerezident/rezident druge zemlje) posjeduje vlasnički udio koji mu obezbjeđuje trajni interes (</a:t>
            </a:r>
            <a:r>
              <a:rPr lang="sr-Latn-BA" i="1" dirty="0" smtClean="0"/>
              <a:t>long-lasting interest</a:t>
            </a:r>
            <a:r>
              <a:rPr lang="sr-Latn-BA" dirty="0" smtClean="0"/>
              <a:t>) u upravljanju preduzećem</a:t>
            </a:r>
          </a:p>
          <a:p>
            <a:r>
              <a:rPr lang="sr-Latn-BA" dirty="0" smtClean="0"/>
              <a:t>Prema IMF-u (Balance of Payment Mannual-BOP 6) prag za akcionarska društva je 10% učešća u vlasničkoj strukturi da bi neka kompanija mogla da ostvari kontrolu nad filijalom u stranoj zemlji, odnosno da bi se takva investicija u platnom bilansu knjižila kao SDI a ne portfolio investicija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84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944562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 smtClean="0">
                <a:solidFill>
                  <a:schemeClr val="tx1"/>
                </a:solidFill>
              </a:rPr>
              <a:t>Pojam SDI i razlika u odnosu na portfolio investicije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295400"/>
            <a:ext cx="8763000" cy="5257800"/>
          </a:xfrm>
        </p:spPr>
        <p:txBody>
          <a:bodyPr>
            <a:normAutofit/>
          </a:bodyPr>
          <a:lstStyle/>
          <a:p>
            <a:r>
              <a:rPr lang="sr-Latn-BA" dirty="0" smtClean="0"/>
              <a:t>Statistika platnog bilansa </a:t>
            </a:r>
            <a:endParaRPr lang="en-US" dirty="0" smtClean="0"/>
          </a:p>
          <a:p>
            <a:r>
              <a:rPr lang="sr-Latn-BA" dirty="0" smtClean="0"/>
              <a:t>Vrste SDI: </a:t>
            </a:r>
          </a:p>
          <a:p>
            <a:pPr lvl="1"/>
            <a:r>
              <a:rPr lang="sr-Latn-BA" i="1" dirty="0" smtClean="0"/>
              <a:t>greenfield, brown field, (ulaganja od ledine i revitalizacija)</a:t>
            </a:r>
          </a:p>
          <a:p>
            <a:pPr lvl="1"/>
            <a:r>
              <a:rPr lang="sr-Latn-BA" i="1" dirty="0" smtClean="0"/>
              <a:t>mergers, merdžeri</a:t>
            </a:r>
          </a:p>
          <a:p>
            <a:pPr lvl="1"/>
            <a:r>
              <a:rPr lang="sr-Latn-BA" i="1" dirty="0" smtClean="0"/>
              <a:t>acquisitions, akvizicije</a:t>
            </a:r>
          </a:p>
          <a:p>
            <a:pPr lvl="1"/>
            <a:r>
              <a:rPr lang="sr-Latn-BA" i="1" dirty="0" smtClean="0"/>
              <a:t>joint ventures, zajednička ulaganja</a:t>
            </a:r>
          </a:p>
          <a:p>
            <a:pPr lvl="1"/>
            <a:r>
              <a:rPr lang="sr-Latn-BA" i="1" dirty="0" smtClean="0"/>
              <a:t>ulaganja u slobodne eksportne proizvodne zone</a:t>
            </a:r>
          </a:p>
          <a:p>
            <a:r>
              <a:rPr lang="sr-Latn-BA" dirty="0" smtClean="0"/>
              <a:t>„Mantre“ o SDI</a:t>
            </a:r>
          </a:p>
          <a:p>
            <a:r>
              <a:rPr lang="sr-Latn-BA" dirty="0" smtClean="0"/>
              <a:t>Veza sa političko-ekonomsko-socijalnoj stabilnosti </a:t>
            </a:r>
          </a:p>
          <a:p>
            <a:r>
              <a:rPr lang="en-US" dirty="0">
                <a:solidFill>
                  <a:srgbClr val="7030A0"/>
                </a:solidFill>
              </a:rPr>
              <a:t>The most important characteristic of </a:t>
            </a:r>
            <a:r>
              <a:rPr lang="en-US" dirty="0" err="1">
                <a:solidFill>
                  <a:srgbClr val="7030A0"/>
                </a:solidFill>
              </a:rPr>
              <a:t>FDI</a:t>
            </a:r>
            <a:r>
              <a:rPr lang="en-US" dirty="0">
                <a:solidFill>
                  <a:srgbClr val="7030A0"/>
                </a:solidFill>
              </a:rPr>
              <a:t>, which distinguishes it from foreign portfolio investment, is that it is undertaken with the intention of </a:t>
            </a:r>
            <a:r>
              <a:rPr lang="en-US" b="1" dirty="0">
                <a:solidFill>
                  <a:srgbClr val="7030A0"/>
                </a:solidFill>
              </a:rPr>
              <a:t>exercising control </a:t>
            </a:r>
            <a:r>
              <a:rPr lang="en-US" dirty="0">
                <a:solidFill>
                  <a:srgbClr val="7030A0"/>
                </a:solidFill>
              </a:rPr>
              <a:t>over an enterprise.</a:t>
            </a:r>
            <a:r>
              <a:rPr lang="sr-Latn-RS" dirty="0">
                <a:solidFill>
                  <a:srgbClr val="7030A0"/>
                </a:solidFill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99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020762"/>
          </a:xfrm>
        </p:spPr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Дефиниција Народне банке Србије према Међународној инвестиционој позицији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905000"/>
            <a:ext cx="8610600" cy="4572000"/>
          </a:xfrm>
        </p:spPr>
        <p:txBody>
          <a:bodyPr>
            <a:normAutofit/>
          </a:bodyPr>
          <a:lstStyle/>
          <a:p>
            <a:r>
              <a:rPr lang="ru-RU" b="1" dirty="0"/>
              <a:t>Директне инвестиције </a:t>
            </a:r>
            <a:r>
              <a:rPr lang="ru-RU" dirty="0"/>
              <a:t>– Представљају улагање у неко предузеће које </a:t>
            </a:r>
            <a:r>
              <a:rPr lang="ru-RU" dirty="0" smtClean="0"/>
              <a:t>је резидент </a:t>
            </a:r>
            <a:r>
              <a:rPr lang="ru-RU" dirty="0"/>
              <a:t>друге земље којим се обезбеђује </a:t>
            </a:r>
            <a:r>
              <a:rPr lang="ru-RU" dirty="0" smtClean="0"/>
              <a:t>дугорочно </a:t>
            </a:r>
            <a:r>
              <a:rPr lang="ru-RU" dirty="0"/>
              <a:t>повезивање, интерес </a:t>
            </a:r>
            <a:r>
              <a:rPr lang="ru-RU" dirty="0" smtClean="0"/>
              <a:t>и власничка </a:t>
            </a:r>
            <a:r>
              <a:rPr lang="ru-RU" dirty="0"/>
              <a:t>контрола над тим предузећем. То је вид улагања у коме </a:t>
            </a:r>
            <a:r>
              <a:rPr lang="ru-RU" dirty="0" smtClean="0"/>
              <a:t>инвеститор поседује </a:t>
            </a:r>
            <a:r>
              <a:rPr lang="ru-RU" dirty="0"/>
              <a:t>10% или више власништва предузећа директног инвестирања;</a:t>
            </a:r>
          </a:p>
          <a:p>
            <a:r>
              <a:rPr lang="ru-RU" b="1" dirty="0" smtClean="0"/>
              <a:t>Портфолио </a:t>
            </a:r>
            <a:r>
              <a:rPr lang="ru-RU" b="1" dirty="0"/>
              <a:t>инвестиције </a:t>
            </a:r>
            <a:r>
              <a:rPr lang="ru-RU" dirty="0"/>
              <a:t>– Представљају улагања у власничке или </a:t>
            </a:r>
            <a:r>
              <a:rPr lang="ru-RU" dirty="0" smtClean="0"/>
              <a:t>дужничке хартије </a:t>
            </a:r>
            <a:r>
              <a:rPr lang="ru-RU" dirty="0"/>
              <a:t>од вредности која нису обухваћена страним директним инвестицијама </a:t>
            </a:r>
            <a:r>
              <a:rPr lang="ru-RU" dirty="0" smtClean="0"/>
              <a:t>и резервном </a:t>
            </a:r>
            <a:r>
              <a:rPr lang="ru-RU" dirty="0"/>
              <a:t>активом</a:t>
            </a:r>
            <a:r>
              <a:rPr lang="ru-RU" dirty="0" smtClean="0"/>
              <a:t>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541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44562"/>
          </a:xfrm>
        </p:spPr>
        <p:txBody>
          <a:bodyPr>
            <a:normAutofit/>
          </a:bodyPr>
          <a:lstStyle/>
          <a:p>
            <a:pPr algn="ctr"/>
            <a:r>
              <a:rPr lang="sr-Latn-BA" b="1" dirty="0" smtClean="0">
                <a:solidFill>
                  <a:schemeClr val="tx1"/>
                </a:solidFill>
              </a:rPr>
              <a:t>Neki primjeri SDI/TNK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r>
              <a:rPr lang="sr-Latn-BA" dirty="0" smtClean="0"/>
              <a:t>Telekom Srbija preuzima većinski državni paket akcija u Telekomu Srpske (60% kupovina akcija državnog paketa 2007. godine)</a:t>
            </a:r>
          </a:p>
          <a:p>
            <a:r>
              <a:rPr lang="sr-Latn-BA" dirty="0" smtClean="0"/>
              <a:t>Koji su efekti na zemlju domaćina a koji na zemlju porijekla kapitala (Srbiju) od ulaganja u Telekom Srpske</a:t>
            </a:r>
          </a:p>
          <a:p>
            <a:r>
              <a:rPr lang="sr-Latn-BA" dirty="0"/>
              <a:t>Fiat u Kragujevcu???</a:t>
            </a:r>
          </a:p>
          <a:p>
            <a:r>
              <a:rPr lang="sr-Latn-BA" dirty="0" smtClean="0"/>
              <a:t>Italijanska firma SPORTEK u Kotor Varoši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83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5344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59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792162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3366FF"/>
                </a:solidFill>
                <a:latin typeface="Gill Sans MT" panose="020B0502020104020203" pitchFamily="34" charset="0"/>
              </a:rPr>
              <a:t>Bosnia and </a:t>
            </a:r>
            <a:r>
              <a:rPr lang="en-GB" dirty="0" smtClean="0">
                <a:solidFill>
                  <a:srgbClr val="3366FF"/>
                </a:solidFill>
                <a:latin typeface="Gill Sans MT" panose="020B0502020104020203" pitchFamily="34" charset="0"/>
              </a:rPr>
              <a:t>Herzegovina</a:t>
            </a:r>
            <a:r>
              <a:rPr lang="sr-Latn-BA" dirty="0" smtClean="0">
                <a:solidFill>
                  <a:srgbClr val="3366FF"/>
                </a:solidFill>
                <a:latin typeface="Gill Sans MT" panose="020B0502020104020203" pitchFamily="34" charset="0"/>
              </a:rPr>
              <a:t> (mill. </a:t>
            </a:r>
            <a:r>
              <a:rPr lang="sr-Latn-BA" dirty="0">
                <a:solidFill>
                  <a:srgbClr val="3366FF"/>
                </a:solidFill>
                <a:latin typeface="Gill Sans MT" panose="020B0502020104020203" pitchFamily="34" charset="0"/>
              </a:rPr>
              <a:t>o</a:t>
            </a:r>
            <a:r>
              <a:rPr lang="sr-Latn-BA" dirty="0" smtClean="0">
                <a:solidFill>
                  <a:srgbClr val="3366FF"/>
                </a:solidFill>
                <a:latin typeface="Gill Sans MT" panose="020B0502020104020203" pitchFamily="34" charset="0"/>
              </a:rPr>
              <a:t>f dollars)</a:t>
            </a:r>
            <a:endParaRPr lang="en-US" dirty="0"/>
          </a:p>
        </p:txBody>
      </p:sp>
      <p:graphicFrame>
        <p:nvGraphicFramePr>
          <p:cNvPr id="3" name="Content Placeholder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091079"/>
              </p:ext>
            </p:extLst>
          </p:nvPr>
        </p:nvGraphicFramePr>
        <p:xfrm>
          <a:off x="228600" y="1295400"/>
          <a:ext cx="8712968" cy="531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544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7" y="1371600"/>
            <a:ext cx="9063233" cy="522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04800" y="533400"/>
            <a:ext cx="87630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9966">
                    <a:alpha val="6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Eurostile LT Std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Eurostile LT Std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Eurostile LT Std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Eurostile LT Std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Eurostile LT Std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Eurostile LT Std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Eurostile LT Std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Eurostile LT Std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Eurostile LT Std" pitchFamily="34" charset="0"/>
                <a:ea typeface="+mn-ea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0" dirty="0">
                <a:solidFill>
                  <a:srgbClr val="255683"/>
                </a:solidFill>
                <a:latin typeface="Gill Sans MT" panose="020B0502020104020203" pitchFamily="34" charset="0"/>
              </a:rPr>
              <a:t>FDI inflows, global and by group of economies, 1995−2014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0" dirty="0">
                <a:solidFill>
                  <a:srgbClr val="255683"/>
                </a:solidFill>
                <a:latin typeface="Gill Sans MT" panose="020B0502020104020203" pitchFamily="34" charset="0"/>
              </a:rPr>
              <a:t>(Billions of dollars)</a:t>
            </a:r>
          </a:p>
        </p:txBody>
      </p:sp>
    </p:spTree>
    <p:extLst>
      <p:ext uri="{BB962C8B-B14F-4D97-AF65-F5344CB8AC3E}">
        <p14:creationId xmlns:p14="http://schemas.microsoft.com/office/powerpoint/2010/main" val="34184648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486</TotalTime>
  <Words>1650</Words>
  <Application>Microsoft Office PowerPoint</Application>
  <PresentationFormat>On-screen Show (4:3)</PresentationFormat>
  <Paragraphs>294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Equity</vt:lpstr>
      <vt:lpstr>Transnacionalne kompanije i globalizacija</vt:lpstr>
      <vt:lpstr>Pojam transnacionalnih kompanija</vt:lpstr>
      <vt:lpstr>Pojam transnacionalnih kompanija i definisanje </vt:lpstr>
      <vt:lpstr>Pojam SDI i razlika u odnosu na portfolio investicije</vt:lpstr>
      <vt:lpstr>Дефиниција Народне банке Србије према Међународној инвестиционој позицији</vt:lpstr>
      <vt:lpstr>Neki primjeri SDI/TNK</vt:lpstr>
      <vt:lpstr>PowerPoint Presentation</vt:lpstr>
      <vt:lpstr>Bosnia and Herzegovina (mill. of dollars)</vt:lpstr>
      <vt:lpstr>PowerPoint Presentation</vt:lpstr>
      <vt:lpstr>Istorijat, razvoj i značaj TNK</vt:lpstr>
      <vt:lpstr>Ekonomska globalizacija – integracija</vt:lpstr>
      <vt:lpstr>Pokretači (engl: drivers) globalizacije</vt:lpstr>
      <vt:lpstr>Značaj TNK u međunarodnoj (svetskoj) trgovini</vt:lpstr>
      <vt:lpstr>Intrafirmsko finansiranje i transferne cijene</vt:lpstr>
      <vt:lpstr>Primjer transfernih cijena</vt:lpstr>
      <vt:lpstr>PowerPoint Presentation</vt:lpstr>
      <vt:lpstr>Objašnjenje prethodnog grafikona</vt:lpstr>
      <vt:lpstr>PowerPoint Presentation</vt:lpstr>
      <vt:lpstr>10 najvećih svjetskih TNK, 2016 (milioni dolara)</vt:lpstr>
      <vt:lpstr>10 najvećih svjetskih TNK, 2016 (milioni dolara)</vt:lpstr>
      <vt:lpstr>PowerPoint Presentation</vt:lpstr>
      <vt:lpstr>PowerPoint Presentation</vt:lpstr>
      <vt:lpstr>Faktori ekspanzije TNK </vt:lpstr>
      <vt:lpstr>Motivi TNK</vt:lpstr>
      <vt:lpstr>Motivi TNK</vt:lpstr>
      <vt:lpstr>Ostali motivi TNK</vt:lpstr>
      <vt:lpstr>Vrste transnacionalnih kompanija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commitments of the PDP – background of the economic program and economic policies</dc:title>
  <dc:creator>HP</dc:creator>
  <cp:lastModifiedBy>WINDOWS 10</cp:lastModifiedBy>
  <cp:revision>69</cp:revision>
  <dcterms:created xsi:type="dcterms:W3CDTF">2006-08-16T00:00:00Z</dcterms:created>
  <dcterms:modified xsi:type="dcterms:W3CDTF">2018-03-30T08:00:46Z</dcterms:modified>
</cp:coreProperties>
</file>