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59" r:id="rId8"/>
    <p:sldId id="260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ПРИЗНАВАЊЕ ПРИЈЕВРЕМЕНИХ И ФИКТИВНИХ ПРИХОДА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sr-Cyrl-BA" dirty="0" smtClean="0"/>
              <a:t>Проф. </a:t>
            </a:r>
            <a:r>
              <a:rPr lang="sr-Cyrl-BA" dirty="0"/>
              <a:t>д</a:t>
            </a:r>
            <a:r>
              <a:rPr lang="sr-Cyrl-BA" dirty="0" smtClean="0"/>
              <a:t>р Душко Шњегота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777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ПРИЗНАВАЊЕ ТУЂИХ ПРИХОДА КАО ВЛАСТИТИХ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b="1" i="1" dirty="0" smtClean="0">
                <a:solidFill>
                  <a:srgbClr val="FF0000"/>
                </a:solidFill>
              </a:rPr>
              <a:t>Примјер</a:t>
            </a:r>
          </a:p>
          <a:p>
            <a:r>
              <a:rPr lang="sr-Cyrl-BA" dirty="0" smtClean="0"/>
              <a:t>Матично предузеће је приходе од продаје трећим (неповезаним) правним лицима, које је остварило његово зависно предузеће, приказало у својим пословним књигама и финансијским извјештајима</a:t>
            </a:r>
          </a:p>
          <a:p>
            <a:r>
              <a:rPr lang="sr-Cyrl-BA" dirty="0" smtClean="0"/>
              <a:t>Какав је утицај оваквог поступка на појединачне а какав на консолидоване ФИ?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965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ПРИЗНАВАЊЕ ФИКТИВНИХ ПРИХОДА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признавање прихода када нису испуњене законске претпоставке за то</a:t>
            </a:r>
          </a:p>
          <a:p>
            <a:r>
              <a:rPr lang="sr-Cyrl-BA" dirty="0" smtClean="0"/>
              <a:t>признавање финансијских и ванредних прихода као пословних </a:t>
            </a:r>
          </a:p>
          <a:p>
            <a:r>
              <a:rPr lang="sr-Cyrl-BA" dirty="0" smtClean="0"/>
              <a:t>признавање прихода од продаје у висини продајне цијене сталне материјалне имовине</a:t>
            </a:r>
          </a:p>
          <a:p>
            <a:r>
              <a:rPr lang="sr-Cyrl-BA" dirty="0" smtClean="0"/>
              <a:t>признавање рабата одобреног од добављача као прихода</a:t>
            </a:r>
          </a:p>
          <a:p>
            <a:r>
              <a:rPr lang="sr-Cyrl-BA" dirty="0" smtClean="0"/>
              <a:t>признавање прихода од продаје од компаније након пословног спајања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615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ПРИЗНАВАЊЕ ПРИХОДА КАД НИСУ ИСПУЊЕНИ УСЛОВИ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Признавање прихода по основу испоруке робе на комисино и консигнационо складиште</a:t>
            </a:r>
          </a:p>
          <a:p>
            <a:r>
              <a:rPr lang="sr-Cyrl-BA" dirty="0" smtClean="0"/>
              <a:t>Признавање прихода од продаје у случају изнајмљивања сталне материјалне имовине (оперативни и финансијски закуп)</a:t>
            </a:r>
          </a:p>
          <a:p>
            <a:r>
              <a:rPr lang="sr-Cyrl-BA" dirty="0" smtClean="0"/>
              <a:t>Признавање прихода од камате на основу ненаплаћених потраживања која нису утужена</a:t>
            </a:r>
          </a:p>
          <a:p>
            <a:r>
              <a:rPr lang="sr-Cyrl-BA" dirty="0" smtClean="0"/>
              <a:t>Признавање прихода од продаје у случајевима када је испорука уговорена али се није десила (тј. </a:t>
            </a:r>
            <a:r>
              <a:rPr lang="sr-Cyrl-BA" dirty="0"/>
              <a:t>с</a:t>
            </a:r>
            <a:r>
              <a:rPr lang="sr-Cyrl-BA" dirty="0" smtClean="0"/>
              <a:t>амо на основу уговора о продаји), 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098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r>
              <a:rPr lang="sr-Cyrl-BA" sz="3200" dirty="0" smtClean="0"/>
              <a:t>ПРИЗНАВАЊЕ </a:t>
            </a:r>
            <a:r>
              <a:rPr lang="sr-Cyrl-BA" sz="3200" dirty="0" smtClean="0"/>
              <a:t>ВАНРЕДНИХ </a:t>
            </a:r>
            <a:r>
              <a:rPr lang="sr-Cyrl-BA" sz="3200" dirty="0" smtClean="0"/>
              <a:t>ПРИХОДА КАО ПОСЛОВНИХ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Појам ванредних – осталих прихода</a:t>
            </a:r>
          </a:p>
          <a:p>
            <a:r>
              <a:rPr lang="sr-Cyrl-BA" dirty="0" smtClean="0"/>
              <a:t>Ванредни приходи </a:t>
            </a:r>
            <a:r>
              <a:rPr lang="en-US" dirty="0" smtClean="0"/>
              <a:t>vs.</a:t>
            </a:r>
            <a:r>
              <a:rPr lang="sr-Cyrl-BA" dirty="0" smtClean="0"/>
              <a:t> приходи од ванредних догађаја</a:t>
            </a:r>
          </a:p>
          <a:p>
            <a:r>
              <a:rPr lang="sr-Cyrl-BA" dirty="0" smtClean="0"/>
              <a:t>Карактеристике ванредних – осталих прихода; разлике у односу на редовне, пословне приходе</a:t>
            </a:r>
          </a:p>
          <a:p>
            <a:r>
              <a:rPr lang="sr-Cyrl-BA" dirty="0" smtClean="0"/>
              <a:t>Како се билансирају ови приходи и како се о њима извјештава у билансу успјеха?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565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ПРИЗНАВАЊЕ ФИНАНСИЈСКИХ ПРИХОДА КАО ПОСЛОВНИХ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b="1" i="1" dirty="0" smtClean="0">
                <a:solidFill>
                  <a:srgbClr val="FF0000"/>
                </a:solidFill>
              </a:rPr>
              <a:t>Примјер</a:t>
            </a:r>
          </a:p>
          <a:p>
            <a:r>
              <a:rPr lang="sr-Cyrl-BA" dirty="0" smtClean="0"/>
              <a:t>Фактурна вриједност робе испоручене у периоду од стране добављача ’’АБЦ’’ износи 1,000.000 КМ. Добављач је одобрио каса-сконто у износу од 3% уколико роба буде плаћена у уговореном року. Каса-сконто је искоришћен.</a:t>
            </a:r>
          </a:p>
          <a:p>
            <a:r>
              <a:rPr lang="sr-Cyrl-BA" dirty="0" smtClean="0"/>
              <a:t>Како погрешна класификација прихода утиче у овом случају на презентацију приносног положаја?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43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rmAutofit/>
          </a:bodyPr>
          <a:lstStyle/>
          <a:p>
            <a:r>
              <a:rPr lang="sr-Cyrl-BA" sz="3400" dirty="0" smtClean="0"/>
              <a:t>ПРИЗНАВАЊЕ ПРИХОДА ОД ПРОДАЈЕ У ВИСИНИ ПЦ СТАЛНЕ ИМОВИНЕ</a:t>
            </a:r>
            <a:endParaRPr lang="en-US" sz="3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76400"/>
            <a:ext cx="8229600" cy="4709160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BA" b="1" i="1" dirty="0" smtClean="0">
                <a:solidFill>
                  <a:srgbClr val="FF0000"/>
                </a:solidFill>
              </a:rPr>
              <a:t>Примјер</a:t>
            </a:r>
          </a:p>
          <a:p>
            <a:r>
              <a:rPr lang="sr-Cyrl-BA" dirty="0" smtClean="0"/>
              <a:t>Набавна вриједност постројења износи 500.000 а отписана вриједност 400.000 КМ. Постројење је продато за износ од 200.000 КМ.</a:t>
            </a:r>
          </a:p>
          <a:p>
            <a:r>
              <a:rPr lang="sr-Cyrl-BA" dirty="0" smtClean="0"/>
              <a:t>Како треба евидентирати ову продају?</a:t>
            </a:r>
          </a:p>
          <a:p>
            <a:r>
              <a:rPr lang="sr-Cyrl-BA" dirty="0" smtClean="0"/>
              <a:t>Разликовање бруто и нето принципа књижења</a:t>
            </a:r>
          </a:p>
          <a:p>
            <a:r>
              <a:rPr lang="sr-Cyrl-BA" dirty="0" smtClean="0"/>
              <a:t>Шта је сврха различитог евидентирања прихода од продаје у оквиру редовних пословних активности и добитака од продаје</a:t>
            </a:r>
          </a:p>
          <a:p>
            <a:r>
              <a:rPr lang="sr-Cyrl-BA" dirty="0" smtClean="0"/>
              <a:t>Шта би могао бити мотив управе да свјесно изврши примјену погрешног принципа евидентирања?</a:t>
            </a:r>
          </a:p>
          <a:p>
            <a:pPr marL="137160" indent="0">
              <a:buFont typeface="Wingdings 2"/>
              <a:buNone/>
            </a:pP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98054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sr-Cyrl-BA" dirty="0" smtClean="0"/>
              <a:t>ПРИЗНАВАЊЕ РАБАТА ОДОБРЕНОГ ОД ДОБАВЉАЧА КАО ПРИХОДА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Књиговодствени третман рабата исказаног на фактури</a:t>
            </a:r>
          </a:p>
          <a:p>
            <a:r>
              <a:rPr lang="sr-Cyrl-BA" dirty="0" smtClean="0"/>
              <a:t>Књиговодствени третман рабата одобреног накнадно, послије извршене(их) испоруке(а)</a:t>
            </a:r>
          </a:p>
          <a:p>
            <a:r>
              <a:rPr lang="sr-Cyrl-BA" dirty="0" smtClean="0"/>
              <a:t>Како признавање рабата као прихода утиче на билансирање приносног положаја предузећа?</a:t>
            </a:r>
          </a:p>
        </p:txBody>
      </p:sp>
    </p:spTree>
    <p:extLst>
      <p:ext uri="{BB962C8B-B14F-4D97-AF65-F5344CB8AC3E}">
        <p14:creationId xmlns:p14="http://schemas.microsoft.com/office/powerpoint/2010/main" val="2390657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r>
              <a:rPr lang="sr-Cyrl-BA" sz="3500" dirty="0" smtClean="0"/>
              <a:t>ПРИЗНАВАЊЕ ПРИХОДА ОД ПРОДАЈЕ НАКОН ПОСЛОВНОГ СПАЈАЊА</a:t>
            </a: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Појам пословних комбинација (МСФИ?)</a:t>
            </a:r>
          </a:p>
          <a:p>
            <a:r>
              <a:rPr lang="sr-Cyrl-BA" dirty="0" smtClean="0"/>
              <a:t>Појам </a:t>
            </a:r>
            <a:r>
              <a:rPr lang="sr-Cyrl-BA" smtClean="0"/>
              <a:t>статусних промјена (МСФИ?)</a:t>
            </a:r>
            <a:endParaRPr lang="sr-Cyrl-BA" dirty="0" smtClean="0"/>
          </a:p>
          <a:p>
            <a:r>
              <a:rPr lang="sr-Cyrl-BA" dirty="0" smtClean="0"/>
              <a:t>Шта се у билансном смислу дешава након пословног спајања (припајања или фузије)</a:t>
            </a:r>
          </a:p>
          <a:p>
            <a:r>
              <a:rPr lang="sr-Cyrl-BA" dirty="0" smtClean="0"/>
              <a:t>Које врста биланса се припрема у случају пословног спајања?</a:t>
            </a:r>
          </a:p>
          <a:p>
            <a:r>
              <a:rPr lang="sr-Cyrl-BA" dirty="0" smtClean="0"/>
              <a:t>Какав је однос тог биланса према редовном пословном билансу – финансијском извјештају опште намјене?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21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ПРЕРАНО ИЛИ ПРИЗНАВАЊЕ ПРИХОДА СУМЊИВОГ КВАЛИТЕТА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040"/>
            <a:ext cx="8229600" cy="4709160"/>
          </a:xfrm>
        </p:spPr>
        <p:txBody>
          <a:bodyPr>
            <a:normAutofit fontScale="92500" lnSpcReduction="10000"/>
          </a:bodyPr>
          <a:lstStyle/>
          <a:p>
            <a:r>
              <a:rPr lang="sr-Cyrl-BA" dirty="0" smtClean="0"/>
              <a:t>признавање прихода од услуга које ће бити реализоване тек у будућим периодима</a:t>
            </a:r>
          </a:p>
          <a:p>
            <a:r>
              <a:rPr lang="sr-Cyrl-BA" dirty="0" smtClean="0"/>
              <a:t>признавање прихода прије испоруке или прије него што купац прихвати испоруку</a:t>
            </a:r>
          </a:p>
          <a:p>
            <a:r>
              <a:rPr lang="sr-Cyrl-BA" dirty="0" smtClean="0"/>
              <a:t>признавање прихода иако купац није обавезан да плати</a:t>
            </a:r>
          </a:p>
          <a:p>
            <a:r>
              <a:rPr lang="sr-Cyrl-BA" dirty="0" smtClean="0"/>
              <a:t>признавање прихода од продаје повезаним правним лицима у консолидованом БУ</a:t>
            </a:r>
          </a:p>
          <a:p>
            <a:r>
              <a:rPr lang="sr-Cyrl-BA" dirty="0" smtClean="0"/>
              <a:t>продаја безвриједне имовине (повезаним) купцима по високим цијенама</a:t>
            </a:r>
          </a:p>
          <a:p>
            <a:r>
              <a:rPr lang="sr-Cyrl-BA" dirty="0" smtClean="0"/>
              <a:t>признавање туђих прихода као властитих, 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688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ПРИЈЕВРЕМЕНО ПРИЗНАВАЊЕ ПРИХОДА ОД УСЛУГА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b="1" i="1" dirty="0" smtClean="0">
                <a:solidFill>
                  <a:srgbClr val="FF0000"/>
                </a:solidFill>
              </a:rPr>
              <a:t>Примјер:</a:t>
            </a:r>
          </a:p>
          <a:p>
            <a:pPr marL="137160" indent="0">
              <a:buNone/>
            </a:pPr>
            <a:r>
              <a:rPr lang="sr-Cyrl-BA" dirty="0" smtClean="0"/>
              <a:t>Грађевинско предузеће је ангажовано на изградњи стамбено-пословног објекта за потребе инвеститора. Предрачунска вриједност грађевиснких радова износи 1,000.000 КМ. У складу са уговором о изградњи, инвеститор је уплатио 10 % аванса за изградњу. Уговор о изградњи има карактеристике уговора типа ’’трошкови плус’’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553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ПРИЗНАВАЊЕ ПРИХОДА ОД ПРОДАЈЕ ПРИЈЕ ИСПОРУКЕ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b="1" i="1" dirty="0" smtClean="0">
                <a:solidFill>
                  <a:srgbClr val="FF0000"/>
                </a:solidFill>
              </a:rPr>
              <a:t>Примјер:</a:t>
            </a:r>
          </a:p>
          <a:p>
            <a:pPr marL="137160" indent="0">
              <a:buNone/>
            </a:pPr>
            <a:r>
              <a:rPr lang="sr-Cyrl-BA" dirty="0" smtClean="0"/>
              <a:t>Пољопривредно предузеће, порески обвезник у систему ПДВ-а, потписало је уговор о продаји комплетне количине готових производа (јабука) која буде произведена и убрана током сезоне. На осноцу процјене укупне количине, уговорена је фиксна цијена од 500.000 КМ и уплата 50% од уговорене цијене на почетку сезоне брања, како би предузеће могло да финансира трошкове брања (ангажовање механизације, плате сезонских радника и др.)  </a:t>
            </a:r>
          </a:p>
        </p:txBody>
      </p:sp>
    </p:spTree>
    <p:extLst>
      <p:ext uri="{BB962C8B-B14F-4D97-AF65-F5344CB8AC3E}">
        <p14:creationId xmlns:p14="http://schemas.microsoft.com/office/powerpoint/2010/main" val="4117244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ПРИЗНАВАЊЕ ПРИХОДА ИАКО КУПА НИЈЕ ОБАВЕЗАН ДА ПЛАТИ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b="1" i="1" dirty="0" smtClean="0">
                <a:solidFill>
                  <a:srgbClr val="FF0000"/>
                </a:solidFill>
              </a:rPr>
              <a:t>Примјер:</a:t>
            </a:r>
          </a:p>
          <a:p>
            <a:pPr marL="137160" indent="0">
              <a:buNone/>
            </a:pPr>
            <a:r>
              <a:rPr lang="sr-Cyrl-BA" dirty="0" smtClean="0"/>
              <a:t>Једном од највећих купаца робе, одобрен је количински рабат по основу укупно продате робе у току године. Продајна вриједност робе испоручене купцу на име одобреног количинског рабата износи 50.000 КМ, не рачунајући ПДВ.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873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sr-Cyrl-BA" dirty="0" smtClean="0"/>
              <a:t>ПРИЗНАВАЊЕ ПРИХОДА ОД ПРОДАЈЕ ПОВЕЗАНОМ ЛИЦУ У КБУ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Која правна лица се према МСФИ сматрају повезаним правним лицима?</a:t>
            </a:r>
          </a:p>
          <a:p>
            <a:r>
              <a:rPr lang="sr-Cyrl-BA" dirty="0" smtClean="0"/>
              <a:t>Однос матично – зависно правно лице</a:t>
            </a:r>
          </a:p>
          <a:p>
            <a:r>
              <a:rPr lang="sr-Cyrl-BA" dirty="0" smtClean="0"/>
              <a:t>Које су основне претпоставке консолидације?</a:t>
            </a:r>
          </a:p>
          <a:p>
            <a:r>
              <a:rPr lang="sr-Cyrl-BA" dirty="0" smtClean="0"/>
              <a:t>Како и зашто се врши консолидација прихода?</a:t>
            </a:r>
          </a:p>
          <a:p>
            <a:r>
              <a:rPr lang="sr-Cyrl-BA" dirty="0" smtClean="0"/>
              <a:t>Шта се још консолидује?</a:t>
            </a:r>
          </a:p>
          <a:p>
            <a:r>
              <a:rPr lang="sr-Cyrl-BA" dirty="0" smtClean="0"/>
              <a:t>Основно о методима консолидације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670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dirty="0" smtClean="0"/>
              <a:t>ПРИЗНАВАЊЕ ФИКТИВНИХ ПРИХОДА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признавање прихода када нису испуњене законске претпоставке за то</a:t>
            </a:r>
          </a:p>
          <a:p>
            <a:r>
              <a:rPr lang="sr-Cyrl-BA" dirty="0" smtClean="0"/>
              <a:t>признавање финансијских и ванредних прихода као пословних </a:t>
            </a:r>
          </a:p>
          <a:p>
            <a:r>
              <a:rPr lang="sr-Cyrl-BA" dirty="0" smtClean="0"/>
              <a:t>признавање прихода од продаје у висини продајне цијене сталне материјалне имовине</a:t>
            </a:r>
          </a:p>
          <a:p>
            <a:r>
              <a:rPr lang="sr-Cyrl-BA" dirty="0" smtClean="0"/>
              <a:t>признавање рабата одобреног од добављача као прихода</a:t>
            </a:r>
          </a:p>
          <a:p>
            <a:r>
              <a:rPr lang="sr-Cyrl-BA" dirty="0" smtClean="0"/>
              <a:t>признавање прихода од продаје од компаније након пословног спајања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605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Cyrl-BA" dirty="0" smtClean="0"/>
              <a:t>ПРЕЦЈЕЊИВАЊЕ ПОСЛОВНИХ ПРИХОДА ВАНРЕДНИМ ДОБИЦИМА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25040"/>
            <a:ext cx="8229600" cy="4709160"/>
          </a:xfrm>
        </p:spPr>
        <p:txBody>
          <a:bodyPr/>
          <a:lstStyle/>
          <a:p>
            <a:r>
              <a:rPr lang="sr-Cyrl-BA" dirty="0" smtClean="0"/>
              <a:t>повећање профита продајом отписане имовине</a:t>
            </a:r>
          </a:p>
          <a:p>
            <a:r>
              <a:rPr lang="sr-Cyrl-BA" dirty="0" smtClean="0"/>
              <a:t>укључивање добитака од продаје сталне имовине или залиха материјала у пословне приходе</a:t>
            </a:r>
          </a:p>
          <a:p>
            <a:r>
              <a:rPr lang="sr-Cyrl-BA" dirty="0" smtClean="0"/>
              <a:t>коришћење добити од продаје сталне имовине за смањење текућих расхода</a:t>
            </a:r>
          </a:p>
          <a:p>
            <a:r>
              <a:rPr lang="sr-Cyrl-BA" dirty="0" smtClean="0"/>
              <a:t>стварање прихода циљаном рекласификацијом билансних позиција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764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sr-Cyrl-BA" dirty="0" smtClean="0"/>
              <a:t>ПРОДАЈА БЕЗВРИЈЕДНЕ ИМОВИНЕ ПОВЕЗАНИМ КУПЦИМА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BA" b="1" i="1" dirty="0" smtClean="0">
                <a:solidFill>
                  <a:srgbClr val="FF0000"/>
                </a:solidFill>
              </a:rPr>
              <a:t>Примјер</a:t>
            </a:r>
          </a:p>
          <a:p>
            <a:r>
              <a:rPr lang="sr-Cyrl-BA" dirty="0" smtClean="0"/>
              <a:t>Предузеће – матично правно лице је 100% отписану опрему продало свом зависном предузећу за 100.000 КМ</a:t>
            </a:r>
          </a:p>
          <a:p>
            <a:pPr lvl="1"/>
            <a:r>
              <a:rPr lang="sr-Cyrl-BA" dirty="0" smtClean="0"/>
              <a:t>Како је могуће да уопште дође до овакве трансакције?</a:t>
            </a:r>
          </a:p>
          <a:p>
            <a:pPr lvl="1"/>
            <a:r>
              <a:rPr lang="sr-Cyrl-BA" dirty="0" smtClean="0"/>
              <a:t>Какве су њене посљедице по појединачне ФИ и КФИ?</a:t>
            </a:r>
          </a:p>
          <a:p>
            <a:pPr lvl="1"/>
            <a:r>
              <a:rPr lang="sr-Cyrl-BA" dirty="0" smtClean="0"/>
              <a:t>Шта се дешава ако матично правно лице не састави консолидовани финансијски извјештај?</a:t>
            </a:r>
          </a:p>
          <a:p>
            <a:pPr lvl="1"/>
            <a:r>
              <a:rPr lang="sr-Cyrl-BA" dirty="0" smtClean="0"/>
              <a:t>Каква правила (према МСФИ) важе у случају да је матично правно лице и само подружница неке друге матице са сједиштем ван РС, односно БиХ?</a:t>
            </a:r>
          </a:p>
          <a:p>
            <a:pPr lvl="1"/>
            <a:r>
              <a:rPr lang="sr-Cyrl-BA" dirty="0" smtClean="0"/>
              <a:t>Појам трансферних цијена, правила везана за финансијско извјештавање и ревизију ФИ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4208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91</TotalTime>
  <Words>915</Words>
  <Application>Microsoft Office PowerPoint</Application>
  <PresentationFormat>On-screen Show (4:3)</PresentationFormat>
  <Paragraphs>85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Apex</vt:lpstr>
      <vt:lpstr>ПРИЗНАВАЊЕ ПРИЈЕВРЕМЕНИХ И ФИКТИВНИХ ПРИХОДА</vt:lpstr>
      <vt:lpstr>ПРЕРАНО ИЛИ ПРИЗНАВАЊЕ ПРИХОДА СУМЊИВОГ КВАЛИТЕТА</vt:lpstr>
      <vt:lpstr>ПРИЈЕВРЕМЕНО ПРИЗНАВАЊЕ ПРИХОДА ОД УСЛУГА</vt:lpstr>
      <vt:lpstr>ПРИЗНАВАЊЕ ПРИХОДА ОД ПРОДАЈЕ ПРИЈЕ ИСПОРУКЕ</vt:lpstr>
      <vt:lpstr>ПРИЗНАВАЊЕ ПРИХОДА ИАКО КУПА НИЈЕ ОБАВЕЗАН ДА ПЛАТИ </vt:lpstr>
      <vt:lpstr>ПРИЗНАВАЊЕ ПРИХОДА ОД ПРОДАЈЕ ПОВЕЗАНОМ ЛИЦУ У КБУ</vt:lpstr>
      <vt:lpstr>ПРИЗНАВАЊЕ ФИКТИВНИХ ПРИХОДА</vt:lpstr>
      <vt:lpstr>ПРЕЦЈЕЊИВАЊЕ ПОСЛОВНИХ ПРИХОДА ВАНРЕДНИМ ДОБИЦИМА</vt:lpstr>
      <vt:lpstr>ПРОДАЈА БЕЗВРИЈЕДНЕ ИМОВИНЕ ПОВЕЗАНИМ КУПЦИМА</vt:lpstr>
      <vt:lpstr>ПРИЗНАВАЊЕ ТУЂИХ ПРИХОДА КАО ВЛАСТИТИХ</vt:lpstr>
      <vt:lpstr>ПРИЗНАВАЊЕ ФИКТИВНИХ ПРИХОДА</vt:lpstr>
      <vt:lpstr>ПРИЗНАВАЊЕ ПРИХОДА КАД НИСУ ИСПУЊЕНИ УСЛОВИ</vt:lpstr>
      <vt:lpstr>ПРИЗНАВАЊЕ ВАНРЕДНИХ ПРИХОДА КАО ПОСЛОВНИХ</vt:lpstr>
      <vt:lpstr>ПРИЗНАВАЊЕ ФИНАНСИЈСКИХ ПРИХОДА КАО ПОСЛОВНИХ</vt:lpstr>
      <vt:lpstr>ПРИЗНАВАЊЕ ПРИХОДА ОД ПРОДАЈЕ У ВИСИНИ ПЦ СТАЛНЕ ИМОВИНЕ</vt:lpstr>
      <vt:lpstr>ПРИЗНАВАЊЕ РАБАТА ОДОБРЕНОГ ОД ДОБАВЉАЧА КАО ПРИХОДА</vt:lpstr>
      <vt:lpstr>ПРИЗНАВАЊЕ ПРИХОДА ОД ПРОДАЈЕ НАКОН ПОСЛОВНОГ СПАЈАЊА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ПРИЗНАВАЊЕ ПРИЈЕВРЕМЕНИХ И ФИКТИВНИХ ПРИХОДА</dc:title>
  <dc:creator>Brane</dc:creator>
  <cp:lastModifiedBy>Pavilion</cp:lastModifiedBy>
  <cp:revision>20</cp:revision>
  <dcterms:created xsi:type="dcterms:W3CDTF">2006-08-16T00:00:00Z</dcterms:created>
  <dcterms:modified xsi:type="dcterms:W3CDTF">2017-11-05T19:43:33Z</dcterms:modified>
</cp:coreProperties>
</file>