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95" r:id="rId29"/>
    <p:sldId id="292" r:id="rId30"/>
    <p:sldId id="286" r:id="rId31"/>
    <p:sldId id="289" r:id="rId32"/>
    <p:sldId id="293" r:id="rId33"/>
    <p:sldId id="294" r:id="rId34"/>
    <p:sldId id="287" r:id="rId35"/>
    <p:sldId id="288" r:id="rId36"/>
    <p:sldId id="290" r:id="rId37"/>
    <p:sldId id="29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4FE0522-83E5-4345-9909-94243CE68801}" type="datetimeFigureOut">
              <a:rPr lang="en-US" smtClean="0"/>
              <a:pPr/>
              <a:t>3/22/2019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2E5BA39-FED4-46F4-BEDE-3F45326780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836712"/>
            <a:ext cx="7882136" cy="2808312"/>
          </a:xfrm>
        </p:spPr>
        <p:txBody>
          <a:bodyPr>
            <a:normAutofit/>
          </a:bodyPr>
          <a:lstStyle/>
          <a:p>
            <a:pPr algn="ctr"/>
            <a:r>
              <a:rPr lang="sr-Cyrl-BA" sz="4000" b="1" dirty="0" smtClean="0"/>
              <a:t>ЕЛЕМЕНТИ ИНВЕСТИРАЊА</a:t>
            </a:r>
            <a:br>
              <a:rPr lang="sr-Cyrl-BA" sz="4000" b="1" dirty="0" smtClean="0"/>
            </a:br>
            <a:r>
              <a:rPr lang="sr-Cyrl-BA" sz="4000" b="1" dirty="0" smtClean="0"/>
              <a:t/>
            </a:r>
            <a:br>
              <a:rPr lang="sr-Cyrl-BA" sz="4000" b="1" dirty="0" smtClean="0"/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4869160"/>
            <a:ext cx="8458200" cy="648072"/>
          </a:xfrm>
        </p:spPr>
        <p:txBody>
          <a:bodyPr>
            <a:normAutofit/>
          </a:bodyPr>
          <a:lstStyle/>
          <a:p>
            <a:pPr algn="r"/>
            <a:r>
              <a:rPr lang="sr-Cyrl-BA" sz="2800" dirty="0" smtClean="0"/>
              <a:t>Доц. др Тајана Сердар Раковић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778098"/>
          </a:xfrm>
        </p:spPr>
        <p:txBody>
          <a:bodyPr>
            <a:normAutofit/>
          </a:bodyPr>
          <a:lstStyle/>
          <a:p>
            <a:r>
              <a:rPr lang="sr-Cyrl-BA" sz="3600" b="1" dirty="0" smtClean="0"/>
              <a:t>1.7. Скорашњи трендови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908720"/>
            <a:ext cx="8532440" cy="5760640"/>
          </a:xfrm>
        </p:spPr>
        <p:txBody>
          <a:bodyPr>
            <a:normAutofit fontScale="85000" lnSpcReduction="10000"/>
          </a:bodyPr>
          <a:lstStyle/>
          <a:p>
            <a:r>
              <a:rPr lang="sr-Cyrl-BA" dirty="0" smtClean="0"/>
              <a:t>Четири значајна тренда промијенила су савремено инвестиционо окружење:</a:t>
            </a:r>
          </a:p>
          <a:p>
            <a:r>
              <a:rPr lang="sr-Cyrl-BA" b="1" dirty="0" smtClean="0"/>
              <a:t>Глобализација</a:t>
            </a:r>
            <a:r>
              <a:rPr lang="sr-Cyrl-BA" dirty="0" smtClean="0"/>
              <a:t>;</a:t>
            </a:r>
          </a:p>
          <a:p>
            <a:r>
              <a:rPr lang="sr-Cyrl-BA" b="1" dirty="0" smtClean="0"/>
              <a:t>Секјуритизациј</a:t>
            </a:r>
            <a:r>
              <a:rPr lang="sr-Cyrl-BA" dirty="0" smtClean="0"/>
              <a:t>а – удруживање зајмова у стандардизоване ХОВ обезбијеђене овим зајмовима, које се онда могу продати као било која друга ХОВ.</a:t>
            </a:r>
          </a:p>
          <a:p>
            <a:r>
              <a:rPr lang="sr-Cyrl-BA" b="1" dirty="0" smtClean="0"/>
              <a:t>Финансијски инжињеринг</a:t>
            </a:r>
            <a:r>
              <a:rPr lang="sr-Cyrl-BA" dirty="0" smtClean="0"/>
              <a:t> – поступак стварања и дизајнирања ХОВ са карактеристикама које су прилагођене одређеним </a:t>
            </a:r>
            <a:r>
              <a:rPr lang="sr-Cyrl-BA" dirty="0" smtClean="0"/>
              <a:t>захтјевима</a:t>
            </a:r>
            <a:endParaRPr lang="sr-Cyrl-BA" sz="2800" dirty="0" smtClean="0"/>
          </a:p>
          <a:p>
            <a:pPr lvl="1"/>
            <a:r>
              <a:rPr lang="sr-Cyrl-BA" dirty="0" smtClean="0"/>
              <a:t>Рашчлањивање </a:t>
            </a:r>
            <a:r>
              <a:rPr lang="sr-Cyrl-BA" dirty="0" smtClean="0"/>
              <a:t>– раздвајање и алоцирање </a:t>
            </a:r>
            <a:r>
              <a:rPr lang="sr-Cyrl-BA" dirty="0" smtClean="0"/>
              <a:t>	новчаних </a:t>
            </a:r>
            <a:r>
              <a:rPr lang="sr-Cyrl-BA" dirty="0" smtClean="0"/>
              <a:t>токова из једне ХОВ у неколико ХОВ;</a:t>
            </a:r>
          </a:p>
          <a:p>
            <a:pPr lvl="1"/>
            <a:r>
              <a:rPr lang="sr-Cyrl-BA" dirty="0" smtClean="0"/>
              <a:t>Обједињавање – комбиновање више ХОВ у једну сложену ХОВ.</a:t>
            </a:r>
          </a:p>
          <a:p>
            <a:r>
              <a:rPr lang="sr-Cyrl-BA" b="1" dirty="0" smtClean="0"/>
              <a:t>Информационе и компјутерске мреже</a:t>
            </a:r>
            <a:r>
              <a:rPr lang="sr-Cyrl-BA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70080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sr-Latn-BA" sz="4000" b="1" dirty="0" smtClean="0"/>
              <a:t>II </a:t>
            </a:r>
            <a:r>
              <a:rPr lang="sr-Cyrl-BA" sz="4000" b="1" dirty="0" smtClean="0"/>
              <a:t>Финансијски инструменти</a:t>
            </a:r>
            <a:endParaRPr lang="en-US" sz="4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2.1. Тржиште новца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340768"/>
            <a:ext cx="7746064" cy="52565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Cyrl-BA" dirty="0" smtClean="0"/>
              <a:t>     Тржиште </a:t>
            </a:r>
            <a:r>
              <a:rPr lang="sr-Cyrl-BA" dirty="0" smtClean="0"/>
              <a:t>новца састоји се од краткорочних високо ликвидних дужничких ХОВ, релативно ниског ризика: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Краткорочне државне обвезнице (трезорски записи) – метода банкарског дисконта;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Депозитни сертификати,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Комерцијални записи;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Банкарски акцепти;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Еуродолари – депозити у банкама изван САД, номиновани у доларима;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Репо и обрнути репо;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Брокерске краткорочне позајмице;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Федерални фондови.</a:t>
            </a:r>
          </a:p>
          <a:p>
            <a:pPr marL="596646" indent="-514350">
              <a:buNone/>
            </a:pPr>
            <a:r>
              <a:rPr lang="sr-Cyrl-BA" dirty="0" smtClean="0"/>
              <a:t>*  ЛИБОР тржиште</a:t>
            </a:r>
          </a:p>
          <a:p>
            <a:pPr marL="596646" indent="-514350">
              <a:buNone/>
            </a:pPr>
            <a:endParaRPr lang="sr-Cyrl-BA" dirty="0" smtClean="0"/>
          </a:p>
          <a:p>
            <a:pPr marL="596646" indent="-514350">
              <a:buAutoNum type="arabicPeriod"/>
            </a:pPr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2.2. Тржиште обвезница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196752"/>
            <a:ext cx="7890080" cy="547260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Cyrl-BA" dirty="0" smtClean="0"/>
              <a:t>	Тржиште </a:t>
            </a:r>
            <a:r>
              <a:rPr lang="sr-Cyrl-BA" dirty="0" smtClean="0"/>
              <a:t>обвезница састоји се од дужничких инструмената, дугорочнијих од оних на тржишту новца: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Средњорочне и дугорочне државне обвезнице;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Дуг федералних агенција</a:t>
            </a:r>
            <a:r>
              <a:rPr lang="sr-Latn-BA" dirty="0" smtClean="0"/>
              <a:t>. </a:t>
            </a:r>
            <a:r>
              <a:rPr lang="sr-Cyrl-BA" dirty="0" smtClean="0"/>
              <a:t>Главне хипотекарне агенције у САД су: </a:t>
            </a:r>
            <a:r>
              <a:rPr lang="sr-Latn-BA" dirty="0" smtClean="0"/>
              <a:t>Fannie Mae, Freddie Mae, Ginnie Mae</a:t>
            </a:r>
            <a:r>
              <a:rPr lang="sr-Cyrl-BA" dirty="0" smtClean="0"/>
              <a:t>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Међународне обвезнице,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Муниципалне обвезнице (ослобођене пореза) – обвезнице опште обавезе и доходовне обвезнице;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Корпоративне обвезнице;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Хипотекарни кредити и хипотекарне заложнице.</a:t>
            </a:r>
          </a:p>
          <a:p>
            <a:pPr marL="596646" indent="-514350">
              <a:buAutoNum type="arabicPeriod"/>
            </a:pPr>
            <a:endParaRPr lang="sr-Cyrl-BA" dirty="0" smtClean="0"/>
          </a:p>
          <a:p>
            <a:pPr marL="596646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2.3. Тржиште акција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447800"/>
            <a:ext cx="7674056" cy="4717504"/>
          </a:xfrm>
        </p:spPr>
        <p:txBody>
          <a:bodyPr>
            <a:normAutofit fontScale="92500" lnSpcReduction="20000"/>
          </a:bodyPr>
          <a:lstStyle/>
          <a:p>
            <a:r>
              <a:rPr lang="sr-Cyrl-BA" b="1" dirty="0" smtClean="0"/>
              <a:t>Обичне акције  </a:t>
            </a:r>
            <a:r>
              <a:rPr lang="sr-Cyrl-BA" dirty="0" smtClean="0"/>
              <a:t>- са правом учешћа у добити, удио у власништву над компанијом.</a:t>
            </a:r>
          </a:p>
          <a:p>
            <a:pPr lvl="1"/>
            <a:r>
              <a:rPr lang="sr-Cyrl-BA" sz="3000" dirty="0" smtClean="0"/>
              <a:t>Карактеристике обичних акција: резидуално право, ограничена </a:t>
            </a:r>
            <a:r>
              <a:rPr lang="sr-Cyrl-BA" sz="3000" dirty="0" smtClean="0"/>
              <a:t>одговорност, </a:t>
            </a:r>
            <a:r>
              <a:rPr lang="sr-Cyrl-BA" sz="3000" dirty="0" smtClean="0"/>
              <a:t>берзански листинг акција;</a:t>
            </a:r>
          </a:p>
          <a:p>
            <a:r>
              <a:rPr lang="sr-Cyrl-BA" b="1" dirty="0" smtClean="0"/>
              <a:t>Преференцијалне акције </a:t>
            </a:r>
            <a:r>
              <a:rPr lang="sr-Cyrl-BA" dirty="0" smtClean="0"/>
              <a:t>– власницима обећавају годишњи фиксни приход, без права гласа у управљању фирмом.</a:t>
            </a:r>
          </a:p>
          <a:p>
            <a:r>
              <a:rPr lang="sr-Cyrl-BA" b="1" dirty="0" smtClean="0"/>
              <a:t>Депозитне потврде </a:t>
            </a:r>
            <a:r>
              <a:rPr lang="sr-Cyrl-BA" dirty="0" smtClean="0"/>
              <a:t>– сертификати којима се тргује и представљају власништво над акцијама неке стране компаније.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b="1" dirty="0" smtClean="0"/>
              <a:t>2.4. Индекси тржишта акција и тржишта обвезница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84784"/>
            <a:ext cx="7858120" cy="5040560"/>
          </a:xfrm>
        </p:spPr>
        <p:txBody>
          <a:bodyPr>
            <a:normAutofit fontScale="85000" lnSpcReduction="20000"/>
          </a:bodyPr>
          <a:lstStyle/>
          <a:p>
            <a:r>
              <a:rPr lang="sr-Cyrl-BA" b="1" dirty="0" smtClean="0"/>
              <a:t>Индекси акција: </a:t>
            </a:r>
          </a:p>
          <a:p>
            <a:pPr lvl="1"/>
            <a:r>
              <a:rPr lang="sr-Latn-BA" dirty="0" smtClean="0"/>
              <a:t>Dow Jones Averages (DJIA</a:t>
            </a:r>
            <a:r>
              <a:rPr lang="sr-Latn-BA" i="1" dirty="0" smtClean="0"/>
              <a:t>)</a:t>
            </a:r>
            <a:r>
              <a:rPr lang="sr-Cyrl-BA" dirty="0" smtClean="0"/>
              <a:t> – цјеновно пондерисан индекс</a:t>
            </a:r>
            <a:r>
              <a:rPr lang="sr-Latn-BA" dirty="0" smtClean="0"/>
              <a:t>,</a:t>
            </a:r>
            <a:endParaRPr lang="sr-Cyrl-BA" dirty="0" smtClean="0"/>
          </a:p>
          <a:p>
            <a:pPr lvl="1"/>
            <a:r>
              <a:rPr lang="sr-Latn-BA" dirty="0" smtClean="0"/>
              <a:t>Standard&amp;Poor's </a:t>
            </a:r>
            <a:r>
              <a:rPr lang="sr-Latn-BA" dirty="0" smtClean="0"/>
              <a:t>Composite 500 (S&amp;P 500)</a:t>
            </a:r>
            <a:r>
              <a:rPr lang="sr-Cyrl-BA" dirty="0" smtClean="0"/>
              <a:t> – тржишно пондерисан индекс.</a:t>
            </a:r>
          </a:p>
          <a:p>
            <a:r>
              <a:rPr lang="sr-Cyrl-BA" dirty="0" smtClean="0"/>
              <a:t>Остали амерички индекси тржишне вриједности</a:t>
            </a:r>
            <a:r>
              <a:rPr lang="sr-Latn-BA" dirty="0" smtClean="0"/>
              <a:t>: </a:t>
            </a:r>
            <a:endParaRPr lang="sr-Cyrl-BA" dirty="0" smtClean="0"/>
          </a:p>
          <a:p>
            <a:pPr lvl="1"/>
            <a:r>
              <a:rPr lang="sr-Latn-BA" dirty="0" smtClean="0"/>
              <a:t>Nasdaq </a:t>
            </a:r>
            <a:r>
              <a:rPr lang="sr-Latn-BA" dirty="0" smtClean="0"/>
              <a:t>Composite, Nasdaq 100, Wilshire </a:t>
            </a:r>
            <a:r>
              <a:rPr lang="sr-Latn-BA" dirty="0" smtClean="0"/>
              <a:t>500</a:t>
            </a:r>
            <a:r>
              <a:rPr lang="sr-Cyrl-BA" dirty="0" smtClean="0"/>
              <a:t>.</a:t>
            </a:r>
            <a:endParaRPr lang="sr-Cyrl-BA" dirty="0" smtClean="0"/>
          </a:p>
          <a:p>
            <a:r>
              <a:rPr lang="sr-Cyrl-BA" dirty="0" smtClean="0"/>
              <a:t>Подједнако пондерисани индекси;</a:t>
            </a:r>
          </a:p>
          <a:p>
            <a:r>
              <a:rPr lang="sr-Cyrl-BA" b="1" dirty="0" smtClean="0"/>
              <a:t>Индекси иностраних и међународних тржишта акција</a:t>
            </a:r>
            <a:r>
              <a:rPr lang="sr-Cyrl-BA" dirty="0" smtClean="0"/>
              <a:t>: </a:t>
            </a:r>
            <a:r>
              <a:rPr lang="sr-Latn-BA" dirty="0" smtClean="0"/>
              <a:t>NIKKEI, DAX, FTSE, TSX, Hang Seng</a:t>
            </a:r>
            <a:r>
              <a:rPr lang="sr-Cyrl-BA" dirty="0" smtClean="0"/>
              <a:t>;</a:t>
            </a:r>
          </a:p>
          <a:p>
            <a:r>
              <a:rPr lang="sr-Cyrl-BA" b="1" dirty="0" smtClean="0"/>
              <a:t>Индикатори тржишта обвезница</a:t>
            </a:r>
            <a:r>
              <a:rPr lang="sr-Cyrl-BA" dirty="0" smtClean="0"/>
              <a:t>: индекси фирме </a:t>
            </a:r>
            <a:r>
              <a:rPr lang="en-GB" dirty="0" smtClean="0"/>
              <a:t>Merrill Lynch, Lehman Brothers </a:t>
            </a:r>
            <a:r>
              <a:rPr lang="sr-Cyrl-BA" dirty="0" smtClean="0"/>
              <a:t>и </a:t>
            </a:r>
            <a:r>
              <a:rPr lang="en-GB" dirty="0" smtClean="0"/>
              <a:t>Salomon Smith Barney.</a:t>
            </a:r>
            <a:endParaRPr lang="sr-Latn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600" b="1" dirty="0" smtClean="0"/>
              <a:t>2.5. </a:t>
            </a:r>
            <a:r>
              <a:rPr lang="sr-Cyrl-BA" sz="3600" b="1" dirty="0" smtClean="0"/>
              <a:t>Тржишта финансијских деривата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47800"/>
            <a:ext cx="7992888" cy="52215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BA" sz="3000" dirty="0" smtClean="0"/>
              <a:t>  	Деривати </a:t>
            </a:r>
            <a:r>
              <a:rPr lang="sr-Cyrl-BA" sz="3000" dirty="0" smtClean="0"/>
              <a:t>су условна потраживања – ХОВ са исплатом која зависи од цијене других ХОВ. </a:t>
            </a:r>
          </a:p>
          <a:p>
            <a:r>
              <a:rPr lang="sr-Cyrl-BA" sz="3000" b="1" dirty="0" smtClean="0"/>
              <a:t>Опције: </a:t>
            </a:r>
            <a:endParaRPr lang="sr-Cyrl-BA" sz="3000" b="1" dirty="0" smtClean="0"/>
          </a:p>
          <a:p>
            <a:pPr lvl="1"/>
            <a:r>
              <a:rPr lang="sr-Cyrl-BA" b="1" dirty="0" smtClean="0"/>
              <a:t>Кол </a:t>
            </a:r>
            <a:r>
              <a:rPr lang="sr-Cyrl-BA" b="1" dirty="0" smtClean="0"/>
              <a:t>опција </a:t>
            </a:r>
            <a:r>
              <a:rPr lang="sr-Cyrl-BA" dirty="0" smtClean="0"/>
              <a:t>– даје право власнику да купи ФИ по утврђеној цијени на одређени </a:t>
            </a:r>
            <a:r>
              <a:rPr lang="sr-Cyrl-BA" dirty="0" smtClean="0"/>
              <a:t>датум.</a:t>
            </a:r>
          </a:p>
          <a:p>
            <a:pPr lvl="1"/>
            <a:r>
              <a:rPr lang="sr-Cyrl-BA" b="1" dirty="0" smtClean="0"/>
              <a:t>Пут </a:t>
            </a:r>
            <a:r>
              <a:rPr lang="sr-Cyrl-BA" b="1" dirty="0" smtClean="0"/>
              <a:t>опције </a:t>
            </a:r>
            <a:r>
              <a:rPr lang="sr-Cyrl-BA" dirty="0" smtClean="0"/>
              <a:t>– даје право власнику да прода  одређени ФИ по утврђеној цијени.</a:t>
            </a:r>
          </a:p>
          <a:p>
            <a:r>
              <a:rPr lang="sr-Cyrl-BA" sz="3000" b="1" dirty="0" smtClean="0"/>
              <a:t>Фјучерс уговори </a:t>
            </a:r>
            <a:r>
              <a:rPr lang="sr-Cyrl-BA" sz="3000" dirty="0" smtClean="0"/>
              <a:t>– захтијевају испоруку робе или ХОВ на утврђени датум испоруке или доспијећа, по договореној цијени (цијени фјучерса) која ће бити плаћена при доспијећу уговора.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700808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sr-Latn-BA" sz="4000" b="1" dirty="0" smtClean="0"/>
              <a:t>III </a:t>
            </a:r>
            <a:r>
              <a:rPr lang="sr-Cyrl-BA" sz="4000" b="1" dirty="0" smtClean="0"/>
              <a:t>Тржишта хартија од вриједности</a:t>
            </a:r>
            <a:endParaRPr lang="en-US" sz="4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600" b="1" dirty="0" smtClean="0"/>
              <a:t>3.1.</a:t>
            </a:r>
            <a:r>
              <a:rPr lang="sr-Cyrl-BA" sz="3600" b="1" dirty="0" smtClean="0"/>
              <a:t> Како фирме емитују хартије од вриједности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556792"/>
            <a:ext cx="7714104" cy="4896544"/>
          </a:xfrm>
        </p:spPr>
        <p:txBody>
          <a:bodyPr>
            <a:normAutofit fontScale="92500" lnSpcReduction="10000"/>
          </a:bodyPr>
          <a:lstStyle/>
          <a:p>
            <a:r>
              <a:rPr lang="sr-Cyrl-BA" b="1" dirty="0" smtClean="0"/>
              <a:t>Примарно тржиште </a:t>
            </a:r>
            <a:r>
              <a:rPr lang="sr-Cyrl-BA" b="1" dirty="0" smtClean="0"/>
              <a:t>акција</a:t>
            </a:r>
            <a:r>
              <a:rPr lang="sr-Cyrl-BA" dirty="0" smtClean="0"/>
              <a:t>:</a:t>
            </a:r>
          </a:p>
          <a:p>
            <a:pPr lvl="1"/>
            <a:r>
              <a:rPr lang="sr-Cyrl-BA" sz="3000" dirty="0" smtClean="0"/>
              <a:t>иницијална </a:t>
            </a:r>
            <a:r>
              <a:rPr lang="sr-Cyrl-BA" sz="3000" dirty="0" smtClean="0"/>
              <a:t>јавна понуда и додатне нове емисије;</a:t>
            </a:r>
          </a:p>
          <a:p>
            <a:r>
              <a:rPr lang="sr-Cyrl-BA" b="1" dirty="0" smtClean="0"/>
              <a:t>Примарно тржиште обвезница</a:t>
            </a:r>
            <a:r>
              <a:rPr lang="sr-Cyrl-BA" dirty="0" smtClean="0"/>
              <a:t>: </a:t>
            </a:r>
            <a:endParaRPr lang="sr-Cyrl-BA" dirty="0" smtClean="0"/>
          </a:p>
          <a:p>
            <a:pPr lvl="1"/>
            <a:r>
              <a:rPr lang="sr-Cyrl-BA" sz="3000" dirty="0" smtClean="0"/>
              <a:t>јавна </a:t>
            </a:r>
            <a:r>
              <a:rPr lang="sr-Cyrl-BA" sz="3000" dirty="0" smtClean="0"/>
              <a:t>понуда и приватни пласман;</a:t>
            </a:r>
          </a:p>
          <a:p>
            <a:r>
              <a:rPr lang="sr-Cyrl-BA" b="1" dirty="0" smtClean="0"/>
              <a:t>Секундарно </a:t>
            </a:r>
            <a:r>
              <a:rPr lang="sr-Cyrl-BA" b="1" dirty="0" smtClean="0"/>
              <a:t>тржиште</a:t>
            </a:r>
            <a:r>
              <a:rPr lang="sr-Cyrl-BA" dirty="0" smtClean="0"/>
              <a:t>:</a:t>
            </a:r>
            <a:endParaRPr lang="sr-Cyrl-BA" dirty="0" smtClean="0"/>
          </a:p>
          <a:p>
            <a:pPr lvl="1"/>
            <a:r>
              <a:rPr lang="sr-Cyrl-BA" sz="3000" dirty="0" smtClean="0"/>
              <a:t>Инвестиционо банкарство;</a:t>
            </a:r>
          </a:p>
          <a:p>
            <a:pPr lvl="1"/>
            <a:r>
              <a:rPr lang="sr-Cyrl-BA" sz="3000" dirty="0" smtClean="0"/>
              <a:t>Регистрација на полици;</a:t>
            </a:r>
          </a:p>
          <a:p>
            <a:pPr lvl="1"/>
            <a:r>
              <a:rPr lang="sr-Cyrl-BA" sz="3000" dirty="0" smtClean="0"/>
              <a:t>Приватни пласман;</a:t>
            </a:r>
          </a:p>
          <a:p>
            <a:pPr lvl="1"/>
            <a:r>
              <a:rPr lang="sr-Cyrl-BA" sz="3000" dirty="0" smtClean="0"/>
              <a:t>Иницијална јавна понуда</a:t>
            </a:r>
            <a:r>
              <a:rPr lang="sr-Cyrl-BA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b="1" dirty="0" smtClean="0"/>
              <a:t>3.2. Како се тргује хартијама од вриједности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447800"/>
            <a:ext cx="8106104" cy="522156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r-Cyrl-BA" sz="4000" b="1" dirty="0" smtClean="0"/>
              <a:t>Типови тржишта: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Директна;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Брокерска – тржиште некретнина, примарно тржиште;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Дилерска – ванберзанско тржиште - ОТЦ;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Аукцијска тржишта – Нјујоршка берза.</a:t>
            </a:r>
          </a:p>
          <a:p>
            <a:pPr marL="596646" indent="-514350">
              <a:buNone/>
            </a:pPr>
            <a:r>
              <a:rPr lang="sr-Cyrl-BA" sz="4000" b="1" dirty="0" smtClean="0"/>
              <a:t>Врсте налога: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Тржишни налози;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Налози са лимитом;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Стоп налози.</a:t>
            </a:r>
          </a:p>
          <a:p>
            <a:pPr marL="596646" indent="-514350">
              <a:buNone/>
            </a:pPr>
            <a:r>
              <a:rPr lang="sr-Cyrl-BA" sz="4000" b="1" dirty="0" smtClean="0"/>
              <a:t>Механизми трговања: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Дилерска тржишта;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Електронске комуникационе мреже (</a:t>
            </a:r>
            <a:r>
              <a:rPr lang="sr-Latn-BA" sz="3400" dirty="0" smtClean="0"/>
              <a:t>ECN);</a:t>
            </a:r>
          </a:p>
          <a:p>
            <a:pPr marL="596646" indent="-514350">
              <a:buAutoNum type="arabicPeriod"/>
            </a:pPr>
            <a:r>
              <a:rPr lang="sr-Cyrl-BA" sz="3400" dirty="0" smtClean="0"/>
              <a:t>Тржиште специјалиста.</a:t>
            </a:r>
            <a:endParaRPr lang="sr-Latn-BA" sz="3400" dirty="0" smtClean="0"/>
          </a:p>
          <a:p>
            <a:pPr marL="596646" indent="-514350">
              <a:buAutoNum type="arabicPeriod"/>
            </a:pPr>
            <a:endParaRPr lang="sr-Cyrl-BA" dirty="0" smtClean="0"/>
          </a:p>
          <a:p>
            <a:pPr marL="596646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77281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sz="4400" b="1" dirty="0" smtClean="0"/>
              <a:t>I </a:t>
            </a:r>
            <a:r>
              <a:rPr lang="sr-Cyrl-BA" sz="4400" b="1" dirty="0" smtClean="0"/>
              <a:t>Основе и значајни аспекти инвестиција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3.3. Америчка тржишта ХОВ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>
            <a:normAutofit/>
          </a:bodyPr>
          <a:lstStyle/>
          <a:p>
            <a:r>
              <a:rPr lang="sr-Latn-BA" sz="3000" b="1" dirty="0" smtClean="0">
                <a:latin typeface="Corbel" pitchFamily="34" charset="0"/>
              </a:rPr>
              <a:t>NASDAQ;</a:t>
            </a:r>
          </a:p>
          <a:p>
            <a:r>
              <a:rPr lang="sr-Cyrl-BA" sz="3000" b="1" dirty="0" smtClean="0"/>
              <a:t>Њујоршка берза акција – </a:t>
            </a:r>
            <a:r>
              <a:rPr lang="sr-Latn-BA" sz="3000" b="1" dirty="0" smtClean="0">
                <a:latin typeface="Corbel" pitchFamily="34" charset="0"/>
              </a:rPr>
              <a:t>NYSE</a:t>
            </a:r>
            <a:r>
              <a:rPr lang="sr-Cyrl-BA" sz="3000" b="1" dirty="0" smtClean="0"/>
              <a:t>.</a:t>
            </a:r>
          </a:p>
          <a:p>
            <a:pPr lvl="1"/>
            <a:r>
              <a:rPr lang="sr-Cyrl-BA" dirty="0" smtClean="0"/>
              <a:t>продаја </a:t>
            </a:r>
            <a:r>
              <a:rPr lang="sr-Cyrl-BA" dirty="0" smtClean="0"/>
              <a:t>у блоку, супер дот и електронска трговина на Њујоршкој берзи акција: програмирана трговина и поравнање</a:t>
            </a:r>
            <a:r>
              <a:rPr lang="sr-Cyrl-BA" sz="2600" dirty="0" smtClean="0"/>
              <a:t>;</a:t>
            </a:r>
          </a:p>
          <a:p>
            <a:r>
              <a:rPr lang="sr-Cyrl-BA" sz="3000" b="1" dirty="0" smtClean="0"/>
              <a:t>Електронске комуникационе мреже</a:t>
            </a:r>
            <a:r>
              <a:rPr lang="sr-Latn-BA" sz="3000" dirty="0" smtClean="0"/>
              <a:t>: </a:t>
            </a:r>
            <a:endParaRPr lang="sr-Cyrl-BA" sz="3000" dirty="0" smtClean="0"/>
          </a:p>
          <a:p>
            <a:pPr lvl="1"/>
            <a:r>
              <a:rPr lang="sr-Latn-BA" dirty="0" smtClean="0"/>
              <a:t>INET </a:t>
            </a:r>
            <a:r>
              <a:rPr lang="sr-Latn-BA" dirty="0" smtClean="0"/>
              <a:t>Archipelago (ArcaEx);</a:t>
            </a:r>
            <a:endParaRPr lang="sr-Cyrl-BA" dirty="0" smtClean="0"/>
          </a:p>
          <a:p>
            <a:r>
              <a:rPr lang="sr-Cyrl-BA" sz="3000" b="1" dirty="0" smtClean="0"/>
              <a:t>Национални тржишни </a:t>
            </a:r>
            <a:r>
              <a:rPr lang="sr-Cyrl-BA" sz="3000" b="1" dirty="0" smtClean="0"/>
              <a:t>систем:</a:t>
            </a:r>
          </a:p>
          <a:p>
            <a:pPr lvl="1"/>
            <a:r>
              <a:rPr lang="sr-Cyrl-BA" dirty="0" smtClean="0"/>
              <a:t>међутржишни </a:t>
            </a:r>
            <a:r>
              <a:rPr lang="sr-Cyrl-BA" dirty="0" smtClean="0"/>
              <a:t>систем трговања (</a:t>
            </a:r>
            <a:r>
              <a:rPr lang="sr-Latn-BA" dirty="0" smtClean="0"/>
              <a:t>ITS).</a:t>
            </a:r>
          </a:p>
          <a:p>
            <a:endParaRPr lang="sr-Cyrl-BA" dirty="0" smtClean="0"/>
          </a:p>
          <a:p>
            <a:endParaRPr lang="sr-Cyrl-BA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b="1" dirty="0" smtClean="0"/>
              <a:t>3.4. Структура тржишта у другим земљама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772816"/>
            <a:ext cx="7498080" cy="4475584"/>
          </a:xfrm>
        </p:spPr>
        <p:txBody>
          <a:bodyPr/>
          <a:lstStyle/>
          <a:p>
            <a:r>
              <a:rPr lang="sr-Cyrl-BA" dirty="0" smtClean="0">
                <a:latin typeface="Corbel" pitchFamily="34" charset="0"/>
              </a:rPr>
              <a:t>Лондон;</a:t>
            </a:r>
          </a:p>
          <a:p>
            <a:r>
              <a:rPr lang="sr-Latn-BA" dirty="0" smtClean="0">
                <a:latin typeface="Corbel" pitchFamily="34" charset="0"/>
              </a:rPr>
              <a:t>Euronext;</a:t>
            </a:r>
          </a:p>
          <a:p>
            <a:r>
              <a:rPr lang="sr-Cyrl-BA" dirty="0" smtClean="0">
                <a:latin typeface="Corbel" pitchFamily="34" charset="0"/>
              </a:rPr>
              <a:t>Токио;</a:t>
            </a:r>
          </a:p>
          <a:p>
            <a:r>
              <a:rPr lang="sr-Cyrl-BA" dirty="0" smtClean="0">
                <a:latin typeface="Corbel" pitchFamily="34" charset="0"/>
              </a:rPr>
              <a:t>Глобализација и консолидација тржишта акција.</a:t>
            </a:r>
          </a:p>
          <a:p>
            <a:endParaRPr lang="sr-Cyrl-BA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600" b="1" dirty="0" smtClean="0"/>
              <a:t>3.5. </a:t>
            </a:r>
            <a:r>
              <a:rPr lang="sr-Cyrl-BA" sz="3600" b="1" dirty="0" smtClean="0"/>
              <a:t>	Трошкови трговања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447800"/>
            <a:ext cx="7674056" cy="4800600"/>
          </a:xfrm>
        </p:spPr>
        <p:txBody>
          <a:bodyPr/>
          <a:lstStyle/>
          <a:p>
            <a:pPr>
              <a:buNone/>
            </a:pPr>
            <a:r>
              <a:rPr lang="sr-Cyrl-BA" dirty="0" smtClean="0"/>
              <a:t>	Трошкови </a:t>
            </a:r>
            <a:r>
              <a:rPr lang="sr-Cyrl-BA" dirty="0" smtClean="0"/>
              <a:t>трговања обухватају:</a:t>
            </a:r>
          </a:p>
          <a:p>
            <a:r>
              <a:rPr lang="sr-Cyrl-BA" dirty="0" smtClean="0"/>
              <a:t>Експлицитне </a:t>
            </a:r>
            <a:r>
              <a:rPr lang="sr-Cyrl-BA" dirty="0" smtClean="0"/>
              <a:t>трошкове - провизије брокеру:</a:t>
            </a:r>
          </a:p>
          <a:p>
            <a:pPr lvl="1"/>
            <a:r>
              <a:rPr lang="sr-Cyrl-BA" dirty="0" smtClean="0"/>
              <a:t>брокери </a:t>
            </a:r>
            <a:r>
              <a:rPr lang="sr-Cyrl-BA" dirty="0" smtClean="0"/>
              <a:t>с комплетном услугом </a:t>
            </a:r>
            <a:r>
              <a:rPr lang="sr-Cyrl-BA" dirty="0" smtClean="0"/>
              <a:t>и</a:t>
            </a:r>
          </a:p>
          <a:p>
            <a:pPr lvl="1"/>
            <a:r>
              <a:rPr lang="sr-Cyrl-BA" dirty="0" smtClean="0"/>
              <a:t>дисконтни брокери;</a:t>
            </a:r>
            <a:endParaRPr lang="sr-Cyrl-BA" dirty="0" smtClean="0"/>
          </a:p>
          <a:p>
            <a:r>
              <a:rPr lang="sr-Cyrl-BA" dirty="0" smtClean="0"/>
              <a:t>Имплицитне трошкове: </a:t>
            </a:r>
            <a:endParaRPr lang="sr-Cyrl-BA" dirty="0" smtClean="0"/>
          </a:p>
          <a:p>
            <a:pPr lvl="1"/>
            <a:r>
              <a:rPr lang="sr-Cyrl-BA" dirty="0" smtClean="0"/>
              <a:t>дилеров </a:t>
            </a:r>
            <a:r>
              <a:rPr lang="sr-Cyrl-BA" dirty="0" smtClean="0"/>
              <a:t>распон куповне и продајне </a:t>
            </a:r>
            <a:r>
              <a:rPr lang="sr-Cyrl-BA" dirty="0" smtClean="0"/>
              <a:t>цијене;</a:t>
            </a:r>
          </a:p>
          <a:p>
            <a:pPr lvl="1"/>
            <a:r>
              <a:rPr lang="sr-Cyrl-BA" dirty="0" smtClean="0"/>
              <a:t>цјеновни </a:t>
            </a:r>
            <a:r>
              <a:rPr lang="sr-Cyrl-BA" dirty="0" smtClean="0"/>
              <a:t>уступак због количине којом се тргује.</a:t>
            </a:r>
          </a:p>
          <a:p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b="1" dirty="0" smtClean="0"/>
              <a:t>3.6. Куповина ХОВ на маргини (на кредит)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800600"/>
          </a:xfrm>
        </p:spPr>
        <p:txBody>
          <a:bodyPr>
            <a:normAutofit/>
          </a:bodyPr>
          <a:lstStyle/>
          <a:p>
            <a:r>
              <a:rPr lang="sr-Cyrl-BA" sz="3000" dirty="0" smtClean="0"/>
              <a:t>Брокерски зајам је коришћење </a:t>
            </a:r>
            <a:r>
              <a:rPr lang="sr-Cyrl-BA" sz="3000" dirty="0" smtClean="0"/>
              <a:t>брокерске </a:t>
            </a:r>
            <a:r>
              <a:rPr lang="sr-Cyrl-BA" sz="3000" dirty="0" smtClean="0"/>
              <a:t>позајмице потребне за плаћање набавне цијене ХОВ – куповина ХОВ на кредит или маргинска трговина;</a:t>
            </a:r>
          </a:p>
          <a:p>
            <a:r>
              <a:rPr lang="sr-Cyrl-BA" sz="3000" dirty="0" smtClean="0"/>
              <a:t>Маргина на рачуну је дио набавне цијене коју плаћа инвеститор, док остало набавља од брокера. </a:t>
            </a:r>
          </a:p>
          <a:p>
            <a:pPr>
              <a:buNone/>
            </a:pPr>
            <a:r>
              <a:rPr lang="sr-Cyrl-BA" sz="3000" dirty="0" smtClean="0"/>
              <a:t>    </a:t>
            </a:r>
            <a:r>
              <a:rPr lang="sr-Cyrl-BA" sz="3000" b="1" dirty="0" smtClean="0"/>
              <a:t>Маргина </a:t>
            </a:r>
            <a:r>
              <a:rPr lang="sr-Cyrl-BA" sz="3000" b="1" dirty="0" smtClean="0"/>
              <a:t>=  Сопствени капитал на </a:t>
            </a:r>
            <a:r>
              <a:rPr lang="sr-Cyrl-BA" sz="3000" b="1" dirty="0" smtClean="0"/>
              <a:t>рачуну / вриједност </a:t>
            </a:r>
            <a:r>
              <a:rPr lang="sr-Cyrl-BA" sz="3000" b="1" dirty="0" smtClean="0"/>
              <a:t>акција</a:t>
            </a:r>
            <a:endParaRPr lang="en-US" sz="3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3.7. Продаја на кратко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933528"/>
          </a:xfrm>
        </p:spPr>
        <p:txBody>
          <a:bodyPr/>
          <a:lstStyle/>
          <a:p>
            <a:r>
              <a:rPr lang="sr-Cyrl-BA" dirty="0" smtClean="0"/>
              <a:t>Код продаје на кратко акције се прво продају па купују (кратка продаја).</a:t>
            </a:r>
          </a:p>
          <a:p>
            <a:r>
              <a:rPr lang="sr-Cyrl-BA" dirty="0" smtClean="0"/>
              <a:t>Омогућава инвеститорима да зараде на паду цијене одређене ХОВ.</a:t>
            </a:r>
          </a:p>
          <a:p>
            <a:r>
              <a:rPr lang="sr-Cyrl-BA" dirty="0" smtClean="0"/>
              <a:t>Инвеститор позајмљује пакет акција од брокера и продаје га, да би га касније купио на тржишту и вратио позајмљено (покривање кратке позиције).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3.8. Регулација тржишта ХОВ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268760"/>
            <a:ext cx="7962088" cy="5400600"/>
          </a:xfrm>
        </p:spPr>
        <p:txBody>
          <a:bodyPr>
            <a:normAutofit fontScale="92500" lnSpcReduction="10000"/>
          </a:bodyPr>
          <a:lstStyle/>
          <a:p>
            <a:r>
              <a:rPr lang="sr-Cyrl-BA" sz="2800" dirty="0" smtClean="0"/>
              <a:t>Регулација тржишта ХОВ се врши законима о хартијама од вриједности, законима о берзама, и другим прописима.</a:t>
            </a:r>
          </a:p>
          <a:p>
            <a:r>
              <a:rPr lang="sr-Cyrl-BA" sz="2800" dirty="0" smtClean="0"/>
              <a:t>Комисија за хартије од вриједности је одговорна да надгледа тржиште.</a:t>
            </a:r>
          </a:p>
          <a:p>
            <a:r>
              <a:rPr lang="sr-Cyrl-BA" sz="2800" dirty="0" smtClean="0"/>
              <a:t>Саморегулација – берзе су великим дијелом саморегулаторне </a:t>
            </a:r>
            <a:r>
              <a:rPr lang="sr-Cyrl-BA" sz="2800" dirty="0" smtClean="0"/>
              <a:t>организације;</a:t>
            </a:r>
            <a:endParaRPr lang="sr-Cyrl-BA" sz="2800" dirty="0" smtClean="0"/>
          </a:p>
          <a:p>
            <a:r>
              <a:rPr lang="sr-Cyrl-BA" sz="2800" dirty="0" smtClean="0"/>
              <a:t>Регулаторни одговори на </a:t>
            </a:r>
            <a:r>
              <a:rPr lang="sr-Cyrl-BA" sz="2800" dirty="0" smtClean="0"/>
              <a:t>скандале;</a:t>
            </a:r>
          </a:p>
          <a:p>
            <a:r>
              <a:rPr lang="sr-Cyrl-BA" sz="2800" dirty="0" smtClean="0"/>
              <a:t>Мјере </a:t>
            </a:r>
            <a:r>
              <a:rPr lang="sr-Cyrl-BA" sz="2800" dirty="0" smtClean="0"/>
              <a:t>привремене обуставе </a:t>
            </a:r>
            <a:r>
              <a:rPr lang="sr-Cyrl-BA" sz="2800" dirty="0" smtClean="0"/>
              <a:t>трговања</a:t>
            </a:r>
            <a:r>
              <a:rPr lang="sr-Cyrl-BA" sz="3000" dirty="0" smtClean="0"/>
              <a:t>:</a:t>
            </a:r>
          </a:p>
          <a:p>
            <a:pPr lvl="1"/>
            <a:r>
              <a:rPr lang="sr-Cyrl-BA" sz="3000" dirty="0" smtClean="0"/>
              <a:t> </a:t>
            </a:r>
            <a:r>
              <a:rPr lang="sr-Cyrl-BA" sz="2600" dirty="0" smtClean="0"/>
              <a:t>застој у трговини </a:t>
            </a:r>
            <a:r>
              <a:rPr lang="sr-Latn-BA" sz="2600" dirty="0" smtClean="0"/>
              <a:t>(</a:t>
            </a:r>
            <a:r>
              <a:rPr lang="sr-Cyrl-BA" sz="2600" dirty="0" smtClean="0"/>
              <a:t>Т</a:t>
            </a:r>
            <a:r>
              <a:rPr lang="sr-Latn-BA" sz="2600" dirty="0" smtClean="0"/>
              <a:t>rading </a:t>
            </a:r>
            <a:r>
              <a:rPr lang="sr-Latn-BA" sz="2600" dirty="0" smtClean="0"/>
              <a:t>Halt</a:t>
            </a:r>
            <a:r>
              <a:rPr lang="sr-Latn-BA" sz="2600" dirty="0" smtClean="0"/>
              <a:t>)</a:t>
            </a:r>
            <a:r>
              <a:rPr lang="sr-Cyrl-BA" sz="2600" dirty="0" smtClean="0"/>
              <a:t>;</a:t>
            </a:r>
          </a:p>
          <a:p>
            <a:pPr lvl="1"/>
            <a:r>
              <a:rPr lang="sr-Cyrl-BA" sz="2600" dirty="0" smtClean="0"/>
              <a:t>оковратници </a:t>
            </a:r>
            <a:r>
              <a:rPr lang="sr-Cyrl-BA" sz="2600" dirty="0" smtClean="0"/>
              <a:t>(</a:t>
            </a:r>
            <a:r>
              <a:rPr lang="sr-Latn-BA" sz="2600" dirty="0" smtClean="0"/>
              <a:t>Collars</a:t>
            </a:r>
            <a:r>
              <a:rPr lang="sr-Latn-BA" sz="2600" dirty="0" smtClean="0"/>
              <a:t>)</a:t>
            </a:r>
            <a:r>
              <a:rPr lang="sr-Cyrl-BA" sz="2600" dirty="0" smtClean="0"/>
              <a:t>.</a:t>
            </a:r>
            <a:endParaRPr lang="sr-Cyrl-BA" sz="2600" dirty="0" smtClean="0"/>
          </a:p>
          <a:p>
            <a:r>
              <a:rPr lang="sr-Cyrl-BA" sz="2800" dirty="0" smtClean="0"/>
              <a:t>Инсајдерско пословање </a:t>
            </a:r>
            <a:r>
              <a:rPr lang="sr-Cyrl-BA" sz="2800" dirty="0" smtClean="0"/>
              <a:t>- на </a:t>
            </a:r>
            <a:r>
              <a:rPr lang="sr-Cyrl-BA" sz="2800" dirty="0" smtClean="0"/>
              <a:t>основу </a:t>
            </a:r>
            <a:r>
              <a:rPr lang="sr-Cyrl-BA" sz="2800" dirty="0" smtClean="0"/>
              <a:t>инсајдерских информациј</a:t>
            </a:r>
            <a:r>
              <a:rPr lang="sr-Cyrl-BA" sz="3000" dirty="0" smtClean="0"/>
              <a:t>а.</a:t>
            </a:r>
            <a:endParaRPr lang="sr-Cyrl-BA" sz="30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0608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sr-Latn-BA" sz="4000" b="1" dirty="0" smtClean="0"/>
              <a:t>IV </a:t>
            </a:r>
            <a:r>
              <a:rPr lang="sr-Cyrl-BA" sz="4000" b="1" dirty="0" smtClean="0"/>
              <a:t>Инвестициони фондови</a:t>
            </a:r>
            <a:endParaRPr lang="en-US" sz="40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4.1. Инвестициони фондови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484784"/>
            <a:ext cx="7602048" cy="4763616"/>
          </a:xfrm>
        </p:spPr>
        <p:txBody>
          <a:bodyPr>
            <a:normAutofit lnSpcReduction="10000"/>
          </a:bodyPr>
          <a:lstStyle/>
          <a:p>
            <a:r>
              <a:rPr lang="sr-Cyrl-BA" sz="3000" dirty="0" smtClean="0"/>
              <a:t>Инвестициони фондови су финансијски посредници који средстава појединачних инвеститора улажу у ХОВ или другу активу.</a:t>
            </a:r>
          </a:p>
          <a:p>
            <a:r>
              <a:rPr lang="sr-Cyrl-BA" sz="3000" dirty="0" smtClean="0"/>
              <a:t>Послови које обављају инвестициони фондови:</a:t>
            </a:r>
          </a:p>
          <a:p>
            <a:pPr lvl="1"/>
            <a:r>
              <a:rPr lang="sr-Cyrl-BA" dirty="0" smtClean="0"/>
              <a:t>Вођење евиденције и администрације;</a:t>
            </a:r>
          </a:p>
          <a:p>
            <a:pPr lvl="1"/>
            <a:r>
              <a:rPr lang="sr-Cyrl-BA" dirty="0" smtClean="0"/>
              <a:t>Диверзификација и дјељивост;</a:t>
            </a:r>
          </a:p>
          <a:p>
            <a:pPr lvl="1"/>
            <a:r>
              <a:rPr lang="sr-Cyrl-BA" dirty="0" smtClean="0"/>
              <a:t>Професионално управљање;</a:t>
            </a:r>
          </a:p>
          <a:p>
            <a:pPr lvl="1"/>
            <a:r>
              <a:rPr lang="sr-Cyrl-BA" dirty="0" smtClean="0"/>
              <a:t>Нижи трошкови трговања.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4.2. Врсте инвестиционох фондова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5221560"/>
          </a:xfrm>
        </p:spPr>
        <p:txBody>
          <a:bodyPr>
            <a:normAutofit fontScale="85000" lnSpcReduction="10000"/>
          </a:bodyPr>
          <a:lstStyle/>
          <a:p>
            <a:r>
              <a:rPr lang="sr-Cyrl-BA" b="1" dirty="0" smtClean="0"/>
              <a:t>Фондови </a:t>
            </a:r>
            <a:r>
              <a:rPr lang="sr-Cyrl-BA" b="1" dirty="0" smtClean="0"/>
              <a:t>с фиксним портфолијом ( УИТ) </a:t>
            </a:r>
            <a:r>
              <a:rPr lang="sr-Cyrl-BA" dirty="0" smtClean="0"/>
              <a:t>– неуправљани фондови. </a:t>
            </a:r>
            <a:r>
              <a:rPr lang="sr-Cyrl-BA" dirty="0" smtClean="0"/>
              <a:t>Новац </a:t>
            </a:r>
            <a:r>
              <a:rPr lang="sr-Cyrl-BA" dirty="0" smtClean="0"/>
              <a:t>прикупљен од инвеститора и уложен у портфолио је сталан током трајања и пословања </a:t>
            </a:r>
            <a:r>
              <a:rPr lang="sr-Cyrl-BA" dirty="0" smtClean="0"/>
              <a:t>фонда</a:t>
            </a:r>
            <a:endParaRPr lang="sr-Latn-BA" dirty="0" smtClean="0"/>
          </a:p>
          <a:p>
            <a:r>
              <a:rPr lang="sr-Cyrl-BA" b="1" dirty="0" smtClean="0"/>
              <a:t>Управљани </a:t>
            </a:r>
            <a:r>
              <a:rPr lang="sr-Cyrl-BA" b="1" dirty="0" smtClean="0"/>
              <a:t>инвестициони фондови</a:t>
            </a:r>
            <a:r>
              <a:rPr lang="sr-Cyrl-BA" dirty="0" smtClean="0"/>
              <a:t>: затворени и </a:t>
            </a:r>
            <a:r>
              <a:rPr lang="sr-Cyrl-BA" dirty="0" smtClean="0"/>
              <a:t>отворени.</a:t>
            </a:r>
            <a:endParaRPr lang="sr-Latn-BA" dirty="0" smtClean="0"/>
          </a:p>
          <a:p>
            <a:pPr lvl="1"/>
            <a:r>
              <a:rPr lang="sr-Cyrl-BA" b="1" dirty="0" smtClean="0"/>
              <a:t>Затворени </a:t>
            </a:r>
            <a:r>
              <a:rPr lang="sr-Cyrl-BA" b="1" dirty="0" smtClean="0"/>
              <a:t>инвестициони фондови</a:t>
            </a:r>
            <a:r>
              <a:rPr lang="sr-Cyrl-BA" dirty="0" smtClean="0"/>
              <a:t> – који не откупљује акције по цијени </a:t>
            </a:r>
            <a:r>
              <a:rPr lang="sr-Cyrl-BA" dirty="0" smtClean="0"/>
              <a:t>НАВ и акцијама </a:t>
            </a:r>
            <a:r>
              <a:rPr lang="sr-Cyrl-BA" dirty="0" smtClean="0"/>
              <a:t>се тргује по </a:t>
            </a:r>
            <a:r>
              <a:rPr lang="sr-Cyrl-BA" dirty="0" smtClean="0"/>
              <a:t>цијен</a:t>
            </a:r>
            <a:r>
              <a:rPr lang="sr-Latn-BA" dirty="0" smtClean="0"/>
              <a:t>a</a:t>
            </a:r>
            <a:r>
              <a:rPr lang="sr-Cyrl-BA" dirty="0" smtClean="0"/>
              <a:t>ма </a:t>
            </a:r>
            <a:r>
              <a:rPr lang="sr-Cyrl-BA" dirty="0" smtClean="0"/>
              <a:t>који се могу разликовати од </a:t>
            </a:r>
            <a:r>
              <a:rPr lang="sr-Cyrl-BA" dirty="0" smtClean="0"/>
              <a:t>НАВ.</a:t>
            </a:r>
            <a:endParaRPr lang="sr-Latn-BA" dirty="0" smtClean="0"/>
          </a:p>
          <a:p>
            <a:pPr lvl="2"/>
            <a:r>
              <a:rPr lang="sr-Cyrl-BA" sz="2800" dirty="0" smtClean="0"/>
              <a:t>интервални  </a:t>
            </a:r>
            <a:r>
              <a:rPr lang="sr-Cyrl-BA" sz="2800" dirty="0" smtClean="0"/>
              <a:t>затворени </a:t>
            </a:r>
            <a:r>
              <a:rPr lang="sr-Cyrl-BA" sz="2800" dirty="0" smtClean="0"/>
              <a:t>фондови</a:t>
            </a:r>
            <a:r>
              <a:rPr lang="sr-Latn-BA" sz="2800" dirty="0" smtClean="0"/>
              <a:t>;</a:t>
            </a:r>
          </a:p>
          <a:p>
            <a:pPr lvl="2"/>
            <a:r>
              <a:rPr lang="sr-Cyrl-BA" sz="2800" dirty="0" smtClean="0"/>
              <a:t>дискрециони  </a:t>
            </a:r>
            <a:r>
              <a:rPr lang="sr-Cyrl-BA" sz="2800" dirty="0" smtClean="0"/>
              <a:t>затворени </a:t>
            </a:r>
            <a:r>
              <a:rPr lang="sr-Cyrl-BA" sz="2800" dirty="0" smtClean="0"/>
              <a:t>фондови.</a:t>
            </a:r>
            <a:endParaRPr lang="sr-Cyrl-BA" sz="2800" dirty="0" smtClean="0"/>
          </a:p>
          <a:p>
            <a:pPr lvl="1"/>
            <a:r>
              <a:rPr lang="sr-Cyrl-BA" b="1" dirty="0" smtClean="0"/>
              <a:t>Отворени </a:t>
            </a:r>
            <a:r>
              <a:rPr lang="sr-Cyrl-BA" b="1" dirty="0" smtClean="0"/>
              <a:t>инвестициони фондови </a:t>
            </a:r>
            <a:r>
              <a:rPr lang="sr-Cyrl-BA" dirty="0" smtClean="0"/>
              <a:t>– фонд који издаје и откупљује акције по цијени једнакој </a:t>
            </a:r>
            <a:r>
              <a:rPr lang="sr-Cyrl-BA" dirty="0" smtClean="0"/>
              <a:t>НАВ.</a:t>
            </a:r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4.2. Врсте инвестиционох фондова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340768"/>
            <a:ext cx="7746064" cy="4907632"/>
          </a:xfrm>
        </p:spPr>
        <p:txBody>
          <a:bodyPr/>
          <a:lstStyle/>
          <a:p>
            <a:pPr>
              <a:buNone/>
            </a:pPr>
            <a:r>
              <a:rPr lang="sr-Cyrl-BA" dirty="0" smtClean="0"/>
              <a:t>	</a:t>
            </a:r>
            <a:r>
              <a:rPr lang="sr-Cyrl-BA" sz="3000" dirty="0" smtClean="0"/>
              <a:t>Друге </a:t>
            </a:r>
            <a:r>
              <a:rPr lang="sr-Cyrl-BA" sz="3000" dirty="0" smtClean="0"/>
              <a:t>инвестиционе организације:</a:t>
            </a:r>
          </a:p>
          <a:p>
            <a:pPr marL="596646" indent="-514350">
              <a:buAutoNum type="arabicPeriod"/>
            </a:pPr>
            <a:r>
              <a:rPr lang="sr-Cyrl-BA" sz="3000" dirty="0" smtClean="0"/>
              <a:t>Удружени фондови;</a:t>
            </a:r>
          </a:p>
          <a:p>
            <a:pPr marL="596646" indent="-514350">
              <a:buAutoNum type="arabicPeriod"/>
            </a:pPr>
            <a:r>
              <a:rPr lang="sr-Cyrl-BA" sz="3000" dirty="0" smtClean="0"/>
              <a:t>Фондови за некретнине  - РЕИТ;</a:t>
            </a:r>
          </a:p>
          <a:p>
            <a:pPr marL="596646" indent="-514350">
              <a:buAutoNum type="arabicPeriod"/>
            </a:pPr>
            <a:r>
              <a:rPr lang="sr-Cyrl-BA" sz="3000" dirty="0" smtClean="0"/>
              <a:t>Хеџ фондови – приватни инвестициони пул отворен за </a:t>
            </a:r>
            <a:r>
              <a:rPr lang="sr-Cyrl-BA" sz="3000" dirty="0" smtClean="0"/>
              <a:t>богате и институционалне </a:t>
            </a:r>
            <a:r>
              <a:rPr lang="sr-Cyrl-BA" sz="3000" dirty="0" smtClean="0"/>
              <a:t>инвеститоре који је изузет од регулативе </a:t>
            </a:r>
            <a:r>
              <a:rPr lang="sr-Latn-BA" sz="3000" dirty="0" smtClean="0"/>
              <a:t>SEC </a:t>
            </a:r>
            <a:r>
              <a:rPr lang="sr-Cyrl-BA" sz="3000" dirty="0" smtClean="0"/>
              <a:t>и може да примјењује ризичније стратегије од отворених фондова.</a:t>
            </a:r>
            <a:endParaRPr lang="en-US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52048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sz="4000" b="1" dirty="0" smtClean="0"/>
              <a:t/>
            </a:r>
            <a:br>
              <a:rPr lang="sr-Cyrl-BA" sz="4000" b="1" dirty="0" smtClean="0"/>
            </a:br>
            <a:r>
              <a:rPr lang="sr-Cyrl-BA" sz="4000" b="1" dirty="0" smtClean="0"/>
              <a:t>1.1. Материјална актива насупрот финансијској активи</a:t>
            </a:r>
            <a:r>
              <a:rPr lang="sr-Cyrl-BA" sz="4400" b="1" dirty="0" smtClean="0"/>
              <a:t/>
            </a:r>
            <a:br>
              <a:rPr lang="sr-Cyrl-BA" sz="4400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556792"/>
            <a:ext cx="7890080" cy="4968552"/>
          </a:xfrm>
        </p:spPr>
        <p:txBody>
          <a:bodyPr>
            <a:normAutofit/>
          </a:bodyPr>
          <a:lstStyle/>
          <a:p>
            <a:pPr>
              <a:buNone/>
            </a:pPr>
            <a:endParaRPr lang="sr-Cyrl-BA" sz="2800" dirty="0" smtClean="0"/>
          </a:p>
          <a:p>
            <a:r>
              <a:rPr lang="sr-Cyrl-BA" sz="2800" dirty="0" smtClean="0"/>
              <a:t>Материјална актива – средства која се користе у производњи робе и услуга.</a:t>
            </a:r>
          </a:p>
          <a:p>
            <a:r>
              <a:rPr lang="sr-Cyrl-BA" sz="2800" dirty="0" smtClean="0"/>
              <a:t>Финансијска актива – потраживања на основу материјалне активе или потраживања прихода створених материјалним средствима. </a:t>
            </a:r>
          </a:p>
          <a:p>
            <a:r>
              <a:rPr lang="sr-Cyrl-BA" sz="2800" dirty="0" smtClean="0"/>
              <a:t>Финансијска средства одређују расподјелу прихода или богатства међу инвеститорима. </a:t>
            </a:r>
            <a:endParaRPr lang="en-US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b="1" dirty="0" smtClean="0"/>
              <a:t>4.3. Отворени инвестициони фондови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96646" indent="-514350">
              <a:buAutoNum type="arabicPeriod"/>
            </a:pPr>
            <a:r>
              <a:rPr lang="sr-Cyrl-BA" dirty="0" smtClean="0"/>
              <a:t>Фондови тржишта новца;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Фондови акција;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Специјализовани секторски фондови;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Фондови обвезница;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Уравнотежени и доходовни фондови;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Фондови са активном алокацијом активе;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Индексни фондови;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Међународни фондови.</a:t>
            </a:r>
          </a:p>
          <a:p>
            <a:pPr marL="596646" indent="-514350">
              <a:buAutoNum type="arabicPeriod"/>
            </a:pPr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Autofit/>
          </a:bodyPr>
          <a:lstStyle/>
          <a:p>
            <a:r>
              <a:rPr lang="sr-Cyrl-BA" sz="3600" b="1" dirty="0" smtClean="0"/>
              <a:t>4.4. Трошкови инвестирања у инвестиционе фондове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BA" dirty="0" smtClean="0"/>
              <a:t>	У </a:t>
            </a:r>
            <a:r>
              <a:rPr lang="sr-Cyrl-BA" dirty="0" smtClean="0"/>
              <a:t>структури накнаде за управљање фондом су четири категорије накнада: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Улазна провизија (6-8.5%);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Излазна </a:t>
            </a:r>
            <a:r>
              <a:rPr lang="sr-Cyrl-BA" dirty="0" smtClean="0"/>
              <a:t>провизија </a:t>
            </a:r>
            <a:r>
              <a:rPr lang="sr-Cyrl-BA" dirty="0" smtClean="0"/>
              <a:t>(ма</a:t>
            </a:r>
            <a:r>
              <a:rPr lang="sr-Latn-BA" dirty="0" smtClean="0"/>
              <a:t>x</a:t>
            </a:r>
            <a:r>
              <a:rPr lang="sr-Cyrl-BA" dirty="0" smtClean="0"/>
              <a:t> 5-6%);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Трошкови пословања (0.2-2%);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Накнаде 12б-1 – годишње накнаде које отворни фонд зарачунава за подмирење маркетиншких и дистрибутивних трошкова.</a:t>
            </a:r>
          </a:p>
          <a:p>
            <a:pPr marL="596646" indent="-514350">
              <a:buAutoNum type="arabicPeriod"/>
            </a:pPr>
            <a:endParaRPr lang="sr-Cyrl-BA" dirty="0" smtClean="0"/>
          </a:p>
          <a:p>
            <a:pPr marL="596646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dirty="0" smtClean="0"/>
              <a:t>Накнаде и приноси отворених фондова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484784"/>
            <a:ext cx="7498080" cy="4824536"/>
          </a:xfrm>
        </p:spPr>
        <p:txBody>
          <a:bodyPr>
            <a:normAutofit fontScale="85000" lnSpcReduction="20000"/>
          </a:bodyPr>
          <a:lstStyle/>
          <a:p>
            <a:r>
              <a:rPr lang="sr-Cyrl-BA" sz="2800" dirty="0" smtClean="0"/>
              <a:t>Стопа приноса отвореног </a:t>
            </a:r>
            <a:r>
              <a:rPr lang="sr-Cyrl-BA" sz="2800" dirty="0" smtClean="0"/>
              <a:t>фонда</a:t>
            </a:r>
            <a:r>
              <a:rPr lang="sr-Latn-BA" sz="2800" dirty="0" smtClean="0"/>
              <a:t> (Up)</a:t>
            </a:r>
            <a:r>
              <a:rPr lang="sr-Cyrl-BA" sz="2800" dirty="0" smtClean="0"/>
              <a:t>: разлика </a:t>
            </a:r>
            <a:r>
              <a:rPr lang="sr-Cyrl-BA" sz="2800" dirty="0" smtClean="0"/>
              <a:t>између НАВ на крају и НАВ на почетку периода плус расподјела дохотка и капиталне </a:t>
            </a:r>
            <a:r>
              <a:rPr lang="sr-Cyrl-BA" sz="2800" dirty="0" smtClean="0"/>
              <a:t>добити:</a:t>
            </a:r>
            <a:endParaRPr lang="sr-Cyrl-BA" sz="2800" dirty="0" smtClean="0"/>
          </a:p>
          <a:p>
            <a:endParaRPr lang="sr-Cyrl-BA" sz="2800" dirty="0" smtClean="0"/>
          </a:p>
          <a:p>
            <a:endParaRPr lang="sr-Cyrl-BA" sz="2800" dirty="0" smtClean="0"/>
          </a:p>
          <a:p>
            <a:pPr>
              <a:buNone/>
            </a:pPr>
            <a:endParaRPr lang="sr-Cyrl-BA" sz="2800" dirty="0" smtClean="0"/>
          </a:p>
          <a:p>
            <a:pPr>
              <a:lnSpc>
                <a:spcPct val="150000"/>
              </a:lnSpc>
            </a:pPr>
            <a:endParaRPr lang="sr-Cyrl-BA" sz="2800" dirty="0" smtClean="0"/>
          </a:p>
          <a:p>
            <a:pPr>
              <a:lnSpc>
                <a:spcPct val="150000"/>
              </a:lnSpc>
            </a:pPr>
            <a:r>
              <a:rPr lang="sr-Latn-BA" sz="2800" dirty="0" smtClean="0"/>
              <a:t>p</a:t>
            </a:r>
            <a:r>
              <a:rPr lang="sr-Latn-BA" sz="2800" baseline="-25000" dirty="0" smtClean="0"/>
              <a:t>t </a:t>
            </a:r>
            <a:r>
              <a:rPr lang="sr-Cyrl-BA" sz="2800" baseline="-25000" dirty="0" smtClean="0"/>
              <a:t> </a:t>
            </a:r>
            <a:r>
              <a:rPr lang="sr-Cyrl-BA" sz="2800" dirty="0" smtClean="0"/>
              <a:t> - </a:t>
            </a:r>
            <a:r>
              <a:rPr lang="sr-Cyrl-RS" sz="2800" b="1" dirty="0" smtClean="0"/>
              <a:t>принос</a:t>
            </a:r>
            <a:r>
              <a:rPr lang="sr-Cyrl-RS" sz="2800" dirty="0" smtClean="0"/>
              <a:t> </a:t>
            </a:r>
            <a:r>
              <a:rPr lang="sr-Cyrl-RS" sz="2800" dirty="0" smtClean="0"/>
              <a:t>– приход по акцији  плаћен по основу дивиденди и камата,</a:t>
            </a:r>
          </a:p>
          <a:p>
            <a:pPr>
              <a:lnSpc>
                <a:spcPct val="150000"/>
              </a:lnSpc>
            </a:pPr>
            <a:r>
              <a:rPr lang="sr-Latn-BA" sz="2800" dirty="0" smtClean="0"/>
              <a:t>k</a:t>
            </a:r>
            <a:r>
              <a:rPr lang="sr-Latn-BA" sz="2800" baseline="-25000" dirty="0" smtClean="0"/>
              <a:t>t </a:t>
            </a:r>
            <a:r>
              <a:rPr lang="sr-Cyrl-BA" sz="2800" baseline="-25000" dirty="0" smtClean="0"/>
              <a:t> </a:t>
            </a:r>
            <a:r>
              <a:rPr lang="sr-Cyrl-BA" sz="2800" dirty="0" smtClean="0"/>
              <a:t>- </a:t>
            </a:r>
            <a:r>
              <a:rPr lang="sr-Cyrl-RS" sz="2800" b="1" dirty="0" smtClean="0"/>
              <a:t>исплате</a:t>
            </a:r>
            <a:r>
              <a:rPr lang="sr-Cyrl-RS" sz="2800" dirty="0" smtClean="0"/>
              <a:t> </a:t>
            </a:r>
            <a:r>
              <a:rPr lang="sr-Latn-BA" sz="2800" dirty="0" smtClean="0"/>
              <a:t>(Distributions) </a:t>
            </a:r>
            <a:r>
              <a:rPr lang="sr-Cyrl-RS" sz="2800" dirty="0" smtClean="0"/>
              <a:t>– поред приноса обухватају и реализовану капиталну добит</a:t>
            </a:r>
            <a:r>
              <a:rPr lang="sr-Cyrl-BA" sz="2800" dirty="0" smtClean="0"/>
              <a:t>.</a:t>
            </a:r>
            <a:endParaRPr lang="sr-Cyrl-RS" sz="2800" dirty="0" smtClean="0"/>
          </a:p>
          <a:p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2780928"/>
            <a:ext cx="5234425" cy="936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dirty="0" smtClean="0"/>
              <a:t>НАВ – нето вриједност имовине фонда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5077544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/>
              <a:t>НАВ је вриједност нето имовине фонда и код отворених фондова се рачуна </a:t>
            </a:r>
            <a:r>
              <a:rPr lang="sr-Cyrl-BA" dirty="0" smtClean="0"/>
              <a:t>сваког </a:t>
            </a:r>
            <a:r>
              <a:rPr lang="sr-Cyrl-BA" dirty="0" smtClean="0"/>
              <a:t>дана трговања.</a:t>
            </a:r>
          </a:p>
          <a:p>
            <a:endParaRPr lang="sr-Cyrl-BA" dirty="0" smtClean="0"/>
          </a:p>
          <a:p>
            <a:pPr>
              <a:buNone/>
            </a:pPr>
            <a:endParaRPr lang="sr-Cyrl-BA" dirty="0" smtClean="0"/>
          </a:p>
          <a:p>
            <a:endParaRPr lang="sr-Cyrl-BA" dirty="0" smtClean="0"/>
          </a:p>
          <a:p>
            <a:r>
              <a:rPr lang="sr-Cyrl-BA" dirty="0" smtClean="0"/>
              <a:t>Трговина након затварања берзе и тржишни тајминг доводи до богаћења нових инвеститора на рачун </a:t>
            </a:r>
            <a:r>
              <a:rPr lang="sr-Cyrl-BA" dirty="0" smtClean="0"/>
              <a:t>старих, </a:t>
            </a:r>
            <a:r>
              <a:rPr lang="sr-Cyrl-BA" dirty="0" smtClean="0"/>
              <a:t>те трговања по цијенама које не одражавају вриједност предметне активе.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3068960"/>
            <a:ext cx="7560840" cy="910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b="1" dirty="0" smtClean="0"/>
              <a:t>4.5. Опорезивање прихода инвестиционих фондова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>
            <a:normAutofit fontScale="92500" lnSpcReduction="20000"/>
          </a:bodyPr>
          <a:lstStyle/>
          <a:p>
            <a:r>
              <a:rPr lang="sr-Cyrl-BA" dirty="0" smtClean="0"/>
              <a:t>Принос на инвестиције отворених фондова има пролазни статус у САД законодавству што значи да порезе плаћа само инвеститор у отвореном фонду, а не и сам фонд.</a:t>
            </a:r>
          </a:p>
          <a:p>
            <a:r>
              <a:rPr lang="sr-Cyrl-BA" dirty="0" smtClean="0"/>
              <a:t>Капитална добит и дивиденде се прослијеђују инвеститорима као да су они сами остварили тај приход.</a:t>
            </a:r>
          </a:p>
          <a:p>
            <a:r>
              <a:rPr lang="sr-Cyrl-BA" dirty="0" smtClean="0"/>
              <a:t>Коефицијент обрта је однос између активности трговања портфолијом и активе портфолија. </a:t>
            </a:r>
            <a:endParaRPr lang="sr-Cyrl-BA" dirty="0" smtClean="0"/>
          </a:p>
          <a:p>
            <a:pPr lvl="1"/>
            <a:r>
              <a:rPr lang="sr-Cyrl-BA" dirty="0" smtClean="0"/>
              <a:t>Већи </a:t>
            </a:r>
            <a:r>
              <a:rPr lang="sr-Cyrl-BA" dirty="0" smtClean="0"/>
              <a:t>коефицијент обрта доводи и до већег пореског оптерећења за инвеститоре.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b="1" dirty="0" smtClean="0"/>
              <a:t>4.6. ЕТ фондови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12776"/>
            <a:ext cx="7890080" cy="5040560"/>
          </a:xfrm>
        </p:spPr>
        <p:txBody>
          <a:bodyPr>
            <a:normAutofit fontScale="92500" lnSpcReduction="20000"/>
          </a:bodyPr>
          <a:lstStyle/>
          <a:p>
            <a:r>
              <a:rPr lang="sr-Cyrl-BA" dirty="0" smtClean="0"/>
              <a:t>ЕТ фондови </a:t>
            </a:r>
            <a:r>
              <a:rPr lang="sr-Latn-BA" dirty="0" smtClean="0"/>
              <a:t>(Exchange </a:t>
            </a:r>
            <a:r>
              <a:rPr lang="sr-Latn-BA" dirty="0" smtClean="0"/>
              <a:t>-Traded </a:t>
            </a:r>
            <a:r>
              <a:rPr lang="sr-Latn-BA" dirty="0" smtClean="0"/>
              <a:t>Funds)</a:t>
            </a:r>
            <a:r>
              <a:rPr lang="sr-Cyrl-BA" dirty="0" smtClean="0"/>
              <a:t> </a:t>
            </a:r>
            <a:r>
              <a:rPr lang="sr-Cyrl-BA" dirty="0" smtClean="0"/>
              <a:t>су </a:t>
            </a:r>
            <a:r>
              <a:rPr lang="sr-Cyrl-BA" dirty="0" smtClean="0"/>
              <a:t>изданци отворених фондова који омогућавају инвеститорима да тргују индексним портфолијима, као што тргују акцијама.</a:t>
            </a:r>
            <a:endParaRPr lang="sr-Latn-BA" dirty="0" smtClean="0"/>
          </a:p>
          <a:p>
            <a:r>
              <a:rPr lang="sr-Cyrl-BA" dirty="0" smtClean="0"/>
              <a:t>Предности:</a:t>
            </a:r>
          </a:p>
          <a:p>
            <a:pPr lvl="1"/>
            <a:r>
              <a:rPr lang="sr-Cyrl-BA" dirty="0" smtClean="0"/>
              <a:t>НАВ </a:t>
            </a:r>
            <a:r>
              <a:rPr lang="sr-Cyrl-BA" dirty="0" smtClean="0"/>
              <a:t>се котира једном дневно што значи да се акције у фонду купују и продају једном </a:t>
            </a:r>
            <a:r>
              <a:rPr lang="sr-Cyrl-BA" dirty="0" smtClean="0"/>
              <a:t>дневно;</a:t>
            </a:r>
          </a:p>
          <a:p>
            <a:pPr lvl="1"/>
            <a:r>
              <a:rPr lang="sr-Cyrl-BA" dirty="0" smtClean="0"/>
              <a:t>Нуде </a:t>
            </a:r>
            <a:r>
              <a:rPr lang="sr-Cyrl-BA" dirty="0" smtClean="0"/>
              <a:t>пореске олакшице у односу на отворене </a:t>
            </a:r>
            <a:r>
              <a:rPr lang="sr-Cyrl-BA" dirty="0" smtClean="0"/>
              <a:t>фондове,</a:t>
            </a:r>
            <a:endParaRPr lang="sr-Cyrl-BA" dirty="0" smtClean="0"/>
          </a:p>
          <a:p>
            <a:pPr lvl="1"/>
            <a:r>
              <a:rPr lang="sr-Cyrl-BA" dirty="0" smtClean="0"/>
              <a:t>ЕТФ </a:t>
            </a:r>
            <a:r>
              <a:rPr lang="sr-Cyrl-BA" dirty="0" smtClean="0"/>
              <a:t>је јефтинији од отворених фондова</a:t>
            </a:r>
            <a:r>
              <a:rPr lang="sr-Cyrl-BA" dirty="0" smtClean="0"/>
              <a:t>.</a:t>
            </a:r>
          </a:p>
          <a:p>
            <a:r>
              <a:rPr lang="sr-Cyrl-BA" dirty="0" smtClean="0"/>
              <a:t>Недостаци:</a:t>
            </a:r>
          </a:p>
          <a:p>
            <a:pPr lvl="1"/>
            <a:r>
              <a:rPr lang="sr-Cyrl-BA" dirty="0" smtClean="0"/>
              <a:t>Њихове цијене могу да одступе од НАВ.</a:t>
            </a:r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b="1" dirty="0" smtClean="0"/>
              <a:t>4.7. Перформансе инвестиционих фондова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84784"/>
            <a:ext cx="7992888" cy="5112568"/>
          </a:xfrm>
        </p:spPr>
        <p:txBody>
          <a:bodyPr>
            <a:normAutofit/>
          </a:bodyPr>
          <a:lstStyle/>
          <a:p>
            <a:r>
              <a:rPr lang="sr-Cyrl-BA" sz="3000" dirty="0" smtClean="0">
                <a:latin typeface="Corbel" pitchFamily="34" charset="0"/>
              </a:rPr>
              <a:t>Перформансе фондова се оцјењују анализом стопе приноса на индекс </a:t>
            </a:r>
            <a:r>
              <a:rPr lang="sr-Latn-BA" sz="3000" b="1" dirty="0" smtClean="0">
                <a:latin typeface="Corbel" pitchFamily="34" charset="0"/>
              </a:rPr>
              <a:t>Wilshire 500 </a:t>
            </a:r>
            <a:r>
              <a:rPr lang="sr-Cyrl-BA" sz="3000" dirty="0" smtClean="0">
                <a:latin typeface="Corbel" pitchFamily="34" charset="0"/>
              </a:rPr>
              <a:t>.</a:t>
            </a:r>
          </a:p>
          <a:p>
            <a:r>
              <a:rPr lang="sr-Latn-BA" sz="3000" dirty="0" smtClean="0">
                <a:latin typeface="Corbel" pitchFamily="34" charset="0"/>
              </a:rPr>
              <a:t>Wilshire </a:t>
            </a:r>
            <a:r>
              <a:rPr lang="sr-Cyrl-BA" sz="3000" dirty="0" smtClean="0">
                <a:latin typeface="Corbel" pitchFamily="34" charset="0"/>
              </a:rPr>
              <a:t>500 је </a:t>
            </a:r>
            <a:r>
              <a:rPr lang="sr-Cyrl-BA" sz="3000" dirty="0" smtClean="0">
                <a:latin typeface="Corbel" pitchFamily="34" charset="0"/>
              </a:rPr>
              <a:t>тржишно </a:t>
            </a:r>
            <a:r>
              <a:rPr lang="sr-Cyrl-BA" sz="3000" dirty="0" smtClean="0">
                <a:latin typeface="Corbel" pitchFamily="34" charset="0"/>
              </a:rPr>
              <a:t>пондерисани индекс у чијем је саставу више од 6000 акција са тржишта </a:t>
            </a:r>
            <a:r>
              <a:rPr lang="sr-Latn-BA" sz="3000" dirty="0" smtClean="0">
                <a:latin typeface="Corbel" pitchFamily="34" charset="0"/>
              </a:rPr>
              <a:t>NYSE, NASDAQ </a:t>
            </a:r>
            <a:r>
              <a:rPr lang="sr-Cyrl-BA" sz="3000" dirty="0" smtClean="0">
                <a:latin typeface="Corbel" pitchFamily="34" charset="0"/>
              </a:rPr>
              <a:t>и </a:t>
            </a:r>
            <a:r>
              <a:rPr lang="sr-Latn-BA" sz="3000" dirty="0" smtClean="0">
                <a:latin typeface="Corbel" pitchFamily="34" charset="0"/>
              </a:rPr>
              <a:t>AMEX</a:t>
            </a:r>
            <a:r>
              <a:rPr lang="sr-Cyrl-BA" sz="3000" dirty="0" smtClean="0">
                <a:latin typeface="Corbel" pitchFamily="34" charset="0"/>
              </a:rPr>
              <a:t>-а</a:t>
            </a:r>
            <a:r>
              <a:rPr lang="sr-Latn-BA" sz="3000" dirty="0" smtClean="0">
                <a:latin typeface="Corbel" pitchFamily="34" charset="0"/>
              </a:rPr>
              <a:t>.</a:t>
            </a:r>
            <a:endParaRPr lang="sr-Cyrl-BA" sz="3000" dirty="0" smtClean="0">
              <a:latin typeface="Corbel" pitchFamily="34" charset="0"/>
            </a:endParaRPr>
          </a:p>
          <a:p>
            <a:r>
              <a:rPr lang="sr-Latn-BA" sz="3000" dirty="0" smtClean="0">
                <a:latin typeface="Corbel" pitchFamily="34" charset="0"/>
              </a:rPr>
              <a:t>Wilshire </a:t>
            </a:r>
            <a:r>
              <a:rPr lang="sr-Cyrl-BA" sz="3000" dirty="0" smtClean="0">
                <a:latin typeface="Corbel" pitchFamily="34" charset="0"/>
              </a:rPr>
              <a:t>500 се к</a:t>
            </a:r>
            <a:r>
              <a:rPr lang="sr-Cyrl-BA" sz="3000" dirty="0" smtClean="0">
                <a:latin typeface="Corbel" pitchFamily="34" charset="0"/>
              </a:rPr>
              <a:t>ористи </a:t>
            </a:r>
            <a:r>
              <a:rPr lang="sr-Cyrl-BA" sz="3000" dirty="0" smtClean="0">
                <a:latin typeface="Corbel" pitchFamily="34" charset="0"/>
              </a:rPr>
              <a:t>за мјерење перформанси америчких акција и </a:t>
            </a:r>
            <a:r>
              <a:rPr lang="sr-Cyrl-BA" sz="3000" dirty="0" smtClean="0">
                <a:latin typeface="Corbel" pitchFamily="34" charset="0"/>
              </a:rPr>
              <a:t>као репер </a:t>
            </a:r>
            <a:r>
              <a:rPr lang="sr-Cyrl-BA" sz="3000" dirty="0" smtClean="0">
                <a:latin typeface="Corbel" pitchFamily="34" charset="0"/>
              </a:rPr>
              <a:t>за оцјељивање професионалних менаџера који управљају фондовима.</a:t>
            </a:r>
            <a:endParaRPr lang="en-US" sz="3000" dirty="0"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BA" sz="3600" b="1" dirty="0" smtClean="0"/>
              <a:t>4.8. Информације о инвестиционим фондовима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221560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/>
              <a:t>Инвестиције о отвореном фонду се налазе у његовом проспекту. </a:t>
            </a:r>
          </a:p>
          <a:p>
            <a:r>
              <a:rPr lang="sr-Cyrl-BA" dirty="0" smtClean="0"/>
              <a:t>Проспект је званични документ који инвеститорима пружа битне информације о пословању инвестиционог фонда.</a:t>
            </a:r>
          </a:p>
          <a:p>
            <a:r>
              <a:rPr lang="sr-Cyrl-BA" dirty="0" smtClean="0"/>
              <a:t>Фондови информације пружају и преко друга два извора: </a:t>
            </a:r>
            <a:endParaRPr lang="sr-Cyrl-BA" dirty="0" smtClean="0"/>
          </a:p>
          <a:p>
            <a:pPr lvl="1"/>
            <a:r>
              <a:rPr lang="sr-Cyrl-BA" sz="3000" dirty="0" smtClean="0"/>
              <a:t>Извјештај </a:t>
            </a:r>
            <a:r>
              <a:rPr lang="sr-Cyrl-BA" sz="3000" dirty="0" smtClean="0"/>
              <a:t>о додатним информацијама </a:t>
            </a:r>
            <a:r>
              <a:rPr lang="sr-Latn-BA" sz="3000" dirty="0" smtClean="0"/>
              <a:t>– SAI </a:t>
            </a:r>
            <a:r>
              <a:rPr lang="sr-Cyrl-BA" sz="3000" dirty="0" smtClean="0"/>
              <a:t>(Други дио </a:t>
            </a:r>
            <a:r>
              <a:rPr lang="sr-Cyrl-BA" sz="3000" dirty="0" smtClean="0"/>
              <a:t>проспекта) </a:t>
            </a:r>
            <a:r>
              <a:rPr lang="sr-Cyrl-BA" sz="3000" dirty="0" smtClean="0"/>
              <a:t>и </a:t>
            </a:r>
            <a:endParaRPr lang="sr-Cyrl-BA" sz="3000" dirty="0" smtClean="0"/>
          </a:p>
          <a:p>
            <a:pPr lvl="1"/>
            <a:r>
              <a:rPr lang="sr-Cyrl-BA" sz="3000" dirty="0" smtClean="0"/>
              <a:t>Публикације </a:t>
            </a:r>
            <a:r>
              <a:rPr lang="sr-Cyrl-BA" sz="3000" dirty="0" smtClean="0"/>
              <a:t>агенција као што су: </a:t>
            </a:r>
            <a:r>
              <a:rPr lang="en-GB" sz="3000" dirty="0" smtClean="0"/>
              <a:t>Wiesenberger </a:t>
            </a:r>
            <a:r>
              <a:rPr lang="sr-Cyrl-BA" sz="3000" dirty="0" smtClean="0"/>
              <a:t>- </a:t>
            </a:r>
            <a:r>
              <a:rPr lang="en-GB" sz="3000" dirty="0" smtClean="0"/>
              <a:t>Investment Companies </a:t>
            </a:r>
            <a:r>
              <a:rPr lang="sr-Cyrl-BA" sz="3000" dirty="0" smtClean="0"/>
              <a:t>и </a:t>
            </a:r>
            <a:r>
              <a:rPr lang="en-GB" sz="3000" dirty="0" smtClean="0"/>
              <a:t>Morningstar </a:t>
            </a:r>
            <a:r>
              <a:rPr lang="sr-Cyrl-BA" sz="3000" dirty="0" smtClean="0"/>
              <a:t>- </a:t>
            </a:r>
            <a:r>
              <a:rPr lang="en-GB" sz="3000" dirty="0" smtClean="0"/>
              <a:t>Mutual Fund Sourcebook.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sz="4000" b="1" dirty="0" smtClean="0"/>
              <a:t>1.2. Класификација финансијске акти</a:t>
            </a:r>
            <a:r>
              <a:rPr lang="sr-Cyrl-BA" b="1" dirty="0" smtClean="0"/>
              <a:t>ве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/>
          <a:lstStyle/>
          <a:p>
            <a:r>
              <a:rPr lang="sr-Cyrl-BA" dirty="0" smtClean="0"/>
              <a:t>Уобичајено се прави разлика између три типа финансијске активе:</a:t>
            </a:r>
          </a:p>
          <a:p>
            <a:pPr marL="596646" indent="-514350">
              <a:buAutoNum type="arabicPeriod"/>
            </a:pPr>
            <a:r>
              <a:rPr lang="sr-Cyrl-BA" dirty="0" smtClean="0"/>
              <a:t>Фиксни </a:t>
            </a:r>
            <a:r>
              <a:rPr lang="sr-Cyrl-BA" dirty="0" smtClean="0"/>
              <a:t>приход – ХОВ са фиксним приходом обећавају фиксни износ или приход на основу договорене </a:t>
            </a:r>
            <a:r>
              <a:rPr lang="sr-Cyrl-BA" dirty="0" smtClean="0"/>
              <a:t>формуле;</a:t>
            </a:r>
            <a:endParaRPr lang="sr-Latn-BA" dirty="0" smtClean="0"/>
          </a:p>
          <a:p>
            <a:pPr marL="596646" indent="-514350">
              <a:buAutoNum type="arabicPeriod"/>
            </a:pPr>
            <a:r>
              <a:rPr lang="sr-Cyrl-BA" dirty="0" smtClean="0"/>
              <a:t>Акције </a:t>
            </a:r>
            <a:r>
              <a:rPr lang="sr-Cyrl-BA" dirty="0" smtClean="0"/>
              <a:t>– власнички удио у </a:t>
            </a:r>
            <a:r>
              <a:rPr lang="sr-Cyrl-BA" dirty="0" smtClean="0"/>
              <a:t>компанији;</a:t>
            </a:r>
            <a:endParaRPr lang="sr-Latn-BA" dirty="0" smtClean="0"/>
          </a:p>
          <a:p>
            <a:pPr marL="596646" indent="-514350">
              <a:buAutoNum type="arabicPeriod"/>
            </a:pPr>
            <a:r>
              <a:rPr lang="sr-Cyrl-BA" dirty="0" smtClean="0"/>
              <a:t>Финансијски </a:t>
            </a:r>
            <a:r>
              <a:rPr lang="sr-Cyrl-BA" dirty="0" smtClean="0"/>
              <a:t>деривати – опције и термински уговори.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BA" sz="3600" b="1" dirty="0" smtClean="0"/>
              <a:t>1.3. Финансијска тржишта и привреда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07754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sr-Latn-BA" dirty="0" smtClean="0"/>
              <a:t>   </a:t>
            </a:r>
            <a:r>
              <a:rPr lang="sr-Cyrl-BA" dirty="0" smtClean="0"/>
              <a:t>Финансијска </a:t>
            </a:r>
            <a:r>
              <a:rPr lang="sr-Cyrl-BA" dirty="0" smtClean="0"/>
              <a:t>актива и тржишта на којима се њима тргује имају неколико кључних улога у развијеним привредама:</a:t>
            </a:r>
          </a:p>
          <a:p>
            <a:r>
              <a:rPr lang="sr-Cyrl-BA" dirty="0" smtClean="0"/>
              <a:t>Планирање </a:t>
            </a:r>
            <a:r>
              <a:rPr lang="sr-Cyrl-BA" dirty="0" smtClean="0"/>
              <a:t>потрошње</a:t>
            </a:r>
            <a:r>
              <a:rPr lang="sr-Latn-BA" dirty="0" smtClean="0"/>
              <a:t>;</a:t>
            </a:r>
            <a:endParaRPr lang="sr-Cyrl-BA" dirty="0" smtClean="0"/>
          </a:p>
          <a:p>
            <a:r>
              <a:rPr lang="sr-Cyrl-BA" dirty="0" smtClean="0"/>
              <a:t>Расподјела ризика (куповина акција или обвезница);</a:t>
            </a:r>
          </a:p>
          <a:p>
            <a:r>
              <a:rPr lang="sr-Cyrl-BA" dirty="0" smtClean="0"/>
              <a:t>Раздвајање власништва од менаџмента – агенцијски проблем;</a:t>
            </a:r>
          </a:p>
          <a:p>
            <a:r>
              <a:rPr lang="sr-Cyrl-BA" dirty="0" smtClean="0"/>
              <a:t>Рјешавање криза </a:t>
            </a:r>
            <a:r>
              <a:rPr lang="sr-Cyrl-BA" dirty="0" smtClean="0"/>
              <a:t>у управљању корпорацијама – корпоративни и рачуноводствени скандали, скандали које изазивају финансијски аналитичари и иницијалне јавне понуде акција.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600" b="1" dirty="0" smtClean="0">
                <a:effectLst/>
                <a:latin typeface="Corbel" pitchFamily="34" charset="0"/>
              </a:rPr>
              <a:t>1.4. </a:t>
            </a:r>
            <a:r>
              <a:rPr lang="sr-Cyrl-BA" sz="3600" b="1" dirty="0" smtClean="0">
                <a:effectLst/>
                <a:latin typeface="Corbel" pitchFamily="34" charset="0"/>
              </a:rPr>
              <a:t>Процес инвестирања</a:t>
            </a:r>
            <a:endParaRPr lang="en-US" sz="3600" b="1" dirty="0">
              <a:effectLst/>
              <a:latin typeface="Corbe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196752"/>
            <a:ext cx="8034096" cy="5400600"/>
          </a:xfrm>
        </p:spPr>
        <p:txBody>
          <a:bodyPr>
            <a:normAutofit fontScale="92500" lnSpcReduction="20000"/>
          </a:bodyPr>
          <a:lstStyle/>
          <a:p>
            <a:r>
              <a:rPr lang="sr-Cyrl-BA" dirty="0" smtClean="0">
                <a:latin typeface="Corbel" pitchFamily="34" charset="0"/>
              </a:rPr>
              <a:t>Портфолио је скуп инвестиција једног инвеститора.</a:t>
            </a:r>
          </a:p>
          <a:p>
            <a:r>
              <a:rPr lang="sr-Cyrl-BA" dirty="0" smtClean="0">
                <a:latin typeface="Corbel" pitchFamily="34" charset="0"/>
              </a:rPr>
              <a:t>Инвестициона актива дијели се на класе активе: акције, обвезнице, некретнине, трговачка роба и сл.</a:t>
            </a:r>
          </a:p>
          <a:p>
            <a:r>
              <a:rPr lang="sr-Cyrl-BA" dirty="0" smtClean="0">
                <a:latin typeface="Corbel" pitchFamily="34" charset="0"/>
              </a:rPr>
              <a:t>Алокација активе – расподјела инвестиционог портфолија на основу класе активе.</a:t>
            </a:r>
          </a:p>
          <a:p>
            <a:r>
              <a:rPr lang="sr-Cyrl-BA" dirty="0" smtClean="0">
                <a:latin typeface="Corbel" pitchFamily="34" charset="0"/>
              </a:rPr>
              <a:t>Одабир ХОВ представља избор одређених ХОВ унутар сваке класе активе. </a:t>
            </a:r>
          </a:p>
          <a:p>
            <a:r>
              <a:rPr lang="sr-Cyrl-BA" dirty="0" smtClean="0">
                <a:latin typeface="Corbel" pitchFamily="34" charset="0"/>
              </a:rPr>
              <a:t>Анализа ХОВ подразумијева процјену вриједности одређених ХОВ које би могле постати дио портфолија.</a:t>
            </a:r>
          </a:p>
          <a:p>
            <a:pPr>
              <a:buNone/>
            </a:pPr>
            <a:endParaRPr lang="en-US" dirty="0"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600" dirty="0" smtClean="0"/>
              <a:t>Стратегије изградње портфолија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>
                <a:latin typeface="Corbel" pitchFamily="34" charset="0"/>
              </a:rPr>
              <a:t>“</a:t>
            </a:r>
            <a:r>
              <a:rPr lang="sr-Latn-BA" dirty="0" smtClean="0">
                <a:latin typeface="Corbel" pitchFamily="34" charset="0"/>
              </a:rPr>
              <a:t>Top</a:t>
            </a:r>
            <a:r>
              <a:rPr lang="sr-Cyrl-BA" dirty="0" smtClean="0">
                <a:latin typeface="Corbel" pitchFamily="34" charset="0"/>
              </a:rPr>
              <a:t>-</a:t>
            </a:r>
            <a:r>
              <a:rPr lang="sr-Latn-BA" dirty="0" smtClean="0">
                <a:latin typeface="Corbel" pitchFamily="34" charset="0"/>
              </a:rPr>
              <a:t>down</a:t>
            </a:r>
            <a:r>
              <a:rPr lang="sr-Cyrl-BA" dirty="0" smtClean="0">
                <a:latin typeface="Corbel" pitchFamily="34" charset="0"/>
              </a:rPr>
              <a:t>”</a:t>
            </a:r>
            <a:r>
              <a:rPr lang="sr-Latn-BA" dirty="0" smtClean="0">
                <a:latin typeface="Corbel" pitchFamily="34" charset="0"/>
              </a:rPr>
              <a:t> </a:t>
            </a:r>
            <a:r>
              <a:rPr lang="sr-Cyrl-BA" dirty="0" smtClean="0">
                <a:latin typeface="Corbel" pitchFamily="34" charset="0"/>
              </a:rPr>
              <a:t>изградња портфолија почиње алокацијом активе па се тек онда прелази на избор одређених ХОВ у оквиру класа активе.</a:t>
            </a:r>
          </a:p>
          <a:p>
            <a:r>
              <a:rPr lang="sr-Cyrl-BA" dirty="0" smtClean="0">
                <a:latin typeface="Corbel" pitchFamily="34" charset="0"/>
              </a:rPr>
              <a:t>“</a:t>
            </a:r>
            <a:r>
              <a:rPr lang="sr-Latn-BA" dirty="0" smtClean="0">
                <a:latin typeface="Corbel" pitchFamily="34" charset="0"/>
              </a:rPr>
              <a:t>Bottom-up</a:t>
            </a:r>
            <a:r>
              <a:rPr lang="sr-Cyrl-BA" dirty="0" smtClean="0">
                <a:latin typeface="Corbel" pitchFamily="34" charset="0"/>
              </a:rPr>
              <a:t>”</a:t>
            </a:r>
            <a:r>
              <a:rPr lang="sr-Latn-BA" dirty="0" smtClean="0">
                <a:latin typeface="Corbel" pitchFamily="34" charset="0"/>
              </a:rPr>
              <a:t> </a:t>
            </a:r>
            <a:r>
              <a:rPr lang="sr-Cyrl-BA" dirty="0" smtClean="0">
                <a:latin typeface="Corbel" pitchFamily="34" charset="0"/>
              </a:rPr>
              <a:t>стратегија – портфолио се саставља од ХОВ за које се чини да имају привлачну цијену, при чему се не води толико рачуна о резултирајућој алокацији активе.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sz="3600" b="1" dirty="0" smtClean="0"/>
              <a:t>1.5. Тржишта су конкурентна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340768"/>
            <a:ext cx="7890080" cy="52565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Cyrl-BA" sz="3500" b="1" dirty="0" smtClean="0"/>
              <a:t>   Повезаност </a:t>
            </a:r>
            <a:r>
              <a:rPr lang="sr-Cyrl-BA" sz="3500" b="1" dirty="0" smtClean="0"/>
              <a:t>ризика и </a:t>
            </a:r>
            <a:r>
              <a:rPr lang="sr-Cyrl-BA" sz="3500" b="1" dirty="0" smtClean="0"/>
              <a:t>приноса.</a:t>
            </a:r>
          </a:p>
          <a:p>
            <a:r>
              <a:rPr lang="sr-Cyrl-BA" dirty="0" smtClean="0"/>
              <a:t>Високоризична </a:t>
            </a:r>
            <a:r>
              <a:rPr lang="sr-Cyrl-BA" dirty="0" smtClean="0"/>
              <a:t>актива нуди више приносе од активе малог ризика.</a:t>
            </a:r>
          </a:p>
          <a:p>
            <a:pPr>
              <a:buNone/>
            </a:pPr>
            <a:r>
              <a:rPr lang="sr-Cyrl-BA" sz="3500" b="1" dirty="0" smtClean="0"/>
              <a:t>    Ефикасна </a:t>
            </a:r>
            <a:r>
              <a:rPr lang="sr-Cyrl-BA" sz="3500" b="1" dirty="0" smtClean="0"/>
              <a:t>тржиш</a:t>
            </a:r>
            <a:r>
              <a:rPr lang="sr-Cyrl-BA" b="1" dirty="0" smtClean="0"/>
              <a:t>та</a:t>
            </a:r>
            <a:r>
              <a:rPr lang="sr-Cyrl-BA" dirty="0" smtClean="0"/>
              <a:t>.</a:t>
            </a:r>
          </a:p>
          <a:p>
            <a:r>
              <a:rPr lang="sr-Cyrl-BA" dirty="0" smtClean="0"/>
              <a:t>Пасивно управљање захтијева држање веома диверзификованих потрфолија, без покушаја да се перформансе инвестиција побољшају анализом ХОВ.</a:t>
            </a:r>
          </a:p>
          <a:p>
            <a:r>
              <a:rPr lang="sr-Cyrl-BA" dirty="0" smtClean="0"/>
              <a:t>Активно управљање је покушај побољшања перформанси утврђивањем погрешно процијењених ХОВ или праћењем перформанси основних класа активе.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498080" cy="1152128"/>
          </a:xfrm>
        </p:spPr>
        <p:txBody>
          <a:bodyPr>
            <a:normAutofit/>
          </a:bodyPr>
          <a:lstStyle/>
          <a:p>
            <a:r>
              <a:rPr lang="sr-Cyrl-BA" sz="3600" b="1" dirty="0" smtClean="0"/>
              <a:t>1.6 . Учесници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340768"/>
            <a:ext cx="7890080" cy="5256584"/>
          </a:xfrm>
        </p:spPr>
        <p:txBody>
          <a:bodyPr>
            <a:normAutofit fontScale="92500" lnSpcReduction="20000"/>
          </a:bodyPr>
          <a:lstStyle/>
          <a:p>
            <a:r>
              <a:rPr lang="sr-Cyrl-BA" dirty="0" smtClean="0"/>
              <a:t>Три главна учесника на финансијским тржиштима: фирме, домаћинства и владе.</a:t>
            </a:r>
          </a:p>
          <a:p>
            <a:r>
              <a:rPr lang="sr-Cyrl-BA" dirty="0" smtClean="0"/>
              <a:t>Финансијски посредници спајају зајмодавце и зајмопримце: банке, инвестициони фондови, осигуравајуће компаније, кредитне уније, и сл. </a:t>
            </a:r>
          </a:p>
          <a:p>
            <a:r>
              <a:rPr lang="sr-Cyrl-BA" dirty="0" smtClean="0"/>
              <a:t>Управљачке компаније су фирме које управљају средствима у име </a:t>
            </a:r>
            <a:r>
              <a:rPr lang="sr-Cyrl-BA" dirty="0" smtClean="0"/>
              <a:t>инвеститора, те управљају </a:t>
            </a:r>
            <a:r>
              <a:rPr lang="sr-Cyrl-BA" dirty="0" smtClean="0"/>
              <a:t>инвестиционим фондовима.</a:t>
            </a:r>
          </a:p>
          <a:p>
            <a:r>
              <a:rPr lang="sr-Cyrl-BA" dirty="0" smtClean="0"/>
              <a:t>Инвестиционе банке  су специјализоване да јавно продају нове ХОВ, најчешће гарантовањем продаје по одређеној цијени. 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ustom 33">
      <a:dk1>
        <a:sysClr val="windowText" lastClr="000000"/>
      </a:dk1>
      <a:lt1>
        <a:srgbClr val="E7DEC9"/>
      </a:lt1>
      <a:dk2>
        <a:srgbClr val="4F271C"/>
      </a:dk2>
      <a:lt2>
        <a:srgbClr val="D1E8C1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273</TotalTime>
  <Words>1649</Words>
  <Application>Microsoft Office PowerPoint</Application>
  <PresentationFormat>On-screen Show (4:3)</PresentationFormat>
  <Paragraphs>223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Solstice</vt:lpstr>
      <vt:lpstr>ЕЛЕМЕНТИ ИНВЕСТИРАЊА  </vt:lpstr>
      <vt:lpstr>I Основе и значајни аспекти инвестиција</vt:lpstr>
      <vt:lpstr> 1.1. Материјална актива насупрот финансијској активи </vt:lpstr>
      <vt:lpstr>1.2. Класификација финансијске активе</vt:lpstr>
      <vt:lpstr>1.3. Финансијска тржишта и привреда</vt:lpstr>
      <vt:lpstr>1.4. Процес инвестирања</vt:lpstr>
      <vt:lpstr>Стратегије изградње портфолија</vt:lpstr>
      <vt:lpstr>1.5. Тржишта су конкурентна</vt:lpstr>
      <vt:lpstr>1.6 . Учесници</vt:lpstr>
      <vt:lpstr>1.7. Скорашњи трендови</vt:lpstr>
      <vt:lpstr>II Финансијски инструменти</vt:lpstr>
      <vt:lpstr>2.1. Тржиште новца</vt:lpstr>
      <vt:lpstr>2.2. Тржиште обвезница</vt:lpstr>
      <vt:lpstr>2.3. Тржиште акција</vt:lpstr>
      <vt:lpstr>2.4. Индекси тржишта акција и тржишта обвезница</vt:lpstr>
      <vt:lpstr>2.5. Тржишта финансијских деривата</vt:lpstr>
      <vt:lpstr>III Тржишта хартија од вриједности</vt:lpstr>
      <vt:lpstr>3.1. Како фирме емитују хартије од вриједности</vt:lpstr>
      <vt:lpstr>3.2. Како се тргује хартијама од вриједности</vt:lpstr>
      <vt:lpstr>3.3. Америчка тржишта ХОВ</vt:lpstr>
      <vt:lpstr>3.4. Структура тржишта у другим земљама</vt:lpstr>
      <vt:lpstr>3.5.  Трошкови трговања</vt:lpstr>
      <vt:lpstr>3.6. Куповина ХОВ на маргини (на кредит)</vt:lpstr>
      <vt:lpstr>3.7. Продаја на кратко</vt:lpstr>
      <vt:lpstr>3.8. Регулација тржишта ХОВ</vt:lpstr>
      <vt:lpstr>IV Инвестициони фондови</vt:lpstr>
      <vt:lpstr>4.1. Инвестициони фондови</vt:lpstr>
      <vt:lpstr>4.2. Врсте инвестиционох фондова</vt:lpstr>
      <vt:lpstr>4.2. Врсте инвестиционох фондова</vt:lpstr>
      <vt:lpstr>4.3. Отворени инвестициони фондови</vt:lpstr>
      <vt:lpstr>4.4. Трошкови инвестирања у инвестиционе фондове</vt:lpstr>
      <vt:lpstr>Накнаде и приноси отворених фондова</vt:lpstr>
      <vt:lpstr>НАВ – нето вриједност имовине фонда</vt:lpstr>
      <vt:lpstr>4.5. Опорезивање прихода инвестиционих фондова</vt:lpstr>
      <vt:lpstr>4.6. ЕТ фондови</vt:lpstr>
      <vt:lpstr>4.7. Перформансе инвестиционих фондова</vt:lpstr>
      <vt:lpstr>4.8. Информације о инвестиционим фондовима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Елементи инвестирања</dc:title>
  <dc:creator>efbl</dc:creator>
  <cp:lastModifiedBy>efbl</cp:lastModifiedBy>
  <cp:revision>51</cp:revision>
  <dcterms:created xsi:type="dcterms:W3CDTF">2019-03-04T09:11:06Z</dcterms:created>
  <dcterms:modified xsi:type="dcterms:W3CDTF">2019-03-22T10:42:03Z</dcterms:modified>
</cp:coreProperties>
</file>