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10"/>
  </p:notesMasterIdLst>
  <p:sldIdLst>
    <p:sldId id="278" r:id="rId2"/>
    <p:sldId id="289" r:id="rId3"/>
    <p:sldId id="283" r:id="rId4"/>
    <p:sldId id="287" r:id="rId5"/>
    <p:sldId id="282" r:id="rId6"/>
    <p:sldId id="279" r:id="rId7"/>
    <p:sldId id="280" r:id="rId8"/>
    <p:sldId id="290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54F723-6652-461A-BF32-0888CE90828F}" v="1" dt="2021-06-04T10:48:57.35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628" autoAdjust="0"/>
    <p:restoredTop sz="94624" autoAdjust="0"/>
  </p:normalViewPr>
  <p:slideViewPr>
    <p:cSldViewPr>
      <p:cViewPr varScale="1">
        <p:scale>
          <a:sx n="110" d="100"/>
          <a:sy n="110" d="100"/>
        </p:scale>
        <p:origin x="1968" y="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-2820" y="-102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ragan Gligorić" userId="d18eafabf752f70f" providerId="LiveId" clId="{F654F723-6652-461A-BF32-0888CE90828F}"/>
    <pc:docChg chg="modSld">
      <pc:chgData name="Dragan Gligorić" userId="d18eafabf752f70f" providerId="LiveId" clId="{F654F723-6652-461A-BF32-0888CE90828F}" dt="2021-06-04T10:48:57.321" v="0" actId="20577"/>
      <pc:docMkLst>
        <pc:docMk/>
      </pc:docMkLst>
      <pc:sldChg chg="modSp mod">
        <pc:chgData name="Dragan Gligorić" userId="d18eafabf752f70f" providerId="LiveId" clId="{F654F723-6652-461A-BF32-0888CE90828F}" dt="2021-06-04T10:48:57.321" v="0" actId="20577"/>
        <pc:sldMkLst>
          <pc:docMk/>
          <pc:sldMk cId="0" sldId="280"/>
        </pc:sldMkLst>
        <pc:spChg chg="mod">
          <ac:chgData name="Dragan Gligorić" userId="d18eafabf752f70f" providerId="LiveId" clId="{F654F723-6652-461A-BF32-0888CE90828F}" dt="2021-06-04T10:48:57.321" v="0" actId="20577"/>
          <ac:spMkLst>
            <pc:docMk/>
            <pc:sldMk cId="0" sldId="280"/>
            <ac:spMk id="15362" creationId="{C01E2F03-81CD-4F90-80EA-2D1440DE1A4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BF44B9B-B3FC-4C9E-8491-04CDC9B041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A4E1768-9918-4D22-ACAF-500C35B69D1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6AFDC524-849F-4D03-A49A-E56195084F6C}" type="datetimeFigureOut">
              <a:rPr lang="en-US"/>
              <a:pPr>
                <a:defRPr/>
              </a:pPr>
              <a:t>5/30/2023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359A6100-6839-4C77-8FC9-D1FC678C17F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1FD5D75-F762-49FE-A64F-2469E95CCA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6047FA-0542-4066-8CA3-8AE1F8DB886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63DB36-7536-4D56-9AB8-BAE88BC1CC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79D5D73-6E7B-4C39-9301-DBD3EBB4B14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CB278-D810-49F0-8836-4E773824D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D32FF4-088A-4575-A0C3-3743A3B24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44FDC-04CB-42E6-B264-1F1B3F55A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952F6A-C8E9-49FC-84FE-35A1037FEAE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278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F429BC7E-C118-4465-846B-A66C10FB46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1464DF7E-30BE-4419-8011-DB3E22E0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94EC783-9863-455D-86A2-D21363121C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C345D2-69A5-492E-B6E0-274CC554FDB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72153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F5EAA2-E59B-47EF-90C8-9993DB384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775098-FB4C-4F04-8797-7D74488CA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D24159-A74D-45C0-8B6A-C0DA43F94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D65876-B9FC-451A-8FD9-D0ED250932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3913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12">
            <a:extLst>
              <a:ext uri="{FF2B5EF4-FFF2-40B4-BE49-F238E27FC236}">
                <a16:creationId xmlns:a16="http://schemas.microsoft.com/office/drawing/2014/main" id="{F2B14EE7-C0D1-40FA-AC95-9E1E5B325BDD}"/>
              </a:ext>
            </a:extLst>
          </p:cNvPr>
          <p:cNvSpPr txBox="1"/>
          <p:nvPr/>
        </p:nvSpPr>
        <p:spPr>
          <a:xfrm>
            <a:off x="674688" y="971550"/>
            <a:ext cx="600075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“</a:t>
            </a:r>
          </a:p>
        </p:txBody>
      </p:sp>
      <p:sp>
        <p:nvSpPr>
          <p:cNvPr id="6" name="TextBox 13">
            <a:extLst>
              <a:ext uri="{FF2B5EF4-FFF2-40B4-BE49-F238E27FC236}">
                <a16:creationId xmlns:a16="http://schemas.microsoft.com/office/drawing/2014/main" id="{45032B3C-3194-4B63-AF29-8C1A8F9D236B}"/>
              </a:ext>
            </a:extLst>
          </p:cNvPr>
          <p:cNvSpPr txBox="1"/>
          <p:nvPr/>
        </p:nvSpPr>
        <p:spPr>
          <a:xfrm>
            <a:off x="6999288" y="2613025"/>
            <a:ext cx="601662" cy="1970088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rtlCol="0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0589ECC9-B83E-47DC-8BBB-FB25D441550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DE76474D-A801-4C41-877A-F381A6E112C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4606C78-0464-4ADC-9704-A976896AA3D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fld id="{4150631C-DC24-4245-89F8-30934FFB64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316489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BD647-FC14-4406-B177-73D93677F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D48179-94FA-4096-A1AD-4C8BCEC45D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E9B7FA-0BCA-4DB6-9496-CE47E4C28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5BA561-DD8D-49B1-BE0D-C6AD755BFAF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62089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12">
            <a:extLst>
              <a:ext uri="{FF2B5EF4-FFF2-40B4-BE49-F238E27FC236}">
                <a16:creationId xmlns:a16="http://schemas.microsoft.com/office/drawing/2014/main" id="{D0B66CB0-29F6-438D-BA33-630F8B472E8F}"/>
              </a:ext>
            </a:extLst>
          </p:cNvPr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3">
            <a:extLst>
              <a:ext uri="{FF2B5EF4-FFF2-40B4-BE49-F238E27FC236}">
                <a16:creationId xmlns:a16="http://schemas.microsoft.com/office/drawing/2014/main" id="{62AABBBA-AAC0-44F0-AD30-BF1E011B37F1}"/>
              </a:ext>
            </a:extLst>
          </p:cNvPr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E064CC22-98C5-46FB-AEC5-D93C811724D1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341A8084-710B-4F9D-A038-B744C2D88993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7C6B2BB-B102-4D7F-8845-423DD9364AA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C31C3DEA-FC61-46D1-A69C-466376FBE53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20995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Straight Connector 12">
            <a:extLst>
              <a:ext uri="{FF2B5EF4-FFF2-40B4-BE49-F238E27FC236}">
                <a16:creationId xmlns:a16="http://schemas.microsoft.com/office/drawing/2014/main" id="{ED0F6444-A53C-4525-9DB4-0CE60AD0EF4A}"/>
              </a:ext>
            </a:extLst>
          </p:cNvPr>
          <p:cNvCxnSpPr/>
          <p:nvPr/>
        </p:nvCxnSpPr>
        <p:spPr>
          <a:xfrm>
            <a:off x="2795588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3">
            <a:extLst>
              <a:ext uri="{FF2B5EF4-FFF2-40B4-BE49-F238E27FC236}">
                <a16:creationId xmlns:a16="http://schemas.microsoft.com/office/drawing/2014/main" id="{6E2603EC-F5BA-4485-927C-91672BBA10AB}"/>
              </a:ext>
            </a:extLst>
          </p:cNvPr>
          <p:cNvCxnSpPr/>
          <p:nvPr/>
        </p:nvCxnSpPr>
        <p:spPr>
          <a:xfrm>
            <a:off x="5222875" y="2133600"/>
            <a:ext cx="0" cy="3967163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E05AF33E-7A9E-438E-BDC2-1C0B722E8DD4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3B96B52D-96EE-4477-AA8F-9FA34864EB4B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4FDB1F6-E439-4295-9780-3DAA2468120A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fld id="{406EE158-CD84-40B1-80A7-F9C41E2B58F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382595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A30F2-1617-4262-B7FE-A1096E2EF3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F60D68-5F8B-4888-8A9A-C021E532E5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259D0A-9E27-4971-B233-68F442A75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C2EFCF-3FFD-43C1-BFA5-538BE27A91E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9792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AC69A-5984-4DA3-9717-A9E77CE7C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2D252F-BF76-468D-9735-B1945E154D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2DEA77-C711-4E5B-90DB-534B8B262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6EF37FB-5701-4802-A5AC-2A62B58ED4C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24332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8996ED-62A6-467C-A1E4-5FDEB06CF2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DA838D-DD2F-4870-ACEC-EF85816FE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AC6F6A-6058-4C74-96B4-53DC24826B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D084DB-E904-449F-A470-36A5E92D38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93164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FC397-9274-4CA0-85A4-44EE28240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332A54-E74E-4F7F-8307-FCE0501A5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99E74B-1231-4F05-8AEE-F173A278D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55251D-24FA-4299-BD83-5F09C1C668D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079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6F81A92-0138-40F5-AD2A-6FBFB9476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3F4AB5C-E770-4B05-8603-4DBAE5245E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70E92DE-6B31-4FB8-89E1-A46E8201C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EA006D-32C8-4215-83E8-38D5F12162C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12350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12504A81-AE01-49CE-A361-B2CFDE276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4A7B9A35-C5D1-4D8C-8C2C-F7F45D818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05A8779-6671-4ECC-97CD-E5C449F80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B86CC3-6685-4E8E-B305-6D406BC989E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61213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6A08BB23-3A23-4886-B86C-1CDEC3CF87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BB7B2988-5CEC-4664-9E3D-1A92325DE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E566011-A3C2-4238-ADE8-DCD421CEE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19EACCF-F16D-4F59-98D5-178F1638DE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9095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EB891A50-FE5E-4882-BEEE-428CC0E5F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88D3715-3E26-4324-B051-B4757F325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331774DB-A64A-4412-B80E-46685DA3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759E8E-303E-4596-A055-01036C9C72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8612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49DE8584-E86B-49D5-BFC7-D6E0E8AA4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24196A2-61FC-4931-8650-96AFE41499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AF1E05C-F5F0-4E59-834F-2729F7D003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5F1C09-33B7-45FC-8AAF-3BFCF152FAA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97615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rtlCol="0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5A8690F-4DDF-4E10-8DFF-61D0806FA8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9F19540-51D0-40B5-A9D6-44C7F15D4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0F04817-62A6-4E2E-8BD8-EC647447B4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0A958C6-3A3A-4016-BB2A-29E2BEA5023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29952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9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>
            <a:extLst>
              <a:ext uri="{FF2B5EF4-FFF2-40B4-BE49-F238E27FC236}">
                <a16:creationId xmlns:a16="http://schemas.microsoft.com/office/drawing/2014/main" id="{66FBE606-1CE8-4D82-ACA7-ED4E630F9576}"/>
              </a:ext>
            </a:extLst>
          </p:cNvPr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BE4CC49-82B3-48C7-A3A8-07FB2C74E3C5}"/>
              </a:ext>
            </a:extLst>
          </p:cNvPr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8C51AF07-02D7-48EF-904F-32734803775A}"/>
              </a:ext>
            </a:extLst>
          </p:cNvPr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BBEDD141-0D3F-4C95-A188-8136244CD7EE}"/>
              </a:ext>
            </a:extLst>
          </p:cNvPr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CA255C4-0FFF-4C63-A8AA-958DF5EDC532}"/>
              </a:ext>
            </a:extLst>
          </p:cNvPr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8936D5A-B488-4B2A-9F73-31A123BA1864}"/>
              </a:ext>
            </a:extLst>
          </p:cNvPr>
          <p:cNvSpPr/>
          <p:nvPr/>
        </p:nvSpPr>
        <p:spPr>
          <a:xfrm>
            <a:off x="7745413" y="0"/>
            <a:ext cx="685800" cy="110013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42" name="Title Placeholder 1">
            <a:extLst>
              <a:ext uri="{FF2B5EF4-FFF2-40B4-BE49-F238E27FC236}">
                <a16:creationId xmlns:a16="http://schemas.microsoft.com/office/drawing/2014/main" id="{2AC56EA1-5F7C-41CE-8F99-A39B10CDFE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84188" y="452438"/>
            <a:ext cx="7056437" cy="140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43" name="Text Placeholder 2">
            <a:extLst>
              <a:ext uri="{FF2B5EF4-FFF2-40B4-BE49-F238E27FC236}">
                <a16:creationId xmlns:a16="http://schemas.microsoft.com/office/drawing/2014/main" id="{972033FC-2DC9-4AC2-84D0-E5F3A05FA43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827088" y="2052638"/>
            <a:ext cx="6711950" cy="419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A6069-BB69-4D6C-A676-2F58A0E9D3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7494588" y="1828800"/>
            <a:ext cx="990600" cy="228600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319DFA-0E98-4E86-9E42-BBCABEF39A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5400000">
            <a:off x="6233318" y="3263107"/>
            <a:ext cx="3859213" cy="2286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743CBC-5E36-4962-9124-31B4079AD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7766050" y="295275"/>
            <a:ext cx="628650" cy="7683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2800">
                <a:solidFill>
                  <a:srgbClr val="FFFFFF"/>
                </a:solidFill>
              </a:defRPr>
            </a:lvl1pPr>
          </a:lstStyle>
          <a:p>
            <a:fld id="{D9A8F84C-8B59-4A5F-B986-5A3BA47D02D0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  <p:sldLayoutId id="2147483849" r:id="rId8"/>
    <p:sldLayoutId id="2147483850" r:id="rId9"/>
    <p:sldLayoutId id="2147483851" r:id="rId10"/>
    <p:sldLayoutId id="2147483852" r:id="rId11"/>
    <p:sldLayoutId id="2147483856" r:id="rId12"/>
    <p:sldLayoutId id="2147483853" r:id="rId13"/>
    <p:sldLayoutId id="2147483857" r:id="rId14"/>
    <p:sldLayoutId id="2147483858" r:id="rId15"/>
    <p:sldLayoutId id="2147483854" r:id="rId16"/>
    <p:sldLayoutId id="2147483855" r:id="rId17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2pPr>
      <a:lvl3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3pPr>
      <a:lvl4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4pPr>
      <a:lvl5pPr algn="l" defTabSz="457200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Century Gothic" panose="020B0502020202020204" pitchFamily="34" charset="0"/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200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60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fontAlgn="base">
        <a:spcBef>
          <a:spcPts val="1000"/>
        </a:spcBef>
        <a:spcAft>
          <a:spcPct val="0"/>
        </a:spcAft>
        <a:buClr>
          <a:srgbClr val="8AD0D6"/>
        </a:buClr>
        <a:buSzPct val="80000"/>
        <a:buFont typeface="Wingdings 3" panose="05040102010807070707" pitchFamily="18" charset="2"/>
        <a:buChar char=""/>
        <a:defRPr sz="140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datatopics.worldbank.org/debt/ids/country/BIH" TargetMode="External"/><Relationship Id="rId2" Type="http://schemas.openxmlformats.org/officeDocument/2006/relationships/hyperlink" Target="http://www.grips.ac.jp/teacher/oono/hp/lecture_F/lec10.htm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>
            <a:extLst>
              <a:ext uri="{FF2B5EF4-FFF2-40B4-BE49-F238E27FC236}">
                <a16:creationId xmlns:a16="http://schemas.microsoft.com/office/drawing/2014/main" id="{206D1BD7-F5EC-4CC8-AC84-EFA6A3000D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2971800"/>
            <a:ext cx="8229600" cy="1400175"/>
          </a:xfrm>
        </p:spPr>
        <p:txBody>
          <a:bodyPr/>
          <a:lstStyle/>
          <a:p>
            <a:r>
              <a:rPr lang="sr-Cyrl-BA" altLang="en-US" dirty="0"/>
              <a:t>МЕЂУНАРОДНИ ДУГОВИ</a:t>
            </a:r>
            <a:r>
              <a:rPr lang="en-US" altLang="en-US" dirty="0"/>
              <a:t> </a:t>
            </a:r>
            <a:r>
              <a:rPr lang="sr-Cyrl-BA" altLang="en-US" dirty="0"/>
              <a:t>И ФИНАНСИЈСКЕ КРИЗЕ</a:t>
            </a:r>
            <a:br>
              <a:rPr lang="sr-Cyrl-BA" altLang="en-US" dirty="0"/>
            </a:br>
            <a:r>
              <a:rPr lang="sr-Cyrl-BA" altLang="en-US" sz="1500" dirty="0"/>
              <a:t>Извор: </a:t>
            </a:r>
            <a:br>
              <a:rPr lang="sr-Cyrl-BA" altLang="en-US" sz="1500" dirty="0"/>
            </a:br>
            <a:r>
              <a:rPr lang="sr-Cyrl-BA" altLang="en-US" sz="1500" dirty="0" err="1"/>
              <a:t>Салваторе</a:t>
            </a:r>
            <a:r>
              <a:rPr lang="sr-Cyrl-BA" altLang="en-US" sz="1500" dirty="0"/>
              <a:t>, Д</a:t>
            </a:r>
            <a:r>
              <a:rPr lang="bs-Latn-BA" altLang="en-US" sz="1500" dirty="0"/>
              <a:t> </a:t>
            </a:r>
            <a:r>
              <a:rPr lang="sr-Cyrl-BA" altLang="en-US" sz="1500" dirty="0"/>
              <a:t>. (2016). Међународна економија. Београд: ЦИД</a:t>
            </a:r>
            <a:r>
              <a:rPr lang="en-US" altLang="en-US" sz="1500" dirty="0"/>
              <a:t> –</a:t>
            </a:r>
            <a:r>
              <a:rPr lang="sr-Cyrl-BA" altLang="en-US" sz="1500" dirty="0"/>
              <a:t> </a:t>
            </a:r>
            <a:r>
              <a:rPr lang="sr-Cyrl-BA" altLang="en-US" sz="1500" dirty="0" err="1"/>
              <a:t>погл</a:t>
            </a:r>
            <a:r>
              <a:rPr lang="sr-Cyrl-BA" altLang="en-US" sz="1500" dirty="0"/>
              <a:t>. 21-дио</a:t>
            </a:r>
            <a:br>
              <a:rPr lang="sr-Cyrl-BA" altLang="en-US" sz="1500" dirty="0"/>
            </a:br>
            <a:r>
              <a:rPr lang="sr-Cyrl-BA" altLang="en-US" sz="1500" dirty="0" err="1"/>
              <a:t>Ченић-Јотановић</a:t>
            </a:r>
            <a:r>
              <a:rPr lang="sr-Cyrl-BA" altLang="en-US" sz="1500" dirty="0"/>
              <a:t>, Г.(2010) Међународни економски односи. Лакташи:  </a:t>
            </a:r>
            <a:r>
              <a:rPr lang="sr-Cyrl-BA" altLang="en-US" sz="1500" dirty="0" err="1"/>
              <a:t>Графомарк</a:t>
            </a:r>
            <a:br>
              <a:rPr lang="en-US" altLang="en-US" dirty="0"/>
            </a:br>
            <a:endParaRPr lang="en-US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026F9273-D372-4946-89A1-738463D7B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100" y="0"/>
            <a:ext cx="8305800" cy="1400175"/>
          </a:xfrm>
        </p:spPr>
        <p:txBody>
          <a:bodyPr/>
          <a:lstStyle/>
          <a:p>
            <a:r>
              <a:rPr lang="ru-RU" altLang="en-US" dirty="0"/>
              <a:t>МЕЂУНАРОДНИ ДУГОВИ И ФИНАНСИЈСКЕ КРИЗЕ</a:t>
            </a:r>
            <a:endParaRPr lang="en-US" altLang="en-US" dirty="0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93E93FA2-2BD0-446D-8B1A-898B3EB8A5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8305800" cy="4876800"/>
          </a:xfrm>
        </p:spPr>
        <p:txBody>
          <a:bodyPr rtlCol="0">
            <a:normAutofit fontScale="85000" lnSpcReduction="10000"/>
          </a:bodyPr>
          <a:lstStyle/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Спољни дуг је укупан дуг резидената према иностранству који захтијева плаћање главнице и камате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Спољни јавни дуг – дуг владе и јавних предузећа према иностранству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Спољни приватни дуг  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Солвентност и ликвидност земље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УЗРОЦИ ДУЖНИЧКЕ КРИЗЕ ЗУР-а  1980-тих: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Нафтне кризе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Стални дефицит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Варијабилне каматне стопе</a:t>
            </a:r>
            <a:endParaRPr lang="en-US" altLang="en-US" dirty="0"/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Раст каматних стопа у САД</a:t>
            </a:r>
            <a:r>
              <a:rPr lang="en-US" altLang="en-US" dirty="0"/>
              <a:t> </a:t>
            </a:r>
            <a:r>
              <a:rPr lang="sr-Cyrl-BA" altLang="en-US" dirty="0"/>
              <a:t>и јачање долара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Пад цијена извозних производа</a:t>
            </a:r>
            <a:r>
              <a:rPr lang="en-US" altLang="en-US" dirty="0"/>
              <a:t> – </a:t>
            </a:r>
            <a:r>
              <a:rPr lang="sr-Cyrl-RS" altLang="en-US" dirty="0"/>
              <a:t>примарних производа </a:t>
            </a:r>
            <a:r>
              <a:rPr lang="sr-Cyrl-BA" altLang="en-US" dirty="0"/>
              <a:t>(пад односа размјене)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Макроекономска политика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Систем девизних курсева (инфлација и фиксни курс-Мексико)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Нездрав банкарски систем</a:t>
            </a:r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7C9BB7CE-7186-4712-AE85-37E4BBE994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075" y="381000"/>
            <a:ext cx="7477125" cy="989013"/>
          </a:xfrm>
        </p:spPr>
        <p:txBody>
          <a:bodyPr/>
          <a:lstStyle/>
          <a:p>
            <a:pPr algn="ctr"/>
            <a:r>
              <a:rPr lang="sr-Cyrl-BA" altLang="en-US" sz="3200"/>
              <a:t>Раст цијена нафте (73-74. и 80-81.)</a:t>
            </a:r>
            <a:endParaRPr lang="en-US" altLang="en-US" sz="3200"/>
          </a:p>
        </p:txBody>
      </p:sp>
      <p:pic>
        <p:nvPicPr>
          <p:cNvPr id="8195" name="Picture 7" descr="Timeline: A Brief History of Oil Prices and Vehicle Technologies ...">
            <a:extLst>
              <a:ext uri="{FF2B5EF4-FFF2-40B4-BE49-F238E27FC236}">
                <a16:creationId xmlns:a16="http://schemas.microsoft.com/office/drawing/2014/main" id="{92D2D21F-2237-410B-AE09-07D0AE5BFB6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1295400"/>
            <a:ext cx="8534400" cy="5181600"/>
          </a:xfr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www.grips.ac.jp/teacher/oono/hp/image_f2/lec10_3oil.jpg">
            <a:extLst>
              <a:ext uri="{FF2B5EF4-FFF2-40B4-BE49-F238E27FC236}">
                <a16:creationId xmlns:a16="http://schemas.microsoft.com/office/drawing/2014/main" id="{7C780AB6-800D-46C1-8A9A-6D6805E0E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533400"/>
            <a:ext cx="8077200" cy="601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D36E18A3-7B6A-4632-9784-6CFC83665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25"/>
            <a:ext cx="7056437" cy="1400175"/>
          </a:xfrm>
        </p:spPr>
        <p:txBody>
          <a:bodyPr/>
          <a:lstStyle/>
          <a:p>
            <a:r>
              <a:rPr lang="ru-RU" altLang="en-US" dirty="0"/>
              <a:t>МЕЂУНАРОДНИ ДУГОВИ И ФИНАНСИЈСКЕ КРИЗЕ</a:t>
            </a:r>
            <a:endParaRPr lang="en-US" altLang="en-US" dirty="0"/>
          </a:p>
        </p:txBody>
      </p:sp>
      <p:sp>
        <p:nvSpPr>
          <p:cNvPr id="18435" name="Content Placeholder 2">
            <a:extLst>
              <a:ext uri="{FF2B5EF4-FFF2-40B4-BE49-F238E27FC236}">
                <a16:creationId xmlns:a16="http://schemas.microsoft.com/office/drawing/2014/main" id="{21AFCB23-78C4-487B-9496-B0460C061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088" y="1447800"/>
            <a:ext cx="7783512" cy="5029200"/>
          </a:xfrm>
        </p:spPr>
        <p:txBody>
          <a:bodyPr rtlCol="0">
            <a:normAutofit fontScale="92500" lnSpcReduction="20000"/>
          </a:bodyPr>
          <a:lstStyle/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Проблем ликвидности и проблем солвентности у смислу враћања спољног дуга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Мексико, 1982. – озваничење банкрота</a:t>
            </a:r>
            <a:endParaRPr lang="en-US" altLang="en-US" dirty="0"/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Извозник нафте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Приступ финансијском тржишту – задуживање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Ниске домаће каматне стопе (регулисане)+инфлација = обезвређење пласмана банака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Висока буџетска и лична потрошња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Фиксан девизни курс+инфлација= прецијењеност валуте</a:t>
            </a:r>
          </a:p>
          <a:p>
            <a:pPr marL="742962" lvl="1" indent="-285755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Спољни фактори (раст курса и каматне стопе на долар)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Бразил, Аргентина, Чиле, Пољска...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„Изгубљена деценија</a:t>
            </a:r>
            <a:r>
              <a:rPr lang="bs-Latn-BA" altLang="en-US" dirty="0"/>
              <a:t>-1980-</a:t>
            </a:r>
            <a:r>
              <a:rPr lang="sr-Cyrl-BA" altLang="en-US" dirty="0"/>
              <a:t>те“ (</a:t>
            </a:r>
            <a:r>
              <a:rPr lang="en-US" altLang="en-US" i="1" dirty="0"/>
              <a:t>lost decade</a:t>
            </a:r>
            <a:r>
              <a:rPr lang="en-US" altLang="en-US" dirty="0"/>
              <a:t>)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Финансијеке кризе током 90-тих (узроци, проблем „првобитног гријеха“, Приједлог реформи у циљу превазилажења)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dirty="0"/>
              <a:t>Глобална економска криза 2008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75955FEC-DEDA-4BF8-864C-A8BBF3D2F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8625" y="76200"/>
            <a:ext cx="7056437" cy="1400175"/>
          </a:xfrm>
        </p:spPr>
        <p:txBody>
          <a:bodyPr/>
          <a:lstStyle/>
          <a:p>
            <a:r>
              <a:rPr lang="ru-RU" altLang="en-US" dirty="0"/>
              <a:t>МЕЂУНАРОДНИ ДУГОВИ И ФИНАНСИЈСКЕ КРИЗЕ</a:t>
            </a:r>
            <a:endParaRPr lang="en-US" altLang="en-US" dirty="0"/>
          </a:p>
        </p:txBody>
      </p:sp>
      <p:sp>
        <p:nvSpPr>
          <p:cNvPr id="11267" name="Content Placeholder 2">
            <a:extLst>
              <a:ext uri="{FF2B5EF4-FFF2-40B4-BE49-F238E27FC236}">
                <a16:creationId xmlns:a16="http://schemas.microsoft.com/office/drawing/2014/main" id="{E67AC641-CD43-4464-8B20-16C4E08E7E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3525" y="1598613"/>
            <a:ext cx="7386638" cy="4878387"/>
          </a:xfrm>
        </p:spPr>
        <p:txBody>
          <a:bodyPr/>
          <a:lstStyle/>
          <a:p>
            <a:r>
              <a:rPr lang="sr-Cyrl-BA" altLang="en-US" dirty="0"/>
              <a:t>ИНДИКАТОРИ  СПОЉНЕ ЗАДУЖЕНОСТИ</a:t>
            </a:r>
          </a:p>
          <a:p>
            <a:pPr lvl="1"/>
            <a:r>
              <a:rPr lang="sr-Cyrl-BA" altLang="en-US" dirty="0"/>
              <a:t>Спољни дуг у апсолутном износу</a:t>
            </a:r>
            <a:endParaRPr lang="en-US" altLang="en-US" dirty="0"/>
          </a:p>
          <a:p>
            <a:pPr lvl="1"/>
            <a:r>
              <a:rPr lang="sr-Cyrl-BA" altLang="en-US" dirty="0"/>
              <a:t>Рацио спољног дуга и извоза роба и услуга</a:t>
            </a:r>
          </a:p>
          <a:p>
            <a:pPr lvl="1"/>
            <a:r>
              <a:rPr lang="ru-RU" altLang="en-US" dirty="0"/>
              <a:t>Рацио отплате главнице и камате и извоза роба и услуга</a:t>
            </a:r>
          </a:p>
          <a:p>
            <a:pPr lvl="1"/>
            <a:r>
              <a:rPr lang="ru-RU" altLang="en-US" dirty="0"/>
              <a:t>Рацио спољног дуга и бруто националног производа</a:t>
            </a:r>
          </a:p>
          <a:p>
            <a:pPr lvl="1"/>
            <a:r>
              <a:rPr lang="ru-RU" altLang="en-US" dirty="0"/>
              <a:t>Рацио девизних резерви и спољног дуга</a:t>
            </a:r>
          </a:p>
          <a:p>
            <a:pPr lvl="1"/>
            <a:endParaRPr lang="sr-Cyrl-BA" altLang="en-US" dirty="0"/>
          </a:p>
          <a:p>
            <a:endParaRPr lang="en-US" altLang="en-US" sz="1400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>
            <a:extLst>
              <a:ext uri="{FF2B5EF4-FFF2-40B4-BE49-F238E27FC236}">
                <a16:creationId xmlns:a16="http://schemas.microsoft.com/office/drawing/2014/main" id="{C43AFAB2-A472-4215-BF7C-AC73A6DE9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146050"/>
            <a:ext cx="7056437" cy="1400175"/>
          </a:xfrm>
        </p:spPr>
        <p:txBody>
          <a:bodyPr/>
          <a:lstStyle/>
          <a:p>
            <a:r>
              <a:rPr lang="ru-RU" altLang="en-US" dirty="0"/>
              <a:t>МЕЂУНАРОДНИ ДУГОВИ И ФИНАНСИЈСКЕ КРИЗЕ</a:t>
            </a:r>
            <a:endParaRPr lang="en-US" altLang="en-US" dirty="0"/>
          </a:p>
        </p:txBody>
      </p:sp>
      <p:sp>
        <p:nvSpPr>
          <p:cNvPr id="15362" name="Content Placeholder 2">
            <a:extLst>
              <a:ext uri="{FF2B5EF4-FFF2-40B4-BE49-F238E27FC236}">
                <a16:creationId xmlns:a16="http://schemas.microsoft.com/office/drawing/2014/main" id="{C01E2F03-81CD-4F90-80EA-2D1440DE1A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600200"/>
            <a:ext cx="7386638" cy="4724400"/>
          </a:xfrm>
        </p:spPr>
        <p:txBody>
          <a:bodyPr rtlCol="0">
            <a:normAutofit fontScale="85000" lnSpcReduction="20000"/>
          </a:bodyPr>
          <a:lstStyle/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sr-Cyrl-BA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dirty="0"/>
              <a:t>Улога  ММФ- а и Свјетске банке у рјешавању финансијских криза</a:t>
            </a:r>
          </a:p>
          <a:p>
            <a:pPr marL="800100" lvl="2" indent="0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Tx/>
              <a:buNone/>
              <a:defRPr/>
            </a:pPr>
            <a:r>
              <a:rPr lang="sr-Cyrl-BA" dirty="0"/>
              <a:t>(</a:t>
            </a:r>
            <a:r>
              <a:rPr lang="en-US" i="1" dirty="0"/>
              <a:t>Structural Adjustment Program-Loans</a:t>
            </a:r>
            <a:r>
              <a:rPr lang="en-US" dirty="0"/>
              <a:t>)</a:t>
            </a:r>
          </a:p>
          <a:p>
            <a:pPr marL="1143020" lvl="2" indent="-342900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Tx/>
              <a:buChar char="-"/>
              <a:defRPr/>
            </a:pPr>
            <a:r>
              <a:rPr lang="sr-Cyrl-BA" dirty="0"/>
              <a:t>Дерегулација</a:t>
            </a:r>
          </a:p>
          <a:p>
            <a:pPr marL="1143020" lvl="2" indent="-342900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Tx/>
              <a:buChar char="-"/>
              <a:defRPr/>
            </a:pPr>
            <a:r>
              <a:rPr lang="sr-Cyrl-BA" dirty="0"/>
              <a:t>Приватизација               </a:t>
            </a:r>
            <a:r>
              <a:rPr lang="sr-Cyrl-BA" sz="1800" dirty="0"/>
              <a:t>РАЗВОЈ ПРИВАТНОГ СЕКТОРА</a:t>
            </a:r>
          </a:p>
          <a:p>
            <a:pPr marL="1143020" lvl="2" indent="-342900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Tx/>
              <a:buChar char="-"/>
              <a:defRPr/>
            </a:pPr>
            <a:r>
              <a:rPr lang="sr-Cyrl-BA" dirty="0"/>
              <a:t>Либерализација</a:t>
            </a:r>
          </a:p>
          <a:p>
            <a:pPr marL="342906" lvl="1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sr-Cyrl-BA" altLang="en-US" sz="2000" dirty="0"/>
          </a:p>
          <a:p>
            <a:pPr marL="342906" lvl="1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sz="2000" dirty="0"/>
              <a:t>Прилагођавање је пратило дефлациони процес (смањење запослености и производње)</a:t>
            </a:r>
          </a:p>
          <a:p>
            <a:pPr marL="342906" lvl="1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sr-Cyrl-BA" altLang="en-US" sz="2000" dirty="0"/>
              <a:t>Захтјеви ММФ-а су били: раст пореза, смањење буџетских издатака и структурне реформе </a:t>
            </a:r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endParaRPr lang="sr-Cyrl-BA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dirty="0">
                <a:hlinkClick r:id="rId2"/>
              </a:rPr>
              <a:t>http://www.grips.ac.jp/teacher/oono/hp/lecture_F/lec10.htm</a:t>
            </a:r>
            <a:endParaRPr lang="sr-Cyrl-BA" dirty="0"/>
          </a:p>
          <a:p>
            <a:pPr marL="342906" indent="-342906" defTabSz="457207" fontAlgn="auto"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Font typeface="Wingdings 3" charset="2"/>
              <a:buChar char=""/>
              <a:defRPr/>
            </a:pPr>
            <a:r>
              <a:rPr lang="en-US" dirty="0">
                <a:hlinkClick r:id="rId3"/>
              </a:rPr>
              <a:t>https://datatopics.worldbank.org/debt/ids/country/BIH</a:t>
            </a:r>
            <a:r>
              <a:rPr lang="hr-BA" dirty="0"/>
              <a:t> </a:t>
            </a:r>
            <a:endParaRPr lang="en-US" dirty="0"/>
          </a:p>
        </p:txBody>
      </p:sp>
      <p:cxnSp>
        <p:nvCxnSpPr>
          <p:cNvPr id="13316" name="Straight Arrow Connector 2">
            <a:extLst>
              <a:ext uri="{FF2B5EF4-FFF2-40B4-BE49-F238E27FC236}">
                <a16:creationId xmlns:a16="http://schemas.microsoft.com/office/drawing/2014/main" id="{5EDCCF88-5759-4C72-A236-248E7FC53E8C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024142" y="3200400"/>
            <a:ext cx="304800" cy="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17" name="Straight Arrow Connector 4">
            <a:extLst>
              <a:ext uri="{FF2B5EF4-FFF2-40B4-BE49-F238E27FC236}">
                <a16:creationId xmlns:a16="http://schemas.microsoft.com/office/drawing/2014/main" id="{57484F7C-AAA9-44C7-951A-E311A775D84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024142" y="2841625"/>
            <a:ext cx="457200" cy="3048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18" name="Straight Arrow Connector 6">
            <a:extLst>
              <a:ext uri="{FF2B5EF4-FFF2-40B4-BE49-F238E27FC236}">
                <a16:creationId xmlns:a16="http://schemas.microsoft.com/office/drawing/2014/main" id="{00F7528F-82DF-474A-A117-2D21A49671F4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3143250" y="3252833"/>
            <a:ext cx="304800" cy="228600"/>
          </a:xfrm>
          <a:prstGeom prst="straightConnector1">
            <a:avLst/>
          </a:prstGeom>
          <a:noFill/>
          <a:ln w="25400" algn="ctr">
            <a:solidFill>
              <a:srgbClr val="FF00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239EEF-2E9B-297E-B13D-8925A857D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Ispitna</a:t>
            </a:r>
            <a:r>
              <a:rPr lang="en-US" dirty="0"/>
              <a:t> </a:t>
            </a:r>
            <a:r>
              <a:rPr lang="en-US" dirty="0" err="1"/>
              <a:t>pitanja</a:t>
            </a:r>
            <a:endParaRPr lang="hr-BA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1D4A4C-A175-F0B4-057C-2625806AE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295400"/>
            <a:ext cx="7234238" cy="4953000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hr-BA" dirty="0" err="1"/>
              <a:t>Spoljni</a:t>
            </a:r>
            <a:r>
              <a:rPr lang="hr-BA" dirty="0"/>
              <a:t> dug-definicija i način mjerenja zaduženosti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/>
              <a:t>Dužnička kriza 1980-tih u zemljama u razvoju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 err="1"/>
              <a:t>Finansijske</a:t>
            </a:r>
            <a:r>
              <a:rPr lang="hr-BA" dirty="0"/>
              <a:t> krize u zemljama u razvoju 1990-tih i početkom 2000-tih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/>
              <a:t>Prijedlozi reformi u cilju izbjegavanja ili </a:t>
            </a:r>
            <a:r>
              <a:rPr lang="hr-BA" dirty="0" err="1"/>
              <a:t>minimizacije</a:t>
            </a:r>
            <a:r>
              <a:rPr lang="hr-BA" dirty="0"/>
              <a:t> </a:t>
            </a:r>
            <a:r>
              <a:rPr lang="hr-BA" dirty="0" err="1"/>
              <a:t>finansijskih</a:t>
            </a:r>
            <a:r>
              <a:rPr lang="hr-BA" dirty="0"/>
              <a:t> kriza u zemljama u razvoju </a:t>
            </a:r>
          </a:p>
          <a:p>
            <a:pPr marL="457200" indent="-457200">
              <a:buFont typeface="+mj-lt"/>
              <a:buAutoNum type="arabicPeriod"/>
            </a:pPr>
            <a:r>
              <a:rPr lang="hr-BA" dirty="0"/>
              <a:t>Uloga MMF-a i Svjetske banke u rješavanju </a:t>
            </a:r>
            <a:r>
              <a:rPr lang="hr-BA" dirty="0" err="1"/>
              <a:t>finansijskih</a:t>
            </a:r>
            <a:r>
              <a:rPr lang="hr-BA" dirty="0"/>
              <a:t> kriza</a:t>
            </a:r>
          </a:p>
          <a:p>
            <a:pPr marL="457200" indent="-457200">
              <a:buFont typeface="+mj-lt"/>
              <a:buAutoNum type="arabicPeriod"/>
            </a:pPr>
            <a:endParaRPr lang="hr-BA" dirty="0"/>
          </a:p>
        </p:txBody>
      </p:sp>
    </p:spTree>
    <p:extLst>
      <p:ext uri="{BB962C8B-B14F-4D97-AF65-F5344CB8AC3E}">
        <p14:creationId xmlns:p14="http://schemas.microsoft.com/office/powerpoint/2010/main" val="262183630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534</TotalTime>
  <Words>419</Words>
  <Application>Microsoft Office PowerPoint</Application>
  <PresentationFormat>Projekcija na ekranu (4:3)</PresentationFormat>
  <Paragraphs>56</Paragraphs>
  <Slides>8</Slides>
  <Notes>0</Notes>
  <HiddenSlides>0</HiddenSlides>
  <MMClips>0</MMClips>
  <ScaleCrop>false</ScaleCrop>
  <HeadingPairs>
    <vt:vector size="6" baseType="variant">
      <vt:variant>
        <vt:lpstr>Korišćeni fontovi</vt:lpstr>
      </vt:variant>
      <vt:variant>
        <vt:i4>4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8</vt:i4>
      </vt:variant>
    </vt:vector>
  </HeadingPairs>
  <TitlesOfParts>
    <vt:vector size="13" baseType="lpstr">
      <vt:lpstr>Arial</vt:lpstr>
      <vt:lpstr>Calibri</vt:lpstr>
      <vt:lpstr>Century Gothic</vt:lpstr>
      <vt:lpstr>Wingdings 3</vt:lpstr>
      <vt:lpstr>Ion</vt:lpstr>
      <vt:lpstr>МЕЂУНАРОДНИ ДУГОВИ И ФИНАНСИЈСКЕ КРИЗЕ Извор:  Салваторе, Д . (2016). Међународна економија. Београд: ЦИД – погл. 21-дио Ченић-Јотановић, Г.(2010) Међународни економски односи. Лакташи:  Графомарк </vt:lpstr>
      <vt:lpstr>МЕЂУНАРОДНИ ДУГОВИ И ФИНАНСИЈСКЕ КРИЗЕ</vt:lpstr>
      <vt:lpstr>Раст цијена нафте (73-74. и 80-81.)</vt:lpstr>
      <vt:lpstr>PowerPoint prezentacija</vt:lpstr>
      <vt:lpstr>МЕЂУНАРОДНИ ДУГОВИ И ФИНАНСИЈСКЕ КРИЗЕ</vt:lpstr>
      <vt:lpstr>МЕЂУНАРОДНИ ДУГОВИ И ФИНАНСИЈСКЕ КРИЗЕ</vt:lpstr>
      <vt:lpstr>МЕЂУНАРОДНИ ДУГОВИ И ФИНАНСИЈСКЕ КРИЗЕ</vt:lpstr>
      <vt:lpstr>Ispitna pitanja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Dragan Gligorić</cp:lastModifiedBy>
  <cp:revision>44</cp:revision>
  <cp:lastPrinted>1601-01-01T00:00:00Z</cp:lastPrinted>
  <dcterms:created xsi:type="dcterms:W3CDTF">1601-01-01T00:00:00Z</dcterms:created>
  <dcterms:modified xsi:type="dcterms:W3CDTF">2023-05-30T09:09:59Z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