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7"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113" d="100"/>
          <a:sy n="113" d="100"/>
        </p:scale>
        <p:origin x="132"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88976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61671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0879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7813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4724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2677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14810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1882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1929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15325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70247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596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75068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19768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37783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11/27/2024</a:t>
            </a:fld>
            <a:endParaRPr lang="en-US" dirty="0"/>
          </a:p>
        </p:txBody>
      </p:sp>
    </p:spTree>
    <p:extLst>
      <p:ext uri="{BB962C8B-B14F-4D97-AF65-F5344CB8AC3E}">
        <p14:creationId xmlns:p14="http://schemas.microsoft.com/office/powerpoint/2010/main" val="270016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DFF08F-DC6B-4601-B491-B0F83F6DD2DA}" type="datetimeFigureOut">
              <a:rPr lang="en-US" smtClean="0"/>
              <a:pPr/>
              <a:t>11/27/2024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4975881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l-PL" sz="3200" b="1" dirty="0" smtClean="0">
                <a:solidFill>
                  <a:schemeClr val="tx1"/>
                </a:solidFill>
              </a:rPr>
              <a:t>I KORPORACIJE </a:t>
            </a:r>
            <a:r>
              <a:rPr lang="pl-PL" sz="3200" b="1" dirty="0">
                <a:solidFill>
                  <a:schemeClr val="tx1"/>
                </a:solidFill>
              </a:rPr>
              <a:t>I FINANSIJSKI SISTEM</a:t>
            </a:r>
            <a:r>
              <a:rPr lang="pl-PL" dirty="0"/>
              <a:t/>
            </a:r>
            <a:br>
              <a:rPr lang="pl-PL" dirty="0"/>
            </a:br>
            <a:endParaRPr lang="sr-Latn-BA" dirty="0"/>
          </a:p>
        </p:txBody>
      </p:sp>
      <p:sp>
        <p:nvSpPr>
          <p:cNvPr id="3" name="Subtitle 2"/>
          <p:cNvSpPr>
            <a:spLocks noGrp="1"/>
          </p:cNvSpPr>
          <p:nvPr>
            <p:ph type="subTitle" idx="1"/>
          </p:nvPr>
        </p:nvSpPr>
        <p:spPr/>
        <p:txBody>
          <a:bodyPr/>
          <a:lstStyle/>
          <a:p>
            <a:r>
              <a:rPr lang="sr-Latn-BA" dirty="0" smtClean="0"/>
              <a:t>Prof. </a:t>
            </a:r>
            <a:r>
              <a:rPr lang="sr-Latn-BA" smtClean="0"/>
              <a:t>dr Tajana Serdar Raković</a:t>
            </a:r>
            <a:endParaRPr lang="sr-Latn-BA" dirty="0"/>
          </a:p>
        </p:txBody>
      </p:sp>
    </p:spTree>
    <p:extLst>
      <p:ext uri="{BB962C8B-B14F-4D97-AF65-F5344CB8AC3E}">
        <p14:creationId xmlns:p14="http://schemas.microsoft.com/office/powerpoint/2010/main" val="507066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3880773"/>
          </a:xfrm>
        </p:spPr>
        <p:txBody>
          <a:bodyPr/>
          <a:lstStyle/>
          <a:p>
            <a:pPr marL="0" indent="0">
              <a:buNone/>
            </a:pPr>
            <a:r>
              <a:rPr lang="sr-Latn-BA" b="1" dirty="0"/>
              <a:t>Osnovne odrednice globalnog ekonomskog </a:t>
            </a:r>
            <a:r>
              <a:rPr lang="sr-Latn-BA" b="1" dirty="0" smtClean="0"/>
              <a:t>okruženja</a:t>
            </a:r>
          </a:p>
          <a:p>
            <a:r>
              <a:rPr lang="sr-Latn-BA" dirty="0"/>
              <a:t>Š</a:t>
            </a:r>
            <a:r>
              <a:rPr lang="sr-Cyrl-CS" dirty="0" smtClean="0"/>
              <a:t>ta </a:t>
            </a:r>
            <a:r>
              <a:rPr lang="sr-Cyrl-CS" dirty="0"/>
              <a:t>čini </a:t>
            </a:r>
            <a:r>
              <a:rPr lang="en-US" dirty="0" err="1"/>
              <a:t>globalno</a:t>
            </a:r>
            <a:r>
              <a:rPr lang="sr-Cyrl-CS" dirty="0"/>
              <a:t> </a:t>
            </a:r>
            <a:r>
              <a:rPr lang="sr-Cyrl-CS" dirty="0" smtClean="0"/>
              <a:t>okruženje</a:t>
            </a:r>
            <a:r>
              <a:rPr lang="sr-Latn-BA" dirty="0" smtClean="0"/>
              <a:t>?</a:t>
            </a:r>
            <a:r>
              <a:rPr lang="sr-Cyrl-CS" dirty="0" smtClean="0"/>
              <a:t> </a:t>
            </a:r>
            <a:r>
              <a:rPr lang="sr-Latn-BA" dirty="0" smtClean="0"/>
              <a:t>Čine ga </a:t>
            </a:r>
            <a:r>
              <a:rPr lang="sr-Cyrl-CS" dirty="0" smtClean="0"/>
              <a:t>demografski</a:t>
            </a:r>
            <a:r>
              <a:rPr lang="sr-Cyrl-CS" dirty="0"/>
              <a:t>, sociokulturološki, političko</a:t>
            </a:r>
            <a:r>
              <a:rPr lang="en-US" dirty="0"/>
              <a:t>-</a:t>
            </a:r>
            <a:r>
              <a:rPr lang="sr-Cyrl-CS" dirty="0"/>
              <a:t>pravni, tehnološki, ekonomski i globalni </a:t>
            </a:r>
            <a:r>
              <a:rPr lang="sr-Cyrl-CS" dirty="0" smtClean="0"/>
              <a:t>faktori</a:t>
            </a:r>
            <a:r>
              <a:rPr lang="sr-Latn-BA" dirty="0" smtClean="0"/>
              <a:t>.</a:t>
            </a:r>
          </a:p>
          <a:p>
            <a:pPr marL="0" indent="0">
              <a:buNone/>
            </a:pPr>
            <a:r>
              <a:rPr lang="sr-Latn-BA" dirty="0"/>
              <a:t>Kada je riječ o okruženju, ono može biti:</a:t>
            </a:r>
          </a:p>
          <a:p>
            <a:r>
              <a:rPr lang="sr-Latn-BA" dirty="0" smtClean="0"/>
              <a:t>relativno </a:t>
            </a:r>
            <a:r>
              <a:rPr lang="sr-Latn-BA" dirty="0"/>
              <a:t>statičko okruženje, </a:t>
            </a:r>
          </a:p>
          <a:p>
            <a:r>
              <a:rPr lang="sr-Latn-BA" dirty="0"/>
              <a:t>ograničeno dinamičko okruženje</a:t>
            </a:r>
          </a:p>
          <a:p>
            <a:r>
              <a:rPr lang="sr-Latn-BA" dirty="0" smtClean="0"/>
              <a:t>ekstremno </a:t>
            </a:r>
            <a:r>
              <a:rPr lang="sr-Latn-BA" dirty="0"/>
              <a:t>dinamičko okruženje karakteriše veoma komplikovane savremene uslove poslovanja gdje su preduzeća izložena novim problemima i </a:t>
            </a:r>
            <a:r>
              <a:rPr lang="sr-Latn-BA" dirty="0" smtClean="0"/>
              <a:t>situacijama.</a:t>
            </a:r>
            <a:endParaRPr lang="sr-Latn-BA" dirty="0"/>
          </a:p>
          <a:p>
            <a:endParaRPr lang="sr-Latn-BA" dirty="0"/>
          </a:p>
        </p:txBody>
      </p:sp>
    </p:spTree>
    <p:extLst>
      <p:ext uri="{BB962C8B-B14F-4D97-AF65-F5344CB8AC3E}">
        <p14:creationId xmlns:p14="http://schemas.microsoft.com/office/powerpoint/2010/main" val="3536642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405745"/>
          </a:xfrm>
        </p:spPr>
        <p:txBody>
          <a:bodyPr/>
          <a:lstStyle/>
          <a:p>
            <a:pPr marL="0" indent="0">
              <a:buNone/>
            </a:pPr>
            <a:r>
              <a:rPr lang="sr-Latn-BA" b="1" dirty="0"/>
              <a:t>Osnovne odrednice globalnog ekonomskog </a:t>
            </a:r>
            <a:r>
              <a:rPr lang="sr-Latn-BA" b="1" dirty="0" smtClean="0"/>
              <a:t>okruženja</a:t>
            </a:r>
          </a:p>
          <a:p>
            <a:r>
              <a:rPr lang="sr-Latn-CS" dirty="0"/>
              <a:t>Da bi preduzeća u takvom globalnom ekonomskom okruženju funkcionisala, opstala i rasla, neophodno je izraditi (obezbijediti) odgovarajući adaptibilni finansijski sistem. </a:t>
            </a:r>
            <a:endParaRPr lang="sr-Latn-CS" dirty="0" smtClean="0"/>
          </a:p>
          <a:p>
            <a:r>
              <a:rPr lang="sr-Latn-CS" dirty="0" smtClean="0"/>
              <a:t>pod </a:t>
            </a:r>
            <a:r>
              <a:rPr lang="sr-Latn-CS" dirty="0"/>
              <a:t>finansijskim sistemom jedne zemlje treba podrazumijevati „ukupnost ponude i tražnje novčanih sredstava, finansijskih instrumenata, raznih finansijskih institucija, tokova kretanja novčanih sredstava i finansijskih tehnika koji, integrisani pravnom regulativom, omogućuju trgovanje novcem i kapitalom određujući cijene finansijskih proizvoda, u prvom redu kamatne stope i očekivanja u </a:t>
            </a:r>
            <a:r>
              <a:rPr lang="sr-Latn-CS" dirty="0" smtClean="0"/>
              <a:t>budućnosti</a:t>
            </a:r>
          </a:p>
          <a:p>
            <a:r>
              <a:rPr lang="en-US" dirty="0" err="1"/>
              <a:t>Poremećaji</a:t>
            </a:r>
            <a:r>
              <a:rPr lang="en-US" dirty="0"/>
              <a:t> u </a:t>
            </a:r>
            <a:r>
              <a:rPr lang="en-US" dirty="0" err="1"/>
              <a:t>njegovom</a:t>
            </a:r>
            <a:r>
              <a:rPr lang="en-US" dirty="0"/>
              <a:t> </a:t>
            </a:r>
            <a:r>
              <a:rPr lang="en-US" dirty="0" err="1"/>
              <a:t>funkcionisanju</a:t>
            </a:r>
            <a:r>
              <a:rPr lang="en-US" dirty="0"/>
              <a:t> </a:t>
            </a:r>
            <a:r>
              <a:rPr lang="en-US" dirty="0" err="1"/>
              <a:t>brzo</a:t>
            </a:r>
            <a:r>
              <a:rPr lang="en-US" dirty="0"/>
              <a:t> se i </a:t>
            </a:r>
            <a:r>
              <a:rPr lang="en-US" dirty="0" err="1"/>
              <a:t>snažno</a:t>
            </a:r>
            <a:r>
              <a:rPr lang="en-US" dirty="0"/>
              <a:t> </a:t>
            </a:r>
            <a:r>
              <a:rPr lang="en-US" dirty="0" err="1"/>
              <a:t>prenose</a:t>
            </a:r>
            <a:r>
              <a:rPr lang="en-US" dirty="0"/>
              <a:t> na </a:t>
            </a:r>
            <a:r>
              <a:rPr lang="en-US" dirty="0" err="1"/>
              <a:t>cijelu</a:t>
            </a:r>
            <a:r>
              <a:rPr lang="en-US" dirty="0"/>
              <a:t> </a:t>
            </a:r>
            <a:r>
              <a:rPr lang="en-US" dirty="0" err="1"/>
              <a:t>privredu</a:t>
            </a:r>
            <a:r>
              <a:rPr lang="en-US" dirty="0"/>
              <a:t>, odnosno </a:t>
            </a:r>
            <a:r>
              <a:rPr lang="en-US" dirty="0" err="1"/>
              <a:t>ekonomiju</a:t>
            </a:r>
            <a:r>
              <a:rPr lang="en-US" dirty="0"/>
              <a:t>, </a:t>
            </a:r>
            <a:r>
              <a:rPr lang="en-US" dirty="0" err="1"/>
              <a:t>jednako</a:t>
            </a:r>
            <a:r>
              <a:rPr lang="en-US" dirty="0"/>
              <a:t> </a:t>
            </a:r>
            <a:r>
              <a:rPr lang="en-US" dirty="0" err="1"/>
              <a:t>kao</a:t>
            </a:r>
            <a:r>
              <a:rPr lang="en-US" dirty="0"/>
              <a:t> </a:t>
            </a:r>
            <a:r>
              <a:rPr lang="en-US" dirty="0" err="1"/>
              <a:t>što</a:t>
            </a:r>
            <a:r>
              <a:rPr lang="en-US" dirty="0"/>
              <a:t> se </a:t>
            </a:r>
            <a:r>
              <a:rPr lang="en-US" dirty="0" err="1"/>
              <a:t>njegovo</a:t>
            </a:r>
            <a:r>
              <a:rPr lang="en-US" dirty="0"/>
              <a:t> </a:t>
            </a:r>
            <a:r>
              <a:rPr lang="en-US" dirty="0" err="1"/>
              <a:t>stabilno</a:t>
            </a:r>
            <a:r>
              <a:rPr lang="en-US" dirty="0"/>
              <a:t> </a:t>
            </a:r>
            <a:r>
              <a:rPr lang="en-US" dirty="0" err="1"/>
              <a:t>funkcionisanje</a:t>
            </a:r>
            <a:r>
              <a:rPr lang="en-US" dirty="0"/>
              <a:t> </a:t>
            </a:r>
            <a:r>
              <a:rPr lang="en-US" dirty="0" err="1"/>
              <a:t>osjeća</a:t>
            </a:r>
            <a:r>
              <a:rPr lang="en-US" dirty="0"/>
              <a:t> ne samo u </a:t>
            </a:r>
            <a:r>
              <a:rPr lang="en-US" dirty="0" err="1"/>
              <a:t>ekonomiji</a:t>
            </a:r>
            <a:r>
              <a:rPr lang="en-US" dirty="0"/>
              <a:t> </a:t>
            </a:r>
            <a:r>
              <a:rPr lang="en-US" dirty="0" err="1"/>
              <a:t>već</a:t>
            </a:r>
            <a:r>
              <a:rPr lang="en-US" dirty="0"/>
              <a:t> i u </a:t>
            </a:r>
            <a:r>
              <a:rPr lang="en-US" dirty="0" err="1"/>
              <a:t>ukupnom</a:t>
            </a:r>
            <a:r>
              <a:rPr lang="en-US" dirty="0"/>
              <a:t> </a:t>
            </a:r>
            <a:r>
              <a:rPr lang="en-US" dirty="0" err="1"/>
              <a:t>životu</a:t>
            </a:r>
            <a:r>
              <a:rPr lang="en-US" dirty="0"/>
              <a:t> </a:t>
            </a:r>
            <a:r>
              <a:rPr lang="en-US" dirty="0" err="1"/>
              <a:t>zemlje</a:t>
            </a:r>
            <a:r>
              <a:rPr lang="en-US" dirty="0"/>
              <a:t>. </a:t>
            </a:r>
            <a:endParaRPr lang="sr-Latn-BA" dirty="0"/>
          </a:p>
        </p:txBody>
      </p:sp>
    </p:spTree>
    <p:extLst>
      <p:ext uri="{BB962C8B-B14F-4D97-AF65-F5344CB8AC3E}">
        <p14:creationId xmlns:p14="http://schemas.microsoft.com/office/powerpoint/2010/main" val="3159221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405745"/>
          </a:xfrm>
        </p:spPr>
        <p:txBody>
          <a:bodyPr/>
          <a:lstStyle/>
          <a:p>
            <a:r>
              <a:rPr lang="sr-Cyrl-BA" b="1" dirty="0" smtClean="0"/>
              <a:t>Limitirajući </a:t>
            </a:r>
            <a:r>
              <a:rPr lang="sr-Cyrl-BA" b="1" dirty="0"/>
              <a:t>faktori rasta i razvoja </a:t>
            </a:r>
            <a:r>
              <a:rPr lang="sr-Latn-BA" b="1" dirty="0"/>
              <a:t>ekonomije </a:t>
            </a:r>
            <a:r>
              <a:rPr lang="sr-Cyrl-BA" b="1" dirty="0"/>
              <a:t>zemalja Zapadnog Balkana</a:t>
            </a:r>
            <a:endParaRPr lang="en-US" b="1" dirty="0"/>
          </a:p>
          <a:p>
            <a:pPr marL="0" indent="0">
              <a:buNone/>
            </a:pPr>
            <a:r>
              <a:rPr lang="sr-Cyrl-BA" dirty="0" smtClean="0"/>
              <a:t>P</a:t>
            </a:r>
            <a:r>
              <a:rPr lang="sr-Latn-BA" dirty="0"/>
              <a:t>ristup </a:t>
            </a:r>
            <a:r>
              <a:rPr lang="sr-Cyrl-BA" dirty="0"/>
              <a:t>rast</a:t>
            </a:r>
            <a:r>
              <a:rPr lang="sr-Latn-BA" dirty="0"/>
              <a:t>u</a:t>
            </a:r>
            <a:r>
              <a:rPr lang="sr-Cyrl-BA" dirty="0"/>
              <a:t> i razvoj</a:t>
            </a:r>
            <a:r>
              <a:rPr lang="sr-Latn-BA" dirty="0"/>
              <a:t>u ekonomije</a:t>
            </a:r>
            <a:r>
              <a:rPr lang="sr-Cyrl-BA" dirty="0"/>
              <a:t> diktira </a:t>
            </a:r>
            <a:r>
              <a:rPr lang="sr-Cyrl-BA" b="1" dirty="0"/>
              <a:t>anatomija krize</a:t>
            </a:r>
            <a:r>
              <a:rPr lang="sr-Cyrl-BA" dirty="0"/>
              <a:t> svake zemlje </a:t>
            </a:r>
            <a:r>
              <a:rPr lang="sr-Latn-BA" dirty="0"/>
              <a:t>Z</a:t>
            </a:r>
            <a:r>
              <a:rPr lang="sr-Cyrl-BA" dirty="0"/>
              <a:t>apadnog Balkana ponaosob, pa</a:t>
            </a:r>
            <a:r>
              <a:rPr lang="en-US" dirty="0"/>
              <a:t> time</a:t>
            </a:r>
            <a:r>
              <a:rPr lang="sr-Cyrl-BA" dirty="0"/>
              <a:t> i Republike Srpske i Bosne i Hercegovine. Najmanji zajednički sadržilac tih problema su</a:t>
            </a:r>
            <a:r>
              <a:rPr lang="sr-Cyrl-BA" dirty="0" smtClean="0"/>
              <a:t>:</a:t>
            </a:r>
            <a:endParaRPr lang="en-US" dirty="0"/>
          </a:p>
          <a:p>
            <a:pPr lvl="0"/>
            <a:r>
              <a:rPr lang="en-US" dirty="0" err="1"/>
              <a:t>globalno</a:t>
            </a:r>
            <a:r>
              <a:rPr lang="en-US" dirty="0"/>
              <a:t> </a:t>
            </a:r>
            <a:r>
              <a:rPr lang="en-US" dirty="0" err="1"/>
              <a:t>okru</a:t>
            </a:r>
            <a:r>
              <a:rPr lang="sr-Latn-BA" dirty="0"/>
              <a:t>ženje</a:t>
            </a:r>
            <a:r>
              <a:rPr lang="sr-Cyrl-BA" dirty="0"/>
              <a:t>,</a:t>
            </a:r>
            <a:endParaRPr lang="en-US" dirty="0"/>
          </a:p>
          <a:p>
            <a:pPr lvl="0"/>
            <a:r>
              <a:rPr lang="sr-Cyrl-BA" dirty="0"/>
              <a:t>neuspjela tranzicija,</a:t>
            </a:r>
            <a:endParaRPr lang="en-US" dirty="0"/>
          </a:p>
          <a:p>
            <a:pPr lvl="0"/>
            <a:r>
              <a:rPr lang="sr-Cyrl-BA" dirty="0"/>
              <a:t>neefikasnost i neizgrađenost institucija</a:t>
            </a:r>
            <a:r>
              <a:rPr lang="sr-Cyrl-BA" dirty="0" smtClean="0"/>
              <a:t>,</a:t>
            </a:r>
            <a:endParaRPr lang="sr-Latn-BA" dirty="0" smtClean="0"/>
          </a:p>
          <a:p>
            <a:pPr lvl="0"/>
            <a:r>
              <a:rPr lang="sr-Latn-BA" dirty="0" smtClean="0"/>
              <a:t>Nezaposlenost,</a:t>
            </a:r>
            <a:endParaRPr lang="en-US" dirty="0"/>
          </a:p>
          <a:p>
            <a:r>
              <a:rPr lang="sr-Cyrl-BA" dirty="0"/>
              <a:t>insuficijencija javnih </a:t>
            </a:r>
            <a:r>
              <a:rPr lang="sr-Cyrl-BA" dirty="0" smtClean="0"/>
              <a:t>finansija</a:t>
            </a:r>
            <a:r>
              <a:rPr lang="sr-Latn-BA" dirty="0" smtClean="0"/>
              <a:t> (ekonomsko-finansijska održivost sistema penzionog osiguranja, ekonomsko-finansijska održivost zdravstvenog sistema, </a:t>
            </a:r>
            <a:r>
              <a:rPr lang="sr-Latn-BA" dirty="0"/>
              <a:t>ekonomsko-finansijska održivost </a:t>
            </a:r>
            <a:r>
              <a:rPr lang="sr-Latn-BA" dirty="0" smtClean="0"/>
              <a:t>sistema dječje zaštite i demografska slika).</a:t>
            </a:r>
            <a:endParaRPr lang="en-US" dirty="0"/>
          </a:p>
          <a:p>
            <a:pPr lvl="0"/>
            <a:endParaRPr lang="en-US" dirty="0"/>
          </a:p>
          <a:p>
            <a:pPr marL="0" indent="0">
              <a:buNone/>
            </a:pPr>
            <a:endParaRPr lang="sr-Latn-BA" b="1" dirty="0" smtClean="0"/>
          </a:p>
        </p:txBody>
      </p:sp>
    </p:spTree>
    <p:extLst>
      <p:ext uri="{BB962C8B-B14F-4D97-AF65-F5344CB8AC3E}">
        <p14:creationId xmlns:p14="http://schemas.microsoft.com/office/powerpoint/2010/main" val="171637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Poreska politika u uslovima krize</a:t>
            </a:r>
            <a:endParaRPr lang="en-US" b="1" dirty="0"/>
          </a:p>
          <a:p>
            <a:r>
              <a:rPr lang="sr-Latn-CS" dirty="0"/>
              <a:t>Poresku politiku treba posmatrati kao dio fiskalne zajedno s carinskom politikom, zatim politikom akciza, doprinosa i politikom ostalih davanja (parafiskaliteta). </a:t>
            </a:r>
            <a:endParaRPr lang="sr-Latn-CS" dirty="0" smtClean="0"/>
          </a:p>
          <a:p>
            <a:r>
              <a:rPr lang="sr-Latn-CS" dirty="0" smtClean="0"/>
              <a:t>S </a:t>
            </a:r>
            <a:r>
              <a:rPr lang="sr-Latn-CS" dirty="0"/>
              <a:t>tim u vezi, praktično može da se mijenja, recimo, poreska politika države, a da se ne forsiraju ostale politike, što je s praktičnog aspekta vođenja fiskalne politike veoma </a:t>
            </a:r>
            <a:r>
              <a:rPr lang="sr-Latn-CS" dirty="0" smtClean="0"/>
              <a:t>znač</a:t>
            </a:r>
          </a:p>
          <a:p>
            <a:r>
              <a:rPr lang="en-US" dirty="0" err="1"/>
              <a:t>Pri</a:t>
            </a:r>
            <a:r>
              <a:rPr lang="en-US" dirty="0"/>
              <a:t> </a:t>
            </a:r>
            <a:r>
              <a:rPr lang="en-US" dirty="0" err="1"/>
              <a:t>dizajniranju</a:t>
            </a:r>
            <a:r>
              <a:rPr lang="en-US" dirty="0"/>
              <a:t> </a:t>
            </a:r>
            <a:r>
              <a:rPr lang="en-US" dirty="0" err="1"/>
              <a:t>poreske</a:t>
            </a:r>
            <a:r>
              <a:rPr lang="en-US" dirty="0"/>
              <a:t> </a:t>
            </a:r>
            <a:r>
              <a:rPr lang="en-US" dirty="0" err="1"/>
              <a:t>politike</a:t>
            </a:r>
            <a:r>
              <a:rPr lang="en-US" dirty="0"/>
              <a:t> od bilo </a:t>
            </a:r>
            <a:r>
              <a:rPr lang="en-US" dirty="0" err="1"/>
              <a:t>koga</a:t>
            </a:r>
            <a:r>
              <a:rPr lang="en-US" dirty="0"/>
              <a:t> i bilo </a:t>
            </a:r>
            <a:r>
              <a:rPr lang="en-US" dirty="0" err="1"/>
              <a:t>kada</a:t>
            </a:r>
            <a:r>
              <a:rPr lang="en-US" dirty="0"/>
              <a:t> </a:t>
            </a:r>
            <a:r>
              <a:rPr lang="en-US" dirty="0" err="1"/>
              <a:t>treba</a:t>
            </a:r>
            <a:r>
              <a:rPr lang="en-US" dirty="0"/>
              <a:t> </a:t>
            </a:r>
            <a:r>
              <a:rPr lang="en-US" dirty="0" err="1"/>
              <a:t>imati</a:t>
            </a:r>
            <a:r>
              <a:rPr lang="en-US" dirty="0"/>
              <a:t> u </a:t>
            </a:r>
            <a:r>
              <a:rPr lang="en-US" dirty="0" err="1"/>
              <a:t>vidu</a:t>
            </a:r>
            <a:r>
              <a:rPr lang="en-US" dirty="0"/>
              <a:t> da </a:t>
            </a:r>
            <a:r>
              <a:rPr lang="en-US" dirty="0" err="1"/>
              <a:t>porezi</a:t>
            </a:r>
            <a:r>
              <a:rPr lang="en-US" dirty="0"/>
              <a:t> mogu </a:t>
            </a:r>
            <a:r>
              <a:rPr lang="en-US" dirty="0" err="1"/>
              <a:t>znatno</a:t>
            </a:r>
            <a:r>
              <a:rPr lang="en-US" dirty="0"/>
              <a:t> </a:t>
            </a:r>
            <a:r>
              <a:rPr lang="en-US" dirty="0" err="1"/>
              <a:t>uticati</a:t>
            </a:r>
            <a:r>
              <a:rPr lang="en-US" dirty="0"/>
              <a:t> ne samo na </a:t>
            </a:r>
            <a:r>
              <a:rPr lang="en-US" dirty="0" err="1"/>
              <a:t>bogatstvo</a:t>
            </a:r>
            <a:r>
              <a:rPr lang="en-US" dirty="0"/>
              <a:t> (vrijednosti) </a:t>
            </a:r>
            <a:r>
              <a:rPr lang="en-US" dirty="0" err="1"/>
              <a:t>koje</a:t>
            </a:r>
            <a:r>
              <a:rPr lang="en-US" dirty="0"/>
              <a:t> </a:t>
            </a:r>
            <a:r>
              <a:rPr lang="en-US" dirty="0" err="1"/>
              <a:t>građani</a:t>
            </a:r>
            <a:r>
              <a:rPr lang="en-US" dirty="0"/>
              <a:t> </a:t>
            </a:r>
            <a:r>
              <a:rPr lang="en-US" dirty="0" err="1"/>
              <a:t>kumuliraju</a:t>
            </a:r>
            <a:r>
              <a:rPr lang="en-US" dirty="0"/>
              <a:t> </a:t>
            </a:r>
            <a:r>
              <a:rPr lang="en-US" dirty="0" err="1"/>
              <a:t>već</a:t>
            </a:r>
            <a:r>
              <a:rPr lang="en-US" dirty="0"/>
              <a:t> i na </a:t>
            </a:r>
            <a:r>
              <a:rPr lang="en-US" dirty="0" err="1"/>
              <a:t>vrste</a:t>
            </a:r>
            <a:r>
              <a:rPr lang="en-US" dirty="0"/>
              <a:t> </a:t>
            </a:r>
            <a:r>
              <a:rPr lang="en-US" dirty="0" err="1"/>
              <a:t>aktive</a:t>
            </a:r>
            <a:r>
              <a:rPr lang="en-US" dirty="0"/>
              <a:t> (</a:t>
            </a:r>
            <a:r>
              <a:rPr lang="en-US" dirty="0" err="1"/>
              <a:t>imovine</a:t>
            </a:r>
            <a:r>
              <a:rPr lang="en-US" dirty="0"/>
              <a:t>) u </a:t>
            </a:r>
            <a:r>
              <a:rPr lang="en-US" dirty="0" err="1"/>
              <a:t>kojima</a:t>
            </a:r>
            <a:r>
              <a:rPr lang="en-US" dirty="0"/>
              <a:t> je to </a:t>
            </a:r>
            <a:r>
              <a:rPr lang="en-US" dirty="0" err="1"/>
              <a:t>bogatstvo</a:t>
            </a:r>
            <a:r>
              <a:rPr lang="en-US" dirty="0"/>
              <a:t> </a:t>
            </a:r>
            <a:r>
              <a:rPr lang="en-US" dirty="0" err="1" smtClean="0"/>
              <a:t>pohranjeno</a:t>
            </a:r>
            <a:r>
              <a:rPr lang="sr-Latn-CS" dirty="0" smtClean="0"/>
              <a:t>.</a:t>
            </a:r>
          </a:p>
          <a:p>
            <a:r>
              <a:rPr lang="en-US" dirty="0" err="1"/>
              <a:t>Logika</a:t>
            </a:r>
            <a:r>
              <a:rPr lang="en-US" dirty="0"/>
              <a:t> je </a:t>
            </a:r>
            <a:r>
              <a:rPr lang="en-US" dirty="0" err="1"/>
              <a:t>jednostavna</a:t>
            </a:r>
            <a:r>
              <a:rPr lang="en-US" dirty="0"/>
              <a:t>: </a:t>
            </a:r>
            <a:r>
              <a:rPr lang="en-US" dirty="0" err="1"/>
              <a:t>investitoru</a:t>
            </a:r>
            <a:r>
              <a:rPr lang="en-US" dirty="0"/>
              <a:t> </a:t>
            </a:r>
            <a:r>
              <a:rPr lang="en-US" dirty="0" err="1"/>
              <a:t>treba</a:t>
            </a:r>
            <a:r>
              <a:rPr lang="en-US" dirty="0"/>
              <a:t> </a:t>
            </a:r>
            <a:r>
              <a:rPr lang="en-US" dirty="0" err="1"/>
              <a:t>stvoriti</a:t>
            </a:r>
            <a:r>
              <a:rPr lang="en-US" dirty="0"/>
              <a:t> </a:t>
            </a:r>
            <a:r>
              <a:rPr lang="en-US" dirty="0" err="1"/>
              <a:t>uslove</a:t>
            </a:r>
            <a:r>
              <a:rPr lang="en-US" dirty="0"/>
              <a:t> da </a:t>
            </a:r>
            <a:r>
              <a:rPr lang="en-US" dirty="0" err="1"/>
              <a:t>postigne</a:t>
            </a:r>
            <a:r>
              <a:rPr lang="en-US" dirty="0"/>
              <a:t> </a:t>
            </a:r>
            <a:r>
              <a:rPr lang="en-US" dirty="0" err="1"/>
              <a:t>što</a:t>
            </a:r>
            <a:r>
              <a:rPr lang="en-US" dirty="0"/>
              <a:t> </a:t>
            </a:r>
            <a:r>
              <a:rPr lang="en-US" dirty="0" err="1"/>
              <a:t>veći</a:t>
            </a:r>
            <a:r>
              <a:rPr lang="en-US" dirty="0"/>
              <a:t> </a:t>
            </a:r>
            <a:r>
              <a:rPr lang="en-US" dirty="0" err="1"/>
              <a:t>prinos</a:t>
            </a:r>
            <a:r>
              <a:rPr lang="en-US" dirty="0"/>
              <a:t> na </a:t>
            </a:r>
            <a:r>
              <a:rPr lang="en-US" dirty="0" err="1"/>
              <a:t>investiciju</a:t>
            </a:r>
            <a:r>
              <a:rPr lang="en-US" dirty="0"/>
              <a:t> </a:t>
            </a:r>
            <a:r>
              <a:rPr lang="en-US" dirty="0" err="1"/>
              <a:t>jer</a:t>
            </a:r>
            <a:r>
              <a:rPr lang="en-US" dirty="0"/>
              <a:t> će </a:t>
            </a:r>
            <a:r>
              <a:rPr lang="en-US" dirty="0" err="1"/>
              <a:t>tada</a:t>
            </a:r>
            <a:r>
              <a:rPr lang="en-US" dirty="0"/>
              <a:t> i </a:t>
            </a:r>
            <a:r>
              <a:rPr lang="en-US" dirty="0" err="1"/>
              <a:t>država</a:t>
            </a:r>
            <a:r>
              <a:rPr lang="en-US" dirty="0"/>
              <a:t> </a:t>
            </a:r>
            <a:r>
              <a:rPr lang="en-US" dirty="0" err="1"/>
              <a:t>moći</a:t>
            </a:r>
            <a:r>
              <a:rPr lang="en-US" dirty="0"/>
              <a:t> </a:t>
            </a:r>
            <a:r>
              <a:rPr lang="en-US" dirty="0" err="1"/>
              <a:t>učestvovati</a:t>
            </a:r>
            <a:r>
              <a:rPr lang="en-US" dirty="0"/>
              <a:t> u </a:t>
            </a:r>
            <a:r>
              <a:rPr lang="en-US" dirty="0" err="1"/>
              <a:t>ostvarenoj</a:t>
            </a:r>
            <a:r>
              <a:rPr lang="en-US" dirty="0"/>
              <a:t> </a:t>
            </a:r>
            <a:r>
              <a:rPr lang="en-US" dirty="0" err="1"/>
              <a:t>dobiti</a:t>
            </a:r>
            <a:r>
              <a:rPr lang="en-US" dirty="0"/>
              <a:t>. U </a:t>
            </a:r>
            <a:r>
              <a:rPr lang="en-US" dirty="0" err="1"/>
              <a:t>suprotnom</a:t>
            </a:r>
            <a:r>
              <a:rPr lang="en-US" dirty="0"/>
              <a:t> ne </a:t>
            </a:r>
            <a:r>
              <a:rPr lang="en-US" dirty="0" err="1"/>
              <a:t>gubi</a:t>
            </a:r>
            <a:r>
              <a:rPr lang="en-US" dirty="0"/>
              <a:t> samo </a:t>
            </a:r>
            <a:r>
              <a:rPr lang="en-US" dirty="0" err="1"/>
              <a:t>investitor</a:t>
            </a:r>
            <a:r>
              <a:rPr lang="en-US" dirty="0"/>
              <a:t> – </a:t>
            </a:r>
            <a:r>
              <a:rPr lang="en-US" dirty="0" err="1"/>
              <a:t>gubi</a:t>
            </a:r>
            <a:r>
              <a:rPr lang="en-US" dirty="0"/>
              <a:t> i </a:t>
            </a:r>
            <a:r>
              <a:rPr lang="en-US" dirty="0" err="1"/>
              <a:t>država</a:t>
            </a:r>
            <a:r>
              <a:rPr lang="en-US" dirty="0"/>
              <a:t>, koja u tom </a:t>
            </a:r>
            <a:r>
              <a:rPr lang="en-US" dirty="0" err="1"/>
              <a:t>slučaju</a:t>
            </a:r>
            <a:r>
              <a:rPr lang="en-US" dirty="0"/>
              <a:t> </a:t>
            </a:r>
            <a:r>
              <a:rPr lang="en-US" dirty="0" err="1"/>
              <a:t>nema</a:t>
            </a:r>
            <a:r>
              <a:rPr lang="en-US" dirty="0"/>
              <a:t> </a:t>
            </a:r>
            <a:r>
              <a:rPr lang="en-US" dirty="0" err="1"/>
              <a:t>mogućnosti</a:t>
            </a:r>
            <a:r>
              <a:rPr lang="en-US" dirty="0"/>
              <a:t> da </a:t>
            </a:r>
            <a:r>
              <a:rPr lang="en-US" dirty="0" err="1"/>
              <a:t>uredno</a:t>
            </a:r>
            <a:r>
              <a:rPr lang="en-US" dirty="0"/>
              <a:t> </a:t>
            </a:r>
            <a:r>
              <a:rPr lang="en-US" dirty="0" err="1"/>
              <a:t>finansira</a:t>
            </a:r>
            <a:r>
              <a:rPr lang="en-US" dirty="0"/>
              <a:t> </a:t>
            </a:r>
            <a:r>
              <a:rPr lang="en-US" dirty="0" err="1"/>
              <a:t>javne</a:t>
            </a:r>
            <a:r>
              <a:rPr lang="en-US" dirty="0"/>
              <a:t> </a:t>
            </a:r>
            <a:r>
              <a:rPr lang="en-US" dirty="0" err="1"/>
              <a:t>potrebe</a:t>
            </a:r>
            <a:r>
              <a:rPr lang="en-US" dirty="0"/>
              <a:t>. </a:t>
            </a:r>
            <a:endParaRPr lang="sr-Latn-BA" dirty="0" smtClean="0"/>
          </a:p>
          <a:p>
            <a:r>
              <a:rPr lang="en-US" dirty="0" err="1" smtClean="0"/>
              <a:t>Uprkos</a:t>
            </a:r>
            <a:r>
              <a:rPr lang="en-US" dirty="0" smtClean="0"/>
              <a:t> </a:t>
            </a:r>
            <a:r>
              <a:rPr lang="en-US" dirty="0" err="1"/>
              <a:t>brojnim</a:t>
            </a:r>
            <a:r>
              <a:rPr lang="en-US" dirty="0"/>
              <a:t> </a:t>
            </a:r>
            <a:r>
              <a:rPr lang="en-US" dirty="0" err="1"/>
              <a:t>istraživanjima</a:t>
            </a:r>
            <a:r>
              <a:rPr lang="en-US" dirty="0"/>
              <a:t>, </a:t>
            </a:r>
            <a:r>
              <a:rPr lang="en-US" dirty="0" err="1"/>
              <a:t>efekat</a:t>
            </a:r>
            <a:r>
              <a:rPr lang="en-US" dirty="0"/>
              <a:t> </a:t>
            </a:r>
            <a:r>
              <a:rPr lang="en-US" dirty="0" err="1"/>
              <a:t>oporezivanja</a:t>
            </a:r>
            <a:r>
              <a:rPr lang="en-US" dirty="0"/>
              <a:t> </a:t>
            </a:r>
            <a:r>
              <a:rPr lang="en-US" dirty="0" err="1"/>
              <a:t>dohotka</a:t>
            </a:r>
            <a:r>
              <a:rPr lang="en-US" dirty="0"/>
              <a:t> na </a:t>
            </a:r>
            <a:r>
              <a:rPr lang="en-US" dirty="0" err="1"/>
              <a:t>neke</a:t>
            </a:r>
            <a:r>
              <a:rPr lang="en-US" dirty="0"/>
              <a:t> </a:t>
            </a:r>
            <a:r>
              <a:rPr lang="en-US" dirty="0" err="1"/>
              <a:t>bitne</a:t>
            </a:r>
            <a:r>
              <a:rPr lang="en-US" dirty="0"/>
              <a:t> </a:t>
            </a:r>
            <a:r>
              <a:rPr lang="en-US" dirty="0" err="1"/>
              <a:t>vidove</a:t>
            </a:r>
            <a:r>
              <a:rPr lang="en-US" dirty="0"/>
              <a:t> </a:t>
            </a:r>
            <a:r>
              <a:rPr lang="en-US" dirty="0" err="1"/>
              <a:t>ponašanja</a:t>
            </a:r>
            <a:r>
              <a:rPr lang="en-US" dirty="0"/>
              <a:t> </a:t>
            </a:r>
            <a:r>
              <a:rPr lang="en-US" dirty="0" err="1"/>
              <a:t>nije</a:t>
            </a:r>
            <a:r>
              <a:rPr lang="en-US" dirty="0"/>
              <a:t> u </a:t>
            </a:r>
            <a:r>
              <a:rPr lang="en-US" dirty="0" err="1"/>
              <a:t>potpunosti</a:t>
            </a:r>
            <a:r>
              <a:rPr lang="en-US" dirty="0"/>
              <a:t> </a:t>
            </a:r>
            <a:r>
              <a:rPr lang="en-US" dirty="0" err="1"/>
              <a:t>poznat</a:t>
            </a:r>
            <a:endParaRPr lang="sr-Latn-BA" b="1" dirty="0" smtClean="0"/>
          </a:p>
        </p:txBody>
      </p:sp>
    </p:spTree>
    <p:extLst>
      <p:ext uri="{BB962C8B-B14F-4D97-AF65-F5344CB8AC3E}">
        <p14:creationId xmlns:p14="http://schemas.microsoft.com/office/powerpoint/2010/main" val="1962284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Faktori koji utiču na cijenu novca</a:t>
            </a:r>
          </a:p>
          <a:p>
            <a:r>
              <a:rPr lang="en-US" dirty="0" err="1"/>
              <a:t>Važno</a:t>
            </a:r>
            <a:r>
              <a:rPr lang="en-US" dirty="0"/>
              <a:t> je </a:t>
            </a:r>
            <a:r>
              <a:rPr lang="en-US" dirty="0" err="1"/>
              <a:t>konstatovati</a:t>
            </a:r>
            <a:r>
              <a:rPr lang="en-US" dirty="0"/>
              <a:t> da </a:t>
            </a:r>
            <a:r>
              <a:rPr lang="en-US" dirty="0" err="1"/>
              <a:t>novac</a:t>
            </a:r>
            <a:r>
              <a:rPr lang="en-US" dirty="0"/>
              <a:t>, odnosno </a:t>
            </a:r>
            <a:r>
              <a:rPr lang="en-US" dirty="0" err="1"/>
              <a:t>kapital</a:t>
            </a:r>
            <a:r>
              <a:rPr lang="en-US" dirty="0"/>
              <a:t>, </a:t>
            </a:r>
            <a:r>
              <a:rPr lang="en-US" dirty="0" err="1"/>
              <a:t>nije</a:t>
            </a:r>
            <a:r>
              <a:rPr lang="en-US" dirty="0"/>
              <a:t> </a:t>
            </a:r>
            <a:r>
              <a:rPr lang="en-US" dirty="0" err="1"/>
              <a:t>besplatan</a:t>
            </a:r>
            <a:r>
              <a:rPr lang="en-US" dirty="0"/>
              <a:t>, tj. da on </a:t>
            </a:r>
            <a:r>
              <a:rPr lang="en-US" dirty="0" err="1"/>
              <a:t>ima</a:t>
            </a:r>
            <a:r>
              <a:rPr lang="en-US" dirty="0"/>
              <a:t> </a:t>
            </a:r>
            <a:r>
              <a:rPr lang="en-US" dirty="0" err="1"/>
              <a:t>svoju</a:t>
            </a:r>
            <a:r>
              <a:rPr lang="en-US" dirty="0"/>
              <a:t> </a:t>
            </a:r>
            <a:r>
              <a:rPr lang="en-US" dirty="0" err="1"/>
              <a:t>cijenu</a:t>
            </a:r>
            <a:r>
              <a:rPr lang="en-US" dirty="0"/>
              <a:t>. </a:t>
            </a:r>
            <a:r>
              <a:rPr lang="en-US" dirty="0" err="1"/>
              <a:t>Kod</a:t>
            </a:r>
            <a:r>
              <a:rPr lang="en-US" dirty="0"/>
              <a:t> </a:t>
            </a:r>
            <a:r>
              <a:rPr lang="en-US" dirty="0" err="1"/>
              <a:t>nekih</a:t>
            </a:r>
            <a:r>
              <a:rPr lang="en-US" dirty="0"/>
              <a:t> </a:t>
            </a:r>
            <a:r>
              <a:rPr lang="en-US" dirty="0" err="1"/>
              <a:t>izvora</a:t>
            </a:r>
            <a:r>
              <a:rPr lang="en-US" dirty="0"/>
              <a:t> </a:t>
            </a:r>
            <a:r>
              <a:rPr lang="en-US" dirty="0" err="1"/>
              <a:t>finansiranja</a:t>
            </a:r>
            <a:r>
              <a:rPr lang="en-US" dirty="0"/>
              <a:t> (obveznica) ta cijena </a:t>
            </a:r>
            <a:r>
              <a:rPr lang="en-US" dirty="0" err="1"/>
              <a:t>predstavlja</a:t>
            </a:r>
            <a:r>
              <a:rPr lang="en-US" dirty="0"/>
              <a:t> </a:t>
            </a:r>
            <a:r>
              <a:rPr lang="en-US" dirty="0" err="1"/>
              <a:t>realan</a:t>
            </a:r>
            <a:r>
              <a:rPr lang="en-US" dirty="0"/>
              <a:t> </a:t>
            </a:r>
            <a:r>
              <a:rPr lang="en-US" dirty="0" err="1"/>
              <a:t>trošak</a:t>
            </a:r>
            <a:r>
              <a:rPr lang="en-US" dirty="0"/>
              <a:t> </a:t>
            </a:r>
            <a:r>
              <a:rPr lang="en-US" dirty="0" err="1"/>
              <a:t>finansiranja</a:t>
            </a:r>
            <a:r>
              <a:rPr lang="en-US" dirty="0"/>
              <a:t> </a:t>
            </a:r>
            <a:r>
              <a:rPr lang="en-US" dirty="0" err="1"/>
              <a:t>za</a:t>
            </a:r>
            <a:r>
              <a:rPr lang="en-US" dirty="0"/>
              <a:t> </a:t>
            </a:r>
            <a:r>
              <a:rPr lang="en-US" dirty="0" err="1"/>
              <a:t>preduzeće</a:t>
            </a:r>
            <a:r>
              <a:rPr lang="en-US" dirty="0"/>
              <a:t> i time </a:t>
            </a:r>
            <a:r>
              <a:rPr lang="en-US" dirty="0" err="1"/>
              <a:t>odražava</a:t>
            </a:r>
            <a:r>
              <a:rPr lang="en-US" dirty="0"/>
              <a:t> </a:t>
            </a:r>
            <a:r>
              <a:rPr lang="en-US" dirty="0" err="1"/>
              <a:t>stvarno</a:t>
            </a:r>
            <a:r>
              <a:rPr lang="en-US" dirty="0"/>
              <a:t> </a:t>
            </a:r>
            <a:r>
              <a:rPr lang="en-US" dirty="0" err="1"/>
              <a:t>izdavanje</a:t>
            </a:r>
            <a:r>
              <a:rPr lang="en-US" dirty="0"/>
              <a:t> </a:t>
            </a:r>
            <a:r>
              <a:rPr lang="en-US" dirty="0" err="1"/>
              <a:t>gotovine</a:t>
            </a:r>
            <a:r>
              <a:rPr lang="en-US" dirty="0"/>
              <a:t> po </a:t>
            </a:r>
            <a:r>
              <a:rPr lang="en-US" dirty="0" err="1"/>
              <a:t>osnovu</a:t>
            </a:r>
            <a:r>
              <a:rPr lang="en-US" dirty="0"/>
              <a:t> </a:t>
            </a:r>
            <a:r>
              <a:rPr lang="en-US" dirty="0" err="1"/>
              <a:t>kamate</a:t>
            </a:r>
            <a:r>
              <a:rPr lang="en-US" dirty="0"/>
              <a:t>. </a:t>
            </a:r>
            <a:endParaRPr lang="sr-Latn-BA" dirty="0" smtClean="0"/>
          </a:p>
          <a:p>
            <a:r>
              <a:rPr lang="en-US" dirty="0" smtClean="0"/>
              <a:t>S </a:t>
            </a:r>
            <a:r>
              <a:rPr lang="en-US" dirty="0" err="1"/>
              <a:t>druge</a:t>
            </a:r>
            <a:r>
              <a:rPr lang="en-US" dirty="0"/>
              <a:t> </a:t>
            </a:r>
            <a:r>
              <a:rPr lang="en-US" dirty="0" err="1"/>
              <a:t>strane</a:t>
            </a:r>
            <a:r>
              <a:rPr lang="en-US" dirty="0"/>
              <a:t>, </a:t>
            </a:r>
            <a:r>
              <a:rPr lang="en-US" dirty="0" err="1"/>
              <a:t>kod</a:t>
            </a:r>
            <a:r>
              <a:rPr lang="en-US" dirty="0"/>
              <a:t> </a:t>
            </a:r>
            <a:r>
              <a:rPr lang="en-US" dirty="0" err="1"/>
              <a:t>određenih</a:t>
            </a:r>
            <a:r>
              <a:rPr lang="en-US" dirty="0"/>
              <a:t> </a:t>
            </a:r>
            <a:r>
              <a:rPr lang="en-US" dirty="0" err="1"/>
              <a:t>internih</a:t>
            </a:r>
            <a:r>
              <a:rPr lang="en-US" dirty="0"/>
              <a:t> </a:t>
            </a:r>
            <a:r>
              <a:rPr lang="en-US" dirty="0" err="1"/>
              <a:t>izvora</a:t>
            </a:r>
            <a:r>
              <a:rPr lang="en-US" dirty="0"/>
              <a:t> </a:t>
            </a:r>
            <a:r>
              <a:rPr lang="en-US" dirty="0" err="1"/>
              <a:t>samofinansiranja</a:t>
            </a:r>
            <a:r>
              <a:rPr lang="en-US" dirty="0"/>
              <a:t> (</a:t>
            </a:r>
            <a:r>
              <a:rPr lang="en-US" dirty="0" err="1"/>
              <a:t>akumuliranog</a:t>
            </a:r>
            <a:r>
              <a:rPr lang="en-US" dirty="0"/>
              <a:t> </a:t>
            </a:r>
            <a:r>
              <a:rPr lang="en-US" dirty="0" err="1"/>
              <a:t>dobitka</a:t>
            </a:r>
            <a:r>
              <a:rPr lang="en-US" dirty="0"/>
              <a:t>, </a:t>
            </a:r>
            <a:r>
              <a:rPr lang="en-US" dirty="0" err="1"/>
              <a:t>amortizacije</a:t>
            </a:r>
            <a:r>
              <a:rPr lang="en-US" dirty="0"/>
              <a:t>) </a:t>
            </a:r>
            <a:r>
              <a:rPr lang="en-US" dirty="0" err="1"/>
              <a:t>nema</a:t>
            </a:r>
            <a:r>
              <a:rPr lang="en-US" dirty="0"/>
              <a:t> </a:t>
            </a:r>
            <a:r>
              <a:rPr lang="en-US" dirty="0" err="1"/>
              <a:t>stvarnog</a:t>
            </a:r>
            <a:r>
              <a:rPr lang="en-US" dirty="0"/>
              <a:t> </a:t>
            </a:r>
            <a:r>
              <a:rPr lang="en-US" dirty="0" err="1"/>
              <a:t>izdavanja</a:t>
            </a:r>
            <a:r>
              <a:rPr lang="en-US" dirty="0"/>
              <a:t> </a:t>
            </a:r>
            <a:r>
              <a:rPr lang="en-US" dirty="0" err="1"/>
              <a:t>gotovine</a:t>
            </a:r>
            <a:r>
              <a:rPr lang="en-US" dirty="0"/>
              <a:t>, </a:t>
            </a:r>
            <a:r>
              <a:rPr lang="en-US" dirty="0" err="1"/>
              <a:t>već</a:t>
            </a:r>
            <a:r>
              <a:rPr lang="en-US" dirty="0"/>
              <a:t> se ta cijena </a:t>
            </a:r>
            <a:r>
              <a:rPr lang="en-US" dirty="0" err="1"/>
              <a:t>definiše</a:t>
            </a:r>
            <a:r>
              <a:rPr lang="en-US" dirty="0"/>
              <a:t> </a:t>
            </a:r>
            <a:r>
              <a:rPr lang="en-US" dirty="0" err="1"/>
              <a:t>kao</a:t>
            </a:r>
            <a:r>
              <a:rPr lang="en-US" dirty="0"/>
              <a:t> „</a:t>
            </a:r>
            <a:r>
              <a:rPr lang="en-US" dirty="0" err="1"/>
              <a:t>kalkulativna</a:t>
            </a:r>
            <a:r>
              <a:rPr lang="en-US" dirty="0"/>
              <a:t> cijena“, koja </a:t>
            </a:r>
            <a:r>
              <a:rPr lang="en-US" dirty="0" err="1"/>
              <a:t>zapravo</a:t>
            </a:r>
            <a:r>
              <a:rPr lang="en-US" dirty="0"/>
              <a:t> </a:t>
            </a:r>
            <a:r>
              <a:rPr lang="en-US" dirty="0" err="1"/>
              <a:t>predstavlja</a:t>
            </a:r>
            <a:r>
              <a:rPr lang="en-US" dirty="0"/>
              <a:t> </a:t>
            </a:r>
            <a:r>
              <a:rPr lang="en-US" dirty="0" err="1"/>
              <a:t>oportunitetni</a:t>
            </a:r>
            <a:r>
              <a:rPr lang="en-US" dirty="0"/>
              <a:t> (</a:t>
            </a:r>
            <a:r>
              <a:rPr lang="en-US" dirty="0" err="1"/>
              <a:t>implicitni</a:t>
            </a:r>
            <a:r>
              <a:rPr lang="en-US" dirty="0"/>
              <a:t>) </a:t>
            </a:r>
            <a:r>
              <a:rPr lang="en-US" dirty="0" err="1"/>
              <a:t>trošak</a:t>
            </a:r>
            <a:r>
              <a:rPr lang="en-US" dirty="0"/>
              <a:t>.</a:t>
            </a:r>
            <a:endParaRPr lang="en-US" b="1" dirty="0"/>
          </a:p>
        </p:txBody>
      </p:sp>
    </p:spTree>
    <p:extLst>
      <p:ext uri="{BB962C8B-B14F-4D97-AF65-F5344CB8AC3E}">
        <p14:creationId xmlns:p14="http://schemas.microsoft.com/office/powerpoint/2010/main" val="1689622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Faktori koji utiču na cijenu novca</a:t>
            </a:r>
          </a:p>
          <a:p>
            <a:pPr marL="0" indent="0">
              <a:buNone/>
            </a:pPr>
            <a:r>
              <a:rPr lang="sr-Latn-BA" dirty="0"/>
              <a:t>Kada domaća valuta </a:t>
            </a:r>
            <a:r>
              <a:rPr lang="sr-Latn-BA" b="1" dirty="0"/>
              <a:t>depresira:</a:t>
            </a:r>
            <a:endParaRPr lang="en-US" dirty="0"/>
          </a:p>
          <a:p>
            <a:pPr lvl="0"/>
            <a:r>
              <a:rPr lang="sr-Latn-BA" dirty="0"/>
              <a:t>kursne razlike (realizovane i nerealizovane) koje nastaju na deviznim obavezaama su negativne, one povećavaju rashode;</a:t>
            </a:r>
            <a:endParaRPr lang="en-US" dirty="0"/>
          </a:p>
          <a:p>
            <a:pPr lvl="0"/>
            <a:r>
              <a:rPr lang="sr-Latn-BA" dirty="0"/>
              <a:t>kursne razlike (realizovane i nerealizovane) koje nastaju na deviznim potraživanjima i na gotovini u stranoj valuti su pozitivne, one povećavaju prihode.</a:t>
            </a:r>
            <a:endParaRPr lang="en-US" dirty="0"/>
          </a:p>
          <a:p>
            <a:pPr marL="0" indent="0">
              <a:buNone/>
            </a:pPr>
            <a:r>
              <a:rPr lang="sr-Latn-BA" dirty="0"/>
              <a:t>Kada domaća valuta </a:t>
            </a:r>
            <a:r>
              <a:rPr lang="sr-Latn-BA" b="1" dirty="0"/>
              <a:t>apresira,</a:t>
            </a:r>
            <a:r>
              <a:rPr lang="sr-Latn-BA" dirty="0"/>
              <a:t> situacija je obrnuta: </a:t>
            </a:r>
            <a:endParaRPr lang="en-US" dirty="0"/>
          </a:p>
          <a:p>
            <a:pPr lvl="0"/>
            <a:r>
              <a:rPr lang="sr-Latn-BA" dirty="0"/>
              <a:t>kursne razlike (realizovane i nerealizovane) koje nastaju na deviznim obavezama su pozitivne, one povećavaju prihode;</a:t>
            </a:r>
            <a:endParaRPr lang="en-US" dirty="0"/>
          </a:p>
          <a:p>
            <a:pPr lvl="0"/>
            <a:r>
              <a:rPr lang="sr-Latn-BA" dirty="0"/>
              <a:t>kursne razlike (realizovane i nerealizovane) koje nastaju na deviznim potraživnjima i na gotovini u stranoj valuti su negativne, one povećavaju rashode.</a:t>
            </a:r>
            <a:endParaRPr lang="en-US" dirty="0"/>
          </a:p>
          <a:p>
            <a:pPr marL="0" indent="0">
              <a:buNone/>
            </a:pPr>
            <a:endParaRPr lang="sr-Latn-BA" b="1" dirty="0" smtClean="0"/>
          </a:p>
        </p:txBody>
      </p:sp>
    </p:spTree>
    <p:extLst>
      <p:ext uri="{BB962C8B-B14F-4D97-AF65-F5344CB8AC3E}">
        <p14:creationId xmlns:p14="http://schemas.microsoft.com/office/powerpoint/2010/main" val="2854876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Faktori koji utiču na cijenu novca</a:t>
            </a:r>
            <a:endParaRPr lang="sr-Latn-BA" dirty="0" smtClean="0"/>
          </a:p>
          <a:p>
            <a:pPr marL="0" indent="0">
              <a:buNone/>
            </a:pPr>
            <a:r>
              <a:rPr lang="sr-Latn-BA" dirty="0"/>
              <a:t>Razlika između pozitivnih i negativnih kursnih razlika je rezultat po osnovu promjena kursa domaće valute. Ta razlika može da bude:</a:t>
            </a:r>
            <a:endParaRPr lang="en-US" dirty="0"/>
          </a:p>
          <a:p>
            <a:pPr lvl="0"/>
            <a:r>
              <a:rPr lang="sr-Latn-BA" dirty="0"/>
              <a:t>neutralna (jednaka nuli) ako su pozitivne kursne razlike jednake negativnim kursnim razlikama, one djeluju neutralno na finansijski rezultat;</a:t>
            </a:r>
            <a:endParaRPr lang="en-US" dirty="0"/>
          </a:p>
          <a:p>
            <a:pPr lvl="0"/>
            <a:r>
              <a:rPr lang="sr-Latn-BA" dirty="0"/>
              <a:t>pozitivna, ako su pozitivne kursne razlike veće od negativnih, tada kursne razlike povećavaju finansijski rezultat;</a:t>
            </a:r>
            <a:endParaRPr lang="en-US" dirty="0"/>
          </a:p>
          <a:p>
            <a:pPr lvl="0"/>
            <a:r>
              <a:rPr lang="sr-Latn-BA" dirty="0"/>
              <a:t>negativna, ako su pozitivne kursne razlike manje od negativnih, one smanjuju finansijski rezultat. </a:t>
            </a:r>
            <a:endParaRPr lang="en-US" dirty="0"/>
          </a:p>
          <a:p>
            <a:pPr marL="0" indent="0">
              <a:buNone/>
            </a:pPr>
            <a:endParaRPr lang="sr-Latn-BA" b="1" dirty="0" smtClean="0"/>
          </a:p>
        </p:txBody>
      </p:sp>
    </p:spTree>
    <p:extLst>
      <p:ext uri="{BB962C8B-B14F-4D97-AF65-F5344CB8AC3E}">
        <p14:creationId xmlns:p14="http://schemas.microsoft.com/office/powerpoint/2010/main" val="4045687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Faktori koji utiču na cijenu novca</a:t>
            </a:r>
            <a:endParaRPr lang="sr-Latn-BA" dirty="0" smtClean="0"/>
          </a:p>
          <a:p>
            <a:r>
              <a:rPr lang="sr-Latn-BA" dirty="0"/>
              <a:t>Finansijsko upravljanje ovdje u osnovi ima sljedeći cilj:</a:t>
            </a:r>
            <a:endParaRPr lang="en-US" dirty="0"/>
          </a:p>
          <a:p>
            <a:pPr lvl="0"/>
            <a:r>
              <a:rPr lang="sr-Latn-BA" dirty="0"/>
              <a:t>da razlika između pozitivnih i negativnih kursnih razlika bude pozitivna, ili da bar bude neutralna (nulta), a ako to nije moguće, da negativna razlika bude što manja</a:t>
            </a:r>
            <a:r>
              <a:rPr lang="sr-Latn-BA" dirty="0" smtClean="0"/>
              <a:t>.</a:t>
            </a:r>
          </a:p>
          <a:p>
            <a:r>
              <a:rPr lang="sr-Latn-CS" b="1" dirty="0"/>
              <a:t>Budžetski deficit</a:t>
            </a:r>
            <a:r>
              <a:rPr lang="sr-Latn-CS" dirty="0"/>
              <a:t>. Ukoliko Vlada potroši više nego što prikupi po osnovu izvornih prihoda, nastaje deficit. Taj deficit budžeta mora se pokriti pozajmljivanjem ili pak  štampanjem novca. Ukoliko se Vlada odluči da pozajmi novac, ta dodatna tražnja za sredstvima proizvešće rast kamatnih stopa. Međutim, ukoliko se odluči za štampanje novca, imaće rast inflacije u bliskoj budućnosti, što će, opet, u konačnici dovesti do rasta kamatnih stopa</a:t>
            </a:r>
            <a:r>
              <a:rPr lang="en-US" dirty="0"/>
              <a:t> </a:t>
            </a:r>
            <a:endParaRPr lang="sr-Latn-BA" dirty="0" smtClean="0"/>
          </a:p>
          <a:p>
            <a:r>
              <a:rPr lang="sr-Latn-BA" dirty="0" smtClean="0"/>
              <a:t>Deficit </a:t>
            </a:r>
            <a:r>
              <a:rPr lang="sr-Latn-BA" dirty="0"/>
              <a:t>perioda je višak rashoda u odnosu na prihode u određenom vremenskom periodu. </a:t>
            </a:r>
            <a:endParaRPr lang="sr-Latn-BA" dirty="0" smtClean="0"/>
          </a:p>
          <a:p>
            <a:r>
              <a:rPr lang="sr-Latn-BA" dirty="0" smtClean="0"/>
              <a:t>Dug </a:t>
            </a:r>
            <a:r>
              <a:rPr lang="sr-Latn-BA" dirty="0"/>
              <a:t>u određenom trenutku je zbir svih ranijih budžetskih deficita. </a:t>
            </a:r>
            <a:endParaRPr lang="en-US" dirty="0"/>
          </a:p>
          <a:p>
            <a:pPr marL="0" indent="0">
              <a:buNone/>
            </a:pPr>
            <a:endParaRPr lang="sr-Latn-BA" b="1" dirty="0" smtClean="0"/>
          </a:p>
        </p:txBody>
      </p:sp>
    </p:spTree>
    <p:extLst>
      <p:ext uri="{BB962C8B-B14F-4D97-AF65-F5344CB8AC3E}">
        <p14:creationId xmlns:p14="http://schemas.microsoft.com/office/powerpoint/2010/main" val="3347652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Faktori koji utiču na cijenu novca</a:t>
            </a:r>
            <a:endParaRPr lang="sr-Latn-BA" dirty="0" smtClean="0"/>
          </a:p>
          <a:p>
            <a:r>
              <a:rPr lang="sr-Latn-CS" b="1" dirty="0"/>
              <a:t>Spoljnotrgovinski bilans</a:t>
            </a:r>
            <a:endParaRPr lang="en-US" dirty="0"/>
          </a:p>
          <a:p>
            <a:r>
              <a:rPr lang="sr-Latn-CS" dirty="0"/>
              <a:t>Naravno, ako se pri tome više uvozi nego što se izvozi, ta zemlja ostvaruje spoljnotrgovinski deficit, a kada se on pojavi, mora biti i finansiran, i to obično iz dugova, tj. zaduživanjem. </a:t>
            </a:r>
            <a:endParaRPr lang="sr-Latn-CS" dirty="0" smtClean="0"/>
          </a:p>
          <a:p>
            <a:r>
              <a:rPr lang="sr-Latn-CS" dirty="0" smtClean="0"/>
              <a:t>Što </a:t>
            </a:r>
            <a:r>
              <a:rPr lang="sr-Latn-CS" dirty="0"/>
              <a:t>je trgovinski deficit veći, veća je i ovisnost zemlje o dugu. U uslovima rasta zaduženosti rastu i kamatne stope (cijena novca). </a:t>
            </a:r>
            <a:endParaRPr lang="en-US" dirty="0"/>
          </a:p>
        </p:txBody>
      </p:sp>
    </p:spTree>
    <p:extLst>
      <p:ext uri="{BB962C8B-B14F-4D97-AF65-F5344CB8AC3E}">
        <p14:creationId xmlns:p14="http://schemas.microsoft.com/office/powerpoint/2010/main" val="1201550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Finansijski sistem</a:t>
            </a:r>
          </a:p>
          <a:p>
            <a:r>
              <a:rPr lang="sr-Latn-BA" dirty="0"/>
              <a:t>S našeg aspekta i tematike kojom se bavimo, posebno je značajan </a:t>
            </a:r>
            <a:r>
              <a:rPr lang="sr-Latn-BA" b="1" dirty="0"/>
              <a:t>privredni sistem </a:t>
            </a:r>
            <a:r>
              <a:rPr lang="sr-Latn-BA" dirty="0"/>
              <a:t>bez čijeg efikasnog funkcionisanja ne bi bio moguć opstanak, rast i razvoj društva. U okviru privrednog sistema jedan od najvažnijuh podsistema je </a:t>
            </a:r>
            <a:r>
              <a:rPr lang="sr-Latn-BA" b="1" dirty="0"/>
              <a:t>finansijski sistem. </a:t>
            </a:r>
            <a:endParaRPr lang="sr-Latn-BA" b="1" dirty="0" smtClean="0"/>
          </a:p>
          <a:p>
            <a:r>
              <a:rPr lang="sr-Latn-BA" dirty="0" smtClean="0"/>
              <a:t>Finansijski </a:t>
            </a:r>
            <a:r>
              <a:rPr lang="sr-Latn-BA" dirty="0"/>
              <a:t>sistem je „kolijevka tržišta, institucija, zakona, regulativa i tehnika kroz koje se trguje obveznicama, akcijama i drugim hartijama od vrijednosti, određuju kamatne stope i finansijske usluge i proizvodi isporučuju širom svijeta“. </a:t>
            </a:r>
            <a:endParaRPr lang="sr-Latn-BA" dirty="0" smtClean="0"/>
          </a:p>
          <a:p>
            <a:r>
              <a:rPr lang="sr-Latn-BA" dirty="0"/>
              <a:t>finansijski sistem je dio privrednog sistema koji omogućava nesmetan tok finansijskih sredstava, a karakteriše ga:</a:t>
            </a:r>
            <a:endParaRPr lang="en-US" dirty="0"/>
          </a:p>
          <a:p>
            <a:pPr lvl="0"/>
            <a:r>
              <a:rPr lang="sr-Latn-BA" b="1" dirty="0"/>
              <a:t>dinamičnos</a:t>
            </a:r>
            <a:endParaRPr lang="en-US" dirty="0"/>
          </a:p>
          <a:p>
            <a:r>
              <a:rPr lang="sr-Latn-BA" b="1" dirty="0"/>
              <a:t>otvorenost,</a:t>
            </a:r>
            <a:endParaRPr lang="en-US" dirty="0"/>
          </a:p>
          <a:p>
            <a:r>
              <a:rPr lang="sr-Latn-BA" b="1" dirty="0"/>
              <a:t>kompleksnost</a:t>
            </a:r>
            <a:endParaRPr lang="en-US" dirty="0"/>
          </a:p>
          <a:p>
            <a:endParaRPr lang="sr-Latn-BA" dirty="0" smtClean="0"/>
          </a:p>
        </p:txBody>
      </p:sp>
    </p:spTree>
    <p:extLst>
      <p:ext uri="{BB962C8B-B14F-4D97-AF65-F5344CB8AC3E}">
        <p14:creationId xmlns:p14="http://schemas.microsoft.com/office/powerpoint/2010/main" val="251643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2160589"/>
            <a:ext cx="10083031" cy="4378756"/>
          </a:xfrm>
        </p:spPr>
        <p:txBody>
          <a:bodyPr>
            <a:normAutofit/>
          </a:bodyPr>
          <a:lstStyle/>
          <a:p>
            <a:r>
              <a:rPr lang="sr-Latn-BA" sz="2000" dirty="0"/>
              <a:t>P</a:t>
            </a:r>
            <a:r>
              <a:rPr lang="sr-Latn-BA" sz="2000" dirty="0" smtClean="0"/>
              <a:t>rema </a:t>
            </a:r>
            <a:r>
              <a:rPr lang="sr-Latn-BA" sz="2000" dirty="0"/>
              <a:t>Zakonu o privrednim društvima, za obavljanje poslovne aktivnosti mogu se </a:t>
            </a:r>
            <a:r>
              <a:rPr lang="sr-Latn-BA" sz="2000" dirty="0" smtClean="0"/>
              <a:t>osnovati:</a:t>
            </a:r>
          </a:p>
          <a:p>
            <a:r>
              <a:rPr lang="sr-Latn-BA" sz="2000" dirty="0" smtClean="0"/>
              <a:t> </a:t>
            </a:r>
            <a:r>
              <a:rPr lang="sr-Latn-BA" sz="2000" dirty="0"/>
              <a:t>društva lica (inokosna, ortačka, komanditna društva) kojima je svojstven koncept dohotka i </a:t>
            </a:r>
            <a:endParaRPr lang="sr-Latn-BA" sz="2000" dirty="0" smtClean="0"/>
          </a:p>
          <a:p>
            <a:r>
              <a:rPr lang="sr-Latn-BA" sz="2000" dirty="0" smtClean="0"/>
              <a:t>društva </a:t>
            </a:r>
            <a:r>
              <a:rPr lang="sr-Latn-BA" sz="2000" dirty="0"/>
              <a:t>kapitala (društva ograničene odgovornosti i akcionarska društva) kojima je svojstven koncept dobitka. </a:t>
            </a:r>
            <a:endParaRPr lang="sr-Latn-BA" sz="2000" dirty="0" smtClean="0"/>
          </a:p>
          <a:p>
            <a:r>
              <a:rPr lang="sr-Latn-BA" sz="2000" dirty="0" smtClean="0"/>
              <a:t>Iz </a:t>
            </a:r>
            <a:r>
              <a:rPr lang="sr-Latn-BA" sz="2000" dirty="0"/>
              <a:t>karaktera i ponašanja bilo kog oblika poslovne organizacije društva lica izvedena je </a:t>
            </a:r>
            <a:r>
              <a:rPr lang="sr-Latn-BA" sz="2000" b="1" dirty="0"/>
              <a:t>vlasnička teorija firme</a:t>
            </a:r>
            <a:r>
              <a:rPr lang="sr-Latn-BA" sz="2000" dirty="0"/>
              <a:t>, a iz društva kapitala izvedena je teorija firme</a:t>
            </a:r>
            <a:r>
              <a:rPr lang="sr-Latn-BA" sz="2000" b="1" dirty="0"/>
              <a:t>, </a:t>
            </a:r>
            <a:r>
              <a:rPr lang="sr-Latn-BA" sz="2000" dirty="0"/>
              <a:t>odnosno</a:t>
            </a:r>
            <a:r>
              <a:rPr lang="sr-Latn-BA" sz="2000" b="1" dirty="0"/>
              <a:t> teorija entiteta poslovne firme</a:t>
            </a:r>
            <a:r>
              <a:rPr lang="sr-Latn-BA" sz="2000" dirty="0"/>
              <a:t> za koju se vezuje i nastanak korporacije kao prvobitnog oblika preduzeća s javnom </a:t>
            </a:r>
            <a:r>
              <a:rPr lang="sr-Latn-BA" sz="2000" dirty="0" smtClean="0"/>
              <a:t>odgovornošću.</a:t>
            </a:r>
            <a:endParaRPr lang="sr-Latn-BA" sz="2000" dirty="0"/>
          </a:p>
        </p:txBody>
      </p:sp>
    </p:spTree>
    <p:extLst>
      <p:ext uri="{BB962C8B-B14F-4D97-AF65-F5344CB8AC3E}">
        <p14:creationId xmlns:p14="http://schemas.microsoft.com/office/powerpoint/2010/main" val="345750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Finansijski sistem</a:t>
            </a:r>
          </a:p>
          <a:p>
            <a:pPr marL="0" indent="0">
              <a:buNone/>
            </a:pPr>
            <a:r>
              <a:rPr lang="sr-Latn-BA" dirty="0"/>
              <a:t>Finansijski sistem se sastoji iz kombinacije većeg broja:</a:t>
            </a:r>
            <a:endParaRPr lang="en-US" dirty="0"/>
          </a:p>
          <a:p>
            <a:pPr lvl="0"/>
            <a:r>
              <a:rPr lang="sr-Latn-BA" b="1" dirty="0"/>
              <a:t>institucija odnosno učesnika:</a:t>
            </a:r>
            <a:r>
              <a:rPr lang="sr-Latn-BA" dirty="0"/>
              <a:t> Centralne banke, poslovnih banaka, štedionica, investicionih banaka, osiguravajućih društava, posredujućih organizacija,</a:t>
            </a:r>
            <a:endParaRPr lang="en-US" dirty="0"/>
          </a:p>
          <a:p>
            <a:pPr lvl="0"/>
            <a:r>
              <a:rPr lang="sr-Latn-BA" b="1" dirty="0"/>
              <a:t>finansijskih tržišta:</a:t>
            </a:r>
            <a:r>
              <a:rPr lang="sr-Latn-BA" dirty="0"/>
              <a:t> tržište novca, kapitala, deviznog tržišta, </a:t>
            </a:r>
            <a:endParaRPr lang="en-US" dirty="0"/>
          </a:p>
          <a:p>
            <a:pPr lvl="0"/>
            <a:r>
              <a:rPr lang="sr-Latn-BA" b="1" dirty="0"/>
              <a:t>finansijskih instrumenata:</a:t>
            </a:r>
            <a:r>
              <a:rPr lang="sr-Latn-BA" dirty="0"/>
              <a:t> instrumenata duga, vlasničkih instrumenata i derivativnih – izvedenih instrumenata.</a:t>
            </a:r>
            <a:endParaRPr lang="en-US" dirty="0"/>
          </a:p>
          <a:p>
            <a:pPr marL="0" indent="0">
              <a:buNone/>
            </a:pPr>
            <a:r>
              <a:rPr lang="sr-Latn-BA" dirty="0"/>
              <a:t>Dakle, najvažniji elementi finansijskog sistema su:</a:t>
            </a:r>
            <a:endParaRPr lang="en-US" dirty="0"/>
          </a:p>
          <a:p>
            <a:pPr lvl="0"/>
            <a:r>
              <a:rPr lang="sr-Latn-BA" dirty="0"/>
              <a:t>finansijska tržišta,</a:t>
            </a:r>
            <a:endParaRPr lang="en-US" dirty="0"/>
          </a:p>
          <a:p>
            <a:pPr lvl="0"/>
            <a:r>
              <a:rPr lang="sr-Latn-BA" dirty="0"/>
              <a:t>finansijske institucije,</a:t>
            </a:r>
            <a:endParaRPr lang="en-US" dirty="0"/>
          </a:p>
          <a:p>
            <a:pPr lvl="0"/>
            <a:r>
              <a:rPr lang="sr-Latn-BA" dirty="0"/>
              <a:t>finansijski instrumenti.</a:t>
            </a:r>
            <a:endParaRPr lang="en-US" dirty="0"/>
          </a:p>
          <a:p>
            <a:endParaRPr lang="sr-Latn-BA" dirty="0" smtClean="0"/>
          </a:p>
        </p:txBody>
      </p:sp>
    </p:spTree>
    <p:extLst>
      <p:ext uri="{BB962C8B-B14F-4D97-AF65-F5344CB8AC3E}">
        <p14:creationId xmlns:p14="http://schemas.microsoft.com/office/powerpoint/2010/main" val="451762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930400"/>
            <a:ext cx="9879830" cy="4645891"/>
          </a:xfrm>
        </p:spPr>
        <p:txBody>
          <a:bodyPr>
            <a:normAutofit/>
          </a:bodyPr>
          <a:lstStyle/>
          <a:p>
            <a:pPr marL="0" indent="0">
              <a:buNone/>
            </a:pPr>
            <a:r>
              <a:rPr lang="sr-Latn-BA" b="1" dirty="0" smtClean="0"/>
              <a:t>Finansijski sistem</a:t>
            </a:r>
          </a:p>
          <a:p>
            <a:r>
              <a:rPr lang="sr-Latn-BA" dirty="0"/>
              <a:t>Da bismo razumjeli ulogu koju razvijeni sistem ima u funkcionisanju privrede jedne zemlje, uzmimo za početak hipotetički primjer jedne zatvorene privrede, zanemarujući pritom odnose između sektora, a pažnju ćemo usmjeriti samo na poslovne odnose između njih. Ta naša dva hipotetička sektora su:</a:t>
            </a:r>
            <a:endParaRPr lang="en-US" dirty="0"/>
          </a:p>
          <a:p>
            <a:pPr lvl="0"/>
            <a:r>
              <a:rPr lang="sr-Latn-BA" dirty="0"/>
              <a:t>sektor stanovništva – za koji se pretpostavlja da u početku u potpunosti kontroliše sve najvažnije resurse, prije svih zemlju, rad i kapital. Da bi ovaj sektor zadovoljio potrebe i obezbijedio opstanak, neophodna je proizvodnja određenih artikala i vršenje različitih usluga, što se odvija u drugom sektoru;</a:t>
            </a:r>
            <a:endParaRPr lang="en-US" dirty="0"/>
          </a:p>
          <a:p>
            <a:pPr lvl="0"/>
            <a:r>
              <a:rPr lang="sr-Latn-BA" dirty="0"/>
              <a:t>sektor privrednih subjekata</a:t>
            </a:r>
            <a:r>
              <a:rPr lang="sr-Latn-BA" dirty="0" smtClean="0"/>
              <a:t>.</a:t>
            </a:r>
            <a:endParaRPr lang="en-US" dirty="0"/>
          </a:p>
        </p:txBody>
      </p:sp>
    </p:spTree>
    <p:extLst>
      <p:ext uri="{BB962C8B-B14F-4D97-AF65-F5344CB8AC3E}">
        <p14:creationId xmlns:p14="http://schemas.microsoft.com/office/powerpoint/2010/main" val="4286697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2. Globalno, ekonomsko i finansijsko okruženje</a:t>
            </a:r>
            <a:r>
              <a:rPr lang="en-US" b="1" dirty="0"/>
              <a:t/>
            </a:r>
            <a:br>
              <a:rPr lang="en-US" b="1" dirty="0"/>
            </a:br>
            <a:endParaRPr lang="sr-Latn-BA" dirty="0"/>
          </a:p>
        </p:txBody>
      </p:sp>
      <p:sp>
        <p:nvSpPr>
          <p:cNvPr id="3" name="Content Placeholder 2"/>
          <p:cNvSpPr>
            <a:spLocks noGrp="1"/>
          </p:cNvSpPr>
          <p:nvPr>
            <p:ph idx="1"/>
          </p:nvPr>
        </p:nvSpPr>
        <p:spPr>
          <a:xfrm>
            <a:off x="677334" y="1736436"/>
            <a:ext cx="11052848" cy="4932219"/>
          </a:xfrm>
        </p:spPr>
        <p:txBody>
          <a:bodyPr>
            <a:normAutofit fontScale="92500" lnSpcReduction="10000"/>
          </a:bodyPr>
          <a:lstStyle/>
          <a:p>
            <a:pPr marL="0" indent="0">
              <a:buNone/>
            </a:pPr>
            <a:r>
              <a:rPr lang="sr-Latn-BA" b="1" dirty="0" smtClean="0"/>
              <a:t>Finansijski sistem</a:t>
            </a:r>
          </a:p>
          <a:p>
            <a:r>
              <a:rPr lang="sr-Latn-BA" dirty="0"/>
              <a:t>Efikasan finansijski sistem treba da bude u funkciji opstanka, rasta i razvoja nacionalne ekonomije i cjelokupnog društvenog prosperiteta. Pri tome su važne njegove funkcije:</a:t>
            </a:r>
            <a:endParaRPr lang="en-US" dirty="0"/>
          </a:p>
          <a:p>
            <a:pPr lvl="0"/>
            <a:r>
              <a:rPr lang="sr-Latn-BA" b="1" dirty="0"/>
              <a:t>štednja</a:t>
            </a:r>
            <a:r>
              <a:rPr lang="sr-Latn-BA" dirty="0"/>
              <a:t>, </a:t>
            </a:r>
            <a:r>
              <a:rPr lang="sr-Latn-BA" dirty="0" smtClean="0"/>
              <a:t>gdje se suficitarnim subjektima omogućuje izbor većeg broja instrumenata i institucija za njeno alociranje,</a:t>
            </a:r>
            <a:endParaRPr lang="en-US" dirty="0"/>
          </a:p>
          <a:p>
            <a:pPr lvl="0"/>
            <a:r>
              <a:rPr lang="sr-Latn-BA" b="1" dirty="0"/>
              <a:t>blagostanje</a:t>
            </a:r>
            <a:r>
              <a:rPr lang="sr-Latn-BA" dirty="0"/>
              <a:t>, gdje razvijeni finansijski sistem ima veću moć očuvanja i uvećanja blagostanja suficitarnih subjekata,</a:t>
            </a:r>
            <a:endParaRPr lang="en-US" dirty="0"/>
          </a:p>
          <a:p>
            <a:pPr lvl="0"/>
            <a:r>
              <a:rPr lang="sr-Latn-BA" b="1" dirty="0"/>
              <a:t>likvidnost, </a:t>
            </a:r>
            <a:r>
              <a:rPr lang="sr-Latn-BA" dirty="0"/>
              <a:t>jer razvijen i efikasan finansijski sistem omogućava brzu cirkulaciju novca i konverziju u finansijske instrumente, i obrnuto,</a:t>
            </a:r>
            <a:endParaRPr lang="en-US" dirty="0"/>
          </a:p>
          <a:p>
            <a:pPr lvl="0"/>
            <a:r>
              <a:rPr lang="sr-Latn-BA" b="1" dirty="0"/>
              <a:t>kreditna ekspanzija, </a:t>
            </a:r>
            <a:r>
              <a:rPr lang="sr-Latn-BA" dirty="0"/>
              <a:t>pogotovo kada učesnici na tržištu dospiju u stanje potrebe pribavljanja dodatih izvora finansiranja za ostvarivanje svojih poslovnih </a:t>
            </a:r>
            <a:r>
              <a:rPr lang="sr-Latn-BA" dirty="0" smtClean="0"/>
              <a:t>ciljeva</a:t>
            </a:r>
            <a:endParaRPr lang="en-US" dirty="0" smtClean="0"/>
          </a:p>
          <a:p>
            <a:pPr lvl="0"/>
            <a:r>
              <a:rPr lang="sr-Latn-BA" b="1" dirty="0" smtClean="0"/>
              <a:t>plaćanje, </a:t>
            </a:r>
            <a:r>
              <a:rPr lang="sr-Latn-BA" dirty="0" smtClean="0"/>
              <a:t>pri čemu postoji mnoštvo alternativa </a:t>
            </a:r>
            <a:r>
              <a:rPr lang="sr-Latn-BA" b="1" dirty="0" smtClean="0"/>
              <a:t>zaštita </a:t>
            </a:r>
            <a:r>
              <a:rPr lang="sr-Latn-BA" b="1" dirty="0"/>
              <a:t>od rizika, </a:t>
            </a:r>
            <a:r>
              <a:rPr lang="sr-Latn-BA" dirty="0"/>
              <a:t>gdje razvijeni finansijski sistem pruža raznovrsne mogućnosti, počev od različitih oblika osiguranja i obezbjeđenja od rizika, do poslova hedžinga </a:t>
            </a:r>
            <a:endParaRPr lang="sr-Latn-BA" dirty="0" smtClean="0"/>
          </a:p>
          <a:p>
            <a:pPr lvl="0"/>
            <a:r>
              <a:rPr lang="sr-Latn-BA" b="1" dirty="0" smtClean="0"/>
              <a:t>makroekonomija</a:t>
            </a:r>
            <a:r>
              <a:rPr lang="sr-Latn-BA" b="1" dirty="0"/>
              <a:t>, </a:t>
            </a:r>
            <a:r>
              <a:rPr lang="sr-Latn-BA" dirty="0"/>
              <a:t>u kojoj je finansijski sistem veoma regulisana oblast pomoću koje političke vlasti nastoje sprovesti mjere ekonomske politike, naročito u povezivanju dviju značajnih makroekonomskih kategorija – štednje i investicija, i time ostvare određene makroekonomske ciljeve pa i štedno-investicioni ciklus</a:t>
            </a:r>
            <a:endParaRPr lang="en-US" dirty="0"/>
          </a:p>
        </p:txBody>
      </p:sp>
    </p:spTree>
    <p:extLst>
      <p:ext uri="{BB962C8B-B14F-4D97-AF65-F5344CB8AC3E}">
        <p14:creationId xmlns:p14="http://schemas.microsoft.com/office/powerpoint/2010/main" val="319431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U skladu s tim, ukupna imovina kao i ukupno nastali dugovi pripadaju korporativnom preduzeću kao pravnom licu s vlasništvom, potraživanjima i obavezama i svim odgovornostima prema svojim konstituentima (vlasnicima, kreditorima, zaposlenima, dobavljačima, fiskusu...). </a:t>
            </a:r>
            <a:endParaRPr lang="sr-Latn-BA" sz="2000" dirty="0" smtClean="0"/>
          </a:p>
          <a:p>
            <a:r>
              <a:rPr lang="sr-Latn-BA" sz="2000" dirty="0" smtClean="0"/>
              <a:t>Riječ </a:t>
            </a:r>
            <a:r>
              <a:rPr lang="sr-Latn-BA" sz="2000" dirty="0"/>
              <a:t>je, dakle, o utemeljenom privrednopravnom entitetu gdje različite interesne grupe (stejkholderi) na osnovu ostvarivanja zajedničkih, tj. korporativnih ciljeva ostvaruju i svoje parcijalne ciljeve. </a:t>
            </a:r>
            <a:endParaRPr lang="sr-Latn-BA" sz="2000" dirty="0" smtClean="0"/>
          </a:p>
          <a:p>
            <a:r>
              <a:rPr lang="sr-Latn-BA" sz="2000" dirty="0" smtClean="0"/>
              <a:t>Za </a:t>
            </a:r>
            <a:r>
              <a:rPr lang="sr-Latn-BA" sz="2000" dirty="0"/>
              <a:t>razliku od društva lica korporacije, odnosno akcionarska društva, koja imaju i najsloženiju finansijsku strukturu, prodajući hartije od vrijednosti prodaju, zapravo, prava na buduće prinose preduzeća i tako dolazi do kapitala neophodnog za obavljanje njihove misije. </a:t>
            </a:r>
            <a:endParaRPr lang="sr-Latn-BA" sz="2000" dirty="0" smtClean="0"/>
          </a:p>
          <a:p>
            <a:r>
              <a:rPr lang="sr-Latn-BA" sz="2000" dirty="0" smtClean="0"/>
              <a:t>Akcionari </a:t>
            </a:r>
            <a:r>
              <a:rPr lang="sr-Latn-BA" sz="2000" dirty="0"/>
              <a:t>predstavljaju vlasnike korporativnog preduzeća i osnovu za isplatu njihovih prinosa (dividendi) čini ostvareni neto dobitak. </a:t>
            </a:r>
          </a:p>
        </p:txBody>
      </p:sp>
    </p:spTree>
    <p:extLst>
      <p:ext uri="{BB962C8B-B14F-4D97-AF65-F5344CB8AC3E}">
        <p14:creationId xmlns:p14="http://schemas.microsoft.com/office/powerpoint/2010/main" val="1307571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Korporacije u današnje vrijeme karakteriše ogromna finansijska snaga, tržišna moć, veliki obim poslovanja, ostvarenje visokih prihoda i masovnijeg zapošljavanja. </a:t>
            </a:r>
            <a:endParaRPr lang="sr-Latn-BA" sz="2000" dirty="0" smtClean="0"/>
          </a:p>
          <a:p>
            <a:r>
              <a:rPr lang="sr-Latn-BA" sz="2000" dirty="0" smtClean="0"/>
              <a:t>Glavna karakteritika </a:t>
            </a:r>
            <a:r>
              <a:rPr lang="sr-Latn-BA" sz="2000" dirty="0"/>
              <a:t>ovog oblika poslovne organizacije je pravna odvojenost korporacije od njenih vlasnika, gdje je vlasnička odgovornost ograničena visinom uloga što se smatra prednošću u odnosu na društva lica. </a:t>
            </a:r>
            <a:endParaRPr lang="sr-Latn-BA" sz="2000" dirty="0" smtClean="0"/>
          </a:p>
          <a:p>
            <a:r>
              <a:rPr lang="sr-Latn-BA" sz="2000" dirty="0" smtClean="0"/>
              <a:t>vlasništvo </a:t>
            </a:r>
            <a:r>
              <a:rPr lang="sr-Latn-BA" sz="2000" dirty="0"/>
              <a:t>dokazuje se posjedovanjem akcija (običnih i preferencijalnih), gdje svaka akcija predstavlja određeni udio u vlasništvu u odnosu na ukupan broj akcija u prometu. </a:t>
            </a:r>
            <a:endParaRPr lang="sr-Latn-BA" sz="2000" dirty="0" smtClean="0"/>
          </a:p>
          <a:p>
            <a:r>
              <a:rPr lang="sr-Latn-BA" sz="2000" dirty="0" smtClean="0"/>
              <a:t>One su </a:t>
            </a:r>
            <a:r>
              <a:rPr lang="sr-Latn-BA" sz="2000" dirty="0"/>
              <a:t>veoma lako prenosive, što je druga veoma značajna prednost korporativnog oblika organizacije. </a:t>
            </a:r>
          </a:p>
        </p:txBody>
      </p:sp>
    </p:spTree>
    <p:extLst>
      <p:ext uri="{BB962C8B-B14F-4D97-AF65-F5344CB8AC3E}">
        <p14:creationId xmlns:p14="http://schemas.microsoft.com/office/powerpoint/2010/main" val="1859467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smtClean="0"/>
              <a:t>Korporacijama se pripisuje kao </a:t>
            </a:r>
            <a:r>
              <a:rPr lang="sr-Latn-BA" sz="2000" dirty="0"/>
              <a:t>nedostatak: </a:t>
            </a:r>
            <a:endParaRPr lang="en-US" sz="2000" dirty="0"/>
          </a:p>
          <a:p>
            <a:pPr lvl="0"/>
            <a:r>
              <a:rPr lang="sr-Latn-BA" sz="2000" dirty="0"/>
              <a:t>dvostruko oporezivanje, jer korporacija plaća porez na dobit, a i akcionari se oporezuju kada ostvare dohodak po osnovu dividende,</a:t>
            </a:r>
            <a:endParaRPr lang="en-US" sz="2000" dirty="0"/>
          </a:p>
          <a:p>
            <a:pPr lvl="0"/>
            <a:r>
              <a:rPr lang="sr-Latn-BA" sz="2000" dirty="0"/>
              <a:t>sve veći jaz između korporacije i vlasnika kapitala zbog disperziranog vlasništva i asimetričnosti informacija,</a:t>
            </a:r>
            <a:endParaRPr lang="en-US" sz="2000" dirty="0"/>
          </a:p>
          <a:p>
            <a:pPr lvl="0"/>
            <a:r>
              <a:rPr lang="sr-Latn-BA" sz="2000" dirty="0"/>
              <a:t>složenije i dugotrajnije birokratske procedure prilikom osnivanja korporacije.</a:t>
            </a:r>
            <a:endParaRPr lang="en-US" sz="2000" dirty="0"/>
          </a:p>
          <a:p>
            <a:r>
              <a:rPr lang="sr-Latn-BA" sz="2000" dirty="0"/>
              <a:t>Na rad korporacije i ostvarivanje njenih ciljeva utiču unutrašnji faktori (interesne grupe – stejkholderi, resursi, kompetentnost) i spoljni (privredni sistem, tržište, konkurencija). </a:t>
            </a:r>
          </a:p>
        </p:txBody>
      </p:sp>
    </p:spTree>
    <p:extLst>
      <p:ext uri="{BB962C8B-B14F-4D97-AF65-F5344CB8AC3E}">
        <p14:creationId xmlns:p14="http://schemas.microsoft.com/office/powerpoint/2010/main" val="1459673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Dobre investicione i finansijske odluke koje je donio finansijski menadžer trebale bi biti nadmoćnije od konkurencije i biti u funkciji efikasnog i efektivnog funkcionisanja preduzetničkog trougla:</a:t>
            </a:r>
            <a:endParaRPr lang="en-US" sz="2000" dirty="0"/>
          </a:p>
          <a:p>
            <a:endParaRPr lang="sr-Latn-BA" sz="2000" dirty="0"/>
          </a:p>
        </p:txBody>
      </p:sp>
      <p:pic>
        <p:nvPicPr>
          <p:cNvPr id="13" name="Picture 12"/>
          <p:cNvPicPr>
            <a:picLocks noChangeAspect="1"/>
          </p:cNvPicPr>
          <p:nvPr/>
        </p:nvPicPr>
        <p:blipFill>
          <a:blip r:embed="rId2"/>
          <a:stretch>
            <a:fillRect/>
          </a:stretch>
        </p:blipFill>
        <p:spPr>
          <a:xfrm>
            <a:off x="2670836" y="2759796"/>
            <a:ext cx="6671844" cy="3290022"/>
          </a:xfrm>
          <a:prstGeom prst="rect">
            <a:avLst/>
          </a:prstGeom>
        </p:spPr>
      </p:pic>
    </p:spTree>
    <p:extLst>
      <p:ext uri="{BB962C8B-B14F-4D97-AF65-F5344CB8AC3E}">
        <p14:creationId xmlns:p14="http://schemas.microsoft.com/office/powerpoint/2010/main" val="2816062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Na osnovu navedenog osnovano je konstatovati da konačna odluka o strukturi izvora finansiranja mora polaziti od raspoloživosti potrebnih izvora finansiranja i razmatranja još nekoliko važnih pitanja:</a:t>
            </a:r>
            <a:endParaRPr lang="en-US" sz="2000" dirty="0"/>
          </a:p>
          <a:p>
            <a:pPr lvl="0"/>
            <a:r>
              <a:rPr lang="sr-Latn-BA" sz="2000" i="1" dirty="0"/>
              <a:t>Vrijeme dospijeća postojećih i potencijalnih izvora za vraćanje</a:t>
            </a:r>
            <a:r>
              <a:rPr lang="sr-Latn-BA" sz="2000" dirty="0"/>
              <a:t>. </a:t>
            </a:r>
            <a:endParaRPr lang="en-US" sz="2000" dirty="0"/>
          </a:p>
          <a:p>
            <a:r>
              <a:rPr lang="sr-Latn-BA" sz="2000" i="1" dirty="0"/>
              <a:t>Troškovi ugovaranja i angažovanja izvora, koji redukuju (smanjuju) primanja od izvora</a:t>
            </a:r>
            <a:r>
              <a:rPr lang="sr-Latn-BA" sz="2000" dirty="0"/>
              <a:t>. </a:t>
            </a:r>
            <a:endParaRPr lang="en-US" sz="2000" dirty="0"/>
          </a:p>
          <a:p>
            <a:r>
              <a:rPr lang="sr-Latn-BA" sz="2000" i="1" dirty="0"/>
              <a:t>Finansijska fleksibilnost (elastičnost)</a:t>
            </a:r>
            <a:r>
              <a:rPr lang="sr-Latn-BA" sz="2000" dirty="0"/>
              <a:t>. </a:t>
            </a:r>
            <a:endParaRPr lang="en-US" sz="2000" dirty="0"/>
          </a:p>
          <a:p>
            <a:r>
              <a:rPr lang="sr-Latn-BA" sz="2000" i="1" dirty="0"/>
              <a:t>Neizvjesnost obezbjeđenja izvora u </a:t>
            </a:r>
            <a:r>
              <a:rPr lang="sr-Latn-BA" sz="2000" i="1" dirty="0" smtClean="0"/>
              <a:t>budućnosti</a:t>
            </a:r>
            <a:endParaRPr lang="en-US" sz="2000" dirty="0"/>
          </a:p>
          <a:p>
            <a:endParaRPr lang="sr-Latn-BA" sz="2000" dirty="0"/>
          </a:p>
        </p:txBody>
      </p:sp>
    </p:spTree>
    <p:extLst>
      <p:ext uri="{BB962C8B-B14F-4D97-AF65-F5344CB8AC3E}">
        <p14:creationId xmlns:p14="http://schemas.microsoft.com/office/powerpoint/2010/main" val="1480559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U tom smislu bi, kako smatraju, i ciljna funkcija korporativnog preduzeća trebala biti šire postavljena i da uzme u obzir ne samo interese vlasnika već i drugih interesnih grupa, gdje su se afirmisala dva pristupa u procesu formulisanja ciljeva:</a:t>
            </a:r>
            <a:endParaRPr lang="en-US" sz="2000" dirty="0"/>
          </a:p>
          <a:p>
            <a:pPr lvl="0"/>
            <a:r>
              <a:rPr lang="sr-Latn-BA" sz="2000" b="1" dirty="0"/>
              <a:t>bihevioristički</a:t>
            </a:r>
            <a:r>
              <a:rPr lang="sr-Latn-BA" sz="2000" dirty="0"/>
              <a:t>, koji se usredsređuje na proces odlučivanja u velikim preduzećima sa mnogo proizvoda i sa neizvjesnošću na imperfektnom tržištu.</a:t>
            </a:r>
            <a:endParaRPr lang="en-US" sz="2000" dirty="0"/>
          </a:p>
          <a:p>
            <a:r>
              <a:rPr lang="sr-Latn-BA" sz="2000" b="1" dirty="0"/>
              <a:t>menadžerski</a:t>
            </a:r>
            <a:r>
              <a:rPr lang="sr-Latn-BA" sz="2000" dirty="0"/>
              <a:t>, koji, polazeći od izražene autonomnosti akcionara (vlasnika) u korporativnom preduzeću, nastoji da ublaži osnovni aksiom neoklasične teorije maksimiranja profita u korist njegovih vlasnika</a:t>
            </a:r>
            <a:endParaRPr lang="en-US" sz="2000" dirty="0"/>
          </a:p>
          <a:p>
            <a:endParaRPr lang="sr-Latn-BA" sz="2000" dirty="0"/>
          </a:p>
        </p:txBody>
      </p:sp>
    </p:spTree>
    <p:extLst>
      <p:ext uri="{BB962C8B-B14F-4D97-AF65-F5344CB8AC3E}">
        <p14:creationId xmlns:p14="http://schemas.microsoft.com/office/powerpoint/2010/main" val="2811612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1. Pojmovno određenje i cilj korporacije</a:t>
            </a:r>
            <a:endParaRPr lang="en-US" b="1" dirty="0"/>
          </a:p>
        </p:txBody>
      </p:sp>
      <p:sp>
        <p:nvSpPr>
          <p:cNvPr id="3" name="Content Placeholder 2"/>
          <p:cNvSpPr>
            <a:spLocks noGrp="1"/>
          </p:cNvSpPr>
          <p:nvPr>
            <p:ph idx="1"/>
          </p:nvPr>
        </p:nvSpPr>
        <p:spPr>
          <a:xfrm>
            <a:off x="677333" y="1930400"/>
            <a:ext cx="10083031" cy="4608945"/>
          </a:xfrm>
        </p:spPr>
        <p:txBody>
          <a:bodyPr>
            <a:normAutofit/>
          </a:bodyPr>
          <a:lstStyle/>
          <a:p>
            <a:r>
              <a:rPr lang="sr-Latn-BA" sz="2000" dirty="0"/>
              <a:t>Bez obzira na kritike isticanja dobiti kao cilja poslovanja preduzeća, nema sumnje da je dobit preduslov ostvarivanja drugih, takođe veoma važnih ciljeva, jer bez </a:t>
            </a:r>
            <a:r>
              <a:rPr lang="sr-Latn-BA" sz="2000" b="1" dirty="0"/>
              <a:t>maksimiranja dobitka u dugom roku</a:t>
            </a:r>
            <a:r>
              <a:rPr lang="sr-Latn-BA" sz="2000" dirty="0"/>
              <a:t>:</a:t>
            </a:r>
            <a:endParaRPr lang="en-US" sz="2000" dirty="0"/>
          </a:p>
          <a:p>
            <a:pPr lvl="0"/>
            <a:r>
              <a:rPr lang="sr-Latn-BA" sz="2000" dirty="0"/>
              <a:t>nema rasta ni razvoja, a bez rasta i razvoja korporacije ugrožava se konkurentnost njenih učinaka, što, opet, dovodi u pitanje njen opstanak na tržištu;</a:t>
            </a:r>
            <a:endParaRPr lang="en-US" sz="2000" dirty="0"/>
          </a:p>
          <a:p>
            <a:pPr lvl="0"/>
            <a:r>
              <a:rPr lang="sr-Latn-BA" sz="2000" dirty="0"/>
              <a:t>nije moguće naći nove investitore koji će uložiti dodatni kapital, jer druge korporacije obezbjeđuju više prinose na uloženi kapital;</a:t>
            </a:r>
            <a:endParaRPr lang="en-US" sz="2000" dirty="0"/>
          </a:p>
          <a:p>
            <a:pPr lvl="0"/>
            <a:r>
              <a:rPr lang="sr-Latn-BA" sz="2000" dirty="0"/>
              <a:t>nije moguće održati, pa ni povećati komponente kapitala koje su besplatne, ne zahtijevaju nikakve izdatke, kao što su: emisiona premija, rezervni (zakonski i statutarni) kapital i zadržani (neisplaćeni) dobici, koji imaju pozitivne reperkusije i na finansijski rezultat.</a:t>
            </a:r>
            <a:endParaRPr lang="en-US" sz="2000" dirty="0"/>
          </a:p>
          <a:p>
            <a:endParaRPr lang="sr-Latn-BA" sz="2000" dirty="0"/>
          </a:p>
        </p:txBody>
      </p:sp>
    </p:spTree>
    <p:extLst>
      <p:ext uri="{BB962C8B-B14F-4D97-AF65-F5344CB8AC3E}">
        <p14:creationId xmlns:p14="http://schemas.microsoft.com/office/powerpoint/2010/main" val="320962483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28</TotalTime>
  <Words>2289</Words>
  <Application>Microsoft Office PowerPoint</Application>
  <PresentationFormat>Widescreen</PresentationFormat>
  <Paragraphs>129</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Trebuchet MS</vt:lpstr>
      <vt:lpstr>Wingdings 3</vt:lpstr>
      <vt:lpstr>Facet</vt:lpstr>
      <vt:lpstr>I KORPORACIJE I FINANSIJSKI SISTEM </vt:lpstr>
      <vt:lpstr>1. Pojmovno određenje i cilj korporacije</vt:lpstr>
      <vt:lpstr>1. Pojmovno određenje i cilj korporacije</vt:lpstr>
      <vt:lpstr>1. Pojmovno određenje i cilj korporacije</vt:lpstr>
      <vt:lpstr>1. Pojmovno određenje i cilj korporacije</vt:lpstr>
      <vt:lpstr>1. Pojmovno određenje i cilj korporacije</vt:lpstr>
      <vt:lpstr>1. Pojmovno određenje i cilj korporacije</vt:lpstr>
      <vt:lpstr>1. Pojmovno određenje i cilj korporacije</vt:lpstr>
      <vt:lpstr>1. Pojmovno određenje i cilj korporacije</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lpstr>2. Globalno, ekonomsko i finansijsko okruženje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KORPORACIJE I FINANSIJSKI SISTEM</dc:title>
  <dc:creator>Tajana</dc:creator>
  <cp:lastModifiedBy>Tajana</cp:lastModifiedBy>
  <cp:revision>11</cp:revision>
  <dcterms:created xsi:type="dcterms:W3CDTF">2023-11-30T12:20:48Z</dcterms:created>
  <dcterms:modified xsi:type="dcterms:W3CDTF">2024-11-27T09:20:27Z</dcterms:modified>
</cp:coreProperties>
</file>