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25"/>
  </p:notesMasterIdLst>
  <p:sldIdLst>
    <p:sldId id="256" r:id="rId2"/>
    <p:sldId id="294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10" r:id="rId18"/>
    <p:sldId id="309" r:id="rId19"/>
    <p:sldId id="311" r:id="rId20"/>
    <p:sldId id="313" r:id="rId21"/>
    <p:sldId id="312" r:id="rId22"/>
    <p:sldId id="314" r:id="rId23"/>
    <p:sldId id="268" r:id="rId24"/>
  </p:sldIdLst>
  <p:sldSz cx="9144000" cy="5143500" type="screen16x9"/>
  <p:notesSz cx="6858000" cy="9144000"/>
  <p:embeddedFontLst>
    <p:embeddedFont>
      <p:font typeface="Segoe UI Light" panose="020B0502040204020203" pitchFamily="34" charset="0"/>
      <p:regular r:id="rId26"/>
      <p:italic r:id="rId27"/>
    </p:embeddedFont>
    <p:embeddedFont>
      <p:font typeface="Source Sans Pro" panose="020B0604020202020204" charset="0"/>
      <p:regular r:id="rId28"/>
      <p:bold r:id="rId29"/>
      <p:italic r:id="rId30"/>
      <p:boldItalic r:id="rId31"/>
    </p:embeddedFont>
    <p:embeddedFont>
      <p:font typeface="Cambria Math" panose="02040503050406030204" pitchFamily="18" charset="0"/>
      <p:regular r:id="rId32"/>
    </p:embeddedFont>
    <p:embeddedFont>
      <p:font typeface="Segoe UI Black" panose="020B0A02040204020203" pitchFamily="34" charset="0"/>
      <p:bold r:id="rId33"/>
      <p:boldItalic r:id="rId34"/>
    </p:embeddedFont>
    <p:embeddedFont>
      <p:font typeface="Oswald" panose="020B0604020202020204" charset="-18"/>
      <p:regular r:id="rId35"/>
      <p:bold r:id="rId36"/>
    </p:embeddedFont>
    <p:embeddedFont>
      <p:font typeface="Cambria" panose="02040503050406030204" pitchFamily="18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D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057B260-235A-4DA7-9D08-349C70A2B37C}">
  <a:tblStyle styleId="{B057B260-235A-4DA7-9D08-349C70A2B37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660"/>
  </p:normalViewPr>
  <p:slideViewPr>
    <p:cSldViewPr>
      <p:cViewPr varScale="1">
        <p:scale>
          <a:sx n="93" d="100"/>
          <a:sy n="93" d="100"/>
        </p:scale>
        <p:origin x="708" y="6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461097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7555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638697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35" name="Google Shape;35;p2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36" name="Google Shape;36;p2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2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40" name="Google Shape;40;p2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1" name="Google Shape;41;p2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2" name="Google Shape;42;p2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43" name="Google Shape;43;p2"/>
          <p:cNvGrpSpPr/>
          <p:nvPr/>
        </p:nvGrpSpPr>
        <p:grpSpPr>
          <a:xfrm>
            <a:off x="-42837" y="2005088"/>
            <a:ext cx="9229575" cy="642787"/>
            <a:chOff x="-42837" y="4443488"/>
            <a:chExt cx="9229575" cy="642787"/>
          </a:xfrm>
        </p:grpSpPr>
        <p:sp>
          <p:nvSpPr>
            <p:cNvPr id="44" name="Google Shape;44;p2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69;p2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 txBox="1">
            <a:spLocks noGrp="1"/>
          </p:cNvSpPr>
          <p:nvPr>
            <p:ph type="ctrTitle"/>
          </p:nvPr>
        </p:nvSpPr>
        <p:spPr>
          <a:xfrm>
            <a:off x="2847975" y="3363425"/>
            <a:ext cx="5610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6"/>
          <p:cNvSpPr txBox="1">
            <a:spLocks noGrp="1"/>
          </p:cNvSpPr>
          <p:nvPr>
            <p:ph type="body" idx="1"/>
          </p:nvPr>
        </p:nvSpPr>
        <p:spPr>
          <a:xfrm>
            <a:off x="1131500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6" name="Google Shape;206;p6"/>
          <p:cNvSpPr txBox="1">
            <a:spLocks noGrp="1"/>
          </p:cNvSpPr>
          <p:nvPr>
            <p:ph type="body" idx="2"/>
          </p:nvPr>
        </p:nvSpPr>
        <p:spPr>
          <a:xfrm>
            <a:off x="4672563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7" name="Google Shape;207;p6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208" name="Google Shape;208;p6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209" name="Google Shape;209;p6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6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6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2" name="Google Shape;212;p6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213" name="Google Shape;213;p6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4" name="Google Shape;214;p6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5" name="Google Shape;215;p6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16" name="Google Shape;216;p6"/>
          <p:cNvGrpSpPr/>
          <p:nvPr/>
        </p:nvGrpSpPr>
        <p:grpSpPr>
          <a:xfrm>
            <a:off x="-42837" y="4443488"/>
            <a:ext cx="9229575" cy="642787"/>
            <a:chOff x="-42837" y="4443488"/>
            <a:chExt cx="9229575" cy="642787"/>
          </a:xfrm>
        </p:grpSpPr>
        <p:sp>
          <p:nvSpPr>
            <p:cNvPr id="217" name="Google Shape;217;p6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6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2" name="Google Shape;242;p6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6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6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6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381000" y="7"/>
            <a:ext cx="8382000" cy="5162348"/>
            <a:chOff x="381000" y="-18750"/>
            <a:chExt cx="8382000" cy="5181000"/>
          </a:xfrm>
        </p:grpSpPr>
        <p:cxnSp>
          <p:nvCxnSpPr>
            <p:cNvPr id="7" name="Google Shape;7;p1"/>
            <p:cNvCxnSpPr/>
            <p:nvPr/>
          </p:nvCxnSpPr>
          <p:spPr>
            <a:xfrm>
              <a:off x="76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" name="Google Shape;8;p1"/>
            <p:cNvCxnSpPr/>
            <p:nvPr/>
          </p:nvCxnSpPr>
          <p:spPr>
            <a:xfrm>
              <a:off x="152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" name="Google Shape;9;p1"/>
            <p:cNvCxnSpPr/>
            <p:nvPr/>
          </p:nvCxnSpPr>
          <p:spPr>
            <a:xfrm>
              <a:off x="228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10;p1"/>
            <p:cNvCxnSpPr/>
            <p:nvPr/>
          </p:nvCxnSpPr>
          <p:spPr>
            <a:xfrm>
              <a:off x="304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1"/>
            <p:cNvCxnSpPr/>
            <p:nvPr/>
          </p:nvCxnSpPr>
          <p:spPr>
            <a:xfrm>
              <a:off x="381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1"/>
            <p:cNvCxnSpPr/>
            <p:nvPr/>
          </p:nvCxnSpPr>
          <p:spPr>
            <a:xfrm>
              <a:off x="457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1"/>
            <p:cNvCxnSpPr/>
            <p:nvPr/>
          </p:nvCxnSpPr>
          <p:spPr>
            <a:xfrm>
              <a:off x="533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1"/>
            <p:cNvCxnSpPr/>
            <p:nvPr/>
          </p:nvCxnSpPr>
          <p:spPr>
            <a:xfrm>
              <a:off x="609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1"/>
            <p:cNvCxnSpPr/>
            <p:nvPr/>
          </p:nvCxnSpPr>
          <p:spPr>
            <a:xfrm>
              <a:off x="685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1"/>
            <p:cNvCxnSpPr/>
            <p:nvPr/>
          </p:nvCxnSpPr>
          <p:spPr>
            <a:xfrm>
              <a:off x="762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1"/>
            <p:cNvCxnSpPr/>
            <p:nvPr/>
          </p:nvCxnSpPr>
          <p:spPr>
            <a:xfrm>
              <a:off x="838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1"/>
            <p:cNvCxnSpPr/>
            <p:nvPr/>
          </p:nvCxnSpPr>
          <p:spPr>
            <a:xfrm>
              <a:off x="38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1"/>
            <p:cNvCxnSpPr/>
            <p:nvPr/>
          </p:nvCxnSpPr>
          <p:spPr>
            <a:xfrm>
              <a:off x="114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1"/>
            <p:cNvCxnSpPr/>
            <p:nvPr/>
          </p:nvCxnSpPr>
          <p:spPr>
            <a:xfrm>
              <a:off x="190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1"/>
            <p:cNvCxnSpPr/>
            <p:nvPr/>
          </p:nvCxnSpPr>
          <p:spPr>
            <a:xfrm>
              <a:off x="266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1"/>
            <p:cNvCxnSpPr/>
            <p:nvPr/>
          </p:nvCxnSpPr>
          <p:spPr>
            <a:xfrm>
              <a:off x="342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1"/>
            <p:cNvCxnSpPr/>
            <p:nvPr/>
          </p:nvCxnSpPr>
          <p:spPr>
            <a:xfrm>
              <a:off x="419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1"/>
            <p:cNvCxnSpPr/>
            <p:nvPr/>
          </p:nvCxnSpPr>
          <p:spPr>
            <a:xfrm>
              <a:off x="495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1"/>
            <p:cNvCxnSpPr/>
            <p:nvPr/>
          </p:nvCxnSpPr>
          <p:spPr>
            <a:xfrm>
              <a:off x="571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1"/>
            <p:cNvCxnSpPr/>
            <p:nvPr/>
          </p:nvCxnSpPr>
          <p:spPr>
            <a:xfrm>
              <a:off x="647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1"/>
            <p:cNvCxnSpPr/>
            <p:nvPr/>
          </p:nvCxnSpPr>
          <p:spPr>
            <a:xfrm>
              <a:off x="723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1"/>
            <p:cNvCxnSpPr/>
            <p:nvPr/>
          </p:nvCxnSpPr>
          <p:spPr>
            <a:xfrm>
              <a:off x="800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1"/>
            <p:cNvCxnSpPr/>
            <p:nvPr/>
          </p:nvCxnSpPr>
          <p:spPr>
            <a:xfrm>
              <a:off x="876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30" name="Google Shape;30;p1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" name="Google Shape;31;p1"/>
          <p:cNvSpPr txBox="1">
            <a:spLocks noGrp="1"/>
          </p:cNvSpPr>
          <p:nvPr>
            <p:ph type="body" idx="1"/>
          </p:nvPr>
        </p:nvSpPr>
        <p:spPr>
          <a:xfrm>
            <a:off x="1075850" y="1540175"/>
            <a:ext cx="6996600" cy="19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2000"/>
              <a:buFont typeface="Source Sans Pro"/>
              <a:buChar char="◉"/>
              <a:defRPr sz="20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2" name="Google Shape;32;p1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3"/>
          <p:cNvSpPr txBox="1">
            <a:spLocks noGrp="1"/>
          </p:cNvSpPr>
          <p:nvPr>
            <p:ph type="ctrTitle"/>
          </p:nvPr>
        </p:nvSpPr>
        <p:spPr>
          <a:xfrm>
            <a:off x="2438400" y="2800350"/>
            <a:ext cx="5410200" cy="13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Arial" pitchFamily="34" charset="0"/>
              </a:rPr>
              <a:t>KRETANJE STANOVNIŠTVA</a:t>
            </a:r>
            <a:br>
              <a:rPr lang="sr-Latn-BA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Arial" pitchFamily="34" charset="0"/>
              </a:rPr>
            </a:br>
            <a:endParaRPr b="0" dirty="0">
              <a:solidFill>
                <a:schemeClr val="bg1"/>
              </a:solidFill>
              <a:latin typeface="Segoe UI Light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3" name="Google Shape;478;p15"/>
          <p:cNvSpPr txBox="1">
            <a:spLocks/>
          </p:cNvSpPr>
          <p:nvPr/>
        </p:nvSpPr>
        <p:spPr>
          <a:xfrm>
            <a:off x="2250300" y="514350"/>
            <a:ext cx="5369700" cy="11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EKONOMSKA STATISTIKA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Oswald"/>
              <a:sym typeface="Oswald"/>
            </a:endParaRPr>
          </a:p>
        </p:txBody>
      </p:sp>
      <p:sp>
        <p:nvSpPr>
          <p:cNvPr id="4" name="Google Shape;464;p13"/>
          <p:cNvSpPr txBox="1">
            <a:spLocks/>
          </p:cNvSpPr>
          <p:nvPr/>
        </p:nvSpPr>
        <p:spPr>
          <a:xfrm>
            <a:off x="152400" y="4229100"/>
            <a:ext cx="3581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en-US" sz="2000" b="1" dirty="0" err="1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Bojan</a:t>
            </a:r>
            <a:r>
              <a:rPr lang="en-US" sz="2000" b="1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Kresojevi</a:t>
            </a:r>
            <a:r>
              <a:rPr lang="sr-Latn-BA" sz="2000" b="1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ć, asistent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en-US" sz="2000" dirty="0" err="1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bojan.kresojevic</a:t>
            </a:r>
            <a:r>
              <a:rPr lang="sr-Latn-BA" sz="2000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@ef.unibl.org</a:t>
            </a:r>
            <a:endParaRPr kumimoji="0" lang="sr-Latn-BA" sz="18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Light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78900" y="715800"/>
                <a:ext cx="7772400" cy="330375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RS" dirty="0" smtClean="0"/>
                  <a:t>Za razliku od baznih indeksa koji su specijalizovani za </a:t>
                </a:r>
                <a:r>
                  <a:rPr lang="sr-Latn-RS" b="1" dirty="0" smtClean="0"/>
                  <a:t>ukupnu procentualnu promjenu</a:t>
                </a:r>
                <a:r>
                  <a:rPr lang="sr-Latn-RS" dirty="0"/>
                  <a:t>:</a:t>
                </a:r>
                <a:r>
                  <a:rPr lang="sr-Latn-RS" dirty="0" smtClean="0"/>
                  <a:t> </a:t>
                </a:r>
              </a:p>
              <a:p>
                <a:pPr marL="114300" lvl="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sPre>
                            <m:sPre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p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</m:sPre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bSup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dirty="0" smtClean="0"/>
              </a:p>
              <a:p>
                <a:pPr marL="114300" lvl="0" indent="0">
                  <a:buNone/>
                </a:pPr>
                <a:endParaRPr lang="sr-Latn-RS" dirty="0"/>
              </a:p>
              <a:p>
                <a:pPr marL="114300" lvl="0" indent="0">
                  <a:buNone/>
                </a:pPr>
                <a:r>
                  <a:rPr lang="sr-Latn-RS" dirty="0" smtClean="0"/>
                  <a:t>lančani indeksi su specijalizovani za </a:t>
                </a:r>
                <a:r>
                  <a:rPr lang="sr-Latn-RS" b="1" dirty="0" smtClean="0"/>
                  <a:t>godišnju stopu rasta</a:t>
                </a:r>
                <a:r>
                  <a:rPr lang="sr-Latn-RS" dirty="0"/>
                  <a:t>:</a:t>
                </a:r>
                <a:endParaRPr lang="sr-Latn-RS" dirty="0" smtClean="0"/>
              </a:p>
              <a:p>
                <a:pPr marL="114300" lvl="0" indent="0">
                  <a:buNone/>
                </a:pPr>
                <a:endParaRPr lang="sr-Latn-RS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sPre>
                            <m:sPrePr>
                              <m:ctrlPr>
                                <a:rPr lang="sr-Latn-RS" i="1" smtClean="0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p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</m:sPre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bSup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den>
                      </m:f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dirty="0" smtClean="0"/>
              </a:p>
              <a:p>
                <a:endParaRPr lang="sr-Latn-RS" dirty="0"/>
              </a:p>
              <a:p>
                <a:pPr marL="114300" indent="0">
                  <a:buNone/>
                </a:pPr>
                <a:endParaRPr lang="sr-Latn-RS" dirty="0"/>
              </a:p>
            </p:txBody>
          </p:sp>
        </mc:Choice>
        <mc:Fallback xmlns=""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78900" y="715800"/>
                <a:ext cx="7772400" cy="3303750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0940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715800"/>
            <a:ext cx="7772400" cy="3303750"/>
          </a:xfrm>
        </p:spPr>
        <p:txBody>
          <a:bodyPr/>
          <a:lstStyle/>
          <a:p>
            <a:pPr marL="114300" lvl="0" indent="0" algn="ctr">
              <a:buNone/>
            </a:pPr>
            <a:endParaRPr lang="sr-Latn-RS" dirty="0" smtClean="0"/>
          </a:p>
          <a:p>
            <a:pPr marL="114300" lvl="0" indent="0" algn="ctr">
              <a:buNone/>
            </a:pPr>
            <a:endParaRPr lang="sr-Latn-RS" dirty="0"/>
          </a:p>
          <a:p>
            <a:pPr marL="114300" lvl="0" indent="0" algn="ctr">
              <a:buNone/>
            </a:pPr>
            <a:endParaRPr lang="sr-Latn-RS" sz="2000" dirty="0" smtClean="0"/>
          </a:p>
          <a:p>
            <a:pPr marL="114300" lvl="0" indent="0" algn="ctr">
              <a:buNone/>
            </a:pPr>
            <a:r>
              <a:rPr lang="sr-Latn-RS" sz="2000" dirty="0" smtClean="0"/>
              <a:t>Kakva je veza između lančanog i baznog indeksa?</a:t>
            </a:r>
          </a:p>
          <a:p>
            <a:endParaRPr lang="sr-Latn-RS" dirty="0"/>
          </a:p>
          <a:p>
            <a:pPr marL="114300" indent="0">
              <a:buNone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12631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784375" y="357900"/>
                <a:ext cx="7772400" cy="330375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RS" dirty="0" smtClean="0"/>
                  <a:t>Bazni indeks se može zapisati kao: </a:t>
                </a:r>
              </a:p>
              <a:p>
                <a:pPr marL="114300" lvl="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sPre>
                            <m:sPre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p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</m:sPre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bSup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i="1" strike="sngStrike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 strike="sngStrike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b="0" i="1" strike="sngStrike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R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i="1" strike="sngStrike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 strike="sngStrike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b="0" i="1" strike="sngStrike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RS" i="1" strike="sngStrike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 strike="sngStrike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b="0" i="1" strike="sngStrike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i="1" strike="sngStrike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 strike="sngStrike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b="0" i="1" strike="sngStrike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RS" i="1" strike="sngStrike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 strike="sngStrike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b="0" i="1" strike="sngStrike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R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…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RS" i="1" strike="sngStrike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 strike="sngStrike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b="0" i="1" strike="sngStrike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RS" b="0" i="1" strike="sngStrike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dirty="0"/>
              </a:p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:endParaRPr lang="sr-Latn-RS" dirty="0" smtClean="0"/>
              </a:p>
              <a:p>
                <a:pPr marL="114300" lvl="0" indent="0">
                  <a:buNone/>
                </a:pPr>
                <a:endParaRPr lang="sr-Latn-RS" dirty="0"/>
              </a:p>
              <a:p>
                <a:pPr marL="114300" lvl="0" indent="0">
                  <a:buNone/>
                </a:pPr>
                <a:r>
                  <a:rPr lang="sr-Latn-RS" dirty="0" smtClean="0"/>
                  <a:t>Bazni indeks se može dobiti kao proizvod korigovanih lančanih indeksa (na kraju pomnoženih sa 100):</a:t>
                </a:r>
              </a:p>
              <a:p>
                <a:pPr marL="114300" lvl="0" indent="0">
                  <a:buNone/>
                </a:pPr>
                <a:endParaRPr lang="sr-Latn-RS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sPre>
                            <m:sPre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p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</m:sPre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bSup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sPre>
                                <m:sPre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/>
                                <m:sup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p>
                                <m:e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</m:sPre>
                            </m:e>
                            <m:sub/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bSup>
                        </m:num>
                        <m:den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sr-Latn-RS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sPre>
                                <m:sPre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/>
                                <m:sup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p>
                                <m:e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</m:sPre>
                            </m:e>
                            <m:sub/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sPre>
                                <m:sPre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/>
                                <m:sup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p>
                                <m:e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</m:sPre>
                            </m:e>
                            <m:sub/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bSup>
                        </m:num>
                        <m:den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…</m:t>
                      </m:r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sPre>
                                <m:sPre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/>
                                <m:sup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sup>
                                <m:e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</m:sPre>
                            </m:e>
                            <m:sub/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</m:num>
                        <m:den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dirty="0" smtClean="0"/>
              </a:p>
              <a:p>
                <a:endParaRPr lang="sr-Latn-RS" dirty="0"/>
              </a:p>
              <a:p>
                <a:pPr marL="114300" indent="0">
                  <a:buNone/>
                </a:pPr>
                <a:endParaRPr lang="sr-Latn-RS" dirty="0"/>
              </a:p>
            </p:txBody>
          </p:sp>
        </mc:Choice>
        <mc:Fallback xmlns=""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784375" y="357900"/>
                <a:ext cx="7772400" cy="3303750"/>
              </a:xfrm>
              <a:blipFill rotWithShape="0">
                <a:blip r:embed="rId2"/>
                <a:stretch>
                  <a:fillRect b="-18266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48283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784375" y="357900"/>
            <a:ext cx="7772400" cy="3303750"/>
          </a:xfrm>
        </p:spPr>
        <p:txBody>
          <a:bodyPr/>
          <a:lstStyle/>
          <a:p>
            <a:pPr marL="114300" lvl="0" indent="0">
              <a:buNone/>
            </a:pPr>
            <a:r>
              <a:rPr lang="sr-Latn-RS" dirty="0" smtClean="0"/>
              <a:t>U tabeli su korigovani lančani indeksi za 100 i bazni indeks u 2006. godini sa bazom 2000.</a:t>
            </a:r>
          </a:p>
          <a:p>
            <a:pPr marL="114300" lvl="0" indent="0">
              <a:buNone/>
            </a:pPr>
            <a:endParaRPr lang="sr-Latn-RS" dirty="0"/>
          </a:p>
          <a:p>
            <a:pPr marL="114300" lvl="0" indent="0">
              <a:buNone/>
            </a:pPr>
            <a:endParaRPr lang="sr-Latn-RS" dirty="0" smtClean="0"/>
          </a:p>
          <a:p>
            <a:endParaRPr lang="sr-Latn-RS" dirty="0"/>
          </a:p>
          <a:p>
            <a:pPr marL="114300" indent="0">
              <a:buNone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endParaRPr lang="sr-Latn-R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706673"/>
              </p:ext>
            </p:extLst>
          </p:nvPr>
        </p:nvGraphicFramePr>
        <p:xfrm>
          <a:off x="1066800" y="1457547"/>
          <a:ext cx="6616702" cy="15240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{B057B260-235A-4DA7-9D08-349C70A2B37C}</a:tableStyleId>
              </a:tblPr>
              <a:tblGrid>
                <a:gridCol w="914400"/>
                <a:gridCol w="762000"/>
                <a:gridCol w="608504"/>
                <a:gridCol w="609308"/>
                <a:gridCol w="609308"/>
                <a:gridCol w="609308"/>
                <a:gridCol w="609308"/>
                <a:gridCol w="904441"/>
                <a:gridCol w="990125"/>
              </a:tblGrid>
              <a:tr h="381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Godina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2001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2002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2003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2004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2005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2006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Proizvod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Bazni indeks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81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Imigracija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1.02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1.02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1.01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0.99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0.98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0.97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0.9889053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98.890534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81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Emigracija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0.97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1.1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1.01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1.02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1.02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1.05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1.1772683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117.726826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81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Populacija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0.99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1.01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1.02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1.04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0.99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0.98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1.0290852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 dirty="0">
                          <a:effectLst/>
                        </a:rPr>
                        <a:t>102.908524</a:t>
                      </a:r>
                      <a:endParaRPr lang="sr-Latn-R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757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784375" y="357900"/>
            <a:ext cx="7772400" cy="3303750"/>
          </a:xfrm>
        </p:spPr>
        <p:txBody>
          <a:bodyPr/>
          <a:lstStyle/>
          <a:p>
            <a:pPr marL="114300" lvl="0" indent="0">
              <a:buNone/>
            </a:pPr>
            <a:r>
              <a:rPr lang="sr-Latn-RS" dirty="0" smtClean="0"/>
              <a:t>U tabeli su podaci za 2006. godinu dobijeni na osnovu podataka za 2000. godinu i baznog indeksa (sa prethodnog slajda)</a:t>
            </a:r>
          </a:p>
          <a:p>
            <a:pPr marL="114300" lvl="0" indent="0">
              <a:buNone/>
            </a:pPr>
            <a:endParaRPr lang="sr-Latn-RS" dirty="0"/>
          </a:p>
          <a:p>
            <a:pPr marL="114300" lvl="0" indent="0">
              <a:buNone/>
            </a:pPr>
            <a:endParaRPr lang="sr-Latn-RS" dirty="0" smtClean="0"/>
          </a:p>
          <a:p>
            <a:pPr marL="114300" lvl="0" indent="0">
              <a:buNone/>
            </a:pPr>
            <a:endParaRPr lang="sr-Latn-RS" dirty="0"/>
          </a:p>
          <a:p>
            <a:pPr marL="114300" lvl="0" indent="0">
              <a:buNone/>
            </a:pPr>
            <a:endParaRPr lang="sr-Latn-RS" dirty="0" smtClean="0"/>
          </a:p>
          <a:p>
            <a:endParaRPr lang="sr-Latn-RS" dirty="0"/>
          </a:p>
          <a:p>
            <a:pPr marL="114300" indent="0">
              <a:buNone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endParaRPr lang="sr-Latn-R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7907336"/>
              </p:ext>
            </p:extLst>
          </p:nvPr>
        </p:nvGraphicFramePr>
        <p:xfrm>
          <a:off x="2819400" y="1276350"/>
          <a:ext cx="2895600" cy="177165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{B057B260-235A-4DA7-9D08-349C70A2B37C}</a:tableStyleId>
              </a:tblPr>
              <a:tblGrid>
                <a:gridCol w="772160"/>
                <a:gridCol w="868680"/>
                <a:gridCol w="1254760"/>
              </a:tblGrid>
              <a:tr h="590550">
                <a:tc>
                  <a:txBody>
                    <a:bodyPr/>
                    <a:lstStyle/>
                    <a:p>
                      <a:pPr algn="l" rtl="0" fontAlgn="ctr"/>
                      <a:r>
                        <a:rPr lang="sr-Latn-RS" sz="1200" u="none" strike="noStrike">
                          <a:effectLst/>
                        </a:rPr>
                        <a:t>Opis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r-Latn-RS" sz="1200" u="none" strike="noStrike" dirty="0">
                          <a:effectLst/>
                        </a:rPr>
                        <a:t>Broj u 2000</a:t>
                      </a:r>
                      <a:r>
                        <a:rPr lang="sr-Latn-RS" sz="1200" u="none" strike="noStrike" dirty="0" smtClean="0">
                          <a:effectLst/>
                        </a:rPr>
                        <a:t>. godini</a:t>
                      </a:r>
                      <a:endParaRPr lang="sr-Latn-R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r-Latn-RS" sz="1200" u="none" strike="noStrike">
                          <a:effectLst/>
                        </a:rPr>
                        <a:t>Broj u 2006.godini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93700">
                <a:tc>
                  <a:txBody>
                    <a:bodyPr/>
                    <a:lstStyle/>
                    <a:p>
                      <a:pPr algn="l" rtl="0" fontAlgn="ctr"/>
                      <a:r>
                        <a:rPr lang="sr-Latn-RS" sz="1200" u="none" strike="noStrike">
                          <a:effectLst/>
                        </a:rPr>
                        <a:t>Imigranti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Latn-RS" sz="1200" u="none" strike="noStrike">
                          <a:effectLst/>
                        </a:rPr>
                        <a:t>45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Latn-RS" sz="1200" u="none" strike="noStrike" dirty="0" smtClean="0">
                          <a:effectLst/>
                        </a:rPr>
                        <a:t>44</a:t>
                      </a:r>
                      <a:endParaRPr lang="sr-Latn-R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93700">
                <a:tc>
                  <a:txBody>
                    <a:bodyPr/>
                    <a:lstStyle/>
                    <a:p>
                      <a:pPr algn="l" rtl="0" fontAlgn="ctr"/>
                      <a:r>
                        <a:rPr lang="sr-Latn-RS" sz="1200" u="none" strike="noStrike">
                          <a:effectLst/>
                        </a:rPr>
                        <a:t>Emigranti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Latn-RS" sz="1200" u="none" strike="noStrike">
                          <a:effectLst/>
                        </a:rPr>
                        <a:t>1980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Latn-RS" sz="1200" u="none" strike="noStrike" dirty="0" smtClean="0">
                          <a:effectLst/>
                        </a:rPr>
                        <a:t>2331</a:t>
                      </a:r>
                      <a:endParaRPr lang="sr-Latn-R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93700">
                <a:tc>
                  <a:txBody>
                    <a:bodyPr/>
                    <a:lstStyle/>
                    <a:p>
                      <a:pPr algn="l" rtl="0" fontAlgn="ctr"/>
                      <a:r>
                        <a:rPr lang="sr-Latn-RS" sz="1200" u="none" strike="noStrike">
                          <a:effectLst/>
                        </a:rPr>
                        <a:t>Populacija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Latn-RS" sz="1200" u="none" strike="noStrike">
                          <a:effectLst/>
                        </a:rPr>
                        <a:t>3500000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Latn-RS" sz="1200" u="none" strike="noStrike" dirty="0" smtClean="0">
                          <a:effectLst/>
                        </a:rPr>
                        <a:t>3601798</a:t>
                      </a:r>
                      <a:endParaRPr lang="sr-Latn-R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624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784375" y="357900"/>
                <a:ext cx="7772400" cy="330375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RS" dirty="0" smtClean="0"/>
                  <a:t>Migracioni saldo je: 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i="1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sr-Latn-RS" i="1">
                          <a:latin typeface="Cambria Math" panose="02040503050406030204" pitchFamily="18" charset="0"/>
                        </a:rPr>
                        <m:t>=44−2331=−228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sr-Latn-RS" b="0" dirty="0" smtClean="0"/>
              </a:p>
              <a:p>
                <a:pPr marL="114300" indent="0">
                  <a:buNone/>
                </a:pPr>
                <a:endParaRPr lang="sr-Latn-RS" dirty="0" smtClean="0"/>
              </a:p>
              <a:p>
                <a:pPr marL="114300" indent="0">
                  <a:buNone/>
                </a:pPr>
                <a:r>
                  <a:rPr lang="sr-Latn-RS" dirty="0" smtClean="0"/>
                  <a:t>Stopa migracionog salda je: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−2287</m:t>
                          </m:r>
                        </m:num>
                        <m:den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3601798</m:t>
                          </m:r>
                        </m:den>
                      </m:f>
                      <m:r>
                        <a:rPr lang="sr-Latn-R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1000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=−0,64</m:t>
                      </m:r>
                    </m:oMath>
                  </m:oMathPara>
                </a14:m>
                <a:endParaRPr lang="sr-Latn-RS" b="0" dirty="0" smtClean="0"/>
              </a:p>
              <a:p>
                <a:pPr marL="114300" indent="0">
                  <a:buNone/>
                </a:pPr>
                <a:endParaRPr lang="sr-Latn-RS" dirty="0" smtClean="0"/>
              </a:p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:endParaRPr lang="sr-Latn-RS" dirty="0" smtClean="0"/>
              </a:p>
              <a:p>
                <a:pPr marL="114300" lvl="0" indent="0">
                  <a:buNone/>
                </a:pPr>
                <a:endParaRPr lang="sr-Latn-RS" dirty="0"/>
              </a:p>
              <a:p>
                <a:pPr marL="114300" lvl="0" indent="0">
                  <a:buNone/>
                </a:pPr>
                <a:endParaRPr lang="sr-Latn-RS" dirty="0" smtClean="0"/>
              </a:p>
              <a:p>
                <a:pPr marL="114300" lvl="0" indent="0">
                  <a:buNone/>
                </a:pPr>
                <a:endParaRPr lang="sr-Latn-RS" dirty="0"/>
              </a:p>
              <a:p>
                <a:pPr marL="114300" lvl="0" indent="0">
                  <a:buNone/>
                </a:pPr>
                <a:endParaRPr lang="sr-Latn-RS" dirty="0" smtClean="0"/>
              </a:p>
              <a:p>
                <a:endParaRPr lang="sr-Latn-RS" dirty="0"/>
              </a:p>
              <a:p>
                <a:pPr marL="114300" indent="0">
                  <a:buNone/>
                </a:pPr>
                <a:endParaRPr lang="sr-Latn-RS" dirty="0"/>
              </a:p>
            </p:txBody>
          </p:sp>
        </mc:Choice>
        <mc:Fallback xmlns=""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784375" y="357900"/>
                <a:ext cx="7772400" cy="3303750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683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715800"/>
            <a:ext cx="7772400" cy="3303750"/>
          </a:xfrm>
        </p:spPr>
        <p:txBody>
          <a:bodyPr/>
          <a:lstStyle/>
          <a:p>
            <a:pPr marL="114300" lvl="0" indent="0">
              <a:buNone/>
            </a:pPr>
            <a:r>
              <a:rPr lang="sr-Latn-BA" dirty="0"/>
              <a:t>Dati su podaci o kretanju lančanih indeksa nataliteta, mortaliteta i prosječnog stanja populacije za neko područje u periodu od 2000 do 2006. godine:</a:t>
            </a:r>
            <a:endParaRPr lang="sr-Latn-RS" dirty="0"/>
          </a:p>
          <a:p>
            <a:pPr marL="114300" lvl="0" indent="0">
              <a:buNone/>
            </a:pPr>
            <a:endParaRPr lang="sr-Latn-RS" dirty="0"/>
          </a:p>
          <a:p>
            <a:pPr marL="114300" lvl="0" indent="0">
              <a:buNone/>
            </a:pPr>
            <a:endParaRPr lang="sr-Latn-RS" dirty="0" smtClean="0"/>
          </a:p>
          <a:p>
            <a:pPr marL="114300" lvl="0" indent="0">
              <a:buNone/>
            </a:pPr>
            <a:endParaRPr lang="sr-Latn-RS" dirty="0"/>
          </a:p>
          <a:p>
            <a:pPr marL="114300" indent="0">
              <a:buNone/>
            </a:pPr>
            <a:r>
              <a:rPr lang="sr-Latn-BA" dirty="0"/>
              <a:t>Ako još raspolažemo sa sljedećim podacima</a:t>
            </a:r>
            <a:r>
              <a:rPr lang="sr-Latn-BA" dirty="0" smtClean="0"/>
              <a:t>:</a:t>
            </a:r>
          </a:p>
          <a:p>
            <a:pPr marL="114300" indent="0">
              <a:buNone/>
            </a:pPr>
            <a:endParaRPr lang="sr-Latn-BA" dirty="0"/>
          </a:p>
          <a:p>
            <a:pPr marL="114300" indent="0">
              <a:buNone/>
            </a:pPr>
            <a:endParaRPr lang="sr-Latn-BA" dirty="0" smtClean="0"/>
          </a:p>
          <a:p>
            <a:pPr marL="114300" indent="0">
              <a:buNone/>
            </a:pPr>
            <a:r>
              <a:rPr lang="sr-Latn-BA" dirty="0"/>
              <a:t>Izračunati apsolutni prirodni priraštaj za 2006. godinu, kao i stopu </a:t>
            </a:r>
            <a:r>
              <a:rPr lang="sr-Latn-BA" dirty="0" smtClean="0"/>
              <a:t>prirodnog priraštaja </a:t>
            </a:r>
            <a:r>
              <a:rPr lang="sr-Latn-BA" dirty="0"/>
              <a:t>u istoj godini?</a:t>
            </a:r>
            <a:endParaRPr lang="sr-Latn-RS" dirty="0"/>
          </a:p>
          <a:p>
            <a:pPr marL="114300" lvl="0" indent="0">
              <a:buNone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 smtClean="0"/>
              <a:t>Zadatak 3.</a:t>
            </a:r>
            <a:endParaRPr lang="sr-Latn-R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3133272"/>
              </p:ext>
            </p:extLst>
          </p:nvPr>
        </p:nvGraphicFramePr>
        <p:xfrm>
          <a:off x="1752600" y="2814474"/>
          <a:ext cx="2564765" cy="7315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{B057B260-235A-4DA7-9D08-349C70A2B37C}</a:tableStyleId>
              </a:tblPr>
              <a:tblGrid>
                <a:gridCol w="989965"/>
                <a:gridCol w="1574800"/>
              </a:tblGrid>
              <a:tr h="1828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Opis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Broj u 2000</a:t>
                      </a:r>
                      <a:r>
                        <a:rPr lang="sr-Latn-CS" sz="1200" dirty="0" smtClea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godini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Živorođeni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 smtClea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1050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Umrli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 smtClean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970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Populacija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123000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5805451"/>
              </p:ext>
            </p:extLst>
          </p:nvPr>
        </p:nvGraphicFramePr>
        <p:xfrm>
          <a:off x="1524000" y="1509790"/>
          <a:ext cx="5080635" cy="85788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{B057B260-235A-4DA7-9D08-349C70A2B37C}</a:tableStyleId>
              </a:tblPr>
              <a:tblGrid>
                <a:gridCol w="1351280"/>
                <a:gridCol w="713105"/>
                <a:gridCol w="603250"/>
                <a:gridCol w="603250"/>
                <a:gridCol w="603250"/>
                <a:gridCol w="603250"/>
                <a:gridCol w="603250"/>
              </a:tblGrid>
              <a:tr h="30924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Godina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2001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2002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2003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2004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2005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2006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5430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Natalitet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101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102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101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99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98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97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4668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Mortalitet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97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98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101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102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102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101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5430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Populacija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99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101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102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104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99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98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425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78900" y="715800"/>
                <a:ext cx="7772400" cy="330375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RS" dirty="0" smtClean="0"/>
                  <a:t>Apsolutna vrijednost prirodnog priraštaja predstavlja razliku između broj rođenih i broja umrlih:</a:t>
                </a:r>
              </a:p>
              <a:p>
                <a:pPr marL="114300" lvl="0" indent="0">
                  <a:buNone/>
                </a:pPr>
                <a:endParaRPr lang="sr-Latn-RS" b="0" i="1" dirty="0" smtClean="0">
                  <a:latin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sr-Latn-RS" dirty="0"/>
              </a:p>
              <a:p>
                <a:pPr marL="114300" lvl="0" indent="0">
                  <a:buNone/>
                </a:pPr>
                <a:r>
                  <a:rPr lang="sr-Latn-RS" dirty="0" smtClean="0"/>
                  <a:t>Stopa prirodnog priraštaja predstavlja odnos između prirodnog priraštaja i prosječnog broja stanovnika:</a:t>
                </a:r>
              </a:p>
              <a:p>
                <a:pPr marL="114300" lvl="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num>
                        <m:den>
                          <m:acc>
                            <m:accPr>
                              <m:chr m:val="̅"/>
                              <m:ctrl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den>
                      </m:f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</m:oMath>
                  </m:oMathPara>
                </a14:m>
                <a:endParaRPr lang="sr-Latn-RS" dirty="0"/>
              </a:p>
            </p:txBody>
          </p:sp>
        </mc:Choice>
        <mc:Fallback xmlns=""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78900" y="715800"/>
                <a:ext cx="7772400" cy="3303750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11836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715800"/>
            <a:ext cx="7772400" cy="3303750"/>
          </a:xfrm>
        </p:spPr>
        <p:txBody>
          <a:bodyPr/>
          <a:lstStyle/>
          <a:p>
            <a:pPr marL="114300" lvl="0" indent="0">
              <a:buNone/>
            </a:pPr>
            <a:r>
              <a:rPr lang="sr-Latn-RS" dirty="0" smtClean="0"/>
              <a:t>Na isti način izračunato kao kod mehaničkog kretanja stanovništva:</a:t>
            </a:r>
          </a:p>
          <a:p>
            <a:pPr marL="114300" lvl="0" indent="0">
              <a:buNone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endParaRPr lang="sr-Latn-R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102634"/>
              </p:ext>
            </p:extLst>
          </p:nvPr>
        </p:nvGraphicFramePr>
        <p:xfrm>
          <a:off x="914400" y="1593634"/>
          <a:ext cx="6172200" cy="135911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{B057B260-235A-4DA7-9D08-349C70A2B37C}</a:tableStyleId>
              </a:tblPr>
              <a:tblGrid>
                <a:gridCol w="1090863"/>
                <a:gridCol w="1652337"/>
                <a:gridCol w="1524000"/>
                <a:gridCol w="1905000"/>
              </a:tblGrid>
              <a:tr h="478732">
                <a:tc>
                  <a:txBody>
                    <a:bodyPr/>
                    <a:lstStyle/>
                    <a:p>
                      <a:pPr algn="l" rtl="0" fontAlgn="ctr"/>
                      <a:r>
                        <a:rPr lang="sr-Latn-RS" sz="1200" u="none" strike="noStrike" dirty="0">
                          <a:effectLst/>
                        </a:rPr>
                        <a:t>Opis</a:t>
                      </a:r>
                      <a:endParaRPr lang="sr-Latn-R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r-Latn-RS" sz="1200" u="none" strike="noStrike" dirty="0">
                          <a:effectLst/>
                        </a:rPr>
                        <a:t>Broj u 2000</a:t>
                      </a:r>
                      <a:r>
                        <a:rPr lang="sr-Latn-RS" sz="1200" u="none" strike="noStrike" dirty="0" smtClean="0">
                          <a:effectLst/>
                        </a:rPr>
                        <a:t>. godini</a:t>
                      </a:r>
                      <a:endParaRPr lang="sr-Latn-R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 dirty="0" smtClean="0">
                          <a:effectLst/>
                        </a:rPr>
                        <a:t>Proizvod korig.</a:t>
                      </a:r>
                      <a:r>
                        <a:rPr lang="sr-Latn-RS" sz="1200" u="none" strike="noStrike" baseline="0" dirty="0" smtClean="0">
                          <a:effectLst/>
                        </a:rPr>
                        <a:t> lančanih indeksa</a:t>
                      </a:r>
                      <a:endParaRPr lang="sr-Latn-R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r-Latn-RS" sz="1200" u="none" strike="noStrike" dirty="0">
                          <a:effectLst/>
                        </a:rPr>
                        <a:t>Broj u 2006</a:t>
                      </a:r>
                      <a:r>
                        <a:rPr lang="sr-Latn-RS" sz="1200" u="none" strike="noStrike" dirty="0" smtClean="0">
                          <a:effectLst/>
                        </a:rPr>
                        <a:t>. godini</a:t>
                      </a:r>
                      <a:endParaRPr lang="sr-Latn-R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17471">
                <a:tc>
                  <a:txBody>
                    <a:bodyPr/>
                    <a:lstStyle/>
                    <a:p>
                      <a:pPr algn="l" fontAlgn="ctr"/>
                      <a:r>
                        <a:rPr lang="sr-Latn-CS" sz="1200" u="none" strike="noStrike">
                          <a:effectLst/>
                        </a:rPr>
                        <a:t>Živorođeni</a:t>
                      </a:r>
                      <a:endParaRPr lang="sr-Latn-C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r-Latn-CS" sz="1200" u="none" strike="noStrike">
                          <a:effectLst/>
                        </a:rPr>
                        <a:t>1050</a:t>
                      </a:r>
                      <a:endParaRPr lang="sr-Latn-C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0.97921019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Latn-RS" sz="1200" u="none" strike="noStrike" dirty="0" smtClean="0">
                          <a:effectLst/>
                        </a:rPr>
                        <a:t>1028</a:t>
                      </a:r>
                      <a:endParaRPr lang="sr-Latn-R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45441">
                <a:tc>
                  <a:txBody>
                    <a:bodyPr/>
                    <a:lstStyle/>
                    <a:p>
                      <a:pPr algn="l" fontAlgn="ctr"/>
                      <a:r>
                        <a:rPr lang="sr-Latn-CS" sz="1200" u="none" strike="noStrike">
                          <a:effectLst/>
                        </a:rPr>
                        <a:t>Umrli</a:t>
                      </a:r>
                      <a:endParaRPr lang="sr-Latn-C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r-Latn-CS" sz="1200" u="none" strike="noStrike">
                          <a:effectLst/>
                        </a:rPr>
                        <a:t>970</a:t>
                      </a:r>
                      <a:endParaRPr lang="sr-Latn-C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1.00888323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Latn-RS" sz="1200" u="none" strike="noStrike" dirty="0" smtClean="0">
                          <a:effectLst/>
                        </a:rPr>
                        <a:t>979</a:t>
                      </a:r>
                      <a:endParaRPr lang="sr-Latn-R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17471">
                <a:tc>
                  <a:txBody>
                    <a:bodyPr/>
                    <a:lstStyle/>
                    <a:p>
                      <a:pPr algn="l" fontAlgn="ctr"/>
                      <a:r>
                        <a:rPr lang="sr-Latn-CS" sz="1200" u="none" strike="noStrike">
                          <a:effectLst/>
                        </a:rPr>
                        <a:t>Populacija</a:t>
                      </a:r>
                      <a:endParaRPr lang="sr-Latn-C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r-Latn-CS" sz="1200" u="none" strike="noStrike" dirty="0">
                          <a:effectLst/>
                        </a:rPr>
                        <a:t>123000</a:t>
                      </a:r>
                      <a:endParaRPr lang="sr-Latn-C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200" u="none" strike="noStrike">
                          <a:effectLst/>
                        </a:rPr>
                        <a:t>1.02908524</a:t>
                      </a:r>
                      <a:endParaRPr lang="sr-Latn-R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Latn-RS" sz="1200" u="none" strike="noStrike" dirty="0">
                          <a:effectLst/>
                        </a:rPr>
                        <a:t>126577</a:t>
                      </a:r>
                      <a:endParaRPr lang="sr-Latn-R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932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784375" y="357900"/>
                <a:ext cx="7772400" cy="330375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RS" dirty="0" smtClean="0"/>
                  <a:t>Prirodni priraštaj je: 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1028−979=49</m:t>
                      </m:r>
                    </m:oMath>
                  </m:oMathPara>
                </a14:m>
                <a:endParaRPr lang="sr-Latn-RS" dirty="0" smtClean="0"/>
              </a:p>
              <a:p>
                <a:pPr marL="114300" indent="0">
                  <a:buNone/>
                </a:pPr>
                <a:r>
                  <a:rPr lang="sr-Latn-RS" dirty="0" smtClean="0"/>
                  <a:t>Stopa prirodnog priraštaja je: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49</m:t>
                          </m:r>
                        </m:num>
                        <m:den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126577</m:t>
                          </m:r>
                        </m:den>
                      </m:f>
                      <m:r>
                        <a:rPr lang="sr-Latn-R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1000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=0,387</m:t>
                      </m:r>
                    </m:oMath>
                  </m:oMathPara>
                </a14:m>
                <a:endParaRPr lang="sr-Latn-RS" dirty="0" smtClean="0"/>
              </a:p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:endParaRPr lang="sr-Latn-RS" dirty="0" smtClean="0"/>
              </a:p>
              <a:p>
                <a:pPr marL="114300" lvl="0" indent="0">
                  <a:buNone/>
                </a:pPr>
                <a:endParaRPr lang="sr-Latn-RS" dirty="0"/>
              </a:p>
              <a:p>
                <a:pPr marL="114300" lvl="0" indent="0">
                  <a:buNone/>
                </a:pPr>
                <a:endParaRPr lang="sr-Latn-RS" dirty="0" smtClean="0"/>
              </a:p>
              <a:p>
                <a:pPr marL="114300" lvl="0" indent="0">
                  <a:buNone/>
                </a:pPr>
                <a:endParaRPr lang="sr-Latn-RS" dirty="0"/>
              </a:p>
              <a:p>
                <a:pPr marL="114300" lvl="0" indent="0">
                  <a:buNone/>
                </a:pPr>
                <a:endParaRPr lang="sr-Latn-RS" dirty="0" smtClean="0"/>
              </a:p>
              <a:p>
                <a:endParaRPr lang="sr-Latn-RS" dirty="0"/>
              </a:p>
              <a:p>
                <a:pPr marL="114300" indent="0">
                  <a:buNone/>
                </a:pPr>
                <a:endParaRPr lang="sr-Latn-RS" dirty="0"/>
              </a:p>
            </p:txBody>
          </p:sp>
        </mc:Choice>
        <mc:Fallback xmlns=""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784375" y="357900"/>
                <a:ext cx="7772400" cy="3303750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336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971550"/>
            <a:ext cx="7772400" cy="3048000"/>
          </a:xfrm>
        </p:spPr>
        <p:txBody>
          <a:bodyPr/>
          <a:lstStyle/>
          <a:p>
            <a:pPr marL="114300" lvl="0" indent="0">
              <a:buNone/>
            </a:pPr>
            <a:r>
              <a:rPr lang="sr-Latn-RS" dirty="0" smtClean="0"/>
              <a:t>Dati </a:t>
            </a:r>
            <a:r>
              <a:rPr lang="sr-Latn-RS" dirty="0"/>
              <a:t>su podaci o broju živorođenih i umrlih za jednu opštinu:</a:t>
            </a:r>
          </a:p>
          <a:p>
            <a:pPr marL="114300" lvl="0" indent="0">
              <a:buNone/>
            </a:pPr>
            <a:endParaRPr lang="sr-Latn-RS" dirty="0" smtClean="0"/>
          </a:p>
          <a:p>
            <a:pPr marL="114300" lvl="0" indent="0">
              <a:buNone/>
            </a:pPr>
            <a:endParaRPr lang="sr-Latn-RS" dirty="0"/>
          </a:p>
          <a:p>
            <a:pPr marL="114300" lvl="0" indent="0">
              <a:buNone/>
            </a:pPr>
            <a:endParaRPr lang="sr-Latn-RS" dirty="0" smtClean="0"/>
          </a:p>
          <a:p>
            <a:pPr marL="114300" lvl="0" indent="0">
              <a:buNone/>
            </a:pPr>
            <a:endParaRPr lang="sr-Latn-RS" dirty="0"/>
          </a:p>
          <a:p>
            <a:pPr marL="114300" lvl="0" indent="0">
              <a:buNone/>
            </a:pPr>
            <a:r>
              <a:rPr lang="sr-Latn-RS" dirty="0" smtClean="0"/>
              <a:t>Izračunati godinu </a:t>
            </a:r>
            <a:r>
              <a:rPr lang="sr-Latn-RS" dirty="0"/>
              <a:t>u kojoj će vitalni indeks iznositi 70 ako prosječni tempo porasta posmatranih živorođenih i umrlih ostane identičan i u </a:t>
            </a:r>
            <a:r>
              <a:rPr lang="sr-Latn-RS" dirty="0" smtClean="0"/>
              <a:t>budućnosti.</a:t>
            </a:r>
            <a:endParaRPr lang="sr-Latn-R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 smtClean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 smtClean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 smtClean="0"/>
              <a:t>1. ZADATAK</a:t>
            </a:r>
            <a:endParaRPr lang="sr-Latn-R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241488"/>
              </p:ext>
            </p:extLst>
          </p:nvPr>
        </p:nvGraphicFramePr>
        <p:xfrm>
          <a:off x="1066800" y="1733550"/>
          <a:ext cx="5638800" cy="7620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{B057B260-235A-4DA7-9D08-349C70A2B37C}</a:tableStyleId>
              </a:tblPr>
              <a:tblGrid>
                <a:gridCol w="2210571"/>
                <a:gridCol w="1548629"/>
                <a:gridCol w="1879600"/>
              </a:tblGrid>
              <a:tr h="2540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400">
                          <a:effectLst/>
                        </a:rPr>
                        <a:t>Godina</a:t>
                      </a:r>
                      <a:endParaRPr lang="sr-Latn-RS" sz="14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400">
                          <a:effectLst/>
                        </a:rPr>
                        <a:t>2004</a:t>
                      </a:r>
                      <a:endParaRPr lang="sr-Latn-RS" sz="14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400">
                          <a:effectLst/>
                        </a:rPr>
                        <a:t>2009</a:t>
                      </a:r>
                      <a:endParaRPr lang="sr-Latn-RS" sz="14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40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400">
                          <a:effectLst/>
                        </a:rPr>
                        <a:t>Živorođeni</a:t>
                      </a:r>
                      <a:endParaRPr lang="sr-Latn-RS" sz="14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400">
                          <a:effectLst/>
                        </a:rPr>
                        <a:t>560</a:t>
                      </a:r>
                      <a:endParaRPr lang="sr-Latn-RS" sz="14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400">
                          <a:effectLst/>
                        </a:rPr>
                        <a:t>520</a:t>
                      </a:r>
                      <a:endParaRPr lang="sr-Latn-RS" sz="14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540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400" dirty="0">
                          <a:effectLst/>
                        </a:rPr>
                        <a:t>Umrli</a:t>
                      </a:r>
                      <a:endParaRPr lang="sr-Latn-RS" sz="14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400">
                          <a:effectLst/>
                        </a:rPr>
                        <a:t>480</a:t>
                      </a:r>
                      <a:endParaRPr lang="sr-Latn-RS" sz="14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400" dirty="0">
                          <a:effectLst/>
                        </a:rPr>
                        <a:t>510</a:t>
                      </a:r>
                      <a:endParaRPr lang="sr-Latn-RS" sz="14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020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715800"/>
            <a:ext cx="7772400" cy="3303750"/>
          </a:xfrm>
        </p:spPr>
        <p:txBody>
          <a:bodyPr/>
          <a:lstStyle/>
          <a:p>
            <a:pPr marL="114300" indent="0">
              <a:buNone/>
            </a:pPr>
            <a:r>
              <a:rPr lang="sr-Latn-BA" dirty="0"/>
              <a:t>Na osnovu podataka iz tablica mortaliteta (period 1980 – 82.), izračunati:</a:t>
            </a:r>
            <a:endParaRPr lang="sr-Latn-RS" dirty="0"/>
          </a:p>
          <a:p>
            <a:pPr marL="114300" lvl="0" indent="0">
              <a:buNone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 smtClean="0"/>
              <a:t>Zadatak 4.</a:t>
            </a:r>
            <a:endParaRPr lang="sr-Latn-R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2910225"/>
              </p:ext>
            </p:extLst>
          </p:nvPr>
        </p:nvGraphicFramePr>
        <p:xfrm>
          <a:off x="1033408" y="1276350"/>
          <a:ext cx="6510391" cy="76200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1556055"/>
                <a:gridCol w="2988793"/>
                <a:gridCol w="1965543"/>
              </a:tblGrid>
              <a:tr h="2540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Starost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Broj posmatranih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Broj umrlih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5400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0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751167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23218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5400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1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742662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1543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219200" y="2336343"/>
            <a:ext cx="4572000" cy="13665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+mj-lt"/>
              <a:buAutoNum type="alphaLcParenR"/>
            </a:pPr>
            <a:r>
              <a:rPr lang="sr-Latn-BA" sz="1800" dirty="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Vjerovatnoću smrti i vjerovatnoću doživljenja</a:t>
            </a:r>
            <a:endParaRPr lang="sr-Latn-RS" sz="1800" dirty="0">
              <a:solidFill>
                <a:srgbClr val="28324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lphaLcParenR"/>
            </a:pPr>
            <a:r>
              <a:rPr lang="sr-Latn-BA" sz="1800" dirty="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Broj živih i mrtvih (na 100000 stanovnika)</a:t>
            </a:r>
            <a:endParaRPr lang="sr-Latn-RS" sz="1800" dirty="0">
              <a:solidFill>
                <a:srgbClr val="28324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lphaLcParenR"/>
            </a:pPr>
            <a:r>
              <a:rPr lang="sr-Latn-BA" sz="1800" dirty="0" smtClean="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Srednje trajanje </a:t>
            </a:r>
            <a:r>
              <a:rPr lang="sr-Latn-BA" sz="1800" dirty="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života.</a:t>
            </a:r>
            <a:endParaRPr lang="sr-Latn-RS" sz="1800" dirty="0">
              <a:solidFill>
                <a:srgbClr val="28324A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100745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21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784375" y="357900"/>
            <a:ext cx="7772400" cy="3303750"/>
          </a:xfrm>
        </p:spPr>
        <p:txBody>
          <a:bodyPr/>
          <a:lstStyle/>
          <a:p>
            <a:pPr marL="114300" indent="0">
              <a:buNone/>
            </a:pPr>
            <a:endParaRPr lang="sr-Latn-RS" dirty="0"/>
          </a:p>
          <a:p>
            <a:pPr marL="114300" indent="0">
              <a:buNone/>
            </a:pPr>
            <a:endParaRPr lang="sr-Latn-RS" dirty="0" smtClean="0"/>
          </a:p>
          <a:p>
            <a:pPr marL="114300" lvl="0" indent="0">
              <a:buNone/>
            </a:pPr>
            <a:endParaRPr lang="sr-Latn-RS" dirty="0"/>
          </a:p>
          <a:p>
            <a:pPr marL="114300" lvl="0" indent="0">
              <a:buNone/>
            </a:pPr>
            <a:endParaRPr lang="sr-Latn-RS" dirty="0" smtClean="0"/>
          </a:p>
          <a:p>
            <a:pPr marL="114300" lvl="0" indent="0">
              <a:buNone/>
            </a:pPr>
            <a:endParaRPr lang="sr-Latn-RS" dirty="0"/>
          </a:p>
          <a:p>
            <a:pPr marL="114300" lvl="0" indent="0">
              <a:buNone/>
            </a:pPr>
            <a:endParaRPr lang="sr-Latn-RS" dirty="0" smtClean="0"/>
          </a:p>
          <a:p>
            <a:endParaRPr lang="sr-Latn-RS" dirty="0"/>
          </a:p>
          <a:p>
            <a:pPr marL="114300" indent="0">
              <a:buNone/>
            </a:pPr>
            <a:endParaRPr lang="sr-Latn-R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936775" y="510300"/>
                <a:ext cx="7772400" cy="330375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RS" dirty="0" smtClean="0"/>
                  <a:t>Broj posmatranih (u x – toj godini)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R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sr-Latn-RS" dirty="0" smtClean="0"/>
                  <a:t> </a:t>
                </a:r>
              </a:p>
              <a:p>
                <a:pPr marL="114300" indent="0">
                  <a:buNone/>
                </a:pPr>
                <a:r>
                  <a:rPr lang="sr-Latn-RS" dirty="0" smtClean="0"/>
                  <a:t>Broj umrlih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sr-Latn-RS" dirty="0"/>
                  <a:t> </a:t>
                </a:r>
                <a:endParaRPr lang="sr-Latn-RS" dirty="0" smtClean="0"/>
              </a:p>
              <a:p>
                <a:pPr marL="114300" indent="0">
                  <a:buNone/>
                </a:pPr>
                <a:r>
                  <a:rPr lang="sr-Latn-RS" dirty="0" smtClean="0"/>
                  <a:t>Sirova vjerovatnoća smrti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R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sr-Latn-R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RS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sr-Latn-R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  <m:sub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sr-Latn-R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R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sr-Latn-RS" dirty="0"/>
                          <m:t>  </m:t>
                        </m:r>
                      </m:num>
                      <m:den>
                        <m:sSub>
                          <m:sSub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den>
                    </m:f>
                  </m:oMath>
                </a14:m>
                <a:endParaRPr lang="sr-Latn-RS" dirty="0"/>
              </a:p>
              <a:p>
                <a:pPr marL="114300" lvl="0" indent="0">
                  <a:buNone/>
                </a:pPr>
                <a:r>
                  <a:rPr lang="sr-Latn-RS" dirty="0" smtClean="0"/>
                  <a:t>Izravnata </a:t>
                </a:r>
                <a:r>
                  <a:rPr lang="sr-Latn-RS" dirty="0"/>
                  <a:t>vjerovatnoća smrti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endParaRPr lang="sr-Latn-RS" dirty="0" smtClean="0"/>
              </a:p>
              <a:p>
                <a:pPr marL="114300" lvl="0" indent="0">
                  <a:buNone/>
                </a:pPr>
                <a:r>
                  <a:rPr lang="sr-Latn-RS" dirty="0" smtClean="0"/>
                  <a:t>Vjerovatnoća doživljenja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sr-Latn-RS" b="0" i="1" smtClean="0">
                        <a:latin typeface="Cambria Math" panose="02040503050406030204" pitchFamily="18" charset="0"/>
                      </a:rPr>
                      <m:t>=1−</m:t>
                    </m:r>
                    <m:sSub>
                      <m:sSub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endParaRPr lang="sr-Latn-RS" dirty="0" smtClean="0"/>
              </a:p>
              <a:p>
                <a:pPr marL="114300" indent="0">
                  <a:buNone/>
                </a:pPr>
                <a:r>
                  <a:rPr lang="sr-Latn-RS" dirty="0" smtClean="0"/>
                  <a:t>Broj živih na 100000 živorođenih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sr-Latn-R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sSub>
                      <m:sSub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RS" i="1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endParaRPr lang="sr-Latn-RS" dirty="0" smtClean="0"/>
              </a:p>
              <a:p>
                <a:pPr marL="114300" indent="0">
                  <a:buNone/>
                </a:pPr>
                <a:r>
                  <a:rPr lang="sr-Latn-RS" dirty="0" smtClean="0"/>
                  <a:t>Zbir brojeva živih lica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sr-Latn-RS" b="0" i="0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sr-Latn-R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sr-Latn-R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sr-Latn-RS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sup>
                      <m:e>
                        <m:sSub>
                          <m:sSub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e>
                    </m:nary>
                  </m:oMath>
                </a14:m>
                <a:endParaRPr lang="sr-Latn-RS" dirty="0" smtClean="0"/>
              </a:p>
              <a:p>
                <a:pPr marL="114300" indent="0">
                  <a:buNone/>
                </a:pPr>
                <a:r>
                  <a:rPr lang="sr-Latn-RS" dirty="0" smtClean="0"/>
                  <a:t>Očekivano (srednje) trajanje života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</m:acc>
                      </m:e>
                      <m:sub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sr-Latn-RS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sr-Latn-RS" dirty="0"/>
                          <m:t>  </m:t>
                        </m:r>
                      </m:num>
                      <m:den>
                        <m:sSub>
                          <m:sSub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den>
                    </m:f>
                    <m:r>
                      <a:rPr lang="sr-Latn-RS" b="0" i="1" smtClean="0">
                        <a:latin typeface="Cambria Math" panose="02040503050406030204" pitchFamily="18" charset="0"/>
                      </a:rPr>
                      <m:t>−0,5</m:t>
                    </m:r>
                  </m:oMath>
                </a14:m>
                <a:endParaRPr lang="sr-Latn-RS" dirty="0"/>
              </a:p>
              <a:p>
                <a:pPr marL="114300" lvl="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:endParaRPr lang="sr-Latn-RS" dirty="0" smtClean="0"/>
              </a:p>
              <a:p>
                <a:pPr marL="114300" lvl="0" indent="0">
                  <a:buNone/>
                </a:pPr>
                <a:endParaRPr lang="sr-Latn-RS" dirty="0"/>
              </a:p>
              <a:p>
                <a:pPr marL="114300" lvl="0" indent="0">
                  <a:buNone/>
                </a:pPr>
                <a:endParaRPr lang="sr-Latn-RS" dirty="0" smtClean="0"/>
              </a:p>
              <a:p>
                <a:pPr marL="114300" lvl="0" indent="0">
                  <a:buNone/>
                </a:pPr>
                <a:endParaRPr lang="sr-Latn-RS" dirty="0"/>
              </a:p>
              <a:p>
                <a:pPr marL="114300" lvl="0" indent="0">
                  <a:buNone/>
                </a:pPr>
                <a:endParaRPr lang="sr-Latn-RS" dirty="0" smtClean="0"/>
              </a:p>
              <a:p>
                <a:endParaRPr lang="sr-Latn-RS" dirty="0"/>
              </a:p>
              <a:p>
                <a:pPr marL="114300" indent="0">
                  <a:buNone/>
                </a:pPr>
                <a:endParaRPr lang="sr-Latn-RS" dirty="0"/>
              </a:p>
            </p:txBody>
          </p:sp>
        </mc:Choice>
        <mc:Fallback xmlns="">
          <p:sp>
            <p:nvSpPr>
              <p:cNvPr id="4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936775" y="510300"/>
                <a:ext cx="7772400" cy="3303750"/>
              </a:xfrm>
              <a:blipFill rotWithShape="0">
                <a:blip r:embed="rId2"/>
                <a:stretch>
                  <a:fillRect b="-4059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604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22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784375" y="357900"/>
            <a:ext cx="7772400" cy="3303750"/>
          </a:xfrm>
        </p:spPr>
        <p:txBody>
          <a:bodyPr/>
          <a:lstStyle/>
          <a:p>
            <a:pPr marL="114300" indent="0">
              <a:buNone/>
            </a:pPr>
            <a:endParaRPr lang="sr-Latn-RS" dirty="0"/>
          </a:p>
          <a:p>
            <a:pPr marL="114300" indent="0">
              <a:buNone/>
            </a:pPr>
            <a:endParaRPr lang="sr-Latn-RS" dirty="0" smtClean="0"/>
          </a:p>
          <a:p>
            <a:pPr marL="114300" lvl="0" indent="0">
              <a:buNone/>
            </a:pPr>
            <a:endParaRPr lang="sr-Latn-RS" dirty="0"/>
          </a:p>
          <a:p>
            <a:pPr marL="114300" lvl="0" indent="0">
              <a:buNone/>
            </a:pPr>
            <a:endParaRPr lang="sr-Latn-RS" dirty="0" smtClean="0"/>
          </a:p>
          <a:p>
            <a:pPr marL="114300" lvl="0" indent="0">
              <a:buNone/>
            </a:pPr>
            <a:endParaRPr lang="sr-Latn-RS" dirty="0"/>
          </a:p>
          <a:p>
            <a:pPr marL="114300" lvl="0" indent="0">
              <a:buNone/>
            </a:pPr>
            <a:endParaRPr lang="sr-Latn-RS" dirty="0" smtClean="0"/>
          </a:p>
          <a:p>
            <a:endParaRPr lang="sr-Latn-RS" dirty="0"/>
          </a:p>
          <a:p>
            <a:pPr marL="114300" indent="0">
              <a:buNone/>
            </a:pPr>
            <a:endParaRPr lang="sr-Latn-RS" dirty="0"/>
          </a:p>
        </p:txBody>
      </p:sp>
      <p:sp>
        <p:nvSpPr>
          <p:cNvPr id="4" name="Text Placeholder 5"/>
          <p:cNvSpPr>
            <a:spLocks noGrp="1"/>
          </p:cNvSpPr>
          <p:nvPr>
            <p:ph type="body" idx="1"/>
          </p:nvPr>
        </p:nvSpPr>
        <p:spPr>
          <a:xfrm>
            <a:off x="936775" y="510300"/>
            <a:ext cx="7772400" cy="3303750"/>
          </a:xfrm>
        </p:spPr>
        <p:txBody>
          <a:bodyPr/>
          <a:lstStyle/>
          <a:p>
            <a:pPr marL="114300" lvl="0" indent="0">
              <a:buNone/>
            </a:pPr>
            <a:r>
              <a:rPr lang="sr-Latn-RS" dirty="0" smtClean="0"/>
              <a:t>Uvrštavanjem formula dobijamo:</a:t>
            </a:r>
          </a:p>
          <a:p>
            <a:pPr marL="114300" lvl="0" indent="0">
              <a:buNone/>
            </a:pPr>
            <a:endParaRPr lang="sr-Latn-RS" dirty="0"/>
          </a:p>
          <a:p>
            <a:pPr marL="114300" lvl="0" indent="0">
              <a:buNone/>
            </a:pPr>
            <a:endParaRPr lang="sr-Latn-RS" dirty="0"/>
          </a:p>
          <a:p>
            <a:pPr marL="114300" lvl="0" indent="0">
              <a:buNone/>
            </a:pPr>
            <a:endParaRPr lang="sr-Latn-RS" dirty="0"/>
          </a:p>
          <a:p>
            <a:pPr marL="114300" indent="0">
              <a:buNone/>
            </a:pPr>
            <a:endParaRPr lang="sr-Latn-RS" dirty="0" smtClean="0"/>
          </a:p>
          <a:p>
            <a:pPr marL="114300" lvl="0" indent="0">
              <a:buNone/>
            </a:pPr>
            <a:endParaRPr lang="sr-Latn-RS" dirty="0"/>
          </a:p>
          <a:p>
            <a:pPr marL="114300" lvl="0" indent="0">
              <a:buNone/>
            </a:pPr>
            <a:endParaRPr lang="sr-Latn-RS" dirty="0" smtClean="0"/>
          </a:p>
          <a:p>
            <a:pPr marL="114300" lvl="0" indent="0">
              <a:buNone/>
            </a:pPr>
            <a:endParaRPr lang="sr-Latn-RS" dirty="0"/>
          </a:p>
          <a:p>
            <a:pPr marL="114300" lvl="0" indent="0">
              <a:buNone/>
            </a:pPr>
            <a:endParaRPr lang="sr-Latn-RS" dirty="0" smtClean="0"/>
          </a:p>
          <a:p>
            <a:endParaRPr lang="sr-Latn-RS" dirty="0"/>
          </a:p>
          <a:p>
            <a:pPr marL="114300" indent="0">
              <a:buNone/>
            </a:pPr>
            <a:endParaRPr lang="sr-Latn-R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106331"/>
              </p:ext>
            </p:extLst>
          </p:nvPr>
        </p:nvGraphicFramePr>
        <p:xfrm>
          <a:off x="1172519" y="1720222"/>
          <a:ext cx="7209484" cy="1156327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580143"/>
                <a:gridCol w="1015250"/>
                <a:gridCol w="749351"/>
                <a:gridCol w="933668"/>
                <a:gridCol w="933668"/>
                <a:gridCol w="749351"/>
                <a:gridCol w="749351"/>
                <a:gridCol w="749351"/>
                <a:gridCol w="749351"/>
              </a:tblGrid>
              <a:tr h="691033"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100" u="none" strike="noStrike">
                          <a:effectLst/>
                        </a:rPr>
                        <a:t>Starost</a:t>
                      </a:r>
                      <a:endParaRPr lang="sr-Latn-R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04" marR="8804" marT="880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100" u="none" strike="noStrike">
                          <a:effectLst/>
                        </a:rPr>
                        <a:t>Broj posmatranih</a:t>
                      </a:r>
                      <a:endParaRPr lang="sr-Latn-R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04" marR="8804" marT="880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100" u="none" strike="noStrike">
                          <a:effectLst/>
                        </a:rPr>
                        <a:t>Broj umrlih</a:t>
                      </a:r>
                      <a:endParaRPr lang="sr-Latn-R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04" marR="8804" marT="880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100" u="none" strike="noStrike">
                          <a:effectLst/>
                        </a:rPr>
                        <a:t>Vjerovatnoća smrti</a:t>
                      </a:r>
                      <a:endParaRPr lang="sr-Latn-R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04" marR="8804" marT="880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100" u="none" strike="noStrike">
                          <a:effectLst/>
                        </a:rPr>
                        <a:t>Vjerovatnoća doživljenja</a:t>
                      </a:r>
                      <a:endParaRPr lang="sr-Latn-R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04" marR="8804" marT="880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100" u="none" strike="noStrike">
                          <a:effectLst/>
                        </a:rPr>
                        <a:t>Broj živih na 100000</a:t>
                      </a:r>
                      <a:endParaRPr lang="sr-Latn-R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04" marR="8804" marT="880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100" u="none" strike="noStrike">
                          <a:effectLst/>
                        </a:rPr>
                        <a:t>Broj mrtvih na 100000</a:t>
                      </a:r>
                      <a:endParaRPr lang="sr-Latn-R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04" marR="8804" marT="880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100" u="none" strike="noStrike">
                          <a:effectLst/>
                        </a:rPr>
                        <a:t>Zbir živih lica</a:t>
                      </a:r>
                      <a:endParaRPr lang="sr-Latn-R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04" marR="8804" marT="8804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r-Latn-RS" sz="1100" u="none" strike="noStrike">
                          <a:effectLst/>
                        </a:rPr>
                        <a:t>Srednje trajanje života</a:t>
                      </a:r>
                      <a:endParaRPr lang="sr-Latn-R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04" marR="8804" marT="8804" marB="0" anchor="ctr"/>
                </a:tc>
              </a:tr>
              <a:tr h="232647">
                <a:tc>
                  <a:txBody>
                    <a:bodyPr/>
                    <a:lstStyle/>
                    <a:p>
                      <a:pPr algn="r" rtl="0" fontAlgn="ctr"/>
                      <a:r>
                        <a:rPr lang="sr-Latn-RS" sz="1100" u="none" strike="noStrike">
                          <a:effectLst/>
                        </a:rPr>
                        <a:t>0</a:t>
                      </a:r>
                      <a:endParaRPr lang="sr-Latn-R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04" marR="8804" marT="88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Latn-RS" sz="1100" u="none" strike="noStrike">
                          <a:effectLst/>
                        </a:rPr>
                        <a:t>751167</a:t>
                      </a:r>
                      <a:endParaRPr lang="sr-Latn-R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04" marR="8804" marT="88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Latn-RS" sz="1100" u="none" strike="noStrike">
                          <a:effectLst/>
                        </a:rPr>
                        <a:t>23218</a:t>
                      </a:r>
                      <a:endParaRPr lang="sr-Latn-R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04" marR="8804" marT="88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Latn-RS" sz="1100" u="none" strike="noStrike">
                          <a:effectLst/>
                        </a:rPr>
                        <a:t>0.0309</a:t>
                      </a:r>
                      <a:endParaRPr lang="sr-Latn-R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04" marR="8804" marT="88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Latn-RS" sz="1100" u="none" strike="noStrike">
                          <a:effectLst/>
                        </a:rPr>
                        <a:t>0.9691</a:t>
                      </a:r>
                      <a:endParaRPr lang="sr-Latn-R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04" marR="8804" marT="88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Latn-RS" sz="1100" u="none" strike="noStrike">
                          <a:effectLst/>
                        </a:rPr>
                        <a:t>100000</a:t>
                      </a:r>
                      <a:endParaRPr lang="sr-Latn-R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04" marR="8804" marT="88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Latn-RS" sz="1100" u="none" strike="noStrike">
                          <a:effectLst/>
                        </a:rPr>
                        <a:t>3091</a:t>
                      </a:r>
                      <a:endParaRPr lang="sr-Latn-R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04" marR="8804" marT="88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Latn-RS" sz="1100" u="none" strike="noStrike">
                          <a:effectLst/>
                        </a:rPr>
                        <a:t>7094356</a:t>
                      </a:r>
                      <a:endParaRPr lang="sr-Latn-R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04" marR="8804" marT="88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Latn-RS" sz="1100" u="none" strike="noStrike">
                          <a:effectLst/>
                        </a:rPr>
                        <a:t>70.44356</a:t>
                      </a:r>
                      <a:endParaRPr lang="sr-Latn-R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04" marR="8804" marT="8804" marB="0" anchor="ctr"/>
                </a:tc>
              </a:tr>
              <a:tr h="232647">
                <a:tc>
                  <a:txBody>
                    <a:bodyPr/>
                    <a:lstStyle/>
                    <a:p>
                      <a:pPr algn="r" rtl="0" fontAlgn="ctr"/>
                      <a:r>
                        <a:rPr lang="sr-Latn-RS" sz="1100" u="none" strike="noStrike">
                          <a:effectLst/>
                        </a:rPr>
                        <a:t>1</a:t>
                      </a:r>
                      <a:endParaRPr lang="sr-Latn-R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04" marR="8804" marT="88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Latn-RS" sz="1100" u="none" strike="noStrike">
                          <a:effectLst/>
                        </a:rPr>
                        <a:t>742662</a:t>
                      </a:r>
                      <a:endParaRPr lang="sr-Latn-R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04" marR="8804" marT="88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Latn-RS" sz="1100" u="none" strike="noStrike">
                          <a:effectLst/>
                        </a:rPr>
                        <a:t>1543</a:t>
                      </a:r>
                      <a:endParaRPr lang="sr-Latn-R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04" marR="8804" marT="88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Latn-RS" sz="1100" u="none" strike="noStrike">
                          <a:effectLst/>
                        </a:rPr>
                        <a:t>0.0021</a:t>
                      </a:r>
                      <a:endParaRPr lang="sr-Latn-R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04" marR="8804" marT="88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Latn-RS" sz="1100" u="none" strike="noStrike">
                          <a:effectLst/>
                        </a:rPr>
                        <a:t>0.9979</a:t>
                      </a:r>
                      <a:endParaRPr lang="sr-Latn-R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04" marR="8804" marT="88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Latn-RS" sz="1100" u="none" strike="noStrike">
                          <a:effectLst/>
                        </a:rPr>
                        <a:t>96909.08</a:t>
                      </a:r>
                      <a:endParaRPr lang="sr-Latn-R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04" marR="8804" marT="88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Latn-RS" sz="1100" u="none" strike="noStrike">
                          <a:effectLst/>
                        </a:rPr>
                        <a:t>201</a:t>
                      </a:r>
                      <a:endParaRPr lang="sr-Latn-R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04" marR="8804" marT="88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Latn-RS" sz="1100" u="none" strike="noStrike">
                          <a:effectLst/>
                        </a:rPr>
                        <a:t>6994356</a:t>
                      </a:r>
                      <a:endParaRPr lang="sr-Latn-R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04" marR="8804" marT="880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sr-Latn-RS" sz="1100" u="none" strike="noStrike" dirty="0">
                          <a:effectLst/>
                        </a:rPr>
                        <a:t>71.67442</a:t>
                      </a:r>
                      <a:endParaRPr lang="sr-Latn-R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804" marR="8804" marT="880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033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 smtClean="0">
                <a:latin typeface="Segoe UI Black" pitchFamily="34" charset="0"/>
                <a:ea typeface="Segoe UI Black" pitchFamily="34" charset="0"/>
              </a:rPr>
              <a:t>Hvala na pažnji!</a:t>
            </a:r>
            <a:endParaRPr lang="en-US" dirty="0">
              <a:latin typeface="Segoe UI Black" pitchFamily="34" charset="0"/>
              <a:ea typeface="Segoe UI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78900" y="971550"/>
                <a:ext cx="7772400" cy="3048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RS" dirty="0" smtClean="0"/>
                  <a:t>Vitalni indeks predstavlja broj živorođenih na 100 umrlih:</a:t>
                </a:r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dirty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 smtClean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 xmlns=""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78900" y="971550"/>
                <a:ext cx="7772400" cy="3048000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74806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78900" y="971550"/>
                <a:ext cx="7772400" cy="3048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RS" dirty="0" smtClean="0"/>
                  <a:t>Indeks vitalnosti za 2004. godinu:</a:t>
                </a:r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2004</m:t>
                          </m:r>
                        </m:sup>
                      </m:sSubSup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560</m:t>
                          </m:r>
                        </m:num>
                        <m:den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480</m:t>
                          </m:r>
                        </m:den>
                      </m:f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∙100=116,67</m:t>
                      </m:r>
                    </m:oMath>
                  </m:oMathPara>
                </a14:m>
                <a:endParaRPr lang="sr-Latn-RS" dirty="0" smtClean="0"/>
              </a:p>
              <a:p>
                <a:pPr marL="114300" lvl="0" indent="0">
                  <a:buNone/>
                </a:pPr>
                <a:r>
                  <a:rPr lang="sr-Latn-RS" dirty="0"/>
                  <a:t>Indeks vitalnosti za </a:t>
                </a:r>
                <a:r>
                  <a:rPr lang="sr-Latn-RS" dirty="0" smtClean="0"/>
                  <a:t>2009. </a:t>
                </a:r>
                <a:r>
                  <a:rPr lang="sr-Latn-RS" dirty="0"/>
                  <a:t>godinu:</a:t>
                </a:r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200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sup>
                      </m:sSubSup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520</m:t>
                          </m:r>
                        </m:num>
                        <m:den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510</m:t>
                          </m:r>
                        </m:den>
                      </m:f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=101,96</m:t>
                      </m:r>
                    </m:oMath>
                  </m:oMathPara>
                </a14:m>
                <a:endParaRPr lang="sr-Latn-RS" dirty="0"/>
              </a:p>
              <a:p>
                <a:pPr marL="114300" lvl="0" indent="0">
                  <a:buNone/>
                </a:pPr>
                <a:endParaRPr lang="sr-Latn-RS" dirty="0" smtClean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 smtClean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 xmlns=""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78900" y="971550"/>
                <a:ext cx="7772400" cy="3048000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58647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78900" y="971550"/>
                <a:ext cx="7772400" cy="3048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RS" dirty="0" smtClean="0"/>
                  <a:t>Prosječna stopa rasta indeksa:</a:t>
                </a:r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101,96</m:t>
                                  </m:r>
                                </m:num>
                                <m:den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116,67</m:t>
                                  </m:r>
                                </m:den>
                              </m:f>
                            </m:e>
                          </m:rad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=−2,67%</m:t>
                      </m:r>
                    </m:oMath>
                  </m:oMathPara>
                </a14:m>
                <a:endParaRPr lang="sr-Latn-RS" dirty="0" smtClean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 smtClean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 xmlns=""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78900" y="971550"/>
                <a:ext cx="7772400" cy="3048000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32155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78900" y="971550"/>
                <a:ext cx="7772400" cy="3048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RS" dirty="0" smtClean="0"/>
                  <a:t>Broj godina koji je potreban da bi vitalni indeks došao na nivo od 70</a:t>
                </a:r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r-Latn-RS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0,97344</m:t>
                              </m:r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101,96</m:t>
                              </m:r>
                            </m:e>
                          </m:d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sr-Latn-RS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0,97344</m:t>
                                  </m:r>
                                </m:sub>
                              </m:sSub>
                            </m:fName>
                            <m:e>
                              <m:d>
                                <m:d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101,96</m:t>
                                  </m:r>
                                </m:e>
                              </m:d>
                            </m:e>
                          </m:func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=−157,66−−171,62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≈14</m:t>
                          </m:r>
                        </m:e>
                      </m:func>
                    </m:oMath>
                  </m:oMathPara>
                </a14:m>
                <a:endParaRPr lang="sr-Latn-RS" dirty="0" smtClean="0"/>
              </a:p>
              <a:p>
                <a:pPr marL="114300" lvl="0" indent="0">
                  <a:buNone/>
                </a:pPr>
                <a:endParaRPr lang="sr-Latn-RS" dirty="0"/>
              </a:p>
              <a:p>
                <a:pPr marL="114300" lvl="0" indent="0">
                  <a:buNone/>
                </a:pPr>
                <a:r>
                  <a:rPr lang="sr-Latn-RS" dirty="0" smtClean="0"/>
                  <a:t>Provjera:</a:t>
                </a: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101,96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0,97344</m:t>
                          </m:r>
                          <m:r>
                            <m:rPr>
                              <m:nor/>
                            </m:rPr>
                            <a:rPr lang="sr-Latn-RS" dirty="0"/>
                            <m:t> </m:t>
                          </m:r>
                        </m:e>
                        <m:sup>
                          <m:r>
                            <a:rPr lang="sr-Latn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14</m:t>
                          </m:r>
                        </m:sup>
                      </m:sSup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=69,92≈70</m:t>
                      </m:r>
                    </m:oMath>
                  </m:oMathPara>
                </a14:m>
                <a:endParaRPr lang="sr-Latn-RS" dirty="0"/>
              </a:p>
            </p:txBody>
          </p:sp>
        </mc:Choice>
        <mc:Fallback xmlns=""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78900" y="971550"/>
                <a:ext cx="7772400" cy="3048000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14014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715800"/>
            <a:ext cx="7772400" cy="3303750"/>
          </a:xfrm>
        </p:spPr>
        <p:txBody>
          <a:bodyPr/>
          <a:lstStyle/>
          <a:p>
            <a:pPr marL="114300" lvl="0" indent="0">
              <a:buNone/>
            </a:pPr>
            <a:r>
              <a:rPr lang="sr-Latn-RS" dirty="0" smtClean="0"/>
              <a:t>Dati </a:t>
            </a:r>
            <a:r>
              <a:rPr lang="sr-Latn-RS" dirty="0"/>
              <a:t>su podaci o kretanju lančanih indeksa imigracija, emigracija i prosječnog stanja populacije za neko područje u periodu od 2000 do 2006. </a:t>
            </a:r>
            <a:r>
              <a:rPr lang="sr-Latn-RS" dirty="0" smtClean="0"/>
              <a:t>godine:</a:t>
            </a:r>
          </a:p>
          <a:p>
            <a:pPr marL="114300" lvl="0" indent="0">
              <a:buNone/>
            </a:pPr>
            <a:endParaRPr lang="sr-Latn-RS" dirty="0"/>
          </a:p>
          <a:p>
            <a:pPr marL="114300" lvl="0" indent="0">
              <a:buNone/>
            </a:pPr>
            <a:endParaRPr lang="sr-Latn-RS" dirty="0" smtClean="0"/>
          </a:p>
          <a:p>
            <a:pPr marL="114300" lvl="0" indent="0">
              <a:buNone/>
            </a:pPr>
            <a:endParaRPr lang="sr-Latn-RS" dirty="0"/>
          </a:p>
          <a:p>
            <a:pPr marL="114300" indent="0">
              <a:buNone/>
            </a:pPr>
            <a:r>
              <a:rPr lang="sr-Latn-BA" dirty="0"/>
              <a:t>Ako još raspolažemo sa sljedećim podacima</a:t>
            </a:r>
            <a:r>
              <a:rPr lang="sr-Latn-BA" dirty="0" smtClean="0"/>
              <a:t>:</a:t>
            </a:r>
          </a:p>
          <a:p>
            <a:pPr marL="114300" indent="0">
              <a:buNone/>
            </a:pPr>
            <a:endParaRPr lang="sr-Latn-BA" dirty="0"/>
          </a:p>
          <a:p>
            <a:pPr marL="114300" indent="0">
              <a:buNone/>
            </a:pPr>
            <a:endParaRPr lang="sr-Latn-BA" dirty="0" smtClean="0"/>
          </a:p>
          <a:p>
            <a:pPr marL="114300" indent="0">
              <a:buNone/>
            </a:pPr>
            <a:r>
              <a:rPr lang="sr-Latn-RS" dirty="0"/>
              <a:t>Izračunati migracioni saldo, kao i stopu migracionog salda za 2006. godinu.</a:t>
            </a:r>
          </a:p>
          <a:p>
            <a:pPr marL="114300" lvl="0" indent="0">
              <a:buNone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 smtClean="0"/>
              <a:t>Zadatak 2.</a:t>
            </a:r>
            <a:endParaRPr lang="sr-Latn-R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1926790"/>
              </p:ext>
            </p:extLst>
          </p:nvPr>
        </p:nvGraphicFramePr>
        <p:xfrm>
          <a:off x="1600200" y="1483034"/>
          <a:ext cx="5080635" cy="85788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{B057B260-235A-4DA7-9D08-349C70A2B37C}</a:tableStyleId>
              </a:tblPr>
              <a:tblGrid>
                <a:gridCol w="1351280"/>
                <a:gridCol w="713105"/>
                <a:gridCol w="603250"/>
                <a:gridCol w="603250"/>
                <a:gridCol w="603250"/>
                <a:gridCol w="603250"/>
                <a:gridCol w="603250"/>
              </a:tblGrid>
              <a:tr h="30924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Godina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2001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2002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2003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2004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2005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2006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5430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Imigracija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102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102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101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99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98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97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4668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Emigracija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97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110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101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102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102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105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5430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Populacija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99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101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102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104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99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98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1013549"/>
              </p:ext>
            </p:extLst>
          </p:nvPr>
        </p:nvGraphicFramePr>
        <p:xfrm>
          <a:off x="1752600" y="2814474"/>
          <a:ext cx="2564765" cy="7315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{B057B260-235A-4DA7-9D08-349C70A2B37C}</a:tableStyleId>
              </a:tblPr>
              <a:tblGrid>
                <a:gridCol w="989965"/>
                <a:gridCol w="1574800"/>
              </a:tblGrid>
              <a:tr h="1828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Opis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Broj u 2000.godini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Imigranti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45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Emigranti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1.980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>
                          <a:effectLst/>
                        </a:rPr>
                        <a:t>Populacija</a:t>
                      </a:r>
                      <a:endParaRPr lang="sr-Latn-R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>
                          <a:effectLst/>
                        </a:rPr>
                        <a:t>3.500.000</a:t>
                      </a:r>
                      <a:endParaRPr lang="sr-Latn-R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244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78900" y="715800"/>
                <a:ext cx="7772400" cy="330375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RS" dirty="0" smtClean="0"/>
                  <a:t>Migracioni saldo predstavlja razliku između imigranata i emigranata:</a:t>
                </a:r>
              </a:p>
              <a:p>
                <a:pPr marL="114300" lvl="0" indent="0">
                  <a:buNone/>
                </a:pPr>
                <a:endParaRPr lang="sr-Latn-RS" b="0" i="1" dirty="0" smtClean="0">
                  <a:latin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sr-Latn-RS" dirty="0" smtClean="0"/>
              </a:p>
              <a:p>
                <a:pPr marL="114300" lvl="0" indent="0">
                  <a:buNone/>
                </a:pPr>
                <a:endParaRPr lang="sr-Latn-RS" dirty="0"/>
              </a:p>
              <a:p>
                <a:pPr marL="114300" lvl="0" indent="0">
                  <a:buNone/>
                </a:pPr>
                <a:r>
                  <a:rPr lang="sr-Latn-RS" dirty="0" smtClean="0"/>
                  <a:t>Stopa migracionog salda predstavlja odnos migracionog salda i prosječnog broja stanovnika:</a:t>
                </a:r>
              </a:p>
              <a:p>
                <a:pPr marL="114300" lvl="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num>
                        <m:den>
                          <m:acc>
                            <m:accPr>
                              <m:chr m:val="̅"/>
                              <m:ctrl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den>
                      </m:f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</m:oMath>
                  </m:oMathPara>
                </a14:m>
                <a:endParaRPr lang="sr-Latn-RS" dirty="0"/>
              </a:p>
            </p:txBody>
          </p:sp>
        </mc:Choice>
        <mc:Fallback xmlns=""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78900" y="715800"/>
                <a:ext cx="7772400" cy="3303750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08030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715800"/>
            <a:ext cx="7772400" cy="3303750"/>
          </a:xfrm>
        </p:spPr>
        <p:txBody>
          <a:bodyPr/>
          <a:lstStyle/>
          <a:p>
            <a:pPr marL="114300" lvl="0" indent="0">
              <a:buNone/>
            </a:pPr>
            <a:r>
              <a:rPr lang="sr-Latn-RS" dirty="0" smtClean="0"/>
              <a:t>Za izračunavanje migracionog salda i stope migracionog salda u 2006. godini potrebno je izračunati:</a:t>
            </a:r>
          </a:p>
          <a:p>
            <a:r>
              <a:rPr lang="sr-Latn-RS" dirty="0" smtClean="0"/>
              <a:t>Broj imigranata u 2006.</a:t>
            </a:r>
          </a:p>
          <a:p>
            <a:r>
              <a:rPr lang="sr-Latn-RS" dirty="0" smtClean="0"/>
              <a:t>Broj emigranata u 2006.</a:t>
            </a:r>
          </a:p>
          <a:p>
            <a:r>
              <a:rPr lang="sr-Latn-RS" dirty="0" smtClean="0"/>
              <a:t>Broj stanovnika (prosječan) u 2006.</a:t>
            </a:r>
          </a:p>
          <a:p>
            <a:endParaRPr lang="sr-Latn-RS" dirty="0"/>
          </a:p>
          <a:p>
            <a:pPr marL="114300" indent="0">
              <a:buNone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17862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Quince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1187</TotalTime>
  <Words>710</Words>
  <Application>Microsoft Office PowerPoint</Application>
  <PresentationFormat>On-screen Show (16:9)</PresentationFormat>
  <Paragraphs>360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Segoe UI Light</vt:lpstr>
      <vt:lpstr>Source Sans Pro</vt:lpstr>
      <vt:lpstr>Times New Roman</vt:lpstr>
      <vt:lpstr>Wingdings</vt:lpstr>
      <vt:lpstr>Arial</vt:lpstr>
      <vt:lpstr>Cambria Math</vt:lpstr>
      <vt:lpstr>Segoe UI Black</vt:lpstr>
      <vt:lpstr>Oswald</vt:lpstr>
      <vt:lpstr>Cambria</vt:lpstr>
      <vt:lpstr>CTimesRoman</vt:lpstr>
      <vt:lpstr>Quince template</vt:lpstr>
      <vt:lpstr>KRETANJE STANOVNIŠTVA </vt:lpstr>
      <vt:lpstr>1. ZADATAK</vt:lpstr>
      <vt:lpstr>PowerPoint Presentation</vt:lpstr>
      <vt:lpstr>PowerPoint Presentation</vt:lpstr>
      <vt:lpstr>PowerPoint Presentation</vt:lpstr>
      <vt:lpstr>PowerPoint Presentation</vt:lpstr>
      <vt:lpstr>Zadatak 2.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Zadatak 3.</vt:lpstr>
      <vt:lpstr>PowerPoint Presentation</vt:lpstr>
      <vt:lpstr>PowerPoint Presentation</vt:lpstr>
      <vt:lpstr>PowerPoint Presentation</vt:lpstr>
      <vt:lpstr>Zadatak 4.</vt:lpstr>
      <vt:lpstr>PowerPoint Presentation</vt:lpstr>
      <vt:lpstr>PowerPoint Presentation</vt:lpstr>
      <vt:lpstr>Hvala na pažnji!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</dc:title>
  <dc:creator>User</dc:creator>
  <cp:lastModifiedBy>Bojan Kresojević</cp:lastModifiedBy>
  <cp:revision>70</cp:revision>
  <dcterms:modified xsi:type="dcterms:W3CDTF">2019-10-22T19:12:17Z</dcterms:modified>
</cp:coreProperties>
</file>