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33"/>
  </p:notesMasterIdLst>
  <p:handoutMasterIdLst>
    <p:handoutMasterId r:id="rId34"/>
  </p:handoutMasterIdLst>
  <p:sldIdLst>
    <p:sldId id="256" r:id="rId2"/>
    <p:sldId id="651" r:id="rId3"/>
    <p:sldId id="549" r:id="rId4"/>
    <p:sldId id="647" r:id="rId5"/>
    <p:sldId id="707" r:id="rId6"/>
    <p:sldId id="725" r:id="rId7"/>
    <p:sldId id="704" r:id="rId8"/>
    <p:sldId id="705" r:id="rId9"/>
    <p:sldId id="727" r:id="rId10"/>
    <p:sldId id="700" r:id="rId11"/>
    <p:sldId id="701" r:id="rId12"/>
    <p:sldId id="702" r:id="rId13"/>
    <p:sldId id="703" r:id="rId14"/>
    <p:sldId id="711" r:id="rId15"/>
    <p:sldId id="708" r:id="rId16"/>
    <p:sldId id="729" r:id="rId17"/>
    <p:sldId id="712" r:id="rId18"/>
    <p:sldId id="723" r:id="rId19"/>
    <p:sldId id="722" r:id="rId20"/>
    <p:sldId id="713" r:id="rId21"/>
    <p:sldId id="733" r:id="rId22"/>
    <p:sldId id="716" r:id="rId23"/>
    <p:sldId id="732" r:id="rId24"/>
    <p:sldId id="718" r:id="rId25"/>
    <p:sldId id="719" r:id="rId26"/>
    <p:sldId id="720" r:id="rId27"/>
    <p:sldId id="734" r:id="rId28"/>
    <p:sldId id="747" r:id="rId29"/>
    <p:sldId id="749" r:id="rId30"/>
    <p:sldId id="753" r:id="rId31"/>
    <p:sldId id="325" r:id="rId3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9E0AD"/>
    <a:srgbClr val="FBBF53"/>
    <a:srgbClr val="FDF3A9"/>
    <a:srgbClr val="FBE1D5"/>
    <a:srgbClr val="FB17D0"/>
    <a:srgbClr val="339966"/>
    <a:srgbClr val="3399FF"/>
    <a:srgbClr val="5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4660"/>
  </p:normalViewPr>
  <p:slideViewPr>
    <p:cSldViewPr snapToGrid="0">
      <p:cViewPr varScale="1">
        <p:scale>
          <a:sx n="98" d="100"/>
          <a:sy n="98" d="100"/>
        </p:scale>
        <p:origin x="30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6435"/>
          </a:xfrm>
          <a:prstGeom prst="rect">
            <a:avLst/>
          </a:prstGeom>
        </p:spPr>
        <p:txBody>
          <a:bodyPr vert="horz" lIns="91440" tIns="45720" rIns="91440" bIns="45720" rtlCol="0"/>
          <a:lstStyle>
            <a:lvl1pPr algn="r">
              <a:defRPr sz="1200"/>
            </a:lvl1pPr>
          </a:lstStyle>
          <a:p>
            <a:fld id="{B61A5D1D-38BD-4DDD-A58F-79DF65543BF1}" type="datetimeFigureOut">
              <a:rPr lang="en-GB" smtClean="0"/>
              <a:t>27/02/2023</a:t>
            </a:fld>
            <a:endParaRPr lang="en-GB"/>
          </a:p>
        </p:txBody>
      </p:sp>
      <p:sp>
        <p:nvSpPr>
          <p:cNvPr id="4" name="Footer Placeholder 3"/>
          <p:cNvSpPr>
            <a:spLocks noGrp="1"/>
          </p:cNvSpPr>
          <p:nvPr>
            <p:ph type="ftr" sz="quarter" idx="2"/>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AC07F5CE-DD99-4CFD-AB0B-5AF6C013888A}" type="datetimeFigureOut">
              <a:rPr lang="en-GB" smtClean="0"/>
              <a:t>27/02/2023</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2/27/2023</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7.jpg"/><Relationship Id="rId7" Type="http://schemas.openxmlformats.org/officeDocument/2006/relationships/image" Target="../media/image19.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8.jp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a:t>
            </a:r>
            <a:r>
              <a:rPr lang="sr-Latn-RS" b="1" dirty="0" smtClean="0">
                <a:solidFill>
                  <a:schemeClr val="bg2">
                    <a:lumMod val="50000"/>
                  </a:schemeClr>
                </a:solidFill>
                <a:latin typeface="Times New Roman" panose="02020603050405020304" pitchFamily="18" charset="0"/>
                <a:cs typeface="Times New Roman" panose="02020603050405020304" pitchFamily="18" charset="0"/>
              </a:rPr>
              <a:t>2</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/202</a:t>
            </a:r>
            <a:r>
              <a:rPr lang="sr-Latn-RS" b="1" dirty="0" smtClean="0">
                <a:solidFill>
                  <a:schemeClr val="bg2">
                    <a:lumMod val="50000"/>
                  </a:schemeClr>
                </a:solidFill>
                <a:latin typeface="Times New Roman" panose="02020603050405020304" pitchFamily="18" charset="0"/>
                <a:cs typeface="Times New Roman" panose="02020603050405020304" pitchFamily="18" charset="0"/>
              </a:rPr>
              <a:t>3</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a:srcRect l="19667" t="3636" r="20273" b="88020"/>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336097" y="151412"/>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961662" y="807035"/>
            <a:ext cx="2739544" cy="555292"/>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Merkantilizam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680" y="837687"/>
            <a:ext cx="572976" cy="640132"/>
          </a:xfrm>
          <a:prstGeom prst="rect">
            <a:avLst/>
          </a:prstGeom>
        </p:spPr>
      </p:pic>
      <p:sp>
        <p:nvSpPr>
          <p:cNvPr id="6" name="Title 1"/>
          <p:cNvSpPr txBox="1">
            <a:spLocks/>
          </p:cNvSpPr>
          <p:nvPr/>
        </p:nvSpPr>
        <p:spPr>
          <a:xfrm>
            <a:off x="586344" y="1355305"/>
            <a:ext cx="5560077" cy="7438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 najbolji način da se zemlja obogati je da više izvozi nego uvozi.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 faza u razvoju teorije međunarodnih ekonomskih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odnosa (1500. – 1700.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godine –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vrijeme razvoja prvih kapitalističkih zamalja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Autori: Tomas Man (Thomas Man) u Engleskoj i Antoan Monkretjen (Antoin Moncretien) u Francuskoj  </a:t>
            </a:r>
          </a:p>
          <a:p>
            <a:pPr marL="285750" indent="-285750" algn="just">
              <a:buFont typeface="Wingdings" panose="05000000000000000000" pitchFamily="2" charset="2"/>
              <a:buChar char="§"/>
            </a:pP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98243" y="6040656"/>
            <a:ext cx="7729756" cy="3280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9717" t="68789" r="13637" b="4488"/>
          <a:stretch/>
        </p:blipFill>
        <p:spPr>
          <a:xfrm>
            <a:off x="6146421" y="1822836"/>
            <a:ext cx="2414064" cy="16997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ounded Rectangle 9"/>
          <p:cNvSpPr/>
          <p:nvPr/>
        </p:nvSpPr>
        <p:spPr>
          <a:xfrm>
            <a:off x="7536872" y="2664775"/>
            <a:ext cx="1182254" cy="360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Proizvodnja </a:t>
            </a:r>
            <a:endParaRPr lang="en-GB" sz="1400" dirty="0"/>
          </a:p>
        </p:txBody>
      </p:sp>
      <p:sp>
        <p:nvSpPr>
          <p:cNvPr id="11" name="Rounded Rectangle 10"/>
          <p:cNvSpPr/>
          <p:nvPr/>
        </p:nvSpPr>
        <p:spPr>
          <a:xfrm>
            <a:off x="6109868" y="2850701"/>
            <a:ext cx="1182254" cy="36021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t>Promet</a:t>
            </a:r>
            <a:endParaRPr lang="en-GB" sz="1400" dirty="0"/>
          </a:p>
        </p:txBody>
      </p:sp>
      <p:sp>
        <p:nvSpPr>
          <p:cNvPr id="12" name="Oval 11"/>
          <p:cNvSpPr/>
          <p:nvPr/>
        </p:nvSpPr>
        <p:spPr>
          <a:xfrm>
            <a:off x="776064" y="3235455"/>
            <a:ext cx="854368" cy="434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latin typeface="Times New Roman" panose="02020603050405020304" pitchFamily="18" charset="0"/>
                <a:cs typeface="Times New Roman" panose="02020603050405020304" pitchFamily="18" charset="0"/>
              </a:rPr>
              <a:t>Cilj: </a:t>
            </a:r>
            <a:endParaRPr lang="en-GB" sz="1600" b="1" dirty="0">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40277" y="3694016"/>
            <a:ext cx="8320883" cy="176935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negira ili pridaje manji značaj fazi proizvodnje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odnosu na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fazu prometa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stavaranju viška vrijednosti.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Merkantilitička teorija je bila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u korist trgovaca i zanatlija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 daleko manju važnost daje klasi potrošača (ne analizira negativan uticaj na interese radničke klase).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Mekrantilisti smatraju da </a:t>
            </a:r>
            <a:r>
              <a:rPr lang="sr-Latn-BA" sz="1600" b="1" i="1" dirty="0" smtClean="0">
                <a:solidFill>
                  <a:schemeClr val="accent4"/>
                </a:solidFill>
                <a:latin typeface="Times New Roman" panose="02020603050405020304" pitchFamily="18" charset="0"/>
                <a:cs typeface="Times New Roman" panose="02020603050405020304" pitchFamily="18" charset="0"/>
              </a:rPr>
              <a:t>bogatstvo jača nacionalnu moć zemlje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ekonomskom i političkom vidu. Oni razumjevaju da: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Down Arrow 13"/>
          <p:cNvSpPr/>
          <p:nvPr/>
        </p:nvSpPr>
        <p:spPr>
          <a:xfrm rot="16200000">
            <a:off x="1931864" y="3067444"/>
            <a:ext cx="498763" cy="834784"/>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2732059" y="3234472"/>
            <a:ext cx="3108202" cy="4511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Povećanje nacionalnog bogatstva i moći </a:t>
            </a:r>
          </a:p>
        </p:txBody>
      </p:sp>
      <p:sp>
        <p:nvSpPr>
          <p:cNvPr id="16" name="Rounded Rectangle 15"/>
          <p:cNvSpPr/>
          <p:nvPr/>
        </p:nvSpPr>
        <p:spPr>
          <a:xfrm>
            <a:off x="3106304"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Pojedinačni interes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5684235"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Nacionalni interes zemlje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Not Equal 17"/>
          <p:cNvSpPr/>
          <p:nvPr/>
        </p:nvSpPr>
        <p:spPr>
          <a:xfrm>
            <a:off x="5108013" y="5277024"/>
            <a:ext cx="608033" cy="349419"/>
          </a:xfrm>
          <a:prstGeom prst="mathNotEqual">
            <a:avLst/>
          </a:prstGeom>
          <a:solidFill>
            <a:srgbClr val="FBBF53"/>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Rounded Rectangle 18"/>
          <p:cNvSpPr/>
          <p:nvPr/>
        </p:nvSpPr>
        <p:spPr>
          <a:xfrm>
            <a:off x="2746086" y="6112254"/>
            <a:ext cx="5612823"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Pojedinačni interesi se moraju podrediti opštim interesima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Down Arrow 20"/>
          <p:cNvSpPr/>
          <p:nvPr/>
        </p:nvSpPr>
        <p:spPr>
          <a:xfrm>
            <a:off x="5066389" y="5697334"/>
            <a:ext cx="773872" cy="465187"/>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421" y="1261712"/>
            <a:ext cx="355023" cy="473364"/>
          </a:xfrm>
          <a:prstGeom prst="rect">
            <a:avLst/>
          </a:prstGeom>
        </p:spPr>
      </p:pic>
      <p:sp>
        <p:nvSpPr>
          <p:cNvPr id="23" name="Vertical Scroll 22"/>
          <p:cNvSpPr/>
          <p:nvPr/>
        </p:nvSpPr>
        <p:spPr>
          <a:xfrm>
            <a:off x="6501444" y="1293522"/>
            <a:ext cx="2059041" cy="414213"/>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2"/>
                </a:solidFill>
              </a:rPr>
              <a:t>Izvoz &gt;Uvoz </a:t>
            </a:r>
            <a:endParaRPr lang="en-GB" dirty="0">
              <a:solidFill>
                <a:schemeClr val="tx2"/>
              </a:solidFill>
            </a:endParaRPr>
          </a:p>
        </p:txBody>
      </p:sp>
    </p:spTree>
    <p:extLst>
      <p:ext uri="{BB962C8B-B14F-4D97-AF65-F5344CB8AC3E}">
        <p14:creationId xmlns:p14="http://schemas.microsoft.com/office/powerpoint/2010/main" val="2752690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4127" y="1209747"/>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 pp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bogaćenje zemalja učesnica u razmjeni kroz aktivan trgovinski bilans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akumuliranje plementih metala.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Polazeći od činjenice da je zlato konstanta, zemlje su mogle isto obezbjediti na dva načina:</a:t>
            </a:r>
          </a:p>
          <a:p>
            <a:pPr marL="342900" indent="-342900" algn="just">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 rudnika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 Kroz međunarodnu razmjenu. Da bi obezbjedile priliv zlata, države posežu za mjerama smanjenje uvoza i stimulacije  izvoza.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474127" y="2829782"/>
            <a:ext cx="3514762" cy="84955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-skup mjera državne intervencije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nerazvijenom kapitalizmu. </a:t>
            </a:r>
          </a:p>
        </p:txBody>
      </p:sp>
      <p:sp>
        <p:nvSpPr>
          <p:cNvPr id="6" name="Rounded Rectangle 5"/>
          <p:cNvSpPr/>
          <p:nvPr/>
        </p:nvSpPr>
        <p:spPr>
          <a:xfrm>
            <a:off x="827339" y="3630760"/>
            <a:ext cx="3161550" cy="359827"/>
          </a:xfrm>
          <a:prstGeom prst="roundRect">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smtClean="0"/>
              <a:t>Zaštitne mjere </a:t>
            </a:r>
            <a:endParaRPr lang="en-GB" dirty="0"/>
          </a:p>
        </p:txBody>
      </p:sp>
      <p:sp>
        <p:nvSpPr>
          <p:cNvPr id="7" name="Rounded Rectangle 6"/>
          <p:cNvSpPr/>
          <p:nvPr/>
        </p:nvSpPr>
        <p:spPr>
          <a:xfrm>
            <a:off x="4894801" y="2760899"/>
            <a:ext cx="1643390" cy="277091"/>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Carine </a:t>
            </a:r>
            <a:endParaRPr lang="en-GB" sz="1600" dirty="0"/>
          </a:p>
        </p:txBody>
      </p:sp>
      <p:sp>
        <p:nvSpPr>
          <p:cNvPr id="8" name="Rounded Rectangle 7"/>
          <p:cNvSpPr/>
          <p:nvPr/>
        </p:nvSpPr>
        <p:spPr>
          <a:xfrm>
            <a:off x="5622979" y="316739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Kvantitativna ograničenja </a:t>
            </a:r>
            <a:endParaRPr lang="en-GB" sz="1600" dirty="0"/>
          </a:p>
        </p:txBody>
      </p:sp>
      <p:sp>
        <p:nvSpPr>
          <p:cNvPr id="9" name="Rounded Rectangle 8"/>
          <p:cNvSpPr/>
          <p:nvPr/>
        </p:nvSpPr>
        <p:spPr>
          <a:xfrm>
            <a:off x="6957314" y="3679337"/>
            <a:ext cx="1643390" cy="4910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Uvozne zabrane </a:t>
            </a:r>
            <a:endParaRPr lang="en-GB" sz="1600" dirty="0"/>
          </a:p>
        </p:txBody>
      </p:sp>
      <p:sp>
        <p:nvSpPr>
          <p:cNvPr id="10" name="Right Arrow 9"/>
          <p:cNvSpPr/>
          <p:nvPr/>
        </p:nvSpPr>
        <p:spPr>
          <a:xfrm>
            <a:off x="4321740" y="2716750"/>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a:off x="5113691" y="324448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6340080" y="375020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5400000">
            <a:off x="2840528" y="3265456"/>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p:cNvSpPr txBox="1">
            <a:spLocks/>
          </p:cNvSpPr>
          <p:nvPr/>
        </p:nvSpPr>
        <p:spPr>
          <a:xfrm>
            <a:off x="448376" y="5142697"/>
            <a:ext cx="8057127" cy="12038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Carine kao instrument zaštite su najviše korištene,i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one su u početku imale fiskalni karakter ( s ciljem povećanja prihoda mladih država).</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Kasnije, jača značaj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carina kao instrumenta zaštitne politike. </a:t>
            </a:r>
          </a:p>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Davanjem se izvoz i aktivan trgovinski bilans.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subvencija brodarskim kompanijama i stimulacija izvoznicima podstiče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486358" y="4901694"/>
            <a:ext cx="2940173" cy="209284"/>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Carine kao instrument zaštite </a:t>
            </a:r>
            <a:endParaRPr lang="en-GB" sz="1600" dirty="0"/>
          </a:p>
        </p:txBody>
      </p:sp>
      <p:sp>
        <p:nvSpPr>
          <p:cNvPr id="16" name="Down Arrow 15"/>
          <p:cNvSpPr/>
          <p:nvPr/>
        </p:nvSpPr>
        <p:spPr>
          <a:xfrm>
            <a:off x="4847726" y="3037989"/>
            <a:ext cx="265965" cy="2104707"/>
          </a:xfrm>
          <a:prstGeom prst="downArrow">
            <a:avLst/>
          </a:prstGeom>
          <a:solidFill>
            <a:schemeClr val="bg2"/>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9348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55938" y="3627236"/>
            <a:ext cx="3903555" cy="26119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na primjeru Engleske:</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Sistem zakona koji je zabranjivao izvoz alata, opreme i stručne radne snage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Trgovinska flota je morala koristiti brodove izgrađene u Engleskoj, eng.kapetana, i ¼ posade su morali činiti Englezi. Tek pod ovim uslovima flota je mogla koristiti Englesku zastavu.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se trgovina odvijala pod drugom zastavom, carine za ovu robu su bile drastične. </a:t>
            </a:r>
          </a:p>
        </p:txBody>
      </p:sp>
      <p:sp>
        <p:nvSpPr>
          <p:cNvPr id="5" name="Rounded Rectangle 4"/>
          <p:cNvSpPr/>
          <p:nvPr/>
        </p:nvSpPr>
        <p:spPr>
          <a:xfrm>
            <a:off x="1384454" y="1920988"/>
            <a:ext cx="3161550" cy="498980"/>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proizvoda s višom fazom finalne obrade </a:t>
            </a:r>
            <a:endParaRPr lang="en-GB" sz="1600" dirty="0"/>
          </a:p>
        </p:txBody>
      </p:sp>
      <p:sp>
        <p:nvSpPr>
          <p:cNvPr id="6" name="Oval 5"/>
          <p:cNvSpPr/>
          <p:nvPr/>
        </p:nvSpPr>
        <p:spPr>
          <a:xfrm>
            <a:off x="501836" y="1041862"/>
            <a:ext cx="2170545" cy="7204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t>Mekrantilizam </a:t>
            </a:r>
            <a:endParaRPr lang="en-GB" sz="1600" b="1" dirty="0"/>
          </a:p>
        </p:txBody>
      </p:sp>
      <p:sp>
        <p:nvSpPr>
          <p:cNvPr id="7" name="Bent-Up Arrow 6"/>
          <p:cNvSpPr/>
          <p:nvPr/>
        </p:nvSpPr>
        <p:spPr>
          <a:xfrm rot="5400000">
            <a:off x="693737" y="1742724"/>
            <a:ext cx="569582" cy="608731"/>
          </a:xfrm>
          <a:prstGeom prst="ben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2854035" y="1290683"/>
            <a:ext cx="3121891" cy="333877"/>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3611418" y="1022585"/>
            <a:ext cx="1524000" cy="31403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rPr>
              <a:t>Zabranjuje </a:t>
            </a:r>
            <a:endParaRPr lang="en-GB" sz="1400" dirty="0">
              <a:solidFill>
                <a:schemeClr val="tx1"/>
              </a:solidFill>
            </a:endParaRPr>
          </a:p>
        </p:txBody>
      </p:sp>
      <p:sp>
        <p:nvSpPr>
          <p:cNvPr id="10" name="Rounded Rectangle 9"/>
          <p:cNvSpPr/>
          <p:nvPr/>
        </p:nvSpPr>
        <p:spPr>
          <a:xfrm>
            <a:off x="6542620" y="102088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sirovina </a:t>
            </a:r>
            <a:endParaRPr lang="en-GB" sz="1600" dirty="0"/>
          </a:p>
        </p:txBody>
      </p:sp>
      <p:sp>
        <p:nvSpPr>
          <p:cNvPr id="11" name="Rounded Rectangle 10"/>
          <p:cNvSpPr/>
          <p:nvPr/>
        </p:nvSpPr>
        <p:spPr>
          <a:xfrm>
            <a:off x="6542620" y="145903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kapitala </a:t>
            </a:r>
            <a:endParaRPr lang="en-GB" sz="1600" dirty="0"/>
          </a:p>
        </p:txBody>
      </p:sp>
      <p:sp>
        <p:nvSpPr>
          <p:cNvPr id="12" name="Rounded Rectangle 11"/>
          <p:cNvSpPr/>
          <p:nvPr/>
        </p:nvSpPr>
        <p:spPr>
          <a:xfrm>
            <a:off x="6542620" y="1897188"/>
            <a:ext cx="2121089" cy="442659"/>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 kvalifikovane </a:t>
            </a:r>
          </a:p>
          <a:p>
            <a:pPr algn="ctr"/>
            <a:r>
              <a:rPr lang="sr-Latn-BA" sz="1600" dirty="0" smtClean="0"/>
              <a:t>Radne snage  </a:t>
            </a:r>
            <a:endParaRPr lang="en-GB" sz="1600" dirty="0"/>
          </a:p>
        </p:txBody>
      </p:sp>
      <p:cxnSp>
        <p:nvCxnSpPr>
          <p:cNvPr id="14" name="Straight Connector 13"/>
          <p:cNvCxnSpPr/>
          <p:nvPr/>
        </p:nvCxnSpPr>
        <p:spPr>
          <a:xfrm>
            <a:off x="6421188" y="983338"/>
            <a:ext cx="2242521" cy="1478926"/>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6542620" y="1095374"/>
            <a:ext cx="2116873" cy="1244473"/>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6279" y="3610598"/>
            <a:ext cx="543214" cy="268686"/>
          </a:xfrm>
          <a:prstGeom prst="rect">
            <a:avLst/>
          </a:prstGeom>
        </p:spPr>
      </p:pic>
      <p:sp>
        <p:nvSpPr>
          <p:cNvPr id="19" name="Title 1"/>
          <p:cNvSpPr txBox="1">
            <a:spLocks/>
          </p:cNvSpPr>
          <p:nvPr/>
        </p:nvSpPr>
        <p:spPr>
          <a:xfrm>
            <a:off x="137645" y="3257237"/>
            <a:ext cx="4277335" cy="352597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Merkantilizam je podržavao:</a:t>
            </a:r>
          </a:p>
          <a:p>
            <a:pPr marL="285750" indent="-285750" algn="just">
              <a:buFont typeface="Wingdings" panose="05000000000000000000" pitchFamily="2" charset="2"/>
              <a:buChar char="Ø"/>
            </a:pP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kolonijalnu politiku osvajanja novih područja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radi eksploatacije sirovina koje su se koristile kao osnova mladih industrijskih grana novih kapitalističkih zemalja. </a:t>
            </a:r>
          </a:p>
          <a:p>
            <a:pPr marL="285750" indent="-285750" algn="just">
              <a:buFont typeface="Wingdings" panose="05000000000000000000" pitchFamily="2" charset="2"/>
              <a:buChar char="Ø"/>
            </a:pP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Ekonomski nacionalizam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kroz aktivan trgovinski bilans i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upotrebu državne intrervencije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za postizanje što većeg izvoza, manjeg uvoza odnosno za postizanje što većeg bogatstva. </a:t>
            </a:r>
          </a:p>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Svrha privredjivanje jeste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prisvajanje profita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jedni ne mogu da obogate a drugi da ne gube </a:t>
            </a:r>
          </a:p>
        </p:txBody>
      </p:sp>
    </p:spTree>
    <p:extLst>
      <p:ext uri="{BB962C8B-B14F-4D97-AF65-F5344CB8AC3E}">
        <p14:creationId xmlns:p14="http://schemas.microsoft.com/office/powerpoint/2010/main" val="2386024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loud Callout 3"/>
          <p:cNvSpPr/>
          <p:nvPr/>
        </p:nvSpPr>
        <p:spPr>
          <a:xfrm flipH="1">
            <a:off x="1521692" y="918403"/>
            <a:ext cx="822036" cy="554181"/>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rgbClr val="FF0000"/>
                </a:solidFill>
              </a:rPr>
              <a:t>!!!</a:t>
            </a:r>
            <a:endParaRPr lang="en-GB" dirty="0">
              <a:solidFill>
                <a:srgbClr val="FF0000"/>
              </a:solidFill>
            </a:endParaRPr>
          </a:p>
        </p:txBody>
      </p:sp>
      <p:sp>
        <p:nvSpPr>
          <p:cNvPr id="5" name="Rounded Rectangle 4"/>
          <p:cNvSpPr/>
          <p:nvPr/>
        </p:nvSpPr>
        <p:spPr>
          <a:xfrm>
            <a:off x="2447636" y="1010607"/>
            <a:ext cx="4110181"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Ključne kritike Mekrantilizma:</a:t>
            </a:r>
            <a:endParaRPr lang="en-GB" sz="1600" dirty="0"/>
          </a:p>
        </p:txBody>
      </p:sp>
      <p:sp>
        <p:nvSpPr>
          <p:cNvPr id="7" name="Rounded Rectangle 6"/>
          <p:cNvSpPr/>
          <p:nvPr/>
        </p:nvSpPr>
        <p:spPr>
          <a:xfrm>
            <a:off x="3423593" y="183735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Zapostavlja proizvodnju </a:t>
            </a:r>
            <a:endParaRPr lang="en-GB" sz="1600" dirty="0"/>
          </a:p>
        </p:txBody>
      </p:sp>
      <p:sp>
        <p:nvSpPr>
          <p:cNvPr id="8" name="Rounded Rectangle 7"/>
          <p:cNvSpPr/>
          <p:nvPr/>
        </p:nvSpPr>
        <p:spPr>
          <a:xfrm>
            <a:off x="290562" y="1910018"/>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Vezuje izvor profita za prometnu sferu </a:t>
            </a:r>
            <a:endParaRPr lang="en-GB" sz="1600" dirty="0"/>
          </a:p>
        </p:txBody>
      </p:sp>
      <p:sp>
        <p:nvSpPr>
          <p:cNvPr id="9" name="Rounded Rectangle 8"/>
          <p:cNvSpPr/>
          <p:nvPr/>
        </p:nvSpPr>
        <p:spPr>
          <a:xfrm>
            <a:off x="5527581" y="1865067"/>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Izvodi bogaćenje zemalja iz neekvivalentne razmjene </a:t>
            </a:r>
            <a:endParaRPr lang="en-GB" sz="1600" dirty="0"/>
          </a:p>
        </p:txBody>
      </p:sp>
      <p:sp>
        <p:nvSpPr>
          <p:cNvPr id="10" name="Down Arrow 9"/>
          <p:cNvSpPr/>
          <p:nvPr/>
        </p:nvSpPr>
        <p:spPr>
          <a:xfrm>
            <a:off x="2549236" y="1472584"/>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4488872" y="1454822"/>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6192980" y="1454821"/>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Vertical Scroll 13"/>
          <p:cNvSpPr/>
          <p:nvPr/>
        </p:nvSpPr>
        <p:spPr>
          <a:xfrm>
            <a:off x="142019" y="2765868"/>
            <a:ext cx="5285488" cy="4097542"/>
          </a:xfrm>
          <a:prstGeom prst="verticalScroll">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sr-Latn-BA" sz="1600" dirty="0" smtClean="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Prva toerijska razrada kapitalističkog načina proizvodnje i </a:t>
            </a:r>
            <a:r>
              <a:rPr lang="sr-Latn-BA" sz="1600" b="1" dirty="0" smtClean="0">
                <a:solidFill>
                  <a:schemeClr val="tx1"/>
                </a:solidFill>
                <a:latin typeface="Times New Roman" panose="02020603050405020304" pitchFamily="18" charset="0"/>
                <a:cs typeface="Times New Roman" panose="02020603050405020304" pitchFamily="18" charset="0"/>
              </a:rPr>
              <a:t>predistorija političke ekonomije.</a:t>
            </a:r>
          </a:p>
          <a:p>
            <a:pPr algn="just"/>
            <a:endParaRPr lang="sr-Latn-BA" sz="1600" dirty="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Mekrantilizam posmatra platni blans kroz stanje trgovinskog bilansa (u slučaju neravnoteže  pretpostavlja automatizam uravnoteženja na bazi kvantitativne teorije novca).</a:t>
            </a:r>
          </a:p>
          <a:p>
            <a:pPr algn="just"/>
            <a:endParaRPr lang="sr-Latn-BA" sz="1600" dirty="0" smtClean="0">
              <a:solidFill>
                <a:schemeClr val="tx1"/>
              </a:solidFill>
              <a:latin typeface="Times New Roman" panose="02020603050405020304" pitchFamily="18" charset="0"/>
              <a:cs typeface="Times New Roman" panose="02020603050405020304" pitchFamily="18" charset="0"/>
            </a:endParaRPr>
          </a:p>
          <a:p>
            <a:pPr algn="just"/>
            <a:r>
              <a:rPr lang="sr-Latn-BA" sz="1600" dirty="0" smtClean="0">
                <a:solidFill>
                  <a:schemeClr val="tx1"/>
                </a:solidFill>
                <a:latin typeface="Times New Roman" panose="02020603050405020304" pitchFamily="18" charset="0"/>
                <a:cs typeface="Times New Roman" panose="02020603050405020304" pitchFamily="18" charset="0"/>
              </a:rPr>
              <a:t>Merkantilizam u savremenoj teoriji (neomerkantilizam) – savremene tokove međ.razmjene od 1970.godine karekteriše nastojanje povećanje izvoza i smanjenja uvoza, uz zaštitne mjere iz perioda mekran.</a:t>
            </a:r>
          </a:p>
          <a:p>
            <a:pPr algn="just"/>
            <a:r>
              <a:rPr lang="sr-Latn-BA" sz="1600" dirty="0" smtClean="0">
                <a:solidFill>
                  <a:schemeClr val="tx1"/>
                </a:solidFill>
                <a:latin typeface="Times New Roman" panose="02020603050405020304" pitchFamily="18" charset="0"/>
                <a:cs typeface="Times New Roman" panose="02020603050405020304" pitchFamily="18" charset="0"/>
              </a:rPr>
              <a:t>  </a:t>
            </a:r>
            <a:r>
              <a:rPr lang="sr-Latn-BA" sz="1600" dirty="0" smtClean="0">
                <a:latin typeface="Times New Roman" panose="02020603050405020304" pitchFamily="18" charset="0"/>
                <a:cs typeface="Times New Roman" panose="02020603050405020304" pitchFamily="18" charset="0"/>
              </a:rPr>
              <a:t> </a:t>
            </a:r>
            <a:endParaRPr lang="en-GB" sz="1600" dirty="0">
              <a:latin typeface="Times New Roman" panose="02020603050405020304" pitchFamily="18" charset="0"/>
              <a:cs typeface="Times New Roman" panose="02020603050405020304" pitchFamily="18" charset="0"/>
            </a:endParaRPr>
          </a:p>
        </p:txBody>
      </p:sp>
      <p:sp>
        <p:nvSpPr>
          <p:cNvPr id="15" name="Rounded Rectangle 14"/>
          <p:cNvSpPr/>
          <p:nvPr/>
        </p:nvSpPr>
        <p:spPr>
          <a:xfrm>
            <a:off x="1868055" y="2833907"/>
            <a:ext cx="2004292" cy="286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MERKANTILIZAM </a:t>
            </a:r>
            <a:endParaRPr lang="en-GB" dirty="0"/>
          </a:p>
        </p:txBody>
      </p:sp>
      <p:sp>
        <p:nvSpPr>
          <p:cNvPr id="16" name="Left Arrow 15"/>
          <p:cNvSpPr/>
          <p:nvPr/>
        </p:nvSpPr>
        <p:spPr>
          <a:xfrm flipH="1">
            <a:off x="4884561" y="4088068"/>
            <a:ext cx="738909" cy="498763"/>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5748823" y="280028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Deficit platnog bilansa </a:t>
            </a:r>
            <a:endParaRPr lang="en-GB" sz="1600" dirty="0"/>
          </a:p>
        </p:txBody>
      </p:sp>
      <p:sp>
        <p:nvSpPr>
          <p:cNvPr id="19" name="Rounded Rectangle 18"/>
          <p:cNvSpPr/>
          <p:nvPr/>
        </p:nvSpPr>
        <p:spPr>
          <a:xfrm>
            <a:off x="5999827" y="329716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Odiv zlata iz zemlje </a:t>
            </a:r>
            <a:endParaRPr lang="en-GB" sz="1600" dirty="0"/>
          </a:p>
        </p:txBody>
      </p:sp>
      <p:sp>
        <p:nvSpPr>
          <p:cNvPr id="20" name="Rounded Rectangle 19"/>
          <p:cNvSpPr/>
          <p:nvPr/>
        </p:nvSpPr>
        <p:spPr>
          <a:xfrm>
            <a:off x="6226928" y="383072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↓Q novca u opticaju </a:t>
            </a:r>
            <a:endParaRPr lang="en-GB" sz="1600" dirty="0"/>
          </a:p>
        </p:txBody>
      </p:sp>
      <p:sp>
        <p:nvSpPr>
          <p:cNvPr id="21" name="Rounded Rectangle 20"/>
          <p:cNvSpPr/>
          <p:nvPr/>
        </p:nvSpPr>
        <p:spPr>
          <a:xfrm>
            <a:off x="6557817" y="4337449"/>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↓potražnje </a:t>
            </a:r>
            <a:endParaRPr lang="en-GB" sz="1600" dirty="0"/>
          </a:p>
        </p:txBody>
      </p:sp>
      <p:sp>
        <p:nvSpPr>
          <p:cNvPr id="22" name="Rounded Rectangle 21"/>
          <p:cNvSpPr/>
          <p:nvPr/>
        </p:nvSpPr>
        <p:spPr>
          <a:xfrm>
            <a:off x="6825673" y="4815886"/>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↓domaćih cijena  </a:t>
            </a:r>
            <a:endParaRPr lang="en-GB" sz="1600" dirty="0"/>
          </a:p>
        </p:txBody>
      </p:sp>
      <p:sp>
        <p:nvSpPr>
          <p:cNvPr id="23" name="Rounded Rectangle 22"/>
          <p:cNvSpPr/>
          <p:nvPr/>
        </p:nvSpPr>
        <p:spPr>
          <a:xfrm>
            <a:off x="7031059" y="5350839"/>
            <a:ext cx="2112941" cy="8005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latin typeface="Times New Roman" panose="02020603050405020304" pitchFamily="18" charset="0"/>
                <a:cs typeface="Times New Roman" panose="02020603050405020304" pitchFamily="18" charset="0"/>
              </a:rPr>
              <a:t>Veća konkurentnost domaćih proizvoda na ino tržištu </a:t>
            </a:r>
            <a:endParaRPr lang="en-GB" sz="1600" dirty="0"/>
          </a:p>
        </p:txBody>
      </p:sp>
      <p:sp>
        <p:nvSpPr>
          <p:cNvPr id="25" name="Curved Down Arrow 24"/>
          <p:cNvSpPr/>
          <p:nvPr/>
        </p:nvSpPr>
        <p:spPr>
          <a:xfrm flipH="1" flipV="1">
            <a:off x="5999826" y="6191696"/>
            <a:ext cx="1727261" cy="41220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Rounded Rectangle 25"/>
          <p:cNvSpPr/>
          <p:nvPr/>
        </p:nvSpPr>
        <p:spPr>
          <a:xfrm>
            <a:off x="5311733" y="5728330"/>
            <a:ext cx="1352301"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Izvoza </a:t>
            </a:r>
            <a:endParaRPr lang="en-GB" sz="1600" dirty="0"/>
          </a:p>
        </p:txBody>
      </p:sp>
      <p:sp>
        <p:nvSpPr>
          <p:cNvPr id="27" name="Up Arrow 26"/>
          <p:cNvSpPr/>
          <p:nvPr/>
        </p:nvSpPr>
        <p:spPr>
          <a:xfrm>
            <a:off x="5326939" y="5725930"/>
            <a:ext cx="309398" cy="354978"/>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506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62" y="911051"/>
            <a:ext cx="448290" cy="556034"/>
          </a:xfrm>
          <a:prstGeom prst="rect">
            <a:avLst/>
          </a:prstGeom>
        </p:spPr>
      </p:pic>
      <p:sp>
        <p:nvSpPr>
          <p:cNvPr id="5" name="Title 1"/>
          <p:cNvSpPr txBox="1">
            <a:spLocks/>
          </p:cNvSpPr>
          <p:nvPr/>
        </p:nvSpPr>
        <p:spPr>
          <a:xfrm>
            <a:off x="747252" y="1026236"/>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smtClean="0">
                <a:solidFill>
                  <a:schemeClr val="tx2"/>
                </a:solidFill>
                <a:latin typeface="Times New Roman" panose="02020603050405020304" pitchFamily="18" charset="0"/>
                <a:cs typeface="Times New Roman" panose="02020603050405020304" pitchFamily="18" charset="0"/>
              </a:rPr>
              <a:t>Munovo Merkantilističko shvatanje međunarodne razmjene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281383" y="2770908"/>
            <a:ext cx="8640944" cy="3635579"/>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400" dirty="0" smtClean="0">
                <a:solidFill>
                  <a:schemeClr val="tx2"/>
                </a:solidFill>
                <a:latin typeface="Times New Roman" panose="02020603050405020304" pitchFamily="18" charset="0"/>
                <a:cs typeface="Times New Roman" panose="02020603050405020304" pitchFamily="18" charset="0"/>
              </a:rPr>
              <a:t>Mada se kraljevina može bogatiti darovima, ili nabavkom iz drugih zemalja, </a:t>
            </a:r>
            <a:r>
              <a:rPr lang="sr-Latn-BA" sz="1400" b="1" i="1" dirty="0" smtClean="0">
                <a:solidFill>
                  <a:schemeClr val="tx2"/>
                </a:solidFill>
                <a:latin typeface="Times New Roman" panose="02020603050405020304" pitchFamily="18" charset="0"/>
                <a:cs typeface="Times New Roman" panose="02020603050405020304" pitchFamily="18" charset="0"/>
              </a:rPr>
              <a:t>te su stvari nesigurne </a:t>
            </a:r>
            <a:r>
              <a:rPr lang="sr-Latn-BA" sz="1400" dirty="0" smtClean="0">
                <a:solidFill>
                  <a:schemeClr val="tx2"/>
                </a:solidFill>
                <a:latin typeface="Times New Roman" panose="02020603050405020304" pitchFamily="18" charset="0"/>
                <a:cs typeface="Times New Roman" panose="02020603050405020304" pitchFamily="18" charset="0"/>
              </a:rPr>
              <a:t>i kad se dogode, od malog su značaja. </a:t>
            </a:r>
            <a:r>
              <a:rPr lang="sr-Latn-BA" sz="1400" b="1" i="1" u="sng" dirty="0" smtClean="0">
                <a:solidFill>
                  <a:schemeClr val="tx2"/>
                </a:solidFill>
                <a:latin typeface="Times New Roman" panose="02020603050405020304" pitchFamily="18" charset="0"/>
                <a:cs typeface="Times New Roman" panose="02020603050405020304" pitchFamily="18" charset="0"/>
              </a:rPr>
              <a:t>Redovni način rasta bogatstva i blaga predstavlja spoljna trgovin</a:t>
            </a:r>
            <a:r>
              <a:rPr lang="sr-Latn-BA" sz="1400" b="1" u="sng" dirty="0" smtClean="0">
                <a:solidFill>
                  <a:schemeClr val="tx2"/>
                </a:solidFill>
                <a:latin typeface="Times New Roman" panose="02020603050405020304" pitchFamily="18" charset="0"/>
                <a:cs typeface="Times New Roman" panose="02020603050405020304" pitchFamily="18" charset="0"/>
              </a:rPr>
              <a:t>a</a:t>
            </a:r>
            <a:r>
              <a:rPr lang="sr-Latn-BA" sz="1400" dirty="0" smtClean="0">
                <a:solidFill>
                  <a:schemeClr val="tx2"/>
                </a:solidFill>
                <a:latin typeface="Times New Roman" panose="02020603050405020304" pitchFamily="18" charset="0"/>
                <a:cs typeface="Times New Roman" panose="02020603050405020304" pitchFamily="18" charset="0"/>
              </a:rPr>
              <a:t>, gde moramo da učimo sledeće pravilo: </a:t>
            </a:r>
            <a:r>
              <a:rPr lang="sr-Latn-BA" sz="1400" b="1" i="1" dirty="0" smtClean="0">
                <a:solidFill>
                  <a:schemeClr val="tx2"/>
                </a:solidFill>
                <a:latin typeface="Times New Roman" panose="02020603050405020304" pitchFamily="18" charset="0"/>
                <a:cs typeface="Times New Roman" panose="02020603050405020304" pitchFamily="18" charset="0"/>
              </a:rPr>
              <a:t>svake godine strancima treba prodavati više nego što potrošimo za njihovu robu.</a:t>
            </a:r>
            <a:r>
              <a:rPr lang="sr-Latn-BA" sz="1400" dirty="0" smtClean="0">
                <a:solidFill>
                  <a:schemeClr val="tx2"/>
                </a:solidFill>
                <a:latin typeface="Times New Roman" panose="02020603050405020304" pitchFamily="18" charset="0"/>
                <a:cs typeface="Times New Roman" panose="02020603050405020304" pitchFamily="18" charset="0"/>
              </a:rPr>
              <a:t> Jer ...taj dio našeg fonda (izvoza) koji ne povratimo u formi robe (uvoza) mora se neizostavno vratiti u riznicu (kao zlato)...</a:t>
            </a:r>
          </a:p>
          <a:p>
            <a:pPr algn="just"/>
            <a:r>
              <a:rPr lang="sr-Latn-BA" sz="1400" b="1" i="1" dirty="0" smtClean="0">
                <a:solidFill>
                  <a:schemeClr val="tx2"/>
                </a:solidFill>
                <a:latin typeface="Times New Roman" panose="02020603050405020304" pitchFamily="18" charset="0"/>
                <a:cs typeface="Times New Roman" panose="02020603050405020304" pitchFamily="18" charset="0"/>
              </a:rPr>
              <a:t>Uvoz možemo da smanjimo...ako trezveno smanjimo prekomernu potrošnju inostrane robe u ishrani i odjevanju</a:t>
            </a:r>
            <a:r>
              <a:rPr lang="sr-Latn-BA" sz="1400" dirty="0" smtClean="0">
                <a:solidFill>
                  <a:schemeClr val="tx2"/>
                </a:solidFill>
                <a:latin typeface="Times New Roman" panose="02020603050405020304" pitchFamily="18" charset="0"/>
                <a:cs typeface="Times New Roman" panose="02020603050405020304" pitchFamily="18" charset="0"/>
              </a:rPr>
              <a:t>... U izvozu ne treba da gledamo sopstvene viškove, već moramo da uzmemo u obzir potrebe svojih suseda, tako da treba ... </a:t>
            </a:r>
            <a:r>
              <a:rPr lang="sr-Latn-BA" sz="1400" b="1" i="1" dirty="0" smtClean="0">
                <a:solidFill>
                  <a:schemeClr val="tx2"/>
                </a:solidFill>
                <a:latin typeface="Times New Roman" panose="02020603050405020304" pitchFamily="18" charset="0"/>
                <a:cs typeface="Times New Roman" panose="02020603050405020304" pitchFamily="18" charset="0"/>
              </a:rPr>
              <a:t>Da istrajemo da im prodajemo skupo, sve do granice gde bi visoke cijene mogle da ugroze prodaju naše robe</a:t>
            </a:r>
            <a:r>
              <a:rPr lang="sr-Latn-BA" sz="1400" dirty="0" smtClean="0">
                <a:solidFill>
                  <a:schemeClr val="tx2"/>
                </a:solidFill>
                <a:latin typeface="Times New Roman" panose="02020603050405020304" pitchFamily="18" charset="0"/>
                <a:cs typeface="Times New Roman" panose="02020603050405020304" pitchFamily="18" charset="0"/>
              </a:rPr>
              <a:t> (našeg izvoza). Ali taj višak koji stičemo stvara se prodajom robe koju stranci mogu da kupe u drugim zemljama, kao što mogu da je zamene robom sa nekog drugog mjesta, bez izakvog problema... U tom slučaju moramo nastojati da robu prodajemo što jeftinije, da ne izguvimo mjesto (prodavca) te robe... </a:t>
            </a:r>
            <a:endParaRPr lang="en-GB" sz="1400" dirty="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553923" y="1736471"/>
            <a:ext cx="8109785" cy="58402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Tomas Mun (Thomas Munn 1571-1641) – jedan od najuticajnijih merkatilističkih pisaca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„Bogatstvo Engleske kroz međunarodnu razmjenu“ </a:t>
            </a:r>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 vrhusnki prikaz merkantilističke misli o razmjeni. </a:t>
            </a: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4546004" y="5921451"/>
            <a:ext cx="3752174" cy="60494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b="1" i="1" dirty="0" smtClean="0">
                <a:solidFill>
                  <a:schemeClr val="tx1">
                    <a:lumMod val="65000"/>
                    <a:lumOff val="35000"/>
                  </a:schemeClr>
                </a:solidFill>
                <a:latin typeface="Times New Roman" panose="02020603050405020304" pitchFamily="18" charset="0"/>
                <a:cs typeface="Times New Roman" panose="02020603050405020304" pitchFamily="18" charset="0"/>
              </a:rPr>
              <a:t>Izvor</a:t>
            </a:r>
            <a:r>
              <a:rPr lang="sr-Latn-BA" sz="1200" dirty="0" smtClean="0">
                <a:solidFill>
                  <a:schemeClr val="tx1">
                    <a:lumMod val="65000"/>
                    <a:lumOff val="35000"/>
                  </a:schemeClr>
                </a:solidFill>
                <a:latin typeface="Times New Roman" panose="02020603050405020304" pitchFamily="18" charset="0"/>
                <a:cs typeface="Times New Roman" panose="02020603050405020304" pitchFamily="18" charset="0"/>
              </a:rPr>
              <a:t>: Thomas Munn, England s Treasure by Foreign Trade, Oxford: Basil Blackwell, 1928. </a:t>
            </a:r>
            <a:r>
              <a:rPr lang="sr-Latn-BA" sz="1200"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6981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01" y="833739"/>
            <a:ext cx="448290" cy="556034"/>
          </a:xfrm>
          <a:prstGeom prst="rect">
            <a:avLst/>
          </a:prstGeom>
        </p:spPr>
      </p:pic>
      <p:sp>
        <p:nvSpPr>
          <p:cNvPr id="6" name="Title 1"/>
          <p:cNvSpPr txBox="1">
            <a:spLocks/>
          </p:cNvSpPr>
          <p:nvPr/>
        </p:nvSpPr>
        <p:spPr>
          <a:xfrm>
            <a:off x="718166" y="907141"/>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Da li Merkantilizam još živi ?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76101" y="1341471"/>
            <a:ext cx="6403390" cy="54621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Mada većina zemalja tvrdi da podržava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međunarodnu razmjenu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najveći broj nastavlja da primjenjuje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brojna spoljnotrgovinska ograničenja.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Većina industrijskih zemalja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ograničava uvoz poljoprovrivrenih proizvoda,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tekstila, odjeće, čelika, i sl. da bi zaštitila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domaću zaposlenost.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subvencionišu razvoj visoke tehnologije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(kao što su kompjuteri i telekomunikacije) jer ih smatraju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ključnim za svoju međunarodnu konkurentnost i i svoj budući rast.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Zemlje u razvoju značajno štite svoju domaću industriju. Pošto su neke vrste otvorene zaštite (npr. carine) smanjenje, ili su tokom godina ukinute kroz multilateralne pregovore, porasle su druge manje eksplicitne vrste zaštite (npr.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poreske olakšice za istraživanje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razvoj), o čemu svjedoče i brojni trgovinski sporovi...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Spor SAD i EU o izvozu američkog goveđeg mesa koji poriče od hormonski gajenih goveda,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Spor  o preferenciji EU da uvozi banane iz afričkih zemalja na računi onih sa centralnoameričkih plantaža (iza kojih stoje amer.poslovni interesi), </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 poreskom rabatu koji vlada SAD odobrava nekim izvoznicima</a:t>
            </a:r>
          </a:p>
          <a:p>
            <a:pPr marL="285750" indent="-28575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Brojni ratovi između SAD, Japan i drugih zemalja....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  U 21. vijeku merkantilizam je živ i zdrav..... </a:t>
            </a:r>
          </a:p>
          <a:p>
            <a:pPr marL="285750" indent="-285750" algn="just">
              <a:buFont typeface="Wingdings" panose="05000000000000000000" pitchFamily="2" charset="2"/>
              <a:buChar char="ü"/>
            </a:pPr>
            <a:endPar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Round Diagonal Corner Rectangle 7"/>
          <p:cNvSpPr/>
          <p:nvPr/>
        </p:nvSpPr>
        <p:spPr>
          <a:xfrm>
            <a:off x="6719939" y="4669564"/>
            <a:ext cx="2163081" cy="152504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latin typeface="Times New Roman" panose="02020603050405020304" pitchFamily="18" charset="0"/>
                <a:cs typeface="Times New Roman" panose="02020603050405020304" pitchFamily="18" charset="0"/>
              </a:rPr>
              <a:t>Restrikcije se traže da bi se domaći proizvodi zaštitili od inostrane konkurencije, i da bi se podstakle domaće industrije visoke tehnologije </a:t>
            </a:r>
            <a:endParaRPr lang="en-GB" sz="1400" dirty="0">
              <a:latin typeface="Times New Roman" panose="02020603050405020304" pitchFamily="18" charset="0"/>
              <a:cs typeface="Times New Roman" panose="02020603050405020304" pitchFamily="18" charset="0"/>
            </a:endParaRPr>
          </a:p>
        </p:txBody>
      </p:sp>
      <p:sp>
        <p:nvSpPr>
          <p:cNvPr id="9" name="Round Diagonal Corner Rectangle 8"/>
          <p:cNvSpPr/>
          <p:nvPr/>
        </p:nvSpPr>
        <p:spPr>
          <a:xfrm>
            <a:off x="6494300" y="6347844"/>
            <a:ext cx="2489214" cy="45581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latin typeface="Times New Roman" panose="02020603050405020304" pitchFamily="18" charset="0"/>
                <a:cs typeface="Times New Roman" panose="02020603050405020304" pitchFamily="18" charset="0"/>
              </a:rPr>
              <a:t>Klasični merkantilistički argumenti </a:t>
            </a:r>
            <a:endParaRPr lang="en-GB" sz="1400" b="1" dirty="0">
              <a:latin typeface="Times New Roman" panose="02020603050405020304" pitchFamily="18" charset="0"/>
              <a:cs typeface="Times New Roman" panose="02020603050405020304" pitchFamily="18" charset="0"/>
            </a:endParaRPr>
          </a:p>
        </p:txBody>
      </p:sp>
      <p:sp>
        <p:nvSpPr>
          <p:cNvPr id="10" name="Down Arrow 9"/>
          <p:cNvSpPr/>
          <p:nvPr/>
        </p:nvSpPr>
        <p:spPr>
          <a:xfrm>
            <a:off x="6719939" y="6123816"/>
            <a:ext cx="452582" cy="194190"/>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817" y="1281795"/>
            <a:ext cx="995148"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3326" y="1265602"/>
            <a:ext cx="868213"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1817" y="1968763"/>
            <a:ext cx="1998808" cy="7818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1818" y="2859286"/>
            <a:ext cx="1998807" cy="83796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2335" y="3756930"/>
            <a:ext cx="2018290" cy="80731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36779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6507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Vježbe</a:t>
            </a:r>
            <a:endPar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146888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57" y="1958073"/>
            <a:ext cx="448290" cy="556034"/>
          </a:xfrm>
          <a:prstGeom prst="rect">
            <a:avLst/>
          </a:prstGeom>
        </p:spPr>
      </p:pic>
      <p:sp>
        <p:nvSpPr>
          <p:cNvPr id="5" name="Title 1"/>
          <p:cNvSpPr txBox="1">
            <a:spLocks/>
          </p:cNvSpPr>
          <p:nvPr/>
        </p:nvSpPr>
        <p:spPr>
          <a:xfrm>
            <a:off x="1560946" y="833739"/>
            <a:ext cx="4156364"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 bi dvije zemlje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dobrovoljno stupile u razmjenu,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obe moraju </a:t>
            </a:r>
            <a:r>
              <a:rPr lang="sr-Latn-BA" sz="1600" b="1" i="1" dirty="0" smtClean="0">
                <a:solidFill>
                  <a:schemeClr val="accent5"/>
                </a:solidFill>
                <a:latin typeface="Times New Roman" panose="02020603050405020304" pitchFamily="18" charset="0"/>
                <a:cs typeface="Times New Roman" panose="02020603050405020304" pitchFamily="18" charset="0"/>
              </a:rPr>
              <a:t>da budu na dobitku</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Ako jedna zemlja ne dobija ništa ili gubi, ona će jednostavno prestati sa razmjenom.</a:t>
            </a:r>
          </a:p>
          <a:p>
            <a:pPr algn="just"/>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Kada dolazi do te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obostrano korisne razmjene,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tj.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odakle potiču dobici od razmjene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Cloud Callout 5"/>
          <p:cNvSpPr/>
          <p:nvPr/>
        </p:nvSpPr>
        <p:spPr>
          <a:xfrm flipH="1">
            <a:off x="362571" y="833739"/>
            <a:ext cx="967463" cy="72720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rgbClr val="FF0000"/>
                </a:solidFill>
              </a:rPr>
              <a:t>???</a:t>
            </a:r>
            <a:endParaRPr lang="en-GB" dirty="0">
              <a:solidFill>
                <a:srgbClr val="FF0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6823" y="2167034"/>
            <a:ext cx="1043802" cy="57296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4694" y="1082013"/>
            <a:ext cx="899964" cy="5968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7314" y="1462221"/>
            <a:ext cx="794327" cy="653717"/>
          </a:xfrm>
          <a:prstGeom prst="rect">
            <a:avLst/>
          </a:prstGeom>
        </p:spPr>
      </p:pic>
      <p:sp>
        <p:nvSpPr>
          <p:cNvPr id="10" name="Bent Arrow 9"/>
          <p:cNvSpPr/>
          <p:nvPr/>
        </p:nvSpPr>
        <p:spPr>
          <a:xfrm rot="5400000">
            <a:off x="7120849" y="950951"/>
            <a:ext cx="425595" cy="63501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Bent Arrow 10"/>
          <p:cNvSpPr/>
          <p:nvPr/>
        </p:nvSpPr>
        <p:spPr>
          <a:xfrm rot="5400000">
            <a:off x="7884696" y="1615766"/>
            <a:ext cx="543481" cy="63982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Bent Arrow 11"/>
          <p:cNvSpPr/>
          <p:nvPr/>
        </p:nvSpPr>
        <p:spPr>
          <a:xfrm flipV="1">
            <a:off x="6359875" y="1702342"/>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Bent Arrow 12"/>
          <p:cNvSpPr/>
          <p:nvPr/>
        </p:nvSpPr>
        <p:spPr>
          <a:xfrm flipV="1">
            <a:off x="6986826" y="2227010"/>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Oval 13"/>
          <p:cNvSpPr/>
          <p:nvPr/>
        </p:nvSpPr>
        <p:spPr>
          <a:xfrm>
            <a:off x="5793828" y="218550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A </a:t>
            </a:r>
            <a:endParaRPr lang="en-GB" sz="1200" dirty="0">
              <a:solidFill>
                <a:schemeClr val="tx1"/>
              </a:solidFill>
            </a:endParaRPr>
          </a:p>
        </p:txBody>
      </p:sp>
      <p:sp>
        <p:nvSpPr>
          <p:cNvPr id="15" name="Oval 14"/>
          <p:cNvSpPr/>
          <p:nvPr/>
        </p:nvSpPr>
        <p:spPr>
          <a:xfrm>
            <a:off x="7684270" y="1082013"/>
            <a:ext cx="1132093" cy="498763"/>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sz="1200" dirty="0" smtClean="0">
                <a:solidFill>
                  <a:schemeClr val="tx1"/>
                </a:solidFill>
              </a:rPr>
              <a:t>Zemlja B</a:t>
            </a:r>
            <a:endParaRPr lang="en-GB" sz="1200" dirty="0">
              <a:solidFill>
                <a:schemeClr val="tx1"/>
              </a:solidFill>
            </a:endParaRPr>
          </a:p>
        </p:txBody>
      </p:sp>
      <p:sp>
        <p:nvSpPr>
          <p:cNvPr id="16" name="Title 1"/>
          <p:cNvSpPr txBox="1">
            <a:spLocks/>
          </p:cNvSpPr>
          <p:nvPr/>
        </p:nvSpPr>
        <p:spPr>
          <a:xfrm>
            <a:off x="622157" y="2685278"/>
            <a:ext cx="2010900" cy="3355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Adam Smit ...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4661" y="2987157"/>
            <a:ext cx="8135922" cy="7878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Razmjena između zemalja zasniva se na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apsolutnim prednostima. </a:t>
            </a:r>
          </a:p>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Interes pojedinca = Interesu države. </a:t>
            </a:r>
          </a:p>
          <a:p>
            <a:pPr algn="just"/>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Zemlje u razmjeni su na dobitku </a:t>
            </a:r>
            <a:r>
              <a:rPr lang="sr-Latn-BA" sz="1600" i="1" dirty="0" smtClean="0">
                <a:solidFill>
                  <a:srgbClr val="FF0000"/>
                </a:solidFill>
                <a:latin typeface="Times New Roman" panose="02020603050405020304" pitchFamily="18" charset="0"/>
                <a:cs typeface="Times New Roman" panose="02020603050405020304" pitchFamily="18" charset="0"/>
              </a:rPr>
              <a:t>kada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se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svaka zemlja specijalizuje za onu robu za koju ima apsolutnu prednost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 tom robom stupa u razmjenu sa drugom zemljom.   </a:t>
            </a: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Curved Right Arrow 17"/>
          <p:cNvSpPr/>
          <p:nvPr/>
        </p:nvSpPr>
        <p:spPr>
          <a:xfrm>
            <a:off x="259586" y="2965060"/>
            <a:ext cx="362571" cy="45787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Oval 18"/>
          <p:cNvSpPr/>
          <p:nvPr/>
        </p:nvSpPr>
        <p:spPr>
          <a:xfrm>
            <a:off x="622158" y="4090470"/>
            <a:ext cx="938788" cy="33889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a:t>
            </a:r>
            <a:endParaRPr lang="en-GB" sz="1200" dirty="0">
              <a:solidFill>
                <a:schemeClr val="tx1"/>
              </a:solidFill>
            </a:endParaRPr>
          </a:p>
        </p:txBody>
      </p:sp>
      <p:sp>
        <p:nvSpPr>
          <p:cNvPr id="20" name="Rounded Rectangle 19"/>
          <p:cNvSpPr/>
          <p:nvPr/>
        </p:nvSpPr>
        <p:spPr>
          <a:xfrm>
            <a:off x="555496" y="4497942"/>
            <a:ext cx="3980412" cy="219665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Kada je zemlja efikasnija (ili ima apsolutnu prednost) u proizvodnji jedne robe, ali je manje efikasna (ili apsolutno zaostaje) u proizvodnji druge, onda u razmjeni obe zemlje dobijaju specijalizujući se u proizvodnji robe u kojoj imaju apsolutnu prednost i razmjenjujući dio autputa za robu u čijoj proizvodnji apsolutno zaostaju.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1" name="Oval 20"/>
          <p:cNvSpPr/>
          <p:nvPr/>
        </p:nvSpPr>
        <p:spPr>
          <a:xfrm>
            <a:off x="5067638" y="4139862"/>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A </a:t>
            </a:r>
            <a:endParaRPr lang="en-GB" sz="1200" dirty="0">
              <a:solidFill>
                <a:schemeClr val="tx1"/>
              </a:solidFill>
            </a:endParaRPr>
          </a:p>
        </p:txBody>
      </p:sp>
      <p:sp>
        <p:nvSpPr>
          <p:cNvPr id="22" name="Oval 21"/>
          <p:cNvSpPr/>
          <p:nvPr/>
        </p:nvSpPr>
        <p:spPr>
          <a:xfrm>
            <a:off x="7270476" y="406308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smtClean="0">
                <a:solidFill>
                  <a:schemeClr val="tx1"/>
                </a:solidFill>
              </a:rPr>
              <a:t>Zemlja B </a:t>
            </a:r>
            <a:endParaRPr lang="en-GB" sz="1200" dirty="0">
              <a:solidFill>
                <a:schemeClr val="tx1"/>
              </a:solidFill>
            </a:endParaRP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5305" y="4676678"/>
            <a:ext cx="726002" cy="500135"/>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8626" y="4667224"/>
            <a:ext cx="726002" cy="500135"/>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0434" y="4605154"/>
            <a:ext cx="726002" cy="500135"/>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80272" y="5169480"/>
            <a:ext cx="1649265" cy="724068"/>
          </a:xfrm>
          <a:prstGeom prst="rect">
            <a:avLst/>
          </a:prstGeom>
        </p:spPr>
      </p:pic>
      <p:pic>
        <p:nvPicPr>
          <p:cNvPr id="27" name="Picture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00598" y="5289252"/>
            <a:ext cx="742863" cy="565719"/>
          </a:xfrm>
          <a:prstGeom prst="rect">
            <a:avLst/>
          </a:prstGeom>
        </p:spPr>
      </p:pic>
      <p:cxnSp>
        <p:nvCxnSpPr>
          <p:cNvPr id="29" name="Straight Connector 28"/>
          <p:cNvCxnSpPr/>
          <p:nvPr/>
        </p:nvCxnSpPr>
        <p:spPr>
          <a:xfrm>
            <a:off x="6980313" y="4582740"/>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850051" y="5251525"/>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850051" y="512328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6980313" y="449794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4702622" y="5957739"/>
            <a:ext cx="4108003"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Resuri se koriste na najefikasniji način </a:t>
            </a:r>
          </a:p>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Proizvodnja oba proizvoda raste </a:t>
            </a:r>
          </a:p>
          <a:p>
            <a:pPr marL="285750" indent="-285750" algn="just">
              <a:buFont typeface="Wingdings" panose="05000000000000000000" pitchFamily="2" charset="2"/>
              <a:buChar char="ü"/>
            </a:pPr>
            <a:r>
              <a:rPr lang="sr-Latn-BA" sz="1600" dirty="0" smtClean="0">
                <a:solidFill>
                  <a:schemeClr val="tx1"/>
                </a:solidFill>
                <a:latin typeface="Times New Roman" panose="02020603050405020304" pitchFamily="18" charset="0"/>
                <a:cs typeface="Times New Roman" panose="02020603050405020304" pitchFamily="18" charset="0"/>
              </a:rPr>
              <a:t>Mjera dobitka ili specijalizacije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35" name="Curved Left Arrow 34"/>
          <p:cNvSpPr/>
          <p:nvPr/>
        </p:nvSpPr>
        <p:spPr>
          <a:xfrm>
            <a:off x="7836522" y="6376402"/>
            <a:ext cx="281178" cy="25321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itle 1"/>
          <p:cNvSpPr txBox="1">
            <a:spLocks/>
          </p:cNvSpPr>
          <p:nvPr/>
        </p:nvSpPr>
        <p:spPr>
          <a:xfrm>
            <a:off x="6203519" y="4643387"/>
            <a:ext cx="892665" cy="33550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Benefiti </a:t>
            </a:r>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7" name="Down Arrow 36"/>
          <p:cNvSpPr/>
          <p:nvPr/>
        </p:nvSpPr>
        <p:spPr>
          <a:xfrm>
            <a:off x="6526992" y="5094683"/>
            <a:ext cx="367145" cy="861534"/>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869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81384" y="925179"/>
            <a:ext cx="8529242"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apsolutnih prednosti se javlja jačanjem prve kapitalističke države Velike Britanije,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koja nije imala potrebu za zaštitu svoje industrije.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Velika Britanije se daleko brže razvijala u odnosu na kasnije osnovanu Španiju, Holandiju, Portugal.... </a:t>
            </a:r>
          </a:p>
        </p:txBody>
      </p:sp>
      <p:sp>
        <p:nvSpPr>
          <p:cNvPr id="5" name="Title 1"/>
          <p:cNvSpPr txBox="1">
            <a:spLocks/>
          </p:cNvSpPr>
          <p:nvPr/>
        </p:nvSpPr>
        <p:spPr>
          <a:xfrm>
            <a:off x="409335" y="1825967"/>
            <a:ext cx="8659417" cy="10962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Adam Smit: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ono što je mudrost u vođenju jedne porodice, teško može biti ludost upravljanju velikim kraljevstvom.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Ako nas jedna strana zemlja može snadbjeti nekom robom jeftinije nego što je mi možemo načiniti,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bolje je kupiti je izvjesnom količinom proizvoda sopstvene proizvodnje koja se proizvodi na način kojim postižemo izvjesnu prednost“.  </a:t>
            </a:r>
          </a:p>
        </p:txBody>
      </p:sp>
      <p:sp>
        <p:nvSpPr>
          <p:cNvPr id="6" name="Title 1"/>
          <p:cNvSpPr txBox="1">
            <a:spLocks/>
          </p:cNvSpPr>
          <p:nvPr/>
        </p:nvSpPr>
        <p:spPr>
          <a:xfrm>
            <a:off x="409334" y="2922262"/>
            <a:ext cx="3035829" cy="421301"/>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apsolutnih prednosti</a:t>
            </a:r>
          </a:p>
        </p:txBody>
      </p:sp>
      <p:sp>
        <p:nvSpPr>
          <p:cNvPr id="7" name="Title 1"/>
          <p:cNvSpPr txBox="1">
            <a:spLocks/>
          </p:cNvSpPr>
          <p:nvPr/>
        </p:nvSpPr>
        <p:spPr>
          <a:xfrm>
            <a:off x="409334" y="3726888"/>
            <a:ext cx="5197139" cy="842317"/>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će se uključiti u vanjsku trgovinu sa onim proizvodom kojim može najefikasnije proizvesti u odnosu na druge zemlje.  </a:t>
            </a:r>
          </a:p>
        </p:txBody>
      </p:sp>
      <p:sp>
        <p:nvSpPr>
          <p:cNvPr id="8" name="Down Arrow 7"/>
          <p:cNvSpPr/>
          <p:nvPr/>
        </p:nvSpPr>
        <p:spPr>
          <a:xfrm>
            <a:off x="1846704" y="3343563"/>
            <a:ext cx="480291" cy="323272"/>
          </a:xfrm>
          <a:prstGeom prst="downArrow">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409333" y="4746043"/>
            <a:ext cx="5197139" cy="1074992"/>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spoljnotrgovinskoj razmjeni svaka će zemlja učestvovati sa onim proizvodom u kome ima apsolutnu prednost. </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473" y="3726888"/>
            <a:ext cx="2857500" cy="2094147"/>
          </a:xfrm>
          <a:prstGeom prst="rect">
            <a:avLst/>
          </a:prstGeom>
        </p:spPr>
      </p:pic>
    </p:spTree>
    <p:extLst>
      <p:ext uri="{BB962C8B-B14F-4D97-AF65-F5344CB8AC3E}">
        <p14:creationId xmlns:p14="http://schemas.microsoft.com/office/powerpoint/2010/main" val="3052802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01" y="833739"/>
            <a:ext cx="448290" cy="556034"/>
          </a:xfrm>
          <a:prstGeom prst="rect">
            <a:avLst/>
          </a:prstGeom>
        </p:spPr>
      </p:pic>
      <p:sp>
        <p:nvSpPr>
          <p:cNvPr id="6" name="Title 1"/>
          <p:cNvSpPr txBox="1">
            <a:spLocks/>
          </p:cNvSpPr>
          <p:nvPr/>
        </p:nvSpPr>
        <p:spPr>
          <a:xfrm>
            <a:off x="893657" y="948923"/>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Primjer Kanade i Nigerije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955" y="2538320"/>
            <a:ext cx="1336387" cy="564775"/>
          </a:xfrm>
          <a:prstGeom prst="rect">
            <a:avLst/>
          </a:prstGeom>
        </p:spPr>
      </p:pic>
      <p:sp>
        <p:nvSpPr>
          <p:cNvPr id="8" name="Title 1"/>
          <p:cNvSpPr txBox="1">
            <a:spLocks/>
          </p:cNvSpPr>
          <p:nvPr/>
        </p:nvSpPr>
        <p:spPr>
          <a:xfrm>
            <a:off x="893656" y="1493838"/>
            <a:ext cx="8250343"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Npr. Kanada je zbog klimatskih promjena efikasnija u proizvodnji žita, ali je neefikasna u uzgajanju banana (pošto bi tu morala da koristi staklenike). S druge strane Nikaragva je efikasnija u proizvodnji banana,ali je neefikasna u proizvodnji žita.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955" y="3302485"/>
            <a:ext cx="588530" cy="66970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8148" y="3302484"/>
            <a:ext cx="588530" cy="669707"/>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1517" y="3302484"/>
            <a:ext cx="588530" cy="669707"/>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9216" y="3302484"/>
            <a:ext cx="675320" cy="703754"/>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5999" y="3296540"/>
            <a:ext cx="654055" cy="68159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7314" y="3373301"/>
            <a:ext cx="539408" cy="56212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1053" y="2562957"/>
            <a:ext cx="1190625" cy="714375"/>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1022" y="3986605"/>
            <a:ext cx="675320" cy="703754"/>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1517" y="4016029"/>
            <a:ext cx="675320" cy="703754"/>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2790" y="3972191"/>
            <a:ext cx="588530" cy="669707"/>
          </a:xfrm>
          <a:prstGeom prst="rect">
            <a:avLst/>
          </a:prstGeom>
        </p:spPr>
      </p:pic>
      <p:sp>
        <p:nvSpPr>
          <p:cNvPr id="22" name="Rounded Rectangle 21"/>
          <p:cNvSpPr/>
          <p:nvPr/>
        </p:nvSpPr>
        <p:spPr>
          <a:xfrm>
            <a:off x="281383" y="4912431"/>
            <a:ext cx="4056938"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Apsolutna prednost u proizvodnji žita. </a:t>
            </a:r>
          </a:p>
          <a:p>
            <a:pPr algn="just"/>
            <a:r>
              <a:rPr lang="sr-Latn-BA" sz="1600" dirty="0" smtClean="0">
                <a:solidFill>
                  <a:schemeClr val="tx1"/>
                </a:solidFill>
                <a:latin typeface="Times New Roman" panose="02020603050405020304" pitchFamily="18" charset="0"/>
                <a:cs typeface="Times New Roman" panose="02020603050405020304" pitchFamily="18" charset="0"/>
              </a:rPr>
              <a:t>Apsolutno zaostaje u uzgoju banana.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5072790" y="4912428"/>
            <a:ext cx="3737835"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Apsolutna prednost u uzgoju banana. </a:t>
            </a:r>
          </a:p>
          <a:p>
            <a:pPr algn="just"/>
            <a:r>
              <a:rPr lang="sr-Latn-BA" sz="1600" dirty="0" smtClean="0">
                <a:solidFill>
                  <a:schemeClr val="tx1"/>
                </a:solidFill>
                <a:latin typeface="Times New Roman" panose="02020603050405020304" pitchFamily="18" charset="0"/>
                <a:cs typeface="Times New Roman" panose="02020603050405020304" pitchFamily="18" charset="0"/>
              </a:rPr>
              <a:t>Apsolutno zaostaje u proizvodnji žita.</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4" name="Left-Up Arrow 23"/>
          <p:cNvSpPr/>
          <p:nvPr/>
        </p:nvSpPr>
        <p:spPr>
          <a:xfrm rot="10800000">
            <a:off x="376099" y="2588107"/>
            <a:ext cx="743855" cy="2324321"/>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Left-Up Arrow 24"/>
          <p:cNvSpPr/>
          <p:nvPr/>
        </p:nvSpPr>
        <p:spPr>
          <a:xfrm rot="10800000" flipH="1">
            <a:off x="7775951" y="2538319"/>
            <a:ext cx="811983" cy="225485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348209" y="5824046"/>
            <a:ext cx="8462416" cy="627188"/>
          </a:xfrm>
          <a:prstGeom prst="roundRect">
            <a:avLst/>
          </a:prstGeom>
          <a:solidFill>
            <a:schemeClr val="accent3">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 Obe zemlje će biti na dobitku, ako se svaka specijalizuje u proizvodnji one robe za koju ima apsolutnu prednost i stupi u razmjenu sa drugom zemljom. </a:t>
            </a:r>
          </a:p>
        </p:txBody>
      </p:sp>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0474" y="3354520"/>
            <a:ext cx="515968" cy="537693"/>
          </a:xfrm>
          <a:prstGeom prst="rect">
            <a:avLst/>
          </a:prstGeom>
        </p:spPr>
      </p:pic>
      <p:sp>
        <p:nvSpPr>
          <p:cNvPr id="28" name="Oval 27"/>
          <p:cNvSpPr/>
          <p:nvPr/>
        </p:nvSpPr>
        <p:spPr>
          <a:xfrm>
            <a:off x="3356210" y="3322071"/>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3</a:t>
            </a:r>
            <a:endParaRPr lang="en-GB" dirty="0">
              <a:solidFill>
                <a:schemeClr val="tx1"/>
              </a:solidFill>
            </a:endParaRPr>
          </a:p>
        </p:txBody>
      </p:sp>
      <p:sp>
        <p:nvSpPr>
          <p:cNvPr id="29" name="Oval 28"/>
          <p:cNvSpPr/>
          <p:nvPr/>
        </p:nvSpPr>
        <p:spPr>
          <a:xfrm>
            <a:off x="3356210" y="4003436"/>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2</a:t>
            </a:r>
            <a:endParaRPr lang="en-GB" dirty="0">
              <a:solidFill>
                <a:schemeClr val="tx1"/>
              </a:solidFill>
            </a:endParaRPr>
          </a:p>
        </p:txBody>
      </p:sp>
      <p:sp>
        <p:nvSpPr>
          <p:cNvPr id="30" name="Oval 29"/>
          <p:cNvSpPr/>
          <p:nvPr/>
        </p:nvSpPr>
        <p:spPr>
          <a:xfrm>
            <a:off x="4493860" y="33337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4</a:t>
            </a:r>
            <a:endParaRPr lang="en-GB" dirty="0">
              <a:solidFill>
                <a:schemeClr val="tx1"/>
              </a:solidFill>
            </a:endParaRPr>
          </a:p>
        </p:txBody>
      </p:sp>
      <p:sp>
        <p:nvSpPr>
          <p:cNvPr id="31" name="Oval 30"/>
          <p:cNvSpPr/>
          <p:nvPr/>
        </p:nvSpPr>
        <p:spPr>
          <a:xfrm>
            <a:off x="4470795" y="40160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1</a:t>
            </a:r>
            <a:endParaRPr lang="en-GB" dirty="0">
              <a:solidFill>
                <a:schemeClr val="tx1"/>
              </a:solidFill>
            </a:endParaRPr>
          </a:p>
        </p:txBody>
      </p:sp>
    </p:spTree>
    <p:extLst>
      <p:ext uri="{BB962C8B-B14F-4D97-AF65-F5344CB8AC3E}">
        <p14:creationId xmlns:p14="http://schemas.microsoft.com/office/powerpoint/2010/main" val="2362361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3" name="Rectangle 2"/>
          <p:cNvSpPr/>
          <p:nvPr/>
        </p:nvSpPr>
        <p:spPr>
          <a:xfrm>
            <a:off x="1588655" y="3817710"/>
            <a:ext cx="6946220" cy="2308324"/>
          </a:xfrm>
          <a:prstGeom prst="rect">
            <a:avLst/>
          </a:prstGeom>
        </p:spPr>
        <p:txBody>
          <a:bodyPr wrap="square">
            <a:spAutoFit/>
          </a:bodyPr>
          <a:lstStyle/>
          <a:p>
            <a:endParaRPr lang="sr-Latn-BA" dirty="0" smtClean="0"/>
          </a:p>
          <a:p>
            <a:pPr marL="285750" indent="-285750">
              <a:buFont typeface="Wingdings" panose="05000000000000000000" pitchFamily="2" charset="2"/>
              <a:buChar char="Ø"/>
            </a:pPr>
            <a:r>
              <a:rPr lang="sr-Latn-BA" b="1" i="1" dirty="0" smtClean="0"/>
              <a:t>Međunarodna ekonomija, </a:t>
            </a:r>
            <a:r>
              <a:rPr lang="sr-Latn-BA" dirty="0" smtClean="0"/>
              <a:t>Čenić Jotanović G. (2010), Laktaši: Graformark. </a:t>
            </a:r>
          </a:p>
          <a:p>
            <a:pPr marL="285750" indent="-285750">
              <a:buFont typeface="Wingdings" panose="05000000000000000000" pitchFamily="2" charset="2"/>
              <a:buChar char="Ø"/>
            </a:pPr>
            <a:r>
              <a:rPr lang="sr-Latn-BA" b="1" i="1" dirty="0" smtClean="0"/>
              <a:t>Međunarodna ekonomija, teorija i politika</a:t>
            </a:r>
            <a:r>
              <a:rPr lang="sr-Latn-BA" dirty="0" smtClean="0"/>
              <a:t>, Krugman, P.; Obstfeld , M. (2009), Beograd: Data Status. </a:t>
            </a:r>
          </a:p>
          <a:p>
            <a:pPr marL="285750" indent="-285750">
              <a:buFont typeface="Wingdings" panose="05000000000000000000" pitchFamily="2" charset="2"/>
              <a:buChar char="Ø"/>
            </a:pPr>
            <a:r>
              <a:rPr lang="sr-Latn-BA" b="1" i="1" dirty="0" smtClean="0"/>
              <a:t>Međunarodna</a:t>
            </a:r>
            <a:r>
              <a:rPr lang="sr-Latn-BA" dirty="0" smtClean="0"/>
              <a:t> </a:t>
            </a:r>
            <a:r>
              <a:rPr lang="sr-Latn-BA" b="1" i="1" dirty="0" smtClean="0"/>
              <a:t>ekonomija</a:t>
            </a:r>
            <a:r>
              <a:rPr lang="sr-Latn-BA" dirty="0" smtClean="0"/>
              <a:t>, Salvatore , D. (2009), Beograd: Centrar za izdavačku djelatnost. </a:t>
            </a:r>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981" y="2920832"/>
            <a:ext cx="1756813" cy="993854"/>
          </a:xfrm>
          <a:prstGeom prst="rect">
            <a:avLst/>
          </a:prstGeom>
        </p:spPr>
      </p:pic>
      <p:sp>
        <p:nvSpPr>
          <p:cNvPr id="6" name="Title 1"/>
          <p:cNvSpPr txBox="1">
            <a:spLocks/>
          </p:cNvSpPr>
          <p:nvPr/>
        </p:nvSpPr>
        <p:spPr>
          <a:xfrm>
            <a:off x="477090" y="301780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Literatura....</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141702" y="334714"/>
            <a:ext cx="8510192" cy="79212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786" y="4118028"/>
            <a:ext cx="759869" cy="4095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121" y="4621255"/>
            <a:ext cx="759869" cy="409575"/>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121" y="5273374"/>
            <a:ext cx="759869" cy="4095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3543" y="1577950"/>
            <a:ext cx="3754904" cy="1689707"/>
          </a:xfrm>
          <a:prstGeom prst="rect">
            <a:avLst/>
          </a:prstGeom>
        </p:spPr>
      </p:pic>
    </p:spTree>
    <p:extLst>
      <p:ext uri="{BB962C8B-B14F-4D97-AF65-F5344CB8AC3E}">
        <p14:creationId xmlns:p14="http://schemas.microsoft.com/office/powerpoint/2010/main" val="37199224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 Proizvodnja u jedinici utroška fizičkog rada </a:t>
            </a:r>
            <a:r>
              <a:rPr lang="sr-Latn-BA" sz="1800" b="1" i="1" dirty="0" smtClean="0">
                <a:solidFill>
                  <a:srgbClr val="FFC000"/>
                </a:solidFill>
                <a:latin typeface="Times New Roman" panose="02020603050405020304" pitchFamily="18" charset="0"/>
                <a:cs typeface="Times New Roman" panose="02020603050405020304" pitchFamily="18" charset="0"/>
              </a:rPr>
              <a:t>prije</a:t>
            </a:r>
            <a:r>
              <a:rPr lang="sr-Latn-BA" sz="1800" b="1" i="1" dirty="0" smtClean="0">
                <a:solidFill>
                  <a:schemeClr val="tx2"/>
                </a:solidFill>
                <a:latin typeface="Times New Roman" panose="02020603050405020304" pitchFamily="18" charset="0"/>
                <a:cs typeface="Times New Roman" panose="02020603050405020304" pitchFamily="18" charset="0"/>
              </a:rPr>
              <a:t> i </a:t>
            </a:r>
            <a:r>
              <a:rPr lang="sr-Latn-BA" sz="1800" b="1" i="1" dirty="0" smtClean="0">
                <a:solidFill>
                  <a:schemeClr val="accent5"/>
                </a:solidFill>
                <a:latin typeface="Times New Roman" panose="02020603050405020304" pitchFamily="18" charset="0"/>
                <a:cs typeface="Times New Roman" panose="02020603050405020304" pitchFamily="18" charset="0"/>
              </a:rPr>
              <a:t>poslije</a:t>
            </a:r>
            <a:r>
              <a:rPr lang="sr-Latn-BA" sz="1800" b="1" i="1" dirty="0" smtClean="0">
                <a:solidFill>
                  <a:schemeClr val="tx2"/>
                </a:solidFill>
                <a:latin typeface="Times New Roman" panose="02020603050405020304" pitchFamily="18" charset="0"/>
                <a:cs typeface="Times New Roman" panose="02020603050405020304" pitchFamily="18" charset="0"/>
              </a:rPr>
              <a:t> specijalizacije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7" name="Title 1"/>
          <p:cNvSpPr txBox="1">
            <a:spLocks/>
          </p:cNvSpPr>
          <p:nvPr/>
        </p:nvSpPr>
        <p:spPr>
          <a:xfrm>
            <a:off x="273624" y="1585688"/>
            <a:ext cx="8683406" cy="90758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X proizvodi u jednoj jedinici vremena utrošenog ljudskog rada 50l mlijeka ili 25 kg brašna</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proizvodi u jednoj jedinici vremena utrošenog ljudskog rada  25l mlijeka ili 75 kg brašna </a:t>
            </a:r>
          </a:p>
        </p:txBody>
      </p:sp>
      <p:graphicFrame>
        <p:nvGraphicFramePr>
          <p:cNvPr id="9" name="Table 8"/>
          <p:cNvGraphicFramePr>
            <a:graphicFrameLocks noGrp="1"/>
          </p:cNvGraphicFramePr>
          <p:nvPr>
            <p:extLst>
              <p:ext uri="{D42A27DB-BD31-4B8C-83A1-F6EECF244321}">
                <p14:modId xmlns:p14="http://schemas.microsoft.com/office/powerpoint/2010/main" val="2886740038"/>
              </p:ext>
            </p:extLst>
          </p:nvPr>
        </p:nvGraphicFramePr>
        <p:xfrm>
          <a:off x="505528" y="3245083"/>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50</a:t>
                      </a:r>
                      <a:endParaRPr lang="en-GB" sz="1200"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sr-Latn-BA" sz="1200" dirty="0" smtClean="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28970248"/>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034473">
                  <a:extLst>
                    <a:ext uri="{9D8B030D-6E8A-4147-A177-3AD203B41FA5}">
                      <a16:colId xmlns:a16="http://schemas.microsoft.com/office/drawing/2014/main" val="2130306166"/>
                    </a:ext>
                  </a:extLst>
                </a:gridCol>
                <a:gridCol w="1034473">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smtClean="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5775" y="2931473"/>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chemeClr val="accent5"/>
                </a:solidFill>
                <a:latin typeface="Times New Roman" panose="02020603050405020304" pitchFamily="18" charset="0"/>
                <a:cs typeface="Times New Roman" panose="02020603050405020304" pitchFamily="18" charset="0"/>
              </a:rPr>
              <a:t>POSLIJE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729304" y="5163810"/>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Koristeći specijalizaciju ukupna proizvodnja Zemlje X i Zemlje Y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100  proizvoda AAA</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150 proizvoda BBB</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43451" y="3290204"/>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Bez specijalizacije ukupna proizvodnja Zemlje X i Zemlje Y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75 proizvoda AAA</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100 proizvoda BBB</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43446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408730"/>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2"/>
                </a:solidFill>
                <a:latin typeface="Times New Roman" panose="02020603050405020304" pitchFamily="18" charset="0"/>
                <a:cs typeface="Times New Roman" panose="02020603050405020304" pitchFamily="18" charset="0"/>
              </a:rPr>
              <a:t>Teorija apsolutnih prednosti  </a:t>
            </a:r>
            <a:endParaRPr lang="sr-Latn-BA" sz="3200" b="1" i="1" dirty="0" smtClean="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7" name="Title 1"/>
          <p:cNvSpPr txBox="1">
            <a:spLocks/>
          </p:cNvSpPr>
          <p:nvPr/>
        </p:nvSpPr>
        <p:spPr>
          <a:xfrm>
            <a:off x="408112" y="1469090"/>
            <a:ext cx="8393445" cy="1492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 SAD se za jedan čas rada može proizvesti 6 bušela žita, a u V.Britaniji 1 bušel žita. Sa druge strane, za jedan sat rada se u V.Britaniji proizvodi 5 jardi platna, a u SAD svega 4. </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Koja zemlja je efikasnija u kom proizvodu ( u kojem proizvodu ima apsolutnu prednost)? </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Kolika je ukupna proizvodnja SAD i V.Britanije prije specijalizacije?</a:t>
            </a:r>
          </a:p>
          <a:p>
            <a:pPr marL="342900" indent="-342900">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Kolika je ukupna proizvodnja poslije specijalizacije?  </a:t>
            </a:r>
          </a:p>
          <a:p>
            <a:endParaRPr lang="sr-Latn-BA" sz="1600" dirty="0" smtClean="0">
              <a:solidFill>
                <a:srgbClr val="FF0000"/>
              </a:solidFill>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782168020"/>
              </p:ext>
            </p:extLst>
          </p:nvPr>
        </p:nvGraphicFramePr>
        <p:xfrm>
          <a:off x="408112" y="3616530"/>
          <a:ext cx="4137892" cy="1112420"/>
        </p:xfrm>
        <a:graphic>
          <a:graphicData uri="http://schemas.openxmlformats.org/drawingml/2006/table">
            <a:tbl>
              <a:tblPr firstRow="1" bandRow="1">
                <a:tableStyleId>{2D5ABB26-0587-4C30-8999-92F81FD0307C}</a:tableStyleId>
              </a:tblPr>
              <a:tblGrid>
                <a:gridCol w="1522179">
                  <a:extLst>
                    <a:ext uri="{9D8B030D-6E8A-4147-A177-3AD203B41FA5}">
                      <a16:colId xmlns:a16="http://schemas.microsoft.com/office/drawing/2014/main" val="2130306166"/>
                    </a:ext>
                  </a:extLst>
                </a:gridCol>
                <a:gridCol w="858982">
                  <a:extLst>
                    <a:ext uri="{9D8B030D-6E8A-4147-A177-3AD203B41FA5}">
                      <a16:colId xmlns:a16="http://schemas.microsoft.com/office/drawing/2014/main" val="3977420346"/>
                    </a:ext>
                  </a:extLst>
                </a:gridCol>
                <a:gridCol w="942109">
                  <a:extLst>
                    <a:ext uri="{9D8B030D-6E8A-4147-A177-3AD203B41FA5}">
                      <a16:colId xmlns:a16="http://schemas.microsoft.com/office/drawing/2014/main" val="2763985732"/>
                    </a:ext>
                  </a:extLst>
                </a:gridCol>
                <a:gridCol w="814622">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89460">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SAD</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V.Britanija</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337416641"/>
                  </a:ext>
                </a:extLst>
              </a:tr>
              <a:tr h="255846">
                <a:tc>
                  <a:txBody>
                    <a:bodyPr/>
                    <a:lstStyle/>
                    <a:p>
                      <a:pPr algn="ctr"/>
                      <a:r>
                        <a:rPr lang="sr-Latn-BA" sz="1200" dirty="0" smtClean="0"/>
                        <a:t>Žito (bušel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a:t>
                      </a:r>
                      <a:endParaRPr lang="en-GB" sz="1200" dirty="0">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ctr"/>
                      <a:r>
                        <a:rPr lang="sr-Latn-BA" sz="1200" dirty="0" smtClean="0"/>
                        <a:t>1</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Platno (jardi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4</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05652589"/>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304799">
                  <a:extLst>
                    <a:ext uri="{9D8B030D-6E8A-4147-A177-3AD203B41FA5}">
                      <a16:colId xmlns:a16="http://schemas.microsoft.com/office/drawing/2014/main" val="2130306166"/>
                    </a:ext>
                  </a:extLst>
                </a:gridCol>
                <a:gridCol w="764147">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SAD</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V.Britanija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Žito (bušel)</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smtClean="0">
                          <a:latin typeface="+mn-lt"/>
                          <a:cs typeface="+mn-cs"/>
                        </a:rPr>
                        <a:t>Platno (jardi)</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smtClean="0"/>
                        <a:t>10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349690" y="3304899"/>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smtClean="0">
                <a:solidFill>
                  <a:schemeClr val="accent5"/>
                </a:solidFill>
                <a:latin typeface="Times New Roman" panose="02020603050405020304" pitchFamily="18" charset="0"/>
                <a:cs typeface="Times New Roman" panose="02020603050405020304" pitchFamily="18" charset="0"/>
              </a:rPr>
              <a:t>POSLIJE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955095" y="5237840"/>
            <a:ext cx="384646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c) Poslije specijalizacije ukupna proizvodnja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12  bušela žita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10 jardi platna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916274" y="3078383"/>
            <a:ext cx="3894351" cy="53814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lphaLcParen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Efikasnost: </a:t>
            </a:r>
          </a:p>
          <a:p>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SAD → žito, V.Britanija →Platno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925343" y="3844564"/>
            <a:ext cx="388528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Bez specijalizacije ukupna proizvodnja SAD i V.Britanije  iznosi za 2 utrošena sata iznosi: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7  bušela  žita </a:t>
            </a:r>
          </a:p>
          <a:p>
            <a:pPr marL="285750" indent="-285750">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9 jardi platna </a:t>
            </a:r>
          </a:p>
          <a:p>
            <a:pPr marL="285750" indent="-285750">
              <a:buFont typeface="Wingdings" panose="05000000000000000000" pitchFamily="2" charset="2"/>
              <a:buChar char="ü"/>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2160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07077" y="980127"/>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Osnovni nedostaci TAP</a:t>
            </a:r>
            <a:endParaRPr lang="en-GB" sz="1600" dirty="0"/>
          </a:p>
        </p:txBody>
      </p:sp>
      <p:sp>
        <p:nvSpPr>
          <p:cNvPr id="5" name="Title 1"/>
          <p:cNvSpPr txBox="1">
            <a:spLocks/>
          </p:cNvSpPr>
          <p:nvPr/>
        </p:nvSpPr>
        <p:spPr>
          <a:xfrm>
            <a:off x="1755982" y="1602697"/>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5174067" y="913956"/>
            <a:ext cx="3566493" cy="158540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ostale faktore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razvoj tehnike i tehnologije i ovim izazvane promjene u produktivnosti rada i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promjene u potrebnoj količini rada za proizvodnju jednog proizvoda. </a:t>
            </a:r>
          </a:p>
        </p:txBody>
      </p:sp>
      <p:sp>
        <p:nvSpPr>
          <p:cNvPr id="7" name="Right Arrow 6"/>
          <p:cNvSpPr/>
          <p:nvPr/>
        </p:nvSpPr>
        <p:spPr>
          <a:xfrm>
            <a:off x="2997201" y="1583130"/>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5275667" y="2683643"/>
            <a:ext cx="3464892" cy="13905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Geografska udaljenost</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Transportne troškove</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Činjenicu ≠ mobilnosti faktora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nivo produktivnosti </a:t>
            </a:r>
          </a:p>
        </p:txBody>
      </p:sp>
      <p:sp>
        <p:nvSpPr>
          <p:cNvPr id="9" name="Oval 8"/>
          <p:cNvSpPr/>
          <p:nvPr/>
        </p:nvSpPr>
        <p:spPr>
          <a:xfrm>
            <a:off x="456277" y="1491802"/>
            <a:ext cx="1230283"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A.Smit </a:t>
            </a:r>
            <a:endParaRPr lang="en-GB" dirty="0"/>
          </a:p>
        </p:txBody>
      </p:sp>
      <p:sp>
        <p:nvSpPr>
          <p:cNvPr id="10" name="Title 1"/>
          <p:cNvSpPr txBox="1">
            <a:spLocks/>
          </p:cNvSpPr>
          <p:nvPr/>
        </p:nvSpPr>
        <p:spPr>
          <a:xfrm>
            <a:off x="569763" y="2143305"/>
            <a:ext cx="1218397"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Posmatra  razmjenu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Oval 10"/>
          <p:cNvSpPr/>
          <p:nvPr/>
        </p:nvSpPr>
        <p:spPr>
          <a:xfrm>
            <a:off x="430466" y="3047999"/>
            <a:ext cx="1564640"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regiona </a:t>
            </a:r>
            <a:endParaRPr lang="en-GB" dirty="0"/>
          </a:p>
        </p:txBody>
      </p:sp>
      <p:sp>
        <p:nvSpPr>
          <p:cNvPr id="12" name="Oval 11"/>
          <p:cNvSpPr/>
          <p:nvPr/>
        </p:nvSpPr>
        <p:spPr>
          <a:xfrm>
            <a:off x="2802462" y="3047999"/>
            <a:ext cx="1665849"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 </a:t>
            </a:r>
          </a:p>
          <a:p>
            <a:pPr algn="ctr"/>
            <a:r>
              <a:rPr lang="sr-Latn-BA" dirty="0" smtClean="0"/>
              <a:t>zemlje </a:t>
            </a:r>
            <a:endParaRPr lang="en-GB" dirty="0"/>
          </a:p>
        </p:txBody>
      </p:sp>
      <p:sp>
        <p:nvSpPr>
          <p:cNvPr id="13" name="Equal 12"/>
          <p:cNvSpPr/>
          <p:nvPr/>
        </p:nvSpPr>
        <p:spPr>
          <a:xfrm>
            <a:off x="2062092" y="3002981"/>
            <a:ext cx="711201" cy="37592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Bent Arrow 13"/>
          <p:cNvSpPr/>
          <p:nvPr/>
        </p:nvSpPr>
        <p:spPr>
          <a:xfrm rot="5400000">
            <a:off x="1962502" y="2340798"/>
            <a:ext cx="611001" cy="71336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4"/>
          <p:cNvSpPr/>
          <p:nvPr/>
        </p:nvSpPr>
        <p:spPr>
          <a:xfrm>
            <a:off x="900400" y="2716789"/>
            <a:ext cx="436880" cy="286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2957489" y="2619894"/>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42250" y="2350316"/>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59478" y="4979247"/>
            <a:ext cx="8380159" cy="1093031"/>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Smit – ako posmatrana zemlja nema apsolutnu prednost u proizvodnji proizvoda A, niti proizvoda B, da bi imala korist od međunarodne razmjene, ta zemlja se mora orjentisati na proizvodnju nekog trećeg proizvoda koji bi mogla jeftinije proizvesti, dakle čijom bi proizvodnjom ipak ostvarila apsolutne prednosti. </a:t>
            </a:r>
          </a:p>
        </p:txBody>
      </p:sp>
      <p:sp>
        <p:nvSpPr>
          <p:cNvPr id="19" name="Title 1"/>
          <p:cNvSpPr txBox="1">
            <a:spLocks/>
          </p:cNvSpPr>
          <p:nvPr/>
        </p:nvSpPr>
        <p:spPr>
          <a:xfrm>
            <a:off x="357483" y="3893375"/>
            <a:ext cx="2030117"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Teorijski nedostatak: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55923" y="4330972"/>
            <a:ext cx="838015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Smit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nemogućnost uključivanja u robnu razmjenu onih zemalja koje nemaju apsolutne prednosti</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u proizvodnji bilo kog proizvoda.  </a:t>
            </a:r>
          </a:p>
        </p:txBody>
      </p:sp>
      <p:sp>
        <p:nvSpPr>
          <p:cNvPr id="21" name="Bent Arrow 20"/>
          <p:cNvSpPr/>
          <p:nvPr/>
        </p:nvSpPr>
        <p:spPr>
          <a:xfrm rot="10800000" flipH="1">
            <a:off x="1178961" y="6103771"/>
            <a:ext cx="778187" cy="517879"/>
          </a:xfrm>
          <a:prstGeom prst="bentArrow">
            <a:avLst/>
          </a:prstGeom>
          <a:solidFill>
            <a:schemeClr val="accent3">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itle 1"/>
          <p:cNvSpPr txBox="1">
            <a:spLocks/>
          </p:cNvSpPr>
          <p:nvPr/>
        </p:nvSpPr>
        <p:spPr>
          <a:xfrm>
            <a:off x="2062092" y="6288503"/>
            <a:ext cx="6673990" cy="333147"/>
          </a:xfrm>
          <a:prstGeom prst="rect">
            <a:avLst/>
          </a:prstGeom>
          <a:solidFill>
            <a:schemeClr val="accent3">
              <a:lumMod val="60000"/>
              <a:lumOff val="4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Odgovorn na nedostatak TAP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David Rikardo (Teorija relativnih prednosti)</a:t>
            </a:r>
          </a:p>
        </p:txBody>
      </p:sp>
    </p:spTree>
    <p:extLst>
      <p:ext uri="{BB962C8B-B14F-4D97-AF65-F5344CB8AC3E}">
        <p14:creationId xmlns:p14="http://schemas.microsoft.com/office/powerpoint/2010/main" val="1407455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7" name="Rounded Rectangle 6"/>
          <p:cNvSpPr/>
          <p:nvPr/>
        </p:nvSpPr>
        <p:spPr>
          <a:xfrm>
            <a:off x="326429" y="195579"/>
            <a:ext cx="8510192" cy="64551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7601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429" y="3106516"/>
            <a:ext cx="1756813" cy="993854"/>
          </a:xfrm>
          <a:prstGeom prst="rect">
            <a:avLst/>
          </a:prstGeom>
        </p:spPr>
      </p:pic>
    </p:spTree>
    <p:extLst>
      <p:ext uri="{BB962C8B-B14F-4D97-AF65-F5344CB8AC3E}">
        <p14:creationId xmlns:p14="http://schemas.microsoft.com/office/powerpoint/2010/main" val="3653991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2400" y="2645816"/>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Prema Zakonu komparativnih prednosti, </a:t>
            </a:r>
            <a:r>
              <a:rPr lang="sr-Latn-BA" sz="1600" b="1" i="1" dirty="0" smtClean="0">
                <a:solidFill>
                  <a:srgbClr val="FF9966"/>
                </a:solidFill>
                <a:latin typeface="Times New Roman" panose="02020603050405020304" pitchFamily="18" charset="0"/>
                <a:cs typeface="Times New Roman" panose="02020603050405020304" pitchFamily="18" charset="0"/>
              </a:rPr>
              <a:t>čak i kad je jedna zemlja manje efikasna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(apsolutno zaostaje) </a:t>
            </a:r>
            <a:r>
              <a:rPr lang="sr-Latn-BA" sz="1600" dirty="0" smtClean="0">
                <a:solidFill>
                  <a:srgbClr val="FF9966"/>
                </a:solidFill>
                <a:latin typeface="Times New Roman" panose="02020603050405020304" pitchFamily="18" charset="0"/>
                <a:cs typeface="Times New Roman" panose="02020603050405020304" pitchFamily="18" charset="0"/>
              </a:rPr>
              <a:t>u proizvodnje obe robe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i dalje postoji osnova za obostrano korisnu razmjenu</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Prva zemlja bi </a:t>
            </a:r>
            <a:r>
              <a:rPr lang="sr-Latn-BA" sz="1600" b="1" dirty="0" smtClean="0">
                <a:solidFill>
                  <a:schemeClr val="accent2"/>
                </a:solidFill>
                <a:latin typeface="Times New Roman" panose="02020603050405020304" pitchFamily="18" charset="0"/>
                <a:cs typeface="Times New Roman" panose="02020603050405020304" pitchFamily="18" charset="0"/>
              </a:rPr>
              <a:t>trebalo da se specijalizuje u proizvodnji i izvozu one robe u kojoj manje zaostaje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 je roba u kojoj zemlja ima komparativnu prednost) i </a:t>
            </a:r>
            <a:r>
              <a:rPr lang="sr-Latn-BA" sz="1600" b="1" dirty="0" smtClean="0">
                <a:solidFill>
                  <a:schemeClr val="tx1"/>
                </a:solidFill>
                <a:latin typeface="Times New Roman" panose="02020603050405020304" pitchFamily="18" charset="0"/>
                <a:cs typeface="Times New Roman" panose="02020603050405020304" pitchFamily="18" charset="0"/>
              </a:rPr>
              <a:t>da uvozi robu u kojoj je njeno komparativno zaostajanje veće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(to je roba u kojoj ta zemlja komparativno zaostaje). </a:t>
            </a:r>
          </a:p>
        </p:txBody>
      </p:sp>
      <p:sp>
        <p:nvSpPr>
          <p:cNvPr id="5" name="Title 1"/>
          <p:cNvSpPr txBox="1">
            <a:spLocks/>
          </p:cNvSpPr>
          <p:nvPr/>
        </p:nvSpPr>
        <p:spPr>
          <a:xfrm>
            <a:off x="3090763" y="1948954"/>
            <a:ext cx="5719862"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Obe zemlje zaista dobijaju kada se svaka od njih specijalizuje u proizvodnji i izvozu one robe u kojoj ima </a:t>
            </a:r>
            <a:r>
              <a:rPr lang="sr-Latn-BA" sz="1600" b="1" i="1" dirty="0" smtClean="0">
                <a:solidFill>
                  <a:schemeClr val="accent4"/>
                </a:solidFill>
                <a:latin typeface="Times New Roman" panose="02020603050405020304" pitchFamily="18" charset="0"/>
                <a:cs typeface="Times New Roman" panose="02020603050405020304" pitchFamily="18" charset="0"/>
              </a:rPr>
              <a:t>komparativnu prednost</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Down Arrow 5"/>
          <p:cNvSpPr/>
          <p:nvPr/>
        </p:nvSpPr>
        <p:spPr>
          <a:xfrm>
            <a:off x="7174780" y="1558475"/>
            <a:ext cx="1128408" cy="452083"/>
          </a:xfrm>
          <a:prstGeom prst="downArrow">
            <a:avLst/>
          </a:prstGeom>
          <a:solidFill>
            <a:schemeClr val="bg2">
              <a:lumMod val="90000"/>
            </a:schemeClr>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txBox="1">
            <a:spLocks/>
          </p:cNvSpPr>
          <p:nvPr/>
        </p:nvSpPr>
        <p:spPr>
          <a:xfrm>
            <a:off x="502400" y="5321425"/>
            <a:ext cx="6362695" cy="10639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Pretpostavke Rikardove teorije komparativnih prednosti: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Komparativne prednosti su analizirane na bazi 2 proizvoda, 2 zemlje,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Svi faktori proizvodnje su izraženi u jedinici rada, </a:t>
            </a:r>
          </a:p>
          <a:p>
            <a:pPr marL="285750" indent="-285750" algn="just">
              <a:buFontTx/>
              <a:buChar char="-"/>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Količina rada u jedinici vremena je fiksna </a:t>
            </a:r>
          </a:p>
        </p:txBody>
      </p:sp>
      <p:sp>
        <p:nvSpPr>
          <p:cNvPr id="8" name="Title 1"/>
          <p:cNvSpPr txBox="1">
            <a:spLocks/>
          </p:cNvSpPr>
          <p:nvPr/>
        </p:nvSpPr>
        <p:spPr>
          <a:xfrm>
            <a:off x="656666" y="4465324"/>
            <a:ext cx="4080650" cy="395424"/>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Svi učesnici u robnoj razmjeni ostvaruju korist.  </a:t>
            </a:r>
          </a:p>
        </p:txBody>
      </p:sp>
      <p:sp>
        <p:nvSpPr>
          <p:cNvPr id="9" name="Round Diagonal Corner Rectangle 8"/>
          <p:cNvSpPr/>
          <p:nvPr/>
        </p:nvSpPr>
        <p:spPr>
          <a:xfrm>
            <a:off x="5398357" y="417055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Kapitalisti </a:t>
            </a:r>
            <a:endParaRPr lang="en-GB" dirty="0"/>
          </a:p>
        </p:txBody>
      </p:sp>
      <p:sp>
        <p:nvSpPr>
          <p:cNvPr id="10" name="Round Diagonal Corner Rectangle 9"/>
          <p:cNvSpPr/>
          <p:nvPr/>
        </p:nvSpPr>
        <p:spPr>
          <a:xfrm>
            <a:off x="7083770" y="4170550"/>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Profit </a:t>
            </a:r>
            <a:endParaRPr lang="en-GB" dirty="0"/>
          </a:p>
        </p:txBody>
      </p:sp>
      <p:sp>
        <p:nvSpPr>
          <p:cNvPr id="11" name="Round Diagonal Corner Rectangle 10"/>
          <p:cNvSpPr/>
          <p:nvPr/>
        </p:nvSpPr>
        <p:spPr>
          <a:xfrm>
            <a:off x="5387208" y="453628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Bankari </a:t>
            </a:r>
            <a:endParaRPr lang="en-GB" dirty="0"/>
          </a:p>
        </p:txBody>
      </p:sp>
      <p:sp>
        <p:nvSpPr>
          <p:cNvPr id="12" name="Round Diagonal Corner Rectangle 11"/>
          <p:cNvSpPr/>
          <p:nvPr/>
        </p:nvSpPr>
        <p:spPr>
          <a:xfrm>
            <a:off x="7061472" y="4527902"/>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Kamate </a:t>
            </a:r>
            <a:endParaRPr lang="en-GB" dirty="0"/>
          </a:p>
        </p:txBody>
      </p:sp>
      <p:sp>
        <p:nvSpPr>
          <p:cNvPr id="13" name="Round Diagonal Corner Rectangle 12"/>
          <p:cNvSpPr/>
          <p:nvPr/>
        </p:nvSpPr>
        <p:spPr>
          <a:xfrm>
            <a:off x="5358955" y="4923091"/>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Radnici </a:t>
            </a:r>
            <a:endParaRPr lang="en-GB" dirty="0"/>
          </a:p>
        </p:txBody>
      </p:sp>
      <p:sp>
        <p:nvSpPr>
          <p:cNvPr id="14" name="Round Diagonal Corner Rectangle 13"/>
          <p:cNvSpPr/>
          <p:nvPr/>
        </p:nvSpPr>
        <p:spPr>
          <a:xfrm>
            <a:off x="7061472" y="4911895"/>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Nadnice </a:t>
            </a:r>
            <a:endParaRPr lang="en-GB" dirty="0"/>
          </a:p>
        </p:txBody>
      </p:sp>
      <p:sp>
        <p:nvSpPr>
          <p:cNvPr id="15" name="Left Arrow 14"/>
          <p:cNvSpPr/>
          <p:nvPr/>
        </p:nvSpPr>
        <p:spPr>
          <a:xfrm flipH="1">
            <a:off x="4823934" y="4243680"/>
            <a:ext cx="515566" cy="852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550473" y="1024712"/>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Zakon komparativnih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prednosti -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David Rikardo je 1817.godine objavio Načela političke ekonomije -  kojim je prikazao zakon komparativnih prednosti (jedan od najvažnijih ekonomskih zakona sa velikom praktičnom primjenom). </a:t>
            </a:r>
          </a:p>
        </p:txBody>
      </p:sp>
    </p:spTree>
    <p:extLst>
      <p:ext uri="{BB962C8B-B14F-4D97-AF65-F5344CB8AC3E}">
        <p14:creationId xmlns:p14="http://schemas.microsoft.com/office/powerpoint/2010/main" val="15263498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6" name="Title 1"/>
          <p:cNvSpPr txBox="1">
            <a:spLocks/>
          </p:cNvSpPr>
          <p:nvPr/>
        </p:nvSpPr>
        <p:spPr>
          <a:xfrm>
            <a:off x="729673" y="86522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a:t>
            </a:r>
          </a:p>
        </p:txBody>
      </p:sp>
      <p:sp>
        <p:nvSpPr>
          <p:cNvPr id="7" name="Title 1"/>
          <p:cNvSpPr txBox="1">
            <a:spLocks/>
          </p:cNvSpPr>
          <p:nvPr/>
        </p:nvSpPr>
        <p:spPr>
          <a:xfrm>
            <a:off x="431827" y="1283549"/>
            <a:ext cx="8228353"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a:t>
            </a:r>
          </a:p>
          <a:p>
            <a:pPr marL="285750" indent="-285750" algn="just">
              <a:buFont typeface="Courier New" panose="02070309020205020404" pitchFamily="49" charset="0"/>
              <a:buChar char="o"/>
            </a:pPr>
            <a:r>
              <a:rPr lang="sr-Latn-BA" sz="1600" b="1" dirty="0" smtClean="0">
                <a:solidFill>
                  <a:srgbClr val="FF9966"/>
                </a:solidFill>
                <a:latin typeface="Times New Roman" panose="02020603050405020304" pitchFamily="18" charset="0"/>
                <a:cs typeface="Times New Roman" panose="02020603050405020304" pitchFamily="18" charset="0"/>
              </a:rPr>
              <a:t>? Šta kaže ATP a šta RTP? </a:t>
            </a:r>
          </a:p>
        </p:txBody>
      </p:sp>
      <p:graphicFrame>
        <p:nvGraphicFramePr>
          <p:cNvPr id="8" name="Table 7"/>
          <p:cNvGraphicFramePr>
            <a:graphicFrameLocks noGrp="1"/>
          </p:cNvGraphicFramePr>
          <p:nvPr>
            <p:extLst>
              <p:ext uri="{D42A27DB-BD31-4B8C-83A1-F6EECF244321}">
                <p14:modId xmlns:p14="http://schemas.microsoft.com/office/powerpoint/2010/main" val="1309441279"/>
              </p:ext>
            </p:extLst>
          </p:nvPr>
        </p:nvGraphicFramePr>
        <p:xfrm>
          <a:off x="584935" y="2162275"/>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9" name="Down Arrow 8"/>
          <p:cNvSpPr/>
          <p:nvPr/>
        </p:nvSpPr>
        <p:spPr>
          <a:xfrm>
            <a:off x="3148680" y="3226495"/>
            <a:ext cx="350196" cy="457200"/>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418288" y="3777055"/>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nema apsoultnu prednost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ni u prozvodnji Platna ni Žita </a:t>
            </a:r>
          </a:p>
        </p:txBody>
      </p:sp>
      <p:sp>
        <p:nvSpPr>
          <p:cNvPr id="11" name="Oval 10"/>
          <p:cNvSpPr/>
          <p:nvPr/>
        </p:nvSpPr>
        <p:spPr>
          <a:xfrm>
            <a:off x="359920" y="3361459"/>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TAP</a:t>
            </a:r>
            <a:endParaRPr lang="en-GB" dirty="0">
              <a:solidFill>
                <a:schemeClr val="tx1"/>
              </a:solidFill>
            </a:endParaRPr>
          </a:p>
        </p:txBody>
      </p:sp>
      <p:sp>
        <p:nvSpPr>
          <p:cNvPr id="12" name="Title 1"/>
          <p:cNvSpPr txBox="1">
            <a:spLocks/>
          </p:cNvSpPr>
          <p:nvPr/>
        </p:nvSpPr>
        <p:spPr>
          <a:xfrm>
            <a:off x="359920" y="4490311"/>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nema mogućnost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uključivanja u međunarodnu razmjenu sa ostvarenjem dobiti. </a:t>
            </a:r>
          </a:p>
        </p:txBody>
      </p:sp>
      <p:sp>
        <p:nvSpPr>
          <p:cNvPr id="13" name="Down Arrow 12"/>
          <p:cNvSpPr/>
          <p:nvPr/>
        </p:nvSpPr>
        <p:spPr>
          <a:xfrm>
            <a:off x="3949431" y="4110685"/>
            <a:ext cx="350196" cy="457200"/>
          </a:xfrm>
          <a:prstGeom prst="downArrow">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p:cNvSpPr txBox="1">
            <a:spLocks/>
          </p:cNvSpPr>
          <p:nvPr/>
        </p:nvSpPr>
        <p:spPr>
          <a:xfrm>
            <a:off x="418287" y="5631928"/>
            <a:ext cx="4236444" cy="998376"/>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će se uključiti u međunarodnu razmjenu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sa onim proizvodom čijom razmjenom ostvaruje najveću moguću prednost</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odnosno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najmanji gubitak </a:t>
            </a:r>
          </a:p>
        </p:txBody>
      </p:sp>
      <p:sp>
        <p:nvSpPr>
          <p:cNvPr id="16" name="Oval 15"/>
          <p:cNvSpPr/>
          <p:nvPr/>
        </p:nvSpPr>
        <p:spPr>
          <a:xfrm>
            <a:off x="418287" y="5160127"/>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TRP</a:t>
            </a:r>
            <a:endParaRPr lang="en-GB" dirty="0">
              <a:solidFill>
                <a:schemeClr val="tx1"/>
              </a:solidFill>
            </a:endParaRPr>
          </a:p>
        </p:txBody>
      </p:sp>
      <p:sp>
        <p:nvSpPr>
          <p:cNvPr id="17" name="Title 1"/>
          <p:cNvSpPr txBox="1">
            <a:spLocks/>
          </p:cNvSpPr>
          <p:nvPr/>
        </p:nvSpPr>
        <p:spPr>
          <a:xfrm>
            <a:off x="5249692" y="2540368"/>
            <a:ext cx="3396948" cy="1019955"/>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Y ima komparativnu prednost u u proizvodnji žita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jer sa ovim proizvodom ostvaruje </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manji gubitak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nego u proizvodnji platna. </a:t>
            </a:r>
            <a:endPar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249692" y="3683695"/>
            <a:ext cx="3396948" cy="1569241"/>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Y će se uključiti u međunarodnu razmjenu sa proizvodnjom žita</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(koje ne proizvodi jefitnije u odnosu na zemlju X) ali ostvaruje manji gubitak nego da se specijalizuje u proizvdnji platna. </a:t>
            </a:r>
          </a:p>
        </p:txBody>
      </p:sp>
      <p:sp>
        <p:nvSpPr>
          <p:cNvPr id="19" name="Title 1"/>
          <p:cNvSpPr txBox="1">
            <a:spLocks/>
          </p:cNvSpPr>
          <p:nvPr/>
        </p:nvSpPr>
        <p:spPr>
          <a:xfrm>
            <a:off x="5258840" y="5439305"/>
            <a:ext cx="3396948" cy="1191000"/>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Zemlja Y ostvarujući manji gubitak kada uvozi platno nego da ga sama proizvodi, ona ostvaruje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najveću moguću korist od međunarodne razmjene. </a:t>
            </a:r>
          </a:p>
        </p:txBody>
      </p:sp>
    </p:spTree>
    <p:extLst>
      <p:ext uri="{BB962C8B-B14F-4D97-AF65-F5344CB8AC3E}">
        <p14:creationId xmlns:p14="http://schemas.microsoft.com/office/powerpoint/2010/main" val="6460649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 – Proizvodnja u jedinici utroška fizičkog rada </a:t>
            </a:r>
            <a:r>
              <a:rPr lang="sr-Latn-BA" sz="1600" b="1" i="1" dirty="0" smtClean="0">
                <a:solidFill>
                  <a:srgbClr val="FFC000"/>
                </a:solidFill>
                <a:latin typeface="Times New Roman" panose="02020603050405020304" pitchFamily="18" charset="0"/>
                <a:cs typeface="Times New Roman" panose="02020603050405020304" pitchFamily="18" charset="0"/>
              </a:rPr>
              <a:t>prije</a:t>
            </a:r>
            <a:r>
              <a:rPr lang="sr-Latn-BA" sz="1600" b="1" i="1" dirty="0" smtClean="0">
                <a:solidFill>
                  <a:schemeClr val="tx2"/>
                </a:solidFill>
                <a:latin typeface="Times New Roman" panose="02020603050405020304" pitchFamily="18" charset="0"/>
                <a:cs typeface="Times New Roman" panose="02020603050405020304" pitchFamily="18" charset="0"/>
              </a:rPr>
              <a:t> i </a:t>
            </a:r>
            <a:r>
              <a:rPr lang="sr-Latn-BA" sz="1600" b="1" i="1" dirty="0" smtClean="0">
                <a:solidFill>
                  <a:schemeClr val="accent5"/>
                </a:solidFill>
                <a:latin typeface="Times New Roman" panose="02020603050405020304" pitchFamily="18" charset="0"/>
                <a:cs typeface="Times New Roman" panose="02020603050405020304" pitchFamily="18" charset="0"/>
              </a:rPr>
              <a:t>poslije</a:t>
            </a:r>
            <a:r>
              <a:rPr lang="sr-Latn-BA" sz="1600" b="1" i="1" dirty="0" smtClean="0">
                <a:solidFill>
                  <a:schemeClr val="tx2"/>
                </a:solidFill>
                <a:latin typeface="Times New Roman" panose="02020603050405020304" pitchFamily="18" charset="0"/>
                <a:cs typeface="Times New Roman" panose="02020603050405020304" pitchFamily="18" charset="0"/>
              </a:rPr>
              <a:t> specijalizacije  </a:t>
            </a:r>
          </a:p>
        </p:txBody>
      </p:sp>
      <p:graphicFrame>
        <p:nvGraphicFramePr>
          <p:cNvPr id="6" name="Table 5"/>
          <p:cNvGraphicFramePr>
            <a:graphicFrameLocks noGrp="1"/>
          </p:cNvGraphicFramePr>
          <p:nvPr>
            <p:extLst>
              <p:ext uri="{D42A27DB-BD31-4B8C-83A1-F6EECF244321}">
                <p14:modId xmlns:p14="http://schemas.microsoft.com/office/powerpoint/2010/main" val="3343700882"/>
              </p:ext>
            </p:extLst>
          </p:nvPr>
        </p:nvGraphicFramePr>
        <p:xfrm>
          <a:off x="729673" y="4569682"/>
          <a:ext cx="3746487" cy="1118532"/>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95572">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7" name="Title 1"/>
          <p:cNvSpPr txBox="1">
            <a:spLocks/>
          </p:cNvSpPr>
          <p:nvPr/>
        </p:nvSpPr>
        <p:spPr>
          <a:xfrm>
            <a:off x="582322" y="1707975"/>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 I Pp da svaka zemlja ima raspoloživih po 10 jedinica radne snage, te da nema međusobne specijalizacije proizvodnje.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obe zemlje imaju jednaku potrebu za proizvodima i troše za proizvodnju svakog proizvoda polovinu raspoložive količine rada, odgovorite:</a:t>
            </a:r>
          </a:p>
          <a:p>
            <a:pPr marL="342900" indent="-342900" algn="just">
              <a:buAutoNum type="alphaLcParenR"/>
            </a:pPr>
            <a:r>
              <a:rPr lang="sr-Latn-BA" sz="1600" dirty="0" smtClean="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smtClean="0">
                <a:solidFill>
                  <a:srgbClr val="FF9966"/>
                </a:solidFill>
                <a:latin typeface="Times New Roman" panose="02020603050405020304" pitchFamily="18" charset="0"/>
                <a:cs typeface="Times New Roman" panose="02020603050405020304" pitchFamily="18" charset="0"/>
              </a:rPr>
              <a:t>bez specijalizacije </a:t>
            </a:r>
          </a:p>
          <a:p>
            <a:pPr marL="342900" indent="-342900" algn="just">
              <a:buFontTx/>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smtClean="0">
                <a:solidFill>
                  <a:srgbClr val="FF9966"/>
                </a:solidFill>
                <a:latin typeface="Times New Roman" panose="02020603050405020304" pitchFamily="18" charset="0"/>
                <a:cs typeface="Times New Roman" panose="02020603050405020304" pitchFamily="18" charset="0"/>
              </a:rPr>
              <a:t>uz specijalizaciju </a:t>
            </a:r>
          </a:p>
          <a:p>
            <a:pPr algn="just"/>
            <a:r>
              <a:rPr lang="sr-Latn-BA" sz="1600" b="1" i="1" dirty="0" smtClean="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smtClean="0">
                <a:solidFill>
                  <a:srgbClr val="FF9966"/>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729673" y="412273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Proizvodnja u jedinici fizičkoga rada  </a:t>
            </a:r>
            <a:r>
              <a:rPr lang="sr-Latn-BA" sz="1400" b="1" i="1" dirty="0" smtClean="0">
                <a:solidFill>
                  <a:srgbClr val="FFC000"/>
                </a:solidFill>
                <a:latin typeface="Times New Roman" panose="02020603050405020304" pitchFamily="18" charset="0"/>
                <a:cs typeface="Times New Roman" panose="02020603050405020304" pitchFamily="18" charset="0"/>
              </a:rPr>
              <a:t>PRIJE</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graphicFrame>
        <p:nvGraphicFramePr>
          <p:cNvPr id="10" name="Table 9"/>
          <p:cNvGraphicFramePr>
            <a:graphicFrameLocks noGrp="1"/>
          </p:cNvGraphicFramePr>
          <p:nvPr>
            <p:extLst>
              <p:ext uri="{D42A27DB-BD31-4B8C-83A1-F6EECF244321}">
                <p14:modId xmlns:p14="http://schemas.microsoft.com/office/powerpoint/2010/main" val="3934601062"/>
              </p:ext>
            </p:extLst>
          </p:nvPr>
        </p:nvGraphicFramePr>
        <p:xfrm>
          <a:off x="4717340" y="4622436"/>
          <a:ext cx="3746487" cy="1097280"/>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6314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latin typeface="+mn-lt"/>
                          <a:cs typeface="+mn-cs"/>
                        </a:rPr>
                        <a:t>Platno</a:t>
                      </a:r>
                      <a:r>
                        <a:rPr lang="sr-Latn-BA" sz="1200" baseline="0" dirty="0" smtClean="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Times New Roman" panose="02020603050405020304" pitchFamily="18" charset="0"/>
                          <a:cs typeface="Times New Roman" panose="02020603050405020304" pitchFamily="18" charset="0"/>
                        </a:rPr>
                        <a:t>45</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latin typeface="+mn-lt"/>
                          <a:cs typeface="+mn-cs"/>
                        </a:rPr>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75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smtClean="0">
                          <a:latin typeface="+mn-lt"/>
                          <a:cs typeface="+mn-cs"/>
                        </a:rPr>
                        <a:t>60</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smtClean="0">
                          <a:latin typeface="+mn-lt"/>
                          <a:cs typeface="+mn-cs"/>
                        </a:rPr>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17340" y="398939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a)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582321" y="6007648"/>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Za raspoloživih 10 jedinica radne snage, ukupna proizvodnja bez specijalizacije:  iznosi 195 jedinica platna i 135 jedinica žita. </a:t>
            </a:r>
          </a:p>
        </p:txBody>
      </p:sp>
    </p:spTree>
    <p:extLst>
      <p:ext uri="{BB962C8B-B14F-4D97-AF65-F5344CB8AC3E}">
        <p14:creationId xmlns:p14="http://schemas.microsoft.com/office/powerpoint/2010/main" val="2684505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27</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Teorija relativnih  prednosti – Proizvodnja u okviru raspoloživog rada  </a:t>
            </a:r>
            <a:r>
              <a:rPr lang="sr-Latn-BA" sz="1600" b="1" i="1" dirty="0" smtClean="0">
                <a:solidFill>
                  <a:schemeClr val="accent5"/>
                </a:solidFill>
                <a:latin typeface="Times New Roman" panose="02020603050405020304" pitchFamily="18" charset="0"/>
                <a:cs typeface="Times New Roman" panose="02020603050405020304" pitchFamily="18" charset="0"/>
              </a:rPr>
              <a:t>poslije</a:t>
            </a:r>
            <a:r>
              <a:rPr lang="sr-Latn-BA" sz="1600" b="1" i="1" dirty="0" smtClean="0">
                <a:solidFill>
                  <a:schemeClr val="tx2"/>
                </a:solidFill>
                <a:latin typeface="Times New Roman" panose="02020603050405020304" pitchFamily="18" charset="0"/>
                <a:cs typeface="Times New Roman" panose="02020603050405020304" pitchFamily="18" charset="0"/>
              </a:rPr>
              <a:t> specijalizacije  </a:t>
            </a:r>
          </a:p>
        </p:txBody>
      </p:sp>
      <p:sp>
        <p:nvSpPr>
          <p:cNvPr id="7" name="Title 1"/>
          <p:cNvSpPr txBox="1">
            <a:spLocks/>
          </p:cNvSpPr>
          <p:nvPr/>
        </p:nvSpPr>
        <p:spPr>
          <a:xfrm>
            <a:off x="582321" y="1674433"/>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rgbClr val="FF9966"/>
                </a:solidFill>
                <a:latin typeface="Times New Roman" panose="02020603050405020304" pitchFamily="18" charset="0"/>
                <a:cs typeface="Times New Roman" panose="02020603050405020304" pitchFamily="18" charset="0"/>
              </a:rPr>
              <a:t>b) koliko </a:t>
            </a:r>
            <a:r>
              <a:rPr lang="sr-Latn-BA" sz="1600" dirty="0">
                <a:solidFill>
                  <a:srgbClr val="FF9966"/>
                </a:solidFill>
                <a:latin typeface="Times New Roman" panose="02020603050405020304" pitchFamily="18" charset="0"/>
                <a:cs typeface="Times New Roman" panose="02020603050405020304" pitchFamily="18" charset="0"/>
              </a:rPr>
              <a:t>će se realizovati proizvodnje svake zemlje i ukupno sa aspekta svjetske proizvodnje </a:t>
            </a:r>
            <a:r>
              <a:rPr lang="sr-Latn-BA" sz="1600" dirty="0" smtClean="0">
                <a:solidFill>
                  <a:srgbClr val="FF9966"/>
                </a:solidFill>
                <a:latin typeface="Times New Roman" panose="02020603050405020304" pitchFamily="18" charset="0"/>
                <a:cs typeface="Times New Roman" panose="02020603050405020304" pitchFamily="18" charset="0"/>
              </a:rPr>
              <a:t>UZ specijalizaciju </a:t>
            </a:r>
          </a:p>
          <a:p>
            <a:pPr algn="just"/>
            <a:r>
              <a:rPr lang="sr-Latn-BA" sz="1600" b="1" i="1" dirty="0" smtClean="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smtClean="0">
                <a:solidFill>
                  <a:srgbClr val="FF9966"/>
                </a:solidFill>
                <a:latin typeface="Times New Roman" panose="02020603050405020304" pitchFamily="18" charset="0"/>
                <a:cs typeface="Times New Roman" panose="02020603050405020304" pitchFamily="18" charset="0"/>
              </a:rPr>
              <a:t> </a:t>
            </a:r>
          </a:p>
        </p:txBody>
      </p:sp>
      <p:graphicFrame>
        <p:nvGraphicFramePr>
          <p:cNvPr id="10" name="Table 9"/>
          <p:cNvGraphicFramePr>
            <a:graphicFrameLocks noGrp="1"/>
          </p:cNvGraphicFramePr>
          <p:nvPr>
            <p:extLst>
              <p:ext uri="{D42A27DB-BD31-4B8C-83A1-F6EECF244321}">
                <p14:modId xmlns:p14="http://schemas.microsoft.com/office/powerpoint/2010/main" val="1843740844"/>
              </p:ext>
            </p:extLst>
          </p:nvPr>
        </p:nvGraphicFramePr>
        <p:xfrm>
          <a:off x="582321" y="3025302"/>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smtClean="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smtClean="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1" name="Title 1"/>
          <p:cNvSpPr txBox="1">
            <a:spLocks/>
          </p:cNvSpPr>
          <p:nvPr/>
        </p:nvSpPr>
        <p:spPr>
          <a:xfrm>
            <a:off x="582321" y="2535296"/>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4423805" y="3279567"/>
            <a:ext cx="4107352" cy="108679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Za raspoloživih 10 jedinica radne snage, ukupna proizvodnja </a:t>
            </a:r>
            <a:r>
              <a:rPr lang="sr-Latn-BA" sz="1600" u="sng" dirty="0" smtClean="0">
                <a:solidFill>
                  <a:schemeClr val="tx1"/>
                </a:solidFill>
                <a:latin typeface="Times New Roman" panose="02020603050405020304" pitchFamily="18" charset="0"/>
                <a:cs typeface="Times New Roman" panose="02020603050405020304" pitchFamily="18" charset="0"/>
              </a:rPr>
              <a:t>bez specijalizacije</a:t>
            </a:r>
            <a:r>
              <a:rPr lang="sr-Latn-BA" sz="1600" dirty="0" smtClean="0">
                <a:solidFill>
                  <a:schemeClr val="tx1"/>
                </a:solidFill>
                <a:latin typeface="Times New Roman" panose="02020603050405020304" pitchFamily="18" charset="0"/>
                <a:cs typeface="Times New Roman" panose="02020603050405020304" pitchFamily="18" charset="0"/>
              </a:rPr>
              <a:t>:  iznosi 195 jedinica platna i 135 jedinica žita. </a:t>
            </a:r>
          </a:p>
        </p:txBody>
      </p:sp>
      <p:sp>
        <p:nvSpPr>
          <p:cNvPr id="13" name="Title 1"/>
          <p:cNvSpPr txBox="1">
            <a:spLocks/>
          </p:cNvSpPr>
          <p:nvPr/>
        </p:nvSpPr>
        <p:spPr>
          <a:xfrm>
            <a:off x="505528" y="4598247"/>
            <a:ext cx="4449567" cy="50920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smtClean="0">
                <a:solidFill>
                  <a:schemeClr val="accent2"/>
                </a:solidFill>
                <a:latin typeface="Times New Roman" panose="02020603050405020304" pitchFamily="18" charset="0"/>
                <a:cs typeface="Times New Roman" panose="02020603050405020304" pitchFamily="18" charset="0"/>
              </a:rPr>
              <a:t>u okviru raspoloživog rada UZ </a:t>
            </a:r>
            <a:r>
              <a:rPr lang="sr-Latn-BA" sz="1400" b="1" i="1" dirty="0" smtClean="0">
                <a:solidFill>
                  <a:schemeClr val="tx1">
                    <a:lumMod val="65000"/>
                    <a:lumOff val="35000"/>
                  </a:schemeClr>
                </a:solidFill>
                <a:latin typeface="Times New Roman" panose="02020603050405020304" pitchFamily="18" charset="0"/>
                <a:cs typeface="Times New Roman" panose="02020603050405020304" pitchFamily="18" charset="0"/>
              </a:rPr>
              <a:t>specijalizaciju  </a:t>
            </a:r>
          </a:p>
        </p:txBody>
      </p:sp>
      <p:graphicFrame>
        <p:nvGraphicFramePr>
          <p:cNvPr id="15" name="Table 14"/>
          <p:cNvGraphicFramePr>
            <a:graphicFrameLocks noGrp="1"/>
          </p:cNvGraphicFramePr>
          <p:nvPr>
            <p:extLst>
              <p:ext uri="{D42A27DB-BD31-4B8C-83A1-F6EECF244321}">
                <p14:modId xmlns:p14="http://schemas.microsoft.com/office/powerpoint/2010/main" val="202135730"/>
              </p:ext>
            </p:extLst>
          </p:nvPr>
        </p:nvGraphicFramePr>
        <p:xfrm>
          <a:off x="601776" y="5107448"/>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mn-lt"/>
                          <a:cs typeface="+mn-cs"/>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300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420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6" name="Title 1"/>
          <p:cNvSpPr txBox="1">
            <a:spLocks/>
          </p:cNvSpPr>
          <p:nvPr/>
        </p:nvSpPr>
        <p:spPr>
          <a:xfrm>
            <a:off x="4423805" y="4940717"/>
            <a:ext cx="4107352" cy="1654636"/>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Mogua ukupna proizvodnja od 420 jedinica rada, i to u zemlji X 300 jedinica rada poslije specijalizacije u odnosu na 225 jedinica prije specijalizacije, a u zemlji Y 120 jedinica rada poslije specijalizacije  u odnosu na 105 jedinica prije specijalizacije.  </a:t>
            </a:r>
          </a:p>
        </p:txBody>
      </p:sp>
    </p:spTree>
    <p:extLst>
      <p:ext uri="{BB962C8B-B14F-4D97-AF65-F5344CB8AC3E}">
        <p14:creationId xmlns:p14="http://schemas.microsoft.com/office/powerpoint/2010/main" val="2600697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28</a:t>
            </a:fld>
            <a:endParaRPr lang="en-US" dirty="0"/>
          </a:p>
        </p:txBody>
      </p:sp>
      <p:cxnSp>
        <p:nvCxnSpPr>
          <p:cNvPr id="5" name="Straight Connector 4"/>
          <p:cNvCxnSpPr/>
          <p:nvPr/>
        </p:nvCxnSpPr>
        <p:spPr>
          <a:xfrm>
            <a:off x="1130915" y="3005228"/>
            <a:ext cx="45319" cy="31645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133473" y="6099339"/>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133473" y="6145652"/>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a:off x="1130915" y="4426085"/>
            <a:ext cx="1951648" cy="1669737"/>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17" name="Oval 16"/>
          <p:cNvSpPr/>
          <p:nvPr/>
        </p:nvSpPr>
        <p:spPr>
          <a:xfrm>
            <a:off x="3944131" y="615124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Platno </a:t>
            </a:r>
            <a:endParaRPr lang="en-GB" sz="900" dirty="0">
              <a:solidFill>
                <a:schemeClr val="tx1"/>
              </a:solidFill>
            </a:endParaRPr>
          </a:p>
        </p:txBody>
      </p:sp>
      <p:sp>
        <p:nvSpPr>
          <p:cNvPr id="26" name="Oval 25"/>
          <p:cNvSpPr/>
          <p:nvPr/>
        </p:nvSpPr>
        <p:spPr>
          <a:xfrm>
            <a:off x="1427851" y="5378727"/>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a:t>
            </a:r>
            <a:r>
              <a:rPr lang="sr-Latn-BA" sz="1400" dirty="0" smtClean="0">
                <a:solidFill>
                  <a:schemeClr val="tx1"/>
                </a:solidFill>
              </a:rPr>
              <a:t>1</a:t>
            </a:r>
            <a:endParaRPr lang="en-GB" sz="1400" dirty="0">
              <a:solidFill>
                <a:schemeClr val="tx1"/>
              </a:solidFill>
            </a:endParaRPr>
          </a:p>
        </p:txBody>
      </p:sp>
      <p:cxnSp>
        <p:nvCxnSpPr>
          <p:cNvPr id="27" name="Straight Connector 26"/>
          <p:cNvCxnSpPr/>
          <p:nvPr/>
        </p:nvCxnSpPr>
        <p:spPr>
          <a:xfrm flipH="1" flipV="1">
            <a:off x="5750395" y="5057593"/>
            <a:ext cx="387759" cy="1093653"/>
          </a:xfrm>
          <a:prstGeom prst="line">
            <a:avLst/>
          </a:prstGeom>
          <a:ln w="38100">
            <a:solidFill>
              <a:srgbClr val="FF9966"/>
            </a:solidFill>
          </a:ln>
        </p:spPr>
        <p:style>
          <a:lnRef idx="1">
            <a:schemeClr val="accent5"/>
          </a:lnRef>
          <a:fillRef idx="0">
            <a:schemeClr val="accent5"/>
          </a:fillRef>
          <a:effectRef idx="0">
            <a:schemeClr val="accent5"/>
          </a:effectRef>
          <a:fontRef idx="minor">
            <a:schemeClr val="tx1"/>
          </a:fontRef>
        </p:style>
      </p:cxnSp>
      <p:sp>
        <p:nvSpPr>
          <p:cNvPr id="43" name="Title 1"/>
          <p:cNvSpPr txBox="1">
            <a:spLocks/>
          </p:cNvSpPr>
          <p:nvPr/>
        </p:nvSpPr>
        <p:spPr>
          <a:xfrm>
            <a:off x="1946925" y="6449686"/>
            <a:ext cx="3061417" cy="132846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Pp konstantne prinose...</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5" name="Title 1"/>
          <p:cNvSpPr txBox="1">
            <a:spLocks/>
          </p:cNvSpPr>
          <p:nvPr/>
        </p:nvSpPr>
        <p:spPr>
          <a:xfrm>
            <a:off x="1963812" y="3406508"/>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Zemlja X</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49" y="969945"/>
            <a:ext cx="487524" cy="604697"/>
          </a:xfrm>
          <a:prstGeom prst="rect">
            <a:avLst/>
          </a:prstGeom>
        </p:spPr>
      </p:pic>
      <p:sp>
        <p:nvSpPr>
          <p:cNvPr id="29" name="Title 1"/>
          <p:cNvSpPr txBox="1">
            <a:spLocks/>
          </p:cNvSpPr>
          <p:nvPr/>
        </p:nvSpPr>
        <p:spPr>
          <a:xfrm>
            <a:off x="726097" y="817240"/>
            <a:ext cx="7916968" cy="43828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smtClean="0">
                <a:solidFill>
                  <a:schemeClr val="tx2"/>
                </a:solidFill>
                <a:latin typeface="Times New Roman" panose="02020603050405020304" pitchFamily="18" charset="0"/>
                <a:cs typeface="Times New Roman" panose="02020603050405020304" pitchFamily="18" charset="0"/>
              </a:rPr>
              <a:t>Grafički prikaz Teorije komparativnih  prednosti .... </a:t>
            </a:r>
          </a:p>
        </p:txBody>
      </p:sp>
      <p:sp>
        <p:nvSpPr>
          <p:cNvPr id="30" name="Rounded Rectangle 29"/>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33" name="Table 32"/>
          <p:cNvGraphicFramePr>
            <a:graphicFrameLocks noGrp="1"/>
          </p:cNvGraphicFramePr>
          <p:nvPr>
            <p:extLst>
              <p:ext uri="{D42A27DB-BD31-4B8C-83A1-F6EECF244321}">
                <p14:modId xmlns:p14="http://schemas.microsoft.com/office/powerpoint/2010/main" val="1147179358"/>
              </p:ext>
            </p:extLst>
          </p:nvPr>
        </p:nvGraphicFramePr>
        <p:xfrm>
          <a:off x="730261" y="1571342"/>
          <a:ext cx="3746487" cy="1433886"/>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smtClean="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09368">
                <a:tc>
                  <a:txBody>
                    <a:bodyPr/>
                    <a:lstStyle/>
                    <a:p>
                      <a:pPr algn="ctr"/>
                      <a:r>
                        <a:rPr lang="sr-Latn-BA" sz="1200" dirty="0" smtClean="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smtClean="0"/>
                        <a:t>Platno</a:t>
                      </a:r>
                      <a:r>
                        <a:rPr lang="sr-Latn-BA" sz="1200" baseline="0" dirty="0" smtClean="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smtClean="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smtClean="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smtClean="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smtClean="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smtClean="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34" name="Oval 33"/>
          <p:cNvSpPr/>
          <p:nvPr/>
        </p:nvSpPr>
        <p:spPr>
          <a:xfrm>
            <a:off x="0" y="2847277"/>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Žito </a:t>
            </a:r>
            <a:endParaRPr lang="en-GB" sz="900" dirty="0">
              <a:solidFill>
                <a:schemeClr val="tx1"/>
              </a:solidFill>
            </a:endParaRPr>
          </a:p>
        </p:txBody>
      </p:sp>
      <p:sp>
        <p:nvSpPr>
          <p:cNvPr id="6" name="Rounded Rectangle 5"/>
          <p:cNvSpPr/>
          <p:nvPr/>
        </p:nvSpPr>
        <p:spPr>
          <a:xfrm>
            <a:off x="581840" y="316645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sp>
        <p:nvSpPr>
          <p:cNvPr id="38" name="Oval 37"/>
          <p:cNvSpPr/>
          <p:nvPr/>
        </p:nvSpPr>
        <p:spPr>
          <a:xfrm>
            <a:off x="2150057" y="5057593"/>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Q2</a:t>
            </a:r>
            <a:endParaRPr lang="en-GB" sz="1400" dirty="0">
              <a:solidFill>
                <a:schemeClr val="tx1"/>
              </a:solidFill>
            </a:endParaRPr>
          </a:p>
        </p:txBody>
      </p:sp>
      <p:cxnSp>
        <p:nvCxnSpPr>
          <p:cNvPr id="39" name="Straight Connector 38"/>
          <p:cNvCxnSpPr/>
          <p:nvPr/>
        </p:nvCxnSpPr>
        <p:spPr>
          <a:xfrm flipH="1">
            <a:off x="5645566" y="2946586"/>
            <a:ext cx="4175" cy="316459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5065937" y="318643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smtClean="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smtClean="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cxnSp>
        <p:nvCxnSpPr>
          <p:cNvPr id="42" name="Straight Connector 41"/>
          <p:cNvCxnSpPr/>
          <p:nvPr/>
        </p:nvCxnSpPr>
        <p:spPr>
          <a:xfrm flipH="1">
            <a:off x="5645861" y="6109664"/>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6" name="Rounded Rectangle 45"/>
          <p:cNvSpPr/>
          <p:nvPr/>
        </p:nvSpPr>
        <p:spPr>
          <a:xfrm>
            <a:off x="5608301" y="6145651"/>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sp>
        <p:nvSpPr>
          <p:cNvPr id="47" name="Oval 46"/>
          <p:cNvSpPr/>
          <p:nvPr/>
        </p:nvSpPr>
        <p:spPr>
          <a:xfrm>
            <a:off x="8053682" y="612611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Platno </a:t>
            </a:r>
            <a:endParaRPr lang="en-GB" sz="900" dirty="0">
              <a:solidFill>
                <a:schemeClr val="tx1"/>
              </a:solidFill>
            </a:endParaRPr>
          </a:p>
        </p:txBody>
      </p:sp>
      <p:sp>
        <p:nvSpPr>
          <p:cNvPr id="50" name="Oval 49"/>
          <p:cNvSpPr/>
          <p:nvPr/>
        </p:nvSpPr>
        <p:spPr>
          <a:xfrm>
            <a:off x="4598638" y="2843303"/>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smtClean="0">
                <a:solidFill>
                  <a:schemeClr val="tx1"/>
                </a:solidFill>
              </a:rPr>
              <a:t>Žito </a:t>
            </a:r>
            <a:endParaRPr lang="en-GB" sz="900" dirty="0">
              <a:solidFill>
                <a:schemeClr val="tx1"/>
              </a:solidFill>
            </a:endParaRPr>
          </a:p>
        </p:txBody>
      </p:sp>
      <p:sp>
        <p:nvSpPr>
          <p:cNvPr id="51" name="Title 1"/>
          <p:cNvSpPr txBox="1">
            <a:spLocks/>
          </p:cNvSpPr>
          <p:nvPr/>
        </p:nvSpPr>
        <p:spPr>
          <a:xfrm>
            <a:off x="6365564" y="3286212"/>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Zemlja Y</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2" name="Oval 51"/>
          <p:cNvSpPr/>
          <p:nvPr/>
        </p:nvSpPr>
        <p:spPr>
          <a:xfrm>
            <a:off x="5478264" y="5724885"/>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a:t>
            </a:r>
            <a:r>
              <a:rPr lang="sr-Latn-BA" sz="1400" dirty="0" smtClean="0">
                <a:solidFill>
                  <a:schemeClr val="tx1"/>
                </a:solidFill>
              </a:rPr>
              <a:t>1</a:t>
            </a:r>
            <a:endParaRPr lang="en-GB" sz="1400" dirty="0">
              <a:solidFill>
                <a:schemeClr val="tx1"/>
              </a:solidFill>
            </a:endParaRPr>
          </a:p>
        </p:txBody>
      </p:sp>
      <p:sp>
        <p:nvSpPr>
          <p:cNvPr id="53" name="Oval 52"/>
          <p:cNvSpPr/>
          <p:nvPr/>
        </p:nvSpPr>
        <p:spPr>
          <a:xfrm>
            <a:off x="6227128" y="5233472"/>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Q2</a:t>
            </a:r>
            <a:endParaRPr lang="en-GB" sz="1400" dirty="0">
              <a:solidFill>
                <a:schemeClr val="tx1"/>
              </a:solidFill>
            </a:endParaRPr>
          </a:p>
        </p:txBody>
      </p:sp>
      <p:sp>
        <p:nvSpPr>
          <p:cNvPr id="54" name="Title 1"/>
          <p:cNvSpPr txBox="1">
            <a:spLocks/>
          </p:cNvSpPr>
          <p:nvPr/>
        </p:nvSpPr>
        <p:spPr>
          <a:xfrm>
            <a:off x="4476748" y="1285906"/>
            <a:ext cx="4248532" cy="153811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smtClean="0">
                <a:solidFill>
                  <a:schemeClr val="tx1"/>
                </a:solidFill>
                <a:latin typeface="Times New Roman" panose="02020603050405020304" pitchFamily="18" charset="0"/>
                <a:cs typeface="Times New Roman" panose="02020603050405020304" pitchFamily="18" charset="0"/>
              </a:rPr>
              <a:t>Kriva x1-y1 →proizvodne mogućnosti zemlje X/Y</a:t>
            </a:r>
          </a:p>
          <a:p>
            <a:pPr algn="just"/>
            <a:r>
              <a:rPr lang="sr-Latn-BA" sz="1400" dirty="0" smtClean="0">
                <a:solidFill>
                  <a:schemeClr val="tx1"/>
                </a:solidFill>
                <a:latin typeface="Times New Roman" panose="02020603050405020304" pitchFamily="18" charset="0"/>
                <a:cs typeface="Times New Roman" panose="02020603050405020304" pitchFamily="18" charset="0"/>
              </a:rPr>
              <a:t>Proizvodnja proizvoda Q1 → proizvodnja ispod proizvodnih mogućnosti (ne postoji puna zaposlenost kapaciteta) </a:t>
            </a:r>
          </a:p>
          <a:p>
            <a:pPr algn="just"/>
            <a:r>
              <a:rPr lang="sr-Latn-BA" sz="1400" dirty="0" smtClean="0">
                <a:solidFill>
                  <a:schemeClr val="tx1"/>
                </a:solidFill>
                <a:latin typeface="Times New Roman" panose="02020603050405020304" pitchFamily="18" charset="0"/>
                <a:cs typeface="Times New Roman" panose="02020603050405020304" pitchFamily="18" charset="0"/>
              </a:rPr>
              <a:t>Proizvodnja </a:t>
            </a:r>
            <a:r>
              <a:rPr lang="sr-Latn-BA" sz="1400" dirty="0">
                <a:solidFill>
                  <a:schemeClr val="tx1"/>
                </a:solidFill>
                <a:latin typeface="Times New Roman" panose="02020603050405020304" pitchFamily="18" charset="0"/>
                <a:cs typeface="Times New Roman" panose="02020603050405020304" pitchFamily="18" charset="0"/>
              </a:rPr>
              <a:t>proizvoda </a:t>
            </a:r>
            <a:r>
              <a:rPr lang="sr-Latn-BA" sz="1400" dirty="0" smtClean="0">
                <a:solidFill>
                  <a:schemeClr val="tx1"/>
                </a:solidFill>
                <a:latin typeface="Times New Roman" panose="02020603050405020304" pitchFamily="18" charset="0"/>
                <a:cs typeface="Times New Roman" panose="02020603050405020304" pitchFamily="18" charset="0"/>
              </a:rPr>
              <a:t>Q2 </a:t>
            </a:r>
            <a:r>
              <a:rPr lang="sr-Latn-BA" sz="1400" dirty="0">
                <a:solidFill>
                  <a:schemeClr val="tx1"/>
                </a:solidFill>
                <a:latin typeface="Times New Roman" panose="02020603050405020304" pitchFamily="18" charset="0"/>
                <a:cs typeface="Times New Roman" panose="02020603050405020304" pitchFamily="18" charset="0"/>
              </a:rPr>
              <a:t>→ proizvodnja </a:t>
            </a:r>
            <a:r>
              <a:rPr lang="sr-Latn-BA" sz="1400" dirty="0" smtClean="0">
                <a:solidFill>
                  <a:schemeClr val="tx1"/>
                </a:solidFill>
                <a:latin typeface="Times New Roman" panose="02020603050405020304" pitchFamily="18" charset="0"/>
                <a:cs typeface="Times New Roman" panose="02020603050405020304" pitchFamily="18" charset="0"/>
              </a:rPr>
              <a:t>van </a:t>
            </a:r>
            <a:r>
              <a:rPr lang="sr-Latn-BA" sz="1400" dirty="0">
                <a:solidFill>
                  <a:schemeClr val="tx1"/>
                </a:solidFill>
                <a:latin typeface="Times New Roman" panose="02020603050405020304" pitchFamily="18" charset="0"/>
                <a:cs typeface="Times New Roman" panose="02020603050405020304" pitchFamily="18" charset="0"/>
              </a:rPr>
              <a:t>proizvodnih </a:t>
            </a:r>
            <a:r>
              <a:rPr lang="sr-Latn-BA" sz="1400" dirty="0" smtClean="0">
                <a:solidFill>
                  <a:schemeClr val="tx1"/>
                </a:solidFill>
                <a:latin typeface="Times New Roman" panose="02020603050405020304" pitchFamily="18" charset="0"/>
                <a:cs typeface="Times New Roman" panose="02020603050405020304" pitchFamily="18" charset="0"/>
              </a:rPr>
              <a:t>mogućnosti.</a:t>
            </a:r>
          </a:p>
        </p:txBody>
      </p:sp>
    </p:spTree>
    <p:extLst>
      <p:ext uri="{BB962C8B-B14F-4D97-AF65-F5344CB8AC3E}">
        <p14:creationId xmlns:p14="http://schemas.microsoft.com/office/powerpoint/2010/main" val="16126557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29</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42511" y="1005589"/>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Osnovni nedostaci TRP</a:t>
            </a:r>
            <a:endParaRPr lang="en-GB" sz="1600" dirty="0"/>
          </a:p>
        </p:txBody>
      </p:sp>
      <p:sp>
        <p:nvSpPr>
          <p:cNvPr id="5" name="Title 1"/>
          <p:cNvSpPr txBox="1">
            <a:spLocks/>
          </p:cNvSpPr>
          <p:nvPr/>
        </p:nvSpPr>
        <p:spPr>
          <a:xfrm>
            <a:off x="3180945" y="913955"/>
            <a:ext cx="5559616" cy="549253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Statički elementi teorije</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Posmatra komparativne prednosti na bazi međunarodne razmjene u određenom datom vremenu.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Pp razmatranje jeste razmjena između 2 proizvoda, između 2 zemlje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Komparativne prednosti posmatra kroz utrošak samo jednog faktora proizvodnje (tj.Q utrošenog rada)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Ostali faktori (koji svojom raspoloživošću mogu odrediti nivo komparativnih prednosti) zanemareni su.</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Perfektna mobilnost faktora proizvodnje unutar granica jedne zemlje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Perfektna nemobilnost faktora proizvodnje između pojedinih zemalja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efekta transportnih troškova na komparativne prednosti jedne zemlje (trnasportni troškovi zbog geograf.udaljenosti mogu neutralisati komparativne prednosti)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 posmatra dinamički element učešća rada u proizvodnji jednog proizvoda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Ne uključuje element potražnje za robom koji može da koriguje komparativnu prednost, samo gleda ponudu </a:t>
            </a:r>
          </a:p>
          <a:p>
            <a:pPr marL="285750" indent="-285750" algn="just">
              <a:buFont typeface="Courier New" panose="02070309020205020404" pitchFamily="49" charset="0"/>
              <a:buChar char="o"/>
            </a:pP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521994" y="2864470"/>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a:off x="2828757" y="26042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82384" y="1458914"/>
            <a:ext cx="1418955" cy="6128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Rikardo </a:t>
            </a:r>
            <a:endParaRPr lang="en-GB" dirty="0"/>
          </a:p>
        </p:txBody>
      </p:sp>
      <p:sp>
        <p:nvSpPr>
          <p:cNvPr id="10" name="Bent Arrow 9"/>
          <p:cNvSpPr/>
          <p:nvPr/>
        </p:nvSpPr>
        <p:spPr>
          <a:xfrm flipV="1">
            <a:off x="817124" y="2117702"/>
            <a:ext cx="693237" cy="108365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83580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371476" y="222856"/>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a:t>
            </a:r>
            <a:r>
              <a:rPr lang="sr-Latn-BA" sz="2000" b="1" i="1" dirty="0">
                <a:solidFill>
                  <a:srgbClr val="FF9966"/>
                </a:solidFill>
                <a:latin typeface="Times New Roman" panose="02020603050405020304" pitchFamily="18" charset="0"/>
                <a:cs typeface="Times New Roman" panose="02020603050405020304" pitchFamily="18" charset="0"/>
              </a:rPr>
              <a:t>M</a:t>
            </a:r>
            <a:r>
              <a:rPr lang="sr-Latn-BA" sz="2000" b="1" i="1" dirty="0" smtClean="0">
                <a:solidFill>
                  <a:srgbClr val="FF9966"/>
                </a:solidFill>
                <a:latin typeface="Times New Roman" panose="02020603050405020304" pitchFamily="18" charset="0"/>
                <a:cs typeface="Times New Roman" panose="02020603050405020304" pitchFamily="18" charset="0"/>
              </a:rPr>
              <a:t>eđunarodnih ekonomskih odnosa </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student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96072" y="1752849"/>
            <a:ext cx="7562128" cy="409105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Opiše pojam međunarodnih ekonomskih odnosa i savremenih tendencija u međunarodnim ekonomskim odnosima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Navede i objasni klasične i neoklasične teorije u međunarodnoj trgovini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Razvrsta instrumente trgovinske politike i sagleda značaj i ulogu međunarodnih trgovinskih insitutucija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Objasni pojam platnog bilansa i vrsta transakcija u platnom bilansu</a:t>
            </a:r>
          </a:p>
          <a:p>
            <a:pPr algn="just"/>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Sumira značaj deviznih kurseva i njihov uticaj  na devizna kretanja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Sagleda značaj međunarodnog finansiranja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Objasni pojam dužničke krize i međunarodno kretanje kapitala </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Sagleda značaj i ulogu međunaorodnih finansijskih institucija </a:t>
            </a:r>
          </a:p>
          <a:p>
            <a:pPr marL="285750" indent="-285750" algn="just">
              <a:buFont typeface="Wingdings" panose="05000000000000000000" pitchFamily="2" charset="2"/>
              <a:buChar char="ü"/>
            </a:pPr>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565" y="2387012"/>
            <a:ext cx="352425" cy="414009"/>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7" y="1705584"/>
            <a:ext cx="352425" cy="41400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7" y="4996469"/>
            <a:ext cx="424262" cy="414009"/>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567" b="60584"/>
          <a:stretch/>
        </p:blipFill>
        <p:spPr>
          <a:xfrm>
            <a:off x="6191250" y="996894"/>
            <a:ext cx="2266950" cy="657225"/>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265" y="3098146"/>
            <a:ext cx="352425" cy="414009"/>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263" y="3792150"/>
            <a:ext cx="352425" cy="414009"/>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6" y="4402218"/>
            <a:ext cx="352425" cy="414009"/>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17" y="5520400"/>
            <a:ext cx="352425" cy="414009"/>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16" y="6114651"/>
            <a:ext cx="352425" cy="414009"/>
          </a:xfrm>
          <a:prstGeom prst="rect">
            <a:avLst/>
          </a:prstGeom>
        </p:spPr>
      </p:pic>
      <p:sp>
        <p:nvSpPr>
          <p:cNvPr id="6" name="Rounded Rectangle 5"/>
          <p:cNvSpPr/>
          <p:nvPr/>
        </p:nvSpPr>
        <p:spPr>
          <a:xfrm>
            <a:off x="531616" y="1215688"/>
            <a:ext cx="2303064" cy="39716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r-Latn-BA" b="1" i="1" dirty="0" smtClean="0"/>
              <a:t>Ishodi učenja </a:t>
            </a:r>
            <a:endParaRPr lang="en-GB" b="1" i="1" dirty="0"/>
          </a:p>
        </p:txBody>
      </p:sp>
    </p:spTree>
    <p:extLst>
      <p:ext uri="{BB962C8B-B14F-4D97-AF65-F5344CB8AC3E}">
        <p14:creationId xmlns:p14="http://schemas.microsoft.com/office/powerpoint/2010/main" val="5793970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31991" y="913955"/>
            <a:ext cx="2388524" cy="827296"/>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smtClean="0"/>
              <a:t>Odgovor na nedostatak Rikardove teorije </a:t>
            </a:r>
            <a:endParaRPr lang="en-GB" sz="1600" dirty="0"/>
          </a:p>
        </p:txBody>
      </p:sp>
      <p:sp>
        <p:nvSpPr>
          <p:cNvPr id="5" name="Title 1"/>
          <p:cNvSpPr txBox="1">
            <a:spLocks/>
          </p:cNvSpPr>
          <p:nvPr/>
        </p:nvSpPr>
        <p:spPr>
          <a:xfrm>
            <a:off x="104968" y="3493557"/>
            <a:ext cx="8454054" cy="281840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Korist od međunarodne razmjene ne zavisi samo od komparativnih prednosti u vidu količine utrošenog ljudskog rada.</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Ako je potražnja &gt;ponude →cijena proizvoda na svjetskom tržištu će biti veća kao i korist od međunarodne razmjene (za zemlju čiji se proizvod više traži na tržištu). </a:t>
            </a:r>
          </a:p>
          <a:p>
            <a:pPr marL="285750" indent="-285750" algn="just">
              <a:buFont typeface="Courier New" panose="02070309020205020404" pitchFamily="49" charset="0"/>
              <a:buChar char="o"/>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Potražnja ima prednosti, jer formiranje cijena na međunarodnom tržištu zavisi od odnosa ponude i tražnje, i potražnja može formirati cijenu proizvoda drugačiju od one koja bi bila po teoriji komparativnih prednosti. </a:t>
            </a:r>
          </a:p>
          <a:p>
            <a:pPr marL="285750" indent="-285750" algn="just">
              <a:buFont typeface="Courier New" panose="02070309020205020404" pitchFamily="49" charset="0"/>
              <a:buChar char="o"/>
            </a:pP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Dinamički efekat (terms of trade)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ako zemlja X za jednaku količinu izvoza proizvoda (A) u dva posmatrana perioda može da uveze iz zemlje Y veću vrijednost proizvoda (B) u posmatranom periodu u odnosu na prethodni period,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odnosi razmjene za zemlju X su se poboljšali.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Istovremeno</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 odnosi razmjene za zemlju Y su se pogoršali. </a:t>
            </a:r>
          </a:p>
        </p:txBody>
      </p:sp>
      <p:sp>
        <p:nvSpPr>
          <p:cNvPr id="6" name="Title 1"/>
          <p:cNvSpPr txBox="1">
            <a:spLocks/>
          </p:cNvSpPr>
          <p:nvPr/>
        </p:nvSpPr>
        <p:spPr>
          <a:xfrm>
            <a:off x="3074774" y="940355"/>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dinamičkog karaktera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rot="5400000">
            <a:off x="5770006" y="27811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882830" y="1847621"/>
            <a:ext cx="2639132" cy="1097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latin typeface="Times New Roman" panose="02020603050405020304" pitchFamily="18" charset="0"/>
                <a:cs typeface="Times New Roman" panose="02020603050405020304" pitchFamily="18" charset="0"/>
              </a:rPr>
              <a:t>Džon Stjuart Mil (John Stjuart </a:t>
            </a:r>
            <a:r>
              <a:rPr lang="sr-Latn-BA" sz="1600" b="1" dirty="0" smtClean="0">
                <a:latin typeface="Times New Roman" panose="02020603050405020304" pitchFamily="18" charset="0"/>
                <a:cs typeface="Times New Roman" panose="02020603050405020304" pitchFamily="18" charset="0"/>
              </a:rPr>
              <a:t>Mill) 1806 </a:t>
            </a:r>
            <a:r>
              <a:rPr lang="sr-Latn-BA" sz="1600" b="1" dirty="0">
                <a:latin typeface="Times New Roman" panose="02020603050405020304" pitchFamily="18" charset="0"/>
                <a:cs typeface="Times New Roman" panose="02020603050405020304" pitchFamily="18" charset="0"/>
              </a:rPr>
              <a:t>– </a:t>
            </a:r>
            <a:r>
              <a:rPr lang="sr-Latn-BA" sz="1600" b="1" dirty="0" smtClean="0">
                <a:latin typeface="Times New Roman" panose="02020603050405020304" pitchFamily="18" charset="0"/>
                <a:cs typeface="Times New Roman" panose="02020603050405020304" pitchFamily="18" charset="0"/>
              </a:rPr>
              <a:t>1873 </a:t>
            </a:r>
            <a:endParaRPr lang="en-GB" sz="1600" b="1" dirty="0">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3074774" y="1435419"/>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Zanemarivanje potražnje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Curved Left Arrow 7"/>
          <p:cNvSpPr/>
          <p:nvPr/>
        </p:nvSpPr>
        <p:spPr>
          <a:xfrm>
            <a:off x="7521962" y="1226511"/>
            <a:ext cx="1108953" cy="124222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ight Arrow 11"/>
          <p:cNvSpPr/>
          <p:nvPr/>
        </p:nvSpPr>
        <p:spPr>
          <a:xfrm rot="10800000">
            <a:off x="4282550" y="2214664"/>
            <a:ext cx="492035" cy="41826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2302981" y="2235216"/>
            <a:ext cx="1945505" cy="336888"/>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Terms of trade </a:t>
            </a:r>
            <a:endPar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0582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31</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3032151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sp>
        <p:nvSpPr>
          <p:cNvPr id="3" name="Rounded Rectangle 2"/>
          <p:cNvSpPr/>
          <p:nvPr/>
        </p:nvSpPr>
        <p:spPr>
          <a:xfrm>
            <a:off x="371476" y="222856"/>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a:t>
            </a:r>
            <a:r>
              <a:rPr lang="sr-Latn-BA" sz="2000" b="1" i="1" dirty="0">
                <a:solidFill>
                  <a:srgbClr val="FF9966"/>
                </a:solidFill>
                <a:latin typeface="Times New Roman" panose="02020603050405020304" pitchFamily="18" charset="0"/>
                <a:cs typeface="Times New Roman" panose="02020603050405020304" pitchFamily="18" charset="0"/>
              </a:rPr>
              <a:t>M</a:t>
            </a:r>
            <a:r>
              <a:rPr lang="sr-Latn-BA" sz="2000" b="1" i="1" dirty="0" smtClean="0">
                <a:solidFill>
                  <a:srgbClr val="FF9966"/>
                </a:solidFill>
                <a:latin typeface="Times New Roman" panose="02020603050405020304" pitchFamily="18" charset="0"/>
                <a:cs typeface="Times New Roman" panose="02020603050405020304" pitchFamily="18" charset="0"/>
              </a:rPr>
              <a:t>eđunarodnih ekonomskih odnosa </a:t>
            </a:r>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student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75687" y="1464145"/>
            <a:ext cx="7981985" cy="510515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Klasične i neoklasične teorije međunarodne trgovine, protekcionizam u međunarodnoj trgovini. Uticaj međunarodne trgovine na nacionalni dohodak i međuzavisnost ovih veličina. </a:t>
            </a:r>
          </a:p>
          <a:p>
            <a:pPr algn="just"/>
            <a:endParaRPr lang="sr-Latn-BA" sz="16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Mikroekonomska analiza formiranja cijena u međunarodnoj razmjeni. Odnosi razmjene i elastičnosti u međunarodnoj trgovini. </a:t>
            </a:r>
          </a:p>
          <a:p>
            <a:pPr algn="just"/>
            <a:endParaRPr lang="sr-Latn-BA" sz="16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Teorija i politika instrumenata trgovinske politike: carine i necarinske barijere, uloga transnacionalnih kompanija i globalizacija, pravila u međunarodnoj trgovini: institucionalizacija (uloga GATT-a i WTO).</a:t>
            </a:r>
          </a:p>
          <a:p>
            <a:pPr algn="just"/>
            <a:endParaRPr lang="sr-Latn-BA" sz="16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Međunarodne finansije: platni bilans, pojam, oblici i neravnoteže platnog bilansa, uravnoteženje platnog bilansa, teorije uravnoteženja platnog bilansa.</a:t>
            </a: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Devizni kurs: pojam, vrste, efekti deviznih kurseba, toerije formiranja deviznih kurseva. Devizno tržište.</a:t>
            </a:r>
          </a:p>
          <a:p>
            <a:pPr marL="285750" indent="-285750" algn="just">
              <a:buFont typeface="Wingdings" panose="05000000000000000000" pitchFamily="2" charset="2"/>
              <a:buChar char="ü"/>
            </a:pPr>
            <a:endParaRPr lang="sr-Latn-BA" sz="16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Međunarodno kretanje kapitala, oblici i efekti, evrovalutno tržište.</a:t>
            </a:r>
          </a:p>
          <a:p>
            <a:pPr algn="just"/>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600" b="1" dirty="0" smtClean="0">
                <a:solidFill>
                  <a:schemeClr val="bg2">
                    <a:lumMod val="50000"/>
                  </a:schemeClr>
                </a:solidFill>
                <a:latin typeface="Times New Roman" panose="02020603050405020304" pitchFamily="18" charset="0"/>
                <a:cs typeface="Times New Roman" panose="02020603050405020304" pitchFamily="18" charset="0"/>
              </a:rPr>
              <a:t>Međunarodni dugovi – uzroci, indikatori i mogućnosti prevazilaženja dužničkih kriza. Institucije međunarodnog finansiranja: MMF, Svjetska banka i njene afilijacije. Regionalne integracije:oblici regionalnog integrisanja, Evropska unija – razvoj, efekti integrisanja.  </a:t>
            </a:r>
          </a:p>
          <a:p>
            <a:pPr algn="just"/>
            <a:endParaRPr lang="sr-Latn-BA" sz="1600" b="1" dirty="0" smtClean="0">
              <a:solidFill>
                <a:schemeClr val="bg2">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565" y="2392200"/>
            <a:ext cx="352425" cy="414009"/>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414" y="1527971"/>
            <a:ext cx="352425" cy="41400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413" y="4589419"/>
            <a:ext cx="424262" cy="414009"/>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567" b="60584"/>
          <a:stretch/>
        </p:blipFill>
        <p:spPr>
          <a:xfrm>
            <a:off x="6191250" y="806920"/>
            <a:ext cx="2266950" cy="657225"/>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413" y="3116176"/>
            <a:ext cx="352425" cy="414009"/>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475" y="3988209"/>
            <a:ext cx="352425" cy="414009"/>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412" y="5295056"/>
            <a:ext cx="352425" cy="414009"/>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50" y="5847244"/>
            <a:ext cx="352425" cy="414009"/>
          </a:xfrm>
          <a:prstGeom prst="rect">
            <a:avLst/>
          </a:prstGeom>
        </p:spPr>
      </p:pic>
      <p:sp>
        <p:nvSpPr>
          <p:cNvPr id="6" name="Rounded Rectangle 5"/>
          <p:cNvSpPr/>
          <p:nvPr/>
        </p:nvSpPr>
        <p:spPr>
          <a:xfrm>
            <a:off x="523263" y="1066981"/>
            <a:ext cx="2303064" cy="397164"/>
          </a:xfrm>
          <a:prstGeom prst="roundRect">
            <a:avLst/>
          </a:prstGeom>
          <a:ln>
            <a:solidFill>
              <a:srgbClr val="FFC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sr-Latn-BA" b="1" i="1" dirty="0" smtClean="0"/>
              <a:t>Sadržaj</a:t>
            </a:r>
            <a:endParaRPr lang="en-GB" b="1" i="1" dirty="0"/>
          </a:p>
        </p:txBody>
      </p:sp>
    </p:spTree>
    <p:extLst>
      <p:ext uri="{BB962C8B-B14F-4D97-AF65-F5344CB8AC3E}">
        <p14:creationId xmlns:p14="http://schemas.microsoft.com/office/powerpoint/2010/main" val="2958867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85391" y="298786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1634508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8699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2038751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66" y="1216843"/>
            <a:ext cx="572976" cy="710687"/>
          </a:xfrm>
          <a:prstGeom prst="rect">
            <a:avLst/>
          </a:prstGeom>
        </p:spPr>
      </p:pic>
      <p:sp>
        <p:nvSpPr>
          <p:cNvPr id="6" name="Oval 5"/>
          <p:cNvSpPr/>
          <p:nvPr/>
        </p:nvSpPr>
        <p:spPr>
          <a:xfrm>
            <a:off x="1636783" y="193345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STEPEN PRODUKTIVNOSTI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7" name="Horizontal Scroll 6"/>
          <p:cNvSpPr/>
          <p:nvPr/>
        </p:nvSpPr>
        <p:spPr>
          <a:xfrm>
            <a:off x="1241906" y="889585"/>
            <a:ext cx="2739544" cy="886247"/>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Međunarodna razmjena i specijalizacija  između država </a:t>
            </a:r>
          </a:p>
        </p:txBody>
      </p:sp>
      <p:sp>
        <p:nvSpPr>
          <p:cNvPr id="12" name="Oval 11"/>
          <p:cNvSpPr/>
          <p:nvPr/>
        </p:nvSpPr>
        <p:spPr>
          <a:xfrm>
            <a:off x="2385577" y="2650312"/>
            <a:ext cx="2110223" cy="445314"/>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TEHNOLOŠKI RAZVOJ</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3" name="Oval 12"/>
          <p:cNvSpPr/>
          <p:nvPr/>
        </p:nvSpPr>
        <p:spPr>
          <a:xfrm>
            <a:off x="3353882" y="317170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RAZLIČITI OBIČAJI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4" name="Oval 13"/>
          <p:cNvSpPr/>
          <p:nvPr/>
        </p:nvSpPr>
        <p:spPr>
          <a:xfrm>
            <a:off x="4268282" y="3878081"/>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RAZLIČITI UKUSI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5" name="Oval 14"/>
          <p:cNvSpPr/>
          <p:nvPr/>
        </p:nvSpPr>
        <p:spPr>
          <a:xfrm>
            <a:off x="4724664" y="4513393"/>
            <a:ext cx="2389429"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RASPOLOŽIVOST I KVALIFIKOVANOST RADNE SNAGE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6" name="Oval 15"/>
          <p:cNvSpPr/>
          <p:nvPr/>
        </p:nvSpPr>
        <p:spPr>
          <a:xfrm>
            <a:off x="5878007" y="5179446"/>
            <a:ext cx="2283836" cy="773679"/>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RASPOLOŽIVOST OSTALIH FAKTORA PROIZVODNJE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7" name="Flowchart: Alternate Process 16"/>
          <p:cNvSpPr/>
          <p:nvPr/>
        </p:nvSpPr>
        <p:spPr>
          <a:xfrm>
            <a:off x="483908" y="4143644"/>
            <a:ext cx="2086980"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smtClean="0">
                <a:solidFill>
                  <a:schemeClr val="tx1"/>
                </a:solidFill>
                <a:latin typeface="Times New Roman" panose="02020603050405020304" pitchFamily="18" charset="0"/>
                <a:cs typeface="Times New Roman" panose="02020603050405020304" pitchFamily="18" charset="0"/>
              </a:rPr>
              <a:t>NEOPHODNOST </a:t>
            </a:r>
          </a:p>
          <a:p>
            <a:pPr algn="ctr"/>
            <a:r>
              <a:rPr lang="sr-Latn-BA" sz="1200" b="1" dirty="0" smtClean="0">
                <a:solidFill>
                  <a:schemeClr val="tx1"/>
                </a:solidFill>
                <a:latin typeface="Times New Roman" panose="02020603050405020304" pitchFamily="18" charset="0"/>
                <a:cs typeface="Times New Roman" panose="02020603050405020304" pitchFamily="18" charset="0"/>
              </a:rPr>
              <a:t>MEĐUNARODNE RAZMJENE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8" name="Flowchart: Alternate Process 17"/>
          <p:cNvSpPr/>
          <p:nvPr/>
        </p:nvSpPr>
        <p:spPr>
          <a:xfrm>
            <a:off x="384132" y="4793008"/>
            <a:ext cx="4505710" cy="190860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Teorija međ.razmjene, pokušava definisati </a:t>
            </a:r>
            <a:r>
              <a:rPr lang="sr-Latn-BA" sz="1600" b="1" i="1" dirty="0" smtClean="0">
                <a:solidFill>
                  <a:schemeClr val="tx1"/>
                </a:solidFill>
                <a:latin typeface="Times New Roman" panose="02020603050405020304" pitchFamily="18" charset="0"/>
                <a:cs typeface="Times New Roman" panose="02020603050405020304" pitchFamily="18" charset="0"/>
              </a:rPr>
              <a:t>model međunarodne razmjene </a:t>
            </a:r>
            <a:r>
              <a:rPr lang="sr-Latn-BA" sz="1600" dirty="0" smtClean="0">
                <a:solidFill>
                  <a:schemeClr val="tx1"/>
                </a:solidFill>
                <a:latin typeface="Times New Roman" panose="02020603050405020304" pitchFamily="18" charset="0"/>
                <a:cs typeface="Times New Roman" panose="02020603050405020304" pitchFamily="18" charset="0"/>
              </a:rPr>
              <a:t>u kome će se u najvećem obimu </a:t>
            </a:r>
            <a:r>
              <a:rPr lang="sr-Latn-BA" sz="1600" b="1" i="1" dirty="0" smtClean="0">
                <a:solidFill>
                  <a:schemeClr val="tx1"/>
                </a:solidFill>
                <a:latin typeface="Times New Roman" panose="02020603050405020304" pitchFamily="18" charset="0"/>
                <a:cs typeface="Times New Roman" panose="02020603050405020304" pitchFamily="18" charset="0"/>
              </a:rPr>
              <a:t>ostvariti pozitivni efekti međunarodne razmjene na ukupan porast proizvodnje i potrošnje u svijetu </a:t>
            </a:r>
            <a:r>
              <a:rPr lang="sr-Latn-BA" sz="1600" dirty="0" smtClean="0">
                <a:solidFill>
                  <a:schemeClr val="tx1"/>
                </a:solidFill>
                <a:latin typeface="Times New Roman" panose="02020603050405020304" pitchFamily="18" charset="0"/>
                <a:cs typeface="Times New Roman" panose="02020603050405020304" pitchFamily="18" charset="0"/>
              </a:rPr>
              <a:t>te na definisanom modelu razmjene odrediti </a:t>
            </a:r>
            <a:r>
              <a:rPr lang="sr-Latn-BA" sz="1600" b="1" i="1" dirty="0" smtClean="0">
                <a:solidFill>
                  <a:schemeClr val="tx1"/>
                </a:solidFill>
                <a:latin typeface="Times New Roman" panose="02020603050405020304" pitchFamily="18" charset="0"/>
                <a:cs typeface="Times New Roman" panose="02020603050405020304" pitchFamily="18" charset="0"/>
              </a:rPr>
              <a:t>optimalan oblik specijalizacije </a:t>
            </a:r>
            <a:r>
              <a:rPr lang="sr-Latn-BA" sz="1600" dirty="0" smtClean="0">
                <a:solidFill>
                  <a:schemeClr val="tx1"/>
                </a:solidFill>
                <a:latin typeface="Times New Roman" panose="02020603050405020304" pitchFamily="18" charset="0"/>
                <a:cs typeface="Times New Roman" panose="02020603050405020304" pitchFamily="18" charset="0"/>
              </a:rPr>
              <a:t>pojedinih zemalja na svjetskom tržištu.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6342122" y="2306883"/>
            <a:ext cx="2269773" cy="1569660"/>
          </a:xfrm>
          <a:prstGeom prst="rect">
            <a:avLst/>
          </a:prstGeom>
        </p:spPr>
        <p:txBody>
          <a:bodyPr wrap="square">
            <a:spAutoFit/>
          </a:bodyPr>
          <a:lstStyle/>
          <a:p>
            <a:pPr algn="just"/>
            <a:r>
              <a:rPr lang="sr-Latn-BA" sz="1600" dirty="0" smtClean="0">
                <a:latin typeface="Times New Roman" panose="02020603050405020304" pitchFamily="18" charset="0"/>
                <a:cs typeface="Times New Roman" panose="02020603050405020304" pitchFamily="18" charset="0"/>
              </a:rPr>
              <a:t>Razvoj teorije međ. </a:t>
            </a:r>
            <a:r>
              <a:rPr lang="sr-Latn-BA" sz="1600" dirty="0">
                <a:latin typeface="Times New Roman" panose="02020603050405020304" pitchFamily="18" charset="0"/>
                <a:cs typeface="Times New Roman" panose="02020603050405020304" pitchFamily="18" charset="0"/>
              </a:rPr>
              <a:t>t</a:t>
            </a:r>
            <a:r>
              <a:rPr lang="sr-Latn-BA" sz="1600" dirty="0" smtClean="0">
                <a:latin typeface="Times New Roman" panose="02020603050405020304" pitchFamily="18" charset="0"/>
                <a:cs typeface="Times New Roman" panose="02020603050405020304" pitchFamily="18" charset="0"/>
              </a:rPr>
              <a:t>rgovine je imao za </a:t>
            </a:r>
            <a:r>
              <a:rPr lang="sr-Latn-BA" sz="1600" b="1" dirty="0" smtClean="0">
                <a:latin typeface="Times New Roman" panose="02020603050405020304" pitchFamily="18" charset="0"/>
                <a:cs typeface="Times New Roman" panose="02020603050405020304" pitchFamily="18" charset="0"/>
              </a:rPr>
              <a:t>cilj</a:t>
            </a:r>
            <a:r>
              <a:rPr lang="sr-Latn-BA" sz="1600" dirty="0" smtClean="0">
                <a:latin typeface="Times New Roman" panose="02020603050405020304" pitchFamily="18" charset="0"/>
                <a:cs typeface="Times New Roman" panose="02020603050405020304" pitchFamily="18" charset="0"/>
              </a:rPr>
              <a:t> da objasni </a:t>
            </a:r>
            <a:r>
              <a:rPr lang="sr-Latn-BA" sz="1600" b="1" dirty="0" smtClean="0">
                <a:solidFill>
                  <a:schemeClr val="accent5"/>
                </a:solidFill>
                <a:latin typeface="Times New Roman" panose="02020603050405020304" pitchFamily="18" charset="0"/>
                <a:cs typeface="Times New Roman" panose="02020603050405020304" pitchFamily="18" charset="0"/>
              </a:rPr>
              <a:t>korisnost međunarodne razmjene </a:t>
            </a:r>
            <a:r>
              <a:rPr lang="sr-Latn-BA" sz="1600" dirty="0" smtClean="0">
                <a:latin typeface="Times New Roman" panose="02020603050405020304" pitchFamily="18" charset="0"/>
                <a:cs typeface="Times New Roman" panose="02020603050405020304" pitchFamily="18" charset="0"/>
              </a:rPr>
              <a:t>za pojedine učesnike, te za stanovništvo u cjelini. </a:t>
            </a:r>
            <a:endParaRPr lang="en-GB" sz="1600" dirty="0">
              <a:latin typeface="Times New Roman" panose="02020603050405020304" pitchFamily="18" charset="0"/>
              <a:cs typeface="Times New Roman" panose="02020603050405020304" pitchFamily="18" charset="0"/>
            </a:endParaRPr>
          </a:p>
        </p:txBody>
      </p:sp>
      <p:sp>
        <p:nvSpPr>
          <p:cNvPr id="20" name="Striped Right Arrow 19"/>
          <p:cNvSpPr/>
          <p:nvPr/>
        </p:nvSpPr>
        <p:spPr>
          <a:xfrm rot="5400000">
            <a:off x="286367" y="2642274"/>
            <a:ext cx="2377492" cy="59528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6D22F896-40B5-4ADD-8801-0D06FADFA095}" type="slidenum">
              <a:rPr lang="en-US" smtClean="0"/>
              <a:t>7</a:t>
            </a:fld>
            <a:endParaRPr lang="en-US" dirty="0"/>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887" y="3938922"/>
            <a:ext cx="1611518" cy="734677"/>
          </a:xfrm>
          <a:prstGeom prst="rect">
            <a:avLst/>
          </a:prstGeom>
        </p:spPr>
      </p:pic>
      <p:sp>
        <p:nvSpPr>
          <p:cNvPr id="23" name="Flowchart: Alternate Process 22"/>
          <p:cNvSpPr/>
          <p:nvPr/>
        </p:nvSpPr>
        <p:spPr>
          <a:xfrm rot="2387996">
            <a:off x="3235615" y="3513946"/>
            <a:ext cx="5932089" cy="410773"/>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8" name="Not Equal 7"/>
          <p:cNvSpPr/>
          <p:nvPr/>
        </p:nvSpPr>
        <p:spPr>
          <a:xfrm rot="2456057">
            <a:off x="4127366" y="225570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Not Equal 23"/>
          <p:cNvSpPr/>
          <p:nvPr/>
        </p:nvSpPr>
        <p:spPr>
          <a:xfrm rot="2456057">
            <a:off x="5461309" y="3383996"/>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Not Equal 24"/>
          <p:cNvSpPr/>
          <p:nvPr/>
        </p:nvSpPr>
        <p:spPr>
          <a:xfrm rot="2456057">
            <a:off x="6708813" y="439924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itle 1"/>
          <p:cNvSpPr txBox="1">
            <a:spLocks/>
          </p:cNvSpPr>
          <p:nvPr/>
        </p:nvSpPr>
        <p:spPr>
          <a:xfrm>
            <a:off x="4268281" y="998137"/>
            <a:ext cx="4542343"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Teorija međunarodne trgovine </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izučava razvoj proizvodnih snaga i proizvodnih odnosa kroz međunarodnu razumjenu, dakle uz postojanje različitih država.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Striped Right Arrow 26"/>
          <p:cNvSpPr/>
          <p:nvPr/>
        </p:nvSpPr>
        <p:spPr>
          <a:xfrm rot="5400000">
            <a:off x="7681818" y="1825320"/>
            <a:ext cx="461780" cy="49827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rved Down Arrow 10"/>
          <p:cNvSpPr/>
          <p:nvPr/>
        </p:nvSpPr>
        <p:spPr>
          <a:xfrm>
            <a:off x="2410011" y="3375338"/>
            <a:ext cx="902568" cy="54221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73862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83" y="1181553"/>
            <a:ext cx="572976" cy="710687"/>
          </a:xfrm>
          <a:prstGeom prst="rect">
            <a:avLst/>
          </a:prstGeom>
        </p:spPr>
      </p:pic>
      <p:sp>
        <p:nvSpPr>
          <p:cNvPr id="7" name="Horizontal Scroll 6"/>
          <p:cNvSpPr/>
          <p:nvPr/>
        </p:nvSpPr>
        <p:spPr>
          <a:xfrm>
            <a:off x="749225" y="965058"/>
            <a:ext cx="2739544" cy="763320"/>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solidFill>
                  <a:schemeClr val="tx1"/>
                </a:solidFill>
                <a:latin typeface="Times New Roman" panose="02020603050405020304" pitchFamily="18" charset="0"/>
                <a:cs typeface="Times New Roman" panose="02020603050405020304" pitchFamily="18" charset="0"/>
              </a:rPr>
              <a:t>MEĐUNARODNA RAZMJENA </a:t>
            </a:r>
          </a:p>
        </p:txBody>
      </p:sp>
      <p:sp>
        <p:nvSpPr>
          <p:cNvPr id="18" name="Flowchart: Alternate Process 17"/>
          <p:cNvSpPr/>
          <p:nvPr/>
        </p:nvSpPr>
        <p:spPr>
          <a:xfrm>
            <a:off x="3589149" y="2447117"/>
            <a:ext cx="5111505" cy="1148874"/>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chemeClr val="tx1"/>
                </a:solidFill>
                <a:latin typeface="Times New Roman" panose="02020603050405020304" pitchFamily="18" charset="0"/>
                <a:cs typeface="Times New Roman" panose="02020603050405020304" pitchFamily="18" charset="0"/>
              </a:rPr>
              <a:t>Određivanje </a:t>
            </a:r>
            <a:r>
              <a:rPr lang="sr-Latn-BA" sz="1600" b="1" i="1" dirty="0" smtClean="0">
                <a:solidFill>
                  <a:schemeClr val="tx1"/>
                </a:solidFill>
                <a:latin typeface="Times New Roman" panose="02020603050405020304" pitchFamily="18" charset="0"/>
                <a:cs typeface="Times New Roman" panose="02020603050405020304" pitchFamily="18" charset="0"/>
              </a:rPr>
              <a:t>pozitivnog dejstva međunarodne razmjene </a:t>
            </a:r>
            <a:r>
              <a:rPr lang="sr-Latn-BA" sz="1600" dirty="0" smtClean="0">
                <a:solidFill>
                  <a:schemeClr val="tx1"/>
                </a:solidFill>
                <a:latin typeface="Times New Roman" panose="02020603050405020304" pitchFamily="18" charset="0"/>
                <a:cs typeface="Times New Roman" panose="02020603050405020304" pitchFamily="18" charset="0"/>
              </a:rPr>
              <a:t>na ekonomsko blagostanje stanovništva zemlje učesnice u međunarodnoj razmjeni, odnosno u svijetu posmatranom kao cjelina.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sp>
        <p:nvSpPr>
          <p:cNvPr id="26" name="Title 1"/>
          <p:cNvSpPr txBox="1">
            <a:spLocks/>
          </p:cNvSpPr>
          <p:nvPr/>
        </p:nvSpPr>
        <p:spPr>
          <a:xfrm>
            <a:off x="681126" y="1627940"/>
            <a:ext cx="7729756"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Svaka zemlja nastoji da se </a:t>
            </a:r>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uključi u međunarodnu razumjenu sa onim proizvodom sa kojim može da ostvari najveće prednosti od međunarodne razmjene</a:t>
            </a: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 a u cilju ostvarivanja najvećih efekata specijalizuje se  u razmjeni  ali i proizvodnji takvog proizvoda.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Flowchart: Alternate Process 27"/>
          <p:cNvSpPr/>
          <p:nvPr/>
        </p:nvSpPr>
        <p:spPr>
          <a:xfrm>
            <a:off x="749225" y="2753441"/>
            <a:ext cx="2354192"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Konačan CILJ  teorije međunarodne razmjene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3177451" y="2710061"/>
            <a:ext cx="341746" cy="600363"/>
          </a:xfrm>
          <a:prstGeom prs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itle 1"/>
          <p:cNvSpPr txBox="1">
            <a:spLocks/>
          </p:cNvSpPr>
          <p:nvPr/>
        </p:nvSpPr>
        <p:spPr>
          <a:xfrm>
            <a:off x="681126" y="3526919"/>
            <a:ext cx="7729756" cy="152194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smtClean="0">
                <a:solidFill>
                  <a:schemeClr val="tx1">
                    <a:lumMod val="65000"/>
                    <a:lumOff val="35000"/>
                  </a:schemeClr>
                </a:solidFill>
                <a:latin typeface="Times New Roman" panose="02020603050405020304" pitchFamily="18" charset="0"/>
                <a:cs typeface="Times New Roman" panose="02020603050405020304" pitchFamily="18" charset="0"/>
              </a:rPr>
              <a:t>Razvoj međunarodne trgovine:</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Merkantilička učenja (preovladavaju tokom 17. i 18.vjeka)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apsoultnih prednosti (Adam Smit)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komparativnih prednosti (Davi Rikardo) – objašnjava mehanizam i dobitke od razmjene. Jean od najvažnijih zakona u ekonomiji, primjenjiv na pojedince i države. </a:t>
            </a:r>
          </a:p>
          <a:p>
            <a:pPr marL="457200" indent="-457200" algn="just">
              <a:buFont typeface="Wingdings" panose="05000000000000000000" pitchFamily="2" charset="2"/>
              <a:buChar char="ü"/>
            </a:pPr>
            <a:r>
              <a:rPr lang="sr-Latn-BA" sz="1600" dirty="0" smtClean="0">
                <a:solidFill>
                  <a:schemeClr val="tx1">
                    <a:lumMod val="65000"/>
                    <a:lumOff val="35000"/>
                  </a:schemeClr>
                </a:solidFill>
                <a:latin typeface="Times New Roman" panose="02020603050405020304" pitchFamily="18" charset="0"/>
                <a:cs typeface="Times New Roman" panose="02020603050405020304" pitchFamily="18" charset="0"/>
              </a:rPr>
              <a:t>Teorija oportunitetnog troška (t. Proizvodnih mogućnosti) (Gottfried Habarler) . </a:t>
            </a:r>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34" y="5262811"/>
            <a:ext cx="1461363" cy="1187825"/>
          </a:xfrm>
          <a:prstGeom prst="rect">
            <a:avLst/>
          </a:prstGeom>
        </p:spPr>
      </p:pic>
      <p:sp>
        <p:nvSpPr>
          <p:cNvPr id="30" name="Flowchart: Alternate Process 29"/>
          <p:cNvSpPr/>
          <p:nvPr/>
        </p:nvSpPr>
        <p:spPr>
          <a:xfrm>
            <a:off x="2155595" y="5218663"/>
            <a:ext cx="6741680" cy="1524000"/>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smtClean="0">
                <a:solidFill>
                  <a:srgbClr val="FF0000"/>
                </a:solidFill>
                <a:latin typeface="Times New Roman" panose="02020603050405020304" pitchFamily="18" charset="0"/>
                <a:cs typeface="Times New Roman" panose="02020603050405020304" pitchFamily="18" charset="0"/>
              </a:rPr>
              <a:t>1. </a:t>
            </a:r>
            <a:r>
              <a:rPr lang="sr-Latn-BA" sz="1600" b="1" i="1" dirty="0" smtClean="0">
                <a:solidFill>
                  <a:srgbClr val="FF0000"/>
                </a:solidFill>
                <a:latin typeface="Times New Roman" panose="02020603050405020304" pitchFamily="18" charset="0"/>
                <a:cs typeface="Times New Roman" panose="02020603050405020304" pitchFamily="18" charset="0"/>
              </a:rPr>
              <a:t>Šta je osnova razmjene </a:t>
            </a:r>
            <a:r>
              <a:rPr lang="sr-Latn-BA" sz="1600" dirty="0" smtClean="0">
                <a:solidFill>
                  <a:srgbClr val="FF0000"/>
                </a:solidFill>
                <a:latin typeface="Times New Roman" panose="02020603050405020304" pitchFamily="18" charset="0"/>
                <a:cs typeface="Times New Roman" panose="02020603050405020304" pitchFamily="18" charset="0"/>
              </a:rPr>
              <a:t>i </a:t>
            </a:r>
            <a:r>
              <a:rPr lang="sr-Latn-BA" sz="1600" b="1" i="1" dirty="0" smtClean="0">
                <a:solidFill>
                  <a:srgbClr val="FF0000"/>
                </a:solidFill>
                <a:latin typeface="Times New Roman" panose="02020603050405020304" pitchFamily="18" charset="0"/>
                <a:cs typeface="Times New Roman" panose="02020603050405020304" pitchFamily="18" charset="0"/>
              </a:rPr>
              <a:t>šta su dobici od razmjene</a:t>
            </a:r>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(zemlje i ljudi dobrovoljno stupaju u razmjenu samo ako imaju od nje koristi. Ali kako nastaju dobici od razmjene i? Koliki su i kako se raspodjeljuju među partnerima?  </a:t>
            </a:r>
          </a:p>
          <a:p>
            <a:pPr algn="just"/>
            <a:r>
              <a:rPr lang="sr-Latn-BA" sz="1600" dirty="0" smtClean="0">
                <a:solidFill>
                  <a:srgbClr val="FF0000"/>
                </a:solidFill>
                <a:latin typeface="Times New Roman" panose="02020603050405020304" pitchFamily="18" charset="0"/>
                <a:cs typeface="Times New Roman" panose="02020603050405020304" pitchFamily="18" charset="0"/>
              </a:rPr>
              <a:t>2. </a:t>
            </a:r>
            <a:r>
              <a:rPr lang="sr-Latn-BA" sz="1600" b="1" i="1" dirty="0" smtClean="0">
                <a:solidFill>
                  <a:srgbClr val="FF0000"/>
                </a:solidFill>
                <a:latin typeface="Times New Roman" panose="02020603050405020304" pitchFamily="18" charset="0"/>
                <a:cs typeface="Times New Roman" panose="02020603050405020304" pitchFamily="18" charset="0"/>
              </a:rPr>
              <a:t>Šta je obrazac razmjene</a:t>
            </a:r>
            <a:r>
              <a:rPr lang="sr-Latn-BA" sz="1600" dirty="0" smtClean="0">
                <a:solidFill>
                  <a:srgbClr val="FF0000"/>
                </a:solidFill>
                <a:latin typeface="Times New Roman" panose="02020603050405020304" pitchFamily="18" charset="0"/>
                <a:cs typeface="Times New Roman" panose="02020603050405020304" pitchFamily="18" charset="0"/>
              </a:rPr>
              <a:t>? </a:t>
            </a:r>
            <a:r>
              <a:rPr lang="sr-Latn-BA" sz="1600" dirty="0" smtClean="0">
                <a:solidFill>
                  <a:schemeClr val="tx1"/>
                </a:solidFill>
                <a:latin typeface="Times New Roman" panose="02020603050405020304" pitchFamily="18" charset="0"/>
                <a:cs typeface="Times New Roman" panose="02020603050405020304" pitchFamily="18" charset="0"/>
              </a:rPr>
              <a:t>(koja dobra ulaze u razmjenu i koja će dobra svaka zemlja izvoziti i uvoziti)</a:t>
            </a:r>
            <a:endParaRPr lang="en-GB" sz="1600" dirty="0">
              <a:solidFill>
                <a:schemeClr val="tx1"/>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840" y="5980663"/>
            <a:ext cx="751471" cy="618447"/>
          </a:xfrm>
          <a:prstGeom prst="rect">
            <a:avLst/>
          </a:prstGeom>
        </p:spPr>
      </p:pic>
    </p:spTree>
    <p:extLst>
      <p:ext uri="{BB962C8B-B14F-4D97-AF65-F5344CB8AC3E}">
        <p14:creationId xmlns:p14="http://schemas.microsoft.com/office/powerpoint/2010/main" val="8609622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smtClean="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25232"/>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2521780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37033</TotalTime>
  <Words>3894</Words>
  <Application>Microsoft Office PowerPoint</Application>
  <PresentationFormat>On-screen Show (4:3)</PresentationFormat>
  <Paragraphs>603</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Courier New</vt:lpstr>
      <vt:lpstr>Times New Roman</vt:lpstr>
      <vt:lpstr>Trebuchet MS</vt:lpstr>
      <vt:lpstr>Wingdings</vt:lpstr>
      <vt:lpstr>Wingdings 2</vt:lpstr>
      <vt:lpstr>Wingdings 3</vt:lpstr>
      <vt:lpstr>Facet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Dragana Vujičić</cp:lastModifiedBy>
  <cp:revision>883</cp:revision>
  <cp:lastPrinted>2023-02-27T15:11:02Z</cp:lastPrinted>
  <dcterms:created xsi:type="dcterms:W3CDTF">2019-03-20T17:06:19Z</dcterms:created>
  <dcterms:modified xsi:type="dcterms:W3CDTF">2023-02-27T15:21:31Z</dcterms:modified>
</cp:coreProperties>
</file>