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4444" r:id="rId2"/>
  </p:sldMasterIdLst>
  <p:notesMasterIdLst>
    <p:notesMasterId r:id="rId21"/>
  </p:notesMasterIdLst>
  <p:sldIdLst>
    <p:sldId id="256" r:id="rId3"/>
    <p:sldId id="312" r:id="rId4"/>
    <p:sldId id="261" r:id="rId5"/>
    <p:sldId id="287" r:id="rId6"/>
    <p:sldId id="397" r:id="rId7"/>
    <p:sldId id="404" r:id="rId8"/>
    <p:sldId id="288" r:id="rId9"/>
    <p:sldId id="398" r:id="rId10"/>
    <p:sldId id="290" r:id="rId11"/>
    <p:sldId id="289" r:id="rId12"/>
    <p:sldId id="291" r:id="rId13"/>
    <p:sldId id="293" r:id="rId14"/>
    <p:sldId id="294" r:id="rId15"/>
    <p:sldId id="292" r:id="rId16"/>
    <p:sldId id="399" r:id="rId17"/>
    <p:sldId id="400" r:id="rId18"/>
    <p:sldId id="401" r:id="rId19"/>
    <p:sldId id="403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B0BE99-EB34-4B97-83D5-78EC3CE88043}" v="34" dt="2022-04-18T08:42:29.5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agan Gligorić" userId="5443d318-0c48-4f25-a7e6-c98ad036cfa9" providerId="ADAL" clId="{4FB0BE99-EB34-4B97-83D5-78EC3CE88043}"/>
    <pc:docChg chg="undo custSel addSld delSld modSld">
      <pc:chgData name="Dragan Gligorić" userId="5443d318-0c48-4f25-a7e6-c98ad036cfa9" providerId="ADAL" clId="{4FB0BE99-EB34-4B97-83D5-78EC3CE88043}" dt="2022-04-18T08:42:39.003" v="432" actId="20577"/>
      <pc:docMkLst>
        <pc:docMk/>
      </pc:docMkLst>
      <pc:sldChg chg="modSp mod">
        <pc:chgData name="Dragan Gligorić" userId="5443d318-0c48-4f25-a7e6-c98ad036cfa9" providerId="ADAL" clId="{4FB0BE99-EB34-4B97-83D5-78EC3CE88043}" dt="2022-04-18T07:26:09.945" v="222" actId="27636"/>
        <pc:sldMkLst>
          <pc:docMk/>
          <pc:sldMk cId="0" sldId="256"/>
        </pc:sldMkLst>
        <pc:spChg chg="mod">
          <ac:chgData name="Dragan Gligorić" userId="5443d318-0c48-4f25-a7e6-c98ad036cfa9" providerId="ADAL" clId="{4FB0BE99-EB34-4B97-83D5-78EC3CE88043}" dt="2022-04-18T07:26:09.945" v="222" actId="27636"/>
          <ac:spMkLst>
            <pc:docMk/>
            <pc:sldMk cId="0" sldId="256"/>
            <ac:spMk id="3" creationId="{835E6F51-7AC6-46D3-AF3B-F6EF141C911A}"/>
          </ac:spMkLst>
        </pc:spChg>
      </pc:sldChg>
      <pc:sldChg chg="add del">
        <pc:chgData name="Dragan Gligorić" userId="5443d318-0c48-4f25-a7e6-c98ad036cfa9" providerId="ADAL" clId="{4FB0BE99-EB34-4B97-83D5-78EC3CE88043}" dt="2022-04-18T07:14:15.657" v="26" actId="47"/>
        <pc:sldMkLst>
          <pc:docMk/>
          <pc:sldMk cId="0" sldId="258"/>
        </pc:sldMkLst>
      </pc:sldChg>
      <pc:sldChg chg="del">
        <pc:chgData name="Dragan Gligorić" userId="5443d318-0c48-4f25-a7e6-c98ad036cfa9" providerId="ADAL" clId="{4FB0BE99-EB34-4B97-83D5-78EC3CE88043}" dt="2022-04-18T07:14:07.562" v="23" actId="47"/>
        <pc:sldMkLst>
          <pc:docMk/>
          <pc:sldMk cId="0" sldId="259"/>
        </pc:sldMkLst>
      </pc:sldChg>
      <pc:sldChg chg="del">
        <pc:chgData name="Dragan Gligorić" userId="5443d318-0c48-4f25-a7e6-c98ad036cfa9" providerId="ADAL" clId="{4FB0BE99-EB34-4B97-83D5-78EC3CE88043}" dt="2022-04-18T07:14:06.104" v="22" actId="47"/>
        <pc:sldMkLst>
          <pc:docMk/>
          <pc:sldMk cId="0" sldId="260"/>
        </pc:sldMkLst>
      </pc:sldChg>
      <pc:sldChg chg="addSp delSp modSp mod">
        <pc:chgData name="Dragan Gligorić" userId="5443d318-0c48-4f25-a7e6-c98ad036cfa9" providerId="ADAL" clId="{4FB0BE99-EB34-4B97-83D5-78EC3CE88043}" dt="2022-04-18T08:42:39.003" v="432" actId="20577"/>
        <pc:sldMkLst>
          <pc:docMk/>
          <pc:sldMk cId="0" sldId="261"/>
        </pc:sldMkLst>
        <pc:spChg chg="mod">
          <ac:chgData name="Dragan Gligorić" userId="5443d318-0c48-4f25-a7e6-c98ad036cfa9" providerId="ADAL" clId="{4FB0BE99-EB34-4B97-83D5-78EC3CE88043}" dt="2022-04-18T08:35:06.875" v="225" actId="27636"/>
          <ac:spMkLst>
            <pc:docMk/>
            <pc:sldMk cId="0" sldId="261"/>
            <ac:spMk id="6" creationId="{C32BC53F-E48B-47E8-B91D-7A49FC90A910}"/>
          </ac:spMkLst>
        </pc:spChg>
        <pc:spChg chg="add mod">
          <ac:chgData name="Dragan Gligorić" userId="5443d318-0c48-4f25-a7e6-c98ad036cfa9" providerId="ADAL" clId="{4FB0BE99-EB34-4B97-83D5-78EC3CE88043}" dt="2022-04-18T08:42:39.003" v="432" actId="20577"/>
          <ac:spMkLst>
            <pc:docMk/>
            <pc:sldMk cId="0" sldId="261"/>
            <ac:spMk id="9" creationId="{7CD517D1-0093-4580-907E-D9FCD9CFEB66}"/>
          </ac:spMkLst>
        </pc:spChg>
        <pc:spChg chg="mod">
          <ac:chgData name="Dragan Gligorić" userId="5443d318-0c48-4f25-a7e6-c98ad036cfa9" providerId="ADAL" clId="{4FB0BE99-EB34-4B97-83D5-78EC3CE88043}" dt="2022-04-18T08:36:44.413" v="320" actId="20577"/>
          <ac:spMkLst>
            <pc:docMk/>
            <pc:sldMk cId="0" sldId="261"/>
            <ac:spMk id="19458" creationId="{9034474A-9639-45C1-8E9C-C04BAF982D9C}"/>
          </ac:spMkLst>
        </pc:spChg>
        <pc:spChg chg="del mod">
          <ac:chgData name="Dragan Gligorić" userId="5443d318-0c48-4f25-a7e6-c98ad036cfa9" providerId="ADAL" clId="{4FB0BE99-EB34-4B97-83D5-78EC3CE88043}" dt="2022-04-18T08:35:14.754" v="227"/>
          <ac:spMkLst>
            <pc:docMk/>
            <pc:sldMk cId="0" sldId="261"/>
            <ac:spMk id="19460" creationId="{8036A654-89FA-4587-BF2B-7FC4A493AEF6}"/>
          </ac:spMkLst>
        </pc:spChg>
        <pc:picChg chg="add mod">
          <ac:chgData name="Dragan Gligorić" userId="5443d318-0c48-4f25-a7e6-c98ad036cfa9" providerId="ADAL" clId="{4FB0BE99-EB34-4B97-83D5-78EC3CE88043}" dt="2022-04-18T08:35:27.702" v="235" actId="1076"/>
          <ac:picMkLst>
            <pc:docMk/>
            <pc:sldMk cId="0" sldId="261"/>
            <ac:picMk id="3" creationId="{60B8E648-2C13-463F-BD49-6AED8E496600}"/>
          </ac:picMkLst>
        </pc:picChg>
        <pc:picChg chg="add del mod">
          <ac:chgData name="Dragan Gligorić" userId="5443d318-0c48-4f25-a7e6-c98ad036cfa9" providerId="ADAL" clId="{4FB0BE99-EB34-4B97-83D5-78EC3CE88043}" dt="2022-04-18T08:37:11.878" v="324"/>
          <ac:picMkLst>
            <pc:docMk/>
            <pc:sldMk cId="0" sldId="261"/>
            <ac:picMk id="4" creationId="{3B099346-CB7A-4478-836B-64B322A061F1}"/>
          </ac:picMkLst>
        </pc:picChg>
        <pc:picChg chg="del">
          <ac:chgData name="Dragan Gligorić" userId="5443d318-0c48-4f25-a7e6-c98ad036cfa9" providerId="ADAL" clId="{4FB0BE99-EB34-4B97-83D5-78EC3CE88043}" dt="2022-04-18T08:35:04.416" v="223" actId="478"/>
          <ac:picMkLst>
            <pc:docMk/>
            <pc:sldMk cId="0" sldId="261"/>
            <ac:picMk id="19459" creationId="{EE39516F-5C65-4AE1-8E77-BD79171272B4}"/>
          </ac:picMkLst>
        </pc:picChg>
      </pc:sldChg>
      <pc:sldChg chg="modSp del mod">
        <pc:chgData name="Dragan Gligorić" userId="5443d318-0c48-4f25-a7e6-c98ad036cfa9" providerId="ADAL" clId="{4FB0BE99-EB34-4B97-83D5-78EC3CE88043}" dt="2022-04-18T08:38:20.317" v="410" actId="47"/>
        <pc:sldMkLst>
          <pc:docMk/>
          <pc:sldMk cId="0" sldId="263"/>
        </pc:sldMkLst>
        <pc:spChg chg="mod">
          <ac:chgData name="Dragan Gligorić" userId="5443d318-0c48-4f25-a7e6-c98ad036cfa9" providerId="ADAL" clId="{4FB0BE99-EB34-4B97-83D5-78EC3CE88043}" dt="2022-04-18T07:17:36.245" v="51" actId="6549"/>
          <ac:spMkLst>
            <pc:docMk/>
            <pc:sldMk cId="0" sldId="263"/>
            <ac:spMk id="20482" creationId="{CED5FD6E-3853-421A-9C5B-C798E93E7F52}"/>
          </ac:spMkLst>
        </pc:spChg>
      </pc:sldChg>
      <pc:sldChg chg="modSp del mod">
        <pc:chgData name="Dragan Gligorić" userId="5443d318-0c48-4f25-a7e6-c98ad036cfa9" providerId="ADAL" clId="{4FB0BE99-EB34-4B97-83D5-78EC3CE88043}" dt="2022-04-18T08:38:22.182" v="411" actId="47"/>
        <pc:sldMkLst>
          <pc:docMk/>
          <pc:sldMk cId="0" sldId="264"/>
        </pc:sldMkLst>
        <pc:spChg chg="mod">
          <ac:chgData name="Dragan Gligorić" userId="5443d318-0c48-4f25-a7e6-c98ad036cfa9" providerId="ADAL" clId="{4FB0BE99-EB34-4B97-83D5-78EC3CE88043}" dt="2022-04-18T07:17:40.885" v="52" actId="6549"/>
          <ac:spMkLst>
            <pc:docMk/>
            <pc:sldMk cId="0" sldId="264"/>
            <ac:spMk id="21506" creationId="{02E590CC-0014-44B1-AF2F-FEBECD17C955}"/>
          </ac:spMkLst>
        </pc:spChg>
      </pc:sldChg>
      <pc:sldChg chg="del">
        <pc:chgData name="Dragan Gligorić" userId="5443d318-0c48-4f25-a7e6-c98ad036cfa9" providerId="ADAL" clId="{4FB0BE99-EB34-4B97-83D5-78EC3CE88043}" dt="2022-04-18T07:13:02.591" v="0" actId="47"/>
        <pc:sldMkLst>
          <pc:docMk/>
          <pc:sldMk cId="0" sldId="265"/>
        </pc:sldMkLst>
      </pc:sldChg>
      <pc:sldChg chg="del">
        <pc:chgData name="Dragan Gligorić" userId="5443d318-0c48-4f25-a7e6-c98ad036cfa9" providerId="ADAL" clId="{4FB0BE99-EB34-4B97-83D5-78EC3CE88043}" dt="2022-04-18T07:13:03.716" v="1" actId="47"/>
        <pc:sldMkLst>
          <pc:docMk/>
          <pc:sldMk cId="0" sldId="266"/>
        </pc:sldMkLst>
      </pc:sldChg>
      <pc:sldChg chg="del">
        <pc:chgData name="Dragan Gligorić" userId="5443d318-0c48-4f25-a7e6-c98ad036cfa9" providerId="ADAL" clId="{4FB0BE99-EB34-4B97-83D5-78EC3CE88043}" dt="2022-04-18T07:13:04.421" v="2" actId="47"/>
        <pc:sldMkLst>
          <pc:docMk/>
          <pc:sldMk cId="0" sldId="267"/>
        </pc:sldMkLst>
      </pc:sldChg>
      <pc:sldChg chg="del">
        <pc:chgData name="Dragan Gligorić" userId="5443d318-0c48-4f25-a7e6-c98ad036cfa9" providerId="ADAL" clId="{4FB0BE99-EB34-4B97-83D5-78EC3CE88043}" dt="2022-04-18T07:13:05.096" v="3" actId="47"/>
        <pc:sldMkLst>
          <pc:docMk/>
          <pc:sldMk cId="0" sldId="268"/>
        </pc:sldMkLst>
      </pc:sldChg>
      <pc:sldChg chg="del">
        <pc:chgData name="Dragan Gligorić" userId="5443d318-0c48-4f25-a7e6-c98ad036cfa9" providerId="ADAL" clId="{4FB0BE99-EB34-4B97-83D5-78EC3CE88043}" dt="2022-04-18T07:13:06.976" v="4" actId="47"/>
        <pc:sldMkLst>
          <pc:docMk/>
          <pc:sldMk cId="0" sldId="269"/>
        </pc:sldMkLst>
      </pc:sldChg>
      <pc:sldChg chg="del">
        <pc:chgData name="Dragan Gligorić" userId="5443d318-0c48-4f25-a7e6-c98ad036cfa9" providerId="ADAL" clId="{4FB0BE99-EB34-4B97-83D5-78EC3CE88043}" dt="2022-04-18T07:13:08.660" v="5" actId="47"/>
        <pc:sldMkLst>
          <pc:docMk/>
          <pc:sldMk cId="0" sldId="270"/>
        </pc:sldMkLst>
      </pc:sldChg>
      <pc:sldChg chg="del">
        <pc:chgData name="Dragan Gligorić" userId="5443d318-0c48-4f25-a7e6-c98ad036cfa9" providerId="ADAL" clId="{4FB0BE99-EB34-4B97-83D5-78EC3CE88043}" dt="2022-04-18T07:13:09.571" v="6" actId="47"/>
        <pc:sldMkLst>
          <pc:docMk/>
          <pc:sldMk cId="0" sldId="271"/>
        </pc:sldMkLst>
      </pc:sldChg>
      <pc:sldChg chg="del">
        <pc:chgData name="Dragan Gligorić" userId="5443d318-0c48-4f25-a7e6-c98ad036cfa9" providerId="ADAL" clId="{4FB0BE99-EB34-4B97-83D5-78EC3CE88043}" dt="2022-04-18T07:13:10.102" v="7" actId="47"/>
        <pc:sldMkLst>
          <pc:docMk/>
          <pc:sldMk cId="0" sldId="272"/>
        </pc:sldMkLst>
      </pc:sldChg>
      <pc:sldChg chg="del">
        <pc:chgData name="Dragan Gligorić" userId="5443d318-0c48-4f25-a7e6-c98ad036cfa9" providerId="ADAL" clId="{4FB0BE99-EB34-4B97-83D5-78EC3CE88043}" dt="2022-04-18T07:13:13.681" v="13" actId="47"/>
        <pc:sldMkLst>
          <pc:docMk/>
          <pc:sldMk cId="0" sldId="279"/>
        </pc:sldMkLst>
      </pc:sldChg>
      <pc:sldChg chg="del">
        <pc:chgData name="Dragan Gligorić" userId="5443d318-0c48-4f25-a7e6-c98ad036cfa9" providerId="ADAL" clId="{4FB0BE99-EB34-4B97-83D5-78EC3CE88043}" dt="2022-04-18T07:13:14.275" v="14" actId="47"/>
        <pc:sldMkLst>
          <pc:docMk/>
          <pc:sldMk cId="0" sldId="280"/>
        </pc:sldMkLst>
      </pc:sldChg>
      <pc:sldChg chg="del">
        <pc:chgData name="Dragan Gligorić" userId="5443d318-0c48-4f25-a7e6-c98ad036cfa9" providerId="ADAL" clId="{4FB0BE99-EB34-4B97-83D5-78EC3CE88043}" dt="2022-04-18T07:13:14.947" v="15" actId="47"/>
        <pc:sldMkLst>
          <pc:docMk/>
          <pc:sldMk cId="0" sldId="285"/>
        </pc:sldMkLst>
      </pc:sldChg>
      <pc:sldChg chg="del">
        <pc:chgData name="Dragan Gligorić" userId="5443d318-0c48-4f25-a7e6-c98ad036cfa9" providerId="ADAL" clId="{4FB0BE99-EB34-4B97-83D5-78EC3CE88043}" dt="2022-04-18T07:13:15.511" v="16" actId="47"/>
        <pc:sldMkLst>
          <pc:docMk/>
          <pc:sldMk cId="0" sldId="286"/>
        </pc:sldMkLst>
      </pc:sldChg>
      <pc:sldChg chg="modSp add del mod">
        <pc:chgData name="Dragan Gligorić" userId="5443d318-0c48-4f25-a7e6-c98ad036cfa9" providerId="ADAL" clId="{4FB0BE99-EB34-4B97-83D5-78EC3CE88043}" dt="2022-04-18T07:24:41.806" v="105" actId="14100"/>
        <pc:sldMkLst>
          <pc:docMk/>
          <pc:sldMk cId="0" sldId="287"/>
        </pc:sldMkLst>
        <pc:spChg chg="mod">
          <ac:chgData name="Dragan Gligorić" userId="5443d318-0c48-4f25-a7e6-c98ad036cfa9" providerId="ADAL" clId="{4FB0BE99-EB34-4B97-83D5-78EC3CE88043}" dt="2022-04-18T07:24:41.806" v="105" actId="14100"/>
          <ac:spMkLst>
            <pc:docMk/>
            <pc:sldMk cId="0" sldId="287"/>
            <ac:spMk id="5" creationId="{75C9AFC6-4020-4493-AD34-D5C6F37D021F}"/>
          </ac:spMkLst>
        </pc:spChg>
      </pc:sldChg>
      <pc:sldChg chg="modSp mod">
        <pc:chgData name="Dragan Gligorić" userId="5443d318-0c48-4f25-a7e6-c98ad036cfa9" providerId="ADAL" clId="{4FB0BE99-EB34-4B97-83D5-78EC3CE88043}" dt="2022-04-18T07:25:17.218" v="137" actId="20577"/>
        <pc:sldMkLst>
          <pc:docMk/>
          <pc:sldMk cId="0" sldId="288"/>
        </pc:sldMkLst>
        <pc:spChg chg="mod">
          <ac:chgData name="Dragan Gligorić" userId="5443d318-0c48-4f25-a7e6-c98ad036cfa9" providerId="ADAL" clId="{4FB0BE99-EB34-4B97-83D5-78EC3CE88043}" dt="2022-04-18T07:25:17.218" v="137" actId="20577"/>
          <ac:spMkLst>
            <pc:docMk/>
            <pc:sldMk cId="0" sldId="288"/>
            <ac:spMk id="5" creationId="{1CDB61DE-3BD3-4AF4-B33D-84CC7584C599}"/>
          </ac:spMkLst>
        </pc:spChg>
      </pc:sldChg>
      <pc:sldChg chg="del">
        <pc:chgData name="Dragan Gligorić" userId="5443d318-0c48-4f25-a7e6-c98ad036cfa9" providerId="ADAL" clId="{4FB0BE99-EB34-4B97-83D5-78EC3CE88043}" dt="2022-04-18T07:13:17.440" v="17" actId="47"/>
        <pc:sldMkLst>
          <pc:docMk/>
          <pc:sldMk cId="0" sldId="385"/>
        </pc:sldMkLst>
      </pc:sldChg>
      <pc:sldChg chg="del">
        <pc:chgData name="Dragan Gligorić" userId="5443d318-0c48-4f25-a7e6-c98ad036cfa9" providerId="ADAL" clId="{4FB0BE99-EB34-4B97-83D5-78EC3CE88043}" dt="2022-04-18T07:13:19.151" v="18" actId="47"/>
        <pc:sldMkLst>
          <pc:docMk/>
          <pc:sldMk cId="0" sldId="386"/>
        </pc:sldMkLst>
      </pc:sldChg>
      <pc:sldChg chg="del">
        <pc:chgData name="Dragan Gligorić" userId="5443d318-0c48-4f25-a7e6-c98ad036cfa9" providerId="ADAL" clId="{4FB0BE99-EB34-4B97-83D5-78EC3CE88043}" dt="2022-04-18T07:13:20.009" v="19" actId="47"/>
        <pc:sldMkLst>
          <pc:docMk/>
          <pc:sldMk cId="0" sldId="387"/>
        </pc:sldMkLst>
      </pc:sldChg>
      <pc:sldChg chg="del">
        <pc:chgData name="Dragan Gligorić" userId="5443d318-0c48-4f25-a7e6-c98ad036cfa9" providerId="ADAL" clId="{4FB0BE99-EB34-4B97-83D5-78EC3CE88043}" dt="2022-04-18T07:13:11.947" v="10" actId="47"/>
        <pc:sldMkLst>
          <pc:docMk/>
          <pc:sldMk cId="0" sldId="389"/>
        </pc:sldMkLst>
      </pc:sldChg>
      <pc:sldChg chg="del">
        <pc:chgData name="Dragan Gligorić" userId="5443d318-0c48-4f25-a7e6-c98ad036cfa9" providerId="ADAL" clId="{4FB0BE99-EB34-4B97-83D5-78EC3CE88043}" dt="2022-04-18T07:13:12.260" v="11" actId="47"/>
        <pc:sldMkLst>
          <pc:docMk/>
          <pc:sldMk cId="0" sldId="390"/>
        </pc:sldMkLst>
      </pc:sldChg>
      <pc:sldChg chg="del">
        <pc:chgData name="Dragan Gligorić" userId="5443d318-0c48-4f25-a7e6-c98ad036cfa9" providerId="ADAL" clId="{4FB0BE99-EB34-4B97-83D5-78EC3CE88043}" dt="2022-04-18T07:13:13.103" v="12" actId="47"/>
        <pc:sldMkLst>
          <pc:docMk/>
          <pc:sldMk cId="0" sldId="392"/>
        </pc:sldMkLst>
      </pc:sldChg>
      <pc:sldChg chg="del">
        <pc:chgData name="Dragan Gligorić" userId="5443d318-0c48-4f25-a7e6-c98ad036cfa9" providerId="ADAL" clId="{4FB0BE99-EB34-4B97-83D5-78EC3CE88043}" dt="2022-04-18T07:13:10.898" v="8" actId="47"/>
        <pc:sldMkLst>
          <pc:docMk/>
          <pc:sldMk cId="0" sldId="393"/>
        </pc:sldMkLst>
      </pc:sldChg>
      <pc:sldChg chg="del">
        <pc:chgData name="Dragan Gligorić" userId="5443d318-0c48-4f25-a7e6-c98ad036cfa9" providerId="ADAL" clId="{4FB0BE99-EB34-4B97-83D5-78EC3CE88043}" dt="2022-04-18T07:13:11.523" v="9" actId="47"/>
        <pc:sldMkLst>
          <pc:docMk/>
          <pc:sldMk cId="0" sldId="394"/>
        </pc:sldMkLst>
      </pc:sldChg>
      <pc:sldChg chg="addSp delSp modSp add mod">
        <pc:chgData name="Dragan Gligorić" userId="5443d318-0c48-4f25-a7e6-c98ad036cfa9" providerId="ADAL" clId="{4FB0BE99-EB34-4B97-83D5-78EC3CE88043}" dt="2022-04-18T08:42:32.698" v="431" actId="20577"/>
        <pc:sldMkLst>
          <pc:docMk/>
          <pc:sldMk cId="1866176582" sldId="398"/>
        </pc:sldMkLst>
        <pc:spChg chg="add del mod">
          <ac:chgData name="Dragan Gligorić" userId="5443d318-0c48-4f25-a7e6-c98ad036cfa9" providerId="ADAL" clId="{4FB0BE99-EB34-4B97-83D5-78EC3CE88043}" dt="2022-04-18T08:40:25.611" v="414"/>
          <ac:spMkLst>
            <pc:docMk/>
            <pc:sldMk cId="1866176582" sldId="398"/>
            <ac:spMk id="2" creationId="{5E1665E8-58C6-4FE4-9482-4D579196A3D3}"/>
          </ac:spMkLst>
        </pc:spChg>
        <pc:spChg chg="add del mod">
          <ac:chgData name="Dragan Gligorić" userId="5443d318-0c48-4f25-a7e6-c98ad036cfa9" providerId="ADAL" clId="{4FB0BE99-EB34-4B97-83D5-78EC3CE88043}" dt="2022-04-18T08:40:36.095" v="418" actId="21"/>
          <ac:spMkLst>
            <pc:docMk/>
            <pc:sldMk cId="1866176582" sldId="398"/>
            <ac:spMk id="4" creationId="{12EB5CA6-464D-4EBA-A1A1-7862CE0B2D8B}"/>
          </ac:spMkLst>
        </pc:spChg>
        <pc:spChg chg="del">
          <ac:chgData name="Dragan Gligorić" userId="5443d318-0c48-4f25-a7e6-c98ad036cfa9" providerId="ADAL" clId="{4FB0BE99-EB34-4B97-83D5-78EC3CE88043}" dt="2022-04-18T08:38:39.618" v="413" actId="21"/>
          <ac:spMkLst>
            <pc:docMk/>
            <pc:sldMk cId="1866176582" sldId="398"/>
            <ac:spMk id="5" creationId="{1CDB61DE-3BD3-4AF4-B33D-84CC7584C599}"/>
          </ac:spMkLst>
        </pc:spChg>
        <pc:spChg chg="add del mod">
          <ac:chgData name="Dragan Gligorić" userId="5443d318-0c48-4f25-a7e6-c98ad036cfa9" providerId="ADAL" clId="{4FB0BE99-EB34-4B97-83D5-78EC3CE88043}" dt="2022-04-18T08:42:05.360" v="425"/>
          <ac:spMkLst>
            <pc:docMk/>
            <pc:sldMk cId="1866176582" sldId="398"/>
            <ac:spMk id="6" creationId="{E454F1A9-0BD7-40B6-877F-D00461782231}"/>
          </ac:spMkLst>
        </pc:spChg>
        <pc:spChg chg="add mod">
          <ac:chgData name="Dragan Gligorić" userId="5443d318-0c48-4f25-a7e6-c98ad036cfa9" providerId="ADAL" clId="{4FB0BE99-EB34-4B97-83D5-78EC3CE88043}" dt="2022-04-18T08:42:32.698" v="431" actId="20577"/>
          <ac:spMkLst>
            <pc:docMk/>
            <pc:sldMk cId="1866176582" sldId="398"/>
            <ac:spMk id="10" creationId="{D5686D09-0493-4C66-BA22-403CA6F58118}"/>
          </ac:spMkLst>
        </pc:spChg>
        <pc:spChg chg="del">
          <ac:chgData name="Dragan Gligorić" userId="5443d318-0c48-4f25-a7e6-c98ad036cfa9" providerId="ADAL" clId="{4FB0BE99-EB34-4B97-83D5-78EC3CE88043}" dt="2022-04-18T08:40:33.111" v="417" actId="21"/>
          <ac:spMkLst>
            <pc:docMk/>
            <pc:sldMk cId="1866176582" sldId="398"/>
            <ac:spMk id="24578" creationId="{519E5BE2-36B1-451A-B0A0-AA00D853A03B}"/>
          </ac:spMkLst>
        </pc:spChg>
        <pc:picChg chg="add del mod">
          <ac:chgData name="Dragan Gligorić" userId="5443d318-0c48-4f25-a7e6-c98ad036cfa9" providerId="ADAL" clId="{4FB0BE99-EB34-4B97-83D5-78EC3CE88043}" dt="2022-04-18T08:41:30.952" v="424" actId="478"/>
          <ac:picMkLst>
            <pc:docMk/>
            <pc:sldMk cId="1866176582" sldId="398"/>
            <ac:picMk id="3" creationId="{5A41EF54-6489-4B2C-870B-F622B7FFA4E5}"/>
          </ac:picMkLst>
        </pc:picChg>
        <pc:picChg chg="add mod">
          <ac:chgData name="Dragan Gligorić" userId="5443d318-0c48-4f25-a7e6-c98ad036cfa9" providerId="ADAL" clId="{4FB0BE99-EB34-4B97-83D5-78EC3CE88043}" dt="2022-04-18T08:42:12.302" v="428" actId="14100"/>
          <ac:picMkLst>
            <pc:docMk/>
            <pc:sldMk cId="1866176582" sldId="398"/>
            <ac:picMk id="7" creationId="{00BCA6C3-78FB-4CCB-AAFD-0EE118F5BC5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360B8E-E4CC-47A6-82F4-37F575F478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869A3F-98A4-41D6-AB4B-E4D17674984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2310651-77E9-485A-A0A4-AAF61D240222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E6255F4-C4E6-438D-BEF9-851BF105B0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6570186-1E02-4397-B400-B4E6792104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6339A-18A9-47BF-B1A8-6733BA9DF4F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640C83-7ED2-460F-8148-6502313FC3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FB09191-7937-4320-A1F8-9822F608528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51141BA7-FBC7-4C3B-8309-1E713473C0D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06C1B0E7-3969-49E7-9822-3A514A7ACFA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06F13E68-AFD0-4FA6-B908-8179010E28F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F32DBC72-200D-4228-9118-9A2FF3CF0C7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D6E9C978-FA80-4A94-8064-1A7D0C64B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20">
            <a:extLst>
              <a:ext uri="{FF2B5EF4-FFF2-40B4-BE49-F238E27FC236}">
                <a16:creationId xmlns:a16="http://schemas.microsoft.com/office/drawing/2014/main" id="{2EE1B8A4-CD0E-4AB3-801A-DCE9EF45256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7641B2C9-1356-4711-AA53-CE95AA454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B04A727-A672-4A8B-A698-FC1811935918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A332E99-FAFC-47D5-818A-2D34F63C92D6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27">
            <a:extLst>
              <a:ext uri="{FF2B5EF4-FFF2-40B4-BE49-F238E27FC236}">
                <a16:creationId xmlns:a16="http://schemas.microsoft.com/office/drawing/2014/main" id="{D8515418-57AC-4BFD-AABD-E4A7F5894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D8B1F-7027-4719-B122-6DA200DF185D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16" name="Footer Placeholder 16">
            <a:extLst>
              <a:ext uri="{FF2B5EF4-FFF2-40B4-BE49-F238E27FC236}">
                <a16:creationId xmlns:a16="http://schemas.microsoft.com/office/drawing/2014/main" id="{4F1F878B-9A65-4FF6-97BF-8FED8051B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>
            <a:extLst>
              <a:ext uri="{FF2B5EF4-FFF2-40B4-BE49-F238E27FC236}">
                <a16:creationId xmlns:a16="http://schemas.microsoft.com/office/drawing/2014/main" id="{6B801B92-C23F-4DB7-BC01-66B5AE7FF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73EAC61B-4AE5-4302-88E4-22EA873E58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43709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5673FF-3EF4-4C5F-89E9-C60107B08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69725-366B-4CBF-9575-208D996362F2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9667D-02D6-41D1-A8E5-F97CD08A7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3DCC6-DF3B-49DA-B6AB-2B3C7A31F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26652E-7CC5-4B9D-9404-5075AABBBD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42113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6F2662DE-0B0E-48A2-936C-B84F68D3867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33DF5EAD-7469-4BB4-A2E3-F4B8283376F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6CDF3D02-0FBA-4A6E-9C82-7011B357440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6FCD1EF3-BEEA-4692-8B5E-436E637D1F6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3225A265-895E-4D10-A984-47B1730F7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DFD11AD3-5416-4D0B-BFB5-AC8B32026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21">
            <a:extLst>
              <a:ext uri="{FF2B5EF4-FFF2-40B4-BE49-F238E27FC236}">
                <a16:creationId xmlns:a16="http://schemas.microsoft.com/office/drawing/2014/main" id="{30B7F700-25E1-47EE-8FEA-4C6023B45259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1699FBF-60B6-4836-A10A-3A31DF08B93B}"/>
              </a:ext>
            </a:extLst>
          </p:cNvPr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4F8CB4F-F84D-476D-971F-6EF9EBD9F2BA}"/>
              </a:ext>
            </a:extLst>
          </p:cNvPr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ACDAB85-B97C-4C91-ADA8-176A437DA9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5F82EB79-3767-482F-8D7A-1DFBA993EC5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BB0E9BFA-5363-4BF0-AA84-A7101CB6DAE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B6147-C266-46A5-9095-108E049AEAEE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161B80F-35D3-4A22-9F70-7ED131F0593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80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BB834322-E325-4D08-9667-52E701E4DFB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73EA52BF-EB3A-49D9-B94C-98F7062FC5F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2765D0FC-D650-4B04-A9F5-BF2DDE9D42E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B4966E9F-3264-4E67-A403-FF4689F4B94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16A94201-A6DD-4247-9BF9-881ADA6D3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20">
            <a:extLst>
              <a:ext uri="{FF2B5EF4-FFF2-40B4-BE49-F238E27FC236}">
                <a16:creationId xmlns:a16="http://schemas.microsoft.com/office/drawing/2014/main" id="{5E64C4DE-2442-4DA5-921A-16F28731D2F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F8F29EB4-15AC-4603-89D2-35D06F302E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E204FF2-0B1B-4EC7-948D-623AC6A4FFC2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D678EC-6BAD-443D-8A8E-D23F1B261BAD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27">
            <a:extLst>
              <a:ext uri="{FF2B5EF4-FFF2-40B4-BE49-F238E27FC236}">
                <a16:creationId xmlns:a16="http://schemas.microsoft.com/office/drawing/2014/main" id="{043A37CF-C534-4B68-9214-38EEB0610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DD5FA-4E9E-4D47-9018-BC2C427698FA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16" name="Footer Placeholder 16">
            <a:extLst>
              <a:ext uri="{FF2B5EF4-FFF2-40B4-BE49-F238E27FC236}">
                <a16:creationId xmlns:a16="http://schemas.microsoft.com/office/drawing/2014/main" id="{DD5D84A7-743E-4D9E-AA3C-A0508BFCD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>
            <a:extLst>
              <a:ext uri="{FF2B5EF4-FFF2-40B4-BE49-F238E27FC236}">
                <a16:creationId xmlns:a16="http://schemas.microsoft.com/office/drawing/2014/main" id="{5EAD6416-F3A6-48FE-9D1C-1032C84A5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53BB8C22-5EB2-4157-8390-9D4ACE8D3C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43196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B1C48-6429-4C11-AB05-8C2EDA532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2AAF-F639-4891-A7A3-11324025FE8B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C6705D-5E37-4FA8-BC62-7AA520456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018D8-E490-4077-8A03-E0A83905A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2151697E-4CF9-4258-9728-B9B92651B6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99733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ED390FA2-32F3-4137-9FB2-0FC1488C018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B6CA467D-2464-4C1C-B591-86DF73C8E96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59C47921-53AC-45D4-BE31-8BE0E71E893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B71326D8-FE52-4006-93FD-ACD99373C9E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E5C5AD63-9F5A-47E6-825A-6A301AC83E1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4C3128A7-9D8E-40C7-B691-D750A4572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1">
            <a:extLst>
              <a:ext uri="{FF2B5EF4-FFF2-40B4-BE49-F238E27FC236}">
                <a16:creationId xmlns:a16="http://schemas.microsoft.com/office/drawing/2014/main" id="{9F53BA51-FFCB-4D01-9768-7CC60B3D7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526E0691-42A2-4BE1-9558-2871C09C5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24">
            <a:extLst>
              <a:ext uri="{FF2B5EF4-FFF2-40B4-BE49-F238E27FC236}">
                <a16:creationId xmlns:a16="http://schemas.microsoft.com/office/drawing/2014/main" id="{4FB5C571-454F-46F6-AF3B-432BD07CC1BB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CFB6035-EC87-4471-B65A-2BB838AE0FFB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E379492-4EBC-4923-943D-CCF866ABBE66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C5CBCE31-3C66-4E7F-8A30-B305C2C5A2C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F144FB12-8693-45DE-8E6A-D602CAB9D1C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56964-D69F-4B6A-934E-D2CB5033CAFF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30F5290F-B1D5-4216-9B0B-78E55DE73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DA83AAC3-3E9B-427C-9E50-77705BBCE1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07948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>
            <a:extLst>
              <a:ext uri="{FF2B5EF4-FFF2-40B4-BE49-F238E27FC236}">
                <a16:creationId xmlns:a16="http://schemas.microsoft.com/office/drawing/2014/main" id="{5E5B8F38-7AE2-4DFB-AE21-57547F6370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0C67FF31-FE8E-498C-992D-C814D299FA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3BB4AA-FF94-49C3-BA32-70149A3423AB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13C2BAB1-6D8E-4BE4-83FD-E6BC9EF22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5A968D-0B1F-464D-ADC6-A2067253F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35F6DF-A494-412E-8853-DED0658DA5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63474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>
            <a:extLst>
              <a:ext uri="{FF2B5EF4-FFF2-40B4-BE49-F238E27FC236}">
                <a16:creationId xmlns:a16="http://schemas.microsoft.com/office/drawing/2014/main" id="{6AF53B1D-0CD8-4FEA-823A-22E435C5917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11FC9798-199A-4CAD-B76E-6EAD1CD4F34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B74A1501-8198-40E3-A825-ED3AF6CB88C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69C13C93-554C-47FB-A725-F46EE984EFC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id="{3FC083DA-EF09-471F-96CD-4F3CD63AD5C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ED3BCAA9-4B50-41DA-B615-D27AD87C2347}"/>
              </a:ext>
            </a:extLst>
          </p:cNvPr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21">
            <a:extLst>
              <a:ext uri="{FF2B5EF4-FFF2-40B4-BE49-F238E27FC236}">
                <a16:creationId xmlns:a16="http://schemas.microsoft.com/office/drawing/2014/main" id="{12C90B8E-1E8F-4729-92BC-9C4548C51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23">
            <a:extLst>
              <a:ext uri="{FF2B5EF4-FFF2-40B4-BE49-F238E27FC236}">
                <a16:creationId xmlns:a16="http://schemas.microsoft.com/office/drawing/2014/main" id="{D49DFD58-0A16-46AF-8049-50F39BE23D1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Rectangle 24">
            <a:extLst>
              <a:ext uri="{FF2B5EF4-FFF2-40B4-BE49-F238E27FC236}">
                <a16:creationId xmlns:a16="http://schemas.microsoft.com/office/drawing/2014/main" id="{0B5561E7-E31E-416F-B631-8428E64D4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6F953F7-6441-49C6-B560-E608D54CC82F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2BF56CD-AE5F-4FF9-A579-83D416BF9C19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Date Placeholder 6">
            <a:extLst>
              <a:ext uri="{FF2B5EF4-FFF2-40B4-BE49-F238E27FC236}">
                <a16:creationId xmlns:a16="http://schemas.microsoft.com/office/drawing/2014/main" id="{C21E3F7A-0026-4350-B4F8-A911C0FA5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EBE43-105F-469D-8B1E-9EE4B418474C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19" name="Footer Placeholder 7">
            <a:extLst>
              <a:ext uri="{FF2B5EF4-FFF2-40B4-BE49-F238E27FC236}">
                <a16:creationId xmlns:a16="http://schemas.microsoft.com/office/drawing/2014/main" id="{E4E428C3-F332-4D83-91B1-12C0067FB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>
            <a:extLst>
              <a:ext uri="{FF2B5EF4-FFF2-40B4-BE49-F238E27FC236}">
                <a16:creationId xmlns:a16="http://schemas.microsoft.com/office/drawing/2014/main" id="{05431E24-CC65-4502-A4A8-2EF8F466A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7E610A37-3688-416B-9722-C384A0E69B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98848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15F22A-655F-4549-BCB6-4D645BEE1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75548-5A87-4886-A0D8-0142ADFD260D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EE423B-D7AF-4B0C-BA4D-C1868E698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25DF53-4F01-4FA0-BB31-132D04DC1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85501DC3-C55C-40FE-854C-0D7E06984E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00818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9985B9DB-1164-4606-AF08-C05EDBCE44C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AF49F63F-EC3C-4122-A2C4-6CCF448F3E2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197C0833-7E08-449E-9916-4ABDDDFD0C6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D5E319F0-89DB-4395-BB1A-3207AC8FE7E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D020BDEE-03FD-4569-B221-7C945F42B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Rectangle 20">
            <a:extLst>
              <a:ext uri="{FF2B5EF4-FFF2-40B4-BE49-F238E27FC236}">
                <a16:creationId xmlns:a16="http://schemas.microsoft.com/office/drawing/2014/main" id="{E0A54BDA-6578-4C7B-BBD2-CB2ABCD26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89592736-0898-47C2-B098-D0EF91111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5D92E-E4B1-47F3-8513-E6A71D5DB3B8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DB11B2B3-7E00-4157-8375-63A2E7633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CE5150B0-5CCD-462F-8878-AE158B018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4D42AC-4754-4284-A1F9-230DC2B10C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53251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>
            <a:extLst>
              <a:ext uri="{FF2B5EF4-FFF2-40B4-BE49-F238E27FC236}">
                <a16:creationId xmlns:a16="http://schemas.microsoft.com/office/drawing/2014/main" id="{96089C19-61B3-4FCE-BE0F-5D46F3CACF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7C49A686-8B80-48BF-B92A-DEBB1578FC0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C75CC957-BF34-4F44-8851-4259815E5B2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6BBF4C99-F168-441E-AEA1-3CE2645A886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02BDF298-901A-425F-9D76-FAB34059ED8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519C505A-8F42-4F4E-AF8E-2FAA9E9FE071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4B0AD438-ED48-4AD8-B9B7-B73582CB8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23">
            <a:extLst>
              <a:ext uri="{FF2B5EF4-FFF2-40B4-BE49-F238E27FC236}">
                <a16:creationId xmlns:a16="http://schemas.microsoft.com/office/drawing/2014/main" id="{D812E717-1042-484D-AB31-1E1B194331E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417F63D-B3CF-43DC-8CF0-0A9DFEFE698A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82C800D-D4A2-4723-8C8E-D0C6040D0787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383A7AAB-1EC3-499A-A852-99D81D584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EF789ADC-5835-42DC-A54C-890916850D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32DE9127-F61A-4277-A2B5-696B92C3521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2B9B5784-B524-4EB2-AD80-E9B16767C9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8FD19-7C30-4BE5-B415-DBBE33756C25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6BA26FA7-55E6-4895-8337-7B1CAD594F6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9856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00D40-6E9A-40CD-8271-64E685C64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BF5C5-D2D0-45D9-8907-29E254CA92F0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53F27-88CE-469D-838E-08C5D9738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BDC42A-E129-4BAD-AC33-76FEBFBB3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0D2CF34-1877-4871-9668-16D53797DB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72423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5">
            <a:extLst>
              <a:ext uri="{FF2B5EF4-FFF2-40B4-BE49-F238E27FC236}">
                <a16:creationId xmlns:a16="http://schemas.microsoft.com/office/drawing/2014/main" id="{B2C37761-DFD5-4AD0-874A-936B0870C54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03B7EB6A-37CB-41BF-8997-B83F6667267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25CFF90A-5E3A-47F4-A5C8-5F8F2F9532C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DA70387A-D414-4F45-AA7C-40695333CF8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9D2B7A96-76B4-40E4-995B-8B57388EF81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27A1D56D-546A-462A-B858-87AC66ED0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B2B8A772-2420-440A-AFF5-6390B45638AC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ADA70085-2A6D-44ED-9171-7AD0E37D0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FD7499-E1E0-4A69-8C4D-23E2275174A5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2E949A7-5BAD-4FA8-90E7-9C201E7B778C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BB9D01D8-09BB-4C9E-95F8-E5C803F08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85E6C187-17B7-4A27-BA03-FD81F65B60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72462EBF-AF51-4D92-93B0-61FC11C3320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0812D79D-1F70-43ED-9B0F-745A293AC3AA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86CCC-F02C-49C7-8758-23E043CBF1AE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54BDF428-9742-4814-9D6F-C91347FFF6F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773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1111B-54E8-45BE-9166-B36AF728A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3924E-218F-438B-89FC-6F0C64FE1FC0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6910E6-327B-4CD3-8FEE-766955BBC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4773B-C848-4580-B71F-0174728CF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BAE98-343E-44C2-9006-53B1D03AC6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07668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ADE6F118-297C-4D10-85B2-9F6E035D105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DFAD8C60-C427-41FA-8CB7-CE6D9218901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28813BFB-BA24-451C-8126-C9B05D5A7EF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1544FD80-DE27-4D82-8E01-339E09ED62D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E9E3DEB0-49C7-49F0-BEEC-D4683E4BA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C6BC8262-E827-4C32-829B-007238911B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21">
            <a:extLst>
              <a:ext uri="{FF2B5EF4-FFF2-40B4-BE49-F238E27FC236}">
                <a16:creationId xmlns:a16="http://schemas.microsoft.com/office/drawing/2014/main" id="{21B682D4-8506-4372-AADC-69C677249852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AF814BE-DE52-43AA-BAB9-5C23EFE6AA39}"/>
              </a:ext>
            </a:extLst>
          </p:cNvPr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AD95F08-C8FD-45F1-BBE6-25383273569A}"/>
              </a:ext>
            </a:extLst>
          </p:cNvPr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383CAB3D-D26D-40D1-AE03-A092B261CD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469D2E39-5191-492C-92A8-B16279D7FF1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BD462E74-4D53-46E3-A10F-DABE2A506AD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12A92-F6D1-4F83-833C-14A6FBF6BC55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06945231-6D38-4909-8936-D0D11ADF8D2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8300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CF661F78-6F7C-4CE2-8F3F-A649B617D3F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434887C1-7C4A-4DD7-9733-FEDDD2A55F2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BA00830E-146D-41A0-B978-CD7F855A1BC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6DD8DB84-7C2A-4389-A673-1FE91744370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4E009C45-510E-472D-BE8B-BD46EC1F1EB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0D45D328-8C20-4BFA-B574-61B170D87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1">
            <a:extLst>
              <a:ext uri="{FF2B5EF4-FFF2-40B4-BE49-F238E27FC236}">
                <a16:creationId xmlns:a16="http://schemas.microsoft.com/office/drawing/2014/main" id="{8C365F55-3D83-4F10-8A92-6F59EF8D2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A7018054-0C64-4B11-A64B-BA1E0BF79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24">
            <a:extLst>
              <a:ext uri="{FF2B5EF4-FFF2-40B4-BE49-F238E27FC236}">
                <a16:creationId xmlns:a16="http://schemas.microsoft.com/office/drawing/2014/main" id="{D437A17A-E061-4A27-B8C1-9F3B0DE7919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B50A873-2634-4AE8-8D0E-78EFB4AFCC23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ADA2243-23FC-4645-B08F-DB21C9DA38BD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C1F9F61A-4BE2-4F01-A75A-67E902C819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1F75814F-FE00-489D-A04F-2ABFA86EFA2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F4C6F-A974-402D-B7CF-CB9776927E87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16D334F-E4C3-407A-8440-2134BD894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D37596F1-5B34-4A3C-BD49-641E042388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880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>
            <a:extLst>
              <a:ext uri="{FF2B5EF4-FFF2-40B4-BE49-F238E27FC236}">
                <a16:creationId xmlns:a16="http://schemas.microsoft.com/office/drawing/2014/main" id="{5FE5E6BD-8960-4BA3-BE85-A0AAC528B30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CF737606-7467-4812-BEDF-ABADDEFDA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0BA98-742D-4644-9887-695F0626EF26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7887D557-E331-4BFD-B99A-2926CB2C4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B18742B-EB07-4248-BC20-8C6216ACB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A6FA25-B0AD-4169-8F64-EE4AE40E23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77223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>
            <a:extLst>
              <a:ext uri="{FF2B5EF4-FFF2-40B4-BE49-F238E27FC236}">
                <a16:creationId xmlns:a16="http://schemas.microsoft.com/office/drawing/2014/main" id="{3167F013-314B-4030-982F-F61517E7884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152E0C33-2A27-4FC1-A8D3-78605B95E9E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88705EC2-EAB2-42CA-828D-4E503136CEF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3B7DB02F-9C52-4082-8329-EFAA3EA9B8A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id="{B8DB70F3-B500-4187-9491-FFE1DA125E8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4FE34AAB-CCD1-4B1A-891E-10F51A037C6D}"/>
              </a:ext>
            </a:extLst>
          </p:cNvPr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21">
            <a:extLst>
              <a:ext uri="{FF2B5EF4-FFF2-40B4-BE49-F238E27FC236}">
                <a16:creationId xmlns:a16="http://schemas.microsoft.com/office/drawing/2014/main" id="{CF4BBA68-1B3F-4D83-9919-4401184EC8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23">
            <a:extLst>
              <a:ext uri="{FF2B5EF4-FFF2-40B4-BE49-F238E27FC236}">
                <a16:creationId xmlns:a16="http://schemas.microsoft.com/office/drawing/2014/main" id="{F84A60F1-66ED-44A9-A688-26EAFCD3274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Rectangle 24">
            <a:extLst>
              <a:ext uri="{FF2B5EF4-FFF2-40B4-BE49-F238E27FC236}">
                <a16:creationId xmlns:a16="http://schemas.microsoft.com/office/drawing/2014/main" id="{ECF0D2F1-843D-4FB0-BD89-CD3BA8CB0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87ABBA-AE8F-4FDE-9D5A-94E0F728150C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4D31A8A-A5EC-491D-A715-5336A6FA5ABD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Date Placeholder 6">
            <a:extLst>
              <a:ext uri="{FF2B5EF4-FFF2-40B4-BE49-F238E27FC236}">
                <a16:creationId xmlns:a16="http://schemas.microsoft.com/office/drawing/2014/main" id="{C94A0363-0581-4DB8-A184-0FCDD28B9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E6D26-DA95-40FC-B433-9ED980EF934F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19" name="Footer Placeholder 7">
            <a:extLst>
              <a:ext uri="{FF2B5EF4-FFF2-40B4-BE49-F238E27FC236}">
                <a16:creationId xmlns:a16="http://schemas.microsoft.com/office/drawing/2014/main" id="{3BF2BB05-FB4E-46A0-B6DE-5760E71AA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>
            <a:extLst>
              <a:ext uri="{FF2B5EF4-FFF2-40B4-BE49-F238E27FC236}">
                <a16:creationId xmlns:a16="http://schemas.microsoft.com/office/drawing/2014/main" id="{61868BD1-0BDD-487B-8304-81399448E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B251843D-9670-4A3D-8C82-C8B6FAB18C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41612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0C94D3-32BD-4877-8B4E-F44609EB0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0D55A-5A9F-4696-9FD8-8E4CEDE3BEB6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ED4BA5-ED85-4E47-96EA-FF9B170F6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BFB8EE-4144-4153-9416-9C78A2530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E9A67609-8F04-4095-9A6F-EB56980575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260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A1DC882B-547D-416B-8E69-37395899C27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A1E11BA6-5C3D-4A9E-B7CB-50D98B5137F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04D94BB8-80CB-4E7A-8BF7-9D8C03DFFA8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5D749BD9-BE58-40F3-8DBF-0EA4E66065A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E5EE0EA-5404-4D9C-BB83-61C710515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Rectangle 20">
            <a:extLst>
              <a:ext uri="{FF2B5EF4-FFF2-40B4-BE49-F238E27FC236}">
                <a16:creationId xmlns:a16="http://schemas.microsoft.com/office/drawing/2014/main" id="{AF35787C-3F46-4A84-8FAB-2775AB05E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03C1412D-510B-4C76-9C6E-A0A01DA99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2F896-A888-4C68-AF1D-F6396F39B409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A7F3CC64-3F8C-42BF-8D8B-23FAF14D5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B6B1F127-A003-4A5C-9BB7-851AEB684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5384DF2-C040-4443-9722-EC1BE3DAD5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0476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>
            <a:extLst>
              <a:ext uri="{FF2B5EF4-FFF2-40B4-BE49-F238E27FC236}">
                <a16:creationId xmlns:a16="http://schemas.microsoft.com/office/drawing/2014/main" id="{6158C03D-2EE9-4AF2-9E6E-F4379B4E5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D6391F2A-729B-435A-933A-9EBC377C444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650A3445-AE5E-4887-B47F-81E82367B4E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C14FA0D4-5215-47CD-8949-8107BD81043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DA94C8C2-4D40-49C2-8B7F-97FEE267846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299FE5A7-F2BC-4572-93CD-A9FB541956A8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EC93BD05-B2C9-4554-9B16-15D4358BD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23">
            <a:extLst>
              <a:ext uri="{FF2B5EF4-FFF2-40B4-BE49-F238E27FC236}">
                <a16:creationId xmlns:a16="http://schemas.microsoft.com/office/drawing/2014/main" id="{A2C83E56-0669-4911-BC55-3524F1ECE67A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FA4AC54-CAC5-429A-9C16-5E5A4A0B0BC0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97F4545-2BAD-4864-81C6-8A004CB11F0F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CC331E2A-1D0F-4C41-8B34-48FEB4B17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D7AF33E5-ACDF-4A6E-A252-02B1BFF8C2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58EAE7AD-39DF-4947-BE9A-539732E4105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0180F877-6875-4E66-962C-D093CBD3CF4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EB407-1577-498B-890C-39B7D0111C5D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964722D1-159A-4101-AB3D-8730A0173F7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665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5">
            <a:extLst>
              <a:ext uri="{FF2B5EF4-FFF2-40B4-BE49-F238E27FC236}">
                <a16:creationId xmlns:a16="http://schemas.microsoft.com/office/drawing/2014/main" id="{1E62F56B-A603-472C-82CD-E534D308EDA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98BA2F96-9E42-4D0F-9FA8-CE59593B0CA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E1CEC1AE-6E77-4BA4-AF55-9BA147DC7E4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4D263ED3-5844-4AE8-A7D8-D68ADDB1ADD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22557E19-9C9D-49AB-9F9D-D5568B61868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878D5EF5-3116-4FD8-A220-FDC5DD178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352565E5-817A-49F2-8916-4015082F990B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44548D57-0520-45E3-9F38-567D286DA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CD07F48-BE9A-4F8E-9110-B5ACAA2104AE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4FCE14B-0852-490C-8942-5A6379A7BF21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71E07062-33C3-4CD6-97F3-CD4DFACFB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6A1D2C3A-9DF9-488C-9BBD-53461D390C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2AF9D0C-03CB-4306-929A-D712D3D12DF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53C19001-82AC-4ED5-BD05-A1A6329367E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560F1-010C-4CB2-925E-8345E41AA210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F7A6DE58-DAC1-4EFB-A1DA-CEC51CB2AA0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98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>
            <a:extLst>
              <a:ext uri="{FF2B5EF4-FFF2-40B4-BE49-F238E27FC236}">
                <a16:creationId xmlns:a16="http://schemas.microsoft.com/office/drawing/2014/main" id="{20575C79-1C8F-479C-A505-B1562AA5451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1F8FFA4E-4A5A-4952-A40F-9338034554C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8" name="Rectangle 17">
            <a:extLst>
              <a:ext uri="{FF2B5EF4-FFF2-40B4-BE49-F238E27FC236}">
                <a16:creationId xmlns:a16="http://schemas.microsoft.com/office/drawing/2014/main" id="{FE947E49-BCE8-431D-B6FB-F84C5A7965E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9" name="Rectangle 18">
            <a:extLst>
              <a:ext uri="{FF2B5EF4-FFF2-40B4-BE49-F238E27FC236}">
                <a16:creationId xmlns:a16="http://schemas.microsoft.com/office/drawing/2014/main" id="{377F116A-3F49-4257-9EEC-7582BCD92D5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5DDA8C-C344-4121-82F8-5CE6F6244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F9D590B8-E64C-43E3-AD0B-791964AAFE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96A3FD4-BCB8-4755-A68A-0D8838F0621C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5B3FA8-3F7D-410A-95F6-EE573D1003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D2DF5E-474E-4E37-8E7B-3A22B5B6F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BACBE905-96AA-4AEA-9F01-593CF8B5EC4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B747826-7C47-4FED-8450-DBB79C8D858F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8B2A647-628B-4367-8A52-FC0857D40BCA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ECC806FC-22A9-4111-8BF4-FB9A35F74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rgbClr val="7B9899"/>
                </a:solidFill>
                <a:latin typeface="Georgia" panose="02040502050405020303" pitchFamily="18" charset="0"/>
              </a:defRPr>
            </a:lvl1pPr>
          </a:lstStyle>
          <a:p>
            <a:fld id="{BC82DEF7-30AE-491D-8F66-A147B3CA0B8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8" name="Title Placeholder 21">
            <a:extLst>
              <a:ext uri="{FF2B5EF4-FFF2-40B4-BE49-F238E27FC236}">
                <a16:creationId xmlns:a16="http://schemas.microsoft.com/office/drawing/2014/main" id="{B6CA564E-9B9E-4634-8357-FF1308FA531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9" name="Text Placeholder 12">
            <a:extLst>
              <a:ext uri="{FF2B5EF4-FFF2-40B4-BE49-F238E27FC236}">
                <a16:creationId xmlns:a16="http://schemas.microsoft.com/office/drawing/2014/main" id="{CE78FFC0-E374-4CA9-AEE7-3027FCC1D7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3" r:id="rId1"/>
    <p:sldLayoutId id="2147484434" r:id="rId2"/>
    <p:sldLayoutId id="2147484435" r:id="rId3"/>
    <p:sldLayoutId id="2147484436" r:id="rId4"/>
    <p:sldLayoutId id="2147484437" r:id="rId5"/>
    <p:sldLayoutId id="2147484438" r:id="rId6"/>
    <p:sldLayoutId id="2147484439" r:id="rId7"/>
    <p:sldLayoutId id="2147484440" r:id="rId8"/>
    <p:sldLayoutId id="2147484441" r:id="rId9"/>
    <p:sldLayoutId id="2147484442" r:id="rId10"/>
    <p:sldLayoutId id="21474844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>
            <a:extLst>
              <a:ext uri="{FF2B5EF4-FFF2-40B4-BE49-F238E27FC236}">
                <a16:creationId xmlns:a16="http://schemas.microsoft.com/office/drawing/2014/main" id="{02D5E128-4D0E-417D-ABE9-0951C035720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B383110C-14D6-4B59-887D-3D81BA75C3C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8" name="Rectangle 17">
            <a:extLst>
              <a:ext uri="{FF2B5EF4-FFF2-40B4-BE49-F238E27FC236}">
                <a16:creationId xmlns:a16="http://schemas.microsoft.com/office/drawing/2014/main" id="{CE5104F5-81EF-4735-9224-F77CA19EAA2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9" name="Rectangle 18">
            <a:extLst>
              <a:ext uri="{FF2B5EF4-FFF2-40B4-BE49-F238E27FC236}">
                <a16:creationId xmlns:a16="http://schemas.microsoft.com/office/drawing/2014/main" id="{148A3FC3-1846-40F1-9C10-D1D2917FCD6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8C68796-CDCF-46EE-B011-0EE0EE9471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21DB64F3-A6AC-4136-A05E-D3CB30E62D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7B15763-8BE0-4FC8-B17B-6680869BAD62}" type="datetimeFigureOut">
              <a:rPr lang="en-US"/>
              <a:pPr>
                <a:defRPr/>
              </a:pPr>
              <a:t>4/24/2023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8B9FED-8956-4BF4-80EC-EDDEDF16C7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2FEBB7-B054-4946-9C00-08AAAC6E1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9F38B28A-C77F-4178-933D-57831DB5534F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8A0EB10-35BA-456A-BDC1-100D1D54C25F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7C1336F-0D5F-4A63-BB60-C9D140E1454B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F09BBB9D-997F-4512-ABAF-D16CAA478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rgbClr val="7B9899"/>
                </a:solidFill>
                <a:latin typeface="Georgia" panose="02040502050405020303" pitchFamily="18" charset="0"/>
              </a:defRPr>
            </a:lvl1pPr>
          </a:lstStyle>
          <a:p>
            <a:fld id="{C52F02EA-7F0A-4620-B4F9-4C3C9494342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8" name="Title Placeholder 21">
            <a:extLst>
              <a:ext uri="{FF2B5EF4-FFF2-40B4-BE49-F238E27FC236}">
                <a16:creationId xmlns:a16="http://schemas.microsoft.com/office/drawing/2014/main" id="{3DDC23CB-63D3-456B-B08B-1B75D6241B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9" name="Text Placeholder 12">
            <a:extLst>
              <a:ext uri="{FF2B5EF4-FFF2-40B4-BE49-F238E27FC236}">
                <a16:creationId xmlns:a16="http://schemas.microsoft.com/office/drawing/2014/main" id="{57A8CB89-6929-489F-9C61-771564EBDA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7610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5" r:id="rId1"/>
    <p:sldLayoutId id="2147484446" r:id="rId2"/>
    <p:sldLayoutId id="2147484447" r:id="rId3"/>
    <p:sldLayoutId id="2147484448" r:id="rId4"/>
    <p:sldLayoutId id="2147484449" r:id="rId5"/>
    <p:sldLayoutId id="2147484450" r:id="rId6"/>
    <p:sldLayoutId id="2147484451" r:id="rId7"/>
    <p:sldLayoutId id="2147484452" r:id="rId8"/>
    <p:sldLayoutId id="2147484453" r:id="rId9"/>
    <p:sldLayoutId id="2147484454" r:id="rId10"/>
    <p:sldLayoutId id="21474844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35E6F51-7AC6-46D3-AF3B-F6EF141C9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2275" y="2819400"/>
            <a:ext cx="6080125" cy="2913063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1200"/>
              </a:spcAft>
              <a:defRPr/>
            </a:pPr>
            <a:endParaRPr lang="bs-Latn-BA" sz="2500" dirty="0"/>
          </a:p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2500" dirty="0"/>
              <a:t>DEVIZNI KURS</a:t>
            </a:r>
          </a:p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2500" dirty="0"/>
              <a:t>Literatura i izvori: </a:t>
            </a:r>
          </a:p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1400" dirty="0"/>
              <a:t>D. Salvatore (2016) Međunarodna ekonomija</a:t>
            </a:r>
            <a:r>
              <a:rPr lang="en-US" sz="1400" dirty="0"/>
              <a:t>-12 </a:t>
            </a:r>
            <a:r>
              <a:rPr lang="en-US" sz="1400" dirty="0" err="1"/>
              <a:t>izdanje</a:t>
            </a:r>
            <a:r>
              <a:rPr lang="bs-Latn-BA" sz="1400" dirty="0"/>
              <a:t>. Beograd: CID</a:t>
            </a:r>
          </a:p>
        </p:txBody>
      </p:sp>
      <p:sp>
        <p:nvSpPr>
          <p:cNvPr id="14339" name="Title 1">
            <a:extLst>
              <a:ext uri="{FF2B5EF4-FFF2-40B4-BE49-F238E27FC236}">
                <a16:creationId xmlns:a16="http://schemas.microsoft.com/office/drawing/2014/main" id="{096BEF54-9A3B-4C03-956E-ED7FA8577F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bs-Latn-BA" altLang="en-US"/>
              <a:t>MEĐUNARODNI EKONOMSKI </a:t>
            </a:r>
            <a:r>
              <a:rPr lang="hr-BA" altLang="en-US"/>
              <a:t>ODNOSI</a:t>
            </a:r>
            <a:br>
              <a:rPr lang="hr-BA" altLang="en-US"/>
            </a:br>
            <a:r>
              <a:rPr lang="hr-BA" altLang="en-US" sz="2000"/>
              <a:t>Doc. dr </a:t>
            </a:r>
            <a:r>
              <a:rPr lang="en-US" altLang="en-US" sz="2000"/>
              <a:t>Dragan Gligori</a:t>
            </a:r>
            <a:r>
              <a:rPr lang="hr-BA" altLang="en-US" sz="2000"/>
              <a:t>ć</a:t>
            </a:r>
            <a:br>
              <a:rPr lang="hr-BA" altLang="en-US" sz="2000"/>
            </a:br>
            <a:r>
              <a:rPr lang="hr-BA" altLang="en-US" sz="2000"/>
              <a:t>dragan.gligoric</a:t>
            </a:r>
            <a:r>
              <a:rPr lang="en-US" altLang="en-US" sz="2000"/>
              <a:t>@ef.unibl.org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95DF9E1A-CD64-4ED1-AEC9-4E5865E78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0350"/>
            <a:ext cx="8534400" cy="576263"/>
          </a:xfrm>
        </p:spPr>
        <p:txBody>
          <a:bodyPr/>
          <a:lstStyle/>
          <a:p>
            <a:pPr eaLnBrk="1" hangingPunct="1">
              <a:defRPr/>
            </a:pPr>
            <a:r>
              <a:rPr lang="bs-Latn-BA" cap="all" dirty="0">
                <a:solidFill>
                  <a:srgbClr val="7B9899"/>
                </a:solidFill>
              </a:rPr>
              <a:t>devizna tržišta I devizni </a:t>
            </a:r>
            <a:r>
              <a:rPr lang="bs-Latn-BA" cap="all" dirty="0" err="1">
                <a:solidFill>
                  <a:srgbClr val="7B9899"/>
                </a:solidFill>
              </a:rPr>
              <a:t>kursevi</a:t>
            </a:r>
            <a:endParaRPr lang="en-US" cap="all" dirty="0">
              <a:solidFill>
                <a:srgbClr val="7B9899"/>
              </a:solidFill>
            </a:endParaRPr>
          </a:p>
        </p:txBody>
      </p:sp>
      <p:sp>
        <p:nvSpPr>
          <p:cNvPr id="48131" name="Content Placeholder 2">
            <a:extLst>
              <a:ext uri="{FF2B5EF4-FFF2-40B4-BE49-F238E27FC236}">
                <a16:creationId xmlns:a16="http://schemas.microsoft.com/office/drawing/2014/main" id="{E3A286F4-903F-4BE8-A982-13A7B63525D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1341438"/>
            <a:ext cx="8280400" cy="532765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bs-Latn-BA" altLang="en-US" sz="2400" dirty="0"/>
              <a:t>Formula za </a:t>
            </a:r>
            <a:r>
              <a:rPr lang="bs-Latn-BA" altLang="en-US" sz="2400" dirty="0" err="1"/>
              <a:t>izračunavanje</a:t>
            </a:r>
            <a:r>
              <a:rPr lang="bs-Latn-BA" altLang="en-US" sz="2400" dirty="0"/>
              <a:t> </a:t>
            </a:r>
            <a:r>
              <a:rPr lang="en-US" altLang="en-US" sz="2400" dirty="0" err="1"/>
              <a:t>Tp</a:t>
            </a:r>
            <a:r>
              <a:rPr lang="sr-Cyrl-CS" altLang="en-US" sz="2400" dirty="0"/>
              <a:t>(</a:t>
            </a:r>
            <a:r>
              <a:rPr lang="en-US" altLang="en-US" sz="2400" dirty="0"/>
              <a:t>Td</a:t>
            </a:r>
            <a:r>
              <a:rPr lang="sr-Cyrl-CS" altLang="en-US" sz="2400" dirty="0"/>
              <a:t>)</a:t>
            </a:r>
            <a:r>
              <a:rPr lang="bs-Latn-BA" altLang="en-US" sz="2400" dirty="0"/>
              <a:t> </a:t>
            </a:r>
            <a:r>
              <a:rPr lang="bs-Latn-BA" altLang="en-US" sz="2400" i="1" dirty="0">
                <a:solidFill>
                  <a:srgbClr val="FF0000"/>
                </a:solidFill>
              </a:rPr>
              <a:t>na godišnjem nivou </a:t>
            </a:r>
            <a:r>
              <a:rPr lang="bs-Latn-BA" altLang="en-US" sz="2400" dirty="0"/>
              <a:t>valute koja </a:t>
            </a:r>
            <a:r>
              <a:rPr lang="bs-Latn-BA" altLang="en-US" sz="2400" dirty="0">
                <a:solidFill>
                  <a:srgbClr val="FF0000"/>
                </a:solidFill>
              </a:rPr>
              <a:t>indirektno notira </a:t>
            </a:r>
            <a:r>
              <a:rPr lang="bs-Latn-BA" altLang="en-US" sz="2400" dirty="0"/>
              <a:t>tj. devize</a:t>
            </a:r>
          </a:p>
          <a:p>
            <a:pPr lvl="1">
              <a:spcAft>
                <a:spcPts val="600"/>
              </a:spcAft>
            </a:pPr>
            <a:r>
              <a:rPr lang="en-US" altLang="en-US" sz="1900" dirty="0" err="1">
                <a:solidFill>
                  <a:schemeClr val="tx1"/>
                </a:solidFill>
              </a:rPr>
              <a:t>Tp</a:t>
            </a:r>
            <a:r>
              <a:rPr lang="sr-Cyrl-CS" altLang="en-US" sz="1900" dirty="0">
                <a:solidFill>
                  <a:schemeClr val="tx1"/>
                </a:solidFill>
              </a:rPr>
              <a:t>(</a:t>
            </a:r>
            <a:r>
              <a:rPr lang="en-US" altLang="en-US" sz="1900" dirty="0">
                <a:solidFill>
                  <a:schemeClr val="tx1"/>
                </a:solidFill>
              </a:rPr>
              <a:t>Td</a:t>
            </a:r>
            <a:r>
              <a:rPr lang="sr-Cyrl-CS" altLang="en-US" sz="1900" dirty="0">
                <a:solidFill>
                  <a:schemeClr val="tx1"/>
                </a:solidFill>
              </a:rPr>
              <a:t>)=(</a:t>
            </a:r>
            <a:r>
              <a:rPr lang="en-US" altLang="en-US" sz="1900" dirty="0">
                <a:solidFill>
                  <a:schemeClr val="tx1"/>
                </a:solidFill>
              </a:rPr>
              <a:t>TK</a:t>
            </a:r>
            <a:r>
              <a:rPr lang="sr-Cyrl-CS" altLang="en-US" sz="1900" dirty="0">
                <a:solidFill>
                  <a:schemeClr val="tx1"/>
                </a:solidFill>
              </a:rPr>
              <a:t>-</a:t>
            </a:r>
            <a:r>
              <a:rPr lang="en-US" altLang="en-US" sz="1900" dirty="0">
                <a:solidFill>
                  <a:schemeClr val="tx1"/>
                </a:solidFill>
              </a:rPr>
              <a:t>PK</a:t>
            </a:r>
            <a:r>
              <a:rPr lang="sr-Cyrl-CS" altLang="en-US" sz="1900" dirty="0">
                <a:solidFill>
                  <a:schemeClr val="tx1"/>
                </a:solidFill>
              </a:rPr>
              <a:t>)/</a:t>
            </a:r>
            <a:r>
              <a:rPr lang="en-US" altLang="en-US" sz="1900" dirty="0">
                <a:solidFill>
                  <a:schemeClr val="tx1"/>
                </a:solidFill>
              </a:rPr>
              <a:t>PK</a:t>
            </a:r>
            <a:r>
              <a:rPr lang="sr-Cyrl-CS" altLang="en-US" sz="1900" dirty="0">
                <a:solidFill>
                  <a:schemeClr val="tx1"/>
                </a:solidFill>
              </a:rPr>
              <a:t> * 360/</a:t>
            </a:r>
            <a:r>
              <a:rPr lang="en-US" altLang="en-US" sz="1900" dirty="0">
                <a:solidFill>
                  <a:schemeClr val="tx1"/>
                </a:solidFill>
              </a:rPr>
              <a:t>n</a:t>
            </a:r>
            <a:r>
              <a:rPr lang="sr-Cyrl-CS" altLang="en-US" sz="1900" dirty="0">
                <a:solidFill>
                  <a:schemeClr val="tx1"/>
                </a:solidFill>
              </a:rPr>
              <a:t> *100 </a:t>
            </a:r>
            <a:endParaRPr lang="bs-Latn-BA" altLang="en-US" sz="1900" dirty="0">
              <a:solidFill>
                <a:schemeClr val="tx1"/>
              </a:solidFill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None/>
            </a:pPr>
            <a:endParaRPr lang="bs-Latn-BA" altLang="en-US" sz="1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bs-Latn-BA" altLang="en-US" sz="2400" dirty="0"/>
              <a:t>U našem primjeru, </a:t>
            </a:r>
            <a:r>
              <a:rPr lang="en-US" altLang="en-US" sz="2400" dirty="0"/>
              <a:t>PK</a:t>
            </a:r>
            <a:r>
              <a:rPr lang="bs-Latn-BA" altLang="en-US" sz="2400" dirty="0"/>
              <a:t>=1,1$, </a:t>
            </a:r>
            <a:r>
              <a:rPr lang="en-US" altLang="en-US" sz="2400" dirty="0"/>
              <a:t>TK</a:t>
            </a:r>
            <a:r>
              <a:rPr lang="bs-Latn-BA" altLang="en-US" sz="2000" dirty="0"/>
              <a:t>3 =</a:t>
            </a:r>
            <a:r>
              <a:rPr lang="bs-Latn-BA" altLang="en-US" sz="2400" dirty="0"/>
              <a:t> 1,2$, n=90 dana</a:t>
            </a:r>
          </a:p>
          <a:p>
            <a:pPr lvl="1">
              <a:spcAft>
                <a:spcPts val="600"/>
              </a:spcAft>
            </a:pPr>
            <a:r>
              <a:rPr lang="bs-Latn-BA" altLang="en-US" sz="1900" dirty="0" err="1">
                <a:solidFill>
                  <a:schemeClr val="tx1"/>
                </a:solidFill>
              </a:rPr>
              <a:t>Tp</a:t>
            </a:r>
            <a:r>
              <a:rPr lang="bs-Latn-BA" altLang="en-US" sz="1900" dirty="0">
                <a:solidFill>
                  <a:schemeClr val="tx1"/>
                </a:solidFill>
              </a:rPr>
              <a:t>(</a:t>
            </a:r>
            <a:r>
              <a:rPr lang="bs-Latn-BA" altLang="en-US" sz="1900" dirty="0" err="1">
                <a:solidFill>
                  <a:schemeClr val="tx1"/>
                </a:solidFill>
              </a:rPr>
              <a:t>Td</a:t>
            </a:r>
            <a:r>
              <a:rPr lang="bs-Latn-BA" altLang="en-US" sz="1900" dirty="0">
                <a:solidFill>
                  <a:schemeClr val="tx1"/>
                </a:solidFill>
              </a:rPr>
              <a:t>) = (1,2-1,1)/1,1*360/90*100 = 36,4%</a:t>
            </a:r>
          </a:p>
          <a:p>
            <a:pPr lvl="1">
              <a:spcAft>
                <a:spcPts val="600"/>
              </a:spcAft>
            </a:pPr>
            <a:r>
              <a:rPr lang="bs-Latn-BA" altLang="en-US" sz="1900" dirty="0">
                <a:solidFill>
                  <a:schemeClr val="tx1"/>
                </a:solidFill>
              </a:rPr>
              <a:t>Dakle, evro ima terminsku premiju, koja na godišnjem nivou iznosi 36,4%</a:t>
            </a:r>
          </a:p>
          <a:p>
            <a:pPr>
              <a:spcAft>
                <a:spcPts val="600"/>
              </a:spcAft>
            </a:pPr>
            <a:r>
              <a:rPr lang="en-US" altLang="en-US" sz="2400" dirty="0" err="1"/>
              <a:t>Valutni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svopovi</a:t>
            </a:r>
            <a:r>
              <a:rPr lang="en-US" altLang="en-US" sz="2400" dirty="0"/>
              <a:t> </a:t>
            </a:r>
            <a:endParaRPr lang="bs-Latn-BA" altLang="en-US" sz="2400" dirty="0"/>
          </a:p>
          <a:p>
            <a:pPr>
              <a:spcAft>
                <a:spcPts val="600"/>
              </a:spcAft>
            </a:pPr>
            <a:r>
              <a:rPr lang="bs-Latn-BA" altLang="en-US" sz="2400" dirty="0"/>
              <a:t>Devizni </a:t>
            </a:r>
            <a:r>
              <a:rPr lang="en-US" altLang="en-US" sz="2400" dirty="0" err="1"/>
              <a:t>fju</a:t>
            </a:r>
            <a:r>
              <a:rPr lang="bs-Latn-BA" altLang="en-US" sz="2400" dirty="0"/>
              <a:t>č</a:t>
            </a:r>
            <a:r>
              <a:rPr lang="en-US" altLang="en-US" sz="2400" dirty="0" err="1"/>
              <a:t>ersi</a:t>
            </a:r>
            <a:r>
              <a:rPr lang="en-US" altLang="en-US" sz="2400" dirty="0"/>
              <a:t> </a:t>
            </a:r>
            <a:r>
              <a:rPr lang="bs-Latn-BA" altLang="en-US" sz="2400" dirty="0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opcije</a:t>
            </a:r>
            <a:endParaRPr lang="bs-Latn-BA" altLang="en-US" sz="2400" dirty="0"/>
          </a:p>
        </p:txBody>
      </p:sp>
      <p:graphicFrame>
        <p:nvGraphicFramePr>
          <p:cNvPr id="48132" name="Object 2">
            <a:extLst>
              <a:ext uri="{FF2B5EF4-FFF2-40B4-BE49-F238E27FC236}">
                <a16:creationId xmlns:a16="http://schemas.microsoft.com/office/drawing/2014/main" id="{A194A14D-099A-4AE7-87DC-CB54905F16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68538" y="278130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51" imgH="215619" progId="Equation.3">
                  <p:embed/>
                </p:oleObj>
              </mc:Choice>
              <mc:Fallback>
                <p:oleObj name="Equation" r:id="rId2" imgW="114151" imgH="215619" progId="Equation.3">
                  <p:embed/>
                  <p:pic>
                    <p:nvPicPr>
                      <p:cNvPr id="48132" name="Object 2">
                        <a:extLst>
                          <a:ext uri="{FF2B5EF4-FFF2-40B4-BE49-F238E27FC236}">
                            <a16:creationId xmlns:a16="http://schemas.microsoft.com/office/drawing/2014/main" id="{A194A14D-099A-4AE7-87DC-CB54905F16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278130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79957C1B-684D-45CD-B128-11AE06104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0350"/>
            <a:ext cx="8534400" cy="576263"/>
          </a:xfrm>
        </p:spPr>
        <p:txBody>
          <a:bodyPr/>
          <a:lstStyle/>
          <a:p>
            <a:pPr eaLnBrk="1" hangingPunct="1">
              <a:defRPr/>
            </a:pPr>
            <a:r>
              <a:rPr lang="bs-Latn-BA" cap="all" dirty="0">
                <a:solidFill>
                  <a:srgbClr val="7B9899"/>
                </a:solidFill>
              </a:rPr>
              <a:t>devizna tržišta I devizni </a:t>
            </a:r>
            <a:r>
              <a:rPr lang="bs-Latn-BA" cap="all" dirty="0" err="1">
                <a:solidFill>
                  <a:srgbClr val="7B9899"/>
                </a:solidFill>
              </a:rPr>
              <a:t>kursevi</a:t>
            </a:r>
            <a:endParaRPr lang="en-US" cap="all" dirty="0">
              <a:solidFill>
                <a:srgbClr val="7B9899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6E15E83-5ADD-4625-A159-6412190B97F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1268413"/>
            <a:ext cx="8280400" cy="5329237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  <a:defRPr/>
            </a:pPr>
            <a:r>
              <a:rPr lang="bs-Latn-BA" sz="2400" dirty="0"/>
              <a:t>Kada se buduća plaćanja, bilo da se radi o prilivu ili odlivu, vrše u stranoj valuti, postoji rizik deviznog kursa ili tzv. otvorena pozicija.</a:t>
            </a:r>
          </a:p>
          <a:p>
            <a:pPr>
              <a:spcAft>
                <a:spcPts val="600"/>
              </a:spcAft>
              <a:defRPr/>
            </a:pPr>
            <a:r>
              <a:rPr lang="bs-Latn-BA" sz="2400" dirty="0"/>
              <a:t>Na terminskom tržištu postoje dvije vrste učesnika, hedžeri i špekulanti</a:t>
            </a:r>
          </a:p>
          <a:p>
            <a:pPr>
              <a:spcAft>
                <a:spcPts val="600"/>
              </a:spcAft>
              <a:defRPr/>
            </a:pPr>
            <a:r>
              <a:rPr lang="bs-Latn-BA" sz="2400" dirty="0"/>
              <a:t>Hedžing poslovima moguće je zaštititi se od deviznog rizika</a:t>
            </a:r>
          </a:p>
          <a:p>
            <a:pPr>
              <a:spcAft>
                <a:spcPts val="600"/>
              </a:spcAft>
              <a:defRPr/>
            </a:pPr>
            <a:r>
              <a:rPr lang="bs-Latn-BA" sz="2400" dirty="0"/>
              <a:t>Hedžeri koriste transakcije na terminskom tržištu da bi se zaštitili od rizika deviznog kursa</a:t>
            </a:r>
          </a:p>
          <a:p>
            <a:pPr>
              <a:spcAft>
                <a:spcPts val="600"/>
              </a:spcAft>
              <a:defRPr/>
            </a:pPr>
            <a:r>
              <a:rPr lang="bs-Latn-BA" sz="2400" dirty="0"/>
              <a:t>To su obično firme ili pojedinci koji imaju obaveze ili potraživanja u inostranoj valuti</a:t>
            </a:r>
          </a:p>
          <a:p>
            <a:pPr>
              <a:spcAft>
                <a:spcPts val="600"/>
              </a:spcAft>
              <a:defRPr/>
            </a:pPr>
            <a:r>
              <a:rPr lang="en-US" sz="2400" dirty="0" err="1"/>
              <a:t>Ako</a:t>
            </a:r>
            <a:r>
              <a:rPr lang="sr-Cyrl-CS" sz="2400" dirty="0"/>
              <a:t> </a:t>
            </a:r>
            <a:r>
              <a:rPr lang="en-US" sz="2400" dirty="0"/>
              <a:t>lice</a:t>
            </a:r>
            <a:r>
              <a:rPr lang="sr-Cyrl-CS" sz="2400" dirty="0"/>
              <a:t> </a:t>
            </a:r>
            <a:r>
              <a:rPr lang="en-US" sz="2400" dirty="0" err="1"/>
              <a:t>ima</a:t>
            </a:r>
            <a:r>
              <a:rPr lang="sr-Cyrl-CS" sz="2400" dirty="0"/>
              <a:t> </a:t>
            </a:r>
            <a:r>
              <a:rPr lang="en-US" sz="2400" dirty="0" err="1"/>
              <a:t>devizne</a:t>
            </a:r>
            <a:r>
              <a:rPr lang="sr-Cyrl-CS" sz="2400" dirty="0"/>
              <a:t> </a:t>
            </a:r>
            <a:r>
              <a:rPr lang="en-US" sz="2400" dirty="0" err="1"/>
              <a:t>obaveze</a:t>
            </a:r>
            <a:r>
              <a:rPr lang="sr-Cyrl-CS" sz="2400" dirty="0"/>
              <a:t>, </a:t>
            </a:r>
            <a:r>
              <a:rPr lang="en-US" sz="2400" dirty="0" err="1"/>
              <a:t>tada</a:t>
            </a:r>
            <a:r>
              <a:rPr lang="sr-Cyrl-CS" sz="2400" dirty="0"/>
              <a:t> </a:t>
            </a:r>
            <a:r>
              <a:rPr lang="en-US" sz="2400" dirty="0"/>
              <a:t>se</a:t>
            </a:r>
            <a:r>
              <a:rPr lang="sr-Cyrl-CS" sz="2400" dirty="0"/>
              <a:t> </a:t>
            </a:r>
            <a:r>
              <a:rPr lang="en-US" sz="2400" dirty="0" err="1"/>
              <a:t>štiti</a:t>
            </a:r>
            <a:r>
              <a:rPr lang="sr-Cyrl-CS" sz="2400" dirty="0"/>
              <a:t> </a:t>
            </a:r>
            <a:r>
              <a:rPr lang="en-US" sz="2400" dirty="0"/>
              <a:t>od</a:t>
            </a:r>
            <a:r>
              <a:rPr lang="sr-Cyrl-CS" sz="2400" dirty="0"/>
              <a:t> </a:t>
            </a:r>
            <a:r>
              <a:rPr lang="bs-Latn-BA" sz="2400" dirty="0"/>
              <a:t>rizika</a:t>
            </a:r>
            <a:r>
              <a:rPr lang="sr-Cyrl-CS" sz="2400" dirty="0"/>
              <a:t> </a:t>
            </a:r>
            <a:r>
              <a:rPr lang="en-US" sz="2400" dirty="0" err="1"/>
              <a:t>deviznog</a:t>
            </a:r>
            <a:r>
              <a:rPr lang="sr-Cyrl-CS" sz="2400" dirty="0"/>
              <a:t> </a:t>
            </a:r>
            <a:r>
              <a:rPr lang="en-US" sz="2400" dirty="0"/>
              <a:t>kursa</a:t>
            </a:r>
            <a:r>
              <a:rPr lang="sr-Cyrl-CS" sz="2400" dirty="0"/>
              <a:t> </a:t>
            </a:r>
            <a:r>
              <a:rPr lang="en-US" sz="2400" dirty="0" err="1"/>
              <a:t>tako</a:t>
            </a:r>
            <a:r>
              <a:rPr lang="sr-Cyrl-CS" sz="2400" dirty="0"/>
              <a:t> </a:t>
            </a:r>
            <a:r>
              <a:rPr lang="en-US" sz="2400" dirty="0" err="1"/>
              <a:t>što</a:t>
            </a:r>
            <a:r>
              <a:rPr lang="sr-Cyrl-CS" sz="2400" dirty="0"/>
              <a:t> </a:t>
            </a:r>
            <a:r>
              <a:rPr lang="en-US" sz="2400" dirty="0" err="1"/>
              <a:t>kupuje</a:t>
            </a:r>
            <a:r>
              <a:rPr lang="sr-Cyrl-CS" sz="2400" dirty="0"/>
              <a:t> </a:t>
            </a:r>
            <a:r>
              <a:rPr lang="en-US" sz="2400" dirty="0" err="1"/>
              <a:t>devizu</a:t>
            </a:r>
            <a:r>
              <a:rPr lang="sr-Cyrl-CS" sz="2400" dirty="0"/>
              <a:t> </a:t>
            </a:r>
            <a:r>
              <a:rPr lang="en-US" sz="2400" dirty="0" err="1"/>
              <a:t>na</a:t>
            </a:r>
            <a:r>
              <a:rPr lang="sr-Cyrl-CS" sz="2400" dirty="0"/>
              <a:t> </a:t>
            </a:r>
            <a:r>
              <a:rPr lang="en-US" sz="2400" dirty="0" err="1"/>
              <a:t>terminskom</a:t>
            </a:r>
            <a:r>
              <a:rPr lang="sr-Cyrl-CS" sz="2400" dirty="0"/>
              <a:t> </a:t>
            </a:r>
            <a:r>
              <a:rPr lang="en-US" sz="2400" dirty="0"/>
              <a:t>dev</a:t>
            </a:r>
            <a:r>
              <a:rPr lang="bs-Latn-BA" sz="2400" dirty="0"/>
              <a:t>iznom</a:t>
            </a:r>
            <a:r>
              <a:rPr lang="sr-Cyrl-CS" sz="2400" dirty="0"/>
              <a:t> </a:t>
            </a:r>
            <a:r>
              <a:rPr lang="en-US" sz="2400" dirty="0" err="1"/>
              <a:t>tržištu</a:t>
            </a:r>
            <a:r>
              <a:rPr lang="sr-Cyrl-CS" sz="2400" dirty="0"/>
              <a:t> (</a:t>
            </a:r>
            <a:r>
              <a:rPr lang="en-US" sz="2400" dirty="0" err="1"/>
              <a:t>terminska</a:t>
            </a:r>
            <a:r>
              <a:rPr lang="sr-Cyrl-CS" sz="2400" dirty="0"/>
              <a:t> </a:t>
            </a:r>
            <a:r>
              <a:rPr lang="en-US" sz="2400" dirty="0" err="1"/>
              <a:t>kupovina</a:t>
            </a:r>
            <a:r>
              <a:rPr lang="sr-Cyrl-CS" sz="2400" dirty="0"/>
              <a:t>), </a:t>
            </a:r>
            <a:endParaRPr lang="bs-Latn-BA" sz="2400" dirty="0"/>
          </a:p>
          <a:p>
            <a:pPr>
              <a:spcAft>
                <a:spcPts val="600"/>
              </a:spcAft>
              <a:defRPr/>
            </a:pPr>
            <a:r>
              <a:rPr lang="bs-Latn-BA" sz="2400" dirty="0"/>
              <a:t>A</a:t>
            </a:r>
            <a:r>
              <a:rPr lang="en-US" sz="2400" dirty="0" err="1"/>
              <a:t>ko</a:t>
            </a:r>
            <a:r>
              <a:rPr lang="sr-Cyrl-CS" sz="2400" dirty="0"/>
              <a:t> </a:t>
            </a:r>
            <a:r>
              <a:rPr lang="en-US" sz="2400" dirty="0" err="1"/>
              <a:t>ima</a:t>
            </a:r>
            <a:r>
              <a:rPr lang="sr-Cyrl-CS" sz="2400" dirty="0"/>
              <a:t> </a:t>
            </a:r>
            <a:r>
              <a:rPr lang="en-US" sz="2400" dirty="0" err="1"/>
              <a:t>potraživanja</a:t>
            </a:r>
            <a:r>
              <a:rPr lang="sr-Cyrl-CS" sz="2400" dirty="0"/>
              <a:t>, </a:t>
            </a:r>
            <a:r>
              <a:rPr lang="en-US" sz="2400" dirty="0" err="1"/>
              <a:t>tada</a:t>
            </a:r>
            <a:r>
              <a:rPr lang="sr-Cyrl-CS" sz="2400" dirty="0"/>
              <a:t> </a:t>
            </a:r>
            <a:r>
              <a:rPr lang="en-US" sz="2400" dirty="0" err="1"/>
              <a:t>prodaje</a:t>
            </a:r>
            <a:r>
              <a:rPr lang="sr-Cyrl-CS" sz="2400" dirty="0"/>
              <a:t> </a:t>
            </a:r>
            <a:r>
              <a:rPr lang="en-US" sz="2400" dirty="0" err="1"/>
              <a:t>devize</a:t>
            </a:r>
            <a:r>
              <a:rPr lang="sr-Cyrl-CS" sz="2400" dirty="0"/>
              <a:t> </a:t>
            </a:r>
            <a:r>
              <a:rPr lang="en-US" sz="2400" dirty="0" err="1"/>
              <a:t>na</a:t>
            </a:r>
            <a:r>
              <a:rPr lang="sr-Cyrl-CS" sz="2400" dirty="0"/>
              <a:t> </a:t>
            </a:r>
            <a:r>
              <a:rPr lang="en-US" sz="2400" dirty="0" err="1"/>
              <a:t>terminskom</a:t>
            </a:r>
            <a:r>
              <a:rPr lang="sr-Cyrl-CS" sz="2400" dirty="0"/>
              <a:t> </a:t>
            </a:r>
            <a:r>
              <a:rPr lang="en-US" sz="2400" dirty="0" err="1"/>
              <a:t>deviznom</a:t>
            </a:r>
            <a:r>
              <a:rPr lang="sr-Cyrl-CS" sz="2400" dirty="0"/>
              <a:t> </a:t>
            </a:r>
            <a:r>
              <a:rPr lang="en-US" sz="2400" dirty="0" err="1"/>
              <a:t>tržištu</a:t>
            </a:r>
            <a:endParaRPr lang="bs-Latn-BA" sz="2400" dirty="0"/>
          </a:p>
        </p:txBody>
      </p:sp>
      <p:graphicFrame>
        <p:nvGraphicFramePr>
          <p:cNvPr id="49156" name="Object 2">
            <a:extLst>
              <a:ext uri="{FF2B5EF4-FFF2-40B4-BE49-F238E27FC236}">
                <a16:creationId xmlns:a16="http://schemas.microsoft.com/office/drawing/2014/main" id="{F6220BEB-86D4-4641-857A-AF361943F5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68538" y="278130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51" imgH="215619" progId="Equation.3">
                  <p:embed/>
                </p:oleObj>
              </mc:Choice>
              <mc:Fallback>
                <p:oleObj name="Equation" r:id="rId2" imgW="114151" imgH="215619" progId="Equation.3">
                  <p:embed/>
                  <p:pic>
                    <p:nvPicPr>
                      <p:cNvPr id="49156" name="Object 2">
                        <a:extLst>
                          <a:ext uri="{FF2B5EF4-FFF2-40B4-BE49-F238E27FC236}">
                            <a16:creationId xmlns:a16="http://schemas.microsoft.com/office/drawing/2014/main" id="{F6220BEB-86D4-4641-857A-AF361943F5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278130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58A0E8EF-B28F-42A4-92CD-D1F8ACCF2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0350"/>
            <a:ext cx="8534400" cy="576263"/>
          </a:xfrm>
        </p:spPr>
        <p:txBody>
          <a:bodyPr/>
          <a:lstStyle/>
          <a:p>
            <a:pPr eaLnBrk="1" hangingPunct="1">
              <a:defRPr/>
            </a:pPr>
            <a:r>
              <a:rPr lang="bs-Latn-BA" cap="all" dirty="0">
                <a:solidFill>
                  <a:srgbClr val="7B9899"/>
                </a:solidFill>
              </a:rPr>
              <a:t>devizna tržišta I devizni </a:t>
            </a:r>
            <a:r>
              <a:rPr lang="bs-Latn-BA" cap="all" dirty="0" err="1">
                <a:solidFill>
                  <a:srgbClr val="7B9899"/>
                </a:solidFill>
              </a:rPr>
              <a:t>kursevi</a:t>
            </a:r>
            <a:endParaRPr lang="en-US" cap="all" dirty="0">
              <a:solidFill>
                <a:srgbClr val="7B9899"/>
              </a:solidFill>
            </a:endParaRPr>
          </a:p>
        </p:txBody>
      </p:sp>
      <p:sp>
        <p:nvSpPr>
          <p:cNvPr id="50179" name="Content Placeholder 2">
            <a:extLst>
              <a:ext uri="{FF2B5EF4-FFF2-40B4-BE49-F238E27FC236}">
                <a16:creationId xmlns:a16="http://schemas.microsoft.com/office/drawing/2014/main" id="{7B5EA910-D8EC-4EDE-859D-D944FA70876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1268413"/>
            <a:ext cx="8280400" cy="5329237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bs-Latn-BA" altLang="en-US" sz="2200"/>
              <a:t>PRIMJER HEDŽINGA:</a:t>
            </a:r>
            <a:r>
              <a:rPr lang="sr-Cyrl-CS" altLang="en-US" sz="2200"/>
              <a:t> </a:t>
            </a:r>
            <a:r>
              <a:rPr lang="en-US" altLang="en-US" sz="2200"/>
              <a:t>Preduzeće</a:t>
            </a:r>
            <a:r>
              <a:rPr lang="sr-Cyrl-CS" altLang="en-US" sz="2200"/>
              <a:t> </a:t>
            </a:r>
            <a:r>
              <a:rPr lang="en-US" altLang="en-US" sz="2200"/>
              <a:t>iz</a:t>
            </a:r>
            <a:r>
              <a:rPr lang="sr-Cyrl-CS" altLang="en-US" sz="2200"/>
              <a:t> </a:t>
            </a:r>
            <a:r>
              <a:rPr lang="en-US" altLang="en-US" sz="2200"/>
              <a:t>Beograda</a:t>
            </a:r>
            <a:r>
              <a:rPr lang="sr-Cyrl-CS" altLang="en-US" sz="2200"/>
              <a:t> </a:t>
            </a:r>
            <a:r>
              <a:rPr lang="en-US" altLang="en-US" sz="2200"/>
              <a:t>bavi</a:t>
            </a:r>
            <a:r>
              <a:rPr lang="sr-Cyrl-CS" altLang="en-US" sz="2200"/>
              <a:t> </a:t>
            </a:r>
            <a:r>
              <a:rPr lang="en-US" altLang="en-US" sz="2200"/>
              <a:t>se</a:t>
            </a:r>
            <a:r>
              <a:rPr lang="sr-Cyrl-CS" altLang="en-US" sz="2200"/>
              <a:t> </a:t>
            </a:r>
            <a:r>
              <a:rPr lang="en-US" altLang="en-US" sz="2200"/>
              <a:t>proizvodnjom</a:t>
            </a:r>
            <a:r>
              <a:rPr lang="sr-Cyrl-CS" altLang="en-US" sz="2200"/>
              <a:t> </a:t>
            </a:r>
            <a:r>
              <a:rPr lang="en-US" altLang="en-US" sz="2200"/>
              <a:t>hrane</a:t>
            </a:r>
            <a:r>
              <a:rPr lang="sr-Cyrl-CS" altLang="en-US" sz="2200"/>
              <a:t> </a:t>
            </a:r>
            <a:r>
              <a:rPr lang="en-US" altLang="en-US" sz="2200"/>
              <a:t>i</a:t>
            </a:r>
            <a:r>
              <a:rPr lang="sr-Cyrl-CS" altLang="en-US" sz="2200"/>
              <a:t> </a:t>
            </a:r>
            <a:r>
              <a:rPr lang="en-US" altLang="en-US" sz="2200"/>
              <a:t>izvozom</a:t>
            </a:r>
            <a:r>
              <a:rPr lang="sr-Cyrl-CS" altLang="en-US" sz="2200"/>
              <a:t> </a:t>
            </a:r>
            <a:r>
              <a:rPr lang="en-US" altLang="en-US" sz="2200"/>
              <a:t>iste</a:t>
            </a:r>
            <a:r>
              <a:rPr lang="sr-Cyrl-CS" altLang="en-US" sz="2200"/>
              <a:t> </a:t>
            </a:r>
            <a:r>
              <a:rPr lang="en-US" altLang="en-US" sz="2200"/>
              <a:t>u</a:t>
            </a:r>
            <a:r>
              <a:rPr lang="sr-Cyrl-CS" altLang="en-US" sz="2200"/>
              <a:t> </a:t>
            </a:r>
            <a:r>
              <a:rPr lang="en-US" altLang="en-US" sz="2200"/>
              <a:t>Austriju</a:t>
            </a:r>
            <a:r>
              <a:rPr lang="sr-Cyrl-CS" altLang="en-US" sz="2200"/>
              <a:t>. 15. </a:t>
            </a:r>
            <a:r>
              <a:rPr lang="en-US" altLang="en-US" sz="2200"/>
              <a:t>maja</a:t>
            </a:r>
            <a:r>
              <a:rPr lang="sr-Cyrl-CS" altLang="en-US" sz="2200"/>
              <a:t> </a:t>
            </a:r>
            <a:r>
              <a:rPr lang="en-US" altLang="en-US" sz="2200"/>
              <a:t>je</a:t>
            </a:r>
            <a:r>
              <a:rPr lang="sr-Cyrl-CS" altLang="en-US" sz="2200"/>
              <a:t> </a:t>
            </a:r>
            <a:r>
              <a:rPr lang="en-US" altLang="en-US" sz="2200"/>
              <a:t>izvezla</a:t>
            </a:r>
            <a:r>
              <a:rPr lang="sr-Cyrl-CS" altLang="en-US" sz="2200"/>
              <a:t> </a:t>
            </a:r>
            <a:r>
              <a:rPr lang="en-US" altLang="en-US" sz="2200"/>
              <a:t>robu</a:t>
            </a:r>
            <a:r>
              <a:rPr lang="sr-Cyrl-CS" altLang="en-US" sz="2200"/>
              <a:t> </a:t>
            </a:r>
            <a:r>
              <a:rPr lang="en-US" altLang="en-US" sz="2200"/>
              <a:t>koja</a:t>
            </a:r>
            <a:r>
              <a:rPr lang="sr-Cyrl-CS" altLang="en-US" sz="2200"/>
              <a:t> </a:t>
            </a:r>
            <a:r>
              <a:rPr lang="en-US" altLang="en-US" sz="2200"/>
              <a:t>dospijeva</a:t>
            </a:r>
            <a:r>
              <a:rPr lang="sr-Cyrl-CS" altLang="en-US" sz="2200"/>
              <a:t> </a:t>
            </a:r>
            <a:r>
              <a:rPr lang="en-US" altLang="en-US" sz="2200"/>
              <a:t>na</a:t>
            </a:r>
            <a:r>
              <a:rPr lang="sr-Cyrl-CS" altLang="en-US" sz="2200"/>
              <a:t> </a:t>
            </a:r>
            <a:r>
              <a:rPr lang="en-US" altLang="en-US" sz="2200"/>
              <a:t>naplatu</a:t>
            </a:r>
            <a:r>
              <a:rPr lang="sr-Cyrl-CS" altLang="en-US" sz="2200"/>
              <a:t> 15. </a:t>
            </a:r>
            <a:r>
              <a:rPr lang="bs-Latn-BA" altLang="en-US" sz="2200"/>
              <a:t>avgusta</a:t>
            </a:r>
            <a:r>
              <a:rPr lang="sr-Cyrl-CS" altLang="en-US" sz="2200"/>
              <a:t> </a:t>
            </a:r>
            <a:r>
              <a:rPr lang="en-US" altLang="en-US" sz="2200"/>
              <a:t>u</a:t>
            </a:r>
            <a:r>
              <a:rPr lang="sr-Cyrl-CS" altLang="en-US" sz="2200"/>
              <a:t> </a:t>
            </a:r>
            <a:r>
              <a:rPr lang="en-US" altLang="en-US" sz="2200"/>
              <a:t>iznosu</a:t>
            </a:r>
            <a:r>
              <a:rPr lang="sr-Cyrl-CS" altLang="en-US" sz="2200"/>
              <a:t> </a:t>
            </a:r>
            <a:r>
              <a:rPr lang="en-US" altLang="en-US" sz="2200"/>
              <a:t>od</a:t>
            </a:r>
            <a:r>
              <a:rPr lang="sr-Cyrl-CS" altLang="en-US" sz="2200"/>
              <a:t> 10.000 </a:t>
            </a:r>
            <a:r>
              <a:rPr lang="en-US" altLang="en-US" sz="2200"/>
              <a:t>evra</a:t>
            </a:r>
            <a:r>
              <a:rPr lang="sr-Cyrl-CS" altLang="en-US" sz="2200"/>
              <a:t>. </a:t>
            </a:r>
            <a:r>
              <a:rPr lang="en-US" altLang="en-US" sz="2200"/>
              <a:t>Promptni</a:t>
            </a:r>
            <a:r>
              <a:rPr lang="sr-Cyrl-CS" altLang="en-US" sz="2200"/>
              <a:t> </a:t>
            </a:r>
            <a:r>
              <a:rPr lang="en-US" altLang="en-US" sz="2200"/>
              <a:t>devizni</a:t>
            </a:r>
            <a:r>
              <a:rPr lang="sr-Cyrl-CS" altLang="en-US" sz="2200"/>
              <a:t> </a:t>
            </a:r>
            <a:r>
              <a:rPr lang="en-US" altLang="en-US" sz="2200"/>
              <a:t>kurs</a:t>
            </a:r>
            <a:r>
              <a:rPr lang="sr-Cyrl-CS" altLang="en-US" sz="2200"/>
              <a:t> </a:t>
            </a:r>
            <a:r>
              <a:rPr lang="en-US" altLang="en-US" sz="2200"/>
              <a:t>evra</a:t>
            </a:r>
            <a:r>
              <a:rPr lang="sr-Cyrl-CS" altLang="en-US" sz="2200"/>
              <a:t> </a:t>
            </a:r>
            <a:r>
              <a:rPr lang="en-US" altLang="en-US" sz="2200"/>
              <a:t>je</a:t>
            </a:r>
            <a:r>
              <a:rPr lang="sr-Cyrl-CS" altLang="en-US" sz="2200"/>
              <a:t> </a:t>
            </a:r>
            <a:r>
              <a:rPr lang="bs-Latn-BA" altLang="en-US" sz="2200"/>
              <a:t>120</a:t>
            </a:r>
            <a:r>
              <a:rPr lang="sr-Cyrl-CS" altLang="en-US" sz="2200"/>
              <a:t> </a:t>
            </a:r>
            <a:r>
              <a:rPr lang="en-US" altLang="en-US" sz="2200"/>
              <a:t>dinara</a:t>
            </a:r>
            <a:r>
              <a:rPr lang="sr-Cyrl-CS" altLang="en-US" sz="2200"/>
              <a:t> </a:t>
            </a:r>
            <a:r>
              <a:rPr lang="en-US" altLang="en-US" sz="2200"/>
              <a:t>dok</a:t>
            </a:r>
            <a:r>
              <a:rPr lang="sr-Cyrl-CS" altLang="en-US" sz="2200"/>
              <a:t> </a:t>
            </a:r>
            <a:r>
              <a:rPr lang="en-US" altLang="en-US" sz="2200"/>
              <a:t>je</a:t>
            </a:r>
            <a:r>
              <a:rPr lang="sr-Cyrl-CS" altLang="en-US" sz="2200"/>
              <a:t> </a:t>
            </a:r>
            <a:r>
              <a:rPr lang="en-US" altLang="en-US" sz="2200"/>
              <a:t>terminski</a:t>
            </a:r>
            <a:r>
              <a:rPr lang="sr-Cyrl-CS" altLang="en-US" sz="2200"/>
              <a:t> </a:t>
            </a:r>
            <a:r>
              <a:rPr lang="en-US" altLang="en-US" sz="2200"/>
              <a:t>devizni</a:t>
            </a:r>
            <a:r>
              <a:rPr lang="sr-Cyrl-CS" altLang="en-US" sz="2200"/>
              <a:t> </a:t>
            </a:r>
            <a:r>
              <a:rPr lang="en-US" altLang="en-US" sz="2200"/>
              <a:t>kurs</a:t>
            </a:r>
            <a:r>
              <a:rPr lang="sr-Cyrl-CS" altLang="en-US" sz="2200"/>
              <a:t> </a:t>
            </a:r>
            <a:r>
              <a:rPr lang="en-US" altLang="en-US" sz="2200"/>
              <a:t>na</a:t>
            </a:r>
            <a:r>
              <a:rPr lang="sr-Cyrl-CS" altLang="en-US" sz="2200"/>
              <a:t> </a:t>
            </a:r>
            <a:r>
              <a:rPr lang="en-US" altLang="en-US" sz="2200"/>
              <a:t>tri mjeseca</a:t>
            </a:r>
            <a:r>
              <a:rPr lang="sr-Cyrl-CS" altLang="en-US" sz="2200"/>
              <a:t> </a:t>
            </a:r>
            <a:r>
              <a:rPr lang="en-US" altLang="en-US" sz="2200"/>
              <a:t>je</a:t>
            </a:r>
            <a:r>
              <a:rPr lang="sr-Cyrl-CS" altLang="en-US" sz="2200"/>
              <a:t> </a:t>
            </a:r>
            <a:r>
              <a:rPr lang="bs-Latn-BA" altLang="en-US" sz="2200"/>
              <a:t>115</a:t>
            </a:r>
            <a:r>
              <a:rPr lang="sr-Cyrl-CS" altLang="en-US" sz="2200"/>
              <a:t> </a:t>
            </a:r>
            <a:r>
              <a:rPr lang="en-US" altLang="en-US" sz="2200"/>
              <a:t>dinara</a:t>
            </a:r>
            <a:r>
              <a:rPr lang="sr-Cyrl-CS" altLang="en-US" sz="2200"/>
              <a:t>. </a:t>
            </a:r>
            <a:r>
              <a:rPr lang="en-US" altLang="en-US" sz="2200"/>
              <a:t>Koje</a:t>
            </a:r>
            <a:r>
              <a:rPr lang="sr-Cyrl-CS" altLang="en-US" sz="2200"/>
              <a:t> </a:t>
            </a:r>
            <a:r>
              <a:rPr lang="en-US" altLang="en-US" sz="2200"/>
              <a:t>opcije</a:t>
            </a:r>
            <a:r>
              <a:rPr lang="sr-Cyrl-CS" altLang="en-US" sz="2200"/>
              <a:t> </a:t>
            </a:r>
            <a:r>
              <a:rPr lang="en-US" altLang="en-US" sz="2200"/>
              <a:t>stoje</a:t>
            </a:r>
            <a:r>
              <a:rPr lang="sr-Cyrl-CS" altLang="en-US" sz="2200"/>
              <a:t> </a:t>
            </a:r>
            <a:r>
              <a:rPr lang="en-US" altLang="en-US" sz="2200"/>
              <a:t>na</a:t>
            </a:r>
            <a:r>
              <a:rPr lang="sr-Cyrl-CS" altLang="en-US" sz="2200"/>
              <a:t> </a:t>
            </a:r>
            <a:r>
              <a:rPr lang="en-US" altLang="en-US" sz="2200"/>
              <a:t>raspolaganju</a:t>
            </a:r>
            <a:r>
              <a:rPr lang="sr-Cyrl-CS" altLang="en-US" sz="2200"/>
              <a:t> </a:t>
            </a:r>
            <a:r>
              <a:rPr lang="en-US" altLang="en-US" sz="2200"/>
              <a:t>finansijskom</a:t>
            </a:r>
            <a:r>
              <a:rPr lang="sr-Cyrl-CS" altLang="en-US" sz="2200"/>
              <a:t> </a:t>
            </a:r>
            <a:r>
              <a:rPr lang="en-US" altLang="en-US" sz="2200"/>
              <a:t>menadžeru</a:t>
            </a:r>
            <a:r>
              <a:rPr lang="sr-Cyrl-CS" altLang="en-US" sz="2200"/>
              <a:t> </a:t>
            </a:r>
            <a:r>
              <a:rPr lang="en-US" altLang="en-US" sz="2200"/>
              <a:t>preduzeća</a:t>
            </a:r>
            <a:r>
              <a:rPr lang="sr-Cyrl-CS" altLang="en-US" sz="2200"/>
              <a:t>?</a:t>
            </a:r>
            <a:r>
              <a:rPr lang="bs-Latn-BA" altLang="en-US" sz="2200"/>
              <a:t> </a:t>
            </a:r>
          </a:p>
          <a:p>
            <a:pPr lvl="1">
              <a:spcAft>
                <a:spcPts val="600"/>
              </a:spcAft>
            </a:pPr>
            <a:r>
              <a:rPr lang="bs-Latn-BA" altLang="en-US" sz="1900">
                <a:solidFill>
                  <a:schemeClr val="tx1"/>
                </a:solidFill>
              </a:rPr>
              <a:t>preduzeće će 15 maja sklopiti terminski posao na tri mjeseca, terminski će prodati 10.000€ po terminskom kursu 1€ = 115 din</a:t>
            </a:r>
          </a:p>
          <a:p>
            <a:pPr lvl="1">
              <a:spcAft>
                <a:spcPts val="600"/>
              </a:spcAft>
            </a:pPr>
            <a:r>
              <a:rPr lang="bs-Latn-BA" altLang="en-US" sz="1900">
                <a:solidFill>
                  <a:schemeClr val="tx1"/>
                </a:solidFill>
              </a:rPr>
              <a:t>15. avgusta, kada naplati potraživanja u iznosu od 10.000€, preduzeće će izvršiti terminski posao. Banci će doznačiti 10.000€ po kursu od 1€=115din</a:t>
            </a:r>
          </a:p>
          <a:p>
            <a:pPr lvl="1">
              <a:spcAft>
                <a:spcPts val="600"/>
              </a:spcAft>
            </a:pPr>
            <a:r>
              <a:rPr lang="bs-Latn-BA" altLang="en-US" sz="1900">
                <a:solidFill>
                  <a:schemeClr val="tx1"/>
                </a:solidFill>
              </a:rPr>
              <a:t>Na ovaj način preduzeće je sigurno da će na dan naplate imati na računu 1.150.000  dinara</a:t>
            </a:r>
          </a:p>
          <a:p>
            <a:pPr lvl="1">
              <a:spcAft>
                <a:spcPts val="600"/>
              </a:spcAft>
            </a:pPr>
            <a:r>
              <a:rPr lang="bs-Latn-BA" altLang="en-US" sz="1900">
                <a:solidFill>
                  <a:schemeClr val="tx1"/>
                </a:solidFill>
              </a:rPr>
              <a:t>Zaštitom od rizika preduzeće se koncentriše na djelatnost za koju je osnovana</a:t>
            </a:r>
          </a:p>
        </p:txBody>
      </p:sp>
      <p:graphicFrame>
        <p:nvGraphicFramePr>
          <p:cNvPr id="50180" name="Object 2">
            <a:extLst>
              <a:ext uri="{FF2B5EF4-FFF2-40B4-BE49-F238E27FC236}">
                <a16:creationId xmlns:a16="http://schemas.microsoft.com/office/drawing/2014/main" id="{8725B34F-7D28-4141-8ECA-B34DF5BAB3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68538" y="278130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51" imgH="215619" progId="Equation.3">
                  <p:embed/>
                </p:oleObj>
              </mc:Choice>
              <mc:Fallback>
                <p:oleObj name="Equation" r:id="rId2" imgW="114151" imgH="215619" progId="Equation.3">
                  <p:embed/>
                  <p:pic>
                    <p:nvPicPr>
                      <p:cNvPr id="50180" name="Object 2">
                        <a:extLst>
                          <a:ext uri="{FF2B5EF4-FFF2-40B4-BE49-F238E27FC236}">
                            <a16:creationId xmlns:a16="http://schemas.microsoft.com/office/drawing/2014/main" id="{8725B34F-7D28-4141-8ECA-B34DF5BAB3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278130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06BA4B94-0469-4800-8E80-9A8A36A29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0350"/>
            <a:ext cx="8534400" cy="576263"/>
          </a:xfrm>
        </p:spPr>
        <p:txBody>
          <a:bodyPr/>
          <a:lstStyle/>
          <a:p>
            <a:pPr eaLnBrk="1" hangingPunct="1">
              <a:defRPr/>
            </a:pPr>
            <a:r>
              <a:rPr lang="bs-Latn-BA" cap="all" dirty="0">
                <a:solidFill>
                  <a:srgbClr val="7B9899"/>
                </a:solidFill>
              </a:rPr>
              <a:t>devizna tržišta I devizni </a:t>
            </a:r>
            <a:r>
              <a:rPr lang="bs-Latn-BA" cap="all" dirty="0" err="1">
                <a:solidFill>
                  <a:srgbClr val="7B9899"/>
                </a:solidFill>
              </a:rPr>
              <a:t>kursevi</a:t>
            </a:r>
            <a:endParaRPr lang="en-US" cap="all" dirty="0">
              <a:solidFill>
                <a:srgbClr val="7B9899"/>
              </a:solidFill>
            </a:endParaRPr>
          </a:p>
        </p:txBody>
      </p:sp>
      <p:sp>
        <p:nvSpPr>
          <p:cNvPr id="51203" name="Content Placeholder 2">
            <a:extLst>
              <a:ext uri="{FF2B5EF4-FFF2-40B4-BE49-F238E27FC236}">
                <a16:creationId xmlns:a16="http://schemas.microsoft.com/office/drawing/2014/main" id="{915F40C9-7EB2-48D3-9C5A-84B94DCC59B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1268413"/>
            <a:ext cx="8280400" cy="5329237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bs-Latn-BA" altLang="en-US" sz="2200"/>
              <a:t>PRIMJER HEDŽINGA:</a:t>
            </a:r>
            <a:r>
              <a:rPr lang="sr-Cyrl-CS" altLang="en-US" sz="2200"/>
              <a:t> </a:t>
            </a:r>
            <a:r>
              <a:rPr lang="en-US" altLang="en-US" sz="2200"/>
              <a:t>Preduzeće</a:t>
            </a:r>
            <a:r>
              <a:rPr lang="sr-Cyrl-CS" altLang="en-US" sz="2200"/>
              <a:t> </a:t>
            </a:r>
            <a:r>
              <a:rPr lang="en-US" altLang="en-US" sz="2200"/>
              <a:t>iz</a:t>
            </a:r>
            <a:r>
              <a:rPr lang="sr-Cyrl-CS" altLang="en-US" sz="2200"/>
              <a:t> </a:t>
            </a:r>
            <a:r>
              <a:rPr lang="en-US" altLang="en-US" sz="2200"/>
              <a:t>Beograda</a:t>
            </a:r>
            <a:r>
              <a:rPr lang="sr-Cyrl-CS" altLang="en-US" sz="2200"/>
              <a:t> </a:t>
            </a:r>
            <a:r>
              <a:rPr lang="bs-Latn-BA" altLang="en-US" sz="2200"/>
              <a:t>uvezlo je robu iz Italije u vrijednosti od 1000€, uz odloženi rok plaćanja od 3 mjeseca. </a:t>
            </a:r>
            <a:r>
              <a:rPr lang="en-US" altLang="en-US" sz="2200"/>
              <a:t>Promptni</a:t>
            </a:r>
            <a:r>
              <a:rPr lang="sr-Cyrl-CS" altLang="en-US" sz="2200"/>
              <a:t> </a:t>
            </a:r>
            <a:r>
              <a:rPr lang="en-US" altLang="en-US" sz="2200"/>
              <a:t>devizni</a:t>
            </a:r>
            <a:r>
              <a:rPr lang="sr-Cyrl-CS" altLang="en-US" sz="2200"/>
              <a:t> </a:t>
            </a:r>
            <a:r>
              <a:rPr lang="en-US" altLang="en-US" sz="2200"/>
              <a:t>kurs</a:t>
            </a:r>
            <a:r>
              <a:rPr lang="sr-Cyrl-CS" altLang="en-US" sz="2200"/>
              <a:t> </a:t>
            </a:r>
            <a:r>
              <a:rPr lang="en-US" altLang="en-US" sz="2200"/>
              <a:t>evra</a:t>
            </a:r>
            <a:r>
              <a:rPr lang="sr-Cyrl-CS" altLang="en-US" sz="2200"/>
              <a:t> </a:t>
            </a:r>
            <a:r>
              <a:rPr lang="en-US" altLang="en-US" sz="2200"/>
              <a:t>je</a:t>
            </a:r>
            <a:r>
              <a:rPr lang="sr-Cyrl-CS" altLang="en-US" sz="2200"/>
              <a:t> </a:t>
            </a:r>
            <a:r>
              <a:rPr lang="bs-Latn-BA" altLang="en-US" sz="2200"/>
              <a:t>120</a:t>
            </a:r>
            <a:r>
              <a:rPr lang="sr-Cyrl-CS" altLang="en-US" sz="2200"/>
              <a:t> </a:t>
            </a:r>
            <a:r>
              <a:rPr lang="en-US" altLang="en-US" sz="2200"/>
              <a:t>dinara</a:t>
            </a:r>
            <a:r>
              <a:rPr lang="sr-Cyrl-CS" altLang="en-US" sz="2200"/>
              <a:t> </a:t>
            </a:r>
            <a:r>
              <a:rPr lang="en-US" altLang="en-US" sz="2200"/>
              <a:t>dok</a:t>
            </a:r>
            <a:r>
              <a:rPr lang="sr-Cyrl-CS" altLang="en-US" sz="2200"/>
              <a:t> </a:t>
            </a:r>
            <a:r>
              <a:rPr lang="en-US" altLang="en-US" sz="2200"/>
              <a:t>je</a:t>
            </a:r>
            <a:r>
              <a:rPr lang="sr-Cyrl-CS" altLang="en-US" sz="2200"/>
              <a:t> </a:t>
            </a:r>
            <a:r>
              <a:rPr lang="en-US" altLang="en-US" sz="2200"/>
              <a:t>terminski</a:t>
            </a:r>
            <a:r>
              <a:rPr lang="sr-Cyrl-CS" altLang="en-US" sz="2200"/>
              <a:t> </a:t>
            </a:r>
            <a:r>
              <a:rPr lang="en-US" altLang="en-US" sz="2200"/>
              <a:t>devizni</a:t>
            </a:r>
            <a:r>
              <a:rPr lang="sr-Cyrl-CS" altLang="en-US" sz="2200"/>
              <a:t> </a:t>
            </a:r>
            <a:r>
              <a:rPr lang="en-US" altLang="en-US" sz="2200"/>
              <a:t>kurs</a:t>
            </a:r>
            <a:r>
              <a:rPr lang="sr-Cyrl-CS" altLang="en-US" sz="2200"/>
              <a:t> </a:t>
            </a:r>
            <a:r>
              <a:rPr lang="en-US" altLang="en-US" sz="2200"/>
              <a:t>na</a:t>
            </a:r>
            <a:r>
              <a:rPr lang="sr-Cyrl-CS" altLang="en-US" sz="2200"/>
              <a:t> </a:t>
            </a:r>
            <a:r>
              <a:rPr lang="en-US" altLang="en-US" sz="2200"/>
              <a:t>tri</a:t>
            </a:r>
            <a:r>
              <a:rPr lang="sr-Cyrl-CS" altLang="en-US" sz="2200"/>
              <a:t> </a:t>
            </a:r>
            <a:r>
              <a:rPr lang="en-US" altLang="en-US" sz="2200"/>
              <a:t>mjeseca</a:t>
            </a:r>
            <a:r>
              <a:rPr lang="sr-Cyrl-CS" altLang="en-US" sz="2200"/>
              <a:t> </a:t>
            </a:r>
            <a:r>
              <a:rPr lang="en-US" altLang="en-US" sz="2200"/>
              <a:t>je</a:t>
            </a:r>
            <a:r>
              <a:rPr lang="sr-Cyrl-CS" altLang="en-US" sz="2200"/>
              <a:t> </a:t>
            </a:r>
            <a:r>
              <a:rPr lang="bs-Latn-BA" altLang="en-US" sz="2200"/>
              <a:t>125</a:t>
            </a:r>
            <a:r>
              <a:rPr lang="sr-Cyrl-CS" altLang="en-US" sz="2200"/>
              <a:t> </a:t>
            </a:r>
            <a:r>
              <a:rPr lang="en-US" altLang="en-US" sz="2200"/>
              <a:t>dinara</a:t>
            </a:r>
            <a:r>
              <a:rPr lang="sr-Cyrl-CS" altLang="en-US" sz="2200"/>
              <a:t>. </a:t>
            </a:r>
            <a:r>
              <a:rPr lang="en-US" altLang="en-US" sz="2200"/>
              <a:t>Koje</a:t>
            </a:r>
            <a:r>
              <a:rPr lang="sr-Cyrl-CS" altLang="en-US" sz="2200"/>
              <a:t> </a:t>
            </a:r>
            <a:r>
              <a:rPr lang="en-US" altLang="en-US" sz="2200"/>
              <a:t>opcije</a:t>
            </a:r>
            <a:r>
              <a:rPr lang="sr-Cyrl-CS" altLang="en-US" sz="2200"/>
              <a:t> </a:t>
            </a:r>
            <a:r>
              <a:rPr lang="en-US" altLang="en-US" sz="2200"/>
              <a:t>stoje</a:t>
            </a:r>
            <a:r>
              <a:rPr lang="sr-Cyrl-CS" altLang="en-US" sz="2200"/>
              <a:t> </a:t>
            </a:r>
            <a:r>
              <a:rPr lang="en-US" altLang="en-US" sz="2200"/>
              <a:t>na</a:t>
            </a:r>
            <a:r>
              <a:rPr lang="sr-Cyrl-CS" altLang="en-US" sz="2200"/>
              <a:t> </a:t>
            </a:r>
            <a:r>
              <a:rPr lang="en-US" altLang="en-US" sz="2200"/>
              <a:t>raspolaganju</a:t>
            </a:r>
            <a:r>
              <a:rPr lang="sr-Cyrl-CS" altLang="en-US" sz="2200"/>
              <a:t> </a:t>
            </a:r>
            <a:r>
              <a:rPr lang="en-US" altLang="en-US" sz="2200"/>
              <a:t>finansijskom</a:t>
            </a:r>
            <a:r>
              <a:rPr lang="sr-Cyrl-CS" altLang="en-US" sz="2200"/>
              <a:t> </a:t>
            </a:r>
            <a:r>
              <a:rPr lang="en-US" altLang="en-US" sz="2200"/>
              <a:t>menadžeru</a:t>
            </a:r>
            <a:r>
              <a:rPr lang="sr-Cyrl-CS" altLang="en-US" sz="2200"/>
              <a:t> </a:t>
            </a:r>
            <a:r>
              <a:rPr lang="en-US" altLang="en-US" sz="2200"/>
              <a:t>preduzeća</a:t>
            </a:r>
            <a:r>
              <a:rPr lang="sr-Cyrl-CS" altLang="en-US" sz="2200"/>
              <a:t>?</a:t>
            </a:r>
            <a:r>
              <a:rPr lang="bs-Latn-BA" altLang="en-US" sz="2200"/>
              <a:t> </a:t>
            </a:r>
          </a:p>
          <a:p>
            <a:pPr lvl="1">
              <a:spcAft>
                <a:spcPts val="600"/>
              </a:spcAft>
            </a:pPr>
            <a:r>
              <a:rPr lang="bs-Latn-BA" altLang="en-US" sz="1900">
                <a:solidFill>
                  <a:schemeClr val="tx1"/>
                </a:solidFill>
              </a:rPr>
              <a:t>preduzeće će sklopiti terminski posao na tri mjeseca, terminski će </a:t>
            </a:r>
            <a:r>
              <a:rPr lang="bs-Latn-BA" altLang="en-US" sz="1900" i="1">
                <a:solidFill>
                  <a:schemeClr val="tx1"/>
                </a:solidFill>
              </a:rPr>
              <a:t>kupiti</a:t>
            </a:r>
            <a:r>
              <a:rPr lang="bs-Latn-BA" altLang="en-US" sz="1900">
                <a:solidFill>
                  <a:schemeClr val="tx1"/>
                </a:solidFill>
              </a:rPr>
              <a:t> 1.000€ po terminskom kursu 1€ = 125 din</a:t>
            </a:r>
          </a:p>
          <a:p>
            <a:pPr lvl="1">
              <a:spcAft>
                <a:spcPts val="600"/>
              </a:spcAft>
            </a:pPr>
            <a:r>
              <a:rPr lang="bs-Latn-BA" altLang="en-US" sz="1900">
                <a:solidFill>
                  <a:schemeClr val="tx1"/>
                </a:solidFill>
              </a:rPr>
              <a:t>kada obaveze dospiju na naplatu, preduzeće će izvršiti terminski posao. Banci će doznačiti 1.000€ po kursu od 1€=125din</a:t>
            </a:r>
          </a:p>
          <a:p>
            <a:pPr lvl="1">
              <a:spcAft>
                <a:spcPts val="600"/>
              </a:spcAft>
            </a:pPr>
            <a:r>
              <a:rPr lang="bs-Latn-BA" altLang="en-US" sz="1900">
                <a:solidFill>
                  <a:schemeClr val="tx1"/>
                </a:solidFill>
              </a:rPr>
              <a:t>Na ovaj način preduzeće je sigurno da će ga obaveza koštati 125.000din</a:t>
            </a:r>
          </a:p>
        </p:txBody>
      </p:sp>
      <p:graphicFrame>
        <p:nvGraphicFramePr>
          <p:cNvPr id="51204" name="Object 2">
            <a:extLst>
              <a:ext uri="{FF2B5EF4-FFF2-40B4-BE49-F238E27FC236}">
                <a16:creationId xmlns:a16="http://schemas.microsoft.com/office/drawing/2014/main" id="{CD94E645-02C1-4A2C-AAAE-02AB761FC5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68538" y="278130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51" imgH="215619" progId="Equation.3">
                  <p:embed/>
                </p:oleObj>
              </mc:Choice>
              <mc:Fallback>
                <p:oleObj name="Equation" r:id="rId2" imgW="114151" imgH="215619" progId="Equation.3">
                  <p:embed/>
                  <p:pic>
                    <p:nvPicPr>
                      <p:cNvPr id="51204" name="Object 2">
                        <a:extLst>
                          <a:ext uri="{FF2B5EF4-FFF2-40B4-BE49-F238E27FC236}">
                            <a16:creationId xmlns:a16="http://schemas.microsoft.com/office/drawing/2014/main" id="{CD94E645-02C1-4A2C-AAAE-02AB761FC5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278130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4DC75B13-90FA-4E81-BFCC-473F3651C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0350"/>
            <a:ext cx="8534400" cy="576263"/>
          </a:xfrm>
        </p:spPr>
        <p:txBody>
          <a:bodyPr/>
          <a:lstStyle/>
          <a:p>
            <a:pPr eaLnBrk="1" hangingPunct="1">
              <a:defRPr/>
            </a:pPr>
            <a:r>
              <a:rPr lang="bs-Latn-BA" cap="all" dirty="0">
                <a:solidFill>
                  <a:srgbClr val="7B9899"/>
                </a:solidFill>
              </a:rPr>
              <a:t>devizna tržišta I devizni </a:t>
            </a:r>
            <a:r>
              <a:rPr lang="bs-Latn-BA" cap="all" dirty="0" err="1">
                <a:solidFill>
                  <a:srgbClr val="7B9899"/>
                </a:solidFill>
              </a:rPr>
              <a:t>kursevi</a:t>
            </a:r>
            <a:endParaRPr lang="en-US" cap="all" dirty="0">
              <a:solidFill>
                <a:srgbClr val="7B9899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FD237D2-CBFB-46EE-A4E9-4A710FC5E62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1341438"/>
            <a:ext cx="8280400" cy="5327650"/>
          </a:xfrm>
        </p:spPr>
        <p:txBody>
          <a:bodyPr>
            <a:normAutofit fontScale="92500"/>
          </a:bodyPr>
          <a:lstStyle/>
          <a:p>
            <a:pPr>
              <a:spcAft>
                <a:spcPts val="600"/>
              </a:spcAft>
              <a:defRPr/>
            </a:pPr>
            <a:r>
              <a:rPr lang="bs-Latn-BA" sz="2400" dirty="0"/>
              <a:t>Špekuacije predstavljaju aktivnosti suprotne hedžovanju</a:t>
            </a:r>
          </a:p>
          <a:p>
            <a:pPr>
              <a:spcAft>
                <a:spcPts val="600"/>
              </a:spcAft>
              <a:defRPr/>
            </a:pPr>
            <a:r>
              <a:rPr lang="en-US" sz="2400" dirty="0" err="1"/>
              <a:t>Špekulant</a:t>
            </a:r>
            <a:r>
              <a:rPr lang="sr-Cyrl-CS" sz="2400" dirty="0"/>
              <a:t>-</a:t>
            </a:r>
            <a:r>
              <a:rPr lang="en-US" sz="2400" dirty="0"/>
              <a:t>lice</a:t>
            </a:r>
            <a:r>
              <a:rPr lang="sr-Cyrl-CS" sz="2400" dirty="0"/>
              <a:t> </a:t>
            </a:r>
            <a:r>
              <a:rPr lang="en-US" sz="2400" dirty="0" err="1"/>
              <a:t>koje</a:t>
            </a:r>
            <a:r>
              <a:rPr lang="sr-Cyrl-CS" sz="2400" dirty="0"/>
              <a:t> </a:t>
            </a:r>
            <a:r>
              <a:rPr lang="en-US" sz="2400" dirty="0" err="1"/>
              <a:t>želi</a:t>
            </a:r>
            <a:r>
              <a:rPr lang="sr-Cyrl-CS" sz="2400" dirty="0"/>
              <a:t> </a:t>
            </a:r>
            <a:r>
              <a:rPr lang="en-US" sz="2400" dirty="0"/>
              <a:t>da</a:t>
            </a:r>
            <a:r>
              <a:rPr lang="sr-Cyrl-CS" sz="2400" dirty="0"/>
              <a:t> </a:t>
            </a:r>
            <a:r>
              <a:rPr lang="en-US" sz="2400" dirty="0" err="1"/>
              <a:t>zaradi</a:t>
            </a:r>
            <a:r>
              <a:rPr lang="sr-Cyrl-CS" sz="2400" dirty="0"/>
              <a:t> </a:t>
            </a:r>
            <a:r>
              <a:rPr lang="en-US" sz="2400" dirty="0" err="1"/>
              <a:t>na</a:t>
            </a:r>
            <a:r>
              <a:rPr lang="sr-Cyrl-CS" sz="2400" dirty="0"/>
              <a:t> </a:t>
            </a:r>
            <a:r>
              <a:rPr lang="en-US" sz="2400" dirty="0" err="1"/>
              <a:t>promjenama</a:t>
            </a:r>
            <a:r>
              <a:rPr lang="sr-Cyrl-CS" sz="2400" dirty="0"/>
              <a:t> </a:t>
            </a:r>
            <a:r>
              <a:rPr lang="bs-Latn-BA" sz="2400" dirty="0"/>
              <a:t>kursa </a:t>
            </a:r>
            <a:r>
              <a:rPr lang="en-US" sz="2400" dirty="0" err="1"/>
              <a:t>i</a:t>
            </a:r>
            <a:r>
              <a:rPr lang="sr-Cyrl-CS" sz="2400" dirty="0"/>
              <a:t> </a:t>
            </a:r>
            <a:r>
              <a:rPr lang="en-US" sz="2400" dirty="0" err="1"/>
              <a:t>svjesno</a:t>
            </a:r>
            <a:r>
              <a:rPr lang="sr-Cyrl-CS" sz="2400" dirty="0"/>
              <a:t> </a:t>
            </a:r>
            <a:r>
              <a:rPr lang="en-US" sz="2400" dirty="0" err="1"/>
              <a:t>preuzima</a:t>
            </a:r>
            <a:r>
              <a:rPr lang="sr-Cyrl-CS" sz="2400" dirty="0"/>
              <a:t> </a:t>
            </a:r>
            <a:r>
              <a:rPr lang="en-US" sz="2400" dirty="0" err="1"/>
              <a:t>rizik</a:t>
            </a:r>
            <a:r>
              <a:rPr lang="sr-Cyrl-CS" sz="2400" dirty="0"/>
              <a:t> </a:t>
            </a:r>
            <a:endParaRPr lang="bs-Latn-BA" sz="2400" dirty="0"/>
          </a:p>
          <a:p>
            <a:pPr>
              <a:spcAft>
                <a:spcPts val="600"/>
              </a:spcAft>
              <a:defRPr/>
            </a:pPr>
            <a:r>
              <a:rPr lang="bs-Latn-BA" sz="2400" dirty="0"/>
              <a:t>K</a:t>
            </a:r>
            <a:r>
              <a:rPr lang="en-US" sz="2400" dirty="0" err="1"/>
              <a:t>upuje</a:t>
            </a:r>
            <a:r>
              <a:rPr lang="sr-Cyrl-CS" sz="2400" dirty="0"/>
              <a:t> </a:t>
            </a:r>
            <a:r>
              <a:rPr lang="bs-Latn-BA" sz="2400" dirty="0"/>
              <a:t>devizu</a:t>
            </a:r>
            <a:r>
              <a:rPr lang="sr-Cyrl-CS" sz="2400" dirty="0"/>
              <a:t> </a:t>
            </a:r>
            <a:r>
              <a:rPr lang="en-US" sz="2400" dirty="0" err="1"/>
              <a:t>na</a:t>
            </a:r>
            <a:r>
              <a:rPr lang="sr-Cyrl-CS" sz="2400" dirty="0"/>
              <a:t> </a:t>
            </a:r>
            <a:r>
              <a:rPr lang="en-US" sz="2400" dirty="0" err="1"/>
              <a:t>terminskom</a:t>
            </a:r>
            <a:r>
              <a:rPr lang="sr-Cyrl-CS" sz="2400" dirty="0"/>
              <a:t> </a:t>
            </a:r>
            <a:r>
              <a:rPr lang="en-US" sz="2400" dirty="0" err="1"/>
              <a:t>deviznom</a:t>
            </a:r>
            <a:r>
              <a:rPr lang="sr-Cyrl-CS" sz="2400" dirty="0"/>
              <a:t> </a:t>
            </a:r>
            <a:r>
              <a:rPr lang="en-US" sz="2400" dirty="0" err="1"/>
              <a:t>tržištu</a:t>
            </a:r>
            <a:r>
              <a:rPr lang="sr-Cyrl-CS" sz="2400" dirty="0"/>
              <a:t> </a:t>
            </a:r>
            <a:r>
              <a:rPr lang="en-US" sz="2400" dirty="0" err="1"/>
              <a:t>kada</a:t>
            </a:r>
            <a:r>
              <a:rPr lang="sr-Cyrl-CS" sz="2400" dirty="0"/>
              <a:t> </a:t>
            </a:r>
            <a:r>
              <a:rPr lang="en-US" sz="2400" dirty="0" err="1"/>
              <a:t>oč</a:t>
            </a:r>
            <a:r>
              <a:rPr lang="bs-Latn-BA" sz="2400" dirty="0"/>
              <a:t>e</a:t>
            </a:r>
            <a:r>
              <a:rPr lang="en-US" sz="2400" dirty="0" err="1"/>
              <a:t>kuje</a:t>
            </a:r>
            <a:r>
              <a:rPr lang="sr-Cyrl-CS" sz="2400" dirty="0"/>
              <a:t> </a:t>
            </a:r>
            <a:r>
              <a:rPr lang="bs-Latn-BA" sz="2400" dirty="0"/>
              <a:t>da će njena vrijednost po promtom kursu npr. za tri mjeseca biti veća od trenutne vrijednosti po terminskim kursu na tri mjeseca (npr. </a:t>
            </a:r>
            <a:r>
              <a:rPr lang="en-US" sz="2400" dirty="0"/>
              <a:t>KT3</a:t>
            </a:r>
            <a:r>
              <a:rPr lang="hr-BA" sz="2400" dirty="0"/>
              <a:t>=120din; </a:t>
            </a:r>
            <a:r>
              <a:rPr lang="en-US" sz="2400" dirty="0"/>
              <a:t>KP</a:t>
            </a:r>
            <a:r>
              <a:rPr lang="hr-BA" sz="2400" dirty="0"/>
              <a:t>(očekivani za 3 mj.)=125din)</a:t>
            </a:r>
            <a:endParaRPr lang="bs-Latn-BA" sz="2400" dirty="0"/>
          </a:p>
          <a:p>
            <a:pPr>
              <a:spcAft>
                <a:spcPts val="600"/>
              </a:spcAft>
              <a:defRPr/>
            </a:pPr>
            <a:r>
              <a:rPr lang="bs-Latn-BA" sz="2400" dirty="0"/>
              <a:t>Prodaje devizu</a:t>
            </a:r>
            <a:r>
              <a:rPr lang="sr-Cyrl-CS" sz="2400" dirty="0"/>
              <a:t> </a:t>
            </a:r>
            <a:r>
              <a:rPr lang="en-US" sz="2400" dirty="0" err="1"/>
              <a:t>na</a:t>
            </a:r>
            <a:r>
              <a:rPr lang="sr-Cyrl-CS" sz="2400" dirty="0"/>
              <a:t> </a:t>
            </a:r>
            <a:r>
              <a:rPr lang="en-US" sz="2400" dirty="0" err="1"/>
              <a:t>terminskom</a:t>
            </a:r>
            <a:r>
              <a:rPr lang="sr-Cyrl-CS" sz="2400" dirty="0"/>
              <a:t> </a:t>
            </a:r>
            <a:r>
              <a:rPr lang="en-US" sz="2400" dirty="0" err="1"/>
              <a:t>deviznom</a:t>
            </a:r>
            <a:r>
              <a:rPr lang="sr-Cyrl-CS" sz="2400" dirty="0"/>
              <a:t> </a:t>
            </a:r>
            <a:r>
              <a:rPr lang="en-US" sz="2400" dirty="0" err="1"/>
              <a:t>tržištu</a:t>
            </a:r>
            <a:r>
              <a:rPr lang="sr-Cyrl-CS" sz="2400" dirty="0"/>
              <a:t> </a:t>
            </a:r>
            <a:r>
              <a:rPr lang="en-US" sz="2400" dirty="0" err="1"/>
              <a:t>kada</a:t>
            </a:r>
            <a:r>
              <a:rPr lang="sr-Cyrl-CS" sz="2400" dirty="0"/>
              <a:t> </a:t>
            </a:r>
            <a:r>
              <a:rPr lang="en-US" sz="2400" dirty="0" err="1"/>
              <a:t>oč</a:t>
            </a:r>
            <a:r>
              <a:rPr lang="bs-Latn-BA" sz="2400" dirty="0"/>
              <a:t>e</a:t>
            </a:r>
            <a:r>
              <a:rPr lang="en-US" sz="2400" dirty="0" err="1"/>
              <a:t>kuje</a:t>
            </a:r>
            <a:r>
              <a:rPr lang="sr-Cyrl-CS" sz="2400" dirty="0"/>
              <a:t> </a:t>
            </a:r>
            <a:r>
              <a:rPr lang="bs-Latn-BA" sz="2400" dirty="0"/>
              <a:t>da će njena vrijednost po promtom kursu biti manja od trenutne vrijednosti po terminskim kursu na tri mjeseca.</a:t>
            </a:r>
            <a:r>
              <a:rPr lang="en-US" sz="2400" dirty="0"/>
              <a:t> </a:t>
            </a:r>
            <a:r>
              <a:rPr lang="hr-BA" sz="2400" dirty="0"/>
              <a:t>(npr. </a:t>
            </a:r>
            <a:r>
              <a:rPr lang="en-US" sz="2400" dirty="0"/>
              <a:t>KT3</a:t>
            </a:r>
            <a:r>
              <a:rPr lang="hr-BA" sz="2400" dirty="0"/>
              <a:t>=120din; </a:t>
            </a:r>
            <a:r>
              <a:rPr lang="en-US" sz="2400" dirty="0"/>
              <a:t>KP</a:t>
            </a:r>
            <a:r>
              <a:rPr lang="hr-BA" sz="2400" dirty="0"/>
              <a:t>(očekivani za 3 mj.)=115din)</a:t>
            </a:r>
            <a:endParaRPr lang="en-US" sz="2400" dirty="0"/>
          </a:p>
          <a:p>
            <a:pPr>
              <a:spcAft>
                <a:spcPts val="600"/>
              </a:spcAft>
              <a:defRPr/>
            </a:pPr>
            <a:r>
              <a:rPr lang="en-US" sz="2400" dirty="0" err="1"/>
              <a:t>Stabili</a:t>
            </a:r>
            <a:r>
              <a:rPr lang="bs-Latn-BA" sz="2400" dirty="0" err="1"/>
              <a:t>zujuće</a:t>
            </a:r>
            <a:r>
              <a:rPr lang="bs-Latn-BA" sz="2400" dirty="0"/>
              <a:t> i </a:t>
            </a:r>
            <a:r>
              <a:rPr lang="bs-Latn-BA" sz="2400" dirty="0" err="1"/>
              <a:t>destabilizujuće</a:t>
            </a:r>
            <a:r>
              <a:rPr lang="bs-Latn-BA" sz="2400" dirty="0"/>
              <a:t> špekulacije</a:t>
            </a:r>
          </a:p>
          <a:p>
            <a:pPr>
              <a:spcAft>
                <a:spcPts val="600"/>
              </a:spcAft>
              <a:defRPr/>
            </a:pPr>
            <a:endParaRPr lang="bs-Latn-BA" sz="2400" dirty="0"/>
          </a:p>
        </p:txBody>
      </p:sp>
      <p:graphicFrame>
        <p:nvGraphicFramePr>
          <p:cNvPr id="52228" name="Object 2">
            <a:extLst>
              <a:ext uri="{FF2B5EF4-FFF2-40B4-BE49-F238E27FC236}">
                <a16:creationId xmlns:a16="http://schemas.microsoft.com/office/drawing/2014/main" id="{929B6673-78F8-40BD-9BEF-85A021CAA8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68538" y="278130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51" imgH="215619" progId="Equation.3">
                  <p:embed/>
                </p:oleObj>
              </mc:Choice>
              <mc:Fallback>
                <p:oleObj name="Equation" r:id="rId2" imgW="114151" imgH="215619" progId="Equation.3">
                  <p:embed/>
                  <p:pic>
                    <p:nvPicPr>
                      <p:cNvPr id="52228" name="Object 2">
                        <a:extLst>
                          <a:ext uri="{FF2B5EF4-FFF2-40B4-BE49-F238E27FC236}">
                            <a16:creationId xmlns:a16="http://schemas.microsoft.com/office/drawing/2014/main" id="{929B6673-78F8-40BD-9BEF-85A021CAA8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278130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8FF8583-A614-406A-BFE6-26AD6B8AD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z="3300" b="0" i="0" u="none" strike="noStrike" kern="1200" cap="all" spc="0" normalizeH="0" baseline="0" noProof="0" dirty="0">
                <a:ln>
                  <a:noFill/>
                </a:ln>
                <a:solidFill>
                  <a:srgbClr val="7B9899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devizna tržišta</a:t>
            </a:r>
            <a:r>
              <a:rPr kumimoji="0" lang="en-US" sz="3300" b="0" i="0" u="none" strike="noStrike" kern="1200" cap="all" spc="0" normalizeH="0" baseline="0" noProof="0" dirty="0">
                <a:ln>
                  <a:noFill/>
                </a:ln>
                <a:solidFill>
                  <a:srgbClr val="7B9899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 I </a:t>
            </a:r>
            <a:r>
              <a:rPr kumimoji="0" lang="en-US" sz="3300" b="0" i="0" u="none" strike="noStrike" kern="1200" cap="all" spc="0" normalizeH="0" baseline="0" noProof="0" dirty="0" err="1">
                <a:ln>
                  <a:noFill/>
                </a:ln>
                <a:solidFill>
                  <a:srgbClr val="7B9899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devizni</a:t>
            </a:r>
            <a:r>
              <a:rPr kumimoji="0" lang="en-US" sz="3300" b="0" i="0" u="none" strike="noStrike" kern="1200" cap="all" spc="0" normalizeH="0" baseline="0" noProof="0" dirty="0">
                <a:ln>
                  <a:noFill/>
                </a:ln>
                <a:solidFill>
                  <a:srgbClr val="7B9899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 </a:t>
            </a:r>
            <a:r>
              <a:rPr kumimoji="0" lang="en-US" sz="3300" b="0" i="0" u="none" strike="noStrike" kern="1200" cap="all" spc="0" normalizeH="0" baseline="0" noProof="0" dirty="0" err="1">
                <a:ln>
                  <a:noFill/>
                </a:ln>
                <a:solidFill>
                  <a:srgbClr val="7B9899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kursevi</a:t>
            </a:r>
            <a:endParaRPr lang="bs-Latn-BA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8E71D90-C6F6-46CD-BD04-24A768C69CA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196752"/>
            <a:ext cx="8503920" cy="4902296"/>
          </a:xfrm>
        </p:spPr>
        <p:txBody>
          <a:bodyPr/>
          <a:lstStyle/>
          <a:p>
            <a:r>
              <a:rPr lang="bs-Latn-BA" dirty="0"/>
              <a:t>Nepokrivena kamatna arbitraža</a:t>
            </a:r>
          </a:p>
          <a:p>
            <a:pPr lvl="1"/>
            <a:r>
              <a:rPr lang="bs-Latn-BA" dirty="0"/>
              <a:t>Arbitraža?</a:t>
            </a:r>
          </a:p>
          <a:p>
            <a:pPr lvl="1"/>
            <a:r>
              <a:rPr lang="bs-Latn-BA" dirty="0"/>
              <a:t>Odnosi kamatnih stopa i kretanja deviznog kursa</a:t>
            </a:r>
          </a:p>
          <a:p>
            <a:pPr lvl="1"/>
            <a:r>
              <a:rPr lang="bs-Latn-BA" dirty="0"/>
              <a:t>Keri </a:t>
            </a:r>
            <a:r>
              <a:rPr lang="bs-Latn-BA" dirty="0" err="1"/>
              <a:t>trejd</a:t>
            </a:r>
            <a:endParaRPr lang="bs-Latn-BA" dirty="0"/>
          </a:p>
          <a:p>
            <a:r>
              <a:rPr lang="bs-Latn-BA" dirty="0"/>
              <a:t>Pokrivena kamatna arbitraža</a:t>
            </a:r>
          </a:p>
          <a:p>
            <a:pPr lvl="1"/>
            <a:r>
              <a:rPr lang="bs-Latn-BA" dirty="0"/>
              <a:t>Ako je domaća kamatna stopa veća od inostrane, inostrana valuta ima terminsku premiju</a:t>
            </a:r>
          </a:p>
          <a:p>
            <a:pPr lvl="1"/>
            <a:r>
              <a:rPr lang="bs-Latn-BA" dirty="0"/>
              <a:t>Kada to ne vrijedi-postoji prostor za arbitražu</a:t>
            </a:r>
          </a:p>
          <a:p>
            <a:pPr lvl="1"/>
            <a:r>
              <a:rPr lang="bs-Latn-BA" dirty="0"/>
              <a:t>Pokriveni kamatni arbitražni paritet</a:t>
            </a:r>
          </a:p>
          <a:p>
            <a:pPr lvl="1"/>
            <a:r>
              <a:rPr lang="bs-Latn-BA" dirty="0"/>
              <a:t>i-i*=TD, ako je i&lt;i*, odnosno </a:t>
            </a:r>
            <a:r>
              <a:rPr lang="pl-PL" dirty="0"/>
              <a:t>i-i*=TP, ako je i&gt;i*</a:t>
            </a:r>
          </a:p>
          <a:p>
            <a:pPr lvl="1"/>
            <a:r>
              <a:rPr lang="bs-Latn-BA" dirty="0"/>
              <a:t>i-i*=(TK-PK)/PK</a:t>
            </a:r>
          </a:p>
          <a:p>
            <a:pPr lvl="1"/>
            <a:r>
              <a:rPr lang="bs-Latn-BA" dirty="0"/>
              <a:t>Margina pokrivene kamatne arbitraže</a:t>
            </a:r>
          </a:p>
          <a:p>
            <a:pPr lvl="2"/>
            <a:r>
              <a:rPr lang="bs-Latn-BA" dirty="0"/>
              <a:t>PKAM =(i-i*)/(1+i*)-(TK-PK)/PK</a:t>
            </a:r>
          </a:p>
          <a:p>
            <a:pPr lvl="1"/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618396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F78BA00-92EF-4C9B-A5E0-D5F6D2B71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Pokrivena</a:t>
            </a:r>
            <a:r>
              <a:rPr lang="en-US" dirty="0"/>
              <a:t> </a:t>
            </a:r>
            <a:r>
              <a:rPr lang="en-US" dirty="0" err="1"/>
              <a:t>kamatna</a:t>
            </a:r>
            <a:r>
              <a:rPr lang="en-US" dirty="0"/>
              <a:t> </a:t>
            </a:r>
            <a:r>
              <a:rPr lang="en-US" dirty="0" err="1"/>
              <a:t>arbitra</a:t>
            </a:r>
            <a:r>
              <a:rPr lang="bs-Latn-BA" dirty="0" err="1"/>
              <a:t>ža</a:t>
            </a:r>
            <a:endParaRPr lang="bs-Latn-BA" dirty="0"/>
          </a:p>
        </p:txBody>
      </p:sp>
      <p:pic>
        <p:nvPicPr>
          <p:cNvPr id="5" name="Čuvar mesta za sadržaj 4">
            <a:extLst>
              <a:ext uri="{FF2B5EF4-FFF2-40B4-BE49-F238E27FC236}">
                <a16:creationId xmlns:a16="http://schemas.microsoft.com/office/drawing/2014/main" id="{371ABAC0-51A4-4434-9E71-EF6307C069D4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27087" y="987426"/>
            <a:ext cx="7345313" cy="5111750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D90B05F-9D1A-445A-BF2E-668005E8D3BC}"/>
              </a:ext>
            </a:extLst>
          </p:cNvPr>
          <p:cNvSpPr txBox="1">
            <a:spLocks/>
          </p:cNvSpPr>
          <p:nvPr/>
        </p:nvSpPr>
        <p:spPr bwMode="auto">
          <a:xfrm>
            <a:off x="539750" y="6099175"/>
            <a:ext cx="7777163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marL="0" indent="0" eaLnBrk="1" hangingPunct="1">
              <a:buNone/>
            </a:pPr>
            <a:r>
              <a:rPr lang="bs-Latn-BA" altLang="en-US" sz="1600" dirty="0"/>
              <a:t>Izvor: D. Salvatore, Međunarodna ekonomija, 2016</a:t>
            </a:r>
          </a:p>
        </p:txBody>
      </p:sp>
    </p:spTree>
    <p:extLst>
      <p:ext uri="{BB962C8B-B14F-4D97-AF65-F5344CB8AC3E}">
        <p14:creationId xmlns:p14="http://schemas.microsoft.com/office/powerpoint/2010/main" val="2811773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8FF8583-A614-406A-BFE6-26AD6B8AD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z="3300" b="0" i="0" u="none" strike="noStrike" kern="1200" cap="all" spc="0" normalizeH="0" baseline="0" noProof="0" dirty="0">
                <a:ln>
                  <a:noFill/>
                </a:ln>
                <a:solidFill>
                  <a:srgbClr val="7B9899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devizna tržišta</a:t>
            </a:r>
            <a:r>
              <a:rPr kumimoji="0" lang="en-US" sz="3300" b="0" i="0" u="none" strike="noStrike" kern="1200" cap="all" spc="0" normalizeH="0" baseline="0" noProof="0" dirty="0">
                <a:ln>
                  <a:noFill/>
                </a:ln>
                <a:solidFill>
                  <a:srgbClr val="7B9899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 I </a:t>
            </a:r>
            <a:r>
              <a:rPr kumimoji="0" lang="en-US" sz="3300" b="0" i="0" u="none" strike="noStrike" kern="1200" cap="all" spc="0" normalizeH="0" baseline="0" noProof="0" dirty="0" err="1">
                <a:ln>
                  <a:noFill/>
                </a:ln>
                <a:solidFill>
                  <a:srgbClr val="7B9899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devizni</a:t>
            </a:r>
            <a:r>
              <a:rPr kumimoji="0" lang="en-US" sz="3300" b="0" i="0" u="none" strike="noStrike" kern="1200" cap="all" spc="0" normalizeH="0" baseline="0" noProof="0" dirty="0">
                <a:ln>
                  <a:noFill/>
                </a:ln>
                <a:solidFill>
                  <a:srgbClr val="7B9899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 </a:t>
            </a:r>
            <a:r>
              <a:rPr kumimoji="0" lang="en-US" sz="3300" b="0" i="0" u="none" strike="noStrike" kern="1200" cap="all" spc="0" normalizeH="0" baseline="0" noProof="0" dirty="0" err="1">
                <a:ln>
                  <a:noFill/>
                </a:ln>
                <a:solidFill>
                  <a:srgbClr val="7B9899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kursevi</a:t>
            </a:r>
            <a:endParaRPr lang="bs-Latn-BA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8E71D90-C6F6-46CD-BD04-24A768C69CA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196752"/>
            <a:ext cx="8503920" cy="4902296"/>
          </a:xfrm>
        </p:spPr>
        <p:txBody>
          <a:bodyPr/>
          <a:lstStyle/>
          <a:p>
            <a:r>
              <a:rPr lang="bs-Latn-BA" dirty="0" err="1"/>
              <a:t>Evrovaluta</a:t>
            </a:r>
            <a:r>
              <a:rPr lang="bs-Latn-BA" dirty="0"/>
              <a:t> ili </a:t>
            </a:r>
            <a:r>
              <a:rPr lang="bs-Latn-BA" dirty="0" err="1"/>
              <a:t>ofšor</a:t>
            </a:r>
            <a:r>
              <a:rPr lang="bs-Latn-BA" dirty="0"/>
              <a:t> finansijska tržišta</a:t>
            </a:r>
          </a:p>
          <a:p>
            <a:pPr lvl="1"/>
            <a:r>
              <a:rPr lang="bs-Latn-BA" dirty="0" err="1"/>
              <a:t>Evrovaluta</a:t>
            </a:r>
            <a:r>
              <a:rPr lang="bs-Latn-BA" dirty="0"/>
              <a:t> ≠evro</a:t>
            </a:r>
          </a:p>
          <a:p>
            <a:pPr lvl="1"/>
            <a:r>
              <a:rPr lang="bs-Latn-BA" dirty="0" err="1"/>
              <a:t>Evrovaluta</a:t>
            </a:r>
            <a:r>
              <a:rPr lang="bs-Latn-BA" dirty="0"/>
              <a:t>-depoziti jedna poslovne banke u van zemlje porijekla </a:t>
            </a:r>
          </a:p>
          <a:p>
            <a:pPr lvl="1"/>
            <a:r>
              <a:rPr lang="bs-Latn-BA" dirty="0"/>
              <a:t>Dolar položen kao depozit u npr. francuskoj </a:t>
            </a:r>
            <a:r>
              <a:rPr lang="bs-Latn-BA" dirty="0" err="1"/>
              <a:t>banci</a:t>
            </a:r>
            <a:r>
              <a:rPr lang="bs-Latn-BA" dirty="0"/>
              <a:t> – </a:t>
            </a:r>
            <a:r>
              <a:rPr lang="bs-Latn-BA" dirty="0" err="1"/>
              <a:t>evrdolar</a:t>
            </a:r>
            <a:endParaRPr lang="bs-Latn-BA" dirty="0"/>
          </a:p>
          <a:p>
            <a:pPr lvl="1"/>
            <a:r>
              <a:rPr lang="bs-Latn-BA" dirty="0"/>
              <a:t>Tržište </a:t>
            </a:r>
            <a:r>
              <a:rPr lang="bs-Latn-BA" dirty="0" err="1"/>
              <a:t>evrovalute</a:t>
            </a:r>
            <a:endParaRPr lang="bs-Latn-BA" dirty="0"/>
          </a:p>
          <a:p>
            <a:pPr lvl="1"/>
            <a:r>
              <a:rPr lang="bs-Latn-BA" dirty="0" err="1"/>
              <a:t>Ofšor</a:t>
            </a:r>
            <a:r>
              <a:rPr lang="bs-Latn-BA" dirty="0"/>
              <a:t> depoziti</a:t>
            </a:r>
          </a:p>
          <a:p>
            <a:pPr lvl="1"/>
            <a:r>
              <a:rPr lang="bs-Latn-BA" dirty="0"/>
              <a:t>Razlozi nastanka i rasta tržišta </a:t>
            </a:r>
            <a:r>
              <a:rPr lang="bs-Latn-BA" dirty="0" err="1"/>
              <a:t>evrovalute</a:t>
            </a:r>
            <a:endParaRPr lang="bs-Latn-BA" dirty="0"/>
          </a:p>
          <a:p>
            <a:pPr lvl="1"/>
            <a:r>
              <a:rPr lang="bs-Latn-BA" dirty="0" err="1"/>
              <a:t>Opacije</a:t>
            </a:r>
            <a:r>
              <a:rPr lang="bs-Latn-BA" dirty="0"/>
              <a:t> </a:t>
            </a:r>
            <a:r>
              <a:rPr lang="bs-Latn-BA" dirty="0" err="1"/>
              <a:t>ei</a:t>
            </a:r>
            <a:r>
              <a:rPr lang="bs-Latn-BA" dirty="0"/>
              <a:t> efekti na tržištu </a:t>
            </a:r>
            <a:r>
              <a:rPr lang="bs-Latn-BA" dirty="0" err="1"/>
              <a:t>evovalute</a:t>
            </a:r>
            <a:r>
              <a:rPr lang="bs-Latn-BA" dirty="0"/>
              <a:t> (kreiranje novca?-M1 ili M2), efikasnost stabilizacionih politika, nestabilnost </a:t>
            </a:r>
            <a:r>
              <a:rPr lang="bs-Latn-BA" dirty="0" err="1"/>
              <a:t>k.s</a:t>
            </a:r>
            <a:r>
              <a:rPr lang="bs-Latn-BA" dirty="0"/>
              <a:t>., bankarska regulativa)</a:t>
            </a:r>
          </a:p>
          <a:p>
            <a:pPr lvl="1"/>
            <a:r>
              <a:rPr lang="bs-Latn-BA" dirty="0" err="1"/>
              <a:t>Evroobveznice</a:t>
            </a:r>
            <a:r>
              <a:rPr lang="bs-Latn-BA" dirty="0"/>
              <a:t>, strane obveznice, </a:t>
            </a:r>
            <a:r>
              <a:rPr lang="bs-Latn-BA" dirty="0" err="1"/>
              <a:t>evrozapisi</a:t>
            </a:r>
            <a:endParaRPr lang="bs-Latn-BA" dirty="0"/>
          </a:p>
          <a:p>
            <a:pPr lvl="1"/>
            <a:r>
              <a:rPr lang="bs-Latn-BA" dirty="0"/>
              <a:t>LIBOR</a:t>
            </a:r>
            <a:r>
              <a:rPr lang="bs-Latn-BA"/>
              <a:t>, EURIBOR</a:t>
            </a:r>
            <a:endParaRPr lang="bs-Latn-BA" dirty="0"/>
          </a:p>
          <a:p>
            <a:pPr lvl="1"/>
            <a:endParaRPr lang="bs-Latn-BA" dirty="0"/>
          </a:p>
          <a:p>
            <a:pPr lvl="1"/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07669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24781E5-4F99-EF38-310F-C2543E34D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Pitanja</a:t>
            </a:r>
            <a:endParaRPr lang="bs-Latn-BA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391046BF-AF16-B237-B34D-22E3F486773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60363" indent="-360363">
              <a:buNone/>
            </a:pPr>
            <a:r>
              <a:rPr lang="bs-Latn-BA" sz="1500" dirty="0"/>
              <a:t>1.	Funkcije deviznog tržišta</a:t>
            </a:r>
          </a:p>
          <a:p>
            <a:pPr marL="360363" indent="-360363">
              <a:buNone/>
            </a:pPr>
            <a:r>
              <a:rPr lang="bs-Latn-BA" sz="1500" dirty="0"/>
              <a:t>2.	Ravnotežni devizni kurs (grafički prikaz)</a:t>
            </a:r>
          </a:p>
          <a:p>
            <a:pPr marL="360363" indent="-360363">
              <a:buNone/>
            </a:pPr>
            <a:r>
              <a:rPr lang="bs-Latn-BA" sz="1500" dirty="0"/>
              <a:t>3.	Devizni kurs i platni bilans (devizni kurs viši i niži od ravnotežnog, promjena deviznih rezervi)</a:t>
            </a:r>
          </a:p>
          <a:p>
            <a:pPr marL="360363" indent="-360363">
              <a:buNone/>
            </a:pPr>
            <a:r>
              <a:rPr lang="bs-Latn-BA" sz="1500" dirty="0"/>
              <a:t>4.	Promptni i terminski devizni </a:t>
            </a:r>
            <a:r>
              <a:rPr lang="bs-Latn-BA" sz="1500" dirty="0" err="1"/>
              <a:t>kursevi</a:t>
            </a:r>
            <a:endParaRPr lang="bs-Latn-BA" sz="1500" dirty="0"/>
          </a:p>
          <a:p>
            <a:pPr marL="360363" indent="-360363">
              <a:buNone/>
            </a:pPr>
            <a:r>
              <a:rPr lang="bs-Latn-BA" sz="1500" dirty="0"/>
              <a:t>5.	Valutni </a:t>
            </a:r>
            <a:r>
              <a:rPr lang="bs-Latn-BA" sz="1500" dirty="0" err="1"/>
              <a:t>svopovi</a:t>
            </a:r>
            <a:endParaRPr lang="bs-Latn-BA" sz="1500" dirty="0"/>
          </a:p>
          <a:p>
            <a:pPr marL="360363" indent="-360363">
              <a:buNone/>
            </a:pPr>
            <a:r>
              <a:rPr lang="bs-Latn-BA" sz="1500" dirty="0"/>
              <a:t>6.	Devizni </a:t>
            </a:r>
            <a:r>
              <a:rPr lang="bs-Latn-BA" sz="1500" dirty="0" err="1"/>
              <a:t>fjučersi</a:t>
            </a:r>
            <a:endParaRPr lang="bs-Latn-BA" sz="1500" dirty="0"/>
          </a:p>
          <a:p>
            <a:pPr marL="360363" indent="-360363">
              <a:buNone/>
            </a:pPr>
            <a:r>
              <a:rPr lang="bs-Latn-BA" sz="1500" dirty="0"/>
              <a:t>7.	Devizne opcije</a:t>
            </a:r>
          </a:p>
          <a:p>
            <a:pPr marL="360363" indent="-360363">
              <a:buNone/>
            </a:pPr>
            <a:r>
              <a:rPr lang="bs-Latn-BA" sz="1500" dirty="0"/>
              <a:t>8.	Rizici deviznog kursa</a:t>
            </a:r>
          </a:p>
          <a:p>
            <a:pPr marL="360363" indent="-360363">
              <a:buNone/>
            </a:pPr>
            <a:r>
              <a:rPr lang="bs-Latn-BA" sz="1500" dirty="0"/>
              <a:t>9.	</a:t>
            </a:r>
            <a:r>
              <a:rPr lang="bs-Latn-BA" sz="1500" dirty="0" err="1"/>
              <a:t>Hedžing</a:t>
            </a:r>
            <a:r>
              <a:rPr lang="bs-Latn-BA" sz="1500" dirty="0"/>
              <a:t> na deviznom tržištu</a:t>
            </a:r>
          </a:p>
          <a:p>
            <a:pPr marL="360363" indent="-360363">
              <a:buNone/>
            </a:pPr>
            <a:r>
              <a:rPr lang="bs-Latn-BA" sz="1500" dirty="0"/>
              <a:t>10.	Špekulacije na deviznom tržištu</a:t>
            </a:r>
          </a:p>
          <a:p>
            <a:pPr marL="360363" indent="-360363">
              <a:buNone/>
            </a:pPr>
            <a:r>
              <a:rPr lang="bs-Latn-BA" sz="1500" dirty="0"/>
              <a:t>11.	Nepokrivena kamatna arbitraža</a:t>
            </a:r>
          </a:p>
          <a:p>
            <a:pPr marL="360363" indent="-360363">
              <a:buNone/>
            </a:pPr>
            <a:r>
              <a:rPr lang="bs-Latn-BA" sz="1500" dirty="0"/>
              <a:t>12.	Pokrivena kamatna arbitraža</a:t>
            </a:r>
          </a:p>
          <a:p>
            <a:pPr marL="360363" indent="-360363">
              <a:buNone/>
            </a:pPr>
            <a:r>
              <a:rPr lang="bs-Latn-BA" sz="1500" dirty="0"/>
              <a:t>13.	Kamatni paritet pri pokrivenoj arbitraži (grafički prikaz)</a:t>
            </a:r>
          </a:p>
          <a:p>
            <a:pPr marL="360363" indent="-360363">
              <a:buNone/>
            </a:pPr>
            <a:r>
              <a:rPr lang="bs-Latn-BA" sz="1500" dirty="0"/>
              <a:t>14.	Margina u pokrivenoj kamatnoj arbitraži</a:t>
            </a:r>
          </a:p>
          <a:p>
            <a:pPr marL="360363" indent="-360363">
              <a:buNone/>
            </a:pPr>
            <a:r>
              <a:rPr lang="bs-Latn-BA" sz="1500" dirty="0"/>
              <a:t>15.	</a:t>
            </a:r>
            <a:r>
              <a:rPr lang="bs-Latn-BA" sz="1500" dirty="0" err="1"/>
              <a:t>Evrovalutno</a:t>
            </a:r>
            <a:r>
              <a:rPr lang="bs-Latn-BA" sz="1500" dirty="0"/>
              <a:t> tržište -karakteristike i nastanak</a:t>
            </a:r>
          </a:p>
          <a:p>
            <a:pPr marL="360363" indent="-360363">
              <a:buNone/>
            </a:pPr>
            <a:r>
              <a:rPr lang="bs-Latn-BA" sz="1500" dirty="0"/>
              <a:t>16.	</a:t>
            </a:r>
            <a:r>
              <a:rPr lang="bs-Latn-BA" sz="1500" dirty="0" err="1"/>
              <a:t>Evrovalutno</a:t>
            </a:r>
            <a:r>
              <a:rPr lang="bs-Latn-BA" sz="1500" dirty="0"/>
              <a:t> tržište – operacije, efekti, </a:t>
            </a:r>
            <a:r>
              <a:rPr lang="bs-Latn-BA" sz="1500" dirty="0" err="1"/>
              <a:t>evroobveznice</a:t>
            </a:r>
            <a:r>
              <a:rPr lang="bs-Latn-BA" sz="1500" dirty="0"/>
              <a:t>, </a:t>
            </a:r>
            <a:r>
              <a:rPr lang="bs-Latn-BA" sz="1500" dirty="0" err="1"/>
              <a:t>evrozapisi</a:t>
            </a:r>
            <a:endParaRPr lang="bs-Latn-BA" sz="1500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333788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97D11-EA68-4955-BE06-B0AC6F55F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6794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bs-Latn-BA"/>
            </a:br>
            <a:r>
              <a:rPr lang="bs-Latn-BA"/>
              <a:t>POJAM DEVIZNOG KURSA</a:t>
            </a:r>
            <a:endParaRPr lang="en-US"/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FA262355-CD26-44F8-87A0-4473CE54630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15913" y="1412875"/>
            <a:ext cx="8505825" cy="4999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Definicija – cijena strane valute izražena u jedinicama domaćeg novca (</a:t>
            </a:r>
            <a:r>
              <a:rPr lang="bs-Latn-BA" altLang="en-US" sz="2100" dirty="0" err="1"/>
              <a:t>dir.notiranje</a:t>
            </a:r>
            <a:r>
              <a:rPr lang="bs-Latn-BA" altLang="en-US" sz="2100" dirty="0"/>
              <a:t>) </a:t>
            </a:r>
            <a:endParaRPr lang="en-US" altLang="en-US" sz="2100" dirty="0"/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Notiranje </a:t>
            </a:r>
          </a:p>
          <a:p>
            <a:pPr lvl="2" eaLnBrk="1" hangingPunct="1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bs-Latn-BA" altLang="en-US" sz="1600" dirty="0"/>
              <a:t>direktno notiranje  </a:t>
            </a:r>
          </a:p>
          <a:p>
            <a:pPr lvl="2" eaLnBrk="1" hangingPunct="1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bs-Latn-BA" altLang="en-US" sz="1600" dirty="0"/>
              <a:t>indirektno notiranje 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bs-Latn-BA" altLang="en-US" sz="2100" dirty="0"/>
              <a:t>Fiksni (devizni paritet) i fluktuirajući (odnos ponude i tražnje)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Promjene deviznog kursa</a:t>
            </a:r>
          </a:p>
          <a:p>
            <a:pPr lvl="2" eaLnBrk="1" hangingPunct="1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bs-Latn-BA" altLang="en-US" sz="1600" dirty="0" err="1"/>
              <a:t>apresijacija</a:t>
            </a:r>
            <a:r>
              <a:rPr lang="bs-Latn-BA" altLang="en-US" sz="1600" dirty="0"/>
              <a:t> </a:t>
            </a:r>
            <a:r>
              <a:rPr lang="bs-Latn-BA" altLang="en-US" sz="1600" dirty="0" err="1"/>
              <a:t>vs</a:t>
            </a:r>
            <a:r>
              <a:rPr lang="bs-Latn-BA" altLang="en-US" sz="1600" dirty="0"/>
              <a:t> revalvacija</a:t>
            </a:r>
          </a:p>
          <a:p>
            <a:pPr lvl="2" eaLnBrk="1" hangingPunct="1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bs-Latn-BA" altLang="en-US" sz="1600" dirty="0" err="1"/>
              <a:t>depresijacija</a:t>
            </a:r>
            <a:r>
              <a:rPr lang="bs-Latn-BA" altLang="en-US" sz="1600" dirty="0"/>
              <a:t> </a:t>
            </a:r>
            <a:r>
              <a:rPr lang="bs-Latn-BA" altLang="en-US" sz="1600" dirty="0" err="1"/>
              <a:t>vs</a:t>
            </a:r>
            <a:r>
              <a:rPr lang="bs-Latn-BA" altLang="en-US" sz="1600" dirty="0"/>
              <a:t> devalvacija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 err="1"/>
              <a:t>Apresijacija</a:t>
            </a:r>
            <a:r>
              <a:rPr lang="bs-Latn-BA" altLang="en-US" sz="2100" dirty="0"/>
              <a:t>/revalvacija domaće valute </a:t>
            </a:r>
            <a:r>
              <a:rPr lang="bs-Latn-BA" altLang="en-US" sz="2100" dirty="0" err="1"/>
              <a:t>valute</a:t>
            </a:r>
            <a:r>
              <a:rPr lang="bs-Latn-BA" altLang="en-US" sz="2100" dirty="0"/>
              <a:t> poskupljuje izvoz u pojeftinjuje uvoz 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 err="1"/>
              <a:t>Depresijacija</a:t>
            </a:r>
            <a:r>
              <a:rPr lang="bs-Latn-BA" altLang="en-US" sz="2100" dirty="0"/>
              <a:t>/devalvacija domaće valute pojeftinjuje izvoz i poskupljuje uvoz</a:t>
            </a:r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bs-Latn-BA" altLang="en-US" sz="1600" dirty="0"/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bs-Latn-BA" alt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9034474A-9639-45C1-8E9C-C04BAF982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76872"/>
            <a:ext cx="8534400" cy="758825"/>
          </a:xfrm>
        </p:spPr>
        <p:txBody>
          <a:bodyPr/>
          <a:lstStyle/>
          <a:p>
            <a:pPr eaLnBrk="1" hangingPunct="1"/>
            <a:r>
              <a:rPr lang="en-US" altLang="en-US" dirty="0" err="1">
                <a:solidFill>
                  <a:srgbClr val="7B9899"/>
                </a:solidFill>
              </a:rPr>
              <a:t>Formiranje</a:t>
            </a:r>
            <a:r>
              <a:rPr lang="en-US" altLang="en-US" dirty="0">
                <a:solidFill>
                  <a:srgbClr val="7B9899"/>
                </a:solidFill>
              </a:rPr>
              <a:t> de</a:t>
            </a:r>
            <a:r>
              <a:rPr lang="hr-BA" altLang="en-US" dirty="0">
                <a:solidFill>
                  <a:srgbClr val="7B9899"/>
                </a:solidFill>
              </a:rPr>
              <a:t>viznog kursa dolara pri fluktuirajućem režimu</a:t>
            </a:r>
            <a:endParaRPr lang="en-US" altLang="en-US" dirty="0">
              <a:solidFill>
                <a:srgbClr val="7B9899"/>
              </a:solidFill>
            </a:endParaRPr>
          </a:p>
        </p:txBody>
      </p:sp>
      <p:pic>
        <p:nvPicPr>
          <p:cNvPr id="3" name="Content Placeholder 2" descr="Chart&#10;&#10;Description automatically generated">
            <a:extLst>
              <a:ext uri="{FF2B5EF4-FFF2-40B4-BE49-F238E27FC236}">
                <a16:creationId xmlns:a16="http://schemas.microsoft.com/office/drawing/2014/main" id="{60B8E648-2C13-463F-BD49-6AED8E496600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700808"/>
            <a:ext cx="5688632" cy="3959771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2BC53F-E48B-47E8-B91D-7A49FC90A910}"/>
              </a:ext>
            </a:extLst>
          </p:cNvPr>
          <p:cNvSpPr txBox="1">
            <a:spLocks/>
          </p:cNvSpPr>
          <p:nvPr/>
        </p:nvSpPr>
        <p:spPr>
          <a:xfrm>
            <a:off x="323850" y="5516563"/>
            <a:ext cx="8424863" cy="9366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74320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Char char="Ø"/>
              <a:defRPr/>
            </a:pPr>
            <a:endParaRPr lang="en-US" sz="1600" dirty="0">
              <a:latin typeface="+mn-lt"/>
              <a:cs typeface="+mn-cs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CD517D1-0093-4580-907E-D9FCD9CFEB66}"/>
              </a:ext>
            </a:extLst>
          </p:cNvPr>
          <p:cNvSpPr txBox="1">
            <a:spLocks/>
          </p:cNvSpPr>
          <p:nvPr/>
        </p:nvSpPr>
        <p:spPr bwMode="auto">
          <a:xfrm>
            <a:off x="539750" y="5732463"/>
            <a:ext cx="7777163" cy="75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marL="0" indent="0" eaLnBrk="1" hangingPunct="1">
              <a:buNone/>
            </a:pPr>
            <a:r>
              <a:rPr lang="bs-Latn-BA" altLang="en-US" sz="1600" dirty="0"/>
              <a:t>Izvor: D. Salvatore, Međunarodna ekonomija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77929CD1-A8F4-48F2-BDB5-47F28A18E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0350"/>
            <a:ext cx="8534400" cy="576263"/>
          </a:xfrm>
        </p:spPr>
        <p:txBody>
          <a:bodyPr/>
          <a:lstStyle/>
          <a:p>
            <a:pPr eaLnBrk="1" hangingPunct="1">
              <a:defRPr/>
            </a:pPr>
            <a:r>
              <a:rPr lang="bs-Latn-BA" cap="all" dirty="0">
                <a:solidFill>
                  <a:srgbClr val="7B9899"/>
                </a:solidFill>
              </a:rPr>
              <a:t>devizna tržišta</a:t>
            </a:r>
            <a:r>
              <a:rPr lang="en-US" cap="all" dirty="0">
                <a:solidFill>
                  <a:srgbClr val="7B9899"/>
                </a:solidFill>
              </a:rPr>
              <a:t> I </a:t>
            </a:r>
            <a:r>
              <a:rPr lang="en-US" cap="all" dirty="0" err="1">
                <a:solidFill>
                  <a:srgbClr val="7B9899"/>
                </a:solidFill>
              </a:rPr>
              <a:t>devizni</a:t>
            </a:r>
            <a:r>
              <a:rPr lang="en-US" cap="all" dirty="0">
                <a:solidFill>
                  <a:srgbClr val="7B9899"/>
                </a:solidFill>
              </a:rPr>
              <a:t> </a:t>
            </a:r>
            <a:r>
              <a:rPr lang="en-US" cap="all" dirty="0" err="1">
                <a:solidFill>
                  <a:srgbClr val="7B9899"/>
                </a:solidFill>
              </a:rPr>
              <a:t>kursevi</a:t>
            </a:r>
            <a:endParaRPr lang="en-US" cap="all" dirty="0">
              <a:solidFill>
                <a:srgbClr val="7B9899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5C9AFC6-4020-4493-AD34-D5C6F37D021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1484783"/>
            <a:ext cx="8280400" cy="537321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bs-Latn-BA" sz="2200" dirty="0"/>
              <a:t>Tržište na kome pojedinci, firme i banke kupuju i prodaju stranu valutu</a:t>
            </a:r>
          </a:p>
          <a:p>
            <a:pPr>
              <a:defRPr/>
            </a:pPr>
            <a:r>
              <a:rPr lang="bs-Latn-BA" sz="2200" dirty="0"/>
              <a:t>Funkcije deviznog tržišta</a:t>
            </a:r>
          </a:p>
          <a:p>
            <a:pPr>
              <a:defRPr/>
            </a:pPr>
            <a:r>
              <a:rPr lang="bs-Latn-BA" sz="2200" dirty="0"/>
              <a:t>Četiri učesnika u razmjeni</a:t>
            </a:r>
          </a:p>
          <a:p>
            <a:pPr>
              <a:defRPr/>
            </a:pPr>
            <a:r>
              <a:rPr lang="bs-Latn-BA" sz="2200" dirty="0"/>
              <a:t>London je najveće devizno tržište (31% prometa), slijede  Njujork(19%), a zatim Tokio, Singapur i Frankfurt</a:t>
            </a:r>
          </a:p>
          <a:p>
            <a:pPr>
              <a:defRPr/>
            </a:pPr>
            <a:r>
              <a:rPr lang="bs-Latn-BA" sz="2200" dirty="0"/>
              <a:t>Promet 1,9 biliona dolara </a:t>
            </a:r>
            <a:r>
              <a:rPr lang="bs-Latn-BA" sz="2200" u="sng" dirty="0"/>
              <a:t>dnevno</a:t>
            </a:r>
            <a:r>
              <a:rPr lang="bs-Latn-BA" sz="2200" dirty="0"/>
              <a:t> (podatak za 2004, BIS banka)</a:t>
            </a:r>
            <a:r>
              <a:rPr lang="en-US" sz="2200" dirty="0"/>
              <a:t> a </a:t>
            </a:r>
            <a:r>
              <a:rPr lang="en-US" sz="2200" dirty="0" err="1"/>
              <a:t>danas</a:t>
            </a:r>
            <a:r>
              <a:rPr lang="bs-Latn-BA" sz="2200" dirty="0"/>
              <a:t> </a:t>
            </a:r>
            <a:r>
              <a:rPr lang="bs-Latn-BA" sz="2200"/>
              <a:t>(april 2022)</a:t>
            </a:r>
            <a:r>
              <a:rPr lang="en-US" sz="2200"/>
              <a:t> </a:t>
            </a:r>
            <a:r>
              <a:rPr lang="en-US" sz="2200" dirty="0" err="1"/>
              <a:t>preko</a:t>
            </a:r>
            <a:r>
              <a:rPr lang="en-US" sz="2200" dirty="0"/>
              <a:t> </a:t>
            </a:r>
            <a:r>
              <a:rPr lang="bs-Latn-BA" sz="2200" dirty="0"/>
              <a:t>7.5</a:t>
            </a:r>
            <a:r>
              <a:rPr lang="en-US" sz="2200" dirty="0"/>
              <a:t> </a:t>
            </a:r>
            <a:r>
              <a:rPr lang="en-US" sz="2200" dirty="0" err="1"/>
              <a:t>biliona</a:t>
            </a:r>
            <a:r>
              <a:rPr lang="en-US" sz="2200" dirty="0"/>
              <a:t> </a:t>
            </a:r>
            <a:r>
              <a:rPr lang="en-US" sz="2200" dirty="0" err="1"/>
              <a:t>dolara</a:t>
            </a:r>
            <a:r>
              <a:rPr lang="bs-Latn-BA" sz="2200" dirty="0"/>
              <a:t> (</a:t>
            </a:r>
            <a:r>
              <a:rPr lang="bs-Latn-BA" sz="2200" dirty="0" err="1"/>
              <a:t>eng</a:t>
            </a:r>
            <a:r>
              <a:rPr lang="bs-Latn-BA" sz="2200" dirty="0"/>
              <a:t>. </a:t>
            </a:r>
            <a:r>
              <a:rPr lang="bs-Latn-BA" sz="2200" dirty="0" err="1"/>
              <a:t>trillion</a:t>
            </a:r>
            <a:r>
              <a:rPr lang="bs-Latn-BA" sz="2200" dirty="0"/>
              <a:t>)</a:t>
            </a:r>
          </a:p>
          <a:p>
            <a:pPr>
              <a:defRPr/>
            </a:pPr>
            <a:r>
              <a:rPr lang="en-US" sz="2200" dirty="0"/>
              <a:t>SWIFT –</a:t>
            </a:r>
            <a:r>
              <a:rPr lang="sr-Cyrl-CS" sz="2200" dirty="0"/>
              <a:t> </a:t>
            </a:r>
            <a:r>
              <a:rPr lang="en-US" sz="2200" dirty="0" err="1"/>
              <a:t>Svjetsko</a:t>
            </a:r>
            <a:r>
              <a:rPr lang="sr-Cyrl-CS" sz="2200" dirty="0"/>
              <a:t> </a:t>
            </a:r>
            <a:r>
              <a:rPr lang="en-US" sz="2200" dirty="0" err="1"/>
              <a:t>udruženje</a:t>
            </a:r>
            <a:r>
              <a:rPr lang="sr-Cyrl-CS" sz="2200" dirty="0"/>
              <a:t> </a:t>
            </a:r>
            <a:r>
              <a:rPr lang="en-US" sz="2200" dirty="0"/>
              <a:t>za</a:t>
            </a:r>
            <a:r>
              <a:rPr lang="sr-Cyrl-CS" sz="2200" dirty="0"/>
              <a:t> </a:t>
            </a:r>
            <a:r>
              <a:rPr lang="en-US" sz="2200" dirty="0"/>
              <a:t>m</a:t>
            </a:r>
            <a:r>
              <a:rPr lang="sr-Cyrl-CS" sz="2200" dirty="0"/>
              <a:t>е</a:t>
            </a:r>
            <a:r>
              <a:rPr lang="vi-VN" sz="2200" dirty="0"/>
              <a:t>đ</a:t>
            </a:r>
            <a:r>
              <a:rPr lang="en-US" sz="2200" dirty="0" err="1"/>
              <a:t>ubankarsk</a:t>
            </a:r>
            <a:r>
              <a:rPr lang="sr-Cyrl-CS" sz="2200" dirty="0"/>
              <a:t>е </a:t>
            </a:r>
            <a:r>
              <a:rPr lang="en-US" sz="2200" dirty="0"/>
              <a:t>trans</a:t>
            </a:r>
            <a:r>
              <a:rPr lang="sr-Cyrl-CS" sz="2200" dirty="0"/>
              <a:t>а</a:t>
            </a:r>
            <a:r>
              <a:rPr lang="en-US" sz="2200" dirty="0" err="1"/>
              <a:t>kcij</a:t>
            </a:r>
            <a:r>
              <a:rPr lang="sr-Cyrl-CS" sz="2200" dirty="0"/>
              <a:t>е </a:t>
            </a:r>
            <a:r>
              <a:rPr lang="en-US" sz="2200" dirty="0"/>
              <a:t>put</a:t>
            </a:r>
            <a:r>
              <a:rPr lang="sr-Cyrl-CS" sz="2200" dirty="0"/>
              <a:t>е</a:t>
            </a:r>
            <a:r>
              <a:rPr lang="en-US" sz="2200" dirty="0"/>
              <a:t>m</a:t>
            </a:r>
            <a:r>
              <a:rPr lang="sr-Cyrl-CS" sz="2200" dirty="0"/>
              <a:t> </a:t>
            </a:r>
            <a:r>
              <a:rPr lang="en-US" sz="2200" dirty="0"/>
              <a:t>t</a:t>
            </a:r>
            <a:r>
              <a:rPr lang="sr-Cyrl-CS" sz="2200" dirty="0"/>
              <a:t>е</a:t>
            </a:r>
            <a:r>
              <a:rPr lang="en-US" sz="2200" dirty="0"/>
              <a:t>l</a:t>
            </a:r>
            <a:r>
              <a:rPr lang="sr-Cyrl-CS" sz="2200" dirty="0"/>
              <a:t>е</a:t>
            </a:r>
            <a:r>
              <a:rPr lang="en-US" sz="2200" dirty="0" err="1"/>
              <a:t>komunik</a:t>
            </a:r>
            <a:r>
              <a:rPr lang="sr-Cyrl-CS" sz="2200" dirty="0"/>
              <a:t>а</a:t>
            </a:r>
            <a:r>
              <a:rPr lang="en-US" sz="2200" dirty="0" err="1"/>
              <a:t>cij</a:t>
            </a:r>
            <a:r>
              <a:rPr lang="sr-Cyrl-CS" sz="2200" dirty="0"/>
              <a:t>а</a:t>
            </a:r>
            <a:endParaRPr lang="hr-BA" sz="2200" dirty="0"/>
          </a:p>
          <a:p>
            <a:pPr>
              <a:defRPr/>
            </a:pPr>
            <a:r>
              <a:rPr lang="bs-Latn-BA" sz="2200" dirty="0"/>
              <a:t>BIS banka</a:t>
            </a:r>
          </a:p>
        </p:txBody>
      </p:sp>
      <p:graphicFrame>
        <p:nvGraphicFramePr>
          <p:cNvPr id="45060" name="Object 2">
            <a:extLst>
              <a:ext uri="{FF2B5EF4-FFF2-40B4-BE49-F238E27FC236}">
                <a16:creationId xmlns:a16="http://schemas.microsoft.com/office/drawing/2014/main" id="{2FB8E098-6E37-4ACA-A1B6-CA80DD057D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68538" y="278130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51" imgH="215619" progId="Equation.3">
                  <p:embed/>
                </p:oleObj>
              </mc:Choice>
              <mc:Fallback>
                <p:oleObj name="Equation" r:id="rId2" imgW="114151" imgH="215619" progId="Equation.3">
                  <p:embed/>
                  <p:pic>
                    <p:nvPicPr>
                      <p:cNvPr id="45060" name="Object 2">
                        <a:extLst>
                          <a:ext uri="{FF2B5EF4-FFF2-40B4-BE49-F238E27FC236}">
                            <a16:creationId xmlns:a16="http://schemas.microsoft.com/office/drawing/2014/main" id="{2FB8E098-6E37-4ACA-A1B6-CA80DD057D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278130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D7270-68F4-42E1-BE9E-DA7A0B490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6794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bs-Latn-BA" dirty="0"/>
            </a:br>
            <a:endParaRPr lang="en-US" dirty="0"/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0C3CAD70-F755-44F3-A75B-2596D19DC93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15913" y="1412875"/>
            <a:ext cx="8505825" cy="4999038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1600"/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1600"/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2100"/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bs-Latn-BA" altLang="en-US" sz="1600"/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bs-Latn-BA" altLang="en-US" sz="16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CFE5B2-7EAD-D7FC-1077-093D8518C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20688"/>
            <a:ext cx="8553429" cy="41764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E96675-715C-A1ED-0105-087EFFBFA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5301977"/>
            <a:ext cx="6218459" cy="4145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DEDE5-2920-884B-3B03-88F43EC509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755" y="5902003"/>
            <a:ext cx="6132296" cy="3516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D7270-68F4-42E1-BE9E-DA7A0B490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6794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bs-Latn-BA" dirty="0"/>
            </a:br>
            <a:endParaRPr lang="en-US" dirty="0"/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0C3CAD70-F755-44F3-A75B-2596D19DC93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15913" y="1412875"/>
            <a:ext cx="8505825" cy="4999038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1600"/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1600"/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2100"/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bs-Latn-BA" altLang="en-US" sz="1600"/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bs-Latn-BA" altLang="en-US" sz="16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C52C38-C68C-19BB-9486-6B6A4F3C3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28600"/>
            <a:ext cx="8928992" cy="64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751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519E5BE2-36B1-451A-B0A0-AA00D853A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0350"/>
            <a:ext cx="8534400" cy="576263"/>
          </a:xfrm>
        </p:spPr>
        <p:txBody>
          <a:bodyPr/>
          <a:lstStyle/>
          <a:p>
            <a:pPr eaLnBrk="1" hangingPunct="1">
              <a:defRPr/>
            </a:pPr>
            <a:r>
              <a:rPr lang="bs-Latn-BA" cap="all" dirty="0">
                <a:solidFill>
                  <a:srgbClr val="7B9899"/>
                </a:solidFill>
              </a:rPr>
              <a:t>devizna tržišta I devizni </a:t>
            </a:r>
            <a:r>
              <a:rPr lang="bs-Latn-BA" cap="all" dirty="0" err="1">
                <a:solidFill>
                  <a:srgbClr val="7B9899"/>
                </a:solidFill>
              </a:rPr>
              <a:t>kursevi</a:t>
            </a:r>
            <a:endParaRPr lang="en-US" cap="all" dirty="0">
              <a:solidFill>
                <a:srgbClr val="7B9899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CDB61DE-3BD3-4AF4-B33D-84CC7584C59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1341438"/>
            <a:ext cx="8280400" cy="5327650"/>
          </a:xfrm>
        </p:spPr>
        <p:txBody>
          <a:bodyPr>
            <a:normAutofit/>
          </a:bodyPr>
          <a:lstStyle/>
          <a:p>
            <a:pPr>
              <a:spcAft>
                <a:spcPts val="300"/>
              </a:spcAft>
              <a:defRPr/>
            </a:pPr>
            <a:r>
              <a:rPr lang="en-US" sz="2300" dirty="0">
                <a:latin typeface="Times New Roman"/>
              </a:rPr>
              <a:t>Ri</a:t>
            </a:r>
            <a:r>
              <a:rPr lang="bs-Latn-BA" sz="2300" dirty="0">
                <a:latin typeface="Times New Roman"/>
              </a:rPr>
              <a:t>z</a:t>
            </a:r>
            <a:r>
              <a:rPr lang="en-US" sz="2300" dirty="0" err="1">
                <a:latin typeface="Times New Roman"/>
              </a:rPr>
              <a:t>ik</a:t>
            </a:r>
            <a:r>
              <a:rPr lang="en-US" sz="2300" dirty="0">
                <a:latin typeface="Times New Roman"/>
              </a:rPr>
              <a:t> devi</a:t>
            </a:r>
            <a:r>
              <a:rPr lang="bs-Latn-BA" sz="2300" dirty="0">
                <a:latin typeface="Times New Roman"/>
              </a:rPr>
              <a:t>z</a:t>
            </a:r>
            <a:r>
              <a:rPr lang="en-US" sz="2300" dirty="0" err="1">
                <a:latin typeface="Times New Roman"/>
              </a:rPr>
              <a:t>nog</a:t>
            </a:r>
            <a:r>
              <a:rPr lang="en-US" sz="2300" dirty="0">
                <a:latin typeface="Times New Roman"/>
              </a:rPr>
              <a:t> </a:t>
            </a:r>
            <a:r>
              <a:rPr lang="en-US" sz="2300" dirty="0" err="1">
                <a:latin typeface="Times New Roman"/>
              </a:rPr>
              <a:t>kursa</a:t>
            </a:r>
            <a:r>
              <a:rPr lang="bs-Latn-BA" sz="2300" dirty="0">
                <a:latin typeface="Times New Roman"/>
              </a:rPr>
              <a:t> – tzv. otvorena pozicija</a:t>
            </a:r>
            <a:endParaRPr lang="en-US" sz="2300" dirty="0">
              <a:latin typeface="Times New Roman"/>
            </a:endParaRPr>
          </a:p>
          <a:p>
            <a:pPr>
              <a:spcAft>
                <a:spcPts val="300"/>
              </a:spcAft>
              <a:defRPr/>
            </a:pPr>
            <a:r>
              <a:rPr lang="bs-Latn-BA" sz="2300" dirty="0">
                <a:latin typeface="Times New Roman"/>
              </a:rPr>
              <a:t>Promptni posao – promptni (spot) kurs - </a:t>
            </a:r>
            <a:r>
              <a:rPr lang="en-US" sz="2300" dirty="0">
                <a:latin typeface="Times New Roman"/>
              </a:rPr>
              <a:t>PK</a:t>
            </a:r>
            <a:endParaRPr lang="bs-Latn-BA" sz="2300" dirty="0">
              <a:latin typeface="Times New Roman"/>
            </a:endParaRPr>
          </a:p>
          <a:p>
            <a:pPr>
              <a:spcAft>
                <a:spcPts val="300"/>
              </a:spcAft>
              <a:defRPr/>
            </a:pPr>
            <a:r>
              <a:rPr lang="bs-Latn-BA" sz="2300" dirty="0">
                <a:latin typeface="Times New Roman"/>
              </a:rPr>
              <a:t>Terminski posao </a:t>
            </a:r>
            <a:r>
              <a:rPr lang="en-US" sz="2300" dirty="0">
                <a:latin typeface="Times New Roman"/>
              </a:rPr>
              <a:t>– </a:t>
            </a:r>
            <a:r>
              <a:rPr lang="en-US" sz="2300" dirty="0" err="1">
                <a:latin typeface="Times New Roman"/>
              </a:rPr>
              <a:t>terminski</a:t>
            </a:r>
            <a:r>
              <a:rPr lang="en-US" sz="2300" dirty="0">
                <a:latin typeface="Times New Roman"/>
              </a:rPr>
              <a:t> </a:t>
            </a:r>
            <a:r>
              <a:rPr lang="en-US" sz="2300" dirty="0" err="1">
                <a:latin typeface="Times New Roman"/>
              </a:rPr>
              <a:t>kurs</a:t>
            </a:r>
            <a:r>
              <a:rPr lang="en-US" sz="2300" dirty="0">
                <a:latin typeface="Times New Roman"/>
              </a:rPr>
              <a:t> - TK</a:t>
            </a:r>
            <a:endParaRPr lang="bs-Latn-BA" sz="2300" dirty="0">
              <a:latin typeface="Times New Roman"/>
            </a:endParaRPr>
          </a:p>
          <a:p>
            <a:pPr>
              <a:spcAft>
                <a:spcPts val="300"/>
              </a:spcAft>
              <a:defRPr/>
            </a:pPr>
            <a:r>
              <a:rPr lang="bs-Latn-BA" sz="2300" dirty="0">
                <a:latin typeface="Times New Roman"/>
              </a:rPr>
              <a:t>Tipičan terminski ugovor je na 1, 3 i 6 mjeseci, a najčešći su na 3 mjeseca</a:t>
            </a:r>
          </a:p>
          <a:p>
            <a:pPr>
              <a:spcAft>
                <a:spcPts val="300"/>
              </a:spcAft>
              <a:defRPr/>
            </a:pPr>
            <a:r>
              <a:rPr lang="bs-Latn-BA" sz="2300" dirty="0">
                <a:latin typeface="Times New Roman"/>
              </a:rPr>
              <a:t>Dakle, devizni kursevi se razlikuju u zavisnosti od toga da li će se odmah posao realizovati ili će se realizovati u budućem vremenskom periodu.</a:t>
            </a:r>
          </a:p>
          <a:p>
            <a:pPr>
              <a:spcAft>
                <a:spcPts val="300"/>
              </a:spcAft>
              <a:defRPr/>
            </a:pPr>
            <a:r>
              <a:rPr lang="bs-Latn-BA" sz="2300" dirty="0">
                <a:latin typeface="Times New Roman"/>
              </a:rPr>
              <a:t>Ravnotežni devizni kurs za promptne i terminske isporuke </a:t>
            </a:r>
          </a:p>
          <a:p>
            <a:pPr>
              <a:defRPr/>
            </a:pPr>
            <a:endParaRPr lang="bs-Latn-BA" sz="2000" dirty="0">
              <a:latin typeface="Times New Roman"/>
            </a:endParaRPr>
          </a:p>
        </p:txBody>
      </p:sp>
      <p:graphicFrame>
        <p:nvGraphicFramePr>
          <p:cNvPr id="46084" name="Object 2">
            <a:extLst>
              <a:ext uri="{FF2B5EF4-FFF2-40B4-BE49-F238E27FC236}">
                <a16:creationId xmlns:a16="http://schemas.microsoft.com/office/drawing/2014/main" id="{62F2348D-9B64-4E98-BF46-8480866DA9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68538" y="278130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51" imgH="215619" progId="Equation.3">
                  <p:embed/>
                </p:oleObj>
              </mc:Choice>
              <mc:Fallback>
                <p:oleObj name="Equation" r:id="rId2" imgW="114151" imgH="215619" progId="Equation.3">
                  <p:embed/>
                  <p:pic>
                    <p:nvPicPr>
                      <p:cNvPr id="46084" name="Object 2">
                        <a:extLst>
                          <a:ext uri="{FF2B5EF4-FFF2-40B4-BE49-F238E27FC236}">
                            <a16:creationId xmlns:a16="http://schemas.microsoft.com/office/drawing/2014/main" id="{62F2348D-9B64-4E98-BF46-8480866DA9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278130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4" name="Object 2">
            <a:extLst>
              <a:ext uri="{FF2B5EF4-FFF2-40B4-BE49-F238E27FC236}">
                <a16:creationId xmlns:a16="http://schemas.microsoft.com/office/drawing/2014/main" id="{62F2348D-9B64-4E98-BF46-8480866DA9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68538" y="278130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51" imgH="215619" progId="Equation.3">
                  <p:embed/>
                </p:oleObj>
              </mc:Choice>
              <mc:Fallback>
                <p:oleObj name="Equation" r:id="rId2" imgW="114151" imgH="215619" progId="Equation.3">
                  <p:embed/>
                  <p:pic>
                    <p:nvPicPr>
                      <p:cNvPr id="46084" name="Object 2">
                        <a:extLst>
                          <a:ext uri="{FF2B5EF4-FFF2-40B4-BE49-F238E27FC236}">
                            <a16:creationId xmlns:a16="http://schemas.microsoft.com/office/drawing/2014/main" id="{62F2348D-9B64-4E98-BF46-8480866DA9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278130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0BCA6C3-78FB-4CCB-AAFD-0EE118F5BC53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4"/>
          <a:stretch>
            <a:fillRect/>
          </a:stretch>
        </p:blipFill>
        <p:spPr>
          <a:xfrm>
            <a:off x="107505" y="44624"/>
            <a:ext cx="8712968" cy="6054551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5686D09-0493-4C66-BA22-403CA6F58118}"/>
              </a:ext>
            </a:extLst>
          </p:cNvPr>
          <p:cNvSpPr txBox="1">
            <a:spLocks/>
          </p:cNvSpPr>
          <p:nvPr/>
        </p:nvSpPr>
        <p:spPr bwMode="auto">
          <a:xfrm>
            <a:off x="539750" y="6099175"/>
            <a:ext cx="7777163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marL="0" indent="0" eaLnBrk="1" hangingPunct="1">
              <a:buNone/>
            </a:pPr>
            <a:r>
              <a:rPr lang="bs-Latn-BA" altLang="en-US" sz="1600" dirty="0"/>
              <a:t>Izvor: D. Salvatore, Međunarodna ekonomija</a:t>
            </a:r>
          </a:p>
        </p:txBody>
      </p:sp>
    </p:spTree>
    <p:extLst>
      <p:ext uri="{BB962C8B-B14F-4D97-AF65-F5344CB8AC3E}">
        <p14:creationId xmlns:p14="http://schemas.microsoft.com/office/powerpoint/2010/main" val="1866176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D9D7EEE2-8110-4E8A-ABBF-221C3FB7D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0350"/>
            <a:ext cx="8534400" cy="576263"/>
          </a:xfrm>
        </p:spPr>
        <p:txBody>
          <a:bodyPr/>
          <a:lstStyle/>
          <a:p>
            <a:pPr eaLnBrk="1" hangingPunct="1">
              <a:defRPr/>
            </a:pPr>
            <a:r>
              <a:rPr lang="bs-Latn-BA" cap="all" dirty="0">
                <a:solidFill>
                  <a:srgbClr val="7B9899"/>
                </a:solidFill>
              </a:rPr>
              <a:t>devizna tržišta I devizni </a:t>
            </a:r>
            <a:r>
              <a:rPr lang="bs-Latn-BA" cap="all" dirty="0" err="1">
                <a:solidFill>
                  <a:srgbClr val="7B9899"/>
                </a:solidFill>
              </a:rPr>
              <a:t>kursevi</a:t>
            </a:r>
            <a:endParaRPr lang="en-US" cap="all" dirty="0">
              <a:solidFill>
                <a:srgbClr val="7B9899"/>
              </a:solidFill>
            </a:endParaRPr>
          </a:p>
        </p:txBody>
      </p:sp>
      <p:sp>
        <p:nvSpPr>
          <p:cNvPr id="47107" name="Content Placeholder 2">
            <a:extLst>
              <a:ext uri="{FF2B5EF4-FFF2-40B4-BE49-F238E27FC236}">
                <a16:creationId xmlns:a16="http://schemas.microsoft.com/office/drawing/2014/main" id="{D1F54CF6-3808-466F-BDAF-F61A28913FA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1341438"/>
            <a:ext cx="8280400" cy="532765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bs-Latn-BA" altLang="en-US" sz="2200" dirty="0">
                <a:latin typeface="Times New Roman" panose="02020603050405020304" pitchFamily="18" charset="0"/>
              </a:rPr>
              <a:t>PRIMJER: </a:t>
            </a:r>
            <a:r>
              <a:rPr lang="en-US" altLang="en-US" sz="2200" dirty="0" err="1"/>
              <a:t>Ako</a:t>
            </a:r>
            <a:r>
              <a:rPr lang="sr-Cyrl-CS" altLang="en-US" sz="2200" dirty="0"/>
              <a:t> 1 </a:t>
            </a:r>
            <a:r>
              <a:rPr lang="bs-Latn-BA" altLang="en-US" sz="2200" dirty="0"/>
              <a:t>€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možemo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kupiti</a:t>
            </a:r>
            <a:r>
              <a:rPr lang="sr-Cyrl-CS" altLang="en-US" sz="2200" dirty="0"/>
              <a:t> </a:t>
            </a:r>
            <a:r>
              <a:rPr lang="en-US" altLang="en-US" sz="2200" dirty="0"/>
              <a:t>po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cijeni</a:t>
            </a:r>
            <a:r>
              <a:rPr lang="sr-Cyrl-CS" altLang="en-US" sz="2200" dirty="0"/>
              <a:t> </a:t>
            </a:r>
            <a:r>
              <a:rPr lang="en-US" altLang="en-US" sz="2200" dirty="0"/>
              <a:t>od</a:t>
            </a:r>
            <a:r>
              <a:rPr lang="sr-Cyrl-CS" altLang="en-US" sz="2200" dirty="0"/>
              <a:t> </a:t>
            </a:r>
            <a:r>
              <a:rPr lang="bs-Latn-BA" altLang="en-US" sz="2200" dirty="0"/>
              <a:t>1,1$</a:t>
            </a:r>
            <a:r>
              <a:rPr lang="sr-Cyrl-CS" altLang="en-US" sz="2200" dirty="0"/>
              <a:t> </a:t>
            </a:r>
            <a:r>
              <a:rPr lang="en-US" altLang="en-US" sz="2200" dirty="0"/>
              <a:t>pod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uslovom</a:t>
            </a:r>
            <a:r>
              <a:rPr lang="sr-Cyrl-CS" altLang="en-US" sz="2200" dirty="0"/>
              <a:t> </a:t>
            </a:r>
            <a:r>
              <a:rPr lang="en-US" altLang="en-US" sz="2200" dirty="0"/>
              <a:t>da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odmah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bude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izvršena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isporuka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i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plaćanje</a:t>
            </a:r>
            <a:r>
              <a:rPr lang="sr-Cyrl-CS" altLang="en-US" sz="2200" dirty="0"/>
              <a:t> (</a:t>
            </a:r>
            <a:r>
              <a:rPr lang="en-US" altLang="en-US" sz="2200" dirty="0" err="1"/>
              <a:t>promptni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posao</a:t>
            </a:r>
            <a:r>
              <a:rPr lang="sr-Cyrl-CS" altLang="en-US" sz="2200" dirty="0"/>
              <a:t>)  </a:t>
            </a:r>
            <a:r>
              <a:rPr lang="en-US" altLang="en-US" sz="2200" dirty="0" err="1"/>
              <a:t>ili</a:t>
            </a:r>
            <a:r>
              <a:rPr lang="sr-Cyrl-CS" altLang="en-US" sz="2200" dirty="0"/>
              <a:t> </a:t>
            </a:r>
            <a:r>
              <a:rPr lang="en-US" altLang="en-US" sz="2200" dirty="0"/>
              <a:t>po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cijeni</a:t>
            </a:r>
            <a:r>
              <a:rPr lang="sr-Cyrl-CS" altLang="en-US" sz="2200" dirty="0"/>
              <a:t> </a:t>
            </a:r>
            <a:r>
              <a:rPr lang="en-US" altLang="en-US" sz="2200" dirty="0"/>
              <a:t>od</a:t>
            </a:r>
            <a:r>
              <a:rPr lang="sr-Cyrl-CS" altLang="en-US" sz="2200" dirty="0"/>
              <a:t> </a:t>
            </a:r>
            <a:r>
              <a:rPr lang="bs-Latn-BA" altLang="en-US" sz="2200" dirty="0"/>
              <a:t>1,2$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dolara</a:t>
            </a:r>
            <a:r>
              <a:rPr lang="sr-Cyrl-CS" altLang="en-US" sz="2200" dirty="0"/>
              <a:t> </a:t>
            </a:r>
            <a:r>
              <a:rPr lang="en-US" altLang="en-US" sz="2200" dirty="0"/>
              <a:t>pod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uslovom</a:t>
            </a:r>
            <a:r>
              <a:rPr lang="sr-Cyrl-CS" altLang="en-US" sz="2200" dirty="0"/>
              <a:t> </a:t>
            </a:r>
            <a:r>
              <a:rPr lang="en-US" altLang="en-US" sz="2200" dirty="0"/>
              <a:t>da</a:t>
            </a:r>
            <a:r>
              <a:rPr lang="sr-Cyrl-CS" altLang="en-US" sz="2200" dirty="0"/>
              <a:t> </a:t>
            </a:r>
            <a:r>
              <a:rPr lang="en-US" altLang="en-US" sz="2200" dirty="0"/>
              <a:t>se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isporuka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i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plaćanje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izvrše</a:t>
            </a:r>
            <a:r>
              <a:rPr lang="sr-Cyrl-CS" altLang="en-US" sz="2200" dirty="0"/>
              <a:t> </a:t>
            </a:r>
            <a:r>
              <a:rPr lang="en-US" altLang="en-US" sz="2200" dirty="0"/>
              <a:t>za</a:t>
            </a:r>
            <a:r>
              <a:rPr lang="sr-Cyrl-CS" altLang="en-US" sz="2200" dirty="0"/>
              <a:t> </a:t>
            </a:r>
            <a:r>
              <a:rPr lang="bs-Latn-BA" altLang="en-US" sz="2200" dirty="0"/>
              <a:t>npr. 3 mjeseca</a:t>
            </a:r>
            <a:r>
              <a:rPr lang="sr-Cyrl-CS" altLang="en-US" sz="2200" dirty="0"/>
              <a:t>, (</a:t>
            </a:r>
            <a:r>
              <a:rPr lang="en-US" altLang="en-US" sz="2200" dirty="0" err="1"/>
              <a:t>terminski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posao</a:t>
            </a:r>
            <a:r>
              <a:rPr lang="sr-Cyrl-CS" altLang="en-US" sz="2200" dirty="0"/>
              <a:t>) </a:t>
            </a:r>
            <a:r>
              <a:rPr lang="en-US" altLang="en-US" sz="2200" dirty="0" err="1"/>
              <a:t>tada</a:t>
            </a:r>
            <a:r>
              <a:rPr lang="sr-Cyrl-CS" altLang="en-US" sz="2200" dirty="0"/>
              <a:t> </a:t>
            </a:r>
            <a:r>
              <a:rPr lang="en-US" altLang="en-US" sz="2200" dirty="0"/>
              <a:t>je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prvi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kurs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promptni</a:t>
            </a:r>
            <a:r>
              <a:rPr lang="bs-Latn-BA" altLang="en-US" sz="2200" dirty="0"/>
              <a:t> (</a:t>
            </a:r>
            <a:r>
              <a:rPr lang="en-US" altLang="en-US" sz="2200" dirty="0"/>
              <a:t>PK</a:t>
            </a:r>
            <a:r>
              <a:rPr lang="bs-Latn-BA" altLang="en-US" sz="2200" dirty="0"/>
              <a:t>)</a:t>
            </a:r>
            <a:r>
              <a:rPr lang="sr-Cyrl-CS" altLang="en-US" sz="2200" dirty="0"/>
              <a:t> </a:t>
            </a:r>
            <a:r>
              <a:rPr lang="en-US" altLang="en-US" sz="2200" dirty="0"/>
              <a:t>a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drugi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terminski</a:t>
            </a:r>
            <a:r>
              <a:rPr lang="bs-Latn-BA" altLang="en-US" sz="2200" dirty="0"/>
              <a:t> (</a:t>
            </a:r>
            <a:r>
              <a:rPr lang="en-US" altLang="en-US" sz="2200" dirty="0"/>
              <a:t>TK</a:t>
            </a:r>
            <a:r>
              <a:rPr lang="bs-Latn-BA" altLang="en-US" sz="2200" dirty="0"/>
              <a:t>);</a:t>
            </a:r>
            <a:endParaRPr lang="en-US" altLang="en-US" sz="2200" dirty="0"/>
          </a:p>
          <a:p>
            <a:pPr>
              <a:spcAft>
                <a:spcPts val="600"/>
              </a:spcAft>
            </a:pPr>
            <a:r>
              <a:rPr lang="en-US" altLang="en-US" sz="2200" dirty="0" err="1"/>
              <a:t>Ako</a:t>
            </a:r>
            <a:r>
              <a:rPr lang="sr-Cyrl-CS" altLang="en-US" sz="2200" dirty="0"/>
              <a:t> </a:t>
            </a:r>
            <a:r>
              <a:rPr lang="en-US" altLang="en-US" sz="2200" dirty="0"/>
              <a:t>je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terminski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devizni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kurs</a:t>
            </a:r>
            <a:r>
              <a:rPr lang="sr-Cyrl-CS" altLang="en-US" sz="2200" dirty="0"/>
              <a:t> (</a:t>
            </a:r>
            <a:r>
              <a:rPr lang="en-US" altLang="en-US" sz="2200" dirty="0"/>
              <a:t>TK</a:t>
            </a:r>
            <a:r>
              <a:rPr lang="sr-Cyrl-CS" altLang="en-US" sz="2200" dirty="0"/>
              <a:t>) </a:t>
            </a:r>
            <a:r>
              <a:rPr lang="en-US" altLang="en-US" sz="2200" dirty="0" err="1"/>
              <a:t>viši</a:t>
            </a:r>
            <a:r>
              <a:rPr lang="sr-Cyrl-CS" altLang="en-US" sz="2200" dirty="0"/>
              <a:t> </a:t>
            </a:r>
            <a:r>
              <a:rPr lang="en-US" altLang="en-US" sz="2200" dirty="0"/>
              <a:t>od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promptnog</a:t>
            </a:r>
            <a:r>
              <a:rPr lang="sr-Cyrl-CS" altLang="en-US" sz="2200" dirty="0"/>
              <a:t> (</a:t>
            </a:r>
            <a:r>
              <a:rPr lang="en-US" altLang="en-US" sz="2200" dirty="0"/>
              <a:t>PK</a:t>
            </a:r>
            <a:r>
              <a:rPr lang="sr-Cyrl-CS" altLang="en-US" sz="2200" dirty="0"/>
              <a:t>) , </a:t>
            </a:r>
            <a:r>
              <a:rPr lang="en-US" altLang="en-US" sz="2200" dirty="0" err="1"/>
              <a:t>deviza</a:t>
            </a:r>
            <a:r>
              <a:rPr lang="bs-Latn-BA" altLang="en-US" sz="2200" dirty="0"/>
              <a:t> (u ovom slučaju evro)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ima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terminsku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premiju</a:t>
            </a:r>
            <a:r>
              <a:rPr lang="sr-Cyrl-CS" altLang="en-US" sz="2200" dirty="0"/>
              <a:t> </a:t>
            </a:r>
            <a:r>
              <a:rPr lang="en-US" altLang="en-US" sz="2200" dirty="0"/>
              <a:t>PK</a:t>
            </a:r>
            <a:r>
              <a:rPr lang="sr-Cyrl-CS" altLang="en-US" sz="2200" dirty="0"/>
              <a:t> </a:t>
            </a:r>
            <a:endParaRPr lang="bs-Latn-BA" altLang="en-US" sz="2200" dirty="0"/>
          </a:p>
          <a:p>
            <a:pPr>
              <a:spcAft>
                <a:spcPts val="600"/>
              </a:spcAft>
            </a:pPr>
            <a:r>
              <a:rPr lang="bs-Latn-BA" altLang="en-US" sz="2200" dirty="0"/>
              <a:t>To znači da su </a:t>
            </a:r>
            <a:r>
              <a:rPr lang="en-US" altLang="en-US" sz="2200" dirty="0" err="1"/>
              <a:t>formirana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očekivanja</a:t>
            </a:r>
            <a:r>
              <a:rPr lang="sr-Cyrl-CS" altLang="en-US" sz="2200" dirty="0"/>
              <a:t> </a:t>
            </a:r>
            <a:r>
              <a:rPr lang="en-US" altLang="en-US" sz="2200" dirty="0"/>
              <a:t>da</a:t>
            </a:r>
            <a:r>
              <a:rPr lang="sr-Cyrl-CS" altLang="en-US" sz="2200" dirty="0"/>
              <a:t> </a:t>
            </a:r>
            <a:r>
              <a:rPr lang="en-US" altLang="en-US" sz="2200" dirty="0"/>
              <a:t>bi</a:t>
            </a:r>
            <a:r>
              <a:rPr lang="sr-Cyrl-CS" altLang="en-US" sz="2200" dirty="0"/>
              <a:t> </a:t>
            </a:r>
            <a:r>
              <a:rPr lang="bs-Latn-BA" altLang="en-US" sz="2200" dirty="0"/>
              <a:t>vrijednost evra tj . devize </a:t>
            </a:r>
            <a:r>
              <a:rPr lang="en-US" altLang="en-US" sz="2200" dirty="0" err="1"/>
              <a:t>mogao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rasti</a:t>
            </a:r>
            <a:r>
              <a:rPr lang="sr-Cyrl-CS" altLang="en-US" sz="2200" dirty="0"/>
              <a:t>;</a:t>
            </a:r>
            <a:endParaRPr lang="en-US" altLang="en-US" sz="2200" dirty="0"/>
          </a:p>
          <a:p>
            <a:pPr>
              <a:spcAft>
                <a:spcPts val="600"/>
              </a:spcAft>
            </a:pPr>
            <a:r>
              <a:rPr lang="en-US" altLang="en-US" sz="2200" dirty="0" err="1"/>
              <a:t>Ako</a:t>
            </a:r>
            <a:r>
              <a:rPr lang="sr-Cyrl-CS" altLang="en-US" sz="2200" dirty="0"/>
              <a:t> </a:t>
            </a:r>
            <a:r>
              <a:rPr lang="en-US" altLang="en-US" sz="2200" dirty="0"/>
              <a:t>je</a:t>
            </a:r>
            <a:r>
              <a:rPr lang="sr-Cyrl-CS" altLang="en-US" sz="2200" dirty="0"/>
              <a:t> </a:t>
            </a:r>
            <a:r>
              <a:rPr lang="en-US" altLang="en-US" sz="2200" dirty="0"/>
              <a:t>TK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niži</a:t>
            </a:r>
            <a:r>
              <a:rPr lang="sr-Cyrl-CS" altLang="en-US" sz="2200" dirty="0"/>
              <a:t> </a:t>
            </a:r>
            <a:r>
              <a:rPr lang="en-US" altLang="en-US" sz="2200" dirty="0"/>
              <a:t>od</a:t>
            </a:r>
            <a:r>
              <a:rPr lang="sr-Cyrl-CS" altLang="en-US" sz="2200" dirty="0"/>
              <a:t>  </a:t>
            </a:r>
            <a:r>
              <a:rPr lang="en-US" altLang="en-US" sz="2200" dirty="0"/>
              <a:t>PK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deviza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ima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terminski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diskont</a:t>
            </a:r>
            <a:r>
              <a:rPr lang="sr-Cyrl-CS" altLang="en-US" sz="2200" dirty="0"/>
              <a:t>. </a:t>
            </a:r>
            <a:endParaRPr lang="en-US" altLang="en-US" sz="2200" dirty="0"/>
          </a:p>
          <a:p>
            <a:pPr>
              <a:buFont typeface="Wingdings 2" panose="05020102010507070707" pitchFamily="18" charset="2"/>
              <a:buNone/>
            </a:pPr>
            <a:endParaRPr lang="bs-Latn-BA" altLang="en-US" sz="20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47108" name="Object 2">
            <a:extLst>
              <a:ext uri="{FF2B5EF4-FFF2-40B4-BE49-F238E27FC236}">
                <a16:creationId xmlns:a16="http://schemas.microsoft.com/office/drawing/2014/main" id="{54BEAAD4-072A-4EAB-8F70-25B3A634D2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68538" y="278130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51" imgH="215619" progId="Equation.3">
                  <p:embed/>
                </p:oleObj>
              </mc:Choice>
              <mc:Fallback>
                <p:oleObj name="Equation" r:id="rId2" imgW="114151" imgH="215619" progId="Equation.3">
                  <p:embed/>
                  <p:pic>
                    <p:nvPicPr>
                      <p:cNvPr id="47108" name="Object 2">
                        <a:extLst>
                          <a:ext uri="{FF2B5EF4-FFF2-40B4-BE49-F238E27FC236}">
                            <a16:creationId xmlns:a16="http://schemas.microsoft.com/office/drawing/2014/main" id="{54BEAAD4-072A-4EAB-8F70-25B3A634D2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278130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4810</TotalTime>
  <Words>1354</Words>
  <Application>Microsoft Office PowerPoint</Application>
  <PresentationFormat>On-screen Show (4:3)</PresentationFormat>
  <Paragraphs>124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Georgia</vt:lpstr>
      <vt:lpstr>Times New Roman</vt:lpstr>
      <vt:lpstr>Wingdings</vt:lpstr>
      <vt:lpstr>Wingdings 2</vt:lpstr>
      <vt:lpstr>Civic</vt:lpstr>
      <vt:lpstr>1_Civic</vt:lpstr>
      <vt:lpstr>Equation</vt:lpstr>
      <vt:lpstr>MEĐUNARODNI EKONOMSKI ODNOSI Doc. dr Dragan Gligorić dragan.gligoric@ef.unibl.org</vt:lpstr>
      <vt:lpstr> POJAM DEVIZNOG KURSA</vt:lpstr>
      <vt:lpstr>Formiranje deviznog kursa dolara pri fluktuirajućem režimu</vt:lpstr>
      <vt:lpstr>devizna tržišta I devizni kursevi</vt:lpstr>
      <vt:lpstr> </vt:lpstr>
      <vt:lpstr> </vt:lpstr>
      <vt:lpstr>devizna tržišta I devizni kursevi</vt:lpstr>
      <vt:lpstr>PowerPoint Presentation</vt:lpstr>
      <vt:lpstr>devizna tržišta I devizni kursevi</vt:lpstr>
      <vt:lpstr>devizna tržišta I devizni kursevi</vt:lpstr>
      <vt:lpstr>devizna tržišta I devizni kursevi</vt:lpstr>
      <vt:lpstr>devizna tržišta I devizni kursevi</vt:lpstr>
      <vt:lpstr>devizna tržišta I devizni kursevi</vt:lpstr>
      <vt:lpstr>devizna tržišta I devizni kursevi</vt:lpstr>
      <vt:lpstr>devizna tržišta I devizni kursevi</vt:lpstr>
      <vt:lpstr>Pokrivena kamatna arbitraža</vt:lpstr>
      <vt:lpstr>devizna tržišta I devizni kursevi</vt:lpstr>
      <vt:lpstr>Pitanja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MEĐUNARODNA EKONOMIJA</dc:title>
  <dc:creator>win7</dc:creator>
  <cp:lastModifiedBy>Dragan G</cp:lastModifiedBy>
  <cp:revision>332</cp:revision>
  <dcterms:created xsi:type="dcterms:W3CDTF">2017-12-23T08:02:18Z</dcterms:created>
  <dcterms:modified xsi:type="dcterms:W3CDTF">2023-04-24T13:04:48Z</dcterms:modified>
</cp:coreProperties>
</file>