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broja stanovnika u Hrvatskoj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3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574-427A-BE3A-5E48EC685443}"/>
            </c:ext>
          </c:extLst>
        </c:ser>
        <c:ser>
          <c:idx val="0"/>
          <c:order val="1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1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574-427A-BE3A-5E48EC68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4088639"/>
        <c:axId val="324068255"/>
      </c:scatterChart>
      <c:valAx>
        <c:axId val="324088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68255"/>
        <c:crosses val="autoZero"/>
        <c:crossBetween val="midCat"/>
      </c:valAx>
      <c:valAx>
        <c:axId val="32406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886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38453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2345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842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5272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61519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0016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2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3406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504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8020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7747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F36947B-0DB3-48F8-A501-BA6058EE0BFC}" type="datetimeFigureOut">
              <a:rPr lang="sr-Latn-BA" smtClean="0"/>
              <a:t>19.10.2022.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8401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06F9-4FAB-82B9-EEDD-32643E4DC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DEMOGRAFSKA STATISTIKA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266E0-56F2-5534-8D86-A86C9F276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923646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/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31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3.871.833·</m:t>
                          </m:r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200" b="0" i="0" smtClean="0">
                                      <a:latin typeface="Cambria Math" panose="02040503050406030204" pitchFamily="18" charset="0"/>
                                    </a:rPr>
                                    <m:t>1,01</m:t>
                                  </m:r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𝟒𝟗𝟖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B23A0D-EBA0-F143-BE39-19876D330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671298"/>
              </p:ext>
            </p:extLst>
          </p:nvPr>
        </p:nvGraphicFramePr>
        <p:xfrm>
          <a:off x="647493" y="2777634"/>
          <a:ext cx="3378816" cy="347110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6910">
                  <a:extLst>
                    <a:ext uri="{9D8B030D-6E8A-4147-A177-3AD203B41FA5}">
                      <a16:colId xmlns:a16="http://schemas.microsoft.com/office/drawing/2014/main" val="1158602469"/>
                    </a:ext>
                  </a:extLst>
                </a:gridCol>
                <a:gridCol w="2211906">
                  <a:extLst>
                    <a:ext uri="{9D8B030D-6E8A-4147-A177-3AD203B41FA5}">
                      <a16:colId xmlns:a16="http://schemas.microsoft.com/office/drawing/2014/main" val="164063475"/>
                    </a:ext>
                  </a:extLst>
                </a:gridCol>
              </a:tblGrid>
              <a:tr h="22011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Godina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Broj stanovnika 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094517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2021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3,871,833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1991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2011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4,284,889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768419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2001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4,437,460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36528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1991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4,784,265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156846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1981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4,601,469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36507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1971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4,426,221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423133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1961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4,159,696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823697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1953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3,936,022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09438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BB07D1F-0E8D-1153-743B-D0D36B5D06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345518"/>
              </p:ext>
            </p:extLst>
          </p:nvPr>
        </p:nvGraphicFramePr>
        <p:xfrm>
          <a:off x="4984239" y="2701605"/>
          <a:ext cx="6362908" cy="362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C84A25-05D5-B96F-7341-6E66CEA0B41F}"/>
              </a:ext>
            </a:extLst>
          </p:cNvPr>
          <p:cNvSpPr txBox="1"/>
          <p:nvPr/>
        </p:nvSpPr>
        <p:spPr>
          <a:xfrm>
            <a:off x="647493" y="632477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Državni zavod za statistiku Hrvatske</a:t>
            </a:r>
          </a:p>
        </p:txBody>
      </p:sp>
    </p:spTree>
    <p:extLst>
      <p:ext uri="{BB962C8B-B14F-4D97-AF65-F5344CB8AC3E}">
        <p14:creationId xmlns:p14="http://schemas.microsoft.com/office/powerpoint/2010/main" val="788669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F84925-C5E3-4A9E-91CE-BCE339C74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C19351-BA98-411F-81A9-30B82B46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371" y="2597419"/>
            <a:ext cx="5212897" cy="3481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stanovnika</a:t>
            </a:r>
            <a:r>
              <a:rPr lang="en-US" dirty="0"/>
              <a:t> u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opštini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od 1991. do 1999.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je 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slajdu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parametre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linearnog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eksponencijalnog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paraboličnog</a:t>
            </a:r>
            <a:r>
              <a:rPr lang="en-US" dirty="0"/>
              <a:t> </a:t>
            </a:r>
            <a:r>
              <a:rPr lang="en-US" dirty="0" err="1"/>
              <a:t>trenda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/>
              <a:t>zatim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trenda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kriterijum</a:t>
            </a:r>
            <a:r>
              <a:rPr lang="en-US" dirty="0"/>
              <a:t> </a:t>
            </a:r>
            <a:r>
              <a:rPr lang="en-US" dirty="0" err="1"/>
              <a:t>uzeti</a:t>
            </a:r>
            <a:r>
              <a:rPr lang="en-US" dirty="0"/>
              <a:t> </a:t>
            </a:r>
            <a:r>
              <a:rPr lang="en-US" dirty="0" err="1"/>
              <a:t>standardnu</a:t>
            </a:r>
            <a:r>
              <a:rPr lang="en-US" dirty="0"/>
              <a:t> </a:t>
            </a:r>
            <a:r>
              <a:rPr lang="en-US" dirty="0" err="1"/>
              <a:t>grešku</a:t>
            </a:r>
            <a:r>
              <a:rPr lang="en-US" dirty="0"/>
              <a:t> </a:t>
            </a:r>
            <a:r>
              <a:rPr lang="en-US" dirty="0" err="1"/>
              <a:t>trenda</a:t>
            </a:r>
            <a:r>
              <a:rPr lang="en-US" dirty="0"/>
              <a:t>)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stanovnika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opštini</a:t>
            </a:r>
            <a:r>
              <a:rPr lang="en-US" dirty="0"/>
              <a:t> u 2010. </a:t>
            </a:r>
            <a:r>
              <a:rPr lang="en-US" dirty="0" err="1"/>
              <a:t>godini</a:t>
            </a:r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C24DCD6-037E-48CF-8E0B-D200D4BC7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010712"/>
              </p:ext>
            </p:extLst>
          </p:nvPr>
        </p:nvGraphicFramePr>
        <p:xfrm>
          <a:off x="7550323" y="2518020"/>
          <a:ext cx="3507317" cy="364021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63033">
                  <a:extLst>
                    <a:ext uri="{9D8B030D-6E8A-4147-A177-3AD203B41FA5}">
                      <a16:colId xmlns:a16="http://schemas.microsoft.com/office/drawing/2014/main" val="1740513823"/>
                    </a:ext>
                  </a:extLst>
                </a:gridCol>
                <a:gridCol w="2244284">
                  <a:extLst>
                    <a:ext uri="{9D8B030D-6E8A-4147-A177-3AD203B41FA5}">
                      <a16:colId xmlns:a16="http://schemas.microsoft.com/office/drawing/2014/main" val="2148523236"/>
                    </a:ext>
                  </a:extLst>
                </a:gridCol>
              </a:tblGrid>
              <a:tr h="364021">
                <a:tc>
                  <a:txBody>
                    <a:bodyPr/>
                    <a:lstStyle/>
                    <a:p>
                      <a:pPr algn="ctr"/>
                      <a:r>
                        <a:rPr lang="sr-Latn-CS" sz="1600" b="1" dirty="0">
                          <a:effectLst/>
                        </a:rPr>
                        <a:t>Godina 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1600" b="1" dirty="0">
                          <a:effectLst/>
                        </a:rPr>
                        <a:t>Broj stanovnika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5773349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 dirty="0">
                          <a:effectLst/>
                        </a:rPr>
                        <a:t>1991.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 dirty="0">
                          <a:effectLst/>
                        </a:rPr>
                        <a:t>12.000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6574700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1992.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13.500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2526707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1993.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13.000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665637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1994.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17.800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1777999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1995.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 dirty="0">
                          <a:effectLst/>
                        </a:rPr>
                        <a:t>19.000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9136824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1996.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25.000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13374181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1997.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28.000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27243879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1998.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35.000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0431529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>
                          <a:effectLst/>
                        </a:rPr>
                        <a:t>1999.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106045" algn="ctr"/>
                      <a:r>
                        <a:rPr lang="sr-Latn-CS" sz="1600" dirty="0">
                          <a:effectLst/>
                        </a:rPr>
                        <a:t>54.000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53740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318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5978B-0436-4AA1-BFF3-ECCC37450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212844"/>
            <a:ext cx="11085095" cy="5887451"/>
          </a:xfrm>
        </p:spPr>
        <p:txBody>
          <a:bodyPr/>
          <a:lstStyle/>
          <a:p>
            <a:pPr marL="342900" indent="-342900">
              <a:buAutoNum type="alphaLcParenR"/>
            </a:pPr>
            <a:r>
              <a:rPr lang="sr-Latn-BA" dirty="0"/>
              <a:t>Linearni trend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E20E2-DB54-4301-8281-CDE1BD2F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139" y="786646"/>
            <a:ext cx="8447145" cy="27690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D8660D-FA5A-45B9-9FD1-6C3739555E13}"/>
                  </a:ext>
                </a:extLst>
              </p:cNvPr>
              <p:cNvSpPr txBox="1"/>
              <p:nvPr/>
            </p:nvSpPr>
            <p:spPr>
              <a:xfrm>
                <a:off x="1948139" y="3701430"/>
                <a:ext cx="6730640" cy="3156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sz="1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p>
                      </m:sSup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=24,1</m:t>
                      </m:r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sz="1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 sz="180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RS" sz="1800">
                                              <a:latin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</m:sup>
                                      </m:sSup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264,2</m:t>
                              </m:r>
                            </m:num>
                            <m:den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b="0" i="1" smtClean="0"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37,74</m:t>
                          </m:r>
                        </m:e>
                      </m:rad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D8660D-FA5A-45B9-9FD1-6C3739555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139" y="3701430"/>
                <a:ext cx="6730640" cy="3156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09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40A1E-0F49-4CC5-B691-17373CE6B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494" y="240633"/>
            <a:ext cx="11053011" cy="5967662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b) Eksponencijalni trend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129F1-C72E-4CED-B577-59C1C3626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916" y="649705"/>
            <a:ext cx="8668168" cy="3112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571893-9A8C-48C1-BBBC-78D3C22E3513}"/>
                  </a:ext>
                </a:extLst>
              </p:cNvPr>
              <p:cNvSpPr txBox="1"/>
              <p:nvPr/>
            </p:nvSpPr>
            <p:spPr>
              <a:xfrm>
                <a:off x="1989220" y="3962400"/>
                <a:ext cx="7796463" cy="3164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sz="1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sup>
                      </m:sSup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sSub>
                            <m:sSubPr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unc>
                                <m:funcPr>
                                  <m:ctrlPr>
                                    <a:rPr lang="sr-Latn-R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 sz="18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=1,3</m:t>
                      </m:r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lang="sr-Latn-R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 sz="18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4,67</m:t>
                          </m:r>
                        </m:num>
                        <m:den>
                          <m:r>
                            <a:rPr lang="sr-Cyrl-BA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=0,07778</m:t>
                      </m:r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sz="1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sz="1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sz="1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 sz="180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800" b="0" i="0" smtClean="0">
                                              <a:latin typeface="Cambria Math"/>
                                            </a:rPr>
                                            <m:t>E</m:t>
                                          </m:r>
                                        </m:sup>
                                      </m:sSup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 sz="18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126,6</m:t>
                              </m:r>
                            </m:num>
                            <m:den>
                              <m:r>
                                <a:rPr lang="sr-Cyrl-BA" sz="1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18,08</m:t>
                          </m:r>
                          <m:r>
                            <m:rPr>
                              <m:nor/>
                            </m:rPr>
                            <a:rPr lang="sr-Latn-RS" sz="18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sr-Latn-R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571893-9A8C-48C1-BBBC-78D3C22E3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220" y="3962400"/>
                <a:ext cx="7796463" cy="31649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14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4407A-D217-4433-A734-5A89D983D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6" y="352927"/>
            <a:ext cx="9021962" cy="609600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c) Parabolični trend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9430A2-694D-457E-89C9-4F4ACFFA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857" y="758543"/>
            <a:ext cx="9021962" cy="25300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D8281D-195D-4A04-8A3F-1010CB54750A}"/>
                  </a:ext>
                </a:extLst>
              </p:cNvPr>
              <p:cNvSpPr txBox="1"/>
              <p:nvPr/>
            </p:nvSpPr>
            <p:spPr>
              <a:xfrm>
                <a:off x="1098243" y="3772986"/>
                <a:ext cx="4170947" cy="2238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Latn-RS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sup>
                      </m:sSup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nary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0,8137</m:t>
                      </m:r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D8281D-195D-4A04-8A3F-1010CB547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243" y="3772986"/>
                <a:ext cx="4170947" cy="22382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63E3FE-CEB5-45A2-B14C-AFFA9CBC5162}"/>
                  </a:ext>
                </a:extLst>
              </p:cNvPr>
              <p:cNvSpPr txBox="1"/>
              <p:nvPr/>
            </p:nvSpPr>
            <p:spPr>
              <a:xfrm>
                <a:off x="5967022" y="3768056"/>
                <a:ext cx="4170947" cy="2058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bs-Latn-BA"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=18,65</m:t>
                      </m:r>
                    </m:oMath>
                  </m:oMathPara>
                </a14:m>
                <a:endParaRPr lang="sr-Latn-R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/>
                                            </a:rPr>
                                            <m:t>P</m:t>
                                          </m:r>
                                        </m:sup>
                                      </m:s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60,2</m:t>
                              </m:r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8,61</m:t>
                          </m:r>
                          <m:r>
                            <m:rPr>
                              <m:nor/>
                            </m:rPr>
                            <a:rPr lang="sr-Latn-RS" sz="1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63E3FE-CEB5-45A2-B14C-AFFA9CBC5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022" y="3768056"/>
                <a:ext cx="4170947" cy="20582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977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BA55-9147-32DE-6C4A-A9CABF4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59051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7EDE1-2384-56C4-9C5F-93511DB7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895" y="1879449"/>
            <a:ext cx="8362208" cy="4450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stanovnika u jednoj opštini: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	</a:t>
            </a:r>
          </a:p>
          <a:p>
            <a:pPr marL="0" indent="0">
              <a:buNone/>
            </a:pPr>
            <a:r>
              <a:rPr lang="sr-Latn-BA" sz="2000" dirty="0"/>
              <a:t>	a) ukupni i prosječni godišnji apsolutni porast stanovništva,</a:t>
            </a:r>
          </a:p>
          <a:p>
            <a:pPr marL="0" indent="0">
              <a:buNone/>
            </a:pPr>
            <a:r>
              <a:rPr lang="sr-Latn-BA" sz="2000" dirty="0"/>
              <a:t>	b) prosječno stanje populacije,</a:t>
            </a:r>
          </a:p>
          <a:p>
            <a:pPr marL="0" indent="0">
              <a:buNone/>
            </a:pPr>
            <a:r>
              <a:rPr lang="sr-Latn-BA" sz="2000" dirty="0"/>
              <a:t>	c) aritmetičku stopu prosječnog godišnjeg porasta, i</a:t>
            </a:r>
          </a:p>
          <a:p>
            <a:pPr marL="0" indent="0">
              <a:buNone/>
            </a:pPr>
            <a:r>
              <a:rPr lang="sr-Latn-BA" sz="2000" dirty="0"/>
              <a:t>	d) geometrijsku stopu prosječnog godišnjeg porasta. 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12C4E7B-4181-CA0D-F726-3F4BA1BCD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16477"/>
              </p:ext>
            </p:extLst>
          </p:nvPr>
        </p:nvGraphicFramePr>
        <p:xfrm>
          <a:off x="2031999" y="2518360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9217168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50914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stanovnika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77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37.500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569642"/>
                  </a:ext>
                </a:extLst>
              </a:tr>
            </a:tbl>
          </a:graphicData>
        </a:graphic>
      </p:graphicFrame>
      <p:pic>
        <p:nvPicPr>
          <p:cNvPr id="6" name="Graphic 5" descr="Group of people outline">
            <a:extLst>
              <a:ext uri="{FF2B5EF4-FFF2-40B4-BE49-F238E27FC236}">
                <a16:creationId xmlns:a16="http://schemas.microsoft.com/office/drawing/2014/main" id="{603D9357-2223-1D6E-C901-F15106FD0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170" y="5204360"/>
            <a:ext cx="1544783" cy="15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</p:spPr>
            <p:txBody>
              <a:bodyPr>
                <a:normAutofit/>
              </a:bodyPr>
              <a:lstStyle/>
              <a:p>
                <a:pPr marL="457200" indent="-457200" algn="ctr">
                  <a:buAutoNum type="alphaLcParenR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Ukupni i prosječni godišnji apsolutni porast stanovništva</a:t>
                </a:r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∑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9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−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=37.500−30.000=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.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𝟓𝟎𝟎</m:t>
                      </m:r>
                    </m:oMath>
                  </m:oMathPara>
                </a14:m>
                <a:endParaRPr kumimoji="0" lang="sr-Latn-R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</m:t>
                              </m:r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9</m:t>
                              </m:r>
                            </m:sub>
                          </m:s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𝑛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37.500−30.000</m:t>
                          </m:r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8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𝟗𝟑𝟕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</m:t>
                      </m:r>
                    </m:oMath>
                  </m:oMathPara>
                </a14:m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457200" indent="-457200" algn="ctr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Prosječno stanje populacije</a:t>
                </a:r>
              </a:p>
              <a:p>
                <a:pPr marL="0" indent="0" algn="ctr">
                  <a:buNone/>
                </a:pPr>
                <a:endParaRPr lang="sr-Latn-BA" sz="2000" b="1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𝟕𝟓𝟎</m:t>
                      </m:r>
                    </m:oMath>
                  </m:oMathPara>
                </a14:m>
                <a:endParaRPr lang="sr-Latn-RS" sz="2400" b="1" dirty="0"/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  <a:blipFill>
                <a:blip r:embed="rId2"/>
                <a:stretch>
                  <a:fillRect t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3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</p:spPr>
            <p:txBody>
              <a:bodyPr/>
              <a:lstStyle/>
              <a:p>
                <a:pPr marL="342900" indent="-342900" algn="ctr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Artimetička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𝟕𝟖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:endParaRPr lang="sr-Latn-RS" sz="2000" b="1" dirty="0"/>
              </a:p>
              <a:p>
                <a:pPr marL="342900" indent="-342900" algn="ctr">
                  <a:buFont typeface="+mj-lt"/>
                  <a:buAutoNum type="alphaLcParenR" startAt="4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Geometrijska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𝟖𝟑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  <a:blipFill>
                <a:blip r:embed="rId2"/>
                <a:stretch>
                  <a:fillRect t="-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5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49A3F-73B5-861E-95EF-EA3837FC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07EEC-4160-E46E-CA4C-1C7E79F43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Prema popisu iz 2013. godine, broj stanovnika u Banjoj Luci je iznosio 185.042.</a:t>
            </a:r>
          </a:p>
          <a:p>
            <a:pPr marL="342900" indent="-342900">
              <a:buAutoNum type="alphaLcParenR"/>
            </a:pPr>
            <a:r>
              <a:rPr lang="sr-Latn-BA" sz="2000" dirty="0"/>
              <a:t>Ako se zna da je prema popisu iz 1991. godine u ovom gradu živjelo 195.692 stanovnika, kolika je stopa prosječnog godišnjeg rasta u posmatranom periodu?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Koliki broj stanovnika se može očekivati u Banjoj Luci u 2020. godini, ukoliko se ispoljena tendencija nastavi?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12337-979B-AD20-BE4B-FB12226FF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7" y="5486400"/>
            <a:ext cx="120845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3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a) 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  <m: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1991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  <m:t>185.042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195.692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sr-Latn-RS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b)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R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b="1" i="1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p>
                    </m:sSup>
                  </m:oMath>
                </a14:m>
                <a:endParaRPr lang="sr-Latn-R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sz="2000" i="1">
                        <a:latin typeface="Cambria Math" panose="02040503050406030204" pitchFamily="18" charset="0"/>
                      </a:rPr>
                      <m:t>185.042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−0,25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𝟏𝟖𝟏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𝟖𝟐𝟖</m:t>
                    </m:r>
                  </m:oMath>
                </a14:m>
                <a:endParaRPr lang="sr-Latn-RS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* Procjene broja stanovnika u Banjoj Luci (Republički zavod za statistiku):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  <a:blipFill>
                <a:blip r:embed="rId2"/>
                <a:stretch>
                  <a:fillRect l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A9D64-545E-F660-B06E-93E1A98D0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716035"/>
              </p:ext>
            </p:extLst>
          </p:nvPr>
        </p:nvGraphicFramePr>
        <p:xfrm>
          <a:off x="738086" y="4802451"/>
          <a:ext cx="8128002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583661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9270849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24020781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35708664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232945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50246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37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Br.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182.848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183.557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184.257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184.843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185.094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976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61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C8E2-DA95-B081-76B7-FF82235F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93484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2A1D-9CBE-1329-0C0B-FCAB41BCC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858" y="3015330"/>
            <a:ext cx="6926284" cy="2229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Broj stanovnika u Bosni i Hercegovini, po popisu iz 1991. godine, je iznosio 4.377.033. Izračunati broj stanovnika u 2011. godini ako je aritmetička stopa prosječnog godišnjeg porasta za posmatrani period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sr-Latn-BA" sz="2000" dirty="0"/>
              <a:t>znosila -1,9 promila.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CBBFE-092F-4F1C-8814-0896599E3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3333" y1="82500" x2="43333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03" y="3799591"/>
            <a:ext cx="2168263" cy="28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2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</p:spPr>
            <p:txBody>
              <a:bodyPr/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BA" dirty="0"/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−1,9=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−4.377.033)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+4.377.033)</m:t>
                          </m:r>
                        </m:den>
                      </m:f>
                      <m:r>
                        <m:rPr>
                          <m:nor/>
                        </m:rPr>
                        <a:rPr lang="sr-Latn-R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· 100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100∙(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−4.377.033)=−1,9∙(</m:t>
                      </m:r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𝟐𝟎𝟏𝟏</m:t>
                          </m:r>
                        </m:sub>
                      </m:sSub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𝟐𝟏𝟑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𝟖𝟎𝟕</m:t>
                      </m:r>
                    </m:oMath>
                  </m:oMathPara>
                </a14:m>
                <a:endParaRPr lang="sr-Latn-RS" b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6AA75E-8807-15ED-B484-A7B9742B7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696532"/>
              </p:ext>
            </p:extLst>
          </p:nvPr>
        </p:nvGraphicFramePr>
        <p:xfrm>
          <a:off x="8538163" y="2987332"/>
          <a:ext cx="3024853" cy="341049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044666">
                  <a:extLst>
                    <a:ext uri="{9D8B030D-6E8A-4147-A177-3AD203B41FA5}">
                      <a16:colId xmlns:a16="http://schemas.microsoft.com/office/drawing/2014/main" val="1148055943"/>
                    </a:ext>
                  </a:extLst>
                </a:gridCol>
                <a:gridCol w="1980187">
                  <a:extLst>
                    <a:ext uri="{9D8B030D-6E8A-4147-A177-3AD203B41FA5}">
                      <a16:colId xmlns:a16="http://schemas.microsoft.com/office/drawing/2014/main" val="3440034288"/>
                    </a:ext>
                  </a:extLst>
                </a:gridCol>
              </a:tblGrid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 Broj stanovnika 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741929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3,531,159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049200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1991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4,377,033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79764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1981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4,124,256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258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1971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3,746,111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7995365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1961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3,278,053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76257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2,847,790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65312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8538163" y="6397830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Agencija za statistiku BiH</a:t>
            </a:r>
          </a:p>
        </p:txBody>
      </p:sp>
    </p:spTree>
    <p:extLst>
      <p:ext uri="{BB962C8B-B14F-4D97-AF65-F5344CB8AC3E}">
        <p14:creationId xmlns:p14="http://schemas.microsoft.com/office/powerpoint/2010/main" val="1749254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6DCC8-9D82-45F7-8A4C-7DDA16B4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1331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C835-51DF-4ACA-AAEC-472FC345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3050662"/>
            <a:ext cx="7729728" cy="145318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Hrvatskoj</a:t>
            </a:r>
            <a:r>
              <a:rPr lang="en-US" sz="2000" dirty="0"/>
              <a:t> je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popisu</a:t>
            </a:r>
            <a:r>
              <a:rPr lang="en-US" sz="2000" dirty="0"/>
              <a:t> </a:t>
            </a:r>
            <a:r>
              <a:rPr lang="en-US" sz="2000" dirty="0" err="1"/>
              <a:t>stanovništva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živjelo</a:t>
            </a:r>
            <a:r>
              <a:rPr lang="en-US" sz="2000" dirty="0"/>
              <a:t> </a:t>
            </a:r>
            <a:r>
              <a:rPr lang="sr-Latn-BA" sz="2000" dirty="0"/>
              <a:t>3.871.833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. </a:t>
            </a:r>
            <a:r>
              <a:rPr lang="sr-Latn-BA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zna</a:t>
            </a:r>
            <a:r>
              <a:rPr lang="en-US" sz="2000" dirty="0"/>
              <a:t> da je u </a:t>
            </a:r>
            <a:r>
              <a:rPr lang="en-US" sz="2000" dirty="0" err="1"/>
              <a:t>toj</a:t>
            </a:r>
            <a:r>
              <a:rPr lang="en-US" sz="2000" dirty="0"/>
              <a:t> </a:t>
            </a:r>
            <a:r>
              <a:rPr lang="en-US" sz="2000" dirty="0" err="1"/>
              <a:t>državi</a:t>
            </a:r>
            <a:r>
              <a:rPr lang="en-US" sz="2000" dirty="0"/>
              <a:t> </a:t>
            </a:r>
            <a:r>
              <a:rPr lang="en-US" sz="2000" dirty="0" err="1"/>
              <a:t>negativan</a:t>
            </a:r>
            <a:r>
              <a:rPr lang="en-US" sz="2000" dirty="0"/>
              <a:t> </a:t>
            </a:r>
            <a:r>
              <a:rPr lang="en-US" sz="2000" dirty="0" err="1"/>
              <a:t>prirodni</a:t>
            </a:r>
            <a:r>
              <a:rPr lang="en-US" sz="2000" dirty="0"/>
              <a:t> </a:t>
            </a:r>
            <a:r>
              <a:rPr lang="en-US" sz="2000" dirty="0" err="1"/>
              <a:t>priraštaj</a:t>
            </a:r>
            <a:r>
              <a:rPr lang="en-US" sz="2000" dirty="0"/>
              <a:t> (</a:t>
            </a:r>
            <a:r>
              <a:rPr lang="en-US" sz="2000" dirty="0" err="1"/>
              <a:t>geometrijska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sr-Latn-BA" sz="2000" dirty="0"/>
              <a:t>rasta </a:t>
            </a:r>
            <a:r>
              <a:rPr lang="en-US" sz="2000" dirty="0" err="1"/>
              <a:t>iznosi</a:t>
            </a:r>
            <a:r>
              <a:rPr lang="en-US" sz="2000" dirty="0"/>
              <a:t> -</a:t>
            </a:r>
            <a:r>
              <a:rPr lang="sr-Latn-BA" sz="2000" dirty="0"/>
              <a:t>1</a:t>
            </a:r>
            <a:r>
              <a:rPr lang="en-US" sz="2000" dirty="0"/>
              <a:t>,</a:t>
            </a:r>
            <a:r>
              <a:rPr lang="sr-Latn-BA" sz="2000" dirty="0"/>
              <a:t>01</a:t>
            </a:r>
            <a:r>
              <a:rPr lang="en-US" sz="2000" dirty="0"/>
              <a:t>%)</a:t>
            </a:r>
            <a:r>
              <a:rPr lang="sr-Latn-BA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očekivani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 u 20</a:t>
            </a:r>
            <a:r>
              <a:rPr lang="sr-Latn-BA" sz="2000" dirty="0"/>
              <a:t>3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55986-2BC5-8C1B-C589-69B751380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368" y="5401101"/>
            <a:ext cx="3384063" cy="16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374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630</TotalTime>
  <Words>687</Words>
  <Application>Microsoft Office PowerPoint</Application>
  <PresentationFormat>Widescreen</PresentationFormat>
  <Paragraphs>154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 Unicode MS</vt:lpstr>
      <vt:lpstr>Arial</vt:lpstr>
      <vt:lpstr>Calibri</vt:lpstr>
      <vt:lpstr>Cambria Math</vt:lpstr>
      <vt:lpstr>CTimesRoman</vt:lpstr>
      <vt:lpstr>Gill Sans MT</vt:lpstr>
      <vt:lpstr>Source Sans Pro</vt:lpstr>
      <vt:lpstr>Parcel</vt:lpstr>
      <vt:lpstr>DEMOGRAFSKA STATISTIKA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DEMOGRAFSKA STATISTIKA</dc:title>
  <dc:creator>Marić, Milica</dc:creator>
  <cp:lastModifiedBy>Marić, Milica</cp:lastModifiedBy>
  <cp:revision>19</cp:revision>
  <dcterms:created xsi:type="dcterms:W3CDTF">2022-10-10T10:27:56Z</dcterms:created>
  <dcterms:modified xsi:type="dcterms:W3CDTF">2022-10-19T07:52:47Z</dcterms:modified>
</cp:coreProperties>
</file>