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43"/>
  </p:notes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70" r:id="rId17"/>
    <p:sldId id="269" r:id="rId18"/>
    <p:sldId id="286" r:id="rId19"/>
    <p:sldId id="287" r:id="rId20"/>
    <p:sldId id="272" r:id="rId21"/>
    <p:sldId id="273" r:id="rId22"/>
    <p:sldId id="274" r:id="rId23"/>
    <p:sldId id="288" r:id="rId24"/>
    <p:sldId id="275" r:id="rId25"/>
    <p:sldId id="276" r:id="rId26"/>
    <p:sldId id="278" r:id="rId27"/>
    <p:sldId id="279" r:id="rId28"/>
    <p:sldId id="280" r:id="rId29"/>
    <p:sldId id="281" r:id="rId30"/>
    <p:sldId id="282" r:id="rId31"/>
    <p:sldId id="283" r:id="rId32"/>
    <p:sldId id="284" r:id="rId33"/>
    <p:sldId id="285" r:id="rId34"/>
    <p:sldId id="290" r:id="rId35"/>
    <p:sldId id="292" r:id="rId36"/>
    <p:sldId id="293" r:id="rId37"/>
    <p:sldId id="289" r:id="rId38"/>
    <p:sldId id="294" r:id="rId39"/>
    <p:sldId id="291" r:id="rId40"/>
    <p:sldId id="295" r:id="rId41"/>
    <p:sldId id="296"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A21EB-6BFF-475F-856F-3F58628CA4C6}" type="datetimeFigureOut">
              <a:rPr lang="en-US" smtClean="0"/>
              <a:pPr/>
              <a:t>10/24/2017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CA25A2-3E71-4AD6-9D7D-E3559B3B4AF5}" type="slidenum">
              <a:rPr lang="en-US" smtClean="0"/>
              <a:pPr/>
              <a:t>‹#›</a:t>
            </a:fld>
            <a:endParaRPr lang="en-US"/>
          </a:p>
        </p:txBody>
      </p:sp>
    </p:spTree>
    <p:extLst>
      <p:ext uri="{BB962C8B-B14F-4D97-AF65-F5344CB8AC3E}">
        <p14:creationId xmlns:p14="http://schemas.microsoft.com/office/powerpoint/2010/main" xmlns="" val="2698846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4996"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fld id="{2A7835BB-657A-463C-A8D1-80341B9A075E}" type="slidenum">
              <a:rPr lang="en-US" smtClean="0">
                <a:latin typeface="Calibri" pitchFamily="34" charset="0"/>
              </a:rPr>
              <a:pPr fontAlgn="base">
                <a:spcBef>
                  <a:spcPct val="0"/>
                </a:spcBef>
                <a:spcAft>
                  <a:spcPct val="0"/>
                </a:spcAft>
                <a:defRPr/>
              </a:pPr>
              <a:t>32</a:t>
            </a:fld>
            <a:endParaRPr 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4.xml"/><Relationship Id="rId1" Type="http://schemas.openxmlformats.org/officeDocument/2006/relationships/themeOverride" Target="../theme/themeOverride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Naslov slajda">
    <p:spTree>
      <p:nvGrpSpPr>
        <p:cNvPr id="1" name=""/>
        <p:cNvGrpSpPr/>
        <p:nvPr/>
      </p:nvGrpSpPr>
      <p:grpSpPr>
        <a:xfrm>
          <a:off x="0" y="0"/>
          <a:ext cx="0" cy="0"/>
          <a:chOff x="0" y="0"/>
          <a:chExt cx="0" cy="0"/>
        </a:xfrm>
      </p:grpSpPr>
      <p:sp>
        <p:nvSpPr>
          <p:cNvPr id="23" name="Pravougaonik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4" name="Pravougaonik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5" name="Pravougaonik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6" name="Pravougaonik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7" name="Pravougaonik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30" name="Pravougaonik zaobljenih uglova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31" name="Pravougaonik zaobljenih uglova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7" name="Pravougaonik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Pravougaonik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Pravougaonik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Pravougaonik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Naslov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sr-Latn-CS" smtClean="0"/>
              <a:t>Kliknite i uredite naslov mastera</a:t>
            </a:r>
            <a:endParaRPr kumimoji="0" lang="en-US"/>
          </a:p>
        </p:txBody>
      </p:sp>
      <p:sp>
        <p:nvSpPr>
          <p:cNvPr id="9" name="Podnaslov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r-Latn-CS" smtClean="0"/>
              <a:t>Kliknite i uredite stil podnaslova mastera</a:t>
            </a:r>
            <a:endParaRPr kumimoji="0" lang="en-US"/>
          </a:p>
        </p:txBody>
      </p:sp>
      <p:sp>
        <p:nvSpPr>
          <p:cNvPr id="28" name="Čuvar mesta za datum 27"/>
          <p:cNvSpPr>
            <a:spLocks noGrp="1"/>
          </p:cNvSpPr>
          <p:nvPr>
            <p:ph type="dt" sz="half" idx="10"/>
          </p:nvPr>
        </p:nvSpPr>
        <p:spPr>
          <a:xfrm>
            <a:off x="6705600" y="4206240"/>
            <a:ext cx="960120" cy="457200"/>
          </a:xfrm>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17" name="Čuvar mesta za podnožje 16"/>
          <p:cNvSpPr>
            <a:spLocks noGrp="1"/>
          </p:cNvSpPr>
          <p:nvPr>
            <p:ph type="ftr" sz="quarter" idx="11"/>
          </p:nvPr>
        </p:nvSpPr>
        <p:spPr>
          <a:xfrm>
            <a:off x="5410200" y="4205288"/>
            <a:ext cx="1295400" cy="457200"/>
          </a:xfrm>
        </p:spPr>
        <p:txBody>
          <a:bodyPr/>
          <a:lstStyle/>
          <a:p>
            <a:endParaRPr lang="en-US">
              <a:solidFill>
                <a:srgbClr val="438086"/>
              </a:solidFill>
            </a:endParaRPr>
          </a:p>
        </p:txBody>
      </p:sp>
      <p:sp>
        <p:nvSpPr>
          <p:cNvPr id="29" name="Čuvar mesta za broj slajda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xmlns="" val="1337091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r-Latn-CS" smtClean="0"/>
              <a:t>Kliknite i uredite naslov mastera</a:t>
            </a:r>
            <a:endParaRPr kumimoji="0" lang="en-US"/>
          </a:p>
        </p:txBody>
      </p:sp>
      <p:sp>
        <p:nvSpPr>
          <p:cNvPr id="3" name="Čuvar mesta za sadržaj 2"/>
          <p:cNvSpPr>
            <a:spLocks noGrp="1"/>
          </p:cNvSpPr>
          <p:nvPr>
            <p:ph idx="1"/>
          </p:nvPr>
        </p:nvSpPr>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5" name="Čuvar mesta za podnožje 4"/>
          <p:cNvSpPr>
            <a:spLocks noGrp="1"/>
          </p:cNvSpPr>
          <p:nvPr>
            <p:ph type="ftr" sz="quarter" idx="11"/>
          </p:nvPr>
        </p:nvSpPr>
        <p:spPr/>
        <p:txBody>
          <a:bodyPr/>
          <a:lstStyle/>
          <a:p>
            <a:endParaRPr lang="en-US">
              <a:solidFill>
                <a:srgbClr val="438086"/>
              </a:solidFill>
            </a:endParaRPr>
          </a:p>
        </p:txBody>
      </p:sp>
      <p:sp>
        <p:nvSpPr>
          <p:cNvPr id="6" name="Čuvar mesta za broj slajda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774975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Naslov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sr-Latn-CS" smtClean="0"/>
              <a:t>Kliknite i uredite naslov mastera</a:t>
            </a:r>
            <a:endParaRPr kumimoji="0" lang="en-US"/>
          </a:p>
        </p:txBody>
      </p:sp>
      <p:sp>
        <p:nvSpPr>
          <p:cNvPr id="3" name="Čuvar mesta za tekst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r-Latn-CS" smtClean="0"/>
              <a:t>Kliknite i uredite stilove teksta mastera</a:t>
            </a:r>
          </a:p>
        </p:txBody>
      </p:sp>
      <p:sp>
        <p:nvSpPr>
          <p:cNvPr id="4" name="Čuvar mesta za datum 3"/>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5" name="Čuvar mesta za podnožje 4"/>
          <p:cNvSpPr>
            <a:spLocks noGrp="1"/>
          </p:cNvSpPr>
          <p:nvPr>
            <p:ph type="ftr" sz="quarter" idx="11"/>
          </p:nvPr>
        </p:nvSpPr>
        <p:spPr/>
        <p:txBody>
          <a:bodyPr/>
          <a:lstStyle/>
          <a:p>
            <a:endParaRPr lang="en-US">
              <a:solidFill>
                <a:srgbClr val="438086"/>
              </a:solidFill>
            </a:endParaRPr>
          </a:p>
        </p:txBody>
      </p:sp>
      <p:sp>
        <p:nvSpPr>
          <p:cNvPr id="6" name="Čuvar mesta za broj slajda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777373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r-Latn-CS" smtClean="0"/>
              <a:t>Kliknite i uredite naslov mastera</a:t>
            </a:r>
            <a:endParaRPr kumimoji="0" lang="en-US"/>
          </a:p>
        </p:txBody>
      </p:sp>
      <p:sp>
        <p:nvSpPr>
          <p:cNvPr id="3" name="Čuvar mesta za sadržaj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sadržaj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5" name="Čuvar mesta za datum 4"/>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6" name="Čuvar mesta za podnožje 5"/>
          <p:cNvSpPr>
            <a:spLocks noGrp="1"/>
          </p:cNvSpPr>
          <p:nvPr>
            <p:ph type="ftr" sz="quarter" idx="11"/>
          </p:nvPr>
        </p:nvSpPr>
        <p:spPr/>
        <p:txBody>
          <a:bodyPr/>
          <a:lstStyle/>
          <a:p>
            <a:endParaRPr lang="en-US">
              <a:solidFill>
                <a:srgbClr val="438086"/>
              </a:solidFill>
            </a:endParaRPr>
          </a:p>
        </p:txBody>
      </p:sp>
      <p:sp>
        <p:nvSpPr>
          <p:cNvPr id="7" name="Čuvar mesta za broj slajda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146084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2" name="Naslov 1"/>
          <p:cNvSpPr>
            <a:spLocks noGrp="1"/>
          </p:cNvSpPr>
          <p:nvPr>
            <p:ph type="title"/>
          </p:nvPr>
        </p:nvSpPr>
        <p:spPr>
          <a:xfrm>
            <a:off x="381000" y="1143000"/>
            <a:ext cx="8382000" cy="1069848"/>
          </a:xfrm>
        </p:spPr>
        <p:txBody>
          <a:bodyPr anchor="ctr"/>
          <a:lstStyle>
            <a:lvl1pPr>
              <a:defRPr sz="4000" b="0" i="0" cap="none" baseline="0"/>
            </a:lvl1pPr>
          </a:lstStyle>
          <a:p>
            <a:r>
              <a:rPr kumimoji="0" lang="sr-Latn-CS" smtClean="0"/>
              <a:t>Kliknite i uredite naslov mastera</a:t>
            </a:r>
            <a:endParaRPr kumimoji="0" lang="en-US"/>
          </a:p>
        </p:txBody>
      </p:sp>
      <p:sp>
        <p:nvSpPr>
          <p:cNvPr id="3" name="Čuvar mesta za tekst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sr-Latn-CS" smtClean="0"/>
              <a:t>Kliknite i uredite stilove teksta mastera</a:t>
            </a:r>
          </a:p>
        </p:txBody>
      </p:sp>
      <p:sp>
        <p:nvSpPr>
          <p:cNvPr id="4" name="Čuvar mesta za tekst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sr-Latn-CS" smtClean="0"/>
              <a:t>Kliknite i uredite stilove teksta mastera</a:t>
            </a:r>
          </a:p>
        </p:txBody>
      </p:sp>
      <p:sp>
        <p:nvSpPr>
          <p:cNvPr id="5" name="Čuvar mesta za sadržaj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6" name="Čuvar mesta za sadržaj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26" name="Čuvar mesta za datum 25"/>
          <p:cNvSpPr>
            <a:spLocks noGrp="1"/>
          </p:cNvSpPr>
          <p:nvPr>
            <p:ph type="dt" sz="half" idx="10"/>
          </p:nvPr>
        </p:nvSpPr>
        <p:spPr/>
        <p:txBody>
          <a:bodyPr rtlCol="0"/>
          <a:lstStyle/>
          <a:p>
            <a:fld id="{1D8BD707-D9CF-40AE-B4C6-C98DA3205C09}" type="datetimeFigureOut">
              <a:rPr lang="en-US" smtClean="0">
                <a:solidFill>
                  <a:srgbClr val="438086"/>
                </a:solidFill>
              </a:rPr>
              <a:pPr/>
              <a:t>10/24/2017</a:t>
            </a:fld>
            <a:endParaRPr lang="en-US">
              <a:solidFill>
                <a:srgbClr val="438086"/>
              </a:solidFill>
            </a:endParaRPr>
          </a:p>
        </p:txBody>
      </p:sp>
      <p:sp>
        <p:nvSpPr>
          <p:cNvPr id="27" name="Čuvar mesta za broj slajda 26"/>
          <p:cNvSpPr>
            <a:spLocks noGrp="1"/>
          </p:cNvSpPr>
          <p:nvPr>
            <p:ph type="sldNum" sz="quarter" idx="11"/>
          </p:nvPr>
        </p:nvSpPr>
        <p:spPr/>
        <p:txBody>
          <a:bodyPr rtlCol="0"/>
          <a:lstStyle/>
          <a:p>
            <a:fld id="{B6F15528-21DE-4FAA-801E-634DDDAF4B2B}" type="slidenum">
              <a:rPr lang="en-US" smtClean="0"/>
              <a:pPr/>
              <a:t>‹#›</a:t>
            </a:fld>
            <a:endParaRPr lang="en-US"/>
          </a:p>
        </p:txBody>
      </p:sp>
      <p:sp>
        <p:nvSpPr>
          <p:cNvPr id="28" name="Čuvar mesta za podnožje 27"/>
          <p:cNvSpPr>
            <a:spLocks noGrp="1"/>
          </p:cNvSpPr>
          <p:nvPr>
            <p:ph type="ftr" sz="quarter" idx="12"/>
          </p:nvPr>
        </p:nvSpPr>
        <p:spPr/>
        <p:txBody>
          <a:bodyPr rtlCol="0"/>
          <a:lstStyle/>
          <a:p>
            <a:endParaRPr lang="en-US">
              <a:solidFill>
                <a:srgbClr val="438086"/>
              </a:solidFill>
            </a:endParaRPr>
          </a:p>
        </p:txBody>
      </p:sp>
    </p:spTree>
    <p:extLst>
      <p:ext uri="{BB962C8B-B14F-4D97-AF65-F5344CB8AC3E}">
        <p14:creationId xmlns:p14="http://schemas.microsoft.com/office/powerpoint/2010/main" xmlns="" val="4084582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sr-Latn-CS" smtClean="0"/>
              <a:t>Kliknite i uredite naslov mastera</a:t>
            </a:r>
            <a:endParaRPr kumimoji="0" lang="en-US"/>
          </a:p>
        </p:txBody>
      </p:sp>
      <p:sp>
        <p:nvSpPr>
          <p:cNvPr id="3" name="Čuvar mesta za datum 2"/>
          <p:cNvSpPr>
            <a:spLocks noGrp="1"/>
          </p:cNvSpPr>
          <p:nvPr>
            <p:ph type="dt" sz="half" idx="10"/>
          </p:nvPr>
        </p:nvSpPr>
        <p:spPr>
          <a:xfrm>
            <a:off x="6583680" y="612648"/>
            <a:ext cx="957264" cy="457200"/>
          </a:xfrm>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4" name="Čuvar mesta za podnožje 3"/>
          <p:cNvSpPr>
            <a:spLocks noGrp="1"/>
          </p:cNvSpPr>
          <p:nvPr>
            <p:ph type="ftr" sz="quarter" idx="11"/>
          </p:nvPr>
        </p:nvSpPr>
        <p:spPr>
          <a:xfrm>
            <a:off x="5257800" y="612648"/>
            <a:ext cx="1325880" cy="457200"/>
          </a:xfrm>
        </p:spPr>
        <p:txBody>
          <a:bodyPr/>
          <a:lstStyle/>
          <a:p>
            <a:endParaRPr lang="en-US">
              <a:solidFill>
                <a:srgbClr val="438086"/>
              </a:solidFill>
            </a:endParaRPr>
          </a:p>
        </p:txBody>
      </p:sp>
      <p:sp>
        <p:nvSpPr>
          <p:cNvPr id="5" name="Čuvar mesta za broj slajda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3178171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Čuvar mesta za datum 1"/>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3" name="Čuvar mesta za podnožje 2"/>
          <p:cNvSpPr>
            <a:spLocks noGrp="1"/>
          </p:cNvSpPr>
          <p:nvPr>
            <p:ph type="ftr" sz="quarter" idx="11"/>
          </p:nvPr>
        </p:nvSpPr>
        <p:spPr/>
        <p:txBody>
          <a:bodyPr/>
          <a:lstStyle/>
          <a:p>
            <a:endParaRPr lang="en-US">
              <a:solidFill>
                <a:srgbClr val="438086"/>
              </a:solidFill>
            </a:endParaRPr>
          </a:p>
        </p:txBody>
      </p:sp>
      <p:sp>
        <p:nvSpPr>
          <p:cNvPr id="4" name="Čuvar mesta za broj slajda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676135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Naslov 1"/>
          <p:cNvSpPr>
            <a:spLocks noGrp="1"/>
          </p:cNvSpPr>
          <p:nvPr>
            <p:ph type="title"/>
          </p:nvPr>
        </p:nvSpPr>
        <p:spPr>
          <a:xfrm>
            <a:off x="5353496" y="1101970"/>
            <a:ext cx="3383280" cy="877824"/>
          </a:xfrm>
        </p:spPr>
        <p:txBody>
          <a:bodyPr anchor="b"/>
          <a:lstStyle>
            <a:lvl1pPr algn="l">
              <a:buNone/>
              <a:defRPr sz="1800" b="1"/>
            </a:lvl1pPr>
          </a:lstStyle>
          <a:p>
            <a:r>
              <a:rPr kumimoji="0" lang="sr-Latn-CS" smtClean="0"/>
              <a:t>Kliknite i uredite naslov mastera</a:t>
            </a:r>
            <a:endParaRPr kumimoji="0" lang="en-US"/>
          </a:p>
        </p:txBody>
      </p:sp>
      <p:sp>
        <p:nvSpPr>
          <p:cNvPr id="3" name="Čuvar mesta za tekst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sr-Latn-CS" smtClean="0"/>
              <a:t>Kliknite i uredite stilove teksta mastera</a:t>
            </a:r>
          </a:p>
        </p:txBody>
      </p:sp>
      <p:sp>
        <p:nvSpPr>
          <p:cNvPr id="4" name="Čuvar mesta za sadržaj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5" name="Čuvar mesta za datum 4"/>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6" name="Čuvar mesta za podnožje 5"/>
          <p:cNvSpPr>
            <a:spLocks noGrp="1"/>
          </p:cNvSpPr>
          <p:nvPr>
            <p:ph type="ftr" sz="quarter" idx="11"/>
          </p:nvPr>
        </p:nvSpPr>
        <p:spPr/>
        <p:txBody>
          <a:bodyPr/>
          <a:lstStyle/>
          <a:p>
            <a:endParaRPr lang="en-US">
              <a:solidFill>
                <a:srgbClr val="438086"/>
              </a:solidFill>
            </a:endParaRPr>
          </a:p>
        </p:txBody>
      </p:sp>
      <p:sp>
        <p:nvSpPr>
          <p:cNvPr id="7" name="Čuvar mesta za broj slajda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529047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Naslov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sr-Latn-CS" smtClean="0"/>
              <a:t>Kliknite i uredite naslov mastera</a:t>
            </a:r>
            <a:endParaRPr kumimoji="0" lang="en-US"/>
          </a:p>
        </p:txBody>
      </p:sp>
      <p:sp>
        <p:nvSpPr>
          <p:cNvPr id="3" name="Čuvar mesta za sliku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sr-Latn-CS" smtClean="0"/>
              <a:t>Kliknite na ikonu da biste dodali sliku</a:t>
            </a:r>
            <a:endParaRPr kumimoji="0" lang="en-US" dirty="0"/>
          </a:p>
        </p:txBody>
      </p:sp>
      <p:sp>
        <p:nvSpPr>
          <p:cNvPr id="4" name="Čuvar mesta za tekst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sr-Latn-CS" smtClean="0"/>
              <a:t>Kliknite i uredite stilove teksta mastera</a:t>
            </a:r>
          </a:p>
        </p:txBody>
      </p:sp>
      <p:sp>
        <p:nvSpPr>
          <p:cNvPr id="5" name="Čuvar mesta za datum 4"/>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6" name="Čuvar mesta za podnožje 5"/>
          <p:cNvSpPr>
            <a:spLocks noGrp="1"/>
          </p:cNvSpPr>
          <p:nvPr>
            <p:ph type="ftr" sz="quarter" idx="11"/>
          </p:nvPr>
        </p:nvSpPr>
        <p:spPr/>
        <p:txBody>
          <a:bodyPr/>
          <a:lstStyle/>
          <a:p>
            <a:endParaRPr lang="en-US">
              <a:solidFill>
                <a:srgbClr val="438086"/>
              </a:solidFill>
            </a:endParaRPr>
          </a:p>
        </p:txBody>
      </p:sp>
      <p:sp>
        <p:nvSpPr>
          <p:cNvPr id="7" name="Čuvar mesta za broj slajda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060856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r-Latn-CS" smtClean="0"/>
              <a:t>Kliknite i uredite naslov mastera</a:t>
            </a:r>
            <a:endParaRPr kumimoji="0" lang="en-US"/>
          </a:p>
        </p:txBody>
      </p:sp>
      <p:sp>
        <p:nvSpPr>
          <p:cNvPr id="3" name="Čuvar mesta za vertikalni tekst 2"/>
          <p:cNvSpPr>
            <a:spLocks noGrp="1"/>
          </p:cNvSpPr>
          <p:nvPr>
            <p:ph type="body" orient="vert" idx="1"/>
          </p:nvPr>
        </p:nvSpPr>
        <p:spPr/>
        <p:txBody>
          <a:bodyPr vert="eaVert"/>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5" name="Čuvar mesta za podnožje 4"/>
          <p:cNvSpPr>
            <a:spLocks noGrp="1"/>
          </p:cNvSpPr>
          <p:nvPr>
            <p:ph type="ftr" sz="quarter" idx="11"/>
          </p:nvPr>
        </p:nvSpPr>
        <p:spPr/>
        <p:txBody>
          <a:bodyPr/>
          <a:lstStyle/>
          <a:p>
            <a:endParaRPr lang="en-US">
              <a:solidFill>
                <a:srgbClr val="438086"/>
              </a:solidFill>
            </a:endParaRPr>
          </a:p>
        </p:txBody>
      </p:sp>
      <p:sp>
        <p:nvSpPr>
          <p:cNvPr id="6" name="Čuvar mesta za broj slajda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122843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kalni naslov 1"/>
          <p:cNvSpPr>
            <a:spLocks noGrp="1"/>
          </p:cNvSpPr>
          <p:nvPr>
            <p:ph type="title" orient="vert"/>
          </p:nvPr>
        </p:nvSpPr>
        <p:spPr>
          <a:xfrm>
            <a:off x="6781800" y="1143000"/>
            <a:ext cx="1905000" cy="5486400"/>
          </a:xfrm>
        </p:spPr>
        <p:txBody>
          <a:bodyPr vert="eaVert"/>
          <a:lstStyle/>
          <a:p>
            <a:r>
              <a:rPr kumimoji="0" lang="sr-Latn-CS" smtClean="0"/>
              <a:t>Kliknite i uredite naslov mastera</a:t>
            </a:r>
            <a:endParaRPr kumimoji="0" lang="en-US"/>
          </a:p>
        </p:txBody>
      </p:sp>
      <p:sp>
        <p:nvSpPr>
          <p:cNvPr id="3" name="Čuvar mesta za vertikalni tekst 2"/>
          <p:cNvSpPr>
            <a:spLocks noGrp="1"/>
          </p:cNvSpPr>
          <p:nvPr>
            <p:ph type="body" orient="vert" idx="1"/>
          </p:nvPr>
        </p:nvSpPr>
        <p:spPr>
          <a:xfrm>
            <a:off x="457200" y="1143000"/>
            <a:ext cx="6248400" cy="5486400"/>
          </a:xfrm>
        </p:spPr>
        <p:txBody>
          <a:bodyPr vert="eaVert"/>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5" name="Čuvar mesta za podnožje 4"/>
          <p:cNvSpPr>
            <a:spLocks noGrp="1"/>
          </p:cNvSpPr>
          <p:nvPr>
            <p:ph type="ftr" sz="quarter" idx="11"/>
          </p:nvPr>
        </p:nvSpPr>
        <p:spPr/>
        <p:txBody>
          <a:bodyPr/>
          <a:lstStyle/>
          <a:p>
            <a:endParaRPr lang="en-US">
              <a:solidFill>
                <a:srgbClr val="438086"/>
              </a:solidFill>
            </a:endParaRPr>
          </a:p>
        </p:txBody>
      </p:sp>
      <p:sp>
        <p:nvSpPr>
          <p:cNvPr id="6" name="Čuvar mesta za broj slajda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34753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Naslov slajd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r-Latn-CS" smtClean="0"/>
              <a:t>Kliknite i uredite stil podnaslova mastera</a:t>
            </a:r>
            <a:endParaRPr kumimoji="0" lang="en-US"/>
          </a:p>
        </p:txBody>
      </p:sp>
      <p:sp>
        <p:nvSpPr>
          <p:cNvPr id="28" name="Čuvar mesta za datum 27"/>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17" name="Čuvar mesta za podnožje 16"/>
          <p:cNvSpPr>
            <a:spLocks noGrp="1"/>
          </p:cNvSpPr>
          <p:nvPr>
            <p:ph type="ftr" sz="quarter" idx="11"/>
          </p:nvPr>
        </p:nvSpPr>
        <p:spPr/>
        <p:txBody>
          <a:bodyPr/>
          <a:lstStyle/>
          <a:p>
            <a:endParaRPr lang="en-US"/>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9" name="Čuvar mesta za broj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sr-Latn-CS" smtClean="0"/>
              <a:t>Kliknite i uredite naslov mastera</a:t>
            </a:r>
            <a:endParaRPr kumimoji="0" lang="en-US"/>
          </a:p>
        </p:txBody>
      </p:sp>
    </p:spTree>
    <p:extLst>
      <p:ext uri="{BB962C8B-B14F-4D97-AF65-F5344CB8AC3E}">
        <p14:creationId xmlns:p14="http://schemas.microsoft.com/office/powerpoint/2010/main" xmlns="" val="129621748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sr-Latn-CS" smtClean="0"/>
              <a:t>Kliknite i uredite naslov mastera</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Čuvar mesta za podnožje 4"/>
          <p:cNvSpPr>
            <a:spLocks noGrp="1"/>
          </p:cNvSpPr>
          <p:nvPr>
            <p:ph type="ftr" sz="quarter" idx="11"/>
          </p:nvPr>
        </p:nvSpPr>
        <p:spPr/>
        <p:txBody>
          <a:bodyPr/>
          <a:lstStyle/>
          <a:p>
            <a:endParaRPr lang="en-US"/>
          </a:p>
        </p:txBody>
      </p:sp>
      <p:sp>
        <p:nvSpPr>
          <p:cNvPr id="6" name="Čuvar mesta za broj slajda 5"/>
          <p:cNvSpPr>
            <a:spLocks noGrp="1"/>
          </p:cNvSpPr>
          <p:nvPr>
            <p:ph type="sldNum" sz="quarter" idx="12"/>
          </p:nvPr>
        </p:nvSpPr>
        <p:spPr>
          <a:xfrm>
            <a:off x="4361688" y="1026372"/>
            <a:ext cx="457200" cy="441325"/>
          </a:xfrm>
        </p:spPr>
        <p:txBody>
          <a:body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8" name="Čuvar mesta za sadržaj 7"/>
          <p:cNvSpPr>
            <a:spLocks noGrp="1"/>
          </p:cNvSpPr>
          <p:nvPr>
            <p:ph sz="quarter" idx="1"/>
          </p:nvPr>
        </p:nvSpPr>
        <p:spPr>
          <a:xfrm>
            <a:off x="301752" y="1527048"/>
            <a:ext cx="8503920" cy="4572000"/>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Tree>
    <p:extLst>
      <p:ext uri="{BB962C8B-B14F-4D97-AF65-F5344CB8AC3E}">
        <p14:creationId xmlns:p14="http://schemas.microsoft.com/office/powerpoint/2010/main" xmlns="" val="3741894143"/>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Zaglavlje odelj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3" name="Čuvar mesta za teks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r-Latn-CS" smtClean="0"/>
              <a:t>Kliknite i uredite stilove teksta mastera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5" name="Čuvar mesta za podnožje 4"/>
          <p:cNvSpPr>
            <a:spLocks noGrp="1"/>
          </p:cNvSpPr>
          <p:nvPr>
            <p:ph type="ftr" sz="quarter" idx="11"/>
          </p:nvPr>
        </p:nvSpPr>
        <p:spPr/>
        <p:txBody>
          <a:bodyPr/>
          <a:lstStyle/>
          <a:p>
            <a:endParaRPr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Čuvar mesta za broj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sr-Latn-CS" smtClean="0"/>
              <a:t>Kliknite i uredite naslov mastera</a:t>
            </a:r>
            <a:endParaRPr kumimoji="0" lang="en-US"/>
          </a:p>
        </p:txBody>
      </p:sp>
    </p:spTree>
    <p:extLst>
      <p:ext uri="{BB962C8B-B14F-4D97-AF65-F5344CB8AC3E}">
        <p14:creationId xmlns:p14="http://schemas.microsoft.com/office/powerpoint/2010/main" xmlns="" val="3809973246"/>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sr-Latn-CS" smtClean="0"/>
              <a:t>Kliknite i uredite naslov mastera</a:t>
            </a:r>
            <a:endParaRPr kumimoji="0" lang="en-US"/>
          </a:p>
        </p:txBody>
      </p:sp>
      <p:sp>
        <p:nvSpPr>
          <p:cNvPr id="5" name="Čuvar mesta za datum 4"/>
          <p:cNvSpPr>
            <a:spLocks noGrp="1"/>
          </p:cNvSpPr>
          <p:nvPr>
            <p:ph type="dt" sz="half" idx="10"/>
          </p:nvPr>
        </p:nvSpPr>
        <p:spPr>
          <a:xfrm>
            <a:off x="5791200" y="6409944"/>
            <a:ext cx="3044952" cy="365760"/>
          </a:xfrm>
        </p:spPr>
        <p:txBody>
          <a:bodyPr/>
          <a:lstStyle/>
          <a:p>
            <a:fld id="{1D8BD707-D9CF-40AE-B4C6-C98DA3205C09}" type="datetimeFigureOut">
              <a:rPr lang="en-US" smtClean="0"/>
              <a:pPr/>
              <a:t>10/24/2017</a:t>
            </a:fld>
            <a:endParaRPr lang="en-US"/>
          </a:p>
        </p:txBody>
      </p:sp>
      <p:sp>
        <p:nvSpPr>
          <p:cNvPr id="6" name="Čuvar mesta za podnožje 5"/>
          <p:cNvSpPr>
            <a:spLocks noGrp="1"/>
          </p:cNvSpPr>
          <p:nvPr>
            <p:ph type="ftr" sz="quarter" idx="11"/>
          </p:nvPr>
        </p:nvSpPr>
        <p:spPr/>
        <p:txBody>
          <a:bodyPr/>
          <a:lstStyle/>
          <a:p>
            <a:endParaRPr lang="en-US"/>
          </a:p>
        </p:txBody>
      </p:sp>
      <p:sp>
        <p:nvSpPr>
          <p:cNvPr id="7" name="Čuvar mesta za broj slajda 6"/>
          <p:cNvSpPr>
            <a:spLocks noGrp="1"/>
          </p:cNvSpPr>
          <p:nvPr>
            <p:ph type="sldNum" sz="quarter" idx="12"/>
          </p:nvPr>
        </p:nvSpPr>
        <p:spPr/>
        <p:txBody>
          <a:body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Čuvar mesta za sadržaj 9"/>
          <p:cNvSpPr>
            <a:spLocks noGrp="1"/>
          </p:cNvSpPr>
          <p:nvPr>
            <p:ph sz="half" idx="1"/>
          </p:nvPr>
        </p:nvSpPr>
        <p:spPr>
          <a:xfrm>
            <a:off x="301752" y="1371600"/>
            <a:ext cx="4038600" cy="4681728"/>
          </a:xfrm>
        </p:spPr>
        <p:txBody>
          <a:bodyPr/>
          <a:lstStyle>
            <a:lvl1pPr>
              <a:defRPr sz="2500"/>
            </a:lvl1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12" name="Čuvar mesta za sadržaj 11"/>
          <p:cNvSpPr>
            <a:spLocks noGrp="1"/>
          </p:cNvSpPr>
          <p:nvPr>
            <p:ph sz="half" idx="2"/>
          </p:nvPr>
        </p:nvSpPr>
        <p:spPr>
          <a:xfrm>
            <a:off x="4800600" y="1371600"/>
            <a:ext cx="4038600" cy="4681728"/>
          </a:xfrm>
        </p:spPr>
        <p:txBody>
          <a:bodyPr/>
          <a:lstStyle>
            <a:lvl1pPr>
              <a:defRPr sz="2500"/>
            </a:lvl1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Tree>
    <p:extLst>
      <p:ext uri="{BB962C8B-B14F-4D97-AF65-F5344CB8AC3E}">
        <p14:creationId xmlns:p14="http://schemas.microsoft.com/office/powerpoint/2010/main" xmlns="" val="364018557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3" name="Čuvar mesta za teks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sr-Latn-CS" smtClean="0"/>
              <a:t>Kliknite i uredite stilove teksta mastera</a:t>
            </a:r>
          </a:p>
        </p:txBody>
      </p:sp>
      <p:sp>
        <p:nvSpPr>
          <p:cNvPr id="4" name="Čuvar mesta za teks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sr-Latn-CS" smtClean="0"/>
              <a:t>Kliknite i uredite stilove teksta mastera</a:t>
            </a:r>
          </a:p>
        </p:txBody>
      </p:sp>
      <p:sp>
        <p:nvSpPr>
          <p:cNvPr id="7" name="Čuvar mesta za datum 6"/>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8" name="Čuvar mesta za podnožje 7"/>
          <p:cNvSpPr>
            <a:spLocks noGrp="1"/>
          </p:cNvSpPr>
          <p:nvPr>
            <p:ph type="ftr" sz="quarter" idx="11"/>
          </p:nvPr>
        </p:nvSpPr>
        <p:spPr>
          <a:xfrm>
            <a:off x="304800" y="6409944"/>
            <a:ext cx="3581400" cy="365760"/>
          </a:xfrm>
        </p:spPr>
        <p:txBody>
          <a:bodyPr/>
          <a:lstStyle/>
          <a:p>
            <a:endParaRPr lang="en-US"/>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4" name="Čuvar mesta za sadržaj 23"/>
          <p:cNvSpPr>
            <a:spLocks noGrp="1"/>
          </p:cNvSpPr>
          <p:nvPr>
            <p:ph sz="quarter" idx="2"/>
          </p:nvPr>
        </p:nvSpPr>
        <p:spPr>
          <a:xfrm>
            <a:off x="301752" y="2471383"/>
            <a:ext cx="4041648" cy="3818404"/>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26" name="Čuvar mesta za sadržaj 25"/>
          <p:cNvSpPr>
            <a:spLocks noGrp="1"/>
          </p:cNvSpPr>
          <p:nvPr>
            <p:ph sz="quarter" idx="4"/>
          </p:nvPr>
        </p:nvSpPr>
        <p:spPr>
          <a:xfrm>
            <a:off x="4800600" y="2471383"/>
            <a:ext cx="4038600" cy="3822192"/>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Čuvar mesta za broj slajda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23" name="Naslov 22"/>
          <p:cNvSpPr>
            <a:spLocks noGrp="1"/>
          </p:cNvSpPr>
          <p:nvPr>
            <p:ph type="title"/>
          </p:nvPr>
        </p:nvSpPr>
        <p:spPr/>
        <p:txBody>
          <a:bodyPr rtlCol="0" anchor="b" anchorCtr="0"/>
          <a:lstStyle/>
          <a:p>
            <a:r>
              <a:rPr kumimoji="0" lang="sr-Latn-CS" smtClean="0"/>
              <a:t>Kliknite i uredite naslov mastera</a:t>
            </a:r>
            <a:endParaRPr kumimoji="0" lang="en-US"/>
          </a:p>
        </p:txBody>
      </p:sp>
    </p:spTree>
    <p:extLst>
      <p:ext uri="{BB962C8B-B14F-4D97-AF65-F5344CB8AC3E}">
        <p14:creationId xmlns:p14="http://schemas.microsoft.com/office/powerpoint/2010/main" xmlns="" val="3140934504"/>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r-Latn-CS" smtClean="0"/>
              <a:t>Kliknite i uredite naslov mastera</a:t>
            </a:r>
            <a:endParaRPr kumimoji="0" lang="en-US"/>
          </a:p>
        </p:txBody>
      </p:sp>
      <p:sp>
        <p:nvSpPr>
          <p:cNvPr id="3" name="Čuvar mesta za datum 2"/>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4" name="Čuvar mesta za podnožje 3"/>
          <p:cNvSpPr>
            <a:spLocks noGrp="1"/>
          </p:cNvSpPr>
          <p:nvPr>
            <p:ph type="ftr" sz="quarter" idx="11"/>
          </p:nvPr>
        </p:nvSpPr>
        <p:spPr/>
        <p:txBody>
          <a:bodyPr/>
          <a:lstStyle/>
          <a:p>
            <a:endParaRPr lang="en-US"/>
          </a:p>
        </p:txBody>
      </p:sp>
      <p:sp>
        <p:nvSpPr>
          <p:cNvPr id="5" name="Čuvar mesta za broj slajda 4"/>
          <p:cNvSpPr>
            <a:spLocks noGrp="1"/>
          </p:cNvSpPr>
          <p:nvPr>
            <p:ph type="sldNum" sz="quarter" idx="12"/>
          </p:nvPr>
        </p:nvSpPr>
        <p:spPr>
          <a:xfrm>
            <a:off x="4343400" y="1036020"/>
            <a:ext cx="457200" cy="441325"/>
          </a:xfrm>
        </p:spPr>
        <p:txBody>
          <a:body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xmlns="" val="14347085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 name="Čuvar mesta za datum 1"/>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3" name="Čuvar mesta za podnožje 2"/>
          <p:cNvSpPr>
            <a:spLocks noGrp="1"/>
          </p:cNvSpPr>
          <p:nvPr>
            <p:ph type="ftr" sz="quarter" idx="11"/>
          </p:nvPr>
        </p:nvSpPr>
        <p:spPr/>
        <p:txBody>
          <a:bodyPr/>
          <a:lstStyle/>
          <a:p>
            <a:endParaRPr lang="en-US"/>
          </a:p>
        </p:txBody>
      </p:sp>
      <p:sp>
        <p:nvSpPr>
          <p:cNvPr id="4" name="Čuvar mesta za broj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542623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Sadržaj sa natpisom">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sr-Latn-CS" smtClean="0"/>
              <a:t>Kliknite i uredite naslov mastera</a:t>
            </a:r>
            <a:endParaRPr kumimoji="0" lang="en-US"/>
          </a:p>
        </p:txBody>
      </p:sp>
      <p:sp>
        <p:nvSpPr>
          <p:cNvPr id="3" name="Čuvar mesta za teks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sr-Latn-CS" smtClean="0"/>
              <a:t>Kliknite i uredite stilove teksta mastera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0" name="Čuvar mesta za sadržaj 19"/>
          <p:cNvSpPr>
            <a:spLocks noGrp="1"/>
          </p:cNvSpPr>
          <p:nvPr>
            <p:ph sz="quarter" idx="1"/>
          </p:nvPr>
        </p:nvSpPr>
        <p:spPr>
          <a:xfrm>
            <a:off x="3124200" y="685800"/>
            <a:ext cx="5638800" cy="5410200"/>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7" name="Čuvar mesta za broj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5" name="Čuvar mesta za datum 4"/>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6" name="Čuvar mesta za podnožje 5"/>
          <p:cNvSpPr>
            <a:spLocks noGrp="1"/>
          </p:cNvSpPr>
          <p:nvPr>
            <p:ph type="ftr" sz="quarter" idx="11"/>
          </p:nvPr>
        </p:nvSpPr>
        <p:spPr>
          <a:xfrm>
            <a:off x="301752" y="6410848"/>
            <a:ext cx="3383280" cy="365760"/>
          </a:xfrm>
        </p:spPr>
        <p:txBody>
          <a:bodyPr/>
          <a:lstStyle/>
          <a:p>
            <a:endParaRPr lang="en-US"/>
          </a:p>
        </p:txBody>
      </p:sp>
    </p:spTree>
    <p:extLst>
      <p:ext uri="{BB962C8B-B14F-4D97-AF65-F5344CB8AC3E}">
        <p14:creationId xmlns:p14="http://schemas.microsoft.com/office/powerpoint/2010/main" xmlns="" val="361547080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Slika sa natpisom">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7" name="Čuvar mesta za broj slajda 6"/>
          <p:cNvSpPr>
            <a:spLocks noGrp="1"/>
          </p:cNvSpPr>
          <p:nvPr>
            <p:ph type="sldNum" sz="quarter" idx="12"/>
          </p:nvPr>
        </p:nvSpPr>
        <p:spPr>
          <a:xfrm>
            <a:off x="1371600" y="312738"/>
            <a:ext cx="457200" cy="441325"/>
          </a:xfrm>
        </p:spPr>
        <p:txBody>
          <a:body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sr-Latn-CS" smtClean="0"/>
              <a:t>Kliknite i uredite naslov mastera</a:t>
            </a:r>
            <a:endParaRPr kumimoji="0" lang="en-US"/>
          </a:p>
        </p:txBody>
      </p:sp>
      <p:sp>
        <p:nvSpPr>
          <p:cNvPr id="3" name="Čuvar mesta za sliku 2"/>
          <p:cNvSpPr>
            <a:spLocks noGrp="1"/>
          </p:cNvSpPr>
          <p:nvPr>
            <p:ph type="pic" idx="1"/>
          </p:nvPr>
        </p:nvSpPr>
        <p:spPr>
          <a:xfrm>
            <a:off x="3000375" y="609600"/>
            <a:ext cx="5867400" cy="4267200"/>
          </a:xfrm>
        </p:spPr>
        <p:txBody>
          <a:bodyPr/>
          <a:lstStyle>
            <a:lvl1pPr marL="0" indent="0">
              <a:buNone/>
              <a:defRPr sz="3200"/>
            </a:lvl1pPr>
          </a:lstStyle>
          <a:p>
            <a:r>
              <a:rPr kumimoji="0" lang="sr-Latn-CS" smtClean="0"/>
              <a:t>Kliknite na ikonu da biste dodali sliku</a:t>
            </a:r>
            <a:endParaRPr kumimoji="0" lang="en-US" dirty="0"/>
          </a:p>
        </p:txBody>
      </p:sp>
      <p:sp>
        <p:nvSpPr>
          <p:cNvPr id="4" name="Čuvar mesta za teks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sr-Latn-CS" smtClean="0"/>
              <a:t>Kliknite i uredite stilove teksta mastera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5" name="Čuvar mesta za datum 4"/>
          <p:cNvSpPr>
            <a:spLocks noGrp="1"/>
          </p:cNvSpPr>
          <p:nvPr>
            <p:ph type="dt" sz="half" idx="10"/>
          </p:nvPr>
        </p:nvSpPr>
        <p:spPr>
          <a:xfrm>
            <a:off x="5788152" y="6404984"/>
            <a:ext cx="3044952" cy="365760"/>
          </a:xfrm>
        </p:spPr>
        <p:txBody>
          <a:bodyPr/>
          <a:lstStyle/>
          <a:p>
            <a:fld id="{1D8BD707-D9CF-40AE-B4C6-C98DA3205C09}" type="datetimeFigureOut">
              <a:rPr lang="en-US" smtClean="0"/>
              <a:pPr/>
              <a:t>10/24/2017</a:t>
            </a:fld>
            <a:endParaRPr lang="en-US"/>
          </a:p>
        </p:txBody>
      </p:sp>
      <p:sp>
        <p:nvSpPr>
          <p:cNvPr id="6" name="Čuvar mesta za podnožje 5"/>
          <p:cNvSpPr>
            <a:spLocks noGrp="1"/>
          </p:cNvSpPr>
          <p:nvPr>
            <p:ph type="ftr" sz="quarter" idx="11"/>
          </p:nvPr>
        </p:nvSpPr>
        <p:spPr>
          <a:xfrm>
            <a:off x="301752" y="6410848"/>
            <a:ext cx="3584448" cy="365760"/>
          </a:xfrm>
        </p:spPr>
        <p:txBody>
          <a:bodyPr/>
          <a:lstStyle/>
          <a:p>
            <a:endParaRPr lang="en-US"/>
          </a:p>
        </p:txBody>
      </p:sp>
    </p:spTree>
    <p:extLst>
      <p:ext uri="{BB962C8B-B14F-4D97-AF65-F5344CB8AC3E}">
        <p14:creationId xmlns:p14="http://schemas.microsoft.com/office/powerpoint/2010/main" xmlns="" val="23254808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r-Latn-CS" smtClean="0"/>
              <a:t>Kliknite i uredite naslov mastera</a:t>
            </a:r>
            <a:endParaRPr kumimoji="0" lang="en-US"/>
          </a:p>
        </p:txBody>
      </p:sp>
      <p:sp>
        <p:nvSpPr>
          <p:cNvPr id="3" name="Čuvar mesta za vertikalni tekst 2"/>
          <p:cNvSpPr>
            <a:spLocks noGrp="1"/>
          </p:cNvSpPr>
          <p:nvPr>
            <p:ph type="body" orient="vert" idx="1"/>
          </p:nvPr>
        </p:nvSpPr>
        <p:spPr/>
        <p:txBody>
          <a:bodyPr vert="eaVert"/>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Čuvar mesta za podnožje 4"/>
          <p:cNvSpPr>
            <a:spLocks noGrp="1"/>
          </p:cNvSpPr>
          <p:nvPr>
            <p:ph type="ftr" sz="quarter" idx="11"/>
          </p:nvPr>
        </p:nvSpPr>
        <p:spPr/>
        <p:txBody>
          <a:bodyPr/>
          <a:lstStyle/>
          <a:p>
            <a:endParaRPr lang="en-US"/>
          </a:p>
        </p:txBody>
      </p:sp>
      <p:sp>
        <p:nvSpPr>
          <p:cNvPr id="6" name="Čuvar mesta za broj slajda 5"/>
          <p:cNvSpPr>
            <a:spLocks noGrp="1"/>
          </p:cNvSpPr>
          <p:nvPr>
            <p:ph type="sldNum" sz="quarter" idx="12"/>
          </p:nvPr>
        </p:nvSpPr>
        <p:spPr/>
        <p:txBody>
          <a:body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Tree>
    <p:extLst>
      <p:ext uri="{BB962C8B-B14F-4D97-AF65-F5344CB8AC3E}">
        <p14:creationId xmlns:p14="http://schemas.microsoft.com/office/powerpoint/2010/main" xmlns="" val="812551219"/>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Čuvar mesta za broj slajda 5"/>
          <p:cNvSpPr>
            <a:spLocks noGrp="1"/>
          </p:cNvSpPr>
          <p:nvPr>
            <p:ph type="sldNum" sz="quarter" idx="12"/>
          </p:nvPr>
        </p:nvSpPr>
        <p:spPr>
          <a:xfrm>
            <a:off x="6915912" y="3009901"/>
            <a:ext cx="457200" cy="441325"/>
          </a:xfrm>
        </p:spPr>
        <p:txBody>
          <a:body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3" name="Čuvar mesta za vertikalni tekst 2"/>
          <p:cNvSpPr>
            <a:spLocks noGrp="1"/>
          </p:cNvSpPr>
          <p:nvPr>
            <p:ph type="body" orient="vert" idx="1"/>
          </p:nvPr>
        </p:nvSpPr>
        <p:spPr>
          <a:xfrm>
            <a:off x="304800" y="304800"/>
            <a:ext cx="6553200" cy="5821366"/>
          </a:xfrm>
        </p:spPr>
        <p:txBody>
          <a:bodyPr vert="eaVert"/>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5" name="Čuvar mesta za podnožje 4"/>
          <p:cNvSpPr>
            <a:spLocks noGrp="1"/>
          </p:cNvSpPr>
          <p:nvPr>
            <p:ph type="ftr" sz="quarter" idx="11"/>
          </p:nvPr>
        </p:nvSpPr>
        <p:spPr/>
        <p:txBody>
          <a:bodyPr/>
          <a:lstStyle/>
          <a:p>
            <a:endParaRPr lang="en-US"/>
          </a:p>
        </p:txBody>
      </p:sp>
      <p:sp>
        <p:nvSpPr>
          <p:cNvPr id="2" name="Vertikalni naslov 1"/>
          <p:cNvSpPr>
            <a:spLocks noGrp="1"/>
          </p:cNvSpPr>
          <p:nvPr>
            <p:ph type="title" orient="vert"/>
          </p:nvPr>
        </p:nvSpPr>
        <p:spPr>
          <a:xfrm>
            <a:off x="7391400" y="304801"/>
            <a:ext cx="1447800" cy="5851525"/>
          </a:xfrm>
        </p:spPr>
        <p:txBody>
          <a:bodyPr vert="eaVert"/>
          <a:lstStyle/>
          <a:p>
            <a:r>
              <a:rPr kumimoji="0" lang="sr-Latn-CS" smtClean="0"/>
              <a:t>Kliknite i uredite naslov mastera</a:t>
            </a:r>
            <a:endParaRPr kumimoji="0" lang="en-US"/>
          </a:p>
        </p:txBody>
      </p:sp>
    </p:spTree>
    <p:extLst>
      <p:ext uri="{BB962C8B-B14F-4D97-AF65-F5344CB8AC3E}">
        <p14:creationId xmlns:p14="http://schemas.microsoft.com/office/powerpoint/2010/main" xmlns="" val="349341228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cs typeface="Arial" charset="0"/>
              </a:endParaRPr>
            </a:p>
          </p:txBody>
        </p:sp>
        <p:sp>
          <p:nvSpPr>
            <p:cNvPr id="7" name="Freeform 18"/>
            <p:cNvSpPr>
              <a:spLocks/>
            </p:cNvSpPr>
            <p:nvPr/>
          </p:nvSpPr>
          <p:spPr bwMode="auto">
            <a:xfrm>
              <a:off x="35926" y="5135025"/>
              <a:ext cx="9108074" cy="838869"/>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pPr fontAlgn="base">
                <a:spcBef>
                  <a:spcPct val="0"/>
                </a:spcBef>
                <a:spcAft>
                  <a:spcPct val="0"/>
                </a:spcAft>
              </a:pPr>
              <a:endParaRPr lang="en-US" smtClean="0">
                <a:solidFill>
                  <a:prstClr val="black"/>
                </a:solidFill>
                <a:latin typeface="Arial" charset="0"/>
                <a:cs typeface="Arial" charset="0"/>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36D9885E-DBCE-40BD-970F-D376F296836F}" type="datetime1">
              <a:rPr lang="en-US"/>
              <a:pPr>
                <a:defRPr/>
              </a:pPr>
              <a:t>10/24/2017</a:t>
            </a:fld>
            <a:endParaRPr lang="en-US"/>
          </a:p>
        </p:txBody>
      </p:sp>
      <p:sp>
        <p:nvSpPr>
          <p:cNvPr id="12" name="Footer Placeholder 18"/>
          <p:cNvSpPr>
            <a:spLocks noGrp="1"/>
          </p:cNvSpPr>
          <p:nvPr>
            <p:ph type="ftr" sz="quarter" idx="11"/>
          </p:nvPr>
        </p:nvSpPr>
        <p:spPr/>
        <p:txBody>
          <a:bodyPr/>
          <a:lstStyle>
            <a:lvl1pPr>
              <a:defRPr>
                <a:solidFill>
                  <a:srgbClr val="2DA2BF">
                    <a:tint val="20000"/>
                  </a:srgb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5839AF35-2ABF-4C78-9057-3FD1855B3A6B}" type="slidenum">
              <a:rPr lang="en-US"/>
              <a:pPr>
                <a:defRPr/>
              </a:pPr>
              <a:t>‹#›</a:t>
            </a:fld>
            <a:endParaRPr lang="en-US"/>
          </a:p>
        </p:txBody>
      </p:sp>
    </p:spTree>
    <p:extLst>
      <p:ext uri="{BB962C8B-B14F-4D97-AF65-F5344CB8AC3E}">
        <p14:creationId xmlns:p14="http://schemas.microsoft.com/office/powerpoint/2010/main" xmlns="" val="776029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DA5BF787-7131-4B5F-BF26-06DCA2F4DAB1}" type="datetime1">
              <a:rPr lang="en-US"/>
              <a:pPr>
                <a:defRPr/>
              </a:pPr>
              <a:t>10/24/2017</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4B709BB-9206-4C8C-92D8-EA6BBAB9C14A}" type="slidenum">
              <a:rPr lang="en-US"/>
              <a:pPr>
                <a:defRPr/>
              </a:pPr>
              <a:t>‹#›</a:t>
            </a:fld>
            <a:endParaRPr lang="en-US"/>
          </a:p>
        </p:txBody>
      </p:sp>
    </p:spTree>
    <p:extLst>
      <p:ext uri="{BB962C8B-B14F-4D97-AF65-F5344CB8AC3E}">
        <p14:creationId xmlns:p14="http://schemas.microsoft.com/office/powerpoint/2010/main" xmlns="" val="28032068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solidFill>
                  <a:prstClr val="white"/>
                </a:solidFill>
              </a:defRPr>
            </a:lvl1pPr>
            <a:extLst/>
          </a:lstStyle>
          <a:p>
            <a:pPr>
              <a:defRPr/>
            </a:pPr>
            <a:fld id="{74845AD7-4CCB-43BD-9B85-3680E23D1D70}" type="datetime1">
              <a:rPr lang="en-US"/>
              <a:pPr>
                <a:defRPr/>
              </a:pPr>
              <a:t>10/24/2017</a:t>
            </a:fld>
            <a:endParaRPr lang="en-US"/>
          </a:p>
        </p:txBody>
      </p:sp>
      <p:sp>
        <p:nvSpPr>
          <p:cNvPr id="7" name="Footer Placeholder 4"/>
          <p:cNvSpPr>
            <a:spLocks noGrp="1"/>
          </p:cNvSpPr>
          <p:nvPr>
            <p:ph type="ftr" sz="quarter" idx="11"/>
          </p:nvPr>
        </p:nvSpPr>
        <p:spPr/>
        <p:txBody>
          <a:bodyPr/>
          <a:lstStyle>
            <a:lvl1pPr>
              <a:defRPr>
                <a:solidFill>
                  <a:prstClr val="white"/>
                </a:solidFill>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solidFill>
                  <a:prstClr val="white"/>
                </a:solidFill>
              </a:defRPr>
            </a:lvl1pPr>
            <a:extLst/>
          </a:lstStyle>
          <a:p>
            <a:pPr>
              <a:defRPr/>
            </a:pPr>
            <a:fld id="{D34906D6-4C7C-4DA5-9A76-3A4CB65276C1}" type="slidenum">
              <a:rPr lang="en-US"/>
              <a:pPr>
                <a:defRPr/>
              </a:pPr>
              <a:t>‹#›</a:t>
            </a:fld>
            <a:endParaRPr lang="en-US"/>
          </a:p>
        </p:txBody>
      </p:sp>
    </p:spTree>
    <p:extLst>
      <p:ext uri="{BB962C8B-B14F-4D97-AF65-F5344CB8AC3E}">
        <p14:creationId xmlns:p14="http://schemas.microsoft.com/office/powerpoint/2010/main" xmlns="" val="1987336566"/>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solidFill>
                  <a:prstClr val="white"/>
                </a:solidFill>
              </a:defRPr>
            </a:lvl1pPr>
            <a:extLst/>
          </a:lstStyle>
          <a:p>
            <a:pPr>
              <a:defRPr/>
            </a:pPr>
            <a:fld id="{BCE6FBDF-62F2-4C14-8EB3-4E6420A1C8CE}" type="datetime1">
              <a:rPr lang="en-US"/>
              <a:pPr>
                <a:defRPr/>
              </a:pPr>
              <a:t>10/24/2017</a:t>
            </a:fld>
            <a:endParaRPr lang="en-US"/>
          </a:p>
        </p:txBody>
      </p:sp>
      <p:sp>
        <p:nvSpPr>
          <p:cNvPr id="6" name="Footer Placeholder 5"/>
          <p:cNvSpPr>
            <a:spLocks noGrp="1"/>
          </p:cNvSpPr>
          <p:nvPr>
            <p:ph type="ftr" sz="quarter" idx="11"/>
          </p:nvPr>
        </p:nvSpPr>
        <p:spPr/>
        <p:txBody>
          <a:bodyPr/>
          <a:lstStyle>
            <a:lvl1pPr>
              <a:defRPr>
                <a:solidFill>
                  <a:prstClr val="white"/>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prstClr val="white"/>
                </a:solidFill>
              </a:defRPr>
            </a:lvl1pPr>
            <a:extLst/>
          </a:lstStyle>
          <a:p>
            <a:pPr>
              <a:defRPr/>
            </a:pPr>
            <a:fld id="{96252F2A-3D62-4E66-88B7-4A848D1E296B}" type="slidenum">
              <a:rPr lang="en-US"/>
              <a:pPr>
                <a:defRPr/>
              </a:pPr>
              <a:t>‹#›</a:t>
            </a:fld>
            <a:endParaRPr lang="en-US"/>
          </a:p>
        </p:txBody>
      </p:sp>
    </p:spTree>
    <p:extLst>
      <p:ext uri="{BB962C8B-B14F-4D97-AF65-F5344CB8AC3E}">
        <p14:creationId xmlns:p14="http://schemas.microsoft.com/office/powerpoint/2010/main" xmlns="" val="4276341836"/>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32C5B2C6-85EF-46AD-803E-CA0536C16119}" type="datetime1">
              <a:rPr lang="en-US"/>
              <a:pPr>
                <a:defRPr/>
              </a:pPr>
              <a:t>10/24/2017</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6AFEC3CA-B6AF-4B22-97C9-BB75E0A94A4E}" type="slidenum">
              <a:rPr lang="en-US"/>
              <a:pPr>
                <a:defRPr/>
              </a:pPr>
              <a:t>‹#›</a:t>
            </a:fld>
            <a:endParaRPr lang="en-US"/>
          </a:p>
        </p:txBody>
      </p:sp>
    </p:spTree>
    <p:extLst>
      <p:ext uri="{BB962C8B-B14F-4D97-AF65-F5344CB8AC3E}">
        <p14:creationId xmlns:p14="http://schemas.microsoft.com/office/powerpoint/2010/main" xmlns="" val="633732490"/>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prstClr val="white"/>
                </a:solidFill>
              </a:defRPr>
            </a:lvl1pPr>
            <a:extLst/>
          </a:lstStyle>
          <a:p>
            <a:pPr>
              <a:defRPr/>
            </a:pPr>
            <a:fld id="{E77AE845-CFA5-40C2-B2D4-31B245CECB28}" type="datetime1">
              <a:rPr lang="en-US"/>
              <a:pPr>
                <a:defRPr/>
              </a:pPr>
              <a:t>10/24/2017</a:t>
            </a:fld>
            <a:endParaRPr lang="en-US"/>
          </a:p>
        </p:txBody>
      </p:sp>
      <p:sp>
        <p:nvSpPr>
          <p:cNvPr id="4" name="Footer Placeholder 3"/>
          <p:cNvSpPr>
            <a:spLocks noGrp="1"/>
          </p:cNvSpPr>
          <p:nvPr>
            <p:ph type="ftr" sz="quarter" idx="11"/>
          </p:nvPr>
        </p:nvSpPr>
        <p:spPr/>
        <p:txBody>
          <a:bodyPr/>
          <a:lstStyle>
            <a:lvl1pPr>
              <a:defRPr>
                <a:solidFill>
                  <a:prstClr val="white"/>
                </a:solidFill>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solidFill>
                  <a:prstClr val="white"/>
                </a:solidFill>
              </a:defRPr>
            </a:lvl1pPr>
            <a:extLst/>
          </a:lstStyle>
          <a:p>
            <a:pPr>
              <a:defRPr/>
            </a:pPr>
            <a:fld id="{97190B21-F726-47BD-9BC9-12AA18D60059}" type="slidenum">
              <a:rPr lang="en-US"/>
              <a:pPr>
                <a:defRPr/>
              </a:pPr>
              <a:t>‹#›</a:t>
            </a:fld>
            <a:endParaRPr lang="en-US"/>
          </a:p>
        </p:txBody>
      </p:sp>
    </p:spTree>
    <p:extLst>
      <p:ext uri="{BB962C8B-B14F-4D97-AF65-F5344CB8AC3E}">
        <p14:creationId xmlns:p14="http://schemas.microsoft.com/office/powerpoint/2010/main" xmlns="" val="320327716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A5BF787-7131-4B5F-BF26-06DCA2F4DAB1}" type="datetime1">
              <a:rPr lang="en-US"/>
              <a:pPr>
                <a:defRPr/>
              </a:pPr>
              <a:t>10/24/2017</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2F46F696-6541-4940-8A9A-6ECFC891438B}" type="slidenum">
              <a:rPr lang="en-US"/>
              <a:pPr>
                <a:defRPr/>
              </a:pPr>
              <a:t>‹#›</a:t>
            </a:fld>
            <a:endParaRPr lang="en-US"/>
          </a:p>
        </p:txBody>
      </p:sp>
    </p:spTree>
    <p:extLst>
      <p:ext uri="{BB962C8B-B14F-4D97-AF65-F5344CB8AC3E}">
        <p14:creationId xmlns:p14="http://schemas.microsoft.com/office/powerpoint/2010/main" xmlns="" val="33756464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B1F73A48-661F-411E-919A-D01336240811}" type="datetime1">
              <a:rPr lang="en-US"/>
              <a:pPr>
                <a:defRPr/>
              </a:pPr>
              <a:t>10/24/2017</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7C98FAA1-A6B3-41EF-B51C-B02A7C4403C1}" type="slidenum">
              <a:rPr lang="en-US"/>
              <a:pPr>
                <a:defRPr/>
              </a:pPr>
              <a:t>‹#›</a:t>
            </a:fld>
            <a:endParaRPr lang="en-US"/>
          </a:p>
        </p:txBody>
      </p:sp>
    </p:spTree>
    <p:extLst>
      <p:ext uri="{BB962C8B-B14F-4D97-AF65-F5344CB8AC3E}">
        <p14:creationId xmlns:p14="http://schemas.microsoft.com/office/powerpoint/2010/main" xmlns="" val="3013592857"/>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white"/>
              </a:solidFill>
              <a:cs typeface="Arial" charset="0"/>
            </a:endParaRPr>
          </a:p>
        </p:txBody>
      </p:sp>
      <p:sp>
        <p:nvSpPr>
          <p:cNvPr id="6" name="Freeform 15"/>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pPr fontAlgn="base">
              <a:spcBef>
                <a:spcPct val="0"/>
              </a:spcBef>
              <a:spcAft>
                <a:spcPct val="0"/>
              </a:spcAft>
            </a:pPr>
            <a:endParaRPr lang="en-US" smtClean="0">
              <a:solidFill>
                <a:prstClr val="white"/>
              </a:solidFill>
              <a:latin typeface="Arial" charset="0"/>
              <a:cs typeface="Arial" charset="0"/>
            </a:endParaRPr>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prstClr val="white"/>
                </a:solidFill>
              </a:defRPr>
            </a:lvl1pPr>
            <a:extLst/>
          </a:lstStyle>
          <a:p>
            <a:pPr>
              <a:defRPr/>
            </a:pPr>
            <a:fld id="{2375CF31-83C4-4DF9-B921-E1C9FF0E745D}" type="datetime1">
              <a:rPr lang="en-US"/>
              <a:pPr>
                <a:defRPr/>
              </a:pPr>
              <a:t>10/24/2017</a:t>
            </a:fld>
            <a:endParaRPr lang="en-US"/>
          </a:p>
        </p:txBody>
      </p:sp>
      <p:sp>
        <p:nvSpPr>
          <p:cNvPr id="12" name="Footer Placeholder 5"/>
          <p:cNvSpPr>
            <a:spLocks noGrp="1"/>
          </p:cNvSpPr>
          <p:nvPr>
            <p:ph type="ftr" sz="quarter" idx="11"/>
          </p:nvPr>
        </p:nvSpPr>
        <p:spPr/>
        <p:txBody>
          <a:bodyPr/>
          <a:lstStyle>
            <a:lvl1pPr>
              <a:defRPr>
                <a:solidFill>
                  <a:prstClr val="white"/>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prstClr val="white"/>
                </a:solidFill>
              </a:defRPr>
            </a:lvl1pPr>
            <a:extLst/>
          </a:lstStyle>
          <a:p>
            <a:pPr>
              <a:defRPr/>
            </a:pPr>
            <a:fld id="{D1263E5F-5570-479A-A68B-C9BCA7E99448}" type="slidenum">
              <a:rPr lang="en-US"/>
              <a:pPr>
                <a:defRPr/>
              </a:pPr>
              <a:t>‹#›</a:t>
            </a:fld>
            <a:endParaRPr lang="en-US"/>
          </a:p>
        </p:txBody>
      </p:sp>
    </p:spTree>
    <p:extLst>
      <p:ext uri="{BB962C8B-B14F-4D97-AF65-F5344CB8AC3E}">
        <p14:creationId xmlns:p14="http://schemas.microsoft.com/office/powerpoint/2010/main" xmlns="" val="115040335"/>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A5BF787-7131-4B5F-BF26-06DCA2F4DAB1}" type="datetime1">
              <a:rPr lang="en-US"/>
              <a:pPr>
                <a:defRPr/>
              </a:pPr>
              <a:t>10/24/2017</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5112B3E-F39F-40B6-809D-B292F0D4E1A2}" type="slidenum">
              <a:rPr lang="en-US"/>
              <a:pPr>
                <a:defRPr/>
              </a:pPr>
              <a:t>‹#›</a:t>
            </a:fld>
            <a:endParaRPr lang="en-US"/>
          </a:p>
        </p:txBody>
      </p:sp>
    </p:spTree>
    <p:extLst>
      <p:ext uri="{BB962C8B-B14F-4D97-AF65-F5344CB8AC3E}">
        <p14:creationId xmlns:p14="http://schemas.microsoft.com/office/powerpoint/2010/main" xmlns="" val="37521083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A5BF787-7131-4B5F-BF26-06DCA2F4DAB1}" type="datetime1">
              <a:rPr lang="en-US"/>
              <a:pPr>
                <a:defRPr/>
              </a:pPr>
              <a:t>10/24/2017</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6E7467D-447C-47E9-B449-E087F5DCB9E3}" type="slidenum">
              <a:rPr lang="en-US"/>
              <a:pPr>
                <a:defRPr/>
              </a:pPr>
              <a:t>‹#›</a:t>
            </a:fld>
            <a:endParaRPr lang="en-US"/>
          </a:p>
        </p:txBody>
      </p:sp>
    </p:spTree>
    <p:extLst>
      <p:ext uri="{BB962C8B-B14F-4D97-AF65-F5344CB8AC3E}">
        <p14:creationId xmlns:p14="http://schemas.microsoft.com/office/powerpoint/2010/main" xmlns="" val="2956992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10/24/2017</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Pravougaonik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9" name="Pravougaonik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0" name="Pravougaonik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1" name="Pravougaonik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2" name="Pravougaonik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33" name="Pravougaonik zaobljenih uglova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34" name="Pravougaonik zaobljenih uglova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5" name="Pravougaonik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36" name="Pravougaonik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37" name="Pravougaonik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8" name="Pravougaonik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9" name="Pravougaonik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0" name="Pravougaonik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Čuvar mesta za naslov 21"/>
          <p:cNvSpPr>
            <a:spLocks noGrp="1"/>
          </p:cNvSpPr>
          <p:nvPr>
            <p:ph type="title"/>
          </p:nvPr>
        </p:nvSpPr>
        <p:spPr>
          <a:xfrm>
            <a:off x="457200" y="1143000"/>
            <a:ext cx="8229600" cy="1066800"/>
          </a:xfrm>
          <a:prstGeom prst="rect">
            <a:avLst/>
          </a:prstGeom>
        </p:spPr>
        <p:txBody>
          <a:bodyPr vert="horz" anchor="ctr">
            <a:normAutofit/>
          </a:bodyPr>
          <a:lstStyle/>
          <a:p>
            <a:r>
              <a:rPr kumimoji="0" lang="sr-Latn-CS" smtClean="0"/>
              <a:t>Kliknite i uredite naslov mastera</a:t>
            </a:r>
            <a:endParaRPr kumimoji="0" lang="en-US"/>
          </a:p>
        </p:txBody>
      </p:sp>
      <p:sp>
        <p:nvSpPr>
          <p:cNvPr id="13" name="Čuvar mesta za tekst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sr-Latn-CS" smtClean="0"/>
              <a:t>Kliknite i uredite stilove teksta mastera</a:t>
            </a:r>
          </a:p>
          <a:p>
            <a:pPr lvl="1" eaLnBrk="1" latinLnBrk="0" hangingPunct="1"/>
            <a:r>
              <a:rPr kumimoji="0" lang="sr-Latn-CS" smtClean="0"/>
              <a:t>Drugi nivo</a:t>
            </a:r>
          </a:p>
          <a:p>
            <a:pPr lvl="2" eaLnBrk="1" latinLnBrk="0" hangingPunct="1"/>
            <a:r>
              <a:rPr kumimoji="0" lang="sr-Latn-CS" smtClean="0"/>
              <a:t>Treći nivo</a:t>
            </a:r>
          </a:p>
          <a:p>
            <a:pPr lvl="3" eaLnBrk="1" latinLnBrk="0" hangingPunct="1"/>
            <a:r>
              <a:rPr kumimoji="0" lang="sr-Latn-CS" smtClean="0"/>
              <a:t>Četvrti nivo</a:t>
            </a:r>
          </a:p>
          <a:p>
            <a:pPr lvl="4" eaLnBrk="1" latinLnBrk="0" hangingPunct="1"/>
            <a:r>
              <a:rPr kumimoji="0" lang="sr-Latn-CS" smtClean="0"/>
              <a:t>Peti nivo</a:t>
            </a:r>
            <a:endParaRPr kumimoji="0" lang="en-US"/>
          </a:p>
        </p:txBody>
      </p:sp>
      <p:sp>
        <p:nvSpPr>
          <p:cNvPr id="14" name="Čuvar mesta za datum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D8BD707-D9CF-40AE-B4C6-C98DA3205C09}" type="datetimeFigureOut">
              <a:rPr lang="en-US" smtClean="0">
                <a:solidFill>
                  <a:srgbClr val="438086"/>
                </a:solidFill>
              </a:rPr>
              <a:pPr/>
              <a:t>10/24/2017</a:t>
            </a:fld>
            <a:endParaRPr lang="en-US">
              <a:solidFill>
                <a:srgbClr val="438086"/>
              </a:solidFill>
            </a:endParaRPr>
          </a:p>
        </p:txBody>
      </p:sp>
      <p:sp>
        <p:nvSpPr>
          <p:cNvPr id="3" name="Čuvar mesta za podnožj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solidFill>
                <a:srgbClr val="438086"/>
              </a:solidFill>
            </a:endParaRPr>
          </a:p>
        </p:txBody>
      </p:sp>
      <p:sp>
        <p:nvSpPr>
          <p:cNvPr id="23" name="Čuvar mesta za broj slajda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3196153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4" name="Čuvar mesta za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10/24/2017</a:t>
            </a:fld>
            <a:endParaRPr lang="en-US"/>
          </a:p>
        </p:txBody>
      </p:sp>
      <p:sp>
        <p:nvSpPr>
          <p:cNvPr id="3" name="Čuvar mesta za podnožj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3" name="Čuvar mesta za broj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solidFill>
                  <a:srgbClr val="8CADAE">
                    <a:shade val="75000"/>
                  </a:srgbClr>
                </a:solidFill>
              </a:rPr>
              <a:pPr/>
              <a:t>‹#›</a:t>
            </a:fld>
            <a:endParaRPr lang="en-US">
              <a:solidFill>
                <a:srgbClr val="8CADAE">
                  <a:shade val="75000"/>
                </a:srgbClr>
              </a:solidFill>
            </a:endParaRPr>
          </a:p>
        </p:txBody>
      </p:sp>
      <p:sp>
        <p:nvSpPr>
          <p:cNvPr id="22" name="Čuvar mesta za naslov 21"/>
          <p:cNvSpPr>
            <a:spLocks noGrp="1"/>
          </p:cNvSpPr>
          <p:nvPr>
            <p:ph type="title"/>
          </p:nvPr>
        </p:nvSpPr>
        <p:spPr>
          <a:xfrm>
            <a:off x="301752" y="228600"/>
            <a:ext cx="8534400" cy="758952"/>
          </a:xfrm>
          <a:prstGeom prst="rect">
            <a:avLst/>
          </a:prstGeom>
        </p:spPr>
        <p:txBody>
          <a:bodyPr vert="horz" anchor="b">
            <a:normAutofit/>
          </a:bodyPr>
          <a:lstStyle/>
          <a:p>
            <a:r>
              <a:rPr kumimoji="0" lang="sr-Latn-CS" smtClean="0"/>
              <a:t>Kliknite i uredite naslov mastera</a:t>
            </a:r>
            <a:endParaRPr kumimoji="0" lang="en-US"/>
          </a:p>
        </p:txBody>
      </p:sp>
      <p:sp>
        <p:nvSpPr>
          <p:cNvPr id="13" name="Čuvar mesta za teks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sr-Latn-CS" smtClean="0"/>
              <a:t>Kliknite i uredite stilove teksta mastera</a:t>
            </a:r>
          </a:p>
          <a:p>
            <a:pPr lvl="1" eaLnBrk="1" latinLnBrk="0" hangingPunct="1"/>
            <a:r>
              <a:rPr kumimoji="0" lang="sr-Latn-CS" smtClean="0"/>
              <a:t>Drugi nivo</a:t>
            </a:r>
          </a:p>
          <a:p>
            <a:pPr lvl="2" eaLnBrk="1" latinLnBrk="0" hangingPunct="1"/>
            <a:r>
              <a:rPr kumimoji="0" lang="sr-Latn-CS" smtClean="0"/>
              <a:t>Treći nivo</a:t>
            </a:r>
          </a:p>
          <a:p>
            <a:pPr lvl="3" eaLnBrk="1" latinLnBrk="0" hangingPunct="1"/>
            <a:r>
              <a:rPr kumimoji="0" lang="sr-Latn-CS" smtClean="0"/>
              <a:t>Četvrti nivo</a:t>
            </a:r>
          </a:p>
          <a:p>
            <a:pPr lvl="4" eaLnBrk="1" latinLnBrk="0" hangingPunct="1"/>
            <a:r>
              <a:rPr kumimoji="0" lang="sr-Latn-CS" smtClean="0"/>
              <a:t>Peti nivo</a:t>
            </a:r>
            <a:endParaRPr kumimoji="0" lang="en-US"/>
          </a:p>
        </p:txBody>
      </p:sp>
    </p:spTree>
    <p:extLst>
      <p:ext uri="{BB962C8B-B14F-4D97-AF65-F5344CB8AC3E}">
        <p14:creationId xmlns:p14="http://schemas.microsoft.com/office/powerpoint/2010/main" xmlns="" val="37747446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cs typeface="Arial" charset="0"/>
            </a:endParaRPr>
          </a:p>
        </p:txBody>
      </p:sp>
      <p:sp>
        <p:nvSpPr>
          <p:cNvPr id="2051" name="Freeform 11"/>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pPr fontAlgn="base">
              <a:spcBef>
                <a:spcPct val="0"/>
              </a:spcBef>
              <a:spcAft>
                <a:spcPct val="0"/>
              </a:spcAft>
            </a:pPr>
            <a:endParaRPr lang="en-US" smtClean="0">
              <a:solidFill>
                <a:prstClr val="black"/>
              </a:solidFill>
              <a:latin typeface="Arial" charset="0"/>
              <a:cs typeface="Arial" charset="0"/>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2057"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prstClr val="black"/>
                </a:solidFill>
                <a:latin typeface="+mn-lt"/>
                <a:cs typeface="+mn-cs"/>
              </a:defRPr>
            </a:lvl1pPr>
            <a:extLst/>
          </a:lstStyle>
          <a:p>
            <a:pPr>
              <a:defRPr/>
            </a:pPr>
            <a:fld id="{DA5BF787-7131-4B5F-BF26-06DCA2F4DAB1}" type="datetime1">
              <a:rPr lang="en-US"/>
              <a:pPr>
                <a:defRPr/>
              </a:pPr>
              <a:t>10/24/2017</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prstClr val="black"/>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prstClr val="black"/>
                </a:solidFill>
                <a:latin typeface="+mn-lt"/>
                <a:cs typeface="+mn-cs"/>
              </a:defRPr>
            </a:lvl1pPr>
            <a:extLst/>
          </a:lstStyle>
          <a:p>
            <a:pPr>
              <a:defRPr/>
            </a:pPr>
            <a:fld id="{1F0DE7E7-A714-4539-A15B-ABB73976041C}" type="slidenum">
              <a:rPr lang="en-US"/>
              <a:pPr>
                <a:defRPr/>
              </a:pPr>
              <a:t>‹#›</a:t>
            </a:fld>
            <a:endParaRPr lang="en-US"/>
          </a:p>
        </p:txBody>
      </p:sp>
    </p:spTree>
    <p:extLst>
      <p:ext uri="{BB962C8B-B14F-4D97-AF65-F5344CB8AC3E}">
        <p14:creationId xmlns:p14="http://schemas.microsoft.com/office/powerpoint/2010/main" xmlns="" val="35077079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google.ba/url?sa=i&amp;rct=j&amp;q=&amp;esrc=s&amp;frm=1&amp;source=images&amp;cd=&amp;cad=rja&amp;uact=8&amp;ved=0CAcQjRw&amp;url=http://www.upravljanjerizicima.com/odnos-ciljeva-i-komponenti/3.1.7&amp;ei=-uxVVb70HYT9UKL6gKgH&amp;bvm=bv.93564037,d.d24&amp;psig=AFQjCNGTkRwdTgajFu-WYvgTm0v_T4D4lQ&amp;ust=1431780974346358" TargetMode="Externa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sr-Cyrl-BA" sz="3400" dirty="0" smtClean="0"/>
              <a:t>ФОРЕНЗИЧКЕ ИСТРАГЕ И РЕВИЗИЈА ФИНАНСИЈСКИХ ИЗВЈЕШТАЈА</a:t>
            </a:r>
            <a:endParaRPr lang="en-US" sz="3400" dirty="0"/>
          </a:p>
        </p:txBody>
      </p:sp>
      <p:sp>
        <p:nvSpPr>
          <p:cNvPr id="3" name="Subtitle 2"/>
          <p:cNvSpPr>
            <a:spLocks noGrp="1"/>
          </p:cNvSpPr>
          <p:nvPr>
            <p:ph type="subTitle" idx="1"/>
          </p:nvPr>
        </p:nvSpPr>
        <p:spPr/>
        <p:txBody>
          <a:bodyPr/>
          <a:lstStyle/>
          <a:p>
            <a:pPr algn="r"/>
            <a:r>
              <a:rPr lang="sr-Cyrl-BA" dirty="0" smtClean="0"/>
              <a:t>Проф. </a:t>
            </a:r>
            <a:r>
              <a:rPr lang="sr-Cyrl-BA" dirty="0"/>
              <a:t>д</a:t>
            </a:r>
            <a:r>
              <a:rPr lang="sr-Cyrl-BA" dirty="0" smtClean="0"/>
              <a:t>р Душко Шњегота</a:t>
            </a:r>
            <a:endParaRPr lang="en-US" dirty="0"/>
          </a:p>
        </p:txBody>
      </p:sp>
    </p:spTree>
    <p:extLst>
      <p:ext uri="{BB962C8B-B14F-4D97-AF65-F5344CB8AC3E}">
        <p14:creationId xmlns:p14="http://schemas.microsoft.com/office/powerpoint/2010/main" xmlns="" val="2680930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ДУЖНА ПРОФЕСИОНАЛНА ПАЖЊА</a:t>
            </a:r>
            <a:endParaRPr lang="en-US" dirty="0"/>
          </a:p>
        </p:txBody>
      </p:sp>
      <p:sp>
        <p:nvSpPr>
          <p:cNvPr id="3" name="Content Placeholder 2"/>
          <p:cNvSpPr>
            <a:spLocks noGrp="1"/>
          </p:cNvSpPr>
          <p:nvPr>
            <p:ph idx="1"/>
          </p:nvPr>
        </p:nvSpPr>
        <p:spPr/>
        <p:txBody>
          <a:bodyPr>
            <a:normAutofit fontScale="92500"/>
          </a:bodyPr>
          <a:lstStyle/>
          <a:p>
            <a:r>
              <a:rPr lang="sr-Cyrl-BA" dirty="0" smtClean="0"/>
              <a:t>заснива се на правном концепту савјесне особе која у датим околностима на разуман начин користи своје знање и способност расуђивања:</a:t>
            </a:r>
          </a:p>
          <a:p>
            <a:pPr lvl="1"/>
            <a:r>
              <a:rPr lang="sr-Cyrl-BA" dirty="0" smtClean="0"/>
              <a:t>од ревизора се очекује да користи просуђивање на исти начин на који би га користила савјесна особа да је имала исте информације</a:t>
            </a:r>
          </a:p>
          <a:p>
            <a:pPr lvl="1"/>
            <a:r>
              <a:rPr lang="sr-Cyrl-BA" dirty="0" smtClean="0"/>
              <a:t>ревизор треба да посједује разуман ниво знања и вјештина и да их користи у свом раду, као и да их континуирано одржава и увећава</a:t>
            </a:r>
          </a:p>
          <a:p>
            <a:pPr lvl="1"/>
            <a:r>
              <a:rPr lang="sr-Cyrl-BA" dirty="0" smtClean="0"/>
              <a:t>ревизор треба да се користи својим и искуством других у свом свакодневном раду, ...</a:t>
            </a:r>
            <a:endParaRPr lang="en-US" dirty="0"/>
          </a:p>
        </p:txBody>
      </p:sp>
    </p:spTree>
    <p:extLst>
      <p:ext uri="{BB962C8B-B14F-4D97-AF65-F5344CB8AC3E}">
        <p14:creationId xmlns:p14="http://schemas.microsoft.com/office/powerpoint/2010/main" xmlns="" val="1244461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ЗАХТЈЕВИ ПРОФЕСИЈЕ У ПОГЛЕДУ ОТКРИВАЊА КРИМИНАЛНИХ РАДЊИ</a:t>
            </a:r>
            <a:endParaRPr lang="en-US" dirty="0"/>
          </a:p>
        </p:txBody>
      </p:sp>
      <p:sp>
        <p:nvSpPr>
          <p:cNvPr id="3" name="Content Placeholder 2"/>
          <p:cNvSpPr>
            <a:spLocks noGrp="1"/>
          </p:cNvSpPr>
          <p:nvPr>
            <p:ph idx="1"/>
          </p:nvPr>
        </p:nvSpPr>
        <p:spPr/>
        <p:txBody>
          <a:bodyPr>
            <a:normAutofit fontScale="85000" lnSpcReduction="20000"/>
          </a:bodyPr>
          <a:lstStyle/>
          <a:p>
            <a:r>
              <a:rPr lang="sr-Cyrl-BA" dirty="0" smtClean="0"/>
              <a:t>довољно висок ниво обучености – формално образовање, КПЕ у професији</a:t>
            </a:r>
          </a:p>
          <a:p>
            <a:r>
              <a:rPr lang="sr-Cyrl-BA" dirty="0" smtClean="0"/>
              <a:t>задовољавајући степен искуства – ниво искуства за ревизоре представља инхерентно ограничење у погледу могућности октривања криминалних радњи</a:t>
            </a:r>
          </a:p>
          <a:p>
            <a:r>
              <a:rPr lang="sr-Cyrl-BA" dirty="0" smtClean="0"/>
              <a:t>спос0бност препознавања сигнала нерегулатности у финансијским извјештајима – уочавање неког пословног догађаја, документације, билансне позиције, релативног односа између билансних позиција </a:t>
            </a:r>
          </a:p>
          <a:p>
            <a:r>
              <a:rPr lang="sr-Cyrl-BA" dirty="0" smtClean="0"/>
              <a:t>сазнања о начинима извршења савремених облика криминалних радњи – званични извјештаји државних агенција, часописи, публикације и сл. реномираних домаћих и страних инситуција, итд.</a:t>
            </a:r>
            <a:endParaRPr lang="en-US" dirty="0"/>
          </a:p>
        </p:txBody>
      </p:sp>
    </p:spTree>
    <p:extLst>
      <p:ext uri="{BB962C8B-B14F-4D97-AF65-F5344CB8AC3E}">
        <p14:creationId xmlns:p14="http://schemas.microsoft.com/office/powerpoint/2010/main" xmlns="" val="2499716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КОНЦЕПТ РАЗУМНОГ УВЈЕРАВАЊА – ЈАЗ У ОЧЕКИВАЊИМА ОД РЕВИЗИЈЕ</a:t>
            </a:r>
            <a:endParaRPr lang="en-US" dirty="0"/>
          </a:p>
        </p:txBody>
      </p:sp>
      <p:sp>
        <p:nvSpPr>
          <p:cNvPr id="3" name="Content Placeholder 2"/>
          <p:cNvSpPr>
            <a:spLocks noGrp="1"/>
          </p:cNvSpPr>
          <p:nvPr>
            <p:ph idx="1"/>
          </p:nvPr>
        </p:nvSpPr>
        <p:spPr/>
        <p:txBody>
          <a:bodyPr/>
          <a:lstStyle/>
          <a:p>
            <a:r>
              <a:rPr lang="sr-Cyrl-BA" dirty="0" smtClean="0"/>
              <a:t>врста ревизорског мишљења </a:t>
            </a:r>
            <a:r>
              <a:rPr lang="en-US" dirty="0" smtClean="0"/>
              <a:t>vs.</a:t>
            </a:r>
            <a:r>
              <a:rPr lang="sr-Cyrl-BA" dirty="0" smtClean="0"/>
              <a:t> вјероватноћа постојања грешке или преваре у ФИ</a:t>
            </a:r>
          </a:p>
          <a:p>
            <a:r>
              <a:rPr lang="sr-Cyrl-BA" dirty="0" smtClean="0"/>
              <a:t>ревизорска истраживања и испитивања на основу узорка</a:t>
            </a:r>
          </a:p>
          <a:p>
            <a:r>
              <a:rPr lang="sr-Cyrl-BA" dirty="0" smtClean="0"/>
              <a:t>природна ораничења система интерних контрола</a:t>
            </a:r>
          </a:p>
          <a:p>
            <a:r>
              <a:rPr lang="sr-Cyrl-BA" dirty="0" smtClean="0"/>
              <a:t>ревизијски докази могу бити веома убједљив али не и коначан доказ криминалне радње </a:t>
            </a:r>
            <a:endParaRPr lang="en-US" dirty="0"/>
          </a:p>
        </p:txBody>
      </p:sp>
    </p:spTree>
    <p:extLst>
      <p:ext uri="{BB962C8B-B14F-4D97-AF65-F5344CB8AC3E}">
        <p14:creationId xmlns:p14="http://schemas.microsoft.com/office/powerpoint/2010/main" xmlns="" val="2277909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BA" dirty="0" smtClean="0"/>
              <a:t>ВРСТЕ РЕВИЗОРСКИХ МИШЉЕЊА</a:t>
            </a:r>
            <a:endParaRPr lang="en-US" dirty="0"/>
          </a:p>
        </p:txBody>
      </p:sp>
      <p:sp>
        <p:nvSpPr>
          <p:cNvPr id="3" name="Content Placeholder 2"/>
          <p:cNvSpPr>
            <a:spLocks noGrp="1"/>
          </p:cNvSpPr>
          <p:nvPr>
            <p:ph idx="1"/>
          </p:nvPr>
        </p:nvSpPr>
        <p:spPr/>
        <p:txBody>
          <a:bodyPr/>
          <a:lstStyle/>
          <a:p>
            <a:r>
              <a:rPr lang="sr-Cyrl-BA" dirty="0"/>
              <a:t>н</a:t>
            </a:r>
            <a:r>
              <a:rPr lang="sr-Cyrl-BA" dirty="0" smtClean="0"/>
              <a:t>еквалификовано – позитивно</a:t>
            </a:r>
          </a:p>
          <a:p>
            <a:r>
              <a:rPr lang="sr-Cyrl-BA" dirty="0" smtClean="0"/>
              <a:t>квалификовано:</a:t>
            </a:r>
          </a:p>
          <a:p>
            <a:pPr lvl="1"/>
            <a:r>
              <a:rPr lang="sr-Cyrl-BA" dirty="0" smtClean="0"/>
              <a:t>мишљење са резервом</a:t>
            </a:r>
          </a:p>
          <a:p>
            <a:pPr lvl="1"/>
            <a:r>
              <a:rPr lang="sr-Cyrl-BA" dirty="0" smtClean="0"/>
              <a:t>негативно мишљење</a:t>
            </a:r>
          </a:p>
          <a:p>
            <a:r>
              <a:rPr lang="sr-Cyrl-BA" dirty="0" smtClean="0"/>
              <a:t>уздржавање од мишљења</a:t>
            </a:r>
          </a:p>
          <a:p>
            <a:r>
              <a:rPr lang="sr-Cyrl-BA" dirty="0" smtClean="0"/>
              <a:t>скретање пажње у ревизорским извјештајима</a:t>
            </a:r>
          </a:p>
          <a:p>
            <a:r>
              <a:rPr lang="sr-Cyrl-BA" dirty="0" smtClean="0"/>
              <a:t>кључна ревизијска питања</a:t>
            </a:r>
          </a:p>
          <a:p>
            <a:r>
              <a:rPr lang="sr-Cyrl-BA" dirty="0" smtClean="0"/>
              <a:t>остала питања</a:t>
            </a:r>
            <a:endParaRPr lang="en-US" dirty="0"/>
          </a:p>
        </p:txBody>
      </p:sp>
    </p:spTree>
    <p:extLst>
      <p:ext uri="{BB962C8B-B14F-4D97-AF65-F5344CB8AC3E}">
        <p14:creationId xmlns:p14="http://schemas.microsoft.com/office/powerpoint/2010/main" xmlns="" val="376279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smtClean="0"/>
              <a:t>ПРОВЈЕРА НА ОСНОВУ УЗОРКА</a:t>
            </a:r>
            <a:endParaRPr lang="en-US" dirty="0"/>
          </a:p>
        </p:txBody>
      </p:sp>
      <p:sp>
        <p:nvSpPr>
          <p:cNvPr id="3" name="Content Placeholder 2"/>
          <p:cNvSpPr>
            <a:spLocks noGrp="1"/>
          </p:cNvSpPr>
          <p:nvPr>
            <p:ph idx="1"/>
          </p:nvPr>
        </p:nvSpPr>
        <p:spPr/>
        <p:txBody>
          <a:bodyPr/>
          <a:lstStyle/>
          <a:p>
            <a:r>
              <a:rPr lang="sr-Cyrl-BA" dirty="0" smtClean="0"/>
              <a:t>ревизија се заснива на концепту узорковања</a:t>
            </a:r>
          </a:p>
          <a:p>
            <a:r>
              <a:rPr lang="sr-Cyrl-BA" dirty="0" smtClean="0"/>
              <a:t>ограничења са аспекта примјене статистичког узорковања у домаћој ревизорској пракси</a:t>
            </a:r>
          </a:p>
          <a:p>
            <a:r>
              <a:rPr lang="sr-Cyrl-BA" dirty="0" smtClean="0"/>
              <a:t>у ревизији објективно постоји ризик да ставка која упућује на криминалну радњу неће бити укључена у узорак – детекциони ризик – ризика да нека материјално значајна грешка неће бити откривена кроз ревизију</a:t>
            </a:r>
          </a:p>
          <a:p>
            <a:endParaRPr lang="en-US" dirty="0"/>
          </a:p>
        </p:txBody>
      </p:sp>
    </p:spTree>
    <p:extLst>
      <p:ext uri="{BB962C8B-B14F-4D97-AF65-F5344CB8AC3E}">
        <p14:creationId xmlns:p14="http://schemas.microsoft.com/office/powerpoint/2010/main" xmlns="" val="1199047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BA" dirty="0" smtClean="0"/>
              <a:t>МАТЕРИЈАЛНОСТ У РЕВИЗИЈИ</a:t>
            </a:r>
            <a:endParaRPr lang="en-US" dirty="0"/>
          </a:p>
        </p:txBody>
      </p:sp>
      <p:sp>
        <p:nvSpPr>
          <p:cNvPr id="3" name="Content Placeholder 2"/>
          <p:cNvSpPr>
            <a:spLocks noGrp="1"/>
          </p:cNvSpPr>
          <p:nvPr>
            <p:ph idx="1"/>
          </p:nvPr>
        </p:nvSpPr>
        <p:spPr/>
        <p:txBody>
          <a:bodyPr>
            <a:normAutofit fontScale="92500" lnSpcReduction="10000"/>
          </a:bodyPr>
          <a:lstStyle/>
          <a:p>
            <a:r>
              <a:rPr lang="sr-Cyrl-BA" dirty="0" smtClean="0"/>
              <a:t>према МСР ’’информација је од материјалног значаја ако њено изостављање или погрешно извјештавање о њој може да утиче на економске одлуке корисника информације, које он доноси на основу финансијских извјештаја’’</a:t>
            </a:r>
          </a:p>
          <a:p>
            <a:r>
              <a:rPr lang="sr-Cyrl-BA" dirty="0" smtClean="0"/>
              <a:t>утврђена материјаност се распоређује на све билансне позиције али се у ревизији посматра кумулативно</a:t>
            </a:r>
          </a:p>
          <a:p>
            <a:r>
              <a:rPr lang="sr-Cyrl-BA" dirty="0" smtClean="0"/>
              <a:t>прелиминарно </a:t>
            </a:r>
            <a:r>
              <a:rPr lang="sr-Cyrl-BA" dirty="0" smtClean="0"/>
              <a:t>и разматрање материјалности након што се окончају поступци испитивања</a:t>
            </a:r>
          </a:p>
          <a:p>
            <a:r>
              <a:rPr lang="sr-Cyrl-BA" dirty="0" smtClean="0"/>
              <a:t>квантитативна и квалитатаивна материјалност </a:t>
            </a:r>
            <a:endParaRPr lang="en-US" dirty="0"/>
          </a:p>
        </p:txBody>
      </p:sp>
    </p:spTree>
    <p:extLst>
      <p:ext uri="{BB962C8B-B14F-4D97-AF65-F5344CB8AC3E}">
        <p14:creationId xmlns:p14="http://schemas.microsoft.com/office/powerpoint/2010/main" xmlns="" val="1400261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МАТЕРИЈАЛНОСТ У РЕВИЗИЈИ И </a:t>
            </a:r>
            <a:r>
              <a:rPr lang="sr-Cyrl-BA" smtClean="0"/>
              <a:t>КРИМИНАЛНА </a:t>
            </a:r>
            <a:r>
              <a:rPr lang="sr-Cyrl-BA" smtClean="0"/>
              <a:t>РАДЊА – битна питања </a:t>
            </a:r>
            <a:endParaRPr lang="en-US" dirty="0"/>
          </a:p>
        </p:txBody>
      </p:sp>
      <p:sp>
        <p:nvSpPr>
          <p:cNvPr id="3" name="Content Placeholder 2"/>
          <p:cNvSpPr>
            <a:spLocks noGrp="1"/>
          </p:cNvSpPr>
          <p:nvPr>
            <p:ph idx="1"/>
          </p:nvPr>
        </p:nvSpPr>
        <p:spPr>
          <a:xfrm>
            <a:off x="228600" y="2380488"/>
            <a:ext cx="8686800" cy="4325112"/>
          </a:xfrm>
        </p:spPr>
        <p:txBody>
          <a:bodyPr>
            <a:noAutofit/>
          </a:bodyPr>
          <a:lstStyle/>
          <a:p>
            <a:r>
              <a:rPr lang="sr-Cyrl-BA" sz="1900" dirty="0" smtClean="0"/>
              <a:t>да ли нетачна тврдња у ФИ потиче од ставке коју је могуће прецизно измјерити или је неопходно вршити процјену њене вриједности</a:t>
            </a:r>
          </a:p>
          <a:p>
            <a:r>
              <a:rPr lang="sr-Cyrl-BA" sz="1900" dirty="0" smtClean="0"/>
              <a:t>да ли се нетачна тврдња односи на погрешан приказ података о личним примањима запослених</a:t>
            </a:r>
          </a:p>
          <a:p>
            <a:r>
              <a:rPr lang="sr-Cyrl-BA" sz="1900" dirty="0" smtClean="0"/>
              <a:t>да ли је нетачна тврдња утицала на погрешан приказ приносног положаја субјекта ревизије</a:t>
            </a:r>
          </a:p>
          <a:p>
            <a:r>
              <a:rPr lang="sr-Cyrl-BA" sz="1900" dirty="0" smtClean="0"/>
              <a:t>да ли се нетачном тврдњом добитак претвара у губитак и обрнуто</a:t>
            </a:r>
          </a:p>
          <a:p>
            <a:r>
              <a:rPr lang="sr-Cyrl-BA" sz="1900" dirty="0" smtClean="0"/>
              <a:t>да ли нетачна тврдња утиче на законитост пословања – усклађеност са прописима</a:t>
            </a:r>
          </a:p>
          <a:p>
            <a:r>
              <a:rPr lang="sr-Cyrl-BA" sz="1900" dirty="0" smtClean="0"/>
              <a:t>да ли нетачна тврдња утиче на поштовање кредитних и других финансијских обавеза</a:t>
            </a:r>
          </a:p>
          <a:p>
            <a:r>
              <a:rPr lang="sr-Cyrl-BA" sz="1900" dirty="0" smtClean="0"/>
              <a:t>да ли нетачна тврдња утиче на пораст зарада менаџмента и запослених</a:t>
            </a:r>
          </a:p>
          <a:p>
            <a:r>
              <a:rPr lang="sr-Cyrl-BA" sz="1900" dirty="0" smtClean="0"/>
              <a:t>да ли нетачна тврдња има везе са прикривањем незаконитих радњи</a:t>
            </a:r>
            <a:endParaRPr lang="en-US" sz="1900" dirty="0"/>
          </a:p>
        </p:txBody>
      </p:sp>
    </p:spTree>
    <p:extLst>
      <p:ext uri="{BB962C8B-B14F-4D97-AF65-F5344CB8AC3E}">
        <p14:creationId xmlns:p14="http://schemas.microsoft.com/office/powerpoint/2010/main" xmlns="" val="3204801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smtClean="0"/>
              <a:t>КОНЦЕПТ РЕВИЗИЈСКОГ ДОКАЗА</a:t>
            </a:r>
            <a:endParaRPr lang="en-US" dirty="0"/>
          </a:p>
        </p:txBody>
      </p:sp>
      <p:sp>
        <p:nvSpPr>
          <p:cNvPr id="3" name="Content Placeholder 2"/>
          <p:cNvSpPr>
            <a:spLocks noGrp="1"/>
          </p:cNvSpPr>
          <p:nvPr>
            <p:ph idx="1"/>
          </p:nvPr>
        </p:nvSpPr>
        <p:spPr/>
        <p:txBody>
          <a:bodyPr>
            <a:normAutofit fontScale="92500" lnSpcReduction="20000"/>
          </a:bodyPr>
          <a:lstStyle/>
          <a:p>
            <a:r>
              <a:rPr lang="sr-Cyrl-BA" dirty="0" smtClean="0"/>
              <a:t>ревизија као процес верификације – отклањање или умањење информационог ризика који се може одредити као ризик од доношења погрешних одлука због погрешних информација о могућим алтернативама</a:t>
            </a:r>
          </a:p>
          <a:p>
            <a:r>
              <a:rPr lang="sr-Cyrl-BA" dirty="0" smtClean="0"/>
              <a:t>три врсте ревизијских доказа:</a:t>
            </a:r>
          </a:p>
          <a:p>
            <a:pPr lvl="1"/>
            <a:r>
              <a:rPr lang="sr-Cyrl-BA" dirty="0" smtClean="0"/>
              <a:t>природни доказ – нпр. присуствовање ревизора попису – доказ на основу тачно утврђене чињенице</a:t>
            </a:r>
          </a:p>
          <a:p>
            <a:pPr lvl="1"/>
            <a:r>
              <a:rPr lang="sr-Cyrl-BA" dirty="0" smtClean="0"/>
              <a:t>креирани докази – извођење доказа на основу процјене вјероватноће исхода неког догађаја</a:t>
            </a:r>
          </a:p>
          <a:p>
            <a:pPr lvl="1"/>
            <a:r>
              <a:rPr lang="sr-Cyrl-BA" dirty="0" smtClean="0"/>
              <a:t>рационална аргументација – смањује се степен поузданости доказа, али се истовремено могућност доказивања шири на нова подручја</a:t>
            </a:r>
            <a:endParaRPr lang="en-US" dirty="0"/>
          </a:p>
        </p:txBody>
      </p:sp>
    </p:spTree>
    <p:extLst>
      <p:ext uri="{BB962C8B-B14F-4D97-AF65-F5344CB8AC3E}">
        <p14:creationId xmlns:p14="http://schemas.microsoft.com/office/powerpoint/2010/main" xmlns="" val="4219104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smtClean="0"/>
              <a:t>ЗНАЧАЈ ПЛАНИРАЊА РЕВИЗИЈЕ ЗА ДЕТЕКЦИЈУ КРИМИНАЛНИХ РАДЊИ</a:t>
            </a:r>
            <a:endParaRPr lang="en-US" dirty="0"/>
          </a:p>
        </p:txBody>
      </p:sp>
      <p:sp>
        <p:nvSpPr>
          <p:cNvPr id="3" name="Content Placeholder 2"/>
          <p:cNvSpPr>
            <a:spLocks noGrp="1"/>
          </p:cNvSpPr>
          <p:nvPr>
            <p:ph idx="1"/>
          </p:nvPr>
        </p:nvSpPr>
        <p:spPr/>
        <p:txBody>
          <a:bodyPr/>
          <a:lstStyle/>
          <a:p>
            <a:r>
              <a:rPr lang="sr-Cyrl-BA" dirty="0" smtClean="0"/>
              <a:t>Планирање ревизије:</a:t>
            </a:r>
          </a:p>
          <a:p>
            <a:pPr lvl="1"/>
            <a:r>
              <a:rPr lang="sr-Cyrl-BA" dirty="0" smtClean="0"/>
              <a:t>упознавање са субјектом и прихватање да се уђе у ревизију</a:t>
            </a:r>
          </a:p>
          <a:p>
            <a:pPr lvl="1"/>
            <a:r>
              <a:rPr lang="sr-Cyrl-BA" dirty="0" smtClean="0"/>
              <a:t>развијање глобалне стратегије, те плана и програма ревизије</a:t>
            </a:r>
          </a:p>
          <a:p>
            <a:pPr lvl="2"/>
            <a:r>
              <a:rPr lang="sr-Cyrl-BA" dirty="0" smtClean="0"/>
              <a:t>избор начина узорковања</a:t>
            </a:r>
          </a:p>
          <a:p>
            <a:pPr lvl="2"/>
            <a:r>
              <a:rPr lang="sr-Cyrl-BA" dirty="0" smtClean="0"/>
              <a:t>прелиминарна процјена прага материјалности</a:t>
            </a:r>
          </a:p>
          <a:p>
            <a:pPr lvl="2"/>
            <a:r>
              <a:rPr lang="sr-Cyrl-BA" dirty="0" smtClean="0"/>
              <a:t>избор ревизорског особља</a:t>
            </a:r>
          </a:p>
          <a:p>
            <a:pPr lvl="2"/>
            <a:r>
              <a:rPr lang="sr-Cyrl-BA" dirty="0" smtClean="0"/>
              <a:t>разматрање потребе и могућности ангажовања спољних експерата, ... </a:t>
            </a:r>
            <a:endParaRPr lang="en-US" dirty="0"/>
          </a:p>
        </p:txBody>
      </p:sp>
    </p:spTree>
    <p:extLst>
      <p:ext uri="{BB962C8B-B14F-4D97-AF65-F5344CB8AC3E}">
        <p14:creationId xmlns:p14="http://schemas.microsoft.com/office/powerpoint/2010/main" xmlns="" val="1972034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ПРОЦЈЕНА РИЗИКА У ПЛАНИРАЊУ РЕВИЗИЈЕ</a:t>
            </a:r>
            <a:endParaRPr lang="en-US" dirty="0"/>
          </a:p>
        </p:txBody>
      </p:sp>
      <p:sp>
        <p:nvSpPr>
          <p:cNvPr id="3" name="Content Placeholder 2"/>
          <p:cNvSpPr>
            <a:spLocks noGrp="1"/>
          </p:cNvSpPr>
          <p:nvPr>
            <p:ph idx="1"/>
          </p:nvPr>
        </p:nvSpPr>
        <p:spPr/>
        <p:txBody>
          <a:bodyPr/>
          <a:lstStyle/>
          <a:p>
            <a:r>
              <a:rPr lang="sr-Cyrl-BA" dirty="0" smtClean="0"/>
              <a:t>инхерентни ризик</a:t>
            </a:r>
          </a:p>
          <a:p>
            <a:r>
              <a:rPr lang="sr-Cyrl-BA" dirty="0" smtClean="0"/>
              <a:t>контролни ризик</a:t>
            </a:r>
          </a:p>
          <a:p>
            <a:r>
              <a:rPr lang="sr-Cyrl-BA" dirty="0" smtClean="0"/>
              <a:t>детекциони ризик</a:t>
            </a:r>
          </a:p>
          <a:p>
            <a:pPr marL="109728" indent="0">
              <a:buNone/>
            </a:pPr>
            <a:r>
              <a:rPr lang="sr-Cyrl-BA" dirty="0" smtClean="0"/>
              <a:t>МСР – ’’при планирању и спровођењу ревизије, у циљу смањења ревизијског ризика на прихватљив ниво, ревизор треба да узме у обзир ризик од материјално погрешних исказа у финансијским извјештајима усљед кримианлне радње’’</a:t>
            </a:r>
            <a:endParaRPr lang="en-US" dirty="0"/>
          </a:p>
        </p:txBody>
      </p:sp>
    </p:spTree>
    <p:extLst>
      <p:ext uri="{BB962C8B-B14F-4D97-AF65-F5344CB8AC3E}">
        <p14:creationId xmlns:p14="http://schemas.microsoft.com/office/powerpoint/2010/main" xmlns="" val="2288689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xmlns="" val="797807842"/>
              </p:ext>
            </p:extLst>
          </p:nvPr>
        </p:nvGraphicFramePr>
        <p:xfrm>
          <a:off x="395536" y="764702"/>
          <a:ext cx="8424936" cy="5870790"/>
        </p:xfrm>
        <a:graphic>
          <a:graphicData uri="http://schemas.openxmlformats.org/drawingml/2006/table">
            <a:tbl>
              <a:tblPr firstRow="1" firstCol="1" bandRow="1"/>
              <a:tblGrid>
                <a:gridCol w="2448272"/>
                <a:gridCol w="2808312"/>
                <a:gridCol w="3168352"/>
              </a:tblGrid>
              <a:tr h="209116">
                <a:tc>
                  <a:txBody>
                    <a:bodyPr/>
                    <a:lstStyle/>
                    <a:p>
                      <a:pPr algn="ctr">
                        <a:lnSpc>
                          <a:spcPct val="115000"/>
                        </a:lnSpc>
                        <a:spcAft>
                          <a:spcPts val="0"/>
                        </a:spcAft>
                      </a:pPr>
                      <a:r>
                        <a:rPr lang="sr-Cyrl-BA" sz="900" dirty="0" smtClean="0">
                          <a:effectLst/>
                          <a:latin typeface="Times New Roman"/>
                          <a:ea typeface="Calibri"/>
                          <a:cs typeface="Times New Roman"/>
                        </a:rPr>
                        <a:t>АКТИВНОСТ</a:t>
                      </a:r>
                      <a:endParaRPr lang="sr-Latn-BA" sz="900" dirty="0">
                        <a:effectLst/>
                        <a:latin typeface="Calibri"/>
                        <a:ea typeface="Calibri"/>
                        <a:cs typeface="Times New Roman"/>
                      </a:endParaRPr>
                    </a:p>
                  </a:txBody>
                  <a:tcPr marL="54940" marR="54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FFFFFF"/>
                      </a:fgClr>
                      <a:bgClr>
                        <a:srgbClr val="D9D9D9"/>
                      </a:bgClr>
                    </a:pattFill>
                  </a:tcPr>
                </a:tc>
                <a:tc>
                  <a:txBody>
                    <a:bodyPr/>
                    <a:lstStyle/>
                    <a:p>
                      <a:pPr algn="ctr">
                        <a:lnSpc>
                          <a:spcPct val="115000"/>
                        </a:lnSpc>
                        <a:spcAft>
                          <a:spcPts val="0"/>
                        </a:spcAft>
                      </a:pPr>
                      <a:r>
                        <a:rPr lang="sr-Cyrl-BA" sz="900" dirty="0" smtClean="0">
                          <a:effectLst/>
                          <a:latin typeface="Times New Roman"/>
                          <a:ea typeface="Calibri"/>
                          <a:cs typeface="Times New Roman"/>
                        </a:rPr>
                        <a:t>ФИНАНСИЈСКА РЕВИЗИЈА</a:t>
                      </a:r>
                      <a:endParaRPr lang="sr-Latn-BA" sz="900" dirty="0">
                        <a:effectLst/>
                        <a:latin typeface="Calibri"/>
                        <a:ea typeface="Calibri"/>
                        <a:cs typeface="Times New Roman"/>
                      </a:endParaRPr>
                    </a:p>
                  </a:txBody>
                  <a:tcPr marL="54940" marR="54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FFFFFF"/>
                      </a:fgClr>
                      <a:bgClr>
                        <a:srgbClr val="D9D9D9"/>
                      </a:bgClr>
                    </a:pattFill>
                  </a:tcPr>
                </a:tc>
                <a:tc>
                  <a:txBody>
                    <a:bodyPr/>
                    <a:lstStyle/>
                    <a:p>
                      <a:pPr algn="ctr">
                        <a:lnSpc>
                          <a:spcPct val="115000"/>
                        </a:lnSpc>
                        <a:spcAft>
                          <a:spcPts val="0"/>
                        </a:spcAft>
                      </a:pPr>
                      <a:r>
                        <a:rPr lang="sr-Cyrl-BA" sz="900" dirty="0" smtClean="0">
                          <a:effectLst/>
                          <a:latin typeface="Times New Roman"/>
                          <a:ea typeface="Calibri"/>
                          <a:cs typeface="Times New Roman"/>
                        </a:rPr>
                        <a:t>ФОРЕНЗИЧКА РЕВИЗИЈА</a:t>
                      </a:r>
                      <a:endParaRPr lang="sr-Latn-BA" sz="900" dirty="0">
                        <a:effectLst/>
                        <a:latin typeface="Calibri"/>
                        <a:ea typeface="Calibri"/>
                        <a:cs typeface="Times New Roman"/>
                      </a:endParaRPr>
                    </a:p>
                  </a:txBody>
                  <a:tcPr marL="54940" marR="54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FFFFFF"/>
                      </a:fgClr>
                      <a:bgClr>
                        <a:srgbClr val="D9D9D9"/>
                      </a:bgClr>
                    </a:pattFill>
                  </a:tcPr>
                </a:tc>
              </a:tr>
              <a:tr h="418231">
                <a:tc>
                  <a:txBody>
                    <a:bodyPr/>
                    <a:lstStyle/>
                    <a:p>
                      <a:pPr algn="ctr">
                        <a:lnSpc>
                          <a:spcPct val="115000"/>
                        </a:lnSpc>
                        <a:spcAft>
                          <a:spcPts val="0"/>
                        </a:spcAft>
                      </a:pPr>
                      <a:r>
                        <a:rPr lang="sr-Latn-BA" sz="1200" dirty="0" smtClean="0">
                          <a:effectLst/>
                          <a:latin typeface="Times New Roman"/>
                          <a:ea typeface="Calibri"/>
                          <a:cs typeface="Times New Roman"/>
                        </a:rPr>
                        <a:t>Предмет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Финансијски извјештаји као цјелина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Cyrl-BA" sz="1200" dirty="0" smtClean="0">
                          <a:effectLst/>
                          <a:latin typeface="Times New Roman"/>
                          <a:ea typeface="Calibri"/>
                          <a:cs typeface="Times New Roman"/>
                        </a:rPr>
                        <a:t>Финансијски извјештаји, са фокусом на поједине дијелове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347">
                <a:tc>
                  <a:txBody>
                    <a:bodyPr/>
                    <a:lstStyle/>
                    <a:p>
                      <a:pPr algn="ctr">
                        <a:lnSpc>
                          <a:spcPct val="115000"/>
                        </a:lnSpc>
                        <a:spcAft>
                          <a:spcPts val="0"/>
                        </a:spcAft>
                      </a:pPr>
                      <a:r>
                        <a:rPr lang="sr-Latn-BA" sz="1200" dirty="0" smtClean="0">
                          <a:effectLst/>
                          <a:latin typeface="Times New Roman"/>
                          <a:ea typeface="Calibri"/>
                          <a:cs typeface="Times New Roman"/>
                        </a:rPr>
                        <a:t>Обухват</a:t>
                      </a:r>
                      <a:r>
                        <a:rPr lang="sr-Latn-BA" sz="1200" baseline="0" dirty="0" smtClean="0">
                          <a:effectLst/>
                          <a:latin typeface="Times New Roman"/>
                          <a:ea typeface="Calibri"/>
                          <a:cs typeface="Times New Roman"/>
                        </a:rPr>
                        <a:t>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Узорак</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Cyrl-BA" sz="1200" dirty="0" smtClean="0">
                          <a:effectLst/>
                          <a:latin typeface="Times New Roman"/>
                          <a:ea typeface="Calibri"/>
                          <a:cs typeface="Times New Roman"/>
                        </a:rPr>
                        <a:t>Све или већина трансакција везаних за активности које су предмет истраге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347">
                <a:tc>
                  <a:txBody>
                    <a:bodyPr/>
                    <a:lstStyle/>
                    <a:p>
                      <a:pPr algn="ctr">
                        <a:lnSpc>
                          <a:spcPct val="115000"/>
                        </a:lnSpc>
                        <a:spcAft>
                          <a:spcPts val="0"/>
                        </a:spcAft>
                      </a:pPr>
                      <a:r>
                        <a:rPr lang="sr-Latn-BA" sz="1200" dirty="0" smtClean="0">
                          <a:effectLst/>
                          <a:latin typeface="Times New Roman"/>
                          <a:ea typeface="Calibri"/>
                          <a:cs typeface="Times New Roman"/>
                        </a:rPr>
                        <a:t>Оцјена </a:t>
                      </a:r>
                      <a:r>
                        <a:rPr lang="sr-Latn-BA" sz="1200" dirty="0" err="1" smtClean="0">
                          <a:effectLst/>
                          <a:latin typeface="Times New Roman"/>
                          <a:ea typeface="Calibri"/>
                          <a:cs typeface="Times New Roman"/>
                        </a:rPr>
                        <a:t>значајности</a:t>
                      </a:r>
                      <a:r>
                        <a:rPr lang="sr-Latn-BA" sz="1200" dirty="0" smtClean="0">
                          <a:effectLst/>
                          <a:latin typeface="Times New Roman"/>
                          <a:ea typeface="Calibri"/>
                          <a:cs typeface="Times New Roman"/>
                        </a:rPr>
                        <a:t> трансакција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az-Cyrl-AZ" sz="1200" dirty="0" smtClean="0">
                          <a:effectLst/>
                          <a:latin typeface="Times New Roman"/>
                          <a:ea typeface="Calibri"/>
                          <a:cs typeface="Times New Roman"/>
                        </a:rPr>
                        <a:t>П</a:t>
                      </a:r>
                      <a:r>
                        <a:rPr lang="sr-Latn-BA" sz="1200" dirty="0" err="1" smtClean="0">
                          <a:effectLst/>
                          <a:latin typeface="Times New Roman"/>
                          <a:ea typeface="Calibri"/>
                          <a:cs typeface="Times New Roman"/>
                        </a:rPr>
                        <a:t>раг</a:t>
                      </a:r>
                      <a:r>
                        <a:rPr lang="sr-Latn-BA" sz="1200" dirty="0" smtClean="0">
                          <a:effectLst/>
                          <a:latin typeface="Times New Roman"/>
                          <a:ea typeface="Calibri"/>
                          <a:cs typeface="Times New Roman"/>
                        </a:rPr>
                        <a:t> материјалности и материјално значајне трансакције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Свака трансакција повезана са преваром која се истражује је значајна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6462">
                <a:tc>
                  <a:txBody>
                    <a:bodyPr/>
                    <a:lstStyle/>
                    <a:p>
                      <a:pPr algn="ctr">
                        <a:lnSpc>
                          <a:spcPct val="115000"/>
                        </a:lnSpc>
                        <a:spcAft>
                          <a:spcPts val="0"/>
                        </a:spcAft>
                      </a:pPr>
                      <a:r>
                        <a:rPr lang="sr-Latn-BA" sz="1200" dirty="0" smtClean="0">
                          <a:effectLst/>
                          <a:latin typeface="Times New Roman"/>
                          <a:ea typeface="Calibri"/>
                          <a:cs typeface="Times New Roman"/>
                        </a:rPr>
                        <a:t>Ревизорски докази</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Претежно засновани на књиговодственој и другој пословној документацији субјекта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Cyrl-BA" sz="1200" dirty="0" smtClean="0">
                          <a:effectLst/>
                          <a:latin typeface="Times New Roman"/>
                          <a:ea typeface="Calibri"/>
                          <a:cs typeface="Times New Roman"/>
                        </a:rPr>
                        <a:t>Осим наведеног, по правилу обухватају и доказе прибављене из различитих екстерних извора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6462">
                <a:tc>
                  <a:txBody>
                    <a:bodyPr/>
                    <a:lstStyle/>
                    <a:p>
                      <a:pPr algn="ctr">
                        <a:lnSpc>
                          <a:spcPct val="115000"/>
                        </a:lnSpc>
                        <a:spcAft>
                          <a:spcPts val="0"/>
                        </a:spcAft>
                      </a:pPr>
                      <a:r>
                        <a:rPr lang="sr-Latn-BA" sz="1200" dirty="0" smtClean="0">
                          <a:effectLst/>
                          <a:latin typeface="Times New Roman"/>
                          <a:ea typeface="Calibri"/>
                          <a:cs typeface="Times New Roman"/>
                        </a:rPr>
                        <a:t>Стандарди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Cyrl-BA" sz="1200" dirty="0" smtClean="0">
                          <a:effectLst/>
                          <a:latin typeface="Times New Roman"/>
                          <a:ea typeface="Calibri"/>
                          <a:cs typeface="Times New Roman"/>
                        </a:rPr>
                        <a:t>Утврђени законом и међународним стандардима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Скуп релативно неформалних стандарда, начела и </a:t>
                      </a:r>
                      <a:r>
                        <a:rPr lang="sr-Latn-BA" sz="1200" dirty="0" err="1" smtClean="0">
                          <a:effectLst/>
                          <a:latin typeface="Times New Roman"/>
                          <a:ea typeface="Calibri"/>
                          <a:cs typeface="Times New Roman"/>
                        </a:rPr>
                        <a:t>пирнципа</a:t>
                      </a:r>
                      <a:r>
                        <a:rPr lang="sr-Latn-BA" sz="1200" dirty="0" smtClean="0">
                          <a:effectLst/>
                          <a:latin typeface="Times New Roman"/>
                          <a:ea typeface="Calibri"/>
                          <a:cs typeface="Times New Roman"/>
                        </a:rPr>
                        <a:t> примарно заснован на знању, искуству и </a:t>
                      </a:r>
                      <a:r>
                        <a:rPr lang="sr-Latn-BA" sz="1200" dirty="0" err="1" smtClean="0">
                          <a:effectLst/>
                          <a:latin typeface="Times New Roman"/>
                          <a:ea typeface="Calibri"/>
                          <a:cs typeface="Times New Roman"/>
                        </a:rPr>
                        <a:t>вјештини</a:t>
                      </a:r>
                      <a:r>
                        <a:rPr lang="sr-Latn-BA" sz="1200" dirty="0" smtClean="0">
                          <a:effectLst/>
                          <a:latin typeface="Times New Roman"/>
                          <a:ea typeface="Calibri"/>
                          <a:cs typeface="Times New Roman"/>
                        </a:rPr>
                        <a:t> ревизора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231">
                <a:tc>
                  <a:txBody>
                    <a:bodyPr/>
                    <a:lstStyle/>
                    <a:p>
                      <a:pPr algn="ctr">
                        <a:lnSpc>
                          <a:spcPct val="115000"/>
                        </a:lnSpc>
                        <a:spcAft>
                          <a:spcPts val="0"/>
                        </a:spcAft>
                      </a:pPr>
                      <a:r>
                        <a:rPr lang="sr-Latn-BA" sz="1200" dirty="0" smtClean="0">
                          <a:effectLst/>
                          <a:latin typeface="Times New Roman"/>
                          <a:ea typeface="Calibri"/>
                          <a:cs typeface="Times New Roman"/>
                        </a:rPr>
                        <a:t>Временски обухват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Једна пословна – календарска година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Посматрани</a:t>
                      </a:r>
                      <a:r>
                        <a:rPr lang="sr-Latn-BA" sz="1200" baseline="0" dirty="0" smtClean="0">
                          <a:effectLst/>
                          <a:latin typeface="Times New Roman"/>
                          <a:ea typeface="Calibri"/>
                          <a:cs typeface="Times New Roman"/>
                        </a:rPr>
                        <a:t> в</a:t>
                      </a:r>
                      <a:r>
                        <a:rPr lang="sr-Latn-BA" sz="1200" dirty="0" smtClean="0">
                          <a:effectLst/>
                          <a:latin typeface="Times New Roman"/>
                          <a:ea typeface="Calibri"/>
                          <a:cs typeface="Times New Roman"/>
                        </a:rPr>
                        <a:t>ременски период може да се</a:t>
                      </a:r>
                      <a:r>
                        <a:rPr lang="sr-Latn-BA" sz="1200" baseline="0" dirty="0" smtClean="0">
                          <a:effectLst/>
                          <a:latin typeface="Times New Roman"/>
                          <a:ea typeface="Calibri"/>
                          <a:cs typeface="Times New Roman"/>
                        </a:rPr>
                        <a:t> протеже кроз више пословних година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347">
                <a:tc>
                  <a:txBody>
                    <a:bodyPr/>
                    <a:lstStyle/>
                    <a:p>
                      <a:pPr algn="ctr">
                        <a:lnSpc>
                          <a:spcPct val="115000"/>
                        </a:lnSpc>
                        <a:spcAft>
                          <a:spcPts val="0"/>
                        </a:spcAft>
                      </a:pPr>
                      <a:r>
                        <a:rPr lang="sr-Latn-BA" sz="1200" dirty="0" smtClean="0">
                          <a:effectLst/>
                          <a:latin typeface="Times New Roman"/>
                          <a:ea typeface="Calibri"/>
                          <a:cs typeface="Times New Roman"/>
                        </a:rPr>
                        <a:t>Извјештавање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Мишљење ревизора о финансијским извјештајима и о усклађености</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Извјештај о почињеној превари, уз идентификовање </a:t>
                      </a:r>
                      <a:r>
                        <a:rPr lang="sr-Latn-BA" sz="1200" dirty="0" err="1" smtClean="0">
                          <a:effectLst/>
                          <a:latin typeface="Times New Roman"/>
                          <a:ea typeface="Calibri"/>
                          <a:cs typeface="Times New Roman"/>
                        </a:rPr>
                        <a:t>починиоца</a:t>
                      </a:r>
                      <a:r>
                        <a:rPr lang="sr-Latn-BA" sz="1200" dirty="0" smtClean="0">
                          <a:effectLst/>
                          <a:latin typeface="Times New Roman"/>
                          <a:ea typeface="Calibri"/>
                          <a:cs typeface="Times New Roman"/>
                        </a:rPr>
                        <a:t>, околности под којима је почињена, начињене штете и сл.</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347">
                <a:tc>
                  <a:txBody>
                    <a:bodyPr/>
                    <a:lstStyle/>
                    <a:p>
                      <a:pPr algn="ctr">
                        <a:lnSpc>
                          <a:spcPct val="115000"/>
                        </a:lnSpc>
                        <a:spcAft>
                          <a:spcPts val="0"/>
                        </a:spcAft>
                      </a:pPr>
                      <a:r>
                        <a:rPr lang="sr-Latn-BA" sz="1200" dirty="0" smtClean="0">
                          <a:effectLst/>
                          <a:latin typeface="Times New Roman"/>
                          <a:ea typeface="Calibri"/>
                          <a:cs typeface="Times New Roman"/>
                        </a:rPr>
                        <a:t>Вријеме </a:t>
                      </a:r>
                      <a:r>
                        <a:rPr lang="sr-Latn-BA" sz="1200" dirty="0" err="1" smtClean="0">
                          <a:effectLst/>
                          <a:latin typeface="Times New Roman"/>
                          <a:ea typeface="Calibri"/>
                          <a:cs typeface="Times New Roman"/>
                        </a:rPr>
                        <a:t>провођења</a:t>
                      </a:r>
                      <a:r>
                        <a:rPr lang="sr-Latn-BA" sz="1200" dirty="0" smtClean="0">
                          <a:effectLst/>
                          <a:latin typeface="Times New Roman"/>
                          <a:ea typeface="Calibri"/>
                          <a:cs typeface="Times New Roman"/>
                        </a:rPr>
                        <a:t>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Период који обухвата неколико мјесеци на крају ревидиране и почетку следеће пословне године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Обично значајно дуже у односу на класичну екстерну ревизију,</a:t>
                      </a:r>
                      <a:r>
                        <a:rPr lang="sr-Latn-BA" sz="1200" baseline="0" dirty="0" smtClean="0">
                          <a:effectLst/>
                          <a:latin typeface="Times New Roman"/>
                          <a:ea typeface="Calibri"/>
                          <a:cs typeface="Times New Roman"/>
                        </a:rPr>
                        <a:t> посебно у случају сложених финансијских превара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347">
                <a:tc>
                  <a:txBody>
                    <a:bodyPr/>
                    <a:lstStyle/>
                    <a:p>
                      <a:pPr algn="ctr">
                        <a:lnSpc>
                          <a:spcPct val="115000"/>
                        </a:lnSpc>
                        <a:spcAft>
                          <a:spcPts val="0"/>
                        </a:spcAft>
                      </a:pPr>
                      <a:r>
                        <a:rPr lang="sr-Latn-BA" sz="1200" dirty="0" smtClean="0">
                          <a:effectLst/>
                          <a:latin typeface="Times New Roman"/>
                          <a:ea typeface="Calibri"/>
                          <a:cs typeface="Times New Roman"/>
                        </a:rPr>
                        <a:t>Трошкови ревизије</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Обично релативно ниски, посебно у случају тзв. комерцијалне ревизије у домаћим условима</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r-Latn-BA" sz="1200" dirty="0" smtClean="0">
                          <a:effectLst/>
                          <a:latin typeface="Times New Roman"/>
                          <a:ea typeface="Calibri"/>
                          <a:cs typeface="Times New Roman"/>
                        </a:rPr>
                        <a:t>Значајно виши у односу на класичну ревизију</a:t>
                      </a:r>
                      <a:endParaRPr lang="sr-Latn-BA" sz="1200" dirty="0">
                        <a:effectLst/>
                        <a:latin typeface="Calibri"/>
                        <a:ea typeface="Calibri"/>
                        <a:cs typeface="Times New Roman"/>
                      </a:endParaRPr>
                    </a:p>
                  </a:txBody>
                  <a:tcPr marL="54940" marR="54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7589348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РЕВИЗИЈСКИ РИЗИК И </a:t>
            </a:r>
            <a:br>
              <a:rPr lang="sr-Cyrl-BA" dirty="0" smtClean="0"/>
            </a:br>
            <a:r>
              <a:rPr lang="sr-Cyrl-BA" dirty="0" smtClean="0"/>
              <a:t>КРИМИНАЛНА РАДЊА</a:t>
            </a:r>
            <a:endParaRPr lang="en-US" dirty="0"/>
          </a:p>
        </p:txBody>
      </p:sp>
      <p:sp>
        <p:nvSpPr>
          <p:cNvPr id="3" name="Content Placeholder 2"/>
          <p:cNvSpPr>
            <a:spLocks noGrp="1"/>
          </p:cNvSpPr>
          <p:nvPr>
            <p:ph idx="1"/>
          </p:nvPr>
        </p:nvSpPr>
        <p:spPr/>
        <p:txBody>
          <a:bodyPr>
            <a:normAutofit lnSpcReduction="10000"/>
          </a:bodyPr>
          <a:lstStyle/>
          <a:p>
            <a:r>
              <a:rPr lang="sr-Cyrl-BA" dirty="0" smtClean="0"/>
              <a:t>ризик неоткривања материјално значајног погрешног исказа због криминалне радње је већи од ризика неоткривања материјално значајног погрешног исказа насталог усљед грешке</a:t>
            </a:r>
          </a:p>
          <a:p>
            <a:r>
              <a:rPr lang="sr-Cyrl-BA" dirty="0" smtClean="0"/>
              <a:t>грешка, у принципу, не настаје са намјером, док у случају криминалне радње намјера постоји, а починиоци имају могућност и довољно ауторитета да од запослених траже њено прикривање</a:t>
            </a:r>
            <a:endParaRPr lang="en-US" dirty="0"/>
          </a:p>
        </p:txBody>
      </p:sp>
    </p:spTree>
    <p:extLst>
      <p:ext uri="{BB962C8B-B14F-4D97-AF65-F5344CB8AC3E}">
        <p14:creationId xmlns:p14="http://schemas.microsoft.com/office/powerpoint/2010/main" xmlns="" val="2483509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ПРИБАВЉАЊЕ ДОКАЗА О ИНДИЦИЈАМА КРИМИНАЛНИХ РАДЊИ</a:t>
            </a:r>
            <a:endParaRPr lang="en-US" dirty="0"/>
          </a:p>
        </p:txBody>
      </p:sp>
      <p:sp>
        <p:nvSpPr>
          <p:cNvPr id="3" name="Content Placeholder 2"/>
          <p:cNvSpPr>
            <a:spLocks noGrp="1"/>
          </p:cNvSpPr>
          <p:nvPr>
            <p:ph idx="1"/>
          </p:nvPr>
        </p:nvSpPr>
        <p:spPr/>
        <p:txBody>
          <a:bodyPr>
            <a:normAutofit fontScale="92500"/>
          </a:bodyPr>
          <a:lstStyle/>
          <a:p>
            <a:r>
              <a:rPr lang="sr-Cyrl-BA" dirty="0" smtClean="0"/>
              <a:t>разговор са лицима задуженим за управљање и другим лицима (интерним ревизорима и др.)</a:t>
            </a:r>
          </a:p>
          <a:p>
            <a:r>
              <a:rPr lang="sr-Cyrl-BA" dirty="0" smtClean="0"/>
              <a:t>разматрање присутности фактора који могу бити повезани са криминалним радњама</a:t>
            </a:r>
          </a:p>
          <a:p>
            <a:r>
              <a:rPr lang="sr-Cyrl-BA" dirty="0" smtClean="0"/>
              <a:t>разматрање неуобичајених или неочекиваних односа, идентификованих аналитичким процедурама</a:t>
            </a:r>
          </a:p>
          <a:p>
            <a:r>
              <a:rPr lang="sr-Cyrl-BA" dirty="0" smtClean="0"/>
              <a:t>разматрање других информација које могу бити корисне за идентификовање ризика од постојања криминалних радњи</a:t>
            </a:r>
            <a:endParaRPr lang="en-US" dirty="0"/>
          </a:p>
        </p:txBody>
      </p:sp>
    </p:spTree>
    <p:extLst>
      <p:ext uri="{BB962C8B-B14F-4D97-AF65-F5344CB8AC3E}">
        <p14:creationId xmlns:p14="http://schemas.microsoft.com/office/powerpoint/2010/main" xmlns="" val="236998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РАЗГОВОР СА ЛИЦИМА ЗАДУЖЕНИМ ЗА УПРАВЉАЊЕ И ДРУГИМ ЛИЦИМА</a:t>
            </a:r>
            <a:endParaRPr lang="en-US" dirty="0"/>
          </a:p>
        </p:txBody>
      </p:sp>
      <p:sp>
        <p:nvSpPr>
          <p:cNvPr id="3" name="Content Placeholder 2"/>
          <p:cNvSpPr>
            <a:spLocks noGrp="1"/>
          </p:cNvSpPr>
          <p:nvPr>
            <p:ph idx="1"/>
          </p:nvPr>
        </p:nvSpPr>
        <p:spPr/>
        <p:txBody>
          <a:bodyPr/>
          <a:lstStyle/>
          <a:p>
            <a:r>
              <a:rPr lang="sr-Cyrl-BA" dirty="0" smtClean="0"/>
              <a:t>испитивање лица задужених за управљање  -МСР обавезују ревизора да испитује ова лица о томе да ли имају сазнања о постојећим, могућим или пријављеним криминалним радњама</a:t>
            </a:r>
          </a:p>
          <a:p>
            <a:r>
              <a:rPr lang="sr-Cyrl-BA" dirty="0" smtClean="0"/>
              <a:t>испитивање лица која чине функцију интерне ревизије у субјекту</a:t>
            </a:r>
          </a:p>
          <a:p>
            <a:r>
              <a:rPr lang="sr-Cyrl-BA" dirty="0" smtClean="0"/>
              <a:t>испитивање осталих лица</a:t>
            </a:r>
            <a:endParaRPr lang="en-US" dirty="0"/>
          </a:p>
        </p:txBody>
      </p:sp>
    </p:spTree>
    <p:extLst>
      <p:ext uri="{BB962C8B-B14F-4D97-AF65-F5344CB8AC3E}">
        <p14:creationId xmlns:p14="http://schemas.microsoft.com/office/powerpoint/2010/main" xmlns="" val="4036458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Autofit/>
          </a:bodyPr>
          <a:lstStyle/>
          <a:p>
            <a:r>
              <a:rPr lang="ru-RU" sz="2400" dirty="0" smtClean="0"/>
              <a:t>а) именује </a:t>
            </a:r>
            <a:r>
              <a:rPr lang="sr-Latn-BA" sz="2400" dirty="0" smtClean="0"/>
              <a:t>екстерно</a:t>
            </a:r>
            <a:r>
              <a:rPr lang="ru-RU" sz="2400" dirty="0" smtClean="0"/>
              <a:t>г ревизора;</a:t>
            </a:r>
          </a:p>
          <a:p>
            <a:r>
              <a:rPr lang="ru-RU" sz="2400" dirty="0" smtClean="0"/>
              <a:t>б) именује директора о</a:t>
            </a:r>
            <a:r>
              <a:rPr lang="sr-Latn-BA" sz="2400" dirty="0" err="1" smtClean="0"/>
              <a:t>дј</a:t>
            </a:r>
            <a:r>
              <a:rPr lang="ru-RU" sz="2400" dirty="0" smtClean="0"/>
              <a:t>е</a:t>
            </a:r>
            <a:r>
              <a:rPr lang="sr-Latn-BA" sz="2400" dirty="0" smtClean="0"/>
              <a:t>љ</a:t>
            </a:r>
            <a:r>
              <a:rPr lang="ru-RU" sz="2400" dirty="0" smtClean="0"/>
              <a:t>ења за интерну ревизију на</a:t>
            </a:r>
            <a:r>
              <a:rPr lang="sr-Latn-BA" sz="2400" dirty="0" smtClean="0"/>
              <a:t> </a:t>
            </a:r>
            <a:r>
              <a:rPr lang="ru-RU" sz="2400" dirty="0" smtClean="0"/>
              <a:t>основу јавног конкурса за избор најбо</a:t>
            </a:r>
            <a:r>
              <a:rPr lang="sr-Latn-BA" sz="2400" dirty="0" smtClean="0"/>
              <a:t>љ</a:t>
            </a:r>
            <a:r>
              <a:rPr lang="ru-RU" sz="2400" dirty="0" smtClean="0"/>
              <a:t>ег</a:t>
            </a:r>
            <a:r>
              <a:rPr lang="sr-Latn-BA" sz="2400" dirty="0" smtClean="0"/>
              <a:t> к</a:t>
            </a:r>
            <a:r>
              <a:rPr lang="ru-RU" sz="2400" dirty="0" smtClean="0"/>
              <a:t>валификованог</a:t>
            </a:r>
            <a:r>
              <a:rPr lang="sr-Latn-BA" sz="2400" dirty="0" smtClean="0"/>
              <a:t> </a:t>
            </a:r>
            <a:r>
              <a:rPr lang="ru-RU" sz="2400" dirty="0" smtClean="0"/>
              <a:t>кандидата, уколико главни ревизор није извр</a:t>
            </a:r>
            <a:r>
              <a:rPr lang="sr-Latn-BA" sz="2400" dirty="0" smtClean="0"/>
              <a:t>ш</a:t>
            </a:r>
            <a:r>
              <a:rPr lang="ru-RU" sz="2400" dirty="0" smtClean="0"/>
              <a:t>ио</a:t>
            </a:r>
            <a:r>
              <a:rPr lang="sr-Latn-BA" sz="2400" dirty="0" smtClean="0"/>
              <a:t> </a:t>
            </a:r>
            <a:r>
              <a:rPr lang="ru-RU" sz="2400" dirty="0" smtClean="0"/>
              <a:t>именовање у року од 30 дана од дана када је исти обавије</a:t>
            </a:r>
            <a:r>
              <a:rPr lang="sr-Latn-BA" sz="2400" dirty="0" smtClean="0"/>
              <a:t>ш</a:t>
            </a:r>
            <a:r>
              <a:rPr lang="ru-RU" sz="2400" dirty="0" smtClean="0"/>
              <a:t>тен у складу са ов</a:t>
            </a:r>
            <a:r>
              <a:rPr lang="sr-Latn-BA" sz="2400" dirty="0" smtClean="0"/>
              <a:t>им</a:t>
            </a:r>
            <a:r>
              <a:rPr lang="ru-RU" sz="2400" dirty="0" smtClean="0"/>
              <a:t> закон</a:t>
            </a:r>
            <a:r>
              <a:rPr lang="sr-Latn-BA" sz="2400" dirty="0" smtClean="0"/>
              <a:t>ом</a:t>
            </a:r>
            <a:r>
              <a:rPr lang="ru-RU" sz="2400" dirty="0" smtClean="0"/>
              <a:t>;</a:t>
            </a:r>
          </a:p>
          <a:p>
            <a:r>
              <a:rPr lang="ru-RU" sz="2400" dirty="0" smtClean="0"/>
              <a:t>в) размотр</a:t>
            </a:r>
            <a:r>
              <a:rPr lang="sr-Latn-BA" sz="2400" dirty="0" smtClean="0"/>
              <a:t>а</a:t>
            </a:r>
            <a:r>
              <a:rPr lang="ru-RU" sz="2400" dirty="0" smtClean="0"/>
              <a:t> годи</a:t>
            </a:r>
            <a:r>
              <a:rPr lang="sr-Latn-BA" sz="2400" dirty="0" smtClean="0"/>
              <a:t>ш</a:t>
            </a:r>
            <a:r>
              <a:rPr lang="ru-RU" sz="2400" dirty="0" smtClean="0"/>
              <a:t>њу студију ризика и план ревизије</a:t>
            </a:r>
            <a:r>
              <a:rPr lang="sr-Latn-BA" sz="2400" dirty="0" smtClean="0"/>
              <a:t> </a:t>
            </a:r>
            <a:r>
              <a:rPr lang="ru-RU" sz="2400" dirty="0" smtClean="0"/>
              <a:t>у којима су приказане појединости у погледу ризи</a:t>
            </a:r>
            <a:r>
              <a:rPr lang="sr-Latn-BA" sz="2400" dirty="0" smtClean="0"/>
              <a:t>ч</a:t>
            </a:r>
            <a:r>
              <a:rPr lang="ru-RU" sz="2400" dirty="0" smtClean="0"/>
              <a:t>них</a:t>
            </a:r>
            <a:r>
              <a:rPr lang="sr-Latn-BA" sz="2400" dirty="0" smtClean="0"/>
              <a:t> </a:t>
            </a:r>
            <a:r>
              <a:rPr lang="ru-RU" sz="2400" dirty="0" smtClean="0"/>
              <a:t>подру</a:t>
            </a:r>
            <a:r>
              <a:rPr lang="sr-Latn-BA" sz="2400" dirty="0" smtClean="0"/>
              <a:t>ч</a:t>
            </a:r>
            <a:r>
              <a:rPr lang="ru-RU" sz="2400" dirty="0" smtClean="0"/>
              <a:t>ја и ревизија које </a:t>
            </a:r>
            <a:r>
              <a:rPr lang="sr-Latn-BA" sz="2400" dirty="0" smtClean="0"/>
              <a:t>ћ</a:t>
            </a:r>
            <a:r>
              <a:rPr lang="ru-RU" sz="2400" dirty="0" smtClean="0"/>
              <a:t>е се извр</a:t>
            </a:r>
            <a:r>
              <a:rPr lang="sr-Latn-BA" sz="2400" dirty="0" smtClean="0"/>
              <a:t>ш</a:t>
            </a:r>
            <a:r>
              <a:rPr lang="ru-RU" sz="2400" dirty="0" smtClean="0"/>
              <a:t>ити, те осигура да</a:t>
            </a:r>
            <a:r>
              <a:rPr lang="sr-Latn-BA" sz="2400" dirty="0" smtClean="0"/>
              <a:t> </a:t>
            </a:r>
            <a:r>
              <a:rPr lang="ru-RU" sz="2400" dirty="0" smtClean="0"/>
              <a:t>пријав</a:t>
            </a:r>
            <a:r>
              <a:rPr lang="sr-Latn-BA" sz="2400" dirty="0" smtClean="0"/>
              <a:t>љ</a:t>
            </a:r>
            <a:r>
              <a:rPr lang="ru-RU" sz="2400" dirty="0" smtClean="0"/>
              <a:t>ена питања буду без одлагања и на</a:t>
            </a:r>
            <a:r>
              <a:rPr lang="sr-Latn-BA" sz="2400" dirty="0" smtClean="0"/>
              <a:t> о</a:t>
            </a:r>
            <a:r>
              <a:rPr lang="ru-RU" sz="2400" dirty="0" smtClean="0"/>
              <a:t>дговарају</a:t>
            </a:r>
            <a:r>
              <a:rPr lang="sr-Latn-BA" sz="2400" dirty="0" smtClean="0"/>
              <a:t>ћ</a:t>
            </a:r>
            <a:r>
              <a:rPr lang="ru-RU" sz="2400" dirty="0" smtClean="0"/>
              <a:t>и</a:t>
            </a:r>
            <a:r>
              <a:rPr lang="sr-Latn-BA" sz="2400" dirty="0" smtClean="0"/>
              <a:t> </a:t>
            </a:r>
            <a:r>
              <a:rPr lang="ru-RU" sz="2400" dirty="0" smtClean="0"/>
              <a:t>на</a:t>
            </a:r>
            <a:r>
              <a:rPr lang="sr-Latn-BA" sz="2400" dirty="0" smtClean="0"/>
              <a:t>ч</a:t>
            </a:r>
            <a:r>
              <a:rPr lang="ru-RU" sz="2400" dirty="0" smtClean="0"/>
              <a:t>ин коригована;</a:t>
            </a:r>
          </a:p>
        </p:txBody>
      </p:sp>
    </p:spTree>
    <p:extLst>
      <p:ext uri="{BB962C8B-B14F-4D97-AF65-F5344CB8AC3E}">
        <p14:creationId xmlns:p14="http://schemas.microsoft.com/office/powerpoint/2010/main" xmlns="" val="3485179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Autofit/>
          </a:bodyPr>
          <a:lstStyle/>
          <a:p>
            <a:r>
              <a:rPr lang="ru-RU" sz="2400" dirty="0" smtClean="0"/>
              <a:t>г) разм</a:t>
            </a:r>
            <a:r>
              <a:rPr lang="sr-Latn-BA" sz="2400" dirty="0" smtClean="0"/>
              <a:t>а</a:t>
            </a:r>
            <a:r>
              <a:rPr lang="ru-RU" sz="2400" dirty="0" smtClean="0"/>
              <a:t>тр</a:t>
            </a:r>
            <a:r>
              <a:rPr lang="sr-Latn-BA" sz="2400" dirty="0" smtClean="0"/>
              <a:t>а</a:t>
            </a:r>
            <a:r>
              <a:rPr lang="ru-RU" sz="2400" dirty="0" smtClean="0"/>
              <a:t> студију ризика из претходног става и</a:t>
            </a:r>
            <a:r>
              <a:rPr lang="sr-Latn-BA" sz="2400" dirty="0" smtClean="0"/>
              <a:t> </a:t>
            </a:r>
            <a:r>
              <a:rPr lang="ru-RU" sz="2400" dirty="0" smtClean="0"/>
              <a:t>план ревизије у споразуму са главним ревизором по</a:t>
            </a:r>
            <a:r>
              <a:rPr lang="sr-Latn-BA" sz="2400" dirty="0" smtClean="0"/>
              <a:t> </a:t>
            </a:r>
            <a:r>
              <a:rPr lang="ru-RU" sz="2400" dirty="0" smtClean="0"/>
              <a:t>питању обраде, наро</a:t>
            </a:r>
            <a:r>
              <a:rPr lang="sr-Latn-BA" sz="2400" dirty="0" smtClean="0"/>
              <a:t>ч</a:t>
            </a:r>
            <a:r>
              <a:rPr lang="ru-RU" sz="2400" dirty="0" smtClean="0"/>
              <a:t>ито у слу</a:t>
            </a:r>
            <a:r>
              <a:rPr lang="sr-Latn-BA" sz="2400" dirty="0" smtClean="0"/>
              <a:t>ч</a:t>
            </a:r>
            <a:r>
              <a:rPr lang="ru-RU" sz="2400" dirty="0" smtClean="0"/>
              <a:t>ају када је главни ревизор</a:t>
            </a:r>
            <a:r>
              <a:rPr lang="sr-Latn-BA" sz="2400" dirty="0" smtClean="0"/>
              <a:t> </a:t>
            </a:r>
            <a:r>
              <a:rPr lang="ru-RU" sz="2400" dirty="0" smtClean="0"/>
              <a:t>именовао директора о</a:t>
            </a:r>
            <a:r>
              <a:rPr lang="sr-Latn-BA" sz="2400" dirty="0" err="1" smtClean="0"/>
              <a:t>дј</a:t>
            </a:r>
            <a:r>
              <a:rPr lang="ru-RU" sz="2400" dirty="0" smtClean="0"/>
              <a:t>е</a:t>
            </a:r>
            <a:r>
              <a:rPr lang="sr-Latn-BA" sz="2400" dirty="0" smtClean="0"/>
              <a:t>љ</a:t>
            </a:r>
            <a:r>
              <a:rPr lang="ru-RU" sz="2400" dirty="0" smtClean="0"/>
              <a:t>ења за интерну ревизију;</a:t>
            </a:r>
          </a:p>
          <a:p>
            <a:r>
              <a:rPr lang="ru-RU" sz="2400" dirty="0" smtClean="0"/>
              <a:t>д) осигура</a:t>
            </a:r>
            <a:r>
              <a:rPr lang="sr-Latn-BA" sz="2400" dirty="0" err="1" smtClean="0"/>
              <a:t>ва</a:t>
            </a:r>
            <a:r>
              <a:rPr lang="ru-RU" sz="2400" dirty="0" smtClean="0"/>
              <a:t> да о</a:t>
            </a:r>
            <a:r>
              <a:rPr lang="sr-Latn-BA" sz="2400" dirty="0" err="1" smtClean="0"/>
              <a:t>дј</a:t>
            </a:r>
            <a:r>
              <a:rPr lang="ru-RU" sz="2400" dirty="0" smtClean="0"/>
              <a:t>е</a:t>
            </a:r>
            <a:r>
              <a:rPr lang="sr-Latn-BA" sz="2400" dirty="0" smtClean="0"/>
              <a:t>љ</a:t>
            </a:r>
            <a:r>
              <a:rPr lang="ru-RU" sz="2400" dirty="0" smtClean="0"/>
              <a:t>ење за интерну ревизију извр</a:t>
            </a:r>
            <a:r>
              <a:rPr lang="sr-Latn-BA" sz="2400" dirty="0" smtClean="0"/>
              <a:t>шава </a:t>
            </a:r>
            <a:r>
              <a:rPr lang="ru-RU" sz="2400" dirty="0" smtClean="0"/>
              <a:t>свој посао у складу са планом ревизије;</a:t>
            </a:r>
          </a:p>
          <a:p>
            <a:r>
              <a:rPr lang="sr-Latn-BA" sz="2400" dirty="0" smtClean="0"/>
              <a:t>ђ</a:t>
            </a:r>
            <a:r>
              <a:rPr lang="ru-RU" sz="2400" dirty="0" smtClean="0"/>
              <a:t>) осигура</a:t>
            </a:r>
            <a:r>
              <a:rPr lang="sr-Latn-BA" sz="2400" dirty="0" err="1" smtClean="0"/>
              <a:t>ва</a:t>
            </a:r>
            <a:r>
              <a:rPr lang="ru-RU" sz="2400" dirty="0" smtClean="0"/>
              <a:t> да интерне контроле предузе</a:t>
            </a:r>
            <a:r>
              <a:rPr lang="sr-Latn-BA" sz="2400" dirty="0" smtClean="0"/>
              <a:t>ћ</a:t>
            </a:r>
            <a:r>
              <a:rPr lang="ru-RU" sz="2400" dirty="0" smtClean="0"/>
              <a:t>а буду адекватне</a:t>
            </a:r>
            <a:r>
              <a:rPr lang="sr-Latn-BA" sz="2400" dirty="0" smtClean="0"/>
              <a:t> </a:t>
            </a:r>
            <a:r>
              <a:rPr lang="ru-RU" sz="2400" dirty="0" smtClean="0"/>
              <a:t>и да функциони</a:t>
            </a:r>
            <a:r>
              <a:rPr lang="sr-Latn-BA" sz="2400" dirty="0" smtClean="0"/>
              <a:t>ш</a:t>
            </a:r>
            <a:r>
              <a:rPr lang="ru-RU" sz="2400" dirty="0" smtClean="0"/>
              <a:t>у како је предви</a:t>
            </a:r>
            <a:r>
              <a:rPr lang="sr-Latn-BA" sz="2400" dirty="0" smtClean="0"/>
              <a:t>ђ</a:t>
            </a:r>
            <a:r>
              <a:rPr lang="ru-RU" sz="2400" dirty="0" smtClean="0"/>
              <a:t>ено;</a:t>
            </a:r>
          </a:p>
          <a:p>
            <a:r>
              <a:rPr lang="ru-RU" sz="2400" dirty="0" smtClean="0"/>
              <a:t>е) подн</a:t>
            </a:r>
            <a:r>
              <a:rPr lang="sr-Latn-BA" sz="2400" dirty="0" smtClean="0"/>
              <a:t>оси</a:t>
            </a:r>
            <a:r>
              <a:rPr lang="ru-RU" sz="2400" dirty="0" smtClean="0"/>
              <a:t> на</a:t>
            </a:r>
            <a:r>
              <a:rPr lang="sr-Latn-BA" sz="2400" dirty="0" err="1" smtClean="0"/>
              <a:t>дз</a:t>
            </a:r>
            <a:r>
              <a:rPr lang="ru-RU" sz="2400" dirty="0" smtClean="0"/>
              <a:t>орном одбору са</a:t>
            </a:r>
            <a:r>
              <a:rPr lang="sr-Latn-BA" sz="2400" dirty="0" smtClean="0"/>
              <a:t>ж</a:t>
            </a:r>
            <a:r>
              <a:rPr lang="ru-RU" sz="2400" dirty="0" smtClean="0"/>
              <a:t>ете мјесе</a:t>
            </a:r>
            <a:r>
              <a:rPr lang="sr-Latn-BA" sz="2400" dirty="0" smtClean="0"/>
              <a:t>ч</a:t>
            </a:r>
            <a:r>
              <a:rPr lang="ru-RU" sz="2400" dirty="0" smtClean="0"/>
              <a:t>не</a:t>
            </a:r>
            <a:r>
              <a:rPr lang="sr-Latn-BA" sz="2400" dirty="0" smtClean="0"/>
              <a:t> </a:t>
            </a:r>
            <a:r>
              <a:rPr lang="ru-RU" sz="2400" dirty="0" smtClean="0"/>
              <a:t>извје</a:t>
            </a:r>
            <a:r>
              <a:rPr lang="sr-Latn-BA" sz="2400" dirty="0" smtClean="0"/>
              <a:t>ш</a:t>
            </a:r>
            <a:r>
              <a:rPr lang="ru-RU" sz="2400" dirty="0" smtClean="0"/>
              <a:t>таје о својим састанцима сваког мјесеца;</a:t>
            </a:r>
            <a:endParaRPr lang="sr-Latn-BA" sz="2400" dirty="0" smtClean="0"/>
          </a:p>
          <a:p>
            <a:endParaRPr lang="sr-Latn-BA" sz="2400" dirty="0"/>
          </a:p>
        </p:txBody>
      </p:sp>
    </p:spTree>
    <p:extLst>
      <p:ext uri="{BB962C8B-B14F-4D97-AF65-F5344CB8AC3E}">
        <p14:creationId xmlns:p14="http://schemas.microsoft.com/office/powerpoint/2010/main" xmlns="" val="2845558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rmAutofit fontScale="92500" lnSpcReduction="10000"/>
          </a:bodyPr>
          <a:lstStyle/>
          <a:p>
            <a:r>
              <a:rPr lang="sr-Latn-BA" sz="2800" dirty="0" smtClean="0"/>
              <a:t>ж</a:t>
            </a:r>
            <a:r>
              <a:rPr lang="ru-RU" sz="2800" dirty="0" smtClean="0"/>
              <a:t>) консултује се са главним ревизором у погледу независне</a:t>
            </a:r>
            <a:r>
              <a:rPr lang="sr-Latn-BA" sz="2800" dirty="0" smtClean="0"/>
              <a:t> </a:t>
            </a:r>
            <a:r>
              <a:rPr lang="ru-RU" sz="2800" dirty="0" smtClean="0"/>
              <a:t>ревизорске организације или струковне стру</a:t>
            </a:r>
            <a:r>
              <a:rPr lang="sr-Latn-BA" sz="2800" dirty="0" smtClean="0"/>
              <a:t>ч</a:t>
            </a:r>
            <a:r>
              <a:rPr lang="ru-RU" sz="2800" dirty="0" smtClean="0"/>
              <a:t>не</a:t>
            </a:r>
            <a:r>
              <a:rPr lang="sr-Latn-BA" sz="2800" dirty="0" smtClean="0"/>
              <a:t> </a:t>
            </a:r>
            <a:r>
              <a:rPr lang="ru-RU" sz="2800" dirty="0" smtClean="0"/>
              <a:t>групе која вр</a:t>
            </a:r>
            <a:r>
              <a:rPr lang="sr-Latn-BA" sz="2800" dirty="0" smtClean="0"/>
              <a:t>ш</a:t>
            </a:r>
            <a:r>
              <a:rPr lang="ru-RU" sz="2800" dirty="0" smtClean="0"/>
              <a:t>и стру</a:t>
            </a:r>
            <a:r>
              <a:rPr lang="sr-Latn-BA" sz="2800" dirty="0" smtClean="0"/>
              <a:t>ч</a:t>
            </a:r>
            <a:r>
              <a:rPr lang="ru-RU" sz="2800" dirty="0" smtClean="0"/>
              <a:t>но унутра</a:t>
            </a:r>
            <a:r>
              <a:rPr lang="sr-Latn-BA" sz="2800" dirty="0" smtClean="0"/>
              <a:t>ш</a:t>
            </a:r>
            <a:r>
              <a:rPr lang="ru-RU" sz="2800" dirty="0" smtClean="0"/>
              <a:t>ње струковно оцјењивање</a:t>
            </a:r>
            <a:r>
              <a:rPr lang="sr-Latn-BA" sz="2800" dirty="0" smtClean="0"/>
              <a:t> </a:t>
            </a:r>
            <a:r>
              <a:rPr lang="ru-RU" sz="2800" dirty="0" smtClean="0"/>
              <a:t>о</a:t>
            </a:r>
            <a:r>
              <a:rPr lang="sr-Latn-BA" sz="2800" dirty="0" err="1" smtClean="0"/>
              <a:t>дј</a:t>
            </a:r>
            <a:r>
              <a:rPr lang="ru-RU" sz="2800" dirty="0" smtClean="0"/>
              <a:t>е</a:t>
            </a:r>
            <a:r>
              <a:rPr lang="sr-Latn-BA" sz="2800" dirty="0" smtClean="0"/>
              <a:t>љ</a:t>
            </a:r>
            <a:r>
              <a:rPr lang="ru-RU" sz="2800" dirty="0" smtClean="0"/>
              <a:t>ења за интерну ревизију сваке двије до три</a:t>
            </a:r>
            <a:r>
              <a:rPr lang="sr-Latn-BA" sz="2800" dirty="0" smtClean="0"/>
              <a:t> </a:t>
            </a:r>
            <a:r>
              <a:rPr lang="ru-RU" sz="2800" dirty="0" smtClean="0"/>
              <a:t>године;</a:t>
            </a:r>
          </a:p>
          <a:p>
            <a:r>
              <a:rPr lang="ru-RU" sz="2800" dirty="0" smtClean="0"/>
              <a:t>з) осигура</a:t>
            </a:r>
            <a:r>
              <a:rPr lang="sr-Latn-BA" sz="2800" dirty="0" err="1" smtClean="0"/>
              <a:t>ва</a:t>
            </a:r>
            <a:r>
              <a:rPr lang="ru-RU" sz="2800" dirty="0" smtClean="0"/>
              <a:t> да о</a:t>
            </a:r>
            <a:r>
              <a:rPr lang="sr-Latn-BA" sz="2800" dirty="0" err="1" smtClean="0"/>
              <a:t>дј</a:t>
            </a:r>
            <a:r>
              <a:rPr lang="ru-RU" sz="2800" dirty="0" smtClean="0"/>
              <a:t>е</a:t>
            </a:r>
            <a:r>
              <a:rPr lang="sr-Latn-BA" sz="2800" dirty="0" smtClean="0"/>
              <a:t>љ</a:t>
            </a:r>
            <a:r>
              <a:rPr lang="ru-RU" sz="2800" dirty="0" smtClean="0"/>
              <a:t>ење за интерну ревизију обав</a:t>
            </a:r>
            <a:r>
              <a:rPr lang="sr-Latn-BA" sz="2800" dirty="0" smtClean="0"/>
              <a:t>љ</a:t>
            </a:r>
            <a:r>
              <a:rPr lang="ru-RU" sz="2800" dirty="0" smtClean="0"/>
              <a:t>а</a:t>
            </a:r>
            <a:r>
              <a:rPr lang="sr-Latn-BA" sz="2800" dirty="0" smtClean="0"/>
              <a:t> </a:t>
            </a:r>
            <a:r>
              <a:rPr lang="ru-RU" sz="2800" dirty="0" smtClean="0"/>
              <a:t>своје обавезе у складу са ме</a:t>
            </a:r>
            <a:r>
              <a:rPr lang="sr-Latn-BA" sz="2800" dirty="0" smtClean="0"/>
              <a:t>ђ</a:t>
            </a:r>
            <a:r>
              <a:rPr lang="ru-RU" sz="2800" dirty="0" smtClean="0"/>
              <a:t>ународним ревизијским</a:t>
            </a:r>
            <a:r>
              <a:rPr lang="sr-Latn-BA" sz="2800" dirty="0" smtClean="0"/>
              <a:t> </a:t>
            </a:r>
            <a:r>
              <a:rPr lang="ru-RU" sz="2800" dirty="0" smtClean="0"/>
              <a:t>стандардима</a:t>
            </a:r>
            <a:r>
              <a:rPr lang="sr-Latn-BA" sz="2800" dirty="0" smtClean="0"/>
              <a:t>,</a:t>
            </a:r>
          </a:p>
          <a:p>
            <a:r>
              <a:rPr lang="sr-Latn-BA" sz="2800" dirty="0" smtClean="0"/>
              <a:t>и</a:t>
            </a:r>
            <a:r>
              <a:rPr lang="ru-RU" sz="2800" dirty="0" smtClean="0"/>
              <a:t>) разматра извјештаје одјељења интерне ревизије и</a:t>
            </a:r>
            <a:r>
              <a:rPr lang="sr-Latn-BA" sz="2800" dirty="0" smtClean="0"/>
              <a:t> </a:t>
            </a:r>
            <a:r>
              <a:rPr lang="ru-RU" sz="2800" dirty="0" smtClean="0"/>
              <a:t>даје препоруке по извјештајима о ревизији,</a:t>
            </a:r>
          </a:p>
          <a:p>
            <a:endParaRPr lang="sr-Latn-BA" dirty="0"/>
          </a:p>
        </p:txBody>
      </p:sp>
    </p:spTree>
    <p:extLst>
      <p:ext uri="{BB962C8B-B14F-4D97-AF65-F5344CB8AC3E}">
        <p14:creationId xmlns:p14="http://schemas.microsoft.com/office/powerpoint/2010/main" xmlns="" val="2383809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Autofit/>
          </a:bodyPr>
          <a:lstStyle/>
          <a:p>
            <a:r>
              <a:rPr lang="ru-RU" sz="2400" dirty="0" smtClean="0"/>
              <a:t>ј) извјештава надзорни одбор о реализацији препору</a:t>
            </a:r>
            <a:r>
              <a:rPr lang="sr-Latn-BA" sz="2400" dirty="0" smtClean="0"/>
              <a:t>к</a:t>
            </a:r>
            <a:r>
              <a:rPr lang="ru-RU" sz="2400" dirty="0" smtClean="0"/>
              <a:t>а</a:t>
            </a:r>
            <a:r>
              <a:rPr lang="sr-Latn-BA" sz="2400" dirty="0" smtClean="0"/>
              <a:t> </a:t>
            </a:r>
            <a:r>
              <a:rPr lang="ru-RU" sz="2400" dirty="0" smtClean="0"/>
              <a:t>по извјештајима о ревизији,</a:t>
            </a:r>
          </a:p>
          <a:p>
            <a:r>
              <a:rPr lang="ru-RU" sz="2400" dirty="0" smtClean="0"/>
              <a:t>к) извјештава скупштину јавног предузећа о рачуноводству, извјештаји</a:t>
            </a:r>
            <a:r>
              <a:rPr lang="sr-Latn-BA" sz="2400" dirty="0" smtClean="0"/>
              <a:t>м</a:t>
            </a:r>
            <a:r>
              <a:rPr lang="ru-RU" sz="2400" dirty="0" smtClean="0"/>
              <a:t>а и финансијском пословању јавног</a:t>
            </a:r>
            <a:r>
              <a:rPr lang="sr-Latn-BA" sz="2400" dirty="0" smtClean="0"/>
              <a:t> </a:t>
            </a:r>
            <a:r>
              <a:rPr lang="ru-RU" sz="2400" dirty="0" smtClean="0"/>
              <a:t>предузећа и његових повезаних предузећа,</a:t>
            </a:r>
          </a:p>
          <a:p>
            <a:r>
              <a:rPr lang="ru-RU" sz="2400" dirty="0" smtClean="0"/>
              <a:t>л) изјашњава се о приједлогу одлуке о расподјели добити коју усваја скупштина и</a:t>
            </a:r>
          </a:p>
          <a:p>
            <a:r>
              <a:rPr lang="ru-RU" sz="2400" dirty="0" smtClean="0"/>
              <a:t>љ) извјештава о усклађености пословања јавног предузећа са законским и другим регулаторним захтјевима.</a:t>
            </a:r>
            <a:endParaRPr lang="sr-Latn-BA" sz="2400" dirty="0"/>
          </a:p>
        </p:txBody>
      </p:sp>
    </p:spTree>
    <p:extLst>
      <p:ext uri="{BB962C8B-B14F-4D97-AF65-F5344CB8AC3E}">
        <p14:creationId xmlns:p14="http://schemas.microsoft.com/office/powerpoint/2010/main" xmlns="" val="4122275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smtClean="0"/>
              <a:t>ИСПИТИВАЊЕ ОСТАЛИХ ЛИЦА</a:t>
            </a:r>
            <a:endParaRPr lang="en-US" dirty="0"/>
          </a:p>
        </p:txBody>
      </p:sp>
      <p:sp>
        <p:nvSpPr>
          <p:cNvPr id="3" name="Content Placeholder 2"/>
          <p:cNvSpPr>
            <a:spLocks noGrp="1"/>
          </p:cNvSpPr>
          <p:nvPr>
            <p:ph idx="1"/>
          </p:nvPr>
        </p:nvSpPr>
        <p:spPr/>
        <p:txBody>
          <a:bodyPr>
            <a:normAutofit lnSpcReduction="10000"/>
          </a:bodyPr>
          <a:lstStyle/>
          <a:p>
            <a:r>
              <a:rPr lang="sr-Cyrl-BA" dirty="0" smtClean="0"/>
              <a:t>оперативно особље које директно не учествује у процесу финансијског извјештавања</a:t>
            </a:r>
          </a:p>
          <a:p>
            <a:r>
              <a:rPr lang="sr-Cyrl-BA" dirty="0" smtClean="0"/>
              <a:t>запослени на различитим нивоима одговорности</a:t>
            </a:r>
          </a:p>
          <a:p>
            <a:r>
              <a:rPr lang="sr-Cyrl-BA" dirty="0" smtClean="0"/>
              <a:t>правни заступници субјекта ревизије</a:t>
            </a:r>
          </a:p>
          <a:p>
            <a:r>
              <a:rPr lang="sr-Cyrl-BA" dirty="0" smtClean="0"/>
              <a:t>лице(а) задужено(а) за успостављање и надзор над примјеном одговарајћих етичких правила – нпр. кроз планове интегритета</a:t>
            </a:r>
          </a:p>
          <a:p>
            <a:r>
              <a:rPr lang="sr-Cyrl-BA" dirty="0" smtClean="0"/>
              <a:t>особе задужене за рјешавање случајева пријављних криминалних радњи </a:t>
            </a:r>
            <a:endParaRPr lang="en-US" dirty="0"/>
          </a:p>
        </p:txBody>
      </p:sp>
    </p:spTree>
    <p:extLst>
      <p:ext uri="{BB962C8B-B14F-4D97-AF65-F5344CB8AC3E}">
        <p14:creationId xmlns:p14="http://schemas.microsoft.com/office/powerpoint/2010/main" xmlns="" val="4255238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РАЗМАТРАЊЕ ФАКТОРА РИЗИКА КРИМИНАЛНИХ РАДЊИ</a:t>
            </a:r>
            <a:endParaRPr lang="en-US" dirty="0"/>
          </a:p>
        </p:txBody>
      </p:sp>
      <p:sp>
        <p:nvSpPr>
          <p:cNvPr id="3" name="Content Placeholder 2"/>
          <p:cNvSpPr>
            <a:spLocks noGrp="1"/>
          </p:cNvSpPr>
          <p:nvPr>
            <p:ph idx="1"/>
          </p:nvPr>
        </p:nvSpPr>
        <p:spPr/>
        <p:txBody>
          <a:bodyPr/>
          <a:lstStyle/>
          <a:p>
            <a:r>
              <a:rPr lang="sr-Cyrl-BA" dirty="0" smtClean="0"/>
              <a:t>наговјештаји постојања криминалних радњи – слабости у систему интерних контрола, раскошан живот руководећег особља, необична понашања, представке и жалбе, ...</a:t>
            </a:r>
          </a:p>
          <a:p>
            <a:r>
              <a:rPr lang="sr-Cyrl-BA" dirty="0" smtClean="0"/>
              <a:t>фактори ризика криминалних радњи (противправног присвајања имовине, лажног финансијског извјештавања, корупције, прања новца, електронског криминала, ...)</a:t>
            </a:r>
            <a:endParaRPr lang="en-US" dirty="0"/>
          </a:p>
        </p:txBody>
      </p:sp>
    </p:spTree>
    <p:extLst>
      <p:ext uri="{BB962C8B-B14F-4D97-AF65-F5344CB8AC3E}">
        <p14:creationId xmlns:p14="http://schemas.microsoft.com/office/powerpoint/2010/main" xmlns="" val="332962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УЛОГА АНАЛИТИЧКИХ ПОСТУПАКА У ОТКРИВАЊУ КРИМИНАЛНИХ РАДЊИ</a:t>
            </a:r>
            <a:endParaRPr lang="en-US" dirty="0"/>
          </a:p>
        </p:txBody>
      </p:sp>
      <p:sp>
        <p:nvSpPr>
          <p:cNvPr id="3" name="Content Placeholder 2"/>
          <p:cNvSpPr>
            <a:spLocks noGrp="1"/>
          </p:cNvSpPr>
          <p:nvPr>
            <p:ph idx="1"/>
          </p:nvPr>
        </p:nvSpPr>
        <p:spPr/>
        <p:txBody>
          <a:bodyPr>
            <a:normAutofit fontScale="92500" lnSpcReduction="10000"/>
          </a:bodyPr>
          <a:lstStyle/>
          <a:p>
            <a:r>
              <a:rPr lang="sr-Cyrl-BA" dirty="0" smtClean="0"/>
              <a:t>упоређивање финансијских информација текуће са истим из претходне године</a:t>
            </a:r>
          </a:p>
          <a:p>
            <a:r>
              <a:rPr lang="sr-Cyrl-BA" dirty="0" smtClean="0"/>
              <a:t>упоређивање остварених показатеља са планираним за посматрани период</a:t>
            </a:r>
          </a:p>
          <a:p>
            <a:r>
              <a:rPr lang="sr-Cyrl-BA" dirty="0" smtClean="0"/>
              <a:t>утврђивање међусобних односа између исказаних финансијских информација</a:t>
            </a:r>
          </a:p>
          <a:p>
            <a:r>
              <a:rPr lang="sr-Cyrl-BA" dirty="0" smtClean="0"/>
              <a:t>упоређивање финансијских информација за одређени период са истим у грани дјелатности којој припада субјект ревизије</a:t>
            </a:r>
          </a:p>
          <a:p>
            <a:r>
              <a:rPr lang="sr-Cyrl-BA" dirty="0" smtClean="0"/>
              <a:t>испитивање односа између финансијских и нефинансијских информација</a:t>
            </a:r>
            <a:endParaRPr lang="en-US" dirty="0"/>
          </a:p>
        </p:txBody>
      </p:sp>
    </p:spTree>
    <p:extLst>
      <p:ext uri="{BB962C8B-B14F-4D97-AF65-F5344CB8AC3E}">
        <p14:creationId xmlns:p14="http://schemas.microsoft.com/office/powerpoint/2010/main" xmlns="" val="2886862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УЛОГА РЕВИЗИЈЕ ФИ У СПРЕЧАВАЊУ КРИМИНАЛНИХ РАДЊИ</a:t>
            </a:r>
            <a:endParaRPr lang="en-US" dirty="0"/>
          </a:p>
        </p:txBody>
      </p:sp>
      <p:sp>
        <p:nvSpPr>
          <p:cNvPr id="3" name="Content Placeholder 2"/>
          <p:cNvSpPr>
            <a:spLocks noGrp="1"/>
          </p:cNvSpPr>
          <p:nvPr>
            <p:ph idx="1"/>
          </p:nvPr>
        </p:nvSpPr>
        <p:spPr>
          <a:xfrm>
            <a:off x="457200" y="2532888"/>
            <a:ext cx="8229600" cy="4325112"/>
          </a:xfrm>
        </p:spPr>
        <p:txBody>
          <a:bodyPr/>
          <a:lstStyle/>
          <a:p>
            <a:pPr marL="624078" indent="-514350">
              <a:buFont typeface="+mj-lt"/>
              <a:buAutoNum type="arabicPeriod"/>
            </a:pPr>
            <a:r>
              <a:rPr lang="sr-Cyrl-BA" dirty="0" smtClean="0"/>
              <a:t>КРИМИНАЛНЕ РАДЊЕ И РЕВИЗИЈА ФИНАНСИЈСКИХ ИЗВЈЕШТАЈА</a:t>
            </a:r>
          </a:p>
          <a:p>
            <a:pPr marL="624078" indent="-514350">
              <a:buFont typeface="+mj-lt"/>
              <a:buAutoNum type="arabicPeriod"/>
            </a:pPr>
            <a:r>
              <a:rPr lang="sr-Cyrl-BA" dirty="0" smtClean="0"/>
              <a:t>УОЧАВАЊЕ КРИМИНАЛНИХ РАДЊИ У ФАЗИ ГЛОБАЛНЕ СТРАТЕГИЈЕ И ПЛАНИРАЊА РЕВИЗИЈЕ</a:t>
            </a:r>
          </a:p>
          <a:p>
            <a:pPr marL="624078" indent="-514350">
              <a:buFont typeface="+mj-lt"/>
              <a:buAutoNum type="arabicPeriod"/>
            </a:pPr>
            <a:r>
              <a:rPr lang="sr-Cyrl-BA" dirty="0" smtClean="0"/>
              <a:t>СИСТЕМИ ИНТЕРНИХ КОНТРОЛА И КРИМИНАЛНЕ РАДЊЕ</a:t>
            </a:r>
          </a:p>
          <a:p>
            <a:pPr marL="624078" indent="-514350">
              <a:buFont typeface="+mj-lt"/>
              <a:buAutoNum type="arabicPeriod"/>
            </a:pPr>
            <a:endParaRPr lang="en-US" dirty="0"/>
          </a:p>
        </p:txBody>
      </p:sp>
    </p:spTree>
    <p:extLst>
      <p:ext uri="{BB962C8B-B14F-4D97-AF65-F5344CB8AC3E}">
        <p14:creationId xmlns:p14="http://schemas.microsoft.com/office/powerpoint/2010/main" xmlns="" val="2214086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РАЗМАТРАЊЕ ОСТАЛИХ ВАЖНИХ ИНФОРМАЦИЈА</a:t>
            </a:r>
            <a:endParaRPr lang="en-US" dirty="0"/>
          </a:p>
        </p:txBody>
      </p:sp>
      <p:sp>
        <p:nvSpPr>
          <p:cNvPr id="3" name="Content Placeholder 2"/>
          <p:cNvSpPr>
            <a:spLocks noGrp="1"/>
          </p:cNvSpPr>
          <p:nvPr>
            <p:ph idx="1"/>
          </p:nvPr>
        </p:nvSpPr>
        <p:spPr/>
        <p:txBody>
          <a:bodyPr>
            <a:normAutofit lnSpcReduction="10000"/>
          </a:bodyPr>
          <a:lstStyle/>
          <a:p>
            <a:r>
              <a:rPr lang="sr-Cyrl-BA" dirty="0" smtClean="0"/>
              <a:t>посматрање активности и пословања субјекта ревизије</a:t>
            </a:r>
          </a:p>
          <a:p>
            <a:r>
              <a:rPr lang="sr-Cyrl-BA" dirty="0" smtClean="0"/>
              <a:t>анализа стратешких и других докумената</a:t>
            </a:r>
          </a:p>
          <a:p>
            <a:r>
              <a:rPr lang="sr-Cyrl-BA" dirty="0" smtClean="0"/>
              <a:t>тумачење пословних и других извјештаја припремљених од стране руководства</a:t>
            </a:r>
          </a:p>
          <a:p>
            <a:r>
              <a:rPr lang="sr-Cyrl-BA" dirty="0" smtClean="0"/>
              <a:t>посјете пословним просторијама и постројењима</a:t>
            </a:r>
          </a:p>
          <a:p>
            <a:r>
              <a:rPr lang="sr-Cyrl-BA" dirty="0" smtClean="0"/>
              <a:t>праћење трансакција кроз информациони систем повезан са финансијским извјештавањем, ...</a:t>
            </a:r>
            <a:endParaRPr lang="en-US" dirty="0"/>
          </a:p>
        </p:txBody>
      </p:sp>
    </p:spTree>
    <p:extLst>
      <p:ext uri="{BB962C8B-B14F-4D97-AF65-F5344CB8AC3E}">
        <p14:creationId xmlns:p14="http://schemas.microsoft.com/office/powerpoint/2010/main" xmlns="" val="15107783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СИСТЕМИ ИНТЕРНИХ КОНТРОЛА И КРИМИНАЛНЕ РАДЊЕ</a:t>
            </a:r>
            <a:endParaRPr lang="en-US" dirty="0"/>
          </a:p>
        </p:txBody>
      </p:sp>
      <p:sp>
        <p:nvSpPr>
          <p:cNvPr id="3" name="Content Placeholder 2"/>
          <p:cNvSpPr>
            <a:spLocks noGrp="1"/>
          </p:cNvSpPr>
          <p:nvPr>
            <p:ph idx="1"/>
          </p:nvPr>
        </p:nvSpPr>
        <p:spPr/>
        <p:txBody>
          <a:bodyPr>
            <a:normAutofit lnSpcReduction="10000"/>
          </a:bodyPr>
          <a:lstStyle/>
          <a:p>
            <a:r>
              <a:rPr lang="sr-Cyrl-BA" dirty="0" smtClean="0"/>
              <a:t>Појам система интерних (финансијских) контрола</a:t>
            </a:r>
          </a:p>
          <a:p>
            <a:r>
              <a:rPr lang="sr-Cyrl-BA" dirty="0" smtClean="0"/>
              <a:t>улога интерне ревизије у систему интерних контрола</a:t>
            </a:r>
          </a:p>
          <a:p>
            <a:r>
              <a:rPr lang="sr-Cyrl-BA" dirty="0" smtClean="0"/>
              <a:t>улога интерне ревизије у откривању криминалних радњи и извјештавању о индицијама за њихово постојање</a:t>
            </a:r>
          </a:p>
          <a:p>
            <a:r>
              <a:rPr lang="sr-Cyrl-BA" dirty="0" smtClean="0"/>
              <a:t>ефикасан и ефективан систем интерних контрола као предуслов за смањење ризика о појаве грешака и превара</a:t>
            </a:r>
            <a:endParaRPr lang="en-US" dirty="0"/>
          </a:p>
        </p:txBody>
      </p:sp>
    </p:spTree>
    <p:extLst>
      <p:ext uri="{BB962C8B-B14F-4D97-AF65-F5344CB8AC3E}">
        <p14:creationId xmlns:p14="http://schemas.microsoft.com/office/powerpoint/2010/main" xmlns="" val="1346791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365760" indent="-256032" eaLnBrk="1" fontAlgn="auto" hangingPunct="1">
              <a:spcAft>
                <a:spcPts val="0"/>
              </a:spcAft>
              <a:buFont typeface="Wingdings 3"/>
              <a:buChar char=""/>
              <a:defRPr/>
            </a:pPr>
            <a:r>
              <a:rPr lang="ru-RU" dirty="0"/>
              <a:t>Систем финансијског управљања и контроле представља систем </a:t>
            </a:r>
            <a:r>
              <a:rPr lang="ru-RU" dirty="0" smtClean="0"/>
              <a:t>интерних </a:t>
            </a:r>
            <a:r>
              <a:rPr lang="ru-RU" dirty="0"/>
              <a:t>финансијских контрола за чије успостављање је одговоран руководилац субјекта а којим се, на основу управљања ризицима, обезбјеђује разуман ниво увјерења да ће буџетска и друга средства у остваривању циљева субјекта бити коришћена на законит, економичан, ефикасан и ефективан начин</a:t>
            </a:r>
          </a:p>
          <a:p>
            <a:pPr marL="365760" indent="-256032" eaLnBrk="1" fontAlgn="auto" hangingPunct="1">
              <a:spcAft>
                <a:spcPts val="0"/>
              </a:spcAft>
              <a:buFont typeface="Wingdings 3"/>
              <a:buChar char=""/>
              <a:defRPr/>
            </a:pPr>
            <a:r>
              <a:rPr lang="ru-RU" dirty="0"/>
              <a:t>Системом финансијског управљања и контроле обухваћени су сви финансијски и нефинансијски процеси и активности у пословању </a:t>
            </a:r>
            <a:r>
              <a:rPr lang="ru-RU" dirty="0" smtClean="0"/>
              <a:t>субјекта</a:t>
            </a:r>
            <a:endParaRPr lang="ru-RU" dirty="0"/>
          </a:p>
        </p:txBody>
      </p:sp>
      <p:sp>
        <p:nvSpPr>
          <p:cNvPr id="3" name="Title 2"/>
          <p:cNvSpPr>
            <a:spLocks noGrp="1"/>
          </p:cNvSpPr>
          <p:nvPr>
            <p:ph type="title"/>
          </p:nvPr>
        </p:nvSpPr>
        <p:spPr>
          <a:xfrm>
            <a:off x="457200" y="914400"/>
            <a:ext cx="8229600" cy="1066800"/>
          </a:xfrm>
        </p:spPr>
        <p:txBody>
          <a:bodyPr>
            <a:normAutofit fontScale="90000"/>
          </a:bodyPr>
          <a:lstStyle/>
          <a:p>
            <a:pPr algn="ctr" eaLnBrk="1" fontAlgn="auto" hangingPunct="1">
              <a:spcAft>
                <a:spcPts val="0"/>
              </a:spcAft>
              <a:defRPr/>
            </a:pPr>
            <a:r>
              <a:rPr lang="sr-Cyrl-BA" dirty="0" smtClean="0"/>
              <a:t>СИСТЕМ ФИНАНСИЈСКОГ УПРАВЉАЊА И КОНТРОЛЕ</a:t>
            </a:r>
            <a:endParaRPr lang="en-US" dirty="0"/>
          </a:p>
        </p:txBody>
      </p:sp>
    </p:spTree>
    <p:extLst>
      <p:ext uri="{BB962C8B-B14F-4D97-AF65-F5344CB8AC3E}">
        <p14:creationId xmlns:p14="http://schemas.microsoft.com/office/powerpoint/2010/main" xmlns="" val="1581878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365760" indent="-256032" eaLnBrk="1" fontAlgn="auto" hangingPunct="1">
              <a:spcAft>
                <a:spcPts val="0"/>
              </a:spcAft>
              <a:buFont typeface="Wingdings 3"/>
              <a:buChar char=""/>
              <a:defRPr/>
            </a:pPr>
            <a:r>
              <a:rPr lang="ru-RU" dirty="0"/>
              <a:t>Финансијско управљање и контрола уводе се ради унапређивања (финансијског) управљања и одлучивања у реализацији постављених циљева субјекта, а нарочито:</a:t>
            </a:r>
          </a:p>
          <a:p>
            <a:pPr marL="621792" lvl="1" eaLnBrk="1" fontAlgn="auto" hangingPunct="1">
              <a:spcBef>
                <a:spcPts val="324"/>
              </a:spcBef>
              <a:spcAft>
                <a:spcPts val="0"/>
              </a:spcAft>
              <a:buFont typeface="Verdana"/>
              <a:buChar char="◦"/>
              <a:defRPr/>
            </a:pPr>
            <a:r>
              <a:rPr lang="ru-RU" dirty="0"/>
              <a:t>обављања пословања у складу са законима, </a:t>
            </a:r>
            <a:r>
              <a:rPr lang="ru-RU" dirty="0" smtClean="0"/>
              <a:t>подзаконским </a:t>
            </a:r>
            <a:r>
              <a:rPr lang="ru-RU" dirty="0"/>
              <a:t>и интерним актима, уговорима и прописаним поступцима,</a:t>
            </a:r>
          </a:p>
          <a:p>
            <a:pPr marL="621792" lvl="1" eaLnBrk="1" fontAlgn="auto" hangingPunct="1">
              <a:spcBef>
                <a:spcPts val="324"/>
              </a:spcBef>
              <a:spcAft>
                <a:spcPts val="0"/>
              </a:spcAft>
              <a:buFont typeface="Verdana"/>
              <a:buChar char="◦"/>
              <a:defRPr/>
            </a:pPr>
            <a:r>
              <a:rPr lang="ru-RU" dirty="0"/>
              <a:t>обезбјеђења поузданог, потпуног и благовременог финансијског и пословног извјештавања,</a:t>
            </a:r>
          </a:p>
          <a:p>
            <a:pPr marL="621792" lvl="1" eaLnBrk="1" fontAlgn="auto" hangingPunct="1">
              <a:spcBef>
                <a:spcPts val="324"/>
              </a:spcBef>
              <a:spcAft>
                <a:spcPts val="0"/>
              </a:spcAft>
              <a:buFont typeface="Verdana"/>
              <a:buChar char="◦"/>
              <a:defRPr/>
            </a:pPr>
            <a:r>
              <a:rPr lang="ru-RU" dirty="0"/>
              <a:t>правилног, економичног, ефикасног и ефективног коришћења средстава и </a:t>
            </a:r>
          </a:p>
          <a:p>
            <a:pPr marL="621792" lvl="1" eaLnBrk="1" fontAlgn="auto" hangingPunct="1">
              <a:spcBef>
                <a:spcPts val="324"/>
              </a:spcBef>
              <a:spcAft>
                <a:spcPts val="0"/>
              </a:spcAft>
              <a:buFont typeface="Verdana"/>
              <a:buChar char="◦"/>
              <a:defRPr/>
            </a:pPr>
            <a:r>
              <a:rPr lang="ru-RU" dirty="0"/>
              <a:t>заштите имовине, обавеза и других ресурса од губитака који могу настати неодговарајућим управљањем, неоправданим трошењем и коришћењем, као и од неправилности и превара</a:t>
            </a:r>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en-US" dirty="0"/>
          </a:p>
        </p:txBody>
      </p:sp>
      <p:sp>
        <p:nvSpPr>
          <p:cNvPr id="3" name="Title 2"/>
          <p:cNvSpPr>
            <a:spLocks noGrp="1"/>
          </p:cNvSpPr>
          <p:nvPr>
            <p:ph type="title"/>
          </p:nvPr>
        </p:nvSpPr>
        <p:spPr>
          <a:xfrm>
            <a:off x="457200" y="914400"/>
            <a:ext cx="8229600" cy="1066800"/>
          </a:xfrm>
        </p:spPr>
        <p:txBody>
          <a:bodyPr>
            <a:normAutofit fontScale="90000"/>
          </a:bodyPr>
          <a:lstStyle/>
          <a:p>
            <a:pPr algn="ctr" eaLnBrk="1" fontAlgn="auto" hangingPunct="1">
              <a:spcAft>
                <a:spcPts val="0"/>
              </a:spcAft>
              <a:defRPr/>
            </a:pPr>
            <a:r>
              <a:rPr lang="sr-Cyrl-BA" sz="3400" dirty="0" smtClean="0"/>
              <a:t>ЦИЉЕВИ СИСТЕМА ФИНАНСИЈСКОГ УПРАВЉАЊА И КОНТРОЛЕ</a:t>
            </a:r>
            <a:endParaRPr lang="en-US" sz="3400" dirty="0"/>
          </a:p>
        </p:txBody>
      </p:sp>
    </p:spTree>
    <p:extLst>
      <p:ext uri="{BB962C8B-B14F-4D97-AF65-F5344CB8AC3E}">
        <p14:creationId xmlns:p14="http://schemas.microsoft.com/office/powerpoint/2010/main" xmlns="" val="2672065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r-Latn-BA" sz="2600" dirty="0" smtClean="0"/>
              <a:t>COSO КОЦКА – ОДНОС ЦИЉЕВА И КОМПОНЕНТИ</a:t>
            </a:r>
            <a:br>
              <a:rPr lang="sr-Latn-BA" sz="2600" dirty="0" smtClean="0"/>
            </a:br>
            <a:r>
              <a:rPr lang="sr-Latn-BA" sz="2600" dirty="0" smtClean="0"/>
              <a:t> (COSO МОДЕЛ УПРАВЉАЊА РИЗИЦИМА ПОСЛОВАЊА)</a:t>
            </a:r>
            <a:endParaRPr lang="sr-Latn-BA" sz="2600" dirty="0"/>
          </a:p>
        </p:txBody>
      </p:sp>
      <p:pic>
        <p:nvPicPr>
          <p:cNvPr id="49154" name="Picture 2" descr="http://www.upravljanjerizicima.com/static/img/image004.png">
            <a:hlinkClick r:id="rId2"/>
          </p:cNvPr>
          <p:cNvPicPr>
            <a:picLocks noChangeAspect="1" noChangeArrowheads="1"/>
          </p:cNvPicPr>
          <p:nvPr/>
        </p:nvPicPr>
        <p:blipFill>
          <a:blip r:embed="rId3" cstate="print"/>
          <a:srcRect/>
          <a:stretch>
            <a:fillRect/>
          </a:stretch>
        </p:blipFill>
        <p:spPr bwMode="auto">
          <a:xfrm>
            <a:off x="2009775" y="1447800"/>
            <a:ext cx="5229225" cy="4848225"/>
          </a:xfrm>
          <a:prstGeom prst="rect">
            <a:avLst/>
          </a:prstGeom>
          <a:noFill/>
        </p:spPr>
      </p:pic>
    </p:spTree>
    <p:extLst>
      <p:ext uri="{BB962C8B-B14F-4D97-AF65-F5344CB8AC3E}">
        <p14:creationId xmlns:p14="http://schemas.microsoft.com/office/powerpoint/2010/main" xmlns="" val="4088021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365760" indent="-256032" eaLnBrk="1" fontAlgn="auto" hangingPunct="1">
              <a:spcAft>
                <a:spcPts val="0"/>
              </a:spcAft>
              <a:buFont typeface="Wingdings 3"/>
              <a:buChar char=""/>
              <a:defRPr/>
            </a:pPr>
            <a:r>
              <a:rPr lang="ru-RU" dirty="0"/>
              <a:t>Контролне активности односе се нарочито на:</a:t>
            </a:r>
          </a:p>
          <a:p>
            <a:pPr marL="621792" lvl="1" eaLnBrk="1" fontAlgn="auto" hangingPunct="1">
              <a:spcBef>
                <a:spcPts val="324"/>
              </a:spcBef>
              <a:spcAft>
                <a:spcPts val="0"/>
              </a:spcAft>
              <a:buFont typeface="Verdana"/>
              <a:buChar char="◦"/>
              <a:defRPr/>
            </a:pPr>
            <a:r>
              <a:rPr lang="ru-RU" dirty="0"/>
              <a:t>поступке овлашћивања и одобравања,</a:t>
            </a:r>
          </a:p>
          <a:p>
            <a:pPr marL="621792" lvl="1" eaLnBrk="1" fontAlgn="auto" hangingPunct="1">
              <a:spcBef>
                <a:spcPts val="324"/>
              </a:spcBef>
              <a:spcAft>
                <a:spcPts val="0"/>
              </a:spcAft>
              <a:buFont typeface="Verdana"/>
              <a:buChar char="◦"/>
              <a:defRPr/>
            </a:pPr>
            <a:r>
              <a:rPr lang="ru-RU" dirty="0"/>
              <a:t>раздвајање дужности којом се спречава да је једно лице истовремено одговорно за овлашћивање, извршење, евидентирање и контролу,</a:t>
            </a:r>
          </a:p>
          <a:p>
            <a:pPr marL="621792" lvl="1" eaLnBrk="1" fontAlgn="auto" hangingPunct="1">
              <a:spcBef>
                <a:spcPts val="324"/>
              </a:spcBef>
              <a:spcAft>
                <a:spcPts val="0"/>
              </a:spcAft>
              <a:buFont typeface="Verdana"/>
              <a:buChar char="◦"/>
              <a:defRPr/>
            </a:pPr>
            <a:r>
              <a:rPr lang="ru-RU" dirty="0"/>
              <a:t>систем двојног потписа у коме ниједна обавеза не може бити преузета или извршено плаћање без потписа руководиоца субјекта и руководиоца финансијске службе или другог овлашћеног лица,</a:t>
            </a:r>
          </a:p>
          <a:p>
            <a:pPr marL="621792" lvl="1" eaLnBrk="1" fontAlgn="auto" hangingPunct="1">
              <a:spcBef>
                <a:spcPts val="324"/>
              </a:spcBef>
              <a:spcAft>
                <a:spcPts val="0"/>
              </a:spcAft>
              <a:buFont typeface="Verdana"/>
              <a:buChar char="◦"/>
              <a:defRPr/>
            </a:pPr>
            <a:r>
              <a:rPr lang="ru-RU" dirty="0"/>
              <a:t>приступ средствима и информацијама,</a:t>
            </a:r>
          </a:p>
          <a:p>
            <a:pPr marL="621792" lvl="1" eaLnBrk="1" fontAlgn="auto" hangingPunct="1">
              <a:spcBef>
                <a:spcPts val="324"/>
              </a:spcBef>
              <a:spcAft>
                <a:spcPts val="0"/>
              </a:spcAft>
              <a:buFont typeface="Verdana"/>
              <a:buChar char="◦"/>
              <a:defRPr/>
            </a:pPr>
            <a:r>
              <a:rPr lang="ru-RU" dirty="0"/>
              <a:t>претходну контролу правилности коју спроводи финансијски контролор или друго лице које одреди руководилац субјекта,</a:t>
            </a:r>
          </a:p>
          <a:p>
            <a:pPr marL="621792" lvl="1" eaLnBrk="1" fontAlgn="auto" hangingPunct="1">
              <a:spcBef>
                <a:spcPts val="324"/>
              </a:spcBef>
              <a:spcAft>
                <a:spcPts val="0"/>
              </a:spcAft>
              <a:buFont typeface="Verdana"/>
              <a:buChar char="◦"/>
              <a:defRPr/>
            </a:pPr>
            <a:r>
              <a:rPr lang="ru-RU" dirty="0"/>
              <a:t>поступке потпуног, тачног, правилног и ажурног евидентирања свих пословних трансакција,</a:t>
            </a:r>
          </a:p>
          <a:p>
            <a:pPr marL="621792" lvl="1" eaLnBrk="1" fontAlgn="auto" hangingPunct="1">
              <a:spcBef>
                <a:spcPts val="324"/>
              </a:spcBef>
              <a:spcAft>
                <a:spcPts val="0"/>
              </a:spcAft>
              <a:buFont typeface="Verdana"/>
              <a:buChar char="◦"/>
              <a:defRPr/>
            </a:pPr>
            <a:r>
              <a:rPr lang="ru-RU" dirty="0"/>
              <a:t>процјену ефективности и ефикасности трансакција,</a:t>
            </a:r>
          </a:p>
          <a:p>
            <a:pPr marL="621792" lvl="1" eaLnBrk="1" fontAlgn="auto" hangingPunct="1">
              <a:spcBef>
                <a:spcPts val="324"/>
              </a:spcBef>
              <a:spcAft>
                <a:spcPts val="0"/>
              </a:spcAft>
              <a:buFont typeface="Verdana"/>
              <a:buChar char="◦"/>
              <a:defRPr/>
            </a:pPr>
            <a:r>
              <a:rPr lang="ru-RU" dirty="0"/>
              <a:t>надгледање поступака,</a:t>
            </a:r>
          </a:p>
          <a:p>
            <a:pPr marL="621792" lvl="1" eaLnBrk="1" fontAlgn="auto" hangingPunct="1">
              <a:spcBef>
                <a:spcPts val="324"/>
              </a:spcBef>
              <a:spcAft>
                <a:spcPts val="0"/>
              </a:spcAft>
              <a:buFont typeface="Verdana"/>
              <a:buChar char="◦"/>
              <a:defRPr/>
            </a:pPr>
            <a:r>
              <a:rPr lang="ru-RU" dirty="0"/>
              <a:t>поступке управљања људским ресурсима и извјештавање,</a:t>
            </a:r>
          </a:p>
          <a:p>
            <a:pPr marL="621792" lvl="1" eaLnBrk="1" fontAlgn="auto" hangingPunct="1">
              <a:spcBef>
                <a:spcPts val="324"/>
              </a:spcBef>
              <a:spcAft>
                <a:spcPts val="0"/>
              </a:spcAft>
              <a:buFont typeface="Verdana"/>
              <a:buChar char="◦"/>
              <a:defRPr/>
            </a:pPr>
            <a:r>
              <a:rPr lang="ru-RU" dirty="0"/>
              <a:t>документовање свих трансакција које су у вези са активношћу субјекта и у складу са утврђеним правилима и</a:t>
            </a:r>
          </a:p>
          <a:p>
            <a:pPr marL="621792" lvl="1" eaLnBrk="1" fontAlgn="auto" hangingPunct="1">
              <a:spcBef>
                <a:spcPts val="324"/>
              </a:spcBef>
              <a:spcAft>
                <a:spcPts val="0"/>
              </a:spcAft>
              <a:buFont typeface="Verdana"/>
              <a:buChar char="◦"/>
              <a:defRPr/>
            </a:pPr>
            <a:r>
              <a:rPr lang="ru-RU" dirty="0"/>
              <a:t>поступке праћења финансијског управљања и контроле</a:t>
            </a:r>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en-US" dirty="0"/>
          </a:p>
        </p:txBody>
      </p:sp>
      <p:sp>
        <p:nvSpPr>
          <p:cNvPr id="22531" name="Date Placeholder 2"/>
          <p:cNvSpPr>
            <a:spLocks noGrp="1"/>
          </p:cNvSpPr>
          <p:nvPr>
            <p:ph type="dt" sz="quarter" idx="10"/>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fld id="{C0E6DAE1-107F-42D0-A694-327CBE93264B}" type="datetime1">
              <a:rPr lang="en-US" smtClean="0">
                <a:solidFill>
                  <a:srgbClr val="000000"/>
                </a:solidFill>
              </a:rPr>
              <a:pPr fontAlgn="base">
                <a:spcBef>
                  <a:spcPct val="0"/>
                </a:spcBef>
                <a:spcAft>
                  <a:spcPct val="0"/>
                </a:spcAft>
                <a:defRPr/>
              </a:pPr>
              <a:t>10/24/2017</a:t>
            </a:fld>
            <a:endParaRPr lang="en-US" smtClean="0">
              <a:solidFill>
                <a:srgbClr val="000000"/>
              </a:solidFill>
            </a:endParaRPr>
          </a:p>
        </p:txBody>
      </p:sp>
      <p:sp>
        <p:nvSpPr>
          <p:cNvPr id="22532" name="Slide Number Placeholder 3"/>
          <p:cNvSpPr>
            <a:spLocks noGrp="1"/>
          </p:cNvSpPr>
          <p:nvPr>
            <p:ph type="sldNum" sz="quarter" idx="12"/>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fld id="{82C709D4-21F6-48B0-8B63-7BB1264F8D96}" type="slidenum">
              <a:rPr lang="en-US" smtClean="0">
                <a:solidFill>
                  <a:srgbClr val="000000"/>
                </a:solidFill>
              </a:rPr>
              <a:pPr fontAlgn="base">
                <a:spcBef>
                  <a:spcPct val="0"/>
                </a:spcBef>
                <a:spcAft>
                  <a:spcPct val="0"/>
                </a:spcAft>
                <a:defRPr/>
              </a:pPr>
              <a:t>35</a:t>
            </a:fld>
            <a:endParaRPr lang="en-US" smtClean="0">
              <a:solidFill>
                <a:srgbClr val="000000"/>
              </a:solidFill>
            </a:endParaRPr>
          </a:p>
        </p:txBody>
      </p:sp>
      <p:sp>
        <p:nvSpPr>
          <p:cNvPr id="5" name="Title 4"/>
          <p:cNvSpPr>
            <a:spLocks noGrp="1"/>
          </p:cNvSpPr>
          <p:nvPr>
            <p:ph type="title"/>
          </p:nvPr>
        </p:nvSpPr>
        <p:spPr/>
        <p:txBody>
          <a:bodyPr/>
          <a:lstStyle/>
          <a:p>
            <a:pPr algn="ctr" eaLnBrk="1" fontAlgn="auto" hangingPunct="1">
              <a:spcAft>
                <a:spcPts val="0"/>
              </a:spcAft>
              <a:defRPr/>
            </a:pPr>
            <a:r>
              <a:rPr lang="sr-Cyrl-BA" dirty="0" smtClean="0"/>
              <a:t>КОНТРОЛНЕ АКТИВНОСТИ</a:t>
            </a:r>
            <a:endParaRPr lang="en-US" dirty="0"/>
          </a:p>
        </p:txBody>
      </p:sp>
    </p:spTree>
    <p:extLst>
      <p:ext uri="{BB962C8B-B14F-4D97-AF65-F5344CB8AC3E}">
        <p14:creationId xmlns:p14="http://schemas.microsoft.com/office/powerpoint/2010/main" xmlns="" val="1617223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ОГРАНИЧЕЊА СИСТЕМА ИНТЕРНИХ КОНТРОЛА</a:t>
            </a:r>
            <a:endParaRPr lang="en-US" dirty="0"/>
          </a:p>
        </p:txBody>
      </p:sp>
      <p:sp>
        <p:nvSpPr>
          <p:cNvPr id="3" name="Content Placeholder 2"/>
          <p:cNvSpPr>
            <a:spLocks noGrp="1"/>
          </p:cNvSpPr>
          <p:nvPr>
            <p:ph idx="1"/>
          </p:nvPr>
        </p:nvSpPr>
        <p:spPr/>
        <p:txBody>
          <a:bodyPr>
            <a:normAutofit fontScale="85000" lnSpcReduction="20000"/>
          </a:bodyPr>
          <a:lstStyle/>
          <a:p>
            <a:r>
              <a:rPr lang="ru-RU" dirty="0"/>
              <a:t>недостатак интерне или екстерне комуникације</a:t>
            </a:r>
          </a:p>
          <a:p>
            <a:r>
              <a:rPr lang="ru-RU" dirty="0"/>
              <a:t>људска грешка</a:t>
            </a:r>
          </a:p>
          <a:p>
            <a:r>
              <a:rPr lang="ru-RU" dirty="0"/>
              <a:t>заобилажење контролних процедура од стране менаџмента и других носилаца контролних активности</a:t>
            </a:r>
          </a:p>
          <a:p>
            <a:r>
              <a:rPr lang="ru-RU" dirty="0"/>
              <a:t>неблаговремено информисање  </a:t>
            </a:r>
          </a:p>
          <a:p>
            <a:r>
              <a:rPr lang="ru-RU" dirty="0"/>
              <a:t>аспект ефикасности </a:t>
            </a:r>
          </a:p>
          <a:p>
            <a:r>
              <a:rPr lang="ru-RU" dirty="0"/>
              <a:t>оптимизација трошкова </a:t>
            </a:r>
          </a:p>
          <a:p>
            <a:r>
              <a:rPr lang="ru-RU" dirty="0"/>
              <a:t>недовољно посвећена пажња оперативном ризику</a:t>
            </a:r>
          </a:p>
          <a:p>
            <a:r>
              <a:rPr lang="ru-RU" dirty="0"/>
              <a:t>неадекватно реаговање на промјене околности у пословном окружењу</a:t>
            </a:r>
          </a:p>
          <a:p>
            <a:r>
              <a:rPr lang="ru-RU" dirty="0"/>
              <a:t>комплексност система,</a:t>
            </a:r>
          </a:p>
          <a:p>
            <a:r>
              <a:rPr lang="ru-RU" dirty="0"/>
              <a:t>саботажа од стране запослених, итд. </a:t>
            </a:r>
          </a:p>
          <a:p>
            <a:endParaRPr lang="en-US" dirty="0"/>
          </a:p>
        </p:txBody>
      </p:sp>
    </p:spTree>
    <p:extLst>
      <p:ext uri="{BB962C8B-B14F-4D97-AF65-F5344CB8AC3E}">
        <p14:creationId xmlns:p14="http://schemas.microsoft.com/office/powerpoint/2010/main" xmlns="" val="1895191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365760" indent="-256032" eaLnBrk="1" fontAlgn="auto" hangingPunct="1">
              <a:spcAft>
                <a:spcPts val="0"/>
              </a:spcAft>
              <a:buFont typeface="Wingdings 3"/>
              <a:buChar char=""/>
              <a:defRPr/>
            </a:pPr>
            <a:r>
              <a:rPr lang="ru-RU" dirty="0"/>
              <a:t>за планиране јавне набавке су обезбијеђени реални извори финансирања</a:t>
            </a:r>
          </a:p>
          <a:p>
            <a:pPr marL="365760" indent="-256032" eaLnBrk="1" fontAlgn="auto" hangingPunct="1">
              <a:spcAft>
                <a:spcPts val="0"/>
              </a:spcAft>
              <a:buFont typeface="Wingdings 3"/>
              <a:buChar char=""/>
              <a:defRPr/>
            </a:pPr>
            <a:r>
              <a:rPr lang="ru-RU" dirty="0"/>
              <a:t>све набавке иницирају и одобравају овлашћени службеници,</a:t>
            </a:r>
          </a:p>
          <a:p>
            <a:pPr marL="365760" indent="-256032" eaLnBrk="1" fontAlgn="auto" hangingPunct="1">
              <a:spcAft>
                <a:spcPts val="0"/>
              </a:spcAft>
              <a:buFont typeface="Wingdings 3"/>
              <a:buChar char=""/>
              <a:defRPr/>
            </a:pPr>
            <a:r>
              <a:rPr lang="ru-RU" dirty="0"/>
              <a:t>извршено је одговарајуће раздвајање овлашћења и одговорности у вези са свим поступцима јавних набавки, од планирања до одобравања плаћања и евидентирања, </a:t>
            </a:r>
          </a:p>
          <a:p>
            <a:pPr marL="365760" indent="-256032" eaLnBrk="1" fontAlgn="auto" hangingPunct="1">
              <a:spcAft>
                <a:spcPts val="0"/>
              </a:spcAft>
              <a:buFont typeface="Wingdings 3"/>
              <a:buChar char=""/>
              <a:defRPr/>
            </a:pPr>
            <a:r>
              <a:rPr lang="ru-RU" dirty="0"/>
              <a:t>избор добављача врши се у складу са законским прописима којима је регулисана област јавних набавки, уз остварење потпуне транспарентности и конкурентности, као и ефикасности и ефективности, </a:t>
            </a:r>
          </a:p>
          <a:p>
            <a:pPr marL="365760" indent="-256032" eaLnBrk="1" fontAlgn="auto" hangingPunct="1">
              <a:spcAft>
                <a:spcPts val="0"/>
              </a:spcAft>
              <a:buFont typeface="Wingdings 3"/>
              <a:buChar char=""/>
              <a:defRPr/>
            </a:pPr>
            <a:r>
              <a:rPr lang="ru-RU" dirty="0"/>
              <a:t>редовно се врши контрола примљених роба, услуга и радова у квалитативном и квантитативном смислу и провјера усклађености са потписаним уговорима,</a:t>
            </a:r>
          </a:p>
          <a:p>
            <a:pPr marL="365760" indent="-256032" eaLnBrk="1" fontAlgn="auto" hangingPunct="1">
              <a:spcAft>
                <a:spcPts val="0"/>
              </a:spcAft>
              <a:buFont typeface="Wingdings 3"/>
              <a:buChar char=""/>
              <a:defRPr/>
            </a:pPr>
            <a:r>
              <a:rPr lang="ru-RU" dirty="0"/>
              <a:t>врши се правовремено извјештавање о проведеним поступцима јавних набавки, како надлежних руководиоца унутар ентитета, тако и надлежних државних тијела,</a:t>
            </a:r>
            <a:endParaRPr lang="en-US" dirty="0"/>
          </a:p>
        </p:txBody>
      </p:sp>
      <p:sp>
        <p:nvSpPr>
          <p:cNvPr id="58371" name="Date Placeholder 2"/>
          <p:cNvSpPr>
            <a:spLocks noGrp="1"/>
          </p:cNvSpPr>
          <p:nvPr>
            <p:ph type="dt" sz="quarter" idx="10"/>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fld id="{EBB6A5F6-2A87-4445-8D51-987A3080646A}" type="datetime1">
              <a:rPr lang="en-US" smtClean="0">
                <a:solidFill>
                  <a:srgbClr val="000000"/>
                </a:solidFill>
              </a:rPr>
              <a:pPr fontAlgn="base">
                <a:spcBef>
                  <a:spcPct val="0"/>
                </a:spcBef>
                <a:spcAft>
                  <a:spcPct val="0"/>
                </a:spcAft>
                <a:defRPr/>
              </a:pPr>
              <a:t>10/24/2017</a:t>
            </a:fld>
            <a:endParaRPr lang="en-US" smtClean="0">
              <a:solidFill>
                <a:srgbClr val="000000"/>
              </a:solidFill>
            </a:endParaRPr>
          </a:p>
        </p:txBody>
      </p:sp>
      <p:sp>
        <p:nvSpPr>
          <p:cNvPr id="58372" name="Slide Number Placeholder 3"/>
          <p:cNvSpPr>
            <a:spLocks noGrp="1"/>
          </p:cNvSpPr>
          <p:nvPr>
            <p:ph type="sldNum" sz="quarter" idx="12"/>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fld id="{DEA4E1F0-662D-4FBE-86B6-9CB31A229C57}" type="slidenum">
              <a:rPr lang="en-US" smtClean="0">
                <a:solidFill>
                  <a:srgbClr val="000000"/>
                </a:solidFill>
              </a:rPr>
              <a:pPr fontAlgn="base">
                <a:spcBef>
                  <a:spcPct val="0"/>
                </a:spcBef>
                <a:spcAft>
                  <a:spcPct val="0"/>
                </a:spcAft>
                <a:defRPr/>
              </a:pPr>
              <a:t>37</a:t>
            </a:fld>
            <a:endParaRPr lang="en-US" smtClean="0">
              <a:solidFill>
                <a:srgbClr val="000000"/>
              </a:solidFill>
            </a:endParaRPr>
          </a:p>
        </p:txBody>
      </p:sp>
      <p:sp>
        <p:nvSpPr>
          <p:cNvPr id="5" name="Title 4"/>
          <p:cNvSpPr>
            <a:spLocks noGrp="1"/>
          </p:cNvSpPr>
          <p:nvPr>
            <p:ph type="title"/>
          </p:nvPr>
        </p:nvSpPr>
        <p:spPr/>
        <p:txBody>
          <a:bodyPr>
            <a:normAutofit fontScale="90000"/>
          </a:bodyPr>
          <a:lstStyle/>
          <a:p>
            <a:pPr algn="ctr" eaLnBrk="1" fontAlgn="auto" hangingPunct="1">
              <a:spcAft>
                <a:spcPts val="0"/>
              </a:spcAft>
              <a:defRPr/>
            </a:pPr>
            <a:r>
              <a:rPr lang="sr-Cyrl-BA" dirty="0" smtClean="0"/>
              <a:t>ОКВИР ЗА КОНТРОЛНЕ АКТИВНОСТИ У ПРОЦЕСУ ЈН</a:t>
            </a:r>
            <a:endParaRPr lang="en-US" dirty="0"/>
          </a:p>
        </p:txBody>
      </p:sp>
    </p:spTree>
    <p:extLst>
      <p:ext uri="{BB962C8B-B14F-4D97-AF65-F5344CB8AC3E}">
        <p14:creationId xmlns:p14="http://schemas.microsoft.com/office/powerpoint/2010/main" xmlns="" val="1450782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365760" indent="-256032" eaLnBrk="1" fontAlgn="auto" hangingPunct="1">
              <a:spcAft>
                <a:spcPts val="0"/>
              </a:spcAft>
              <a:buFont typeface="Wingdings 3"/>
              <a:buChar char=""/>
              <a:defRPr/>
            </a:pPr>
            <a:r>
              <a:rPr lang="ru-RU" dirty="0"/>
              <a:t>прије плаћања обавеза према добављачу редовно се проводи формална и суштинска контрола исправности фактура и друге релевантне књиговодствене документације, као и ликвидирање свих докумената прије слања у финансије и рачуноводство, </a:t>
            </a:r>
          </a:p>
          <a:p>
            <a:pPr marL="365760" indent="-256032" eaLnBrk="1" fontAlgn="auto" hangingPunct="1">
              <a:spcAft>
                <a:spcPts val="0"/>
              </a:spcAft>
              <a:buFont typeface="Wingdings 3"/>
              <a:buChar char=""/>
              <a:defRPr/>
            </a:pPr>
            <a:r>
              <a:rPr lang="ru-RU" dirty="0"/>
              <a:t>све рекламације уложене добављачима прате се до окончања поступка (не)прихватања, а примљена књижна одобрења узимају се у обзир приликом измирења обавеза према добављачима,</a:t>
            </a:r>
          </a:p>
          <a:p>
            <a:pPr marL="365760" indent="-256032" eaLnBrk="1" fontAlgn="auto" hangingPunct="1">
              <a:spcAft>
                <a:spcPts val="0"/>
              </a:spcAft>
              <a:buFont typeface="Wingdings 3"/>
              <a:buChar char=""/>
              <a:defRPr/>
            </a:pPr>
            <a:r>
              <a:rPr lang="ru-RU" dirty="0"/>
              <a:t>све нереализоване наруџбе, наруџбе које нису фактурисане и неплаћене фактуре могуће је једноставно идентификовати, </a:t>
            </a:r>
          </a:p>
          <a:p>
            <a:pPr marL="365760" indent="-256032" eaLnBrk="1" fontAlgn="auto" hangingPunct="1">
              <a:spcAft>
                <a:spcPts val="0"/>
              </a:spcAft>
              <a:buFont typeface="Wingdings 3"/>
              <a:buChar char=""/>
              <a:defRPr/>
            </a:pPr>
            <a:r>
              <a:rPr lang="ru-RU" dirty="0"/>
              <a:t>све трансакције које се тичу набавки исправно се класификују и уносе у главну књигу, уз усаглашавање стања са подацима у релевантним помоћним књигама (на примјер, књизи инвентара), итд.</a:t>
            </a:r>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ru-RU" dirty="0"/>
          </a:p>
          <a:p>
            <a:pPr marL="365760" indent="-256032" eaLnBrk="1" fontAlgn="auto" hangingPunct="1">
              <a:spcAft>
                <a:spcPts val="0"/>
              </a:spcAft>
              <a:buFont typeface="Wingdings 3"/>
              <a:buChar char=""/>
              <a:defRPr/>
            </a:pPr>
            <a:endParaRPr lang="en-US" dirty="0"/>
          </a:p>
        </p:txBody>
      </p:sp>
      <p:sp>
        <p:nvSpPr>
          <p:cNvPr id="59395" name="Date Placeholder 2"/>
          <p:cNvSpPr>
            <a:spLocks noGrp="1"/>
          </p:cNvSpPr>
          <p:nvPr>
            <p:ph type="dt" sz="quarter" idx="10"/>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fld id="{698970F4-A0FC-4BAB-8432-07A67093A83F}" type="datetime1">
              <a:rPr lang="en-US" smtClean="0">
                <a:solidFill>
                  <a:srgbClr val="000000"/>
                </a:solidFill>
              </a:rPr>
              <a:pPr fontAlgn="base">
                <a:spcBef>
                  <a:spcPct val="0"/>
                </a:spcBef>
                <a:spcAft>
                  <a:spcPct val="0"/>
                </a:spcAft>
                <a:defRPr/>
              </a:pPr>
              <a:t>10/24/2017</a:t>
            </a:fld>
            <a:endParaRPr lang="en-US" smtClean="0">
              <a:solidFill>
                <a:srgbClr val="000000"/>
              </a:solidFill>
            </a:endParaRPr>
          </a:p>
        </p:txBody>
      </p:sp>
      <p:sp>
        <p:nvSpPr>
          <p:cNvPr id="59396" name="Slide Number Placeholder 3"/>
          <p:cNvSpPr>
            <a:spLocks noGrp="1"/>
          </p:cNvSpPr>
          <p:nvPr>
            <p:ph type="sldNum" sz="quarter" idx="12"/>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fld id="{0AD8E56C-A2DA-43F7-8900-D9AC532D13D2}" type="slidenum">
              <a:rPr lang="en-US" smtClean="0">
                <a:solidFill>
                  <a:srgbClr val="000000"/>
                </a:solidFill>
              </a:rPr>
              <a:pPr fontAlgn="base">
                <a:spcBef>
                  <a:spcPct val="0"/>
                </a:spcBef>
                <a:spcAft>
                  <a:spcPct val="0"/>
                </a:spcAft>
                <a:defRPr/>
              </a:pPr>
              <a:t>38</a:t>
            </a:fld>
            <a:endParaRPr lang="en-US" smtClean="0">
              <a:solidFill>
                <a:srgbClr val="000000"/>
              </a:solidFill>
            </a:endParaRPr>
          </a:p>
        </p:txBody>
      </p:sp>
      <p:sp>
        <p:nvSpPr>
          <p:cNvPr id="5" name="Title 4"/>
          <p:cNvSpPr>
            <a:spLocks noGrp="1"/>
          </p:cNvSpPr>
          <p:nvPr>
            <p:ph type="title"/>
          </p:nvPr>
        </p:nvSpPr>
        <p:spPr/>
        <p:txBody>
          <a:bodyPr>
            <a:normAutofit fontScale="90000"/>
          </a:bodyPr>
          <a:lstStyle/>
          <a:p>
            <a:pPr algn="ctr" eaLnBrk="1" fontAlgn="auto" hangingPunct="1">
              <a:spcAft>
                <a:spcPts val="0"/>
              </a:spcAft>
              <a:defRPr/>
            </a:pPr>
            <a:r>
              <a:rPr lang="sr-Cyrl-BA" dirty="0" smtClean="0"/>
              <a:t>ОКВИР ЗА КОНТРОЛНЕ АКТИВНОСТИ У ПРОЦЕСУ ЈН</a:t>
            </a:r>
            <a:endParaRPr lang="en-US" dirty="0"/>
          </a:p>
        </p:txBody>
      </p:sp>
    </p:spTree>
    <p:extLst>
      <p:ext uri="{BB962C8B-B14F-4D97-AF65-F5344CB8AC3E}">
        <p14:creationId xmlns:p14="http://schemas.microsoft.com/office/powerpoint/2010/main" xmlns="" val="2061728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Cyrl-BA" sz="3200" dirty="0" smtClean="0"/>
              <a:t>ФЕР ПРЕЗЕНТАЦИЈА КАО ОСНОВНИ ОКВИР ПРЕВЕНЦИЈЕ КРИМИНАЛНИХ РАДЊИ</a:t>
            </a:r>
            <a:endParaRPr lang="en-US" sz="3200" dirty="0"/>
          </a:p>
        </p:txBody>
      </p:sp>
      <p:sp>
        <p:nvSpPr>
          <p:cNvPr id="3" name="Content Placeholder 2"/>
          <p:cNvSpPr>
            <a:spLocks noGrp="1"/>
          </p:cNvSpPr>
          <p:nvPr>
            <p:ph idx="1"/>
          </p:nvPr>
        </p:nvSpPr>
        <p:spPr/>
        <p:txBody>
          <a:bodyPr>
            <a:normAutofit fontScale="92500" lnSpcReduction="20000"/>
          </a:bodyPr>
          <a:lstStyle/>
          <a:p>
            <a:r>
              <a:rPr lang="sr-Cyrl-BA" dirty="0" smtClean="0"/>
              <a:t>Основни циљ финансијских извјештаја је да се у њима на истинит и фер, објективан начин прикажу имовински, финансијски и приносни положај извјештајног ентитета, токови готовине, промјене на капиталу, ...</a:t>
            </a:r>
          </a:p>
          <a:p>
            <a:r>
              <a:rPr lang="sr-Cyrl-BA" dirty="0" smtClean="0"/>
              <a:t>Како дефинисати појам ’’истинит и објективан’’? Да ли то значи апсолутну тачност финансијских извјештаја? Како је било некад?</a:t>
            </a:r>
          </a:p>
          <a:p>
            <a:r>
              <a:rPr lang="sr-Cyrl-BA" dirty="0" smtClean="0"/>
              <a:t>Концепт материјалне значајности у финансијском извјештавању и ревизији ФИ</a:t>
            </a:r>
          </a:p>
          <a:p>
            <a:r>
              <a:rPr lang="sr-Cyrl-BA" dirty="0" smtClean="0"/>
              <a:t>Да ли и на који начин такав оквир ФИ може бити добар оквир за превенцију криминалних радњи?</a:t>
            </a:r>
          </a:p>
          <a:p>
            <a:endParaRPr lang="en-US" dirty="0"/>
          </a:p>
        </p:txBody>
      </p:sp>
    </p:spTree>
    <p:extLst>
      <p:ext uri="{BB962C8B-B14F-4D97-AF65-F5344CB8AC3E}">
        <p14:creationId xmlns:p14="http://schemas.microsoft.com/office/powerpoint/2010/main" xmlns="" val="715529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smtClean="0"/>
              <a:t>НЕЗАВИСНОСТ РЕВИЗИЈЕ</a:t>
            </a:r>
            <a:endParaRPr lang="en-US" dirty="0"/>
          </a:p>
        </p:txBody>
      </p:sp>
      <p:sp>
        <p:nvSpPr>
          <p:cNvPr id="3" name="Content Placeholder 2"/>
          <p:cNvSpPr>
            <a:spLocks noGrp="1"/>
          </p:cNvSpPr>
          <p:nvPr>
            <p:ph idx="1"/>
          </p:nvPr>
        </p:nvSpPr>
        <p:spPr/>
        <p:txBody>
          <a:bodyPr/>
          <a:lstStyle/>
          <a:p>
            <a:r>
              <a:rPr lang="sr-Cyrl-BA" dirty="0" smtClean="0"/>
              <a:t>Како и чиме се објашњава концепт независности ревизора, тј. како се он манифестује у пракси?</a:t>
            </a:r>
          </a:p>
          <a:p>
            <a:r>
              <a:rPr lang="sr-Cyrl-BA" dirty="0" smtClean="0"/>
              <a:t>Да ли строго придржавање ревизорских правила гарантује ревизорову независност?</a:t>
            </a:r>
          </a:p>
          <a:p>
            <a:r>
              <a:rPr lang="sr-Cyrl-BA" dirty="0" smtClean="0"/>
              <a:t>Какав је значај појединачних карактеристика ревизора (лични, морални и професионални интегритет)?</a:t>
            </a:r>
          </a:p>
          <a:p>
            <a:r>
              <a:rPr lang="sr-Cyrl-BA" dirty="0" smtClean="0"/>
              <a:t>Стварна и појавна независност </a:t>
            </a:r>
            <a:endParaRPr lang="en-US" dirty="0"/>
          </a:p>
        </p:txBody>
      </p:sp>
    </p:spTree>
    <p:extLst>
      <p:ext uri="{BB962C8B-B14F-4D97-AF65-F5344CB8AC3E}">
        <p14:creationId xmlns:p14="http://schemas.microsoft.com/office/powerpoint/2010/main" xmlns="" val="3963849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smtClean="0"/>
              <a:t>СТВАРНА НЕЗАВИСНОСТ</a:t>
            </a:r>
            <a:endParaRPr lang="en-US" dirty="0"/>
          </a:p>
        </p:txBody>
      </p:sp>
      <p:sp>
        <p:nvSpPr>
          <p:cNvPr id="3" name="Content Placeholder 2"/>
          <p:cNvSpPr>
            <a:spLocks noGrp="1"/>
          </p:cNvSpPr>
          <p:nvPr>
            <p:ph idx="1"/>
          </p:nvPr>
        </p:nvSpPr>
        <p:spPr/>
        <p:txBody>
          <a:bodyPr>
            <a:normAutofit fontScale="92500" lnSpcReduction="20000"/>
          </a:bodyPr>
          <a:lstStyle/>
          <a:p>
            <a:r>
              <a:rPr lang="sr-Cyrl-BA" dirty="0" smtClean="0">
                <a:solidFill>
                  <a:srgbClr val="FF0000"/>
                </a:solidFill>
              </a:rPr>
              <a:t>Независност у истраживању </a:t>
            </a:r>
            <a:r>
              <a:rPr lang="sr-Cyrl-BA" dirty="0" smtClean="0"/>
              <a:t>– слобода од непримјерених контрола и притисака приликом избора области, активности, политика руководства и сл. </a:t>
            </a:r>
            <a:r>
              <a:rPr lang="sr-Cyrl-BA" dirty="0"/>
              <a:t>к</a:t>
            </a:r>
            <a:r>
              <a:rPr lang="sr-Cyrl-BA" dirty="0" smtClean="0"/>
              <a:t>оје ће бити предмет истраживања од стране ревиора </a:t>
            </a:r>
          </a:p>
          <a:p>
            <a:r>
              <a:rPr lang="sr-Cyrl-BA" dirty="0" smtClean="0">
                <a:solidFill>
                  <a:srgbClr val="FF0000"/>
                </a:solidFill>
              </a:rPr>
              <a:t>Независност у прављењу ревизијског програма </a:t>
            </a:r>
            <a:r>
              <a:rPr lang="sr-Cyrl-BA" dirty="0" smtClean="0"/>
              <a:t>– слобода у избору ревизијских техника и процедура, у прављењу програма ревизије, изради планских докумената, ...</a:t>
            </a:r>
          </a:p>
          <a:p>
            <a:r>
              <a:rPr lang="sr-Cyrl-BA" dirty="0" smtClean="0">
                <a:solidFill>
                  <a:srgbClr val="FF0000"/>
                </a:solidFill>
              </a:rPr>
              <a:t>Независност у извјештавању </a:t>
            </a:r>
            <a:r>
              <a:rPr lang="sr-Cyrl-BA" dirty="0" smtClean="0"/>
              <a:t>– ревизор не смије подлећи притисцима да из свог извјештаја изостави нека од сазнања стечених током истраживања у поступку ревизије</a:t>
            </a:r>
            <a:endParaRPr lang="en-US" dirty="0"/>
          </a:p>
        </p:txBody>
      </p:sp>
    </p:spTree>
    <p:extLst>
      <p:ext uri="{BB962C8B-B14F-4D97-AF65-F5344CB8AC3E}">
        <p14:creationId xmlns:p14="http://schemas.microsoft.com/office/powerpoint/2010/main" xmlns="" val="141853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smtClean="0"/>
              <a:t>ПОЈАВНА НЕЗАВИСНОСТ</a:t>
            </a:r>
            <a:endParaRPr lang="en-US" dirty="0"/>
          </a:p>
        </p:txBody>
      </p:sp>
      <p:sp>
        <p:nvSpPr>
          <p:cNvPr id="3" name="Content Placeholder 2"/>
          <p:cNvSpPr>
            <a:spLocks noGrp="1"/>
          </p:cNvSpPr>
          <p:nvPr>
            <p:ph idx="1"/>
          </p:nvPr>
        </p:nvSpPr>
        <p:spPr/>
        <p:txBody>
          <a:bodyPr>
            <a:normAutofit fontScale="92500" lnSpcReduction="20000"/>
          </a:bodyPr>
          <a:lstStyle/>
          <a:p>
            <a:r>
              <a:rPr lang="sr-Cyrl-BA" dirty="0" smtClean="0"/>
              <a:t>Ревизор може бити стварно независан али да ипак у јавности не оставља утисак независности</a:t>
            </a:r>
          </a:p>
          <a:p>
            <a:r>
              <a:rPr lang="sr-Cyrl-BA" dirty="0" smtClean="0"/>
              <a:t>Појавна независност се одређује као ’’избјегавање чињеница и околности значајних у толикој мјери да на основу њих разумна и информисана трећа страна, која познаје све битне информације, укључујући све примјењене сигурносне мјере, може разумно да закључи да су поштење, објективност или професионални скептицизам ревизорксе фирме, односно члана ревизорског тима на ангажовању на основу кога се пружа увјеравање, доведени у питање’’.</a:t>
            </a:r>
            <a:endParaRPr lang="en-US" dirty="0"/>
          </a:p>
        </p:txBody>
      </p:sp>
    </p:spTree>
    <p:extLst>
      <p:ext uri="{BB962C8B-B14F-4D97-AF65-F5344CB8AC3E}">
        <p14:creationId xmlns:p14="http://schemas.microsoft.com/office/powerpoint/2010/main" xmlns="" val="1748169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ФАКТОРИ КОЈИ НЕГАТИВНО УТИЧУ НА НЕЗАВИСНОСТ РЕВИЗОРА</a:t>
            </a:r>
            <a:endParaRPr lang="en-US" dirty="0"/>
          </a:p>
        </p:txBody>
      </p:sp>
      <p:sp>
        <p:nvSpPr>
          <p:cNvPr id="3" name="Content Placeholder 2"/>
          <p:cNvSpPr>
            <a:spLocks noGrp="1"/>
          </p:cNvSpPr>
          <p:nvPr>
            <p:ph idx="1"/>
          </p:nvPr>
        </p:nvSpPr>
        <p:spPr/>
        <p:txBody>
          <a:bodyPr/>
          <a:lstStyle/>
          <a:p>
            <a:r>
              <a:rPr lang="sr-Cyrl-BA" dirty="0" smtClean="0"/>
              <a:t>ограничења у погледу могућности пружања неревизијских услуга</a:t>
            </a:r>
          </a:p>
          <a:p>
            <a:r>
              <a:rPr lang="sr-Cyrl-BA" dirty="0" smtClean="0"/>
              <a:t>односи кој проистичу из запошљавања</a:t>
            </a:r>
          </a:p>
          <a:p>
            <a:r>
              <a:rPr lang="sr-Cyrl-BA" dirty="0"/>
              <a:t>п</a:t>
            </a:r>
            <a:r>
              <a:rPr lang="sr-Cyrl-BA" dirty="0" smtClean="0"/>
              <a:t>ородични и лични односи</a:t>
            </a:r>
          </a:p>
          <a:p>
            <a:r>
              <a:rPr lang="sr-Cyrl-BA" dirty="0"/>
              <a:t>у</a:t>
            </a:r>
            <a:r>
              <a:rPr lang="sr-Cyrl-BA" dirty="0" smtClean="0"/>
              <a:t>чешће прихода од услуга ревизије појединачног субјекта ревизије у укупним приходима ревизорске фирме</a:t>
            </a:r>
          </a:p>
          <a:p>
            <a:r>
              <a:rPr lang="sr-Cyrl-BA" dirty="0"/>
              <a:t>ф</a:t>
            </a:r>
            <a:r>
              <a:rPr lang="sr-Cyrl-BA" dirty="0" smtClean="0"/>
              <a:t>инансијски односи са субјектом ревизије</a:t>
            </a:r>
          </a:p>
          <a:p>
            <a:r>
              <a:rPr lang="sr-Cyrl-BA" dirty="0" smtClean="0"/>
              <a:t>пријетње и застраживања</a:t>
            </a:r>
            <a:endParaRPr lang="en-US" dirty="0"/>
          </a:p>
        </p:txBody>
      </p:sp>
    </p:spTree>
    <p:extLst>
      <p:ext uri="{BB962C8B-B14F-4D97-AF65-F5344CB8AC3E}">
        <p14:creationId xmlns:p14="http://schemas.microsoft.com/office/powerpoint/2010/main" xmlns="" val="135036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t>НЕЗАВИСНОСТ КАО ПРЕДУСЛОВ ОТКРИВАЊА КРИМИНАЛНИХ РАДЊИ</a:t>
            </a:r>
            <a:endParaRPr lang="en-US" dirty="0"/>
          </a:p>
        </p:txBody>
      </p:sp>
      <p:sp>
        <p:nvSpPr>
          <p:cNvPr id="3" name="Content Placeholder 2"/>
          <p:cNvSpPr>
            <a:spLocks noGrp="1"/>
          </p:cNvSpPr>
          <p:nvPr>
            <p:ph idx="1"/>
          </p:nvPr>
        </p:nvSpPr>
        <p:spPr/>
        <p:txBody>
          <a:bodyPr>
            <a:normAutofit lnSpcReduction="10000"/>
          </a:bodyPr>
          <a:lstStyle/>
          <a:p>
            <a:r>
              <a:rPr lang="sr-Cyrl-BA" dirty="0" smtClean="0"/>
              <a:t>2002. година – </a:t>
            </a:r>
            <a:r>
              <a:rPr lang="en-US" dirty="0" smtClean="0"/>
              <a:t>Sarbanes-Oxley Act – SOX</a:t>
            </a:r>
          </a:p>
          <a:p>
            <a:pPr lvl="1"/>
            <a:r>
              <a:rPr lang="sr-Cyrl-BA" dirty="0" smtClean="0"/>
              <a:t>промјене у погледу надзора над пружањем услуга ревизије и рачуноводства</a:t>
            </a:r>
          </a:p>
          <a:p>
            <a:pPr lvl="1"/>
            <a:r>
              <a:rPr lang="sr-Cyrl-BA" dirty="0" smtClean="0"/>
              <a:t>јачање корпоративног управљања</a:t>
            </a:r>
          </a:p>
          <a:p>
            <a:pPr lvl="1"/>
            <a:r>
              <a:rPr lang="sr-Cyrl-BA" dirty="0" smtClean="0"/>
              <a:t>објављивање стандарда за компаније на берзама</a:t>
            </a:r>
          </a:p>
          <a:p>
            <a:pPr lvl="1"/>
            <a:r>
              <a:rPr lang="sr-Cyrl-BA" dirty="0" smtClean="0"/>
              <a:t>пооштравање казни за оне који крше законе у вези са хартијама од вриједности</a:t>
            </a:r>
          </a:p>
          <a:p>
            <a:r>
              <a:rPr lang="sr-Cyrl-BA" dirty="0" smtClean="0"/>
              <a:t>директиве ЕУ у вези са ревизијом ФИ</a:t>
            </a:r>
          </a:p>
          <a:p>
            <a:pPr lvl="1"/>
            <a:r>
              <a:rPr lang="sr-Cyrl-BA" dirty="0" smtClean="0"/>
              <a:t>обавезна ротација ревизора, ограничавање прихода од услуга, избор ревизора, итд.</a:t>
            </a:r>
          </a:p>
          <a:p>
            <a:pPr lvl="1"/>
            <a:endParaRPr lang="en-US" dirty="0"/>
          </a:p>
        </p:txBody>
      </p:sp>
    </p:spTree>
    <p:extLst>
      <p:ext uri="{BB962C8B-B14F-4D97-AF65-F5344CB8AC3E}">
        <p14:creationId xmlns:p14="http://schemas.microsoft.com/office/powerpoint/2010/main" xmlns="" val="190663143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Urbana">
  <a:themeElements>
    <a:clrScheme name="Urbana">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Građanska">
  <a:themeElements>
    <a:clrScheme name="Građanska">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rađanska">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Angles</Template>
  <TotalTime>218</TotalTime>
  <Words>2706</Words>
  <Application>Microsoft Office PowerPoint</Application>
  <PresentationFormat>On-screen Show (4:3)</PresentationFormat>
  <Paragraphs>243</Paragraphs>
  <Slides>38</Slides>
  <Notes>1</Notes>
  <HiddenSlides>0</HiddenSlides>
  <MMClips>0</MMClips>
  <ScaleCrop>false</ScaleCrop>
  <HeadingPairs>
    <vt:vector size="4" baseType="variant">
      <vt:variant>
        <vt:lpstr>Theme</vt:lpstr>
      </vt:variant>
      <vt:variant>
        <vt:i4>4</vt:i4>
      </vt:variant>
      <vt:variant>
        <vt:lpstr>Slide Titles</vt:lpstr>
      </vt:variant>
      <vt:variant>
        <vt:i4>38</vt:i4>
      </vt:variant>
    </vt:vector>
  </HeadingPairs>
  <TitlesOfParts>
    <vt:vector size="42" baseType="lpstr">
      <vt:lpstr>Angles</vt:lpstr>
      <vt:lpstr>Urbana</vt:lpstr>
      <vt:lpstr>Građanska</vt:lpstr>
      <vt:lpstr>1_Concourse</vt:lpstr>
      <vt:lpstr>ФОРЕНЗИЧКЕ ИСТРАГЕ И РЕВИЗИЈА ФИНАНСИЈСКИХ ИЗВЈЕШТАЈА</vt:lpstr>
      <vt:lpstr>Slide 2</vt:lpstr>
      <vt:lpstr>УЛОГА РЕВИЗИЈЕ ФИ У СПРЕЧАВАЊУ КРИМИНАЛНИХ РАДЊИ</vt:lpstr>
      <vt:lpstr>ФЕР ПРЕЗЕНТАЦИЈА КАО ОСНОВНИ ОКВИР ПРЕВЕНЦИЈЕ КРИМИНАЛНИХ РАДЊИ</vt:lpstr>
      <vt:lpstr>НЕЗАВИСНОСТ РЕВИЗИЈЕ</vt:lpstr>
      <vt:lpstr>СТВАРНА НЕЗАВИСНОСТ</vt:lpstr>
      <vt:lpstr>ПОЈАВНА НЕЗАВИСНОСТ</vt:lpstr>
      <vt:lpstr>ФАКТОРИ КОЈИ НЕГАТИВНО УТИЧУ НА НЕЗАВИСНОСТ РЕВИЗОРА</vt:lpstr>
      <vt:lpstr>НЕЗАВИСНОСТ КАО ПРЕДУСЛОВ ОТКРИВАЊА КРИМИНАЛНИХ РАДЊИ</vt:lpstr>
      <vt:lpstr>ДУЖНА ПРОФЕСИОНАЛНА ПАЖЊА</vt:lpstr>
      <vt:lpstr>ЗАХТЈЕВИ ПРОФЕСИЈЕ У ПОГЛЕДУ ОТКРИВАЊА КРИМИНАЛНИХ РАДЊИ</vt:lpstr>
      <vt:lpstr>КОНЦЕПТ РАЗУМНОГ УВЈЕРАВАЊА – ЈАЗ У ОЧЕКИВАЊИМА ОД РЕВИЗИЈЕ</vt:lpstr>
      <vt:lpstr>ВРСТЕ РЕВИЗОРСКИХ МИШЉЕЊА</vt:lpstr>
      <vt:lpstr>ПРОВЈЕРА НА ОСНОВУ УЗОРКА</vt:lpstr>
      <vt:lpstr>МАТЕРИЈАЛНОСТ У РЕВИЗИЈИ</vt:lpstr>
      <vt:lpstr>МАТЕРИЈАЛНОСТ У РЕВИЗИЈИ И КРИМИНАЛНА РАДЊА – битна питања </vt:lpstr>
      <vt:lpstr>КОНЦЕПТ РЕВИЗИЈСКОГ ДОКАЗА</vt:lpstr>
      <vt:lpstr>ЗНАЧАЈ ПЛАНИРАЊА РЕВИЗИЈЕ ЗА ДЕТЕКЦИЈУ КРИМИНАЛНИХ РАДЊИ</vt:lpstr>
      <vt:lpstr>ПРОЦЈЕНА РИЗИКА У ПЛАНИРАЊУ РЕВИЗИЈЕ</vt:lpstr>
      <vt:lpstr>РЕВИЗИЈСКИ РИЗИК И  КРИМИНАЛНА РАДЊА</vt:lpstr>
      <vt:lpstr>ПРИБАВЉАЊЕ ДОКАЗА О ИНДИЦИЈАМА КРИМИНАЛНИХ РАДЊИ</vt:lpstr>
      <vt:lpstr>РАЗГОВОР СА ЛИЦИМА ЗАДУЖЕНИМ ЗА УПРАВЉАЊЕ И ДРУГИМ ЛИЦИМА</vt:lpstr>
      <vt:lpstr>ОДБОР ЗА РЕВИЗИЈУ - ЗЈП</vt:lpstr>
      <vt:lpstr>ОДБОР ЗА РЕВИЗИЈУ - ЗЈП</vt:lpstr>
      <vt:lpstr>ОДБОР ЗА РЕВИЗИЈУ - ЗЈП</vt:lpstr>
      <vt:lpstr>ОДБОР ЗА РЕВИЗИЈУ - ЗЈП</vt:lpstr>
      <vt:lpstr>ИСПИТИВАЊЕ ОСТАЛИХ ЛИЦА</vt:lpstr>
      <vt:lpstr>РАЗМАТРАЊЕ ФАКТОРА РИЗИКА КРИМИНАЛНИХ РАДЊИ</vt:lpstr>
      <vt:lpstr>УЛОГА АНАЛИТИЧКИХ ПОСТУПАКА У ОТКРИВАЊУ КРИМИНАЛНИХ РАДЊИ</vt:lpstr>
      <vt:lpstr>РАЗМАТРАЊЕ ОСТАЛИХ ВАЖНИХ ИНФОРМАЦИЈА</vt:lpstr>
      <vt:lpstr>СИСТЕМИ ИНТЕРНИХ КОНТРОЛА И КРИМИНАЛНЕ РАДЊЕ</vt:lpstr>
      <vt:lpstr>СИСТЕМ ФИНАНСИЈСКОГ УПРАВЉАЊА И КОНТРОЛЕ</vt:lpstr>
      <vt:lpstr>ЦИЉЕВИ СИСТЕМА ФИНАНСИЈСКОГ УПРАВЉАЊА И КОНТРОЛЕ</vt:lpstr>
      <vt:lpstr>COSO КОЦКА – ОДНОС ЦИЉЕВА И КОМПОНЕНТИ  (COSO МОДЕЛ УПРАВЉАЊА РИЗИЦИМА ПОСЛОВАЊА)</vt:lpstr>
      <vt:lpstr>КОНТРОЛНЕ АКТИВНОСТИ</vt:lpstr>
      <vt:lpstr>ОГРАНИЧЕЊА СИСТЕМА ИНТЕРНИХ КОНТРОЛА</vt:lpstr>
      <vt:lpstr>ОКВИР ЗА КОНТРОЛНЕ АКТИВНОСТИ У ПРОЦЕСУ ЈН</vt:lpstr>
      <vt:lpstr>ОКВИР ЗА КОНТРОЛНЕ АКТИВНОСТИ У ПРОЦЕСУ ЈН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ФОРЕНЗИЧКЕ ИСТРАГЕ И РЕВИЗИЈА – сличности и разлике</dc:title>
  <dc:creator>Brane</dc:creator>
  <cp:lastModifiedBy>User</cp:lastModifiedBy>
  <cp:revision>59</cp:revision>
  <dcterms:created xsi:type="dcterms:W3CDTF">2006-08-16T00:00:00Z</dcterms:created>
  <dcterms:modified xsi:type="dcterms:W3CDTF">2017-10-24T10:44:44Z</dcterms:modified>
</cp:coreProperties>
</file>