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3" r:id="rId2"/>
  </p:sldMasterIdLst>
  <p:notesMasterIdLst>
    <p:notesMasterId r:id="rId37"/>
  </p:notesMasterIdLst>
  <p:sldIdLst>
    <p:sldId id="317" r:id="rId3"/>
    <p:sldId id="316" r:id="rId4"/>
    <p:sldId id="270" r:id="rId5"/>
    <p:sldId id="274" r:id="rId6"/>
    <p:sldId id="271" r:id="rId7"/>
    <p:sldId id="309" r:id="rId8"/>
    <p:sldId id="311" r:id="rId9"/>
    <p:sldId id="312" r:id="rId10"/>
    <p:sldId id="313" r:id="rId11"/>
    <p:sldId id="314" r:id="rId12"/>
    <p:sldId id="315" r:id="rId13"/>
    <p:sldId id="320" r:id="rId14"/>
    <p:sldId id="319" r:id="rId15"/>
    <p:sldId id="308" r:id="rId16"/>
    <p:sldId id="273" r:id="rId17"/>
    <p:sldId id="278" r:id="rId18"/>
    <p:sldId id="279" r:id="rId19"/>
    <p:sldId id="280" r:id="rId20"/>
    <p:sldId id="281" r:id="rId21"/>
    <p:sldId id="282" r:id="rId22"/>
    <p:sldId id="283" r:id="rId23"/>
    <p:sldId id="300" r:id="rId24"/>
    <p:sldId id="305" r:id="rId25"/>
    <p:sldId id="301" r:id="rId26"/>
    <p:sldId id="284" r:id="rId27"/>
    <p:sldId id="285" r:id="rId28"/>
    <p:sldId id="286" r:id="rId29"/>
    <p:sldId id="287" r:id="rId30"/>
    <p:sldId id="302" r:id="rId31"/>
    <p:sldId id="304" r:id="rId32"/>
    <p:sldId id="303" r:id="rId33"/>
    <p:sldId id="288" r:id="rId34"/>
    <p:sldId id="289" r:id="rId35"/>
    <p:sldId id="318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44" autoAdjust="0"/>
    <p:restoredTop sz="94602" autoAdjust="0"/>
  </p:normalViewPr>
  <p:slideViewPr>
    <p:cSldViewPr snapToGrid="0" snapToObjects="1">
      <p:cViewPr varScale="1">
        <p:scale>
          <a:sx n="108" d="100"/>
          <a:sy n="108" d="100"/>
        </p:scale>
        <p:origin x="132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 rtl="0"/>
            <a:fld id="{556C0744-2FEF-4441-821D-70180A3709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33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662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60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769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Наслов слај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r-Cyrl-BA"/>
              <a:t>Кликните да уредите стил поднаслова мастера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FA04C-D7CF-4861-95F0-3F5ACF508755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213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слов и садржа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C42F-EA91-460E-9436-9A6C9B1CB0C6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392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ље одјељ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23D4350-0632-4F67-B357-AFC21C62564D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074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садржај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1A35-803D-44FA-BA88-E6B5FB347587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642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еђењ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6CED-B3EE-49D9-9922-CBB48E543356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126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нас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F9237B0-CC05-45CB-9D8E-44851499E325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182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1777-83B6-4CFA-89A1-52400FB2059F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107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адржај са нат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A2A1-C9A8-42DC-AF5F-29D58FE3A81E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19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60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Слика са нат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BA"/>
              <a:t>Кликните на икону да додате слику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28B6-2144-4760-B3DF-18C646FA52B1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71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слов и вертикалн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B24B-F41A-4540-8EEC-C29B4F79802D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961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и наслов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F989E-5397-49EE-B0F5-E72D9FFD7EC0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346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37931" y="586409"/>
            <a:ext cx="8488017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782957" y="1808921"/>
            <a:ext cx="3578088" cy="428376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38138" y="1152525"/>
            <a:ext cx="8488362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4953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4175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07619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365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70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6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37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63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7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028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1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74ED4-9F4B-419D-860C-1298080DDD5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AD481-5BB6-4F80-BDB5-1CA862C1E2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6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51F38EA-B09F-4C97-9264-D1353869D1EA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53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5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Cyrl-BA" sz="5000" dirty="0"/>
              <a:t>ПРЕДМЕТ И ОБУХВАТ ЕКОНОМИКЕ ПРЕДУЗЕЋА</a:t>
            </a:r>
            <a:r>
              <a:rPr lang="sr-Cyrl-RS" sz="5000" dirty="0"/>
              <a:t/>
            </a:r>
            <a:br>
              <a:rPr lang="sr-Cyrl-RS" sz="5000" dirty="0"/>
            </a:br>
            <a:endParaRPr lang="sr-Cyrl-RS" sz="5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/>
              <a:t>ПРЕДАВАЊЕ БР. 2</a:t>
            </a:r>
          </a:p>
        </p:txBody>
      </p:sp>
    </p:spTree>
    <p:extLst>
      <p:ext uri="{BB962C8B-B14F-4D97-AF65-F5344CB8AC3E}">
        <p14:creationId xmlns:p14="http://schemas.microsoft.com/office/powerpoint/2010/main" val="2845215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ефикасност и ефективност предузећа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444620"/>
            <a:ext cx="8229600" cy="3330705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ru-RU" altLang="en-US" sz="2400" dirty="0"/>
              <a:t>Ефикасност и ефективност предузећа – повезује циљеве предузећа и употребне ресурсе предузећа  у функцији остваривања постављених циљева предузећа</a:t>
            </a:r>
          </a:p>
          <a:p>
            <a:pPr algn="just">
              <a:defRPr/>
            </a:pPr>
            <a:r>
              <a:rPr lang="ru-RU" altLang="en-US" sz="2400" dirty="0"/>
              <a:t>Ефективност предузећа – у ширем и ужем смислу</a:t>
            </a:r>
          </a:p>
          <a:p>
            <a:pPr algn="just">
              <a:defRPr/>
            </a:pPr>
            <a:r>
              <a:rPr lang="ru-RU" altLang="en-US" sz="2400" dirty="0"/>
              <a:t>Ефикасност предузећа – однос аутпута и инпута</a:t>
            </a:r>
          </a:p>
          <a:p>
            <a:pPr algn="just">
              <a:defRPr/>
            </a:pPr>
            <a:r>
              <a:rPr lang="ru-RU" altLang="en-US" sz="2400" dirty="0"/>
              <a:t>Ефикасност и ефективност предузећа су предмет проучавања Економике предузећа због:</a:t>
            </a:r>
          </a:p>
          <a:p>
            <a:pPr lvl="1" algn="just">
              <a:defRPr/>
            </a:pPr>
            <a:r>
              <a:rPr lang="ru-RU" altLang="en-US" sz="2400" dirty="0"/>
              <a:t>ограничености ресурса
могућности алтернативне употребе ресурса</a:t>
            </a:r>
          </a:p>
          <a:p>
            <a:pPr marL="457200" lvl="1" indent="0">
              <a:buNone/>
              <a:defRPr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75508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ефикасност и ефективност предузећа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267339"/>
            <a:ext cx="8229600" cy="3507986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altLang="en-US" sz="2800" dirty="0"/>
              <a:t>Ефективност предузећа – </a:t>
            </a:r>
            <a:r>
              <a:rPr lang="bs-Latn-BA" altLang="en-US" sz="2800" dirty="0"/>
              <a:t>„</a:t>
            </a:r>
            <a:r>
              <a:rPr lang="sr-Cyrl-BA" altLang="en-US" sz="2800" dirty="0"/>
              <a:t>радити праве ствари</a:t>
            </a:r>
            <a:r>
              <a:rPr lang="bs-Latn-BA" altLang="en-US" sz="2800" dirty="0" smtClean="0"/>
              <a:t>“</a:t>
            </a:r>
            <a:endParaRPr lang="sr-Cyrl-RS" altLang="en-US" sz="2800" dirty="0" smtClean="0"/>
          </a:p>
          <a:p>
            <a:pPr algn="just">
              <a:defRPr/>
            </a:pPr>
            <a:r>
              <a:rPr lang="sr-Cyrl-RS" altLang="en-US" sz="2800" dirty="0" smtClean="0"/>
              <a:t>Спобност предузећа да са расположивим ресурсима оствари постављене циљеве (зависи од окружења предузећа, организације предузећа, управљања предузећем и људских ресурса)</a:t>
            </a:r>
          </a:p>
          <a:p>
            <a:pPr algn="just">
              <a:defRPr/>
            </a:pPr>
            <a:r>
              <a:rPr lang="sr-Cyrl-RS" altLang="en-US" sz="2800" dirty="0" smtClean="0"/>
              <a:t>Ниво остварења циљева</a:t>
            </a:r>
            <a:endParaRPr lang="sr-Cyrl-BA" altLang="en-US" sz="2800" dirty="0"/>
          </a:p>
          <a:p>
            <a:pPr marL="457200" lvl="1" indent="0">
              <a:buNone/>
              <a:defRPr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37509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ефикасност и ефективност предузећа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267339"/>
            <a:ext cx="8229600" cy="3884886"/>
          </a:xfrm>
        </p:spPr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sr-Cyrl-BA" altLang="en-US" sz="2800" dirty="0" smtClean="0"/>
              <a:t>Ефикасност </a:t>
            </a:r>
            <a:r>
              <a:rPr lang="sr-Cyrl-BA" altLang="en-US" sz="2800" dirty="0"/>
              <a:t>предузећа – „радити праве ствари на прави начин</a:t>
            </a:r>
            <a:r>
              <a:rPr lang="sr-Cyrl-BA" altLang="en-US" sz="2800" dirty="0" smtClean="0"/>
              <a:t>“</a:t>
            </a:r>
          </a:p>
          <a:p>
            <a:pPr algn="just">
              <a:defRPr/>
            </a:pPr>
            <a:r>
              <a:rPr lang="sr-Cyrl-BA" altLang="en-US" sz="2800" dirty="0" smtClean="0"/>
              <a:t>Представља однос резултујућих аутпута и </a:t>
            </a:r>
            <a:r>
              <a:rPr lang="sr-Cyrl-BA" altLang="en-US" sz="2800" dirty="0"/>
              <a:t>ангажованих </a:t>
            </a:r>
            <a:r>
              <a:rPr lang="sr-Cyrl-BA" altLang="en-US" sz="2800" dirty="0" smtClean="0"/>
              <a:t>инпута – величина резултата по јединици улагања</a:t>
            </a:r>
          </a:p>
          <a:p>
            <a:pPr algn="just">
              <a:defRPr/>
            </a:pPr>
            <a:r>
              <a:rPr lang="sr-Cyrl-BA" altLang="en-US" sz="2800" dirty="0" smtClean="0"/>
              <a:t>Са датим улагањима остварити што већи резултат</a:t>
            </a:r>
          </a:p>
          <a:p>
            <a:pPr algn="just">
              <a:defRPr/>
            </a:pPr>
            <a:r>
              <a:rPr lang="sr-Cyrl-BA" altLang="en-US" sz="2800" dirty="0" smtClean="0"/>
              <a:t>Са што мањим улагањима остварити задати резултат</a:t>
            </a:r>
            <a:endParaRPr lang="sr-Cyrl-BA" altLang="en-US" sz="2800" dirty="0"/>
          </a:p>
          <a:p>
            <a:pPr algn="just">
              <a:defRPr/>
            </a:pPr>
            <a:r>
              <a:rPr lang="sr-Cyrl-BA" altLang="en-US" sz="2800" dirty="0"/>
              <a:t>Ефикасност и ефективност могу али не морају бити међусобно </a:t>
            </a:r>
            <a:r>
              <a:rPr lang="sr-Cyrl-BA" altLang="en-US" sz="2800" dirty="0" smtClean="0"/>
              <a:t>условљен</a:t>
            </a:r>
            <a:r>
              <a:rPr lang="sr-Cyrl-RS" altLang="en-US" sz="2800" dirty="0"/>
              <a:t>и</a:t>
            </a:r>
            <a:endParaRPr lang="ru-RU" altLang="en-US" sz="2800" dirty="0"/>
          </a:p>
          <a:p>
            <a:pPr marL="457200" lvl="1" indent="0">
              <a:buNone/>
              <a:defRPr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24948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ефикасност и ефективност предузећа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444620"/>
            <a:ext cx="8229600" cy="3330705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ru-RU" altLang="en-US" sz="2400" dirty="0" smtClean="0"/>
              <a:t>Теорије ефективности предузећа</a:t>
            </a:r>
          </a:p>
          <a:p>
            <a:pPr lvl="1" algn="just">
              <a:defRPr/>
            </a:pPr>
            <a:r>
              <a:rPr lang="ru-RU" altLang="en-US" sz="2200" dirty="0" smtClean="0"/>
              <a:t>Традиционалне теорије ефективности предузећа</a:t>
            </a:r>
            <a:r>
              <a:rPr lang="sr-Latn-BA" altLang="en-US" sz="2200" dirty="0" smtClean="0"/>
              <a:t>:</a:t>
            </a:r>
          </a:p>
          <a:p>
            <a:pPr lvl="2"/>
            <a:r>
              <a:rPr lang="sr-Cyrl-RS" altLang="en-US" i="1" dirty="0" smtClean="0"/>
              <a:t>приступ остварења циљева</a:t>
            </a:r>
          </a:p>
          <a:p>
            <a:pPr lvl="2"/>
            <a:r>
              <a:rPr lang="sr-Cyrl-RS" altLang="en-US" i="1" dirty="0" smtClean="0"/>
              <a:t>приступ система ресурса</a:t>
            </a:r>
          </a:p>
          <a:p>
            <a:pPr lvl="2"/>
            <a:r>
              <a:rPr lang="sr-Cyrl-RS" altLang="en-US" i="1" dirty="0" smtClean="0"/>
              <a:t>приступ интерних процеса</a:t>
            </a:r>
            <a:endParaRPr lang="ru-RU" altLang="en-US" sz="2000" dirty="0" smtClean="0"/>
          </a:p>
          <a:p>
            <a:pPr lvl="1" algn="just">
              <a:defRPr/>
            </a:pPr>
            <a:r>
              <a:rPr lang="ru-RU" altLang="en-US" sz="2200" dirty="0" smtClean="0"/>
              <a:t>Новије теорије ефективности предузећа:</a:t>
            </a:r>
          </a:p>
          <a:p>
            <a:pPr lvl="2" algn="just">
              <a:defRPr/>
            </a:pPr>
            <a:r>
              <a:rPr lang="ru-RU" altLang="en-US" sz="2000" i="1" dirty="0" smtClean="0"/>
              <a:t>приступ стејкхолдера</a:t>
            </a:r>
          </a:p>
          <a:p>
            <a:pPr lvl="2" algn="just">
              <a:defRPr/>
            </a:pPr>
            <a:r>
              <a:rPr lang="ru-RU" altLang="en-US" sz="2000" i="1" dirty="0" smtClean="0"/>
              <a:t>приступ конкурентских вриједности</a:t>
            </a:r>
            <a:endParaRPr lang="ru-RU" altLang="en-US" sz="2000" i="1" dirty="0"/>
          </a:p>
          <a:p>
            <a:pPr marL="457200" lvl="1" indent="0">
              <a:buNone/>
              <a:defRPr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69450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rtl="0"/>
            <a:r>
              <a:rPr lang="en-US" dirty="0" err="1"/>
              <a:t>Об</a:t>
            </a:r>
            <a:r>
              <a:rPr lang="sr-Cyrl-BA" dirty="0" err="1"/>
              <a:t>ухват</a:t>
            </a:r>
            <a:r>
              <a:rPr lang="en-US" dirty="0"/>
              <a:t> </a:t>
            </a:r>
            <a:r>
              <a:rPr lang="bs-Cyrl-BA" dirty="0"/>
              <a:t>Економике предузећа (М</a:t>
            </a:r>
            <a:r>
              <a:rPr lang="en-US" dirty="0" err="1"/>
              <a:t>енаџ</a:t>
            </a:r>
            <a:r>
              <a:rPr lang="bs-Cyrl-BA" dirty="0"/>
              <a:t>ерске</a:t>
            </a:r>
            <a:r>
              <a:rPr lang="en-US" dirty="0"/>
              <a:t> </a:t>
            </a:r>
            <a:r>
              <a:rPr lang="en-US" dirty="0" err="1"/>
              <a:t>економије</a:t>
            </a:r>
            <a:r>
              <a:rPr lang="bs-Cyrl-BA" dirty="0"/>
              <a:t>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313992"/>
            <a:ext cx="8229600" cy="3461333"/>
          </a:xfrm>
        </p:spPr>
        <p:txBody>
          <a:bodyPr>
            <a:noAutofit/>
          </a:bodyPr>
          <a:lstStyle/>
          <a:p>
            <a:pPr algn="just" rtl="0"/>
            <a:r>
              <a:rPr lang="bs-Cyrl-BA" altLang="en-US" sz="2800" dirty="0"/>
              <a:t>Економика предузећа (</a:t>
            </a:r>
            <a:r>
              <a:rPr lang="en-US" altLang="en-US" sz="2800" dirty="0" err="1"/>
              <a:t>Менаџерска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економија</a:t>
            </a:r>
            <a:r>
              <a:rPr lang="bs-Cyrl-BA" altLang="en-US" sz="2800" dirty="0"/>
              <a:t>)</a:t>
            </a:r>
            <a:r>
              <a:rPr lang="en-US" altLang="en-US" sz="2800" dirty="0"/>
              <a:t> се односи </a:t>
            </a:r>
            <a:r>
              <a:rPr lang="en-US" altLang="en-US" sz="2800" dirty="0" err="1"/>
              <a:t>на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прим</a:t>
            </a:r>
            <a:r>
              <a:rPr lang="bs-Cyrl-BA" altLang="en-US" sz="2800" dirty="0"/>
              <a:t>ј</a:t>
            </a:r>
            <a:r>
              <a:rPr lang="en-US" altLang="en-US" sz="2800" dirty="0" err="1"/>
              <a:t>ену</a:t>
            </a:r>
            <a:r>
              <a:rPr lang="en-US" altLang="en-US" sz="2800" dirty="0"/>
              <a:t> економске теорије и алата науке о одлучивању како би се испитало како организација може најефикасније постићи </a:t>
            </a:r>
            <a:r>
              <a:rPr lang="en-US" altLang="en-US" sz="2800" dirty="0" err="1"/>
              <a:t>своје</a:t>
            </a:r>
            <a:r>
              <a:rPr lang="en-US" altLang="en-US" sz="2800" dirty="0"/>
              <a:t> </a:t>
            </a:r>
            <a:r>
              <a:rPr lang="en-US" altLang="en-US" sz="2800" dirty="0" err="1"/>
              <a:t>циљеве</a:t>
            </a:r>
            <a:r>
              <a:rPr lang="en-US" sz="2800" dirty="0"/>
              <a:t>.</a:t>
            </a:r>
          </a:p>
          <a:p>
            <a:pPr lvl="1" algn="just" rtl="0"/>
            <a:r>
              <a:rPr lang="en-US" sz="2400" dirty="0" err="1"/>
              <a:t>Прим</a:t>
            </a:r>
            <a:r>
              <a:rPr lang="bs-Cyrl-BA" sz="2400" dirty="0"/>
              <a:t>ј</a:t>
            </a:r>
            <a:r>
              <a:rPr lang="en-US" sz="2400" dirty="0" err="1"/>
              <a:t>ен</a:t>
            </a:r>
            <a:r>
              <a:rPr lang="bs-Cyrl-BA" sz="2400" dirty="0"/>
              <a:t>а</a:t>
            </a:r>
            <a:r>
              <a:rPr lang="en-US" sz="2400" dirty="0"/>
              <a:t> економске теорије</a:t>
            </a:r>
          </a:p>
          <a:p>
            <a:pPr lvl="1" algn="just" rtl="0"/>
            <a:r>
              <a:rPr lang="en-US" sz="2400" dirty="0"/>
              <a:t>Квантитативне методе</a:t>
            </a:r>
          </a:p>
          <a:p>
            <a:pPr lvl="1" algn="just" rtl="0"/>
            <a:r>
              <a:rPr lang="bs-Cyrl-BA" sz="2400" dirty="0"/>
              <a:t>С</a:t>
            </a:r>
            <a:r>
              <a:rPr lang="en-US" sz="2400" dirty="0" err="1"/>
              <a:t>татистичке</a:t>
            </a:r>
            <a:r>
              <a:rPr lang="en-US" sz="2400" dirty="0"/>
              <a:t> методе</a:t>
            </a:r>
          </a:p>
          <a:p>
            <a:pPr lvl="1" algn="just" rtl="0"/>
            <a:r>
              <a:rPr lang="en-US" sz="2400" dirty="0"/>
              <a:t>Рачунске методе</a:t>
            </a:r>
          </a:p>
          <a:p>
            <a:pPr algn="l" rtl="0"/>
            <a:endParaRPr lang="en-US" sz="2800" dirty="0"/>
          </a:p>
          <a:p>
            <a:pPr algn="l" rt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2029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2A3955B-865C-477D-B878-04EF01BB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251367"/>
            <a:ext cx="8159620" cy="1609344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dirty="0" err="1"/>
              <a:t>Природа</a:t>
            </a:r>
            <a:r>
              <a:rPr lang="en-US" dirty="0"/>
              <a:t> </a:t>
            </a:r>
            <a:r>
              <a:rPr lang="bs-Cyrl-BA" dirty="0"/>
              <a:t>Економике предузећа (М</a:t>
            </a:r>
            <a:r>
              <a:rPr lang="en-US" dirty="0" err="1"/>
              <a:t>енаџерске</a:t>
            </a:r>
            <a:r>
              <a:rPr lang="en-US" dirty="0"/>
              <a:t> </a:t>
            </a:r>
            <a:r>
              <a:rPr lang="en-US" dirty="0" err="1"/>
              <a:t>економије</a:t>
            </a:r>
            <a:r>
              <a:rPr lang="bs-Cyrl-BA" dirty="0"/>
              <a:t>)</a:t>
            </a:r>
            <a:endParaRPr lang="en-US" dirty="0"/>
          </a:p>
        </p:txBody>
      </p:sp>
      <p:pic>
        <p:nvPicPr>
          <p:cNvPr id="7" name="Picture 3" descr="Sa01f01.png">
            <a:extLst>
              <a:ext uri="{FF2B5EF4-FFF2-40B4-BE49-F238E27FC236}">
                <a16:creationId xmlns:a16="http://schemas.microsoft.com/office/drawing/2014/main" id="{EA621FE0-4EC1-4717-8FEF-9D8CD615A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4631" y="1740940"/>
            <a:ext cx="5863124" cy="5132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473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Однос према економској теорији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093976"/>
            <a:ext cx="8229600" cy="3681349"/>
          </a:xfrm>
        </p:spPr>
        <p:txBody>
          <a:bodyPr>
            <a:normAutofit/>
          </a:bodyPr>
          <a:lstStyle/>
          <a:p>
            <a:pPr algn="just" rtl="0"/>
            <a:r>
              <a:rPr lang="en-US" altLang="en-US" sz="3200" dirty="0" err="1"/>
              <a:t>Ми</a:t>
            </a:r>
            <a:r>
              <a:rPr lang="bs-Cyrl-BA" altLang="en-US" sz="3200" dirty="0"/>
              <a:t>кроекон</a:t>
            </a:r>
            <a:r>
              <a:rPr lang="en-US" altLang="en-US" sz="3200" dirty="0"/>
              <a:t>o</a:t>
            </a:r>
            <a:r>
              <a:rPr lang="bs-Cyrl-BA" altLang="en-US" sz="3200" dirty="0"/>
              <a:t>мија</a:t>
            </a:r>
            <a:endParaRPr lang="en-US" altLang="en-US" sz="3200" dirty="0"/>
          </a:p>
          <a:p>
            <a:pPr lvl="1" algn="just" rtl="0"/>
            <a:r>
              <a:rPr lang="en-US" altLang="en-US" sz="2800" dirty="0"/>
              <a:t>Проучавање економског понашања појединих јединица одлучивања.</a:t>
            </a:r>
          </a:p>
          <a:p>
            <a:pPr algn="just" rtl="0"/>
            <a:r>
              <a:rPr lang="en-US" sz="3200" dirty="0"/>
              <a:t>Макроекономија</a:t>
            </a:r>
          </a:p>
          <a:p>
            <a:pPr lvl="1" algn="just" rtl="0"/>
            <a:r>
              <a:rPr lang="en-US" sz="2800" dirty="0"/>
              <a:t>Проучавање укупног или агрегатног нивоа производње, прихода, запослености, потрошње, инвестиција и ц</a:t>
            </a:r>
            <a:r>
              <a:rPr lang="bs-Cyrl-BA" sz="2800" dirty="0"/>
              <a:t>иј</a:t>
            </a:r>
            <a:r>
              <a:rPr lang="en-US" sz="2800" dirty="0" err="1"/>
              <a:t>ена</a:t>
            </a:r>
            <a:r>
              <a:rPr lang="en-US" sz="2800" dirty="0"/>
              <a:t> </a:t>
            </a:r>
            <a:r>
              <a:rPr lang="en-US" sz="2800" dirty="0" err="1"/>
              <a:t>за</a:t>
            </a:r>
            <a:r>
              <a:rPr lang="en-US" sz="2800" dirty="0"/>
              <a:t> </a:t>
            </a:r>
            <a:r>
              <a:rPr lang="en-US" sz="2800" dirty="0" err="1"/>
              <a:t>привреду</a:t>
            </a:r>
            <a:r>
              <a:rPr lang="bs-Cyrl-BA" sz="2800" dirty="0"/>
              <a:t> </a:t>
            </a:r>
            <a:r>
              <a:rPr lang="en-US" sz="2800" i="1" dirty="0" err="1"/>
              <a:t>посматрано</a:t>
            </a:r>
            <a:r>
              <a:rPr lang="en-US" sz="2800" i="1" dirty="0"/>
              <a:t> у ц</a:t>
            </a:r>
            <a:r>
              <a:rPr lang="bs-Cyrl-BA" sz="2800" i="1" dirty="0"/>
              <a:t>ј</a:t>
            </a:r>
            <a:r>
              <a:rPr lang="en-US" sz="2800" i="1" dirty="0" err="1"/>
              <a:t>елини</a:t>
            </a:r>
            <a:r>
              <a:rPr lang="en-US" sz="2800" dirty="0"/>
              <a:t>.</a:t>
            </a:r>
          </a:p>
          <a:p>
            <a:pPr algn="l" rtl="0"/>
            <a:endParaRPr lang="en-US" sz="3200" dirty="0"/>
          </a:p>
          <a:p>
            <a:pPr algn="l" rtl="0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28706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Однос према наукама о одлучивању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202024"/>
            <a:ext cx="8229600" cy="3573301"/>
          </a:xfrm>
        </p:spPr>
        <p:txBody>
          <a:bodyPr>
            <a:noAutofit/>
          </a:bodyPr>
          <a:lstStyle/>
          <a:p>
            <a:pPr algn="just" rtl="0"/>
            <a:r>
              <a:rPr lang="en-US" altLang="en-US" sz="3200" dirty="0" err="1"/>
              <a:t>Мат</a:t>
            </a:r>
            <a:r>
              <a:rPr lang="bs-Latn-BA" altLang="en-US" sz="3200" dirty="0"/>
              <a:t>e</a:t>
            </a:r>
            <a:r>
              <a:rPr lang="bs-Cyrl-BA" altLang="en-US" sz="3200" dirty="0"/>
              <a:t>матичка економија</a:t>
            </a:r>
          </a:p>
          <a:p>
            <a:pPr lvl="1" algn="just"/>
            <a:r>
              <a:rPr lang="en-US" altLang="en-US" sz="2800" dirty="0" err="1"/>
              <a:t>Изражава</a:t>
            </a:r>
            <a:r>
              <a:rPr lang="en-US" altLang="en-US" sz="2800" dirty="0"/>
              <a:t> и анализира економске моделе користећи алате математике.</a:t>
            </a:r>
          </a:p>
          <a:p>
            <a:pPr algn="just" rtl="0"/>
            <a:r>
              <a:rPr lang="bs-Cyrl-BA" sz="3200" dirty="0"/>
              <a:t>Економетрија</a:t>
            </a:r>
            <a:endParaRPr lang="en-US" sz="3200" dirty="0"/>
          </a:p>
          <a:p>
            <a:pPr lvl="1" algn="just" rtl="0"/>
            <a:r>
              <a:rPr lang="en-US" sz="2800" dirty="0" err="1"/>
              <a:t>Прим</a:t>
            </a:r>
            <a:r>
              <a:rPr lang="bs-Cyrl-BA" sz="2800" dirty="0"/>
              <a:t>ј</a:t>
            </a:r>
            <a:r>
              <a:rPr lang="en-US" sz="2800" dirty="0" err="1"/>
              <a:t>ењује</a:t>
            </a:r>
            <a:r>
              <a:rPr lang="en-US" sz="2800" dirty="0"/>
              <a:t> статистичке алате на податке из </a:t>
            </a:r>
            <a:r>
              <a:rPr lang="en-US" sz="2800" dirty="0" err="1"/>
              <a:t>стварног</a:t>
            </a:r>
            <a:r>
              <a:rPr lang="en-US" sz="2800" dirty="0"/>
              <a:t> </a:t>
            </a:r>
            <a:r>
              <a:rPr lang="en-US" sz="2800" dirty="0" err="1"/>
              <a:t>св</a:t>
            </a:r>
            <a:r>
              <a:rPr lang="bs-Cyrl-BA" sz="2800" dirty="0"/>
              <a:t>иј</a:t>
            </a:r>
            <a:r>
              <a:rPr lang="en-US" sz="2800" dirty="0" err="1"/>
              <a:t>ета</a:t>
            </a:r>
            <a:r>
              <a:rPr lang="en-US" sz="2800" dirty="0"/>
              <a:t> </a:t>
            </a:r>
            <a:r>
              <a:rPr lang="en-US" sz="2800" dirty="0" err="1"/>
              <a:t>за</a:t>
            </a:r>
            <a:r>
              <a:rPr lang="en-US" sz="2800" dirty="0"/>
              <a:t> </a:t>
            </a:r>
            <a:r>
              <a:rPr lang="en-US" sz="2800" dirty="0" err="1"/>
              <a:t>проц</a:t>
            </a:r>
            <a:r>
              <a:rPr lang="bs-Cyrl-BA" sz="2800" dirty="0"/>
              <a:t>ј</a:t>
            </a:r>
            <a:r>
              <a:rPr lang="en-US" sz="2800" dirty="0" err="1"/>
              <a:t>ену</a:t>
            </a:r>
            <a:r>
              <a:rPr lang="en-US" sz="2800" dirty="0"/>
              <a:t> модела постулираних економском теоријом и за предвиђање.</a:t>
            </a:r>
          </a:p>
          <a:p>
            <a:pPr algn="l" rtl="0"/>
            <a:endParaRPr lang="en-US" sz="3200" dirty="0"/>
          </a:p>
          <a:p>
            <a:pPr algn="l" rtl="0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41972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391"/>
            <a:ext cx="7772400" cy="1609344"/>
          </a:xfrm>
        </p:spPr>
        <p:txBody>
          <a:bodyPr/>
          <a:lstStyle/>
          <a:p>
            <a:pPr algn="l" rtl="0"/>
            <a:r>
              <a:rPr lang="en-US" dirty="0"/>
              <a:t>Економска методологија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just" rtl="0"/>
            <a:r>
              <a:rPr lang="en-US" altLang="en-US" sz="2800" dirty="0"/>
              <a:t>Економски модели</a:t>
            </a:r>
          </a:p>
          <a:p>
            <a:pPr lvl="1" algn="just" rtl="0"/>
            <a:r>
              <a:rPr lang="en-US" altLang="en-US" sz="2800" dirty="0"/>
              <a:t>Апстрактно од детаља</a:t>
            </a:r>
          </a:p>
          <a:p>
            <a:pPr lvl="1" algn="just" rtl="0"/>
            <a:r>
              <a:rPr lang="en-US" altLang="en-US" sz="2800" dirty="0" err="1"/>
              <a:t>Фокусира</a:t>
            </a:r>
            <a:r>
              <a:rPr lang="bs-Cyrl-BA" altLang="en-US" sz="2800" dirty="0"/>
              <a:t>ти</a:t>
            </a:r>
            <a:r>
              <a:rPr lang="en-US" altLang="en-US" sz="2800" dirty="0"/>
              <a:t> се само на најважније детерминанте економског понашања</a:t>
            </a:r>
          </a:p>
          <a:p>
            <a:pPr algn="just" rtl="0"/>
            <a:r>
              <a:rPr lang="en-US" sz="2800" dirty="0"/>
              <a:t>Евалуација економских модела</a:t>
            </a:r>
          </a:p>
          <a:p>
            <a:pPr lvl="1" algn="just" rtl="0"/>
            <a:r>
              <a:rPr lang="en-US" sz="2800" dirty="0"/>
              <a:t>Евалуација се заснива на томе колико тачно предвиђа и колико логично </a:t>
            </a:r>
            <a:r>
              <a:rPr lang="en-US" sz="2800" dirty="0" err="1"/>
              <a:t>предвиђања</a:t>
            </a:r>
            <a:r>
              <a:rPr lang="en-US" sz="2800" dirty="0"/>
              <a:t> </a:t>
            </a:r>
            <a:r>
              <a:rPr lang="en-US" sz="2800" dirty="0" err="1"/>
              <a:t>сл</a:t>
            </a:r>
            <a:r>
              <a:rPr lang="bs-Cyrl-BA" sz="2800" dirty="0"/>
              <a:t>иј</a:t>
            </a:r>
            <a:r>
              <a:rPr lang="en-US" sz="2800" dirty="0" err="1"/>
              <a:t>еде</a:t>
            </a:r>
            <a:r>
              <a:rPr lang="en-US" sz="2800" dirty="0"/>
              <a:t> из претпоставки.</a:t>
            </a:r>
          </a:p>
          <a:p>
            <a:pPr algn="l" rtl="0"/>
            <a:endParaRPr lang="en-US" sz="2800" dirty="0"/>
          </a:p>
          <a:p>
            <a:pPr algn="l" rt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74989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Процес доношења одлука</a:t>
            </a:r>
          </a:p>
        </p:txBody>
      </p:sp>
      <p:sp>
        <p:nvSpPr>
          <p:cNvPr id="3" name="Оквир за текст 2">
            <a:extLst>
              <a:ext uri="{FF2B5EF4-FFF2-40B4-BE49-F238E27FC236}">
                <a16:creationId xmlns:a16="http://schemas.microsoft.com/office/drawing/2014/main" id="{35412EF6-DED9-2643-5201-E0A7C1DF1799}"/>
              </a:ext>
            </a:extLst>
          </p:cNvPr>
          <p:cNvSpPr txBox="1"/>
          <p:nvPr/>
        </p:nvSpPr>
        <p:spPr>
          <a:xfrm>
            <a:off x="1711156" y="2093976"/>
            <a:ext cx="5266588" cy="3108543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Дефинисати проблем</a:t>
            </a:r>
          </a:p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Одредити циљ</a:t>
            </a:r>
          </a:p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Идентификовати могућа рјешења</a:t>
            </a:r>
          </a:p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Одабрати најбоље могуће рјешење</a:t>
            </a:r>
          </a:p>
          <a:p>
            <a:pPr marL="342900" indent="-342900">
              <a:buFont typeface="+mj-lt"/>
              <a:buAutoNum type="arabicPeriod"/>
            </a:pPr>
            <a:r>
              <a:rPr lang="bs-Cyrl-BA" sz="2800" dirty="0"/>
              <a:t>Имплементирати одлуку</a:t>
            </a:r>
          </a:p>
        </p:txBody>
      </p:sp>
      <p:sp>
        <p:nvSpPr>
          <p:cNvPr id="4" name="Оквир за текст 3">
            <a:extLst>
              <a:ext uri="{FF2B5EF4-FFF2-40B4-BE49-F238E27FC236}">
                <a16:creationId xmlns:a16="http://schemas.microsoft.com/office/drawing/2014/main" id="{7ABA2FF6-4BE0-D48C-FB10-C05C307616BC}"/>
              </a:ext>
            </a:extLst>
          </p:cNvPr>
          <p:cNvSpPr txBox="1"/>
          <p:nvPr/>
        </p:nvSpPr>
        <p:spPr>
          <a:xfrm>
            <a:off x="1595028" y="5290524"/>
            <a:ext cx="66159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Cyrl-BA" sz="1400" dirty="0"/>
              <a:t>Слика 1-2 Процес одлучивања: пет основих корака процеса доношења </a:t>
            </a:r>
            <a:r>
              <a:rPr lang="bs-Cyrl-BA" sz="1400" dirty="0" smtClean="0"/>
              <a:t>одлука</a:t>
            </a:r>
          </a:p>
          <a:p>
            <a:pPr algn="ctr"/>
            <a:r>
              <a:rPr lang="bs-Cyrl-BA" sz="1400" dirty="0" smtClean="0"/>
              <a:t>Извор: Прилагођено према </a:t>
            </a:r>
            <a:r>
              <a:rPr lang="ru-RU" sz="1400" dirty="0"/>
              <a:t>Салваторе, Д. (2022). Економика за менаџере: начела и примјена у свјетској пракси. Загреб: МАТЕ. ISBN: 978-953-246 414-6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13564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sr-Cyrl-BA" dirty="0"/>
              <a:t>ПРЕДМЕТ И ОБУХВАТ ЕКОНОМИКЕ ПРЕДУЗЕЋА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67" y="2267191"/>
            <a:ext cx="3569045" cy="459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1753" y="2439722"/>
            <a:ext cx="2493994" cy="377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7706" y="1805526"/>
            <a:ext cx="6139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>
                <a:solidFill>
                  <a:schemeClr val="accent1">
                    <a:lumMod val="50000"/>
                  </a:schemeClr>
                </a:solidFill>
              </a:rPr>
              <a:t>Литература за припрему предавања</a:t>
            </a:r>
          </a:p>
        </p:txBody>
      </p:sp>
    </p:spTree>
    <p:extLst>
      <p:ext uri="{BB962C8B-B14F-4D97-AF65-F5344CB8AC3E}">
        <p14:creationId xmlns:p14="http://schemas.microsoft.com/office/powerpoint/2010/main" val="4067854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Теорија</a:t>
            </a:r>
            <a:r>
              <a:rPr lang="en-US" dirty="0"/>
              <a:t> </a:t>
            </a:r>
            <a:r>
              <a:rPr lang="bs-Cyrl-BA" dirty="0"/>
              <a:t>предузећа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903445"/>
            <a:ext cx="8229600" cy="3871880"/>
          </a:xfrm>
        </p:spPr>
        <p:txBody>
          <a:bodyPr>
            <a:normAutofit/>
          </a:bodyPr>
          <a:lstStyle/>
          <a:p>
            <a:pPr algn="just" rtl="0"/>
            <a:r>
              <a:rPr lang="bs-Cyrl-BA" altLang="en-US" sz="3200" dirty="0"/>
              <a:t>Предузеће</a:t>
            </a:r>
            <a:r>
              <a:rPr lang="en-US" altLang="en-US" sz="3200" dirty="0"/>
              <a:t>:</a:t>
            </a:r>
          </a:p>
          <a:p>
            <a:pPr lvl="1" algn="just" rtl="0"/>
            <a:r>
              <a:rPr lang="en-US" altLang="en-US" sz="2800" dirty="0"/>
              <a:t>комбинује и организује ресурсе у сврху производње добара и/или услуга </a:t>
            </a:r>
            <a:r>
              <a:rPr lang="en-US" altLang="en-US" sz="2800" dirty="0" err="1"/>
              <a:t>за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продају</a:t>
            </a:r>
            <a:endParaRPr lang="en-US" altLang="en-US" sz="2800" dirty="0"/>
          </a:p>
          <a:p>
            <a:pPr lvl="1" algn="just" rtl="0"/>
            <a:r>
              <a:rPr lang="en-US" altLang="en-US" sz="2800" dirty="0"/>
              <a:t>интернализује трансакције, смањујући трошкове трансакција.</a:t>
            </a:r>
            <a:endParaRPr lang="en-US" sz="2800" dirty="0"/>
          </a:p>
          <a:p>
            <a:pPr algn="just" rtl="0"/>
            <a:r>
              <a:rPr lang="en-US" altLang="en-US" sz="3200" dirty="0"/>
              <a:t>Према економској теорији:</a:t>
            </a:r>
          </a:p>
          <a:p>
            <a:pPr lvl="1" algn="just" rtl="0"/>
            <a:r>
              <a:rPr lang="en-US" altLang="en-US" sz="2800" dirty="0"/>
              <a:t>примарни циљ менаџера је да </a:t>
            </a:r>
            <a:r>
              <a:rPr lang="en-US" altLang="en-US" sz="2800" dirty="0" err="1"/>
              <a:t>максимизирају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вр</a:t>
            </a:r>
            <a:r>
              <a:rPr lang="bs-Cyrl-BA" altLang="en-US" sz="2800" dirty="0"/>
              <a:t>иј</a:t>
            </a:r>
            <a:r>
              <a:rPr lang="en-US" altLang="en-US" sz="2800" dirty="0" err="1"/>
              <a:t>едност</a:t>
            </a:r>
            <a:r>
              <a:rPr lang="en-US" altLang="en-US" sz="2800" dirty="0"/>
              <a:t> </a:t>
            </a:r>
            <a:r>
              <a:rPr lang="bs-Cyrl-BA" altLang="en-US" sz="2800" dirty="0"/>
              <a:t>предузећа</a:t>
            </a:r>
            <a:r>
              <a:rPr lang="en-US" altLang="en-US" sz="2800" dirty="0"/>
              <a:t>.</a:t>
            </a:r>
            <a:endParaRPr lang="en-US" sz="2800" dirty="0"/>
          </a:p>
          <a:p>
            <a:pPr algn="l" rtl="0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99007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9646"/>
            <a:ext cx="7772400" cy="1609344"/>
          </a:xfrm>
        </p:spPr>
        <p:txBody>
          <a:bodyPr/>
          <a:lstStyle/>
          <a:p>
            <a:pPr algn="l" rtl="0"/>
            <a:r>
              <a:rPr lang="en-US" dirty="0" err="1"/>
              <a:t>Вр</a:t>
            </a:r>
            <a:r>
              <a:rPr lang="bs-Cyrl-BA" dirty="0"/>
              <a:t>иј</a:t>
            </a:r>
            <a:r>
              <a:rPr lang="en-US" dirty="0" err="1"/>
              <a:t>едност</a:t>
            </a:r>
            <a:r>
              <a:rPr lang="en-US" dirty="0"/>
              <a:t> </a:t>
            </a:r>
            <a:r>
              <a:rPr lang="bs-Cyrl-BA" dirty="0"/>
              <a:t>предузећа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altLang="en-US" sz="3200" dirty="0" err="1"/>
              <a:t>Садашња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вр</a:t>
            </a:r>
            <a:r>
              <a:rPr lang="bs-Cyrl-BA" altLang="en-US" sz="3200" dirty="0"/>
              <a:t>иј</a:t>
            </a:r>
            <a:r>
              <a:rPr lang="en-US" altLang="en-US" sz="3200" dirty="0" err="1"/>
              <a:t>едност</a:t>
            </a:r>
            <a:r>
              <a:rPr lang="bs-Cyrl-BA" altLang="en-US" sz="3200" dirty="0"/>
              <a:t> (</a:t>
            </a:r>
            <a:r>
              <a:rPr lang="bs-Latn-BA" altLang="en-US" sz="3200" dirty="0"/>
              <a:t>engl. </a:t>
            </a:r>
            <a:r>
              <a:rPr lang="bs-Latn-BA" altLang="en-US" sz="3200" i="1" dirty="0"/>
              <a:t>Present Value – PV</a:t>
            </a:r>
            <a:r>
              <a:rPr lang="bs-Cyrl-BA" altLang="en-US" sz="3200" dirty="0"/>
              <a:t>)</a:t>
            </a:r>
            <a:r>
              <a:rPr lang="en-US" altLang="en-US" sz="3200" dirty="0"/>
              <a:t> свих очекиваних будућих добити</a:t>
            </a:r>
          </a:p>
        </p:txBody>
      </p:sp>
      <p:pic>
        <p:nvPicPr>
          <p:cNvPr id="4" name="Picture 7" descr="Eqn0102b">
            <a:extLst>
              <a:ext uri="{FF2B5EF4-FFF2-40B4-BE49-F238E27FC236}">
                <a16:creationId xmlns:a16="http://schemas.microsoft.com/office/drawing/2014/main" id="{F55A41A6-065D-4DDD-BB15-6487D2079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19400"/>
            <a:ext cx="606901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Eqn0103a">
            <a:extLst>
              <a:ext uri="{FF2B5EF4-FFF2-40B4-BE49-F238E27FC236}">
                <a16:creationId xmlns:a16="http://schemas.microsoft.com/office/drawing/2014/main" id="{0ECA3E4A-62BE-4CF3-A154-6B8C83A02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191000"/>
            <a:ext cx="51562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квир за текст 5">
            <a:extLst>
              <a:ext uri="{FF2B5EF4-FFF2-40B4-BE49-F238E27FC236}">
                <a16:creationId xmlns:a16="http://schemas.microsoft.com/office/drawing/2014/main" id="{D7530817-35D1-5C03-34CA-7EABF65D07D2}"/>
              </a:ext>
            </a:extLst>
          </p:cNvPr>
          <p:cNvSpPr txBox="1"/>
          <p:nvPr/>
        </p:nvSpPr>
        <p:spPr>
          <a:xfrm>
            <a:off x="1905000" y="4173356"/>
            <a:ext cx="177437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s-Cyrl-BA" sz="2400" dirty="0"/>
              <a:t>Вриједност предузећа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4707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B6D6E0-DA55-4B2F-9F41-DB12852E3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В</a:t>
            </a:r>
            <a:r>
              <a:rPr lang="bs-Latn-BA" dirty="0"/>
              <a:t>j</a:t>
            </a:r>
            <a:r>
              <a:rPr lang="en-US" dirty="0" err="1"/>
              <a:t>ежба</a:t>
            </a:r>
            <a:r>
              <a:rPr lang="en-US" dirty="0"/>
              <a:t> 1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36795B69-B550-4BCD-B81B-DE8DE553A6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006082"/>
            <a:ext cx="8229600" cy="3769243"/>
          </a:xfrm>
        </p:spPr>
        <p:txBody>
          <a:bodyPr>
            <a:normAutofit/>
          </a:bodyPr>
          <a:lstStyle/>
          <a:p>
            <a:pPr algn="just" rtl="0"/>
            <a:r>
              <a:rPr lang="en-US" sz="2800" dirty="0"/>
              <a:t>Колика </a:t>
            </a:r>
            <a:r>
              <a:rPr lang="en-US" sz="2800" dirty="0" err="1"/>
              <a:t>је</a:t>
            </a:r>
            <a:r>
              <a:rPr lang="en-US" sz="2800" dirty="0"/>
              <a:t> в</a:t>
            </a:r>
            <a:r>
              <a:rPr lang="sr-Cyrl-BA" sz="2800" dirty="0"/>
              <a:t>риј</a:t>
            </a:r>
            <a:r>
              <a:rPr lang="en-US" sz="2800" dirty="0" err="1"/>
              <a:t>едност</a:t>
            </a:r>
            <a:r>
              <a:rPr lang="en-US" sz="2800" dirty="0"/>
              <a:t> </a:t>
            </a:r>
            <a:r>
              <a:rPr lang="sr-Cyrl-BA" sz="2800" dirty="0"/>
              <a:t>предузећа</a:t>
            </a:r>
            <a:r>
              <a:rPr lang="en-US" sz="2800" dirty="0"/>
              <a:t> ако очекује да ће зарадити профит од 10.000, 20.000 и 50.000 долара у наредне три </a:t>
            </a:r>
            <a:r>
              <a:rPr lang="en-US" sz="2800" dirty="0" err="1"/>
              <a:t>године</a:t>
            </a:r>
            <a:r>
              <a:rPr lang="en-US" sz="2800" dirty="0"/>
              <a:t> </a:t>
            </a:r>
            <a:r>
              <a:rPr lang="en-US" sz="2800" dirty="0" err="1"/>
              <a:t>пр</a:t>
            </a:r>
            <a:r>
              <a:rPr lang="sr-Cyrl-BA" sz="2800" dirty="0" err="1"/>
              <a:t>иј</a:t>
            </a:r>
            <a:r>
              <a:rPr lang="en-US" sz="2800" dirty="0"/>
              <a:t>е </a:t>
            </a:r>
            <a:r>
              <a:rPr lang="en-US" sz="2800" dirty="0" err="1"/>
              <a:t>него</a:t>
            </a:r>
            <a:r>
              <a:rPr lang="en-US" sz="2800" dirty="0"/>
              <a:t> </a:t>
            </a:r>
            <a:r>
              <a:rPr lang="en-US" sz="2800" dirty="0" err="1"/>
              <a:t>што</a:t>
            </a:r>
            <a:r>
              <a:rPr lang="sr-Latn-BA" sz="2800" dirty="0"/>
              <a:t> </a:t>
            </a:r>
            <a:r>
              <a:rPr lang="sr-Cyrl-BA" sz="2800" dirty="0"/>
              <a:t>престане с радом</a:t>
            </a:r>
            <a:r>
              <a:rPr lang="en-US" sz="2800" dirty="0"/>
              <a:t> ако је дисконтна стопа 5 процената?</a:t>
            </a:r>
          </a:p>
        </p:txBody>
      </p:sp>
    </p:spTree>
    <p:extLst>
      <p:ext uri="{BB962C8B-B14F-4D97-AF65-F5344CB8AC3E}">
        <p14:creationId xmlns:p14="http://schemas.microsoft.com/office/powerpoint/2010/main" val="1885239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B6D6E0-DA55-4B2F-9F41-DB12852E3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Р</a:t>
            </a:r>
            <a:r>
              <a:rPr lang="sr-Cyrl-BA" dirty="0"/>
              <a:t>ј</a:t>
            </a:r>
            <a:r>
              <a:rPr lang="en-US" dirty="0" err="1"/>
              <a:t>ешавање</a:t>
            </a:r>
            <a:r>
              <a:rPr lang="en-US" dirty="0"/>
              <a:t> за </a:t>
            </a:r>
            <a:r>
              <a:rPr lang="en-US" dirty="0" err="1"/>
              <a:t>садашњу</a:t>
            </a:r>
            <a:r>
              <a:rPr lang="en-US" dirty="0"/>
              <a:t> </a:t>
            </a:r>
            <a:r>
              <a:rPr lang="en-US" dirty="0" err="1"/>
              <a:t>вр</a:t>
            </a:r>
            <a:r>
              <a:rPr lang="sr-Cyrl-BA" dirty="0" err="1"/>
              <a:t>иј</a:t>
            </a:r>
            <a:r>
              <a:rPr lang="en-US" dirty="0" err="1"/>
              <a:t>едност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36795B69-B550-4BCD-B81B-DE8DE553A6C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57200" y="2093976"/>
                <a:ext cx="8229600" cy="3681349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800" dirty="0" err="1"/>
                  <a:t>Прим</a:t>
                </a:r>
                <a:r>
                  <a:rPr lang="sr-Cyrl-BA" sz="2800" dirty="0" err="1"/>
                  <a:t>иј</a:t>
                </a:r>
                <a:r>
                  <a:rPr lang="en-US" sz="2800" dirty="0" err="1"/>
                  <a:t>ените</a:t>
                </a:r>
                <a:r>
                  <a:rPr lang="en-US" sz="2800" dirty="0"/>
                  <a:t> </a:t>
                </a:r>
                <a:r>
                  <a:rPr lang="en-US" sz="2800" dirty="0" err="1"/>
                  <a:t>једначин</a:t>
                </a:r>
                <a:r>
                  <a:rPr lang="sr-Cyrl-BA" sz="2800" dirty="0"/>
                  <a:t>у за израчунавање садашње вриједности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Има</a:t>
                </a:r>
                <a:r>
                  <a:rPr lang="sr-Cyrl-BA" sz="2800" dirty="0"/>
                  <a:t>ти</a:t>
                </a:r>
                <a:r>
                  <a:rPr lang="en-US" sz="2800" dirty="0"/>
                  <a:t> на уму да што је профит даље у будућности, то се </a:t>
                </a:r>
                <a:r>
                  <a:rPr lang="en-US" sz="2800" dirty="0" err="1"/>
                  <a:t>више</a:t>
                </a:r>
                <a:r>
                  <a:rPr lang="en-US" sz="2800" dirty="0"/>
                  <a:t> </a:t>
                </a:r>
                <a:r>
                  <a:rPr lang="en-US" sz="2800" dirty="0" err="1"/>
                  <a:t>дисконт</a:t>
                </a:r>
                <a:r>
                  <a:rPr lang="sr-Cyrl-BA" sz="2800" dirty="0"/>
                  <a:t>ује</a:t>
                </a:r>
                <a:r>
                  <a:rPr lang="en-US" sz="2800" dirty="0"/>
                  <a:t> по датој стопи.</a:t>
                </a:r>
              </a:p>
              <a:p>
                <a:pPr algn="l" rtl="0"/>
                <a:endParaRPr lang="en-US" sz="2800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36795B69-B550-4BCD-B81B-DE8DE553A6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57200" y="2093976"/>
                <a:ext cx="8229600" cy="3681349"/>
              </a:xfrm>
              <a:blipFill>
                <a:blip r:embed="rId2"/>
                <a:stretch>
                  <a:fillRect l="-963" t="-3151"/>
                </a:stretch>
              </a:blipFill>
            </p:spPr>
            <p:txBody>
              <a:bodyPr/>
              <a:lstStyle/>
              <a:p>
                <a:r>
                  <a:rPr lang="sr-Cyrl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4745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B6D6E0-DA55-4B2F-9F41-DB12852E3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Р</a:t>
            </a:r>
            <a:r>
              <a:rPr lang="sr-Cyrl-RS" dirty="0"/>
              <a:t>Ј</a:t>
            </a:r>
            <a:r>
              <a:rPr lang="en-US" dirty="0" err="1"/>
              <a:t>ешење</a:t>
            </a:r>
            <a:r>
              <a:rPr lang="en-US" dirty="0"/>
              <a:t> вежбе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36795B69-B550-4BCD-B81B-DE8DE553A6C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Autofit/>
              </a:bodyPr>
              <a:lstStyle/>
              <a:p>
                <a:pPr algn="l" rtl="0"/>
                <a:r>
                  <a:rPr lang="en-US" sz="3200" dirty="0"/>
                  <a:t>Садашња </a:t>
                </a:r>
                <a:r>
                  <a:rPr lang="en-US" sz="3200" dirty="0" err="1"/>
                  <a:t>вр</a:t>
                </a:r>
                <a:r>
                  <a:rPr lang="sr-Cyrl-BA" sz="3200" dirty="0" err="1"/>
                  <a:t>иј</a:t>
                </a:r>
                <a:r>
                  <a:rPr lang="en-US" sz="3200" dirty="0" err="1"/>
                  <a:t>едност</a:t>
                </a:r>
                <a:r>
                  <a:rPr lang="en-US" sz="3200" dirty="0"/>
                  <a:t> (PV) </a:t>
                </a:r>
                <a:r>
                  <a:rPr lang="sr-Cyrl-BA" sz="3200" dirty="0"/>
                  <a:t>предузећа</a:t>
                </a:r>
                <a:r>
                  <a:rPr lang="en-US" sz="3200" dirty="0"/>
                  <a:t> је</a:t>
                </a:r>
                <a14:m>
                  <m:oMath xmlns:m="http://schemas.openxmlformats.org/officeDocument/2006/math">
                    <m:r>
                      <a:rPr lang="sr-Cyrl-BA" sz="3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$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70,856.28</m:t>
                    </m:r>
                  </m:oMath>
                </a14:m>
                <a:r>
                  <a:rPr lang="en-US" sz="3200" dirty="0"/>
                  <a:t>.</a:t>
                </a:r>
              </a:p>
              <a:p>
                <a:pPr marL="457200" lvl="1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10,000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1.05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20,000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1.05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50,000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1.05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10,000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1.05</m:t>
                          </m:r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20,000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1.1025</m:t>
                          </m:r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50,000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1.1576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=9,523.81+18,140.59+43,191.28</m:t>
                      </m:r>
                    </m:oMath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=70,856.28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36795B69-B550-4BCD-B81B-DE8DE553A6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59" t="-3070" b="-10526"/>
                </a:stretch>
              </a:blipFill>
            </p:spPr>
            <p:txBody>
              <a:bodyPr/>
              <a:lstStyle/>
              <a:p>
                <a:r>
                  <a:rPr lang="sr-Cyrl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547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484632"/>
            <a:ext cx="8327571" cy="1609344"/>
          </a:xfrm>
        </p:spPr>
        <p:txBody>
          <a:bodyPr/>
          <a:lstStyle/>
          <a:p>
            <a:pPr algn="l" rtl="0"/>
            <a:r>
              <a:rPr lang="en-US" dirty="0"/>
              <a:t>Ограничења у </a:t>
            </a:r>
            <a:r>
              <a:rPr lang="en-US" dirty="0" err="1"/>
              <a:t>раду</a:t>
            </a:r>
            <a:r>
              <a:rPr lang="en-US" dirty="0"/>
              <a:t> </a:t>
            </a:r>
            <a:r>
              <a:rPr lang="sr-Cyrl-ME" dirty="0"/>
              <a:t>предузећа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982756"/>
            <a:ext cx="8229600" cy="4175125"/>
          </a:xfrm>
        </p:spPr>
        <p:txBody>
          <a:bodyPr>
            <a:noAutofit/>
          </a:bodyPr>
          <a:lstStyle/>
          <a:p>
            <a:pPr algn="just" rtl="0"/>
            <a:r>
              <a:rPr lang="en-US" altLang="en-US" sz="2800" dirty="0"/>
              <a:t>Ограничења са којима </a:t>
            </a:r>
            <a:r>
              <a:rPr lang="en-US" altLang="en-US" sz="2800" dirty="0" err="1"/>
              <a:t>се</a:t>
            </a:r>
            <a:r>
              <a:rPr lang="en-US" altLang="en-US" sz="2800" dirty="0"/>
              <a:t> </a:t>
            </a:r>
            <a:r>
              <a:rPr lang="sr-Cyrl-ME" altLang="en-US" sz="2800" dirty="0"/>
              <a:t>предузећа</a:t>
            </a:r>
            <a:r>
              <a:rPr lang="en-US" altLang="en-US" sz="2800" dirty="0"/>
              <a:t> суочавају:</a:t>
            </a:r>
          </a:p>
          <a:p>
            <a:pPr lvl="1" algn="just" rtl="0"/>
            <a:r>
              <a:rPr lang="en-US" altLang="en-US" sz="2400" dirty="0"/>
              <a:t>Ограничења ресурса</a:t>
            </a:r>
          </a:p>
          <a:p>
            <a:pPr lvl="1" algn="just" rtl="0"/>
            <a:r>
              <a:rPr lang="en-US" altLang="en-US" sz="2400" dirty="0"/>
              <a:t>Правна ограничења</a:t>
            </a:r>
          </a:p>
          <a:p>
            <a:pPr lvl="1" algn="just" rtl="0"/>
            <a:r>
              <a:rPr lang="en-US" altLang="en-US" sz="2400" dirty="0"/>
              <a:t>Менаџерска ограничења</a:t>
            </a:r>
          </a:p>
          <a:p>
            <a:pPr marL="457200" lvl="1" indent="0" algn="just" rtl="0">
              <a:buNone/>
            </a:pPr>
            <a:endParaRPr lang="en-US" altLang="en-US" sz="2400" dirty="0"/>
          </a:p>
          <a:p>
            <a:pPr algn="just" rtl="0"/>
            <a:r>
              <a:rPr lang="en-US" altLang="en-US" sz="2800" dirty="0"/>
              <a:t>Ограничена оптимизација:</a:t>
            </a:r>
          </a:p>
          <a:p>
            <a:pPr lvl="1" algn="just" rtl="0"/>
            <a:r>
              <a:rPr lang="en-US" altLang="en-US" sz="2400" dirty="0"/>
              <a:t>Примарни циљ или </a:t>
            </a:r>
            <a:r>
              <a:rPr lang="en-US" altLang="en-US" sz="2400" dirty="0" err="1"/>
              <a:t>циљ</a:t>
            </a:r>
            <a:r>
              <a:rPr lang="en-US" altLang="en-US" sz="2400" dirty="0"/>
              <a:t> </a:t>
            </a:r>
            <a:r>
              <a:rPr lang="sr-Cyrl-ME" altLang="en-US" sz="2400" dirty="0"/>
              <a:t>предузећа</a:t>
            </a:r>
            <a:r>
              <a:rPr lang="en-US" altLang="en-US" sz="2400" dirty="0"/>
              <a:t> је да максимизира богатство </a:t>
            </a:r>
            <a:r>
              <a:rPr lang="en-US" altLang="en-US" sz="2400" dirty="0" err="1"/>
              <a:t>или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вр</a:t>
            </a:r>
            <a:r>
              <a:rPr lang="sr-Cyrl-ME" altLang="en-US" sz="2400" dirty="0"/>
              <a:t>иј</a:t>
            </a:r>
            <a:r>
              <a:rPr lang="en-US" altLang="en-US" sz="2400" dirty="0" err="1"/>
              <a:t>едност</a:t>
            </a:r>
            <a:r>
              <a:rPr lang="en-US" altLang="en-US" sz="2400" dirty="0"/>
              <a:t> </a:t>
            </a:r>
            <a:r>
              <a:rPr lang="sr-Cyrl-ME" altLang="en-US" sz="2400" dirty="0"/>
              <a:t>предузећа</a:t>
            </a:r>
            <a:r>
              <a:rPr lang="en-US" altLang="en-US" sz="2400" dirty="0"/>
              <a:t> која је подложна ограничењима са којима се суочава.</a:t>
            </a:r>
          </a:p>
          <a:p>
            <a:pPr lvl="1" algn="l" rtl="0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95562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101"/>
            <a:ext cx="7772400" cy="1609344"/>
          </a:xfrm>
        </p:spPr>
        <p:txBody>
          <a:bodyPr/>
          <a:lstStyle/>
          <a:p>
            <a:pPr algn="l" rtl="0"/>
            <a:r>
              <a:rPr lang="en-US" dirty="0" err="1"/>
              <a:t>Алтернатив</a:t>
            </a:r>
            <a:r>
              <a:rPr lang="sr-Cyrl-ME" dirty="0"/>
              <a:t>не </a:t>
            </a:r>
            <a:r>
              <a:rPr lang="sr-Cyrl-ME" dirty="0" smtClean="0"/>
              <a:t>теорије</a:t>
            </a:r>
            <a:r>
              <a:rPr lang="sr-Cyrl-RS" dirty="0"/>
              <a:t> </a:t>
            </a:r>
            <a:r>
              <a:rPr lang="sr-Cyrl-RS" dirty="0" smtClean="0"/>
              <a:t>профита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just" rtl="0"/>
            <a:r>
              <a:rPr lang="en-US" altLang="en-US" sz="2800" dirty="0"/>
              <a:t>Максимизација продаје</a:t>
            </a:r>
          </a:p>
          <a:p>
            <a:pPr lvl="1" algn="just" rtl="0"/>
            <a:r>
              <a:rPr lang="en-US" altLang="en-US" sz="2400" dirty="0" err="1"/>
              <a:t>Максимизира</a:t>
            </a:r>
            <a:r>
              <a:rPr lang="sr-Cyrl-ME" altLang="en-US" sz="2400" dirty="0"/>
              <a:t>ти</a:t>
            </a:r>
            <a:r>
              <a:rPr lang="en-US" altLang="en-US" sz="2400" dirty="0"/>
              <a:t> продају након што се оствари адекватан профит</a:t>
            </a:r>
          </a:p>
          <a:p>
            <a:pPr marL="457200" lvl="1" indent="0" algn="just" rtl="0">
              <a:buNone/>
            </a:pPr>
            <a:endParaRPr lang="en-US" altLang="en-US" sz="2400" dirty="0"/>
          </a:p>
          <a:p>
            <a:pPr algn="just" rtl="0"/>
            <a:r>
              <a:rPr lang="en-US" altLang="en-US" sz="2800" dirty="0"/>
              <a:t>Максимизација корисности управљања</a:t>
            </a:r>
          </a:p>
          <a:p>
            <a:pPr lvl="1" algn="just" rtl="0"/>
            <a:r>
              <a:rPr lang="en-US" altLang="en-US" sz="2400" dirty="0"/>
              <a:t>Циљ је да </a:t>
            </a:r>
            <a:r>
              <a:rPr lang="en-US" altLang="en-US" sz="2400" dirty="0" err="1"/>
              <a:t>се</a:t>
            </a:r>
            <a:r>
              <a:rPr lang="en-US" altLang="en-US" sz="2400" dirty="0"/>
              <a:t> р</a:t>
            </a:r>
            <a:r>
              <a:rPr lang="sr-Cyrl-ME" altLang="en-US" sz="2400" dirty="0"/>
              <a:t>иј</a:t>
            </a:r>
            <a:r>
              <a:rPr lang="en-US" altLang="en-US" sz="2400" dirty="0" err="1"/>
              <a:t>еши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проблем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принцип</a:t>
            </a:r>
            <a:r>
              <a:rPr lang="sr-Cyrl-RS" altLang="en-US" sz="2400" dirty="0" smtClean="0"/>
              <a:t>ал</a:t>
            </a:r>
            <a:r>
              <a:rPr lang="en-US" altLang="en-US" sz="2400" dirty="0" smtClean="0"/>
              <a:t>-</a:t>
            </a:r>
            <a:r>
              <a:rPr lang="en-US" altLang="en-US" sz="2400" dirty="0" err="1" smtClean="0"/>
              <a:t>агент</a:t>
            </a:r>
            <a:endParaRPr lang="en-US" altLang="en-US" sz="2400" dirty="0"/>
          </a:p>
          <a:p>
            <a:pPr marL="457200" lvl="1" indent="0" algn="just" rtl="0">
              <a:buNone/>
            </a:pPr>
            <a:endParaRPr lang="en-US" altLang="en-US" sz="2400" dirty="0"/>
          </a:p>
          <a:p>
            <a:pPr algn="just" rtl="0"/>
            <a:r>
              <a:rPr lang="en-US" altLang="en-US" sz="2800" dirty="0"/>
              <a:t>Задовољавајуће понашање</a:t>
            </a:r>
          </a:p>
          <a:p>
            <a:pPr lvl="1" algn="just" rtl="0"/>
            <a:r>
              <a:rPr lang="en-US" altLang="en-US" sz="2400" dirty="0" err="1"/>
              <a:t>Због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неизв</a:t>
            </a:r>
            <a:r>
              <a:rPr lang="sr-Cyrl-ME" altLang="en-US" sz="2400" dirty="0"/>
              <a:t>ј</a:t>
            </a:r>
            <a:r>
              <a:rPr lang="en-US" altLang="en-US" sz="2400" dirty="0" err="1"/>
              <a:t>есности</a:t>
            </a:r>
            <a:r>
              <a:rPr lang="en-US" altLang="en-US" sz="2400" dirty="0"/>
              <a:t> и недостатка података, </a:t>
            </a:r>
            <a:r>
              <a:rPr lang="sr-Cyrl-ME" altLang="en-US" sz="2400" dirty="0"/>
              <a:t>предузећа</a:t>
            </a:r>
            <a:r>
              <a:rPr lang="en-US" altLang="en-US" sz="2400" dirty="0"/>
              <a:t> теже </a:t>
            </a:r>
            <a:r>
              <a:rPr lang="en-US" altLang="en-US" sz="2400" dirty="0" err="1"/>
              <a:t>неком</a:t>
            </a:r>
            <a:r>
              <a:rPr lang="en-US" altLang="en-US" sz="2400" dirty="0"/>
              <a:t> м</a:t>
            </a:r>
            <a:r>
              <a:rPr lang="sr-Cyrl-ME" altLang="en-US" sz="2400" dirty="0"/>
              <a:t>ј</a:t>
            </a:r>
            <a:r>
              <a:rPr lang="en-US" altLang="en-US" sz="2400" dirty="0" err="1"/>
              <a:t>ерљивом</a:t>
            </a:r>
            <a:r>
              <a:rPr lang="en-US" altLang="en-US" sz="2400" dirty="0"/>
              <a:t> и достижном циљу</a:t>
            </a:r>
          </a:p>
          <a:p>
            <a:pPr lvl="1" algn="l" rtl="0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18832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486" y="167392"/>
            <a:ext cx="7772400" cy="1609344"/>
          </a:xfrm>
        </p:spPr>
        <p:txBody>
          <a:bodyPr>
            <a:normAutofit/>
          </a:bodyPr>
          <a:lstStyle/>
          <a:p>
            <a:pPr algn="l" rtl="0"/>
            <a:r>
              <a:rPr lang="sr-Cyrl-ME" dirty="0"/>
              <a:t>Рачуноводствени</a:t>
            </a:r>
            <a:r>
              <a:rPr lang="en-US" dirty="0"/>
              <a:t> </a:t>
            </a:r>
            <a:r>
              <a:rPr lang="sr-Cyrl-ME" dirty="0"/>
              <a:t>наспрам</a:t>
            </a:r>
            <a:r>
              <a:rPr lang="en-US" dirty="0"/>
              <a:t> економског профита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just" rtl="0"/>
            <a:r>
              <a:rPr lang="en-US" altLang="en-US" sz="2800" dirty="0"/>
              <a:t>Пословни или рачуноводствени профит:</a:t>
            </a:r>
          </a:p>
          <a:p>
            <a:pPr lvl="1" algn="just" rtl="0"/>
            <a:r>
              <a:rPr lang="en-US" altLang="en-US" sz="2400" dirty="0"/>
              <a:t>Укупан </a:t>
            </a:r>
            <a:r>
              <a:rPr lang="en-US" altLang="en-US" sz="2400" dirty="0" err="1"/>
              <a:t>приход</a:t>
            </a:r>
            <a:r>
              <a:rPr lang="en-US" altLang="en-US" sz="2400" dirty="0"/>
              <a:t> </a:t>
            </a:r>
            <a:r>
              <a:rPr lang="sr-Cyrl-ME" altLang="en-US" sz="2400" dirty="0"/>
              <a:t>умањен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експлицитни</a:t>
            </a:r>
            <a:r>
              <a:rPr lang="sr-Cyrl-ME" altLang="en-US" sz="2400" dirty="0"/>
              <a:t>м</a:t>
            </a:r>
            <a:r>
              <a:rPr lang="en-US" altLang="en-US" sz="2400" dirty="0"/>
              <a:t> или </a:t>
            </a:r>
            <a:r>
              <a:rPr lang="en-US" altLang="en-US" sz="2400" dirty="0" err="1"/>
              <a:t>рачуноводствени</a:t>
            </a:r>
            <a:r>
              <a:rPr lang="en-US" altLang="en-US" sz="2400" dirty="0"/>
              <a:t> </a:t>
            </a:r>
            <a:r>
              <a:rPr lang="en-US" altLang="en-US" sz="2400" dirty="0" err="1"/>
              <a:t>трошкови</a:t>
            </a:r>
            <a:r>
              <a:rPr lang="sr-Cyrl-ME" altLang="en-US" sz="2400" dirty="0"/>
              <a:t>ма</a:t>
            </a:r>
            <a:r>
              <a:rPr lang="en-US" altLang="en-US" sz="2400" dirty="0"/>
              <a:t>.</a:t>
            </a:r>
          </a:p>
          <a:p>
            <a:pPr marL="457200" lvl="1" indent="0" algn="just" rtl="0">
              <a:buNone/>
            </a:pPr>
            <a:endParaRPr lang="en-US" altLang="en-US" sz="2400" dirty="0"/>
          </a:p>
          <a:p>
            <a:pPr algn="just" rtl="0"/>
            <a:r>
              <a:rPr lang="en-US" altLang="en-US" sz="2800" dirty="0"/>
              <a:t>Економски профит:</a:t>
            </a:r>
          </a:p>
          <a:p>
            <a:pPr lvl="1" algn="just" rtl="0"/>
            <a:r>
              <a:rPr lang="en-US" altLang="en-US" sz="2400" dirty="0"/>
              <a:t>Укупан </a:t>
            </a:r>
            <a:r>
              <a:rPr lang="en-US" altLang="en-US" sz="2400" dirty="0" err="1"/>
              <a:t>приход</a:t>
            </a:r>
            <a:r>
              <a:rPr lang="en-US" altLang="en-US" sz="2400" dirty="0"/>
              <a:t> </a:t>
            </a:r>
            <a:r>
              <a:rPr lang="sr-Cyrl-ME" altLang="en-US" sz="2400" dirty="0"/>
              <a:t>умањен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експлицитни</a:t>
            </a:r>
            <a:r>
              <a:rPr lang="sr-Cyrl-ME" altLang="en-US" sz="2400" dirty="0"/>
              <a:t>м</a:t>
            </a:r>
            <a:r>
              <a:rPr lang="en-US" altLang="en-US" sz="2400" dirty="0"/>
              <a:t> и </a:t>
            </a:r>
            <a:r>
              <a:rPr lang="en-US" altLang="en-US" sz="2400" dirty="0" err="1"/>
              <a:t>имплицитни</a:t>
            </a:r>
            <a:r>
              <a:rPr lang="sr-Cyrl-ME" altLang="en-US" sz="2400" dirty="0"/>
              <a:t>м</a:t>
            </a:r>
            <a:r>
              <a:rPr lang="en-US" altLang="en-US" sz="2400" dirty="0"/>
              <a:t> </a:t>
            </a:r>
            <a:r>
              <a:rPr lang="en-US" altLang="en-US" sz="2400" dirty="0" err="1"/>
              <a:t>трошкови</a:t>
            </a:r>
            <a:r>
              <a:rPr lang="sr-Cyrl-ME" altLang="en-US" sz="2400" dirty="0"/>
              <a:t>ма</a:t>
            </a:r>
            <a:r>
              <a:rPr lang="en-US" altLang="en-US" sz="2400" dirty="0"/>
              <a:t>.</a:t>
            </a:r>
          </a:p>
          <a:p>
            <a:pPr marL="457200" lvl="1" indent="0" algn="just" rtl="0">
              <a:buNone/>
            </a:pPr>
            <a:endParaRPr lang="en-US" altLang="en-US" sz="2400" dirty="0"/>
          </a:p>
          <a:p>
            <a:pPr algn="just" rtl="0"/>
            <a:r>
              <a:rPr lang="en-US" altLang="en-US" sz="2800" dirty="0"/>
              <a:t>Опортунитетни трошак:</a:t>
            </a:r>
          </a:p>
          <a:p>
            <a:pPr lvl="1" algn="just" rtl="0"/>
            <a:r>
              <a:rPr lang="en-US" altLang="en-US" sz="2400" dirty="0" err="1"/>
              <a:t>Имплицитна</a:t>
            </a:r>
            <a:r>
              <a:rPr lang="en-US" altLang="en-US" sz="2400" dirty="0"/>
              <a:t> </a:t>
            </a:r>
            <a:r>
              <a:rPr lang="en-US" altLang="en-US" sz="2400" dirty="0" err="1"/>
              <a:t>вр</a:t>
            </a:r>
            <a:r>
              <a:rPr lang="sr-Cyrl-ME" altLang="en-US" sz="2400" dirty="0"/>
              <a:t>иј</a:t>
            </a:r>
            <a:r>
              <a:rPr lang="en-US" altLang="en-US" sz="2400" dirty="0" err="1"/>
              <a:t>едност</a:t>
            </a:r>
            <a:r>
              <a:rPr lang="en-US" altLang="en-US" sz="2400" dirty="0"/>
              <a:t> ресурса у његовој најбољој алтернативној употреби.</a:t>
            </a:r>
          </a:p>
        </p:txBody>
      </p:sp>
    </p:spTree>
    <p:extLst>
      <p:ext uri="{BB962C8B-B14F-4D97-AF65-F5344CB8AC3E}">
        <p14:creationId xmlns:p14="http://schemas.microsoft.com/office/powerpoint/2010/main" val="3223217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832" y="214045"/>
            <a:ext cx="7772400" cy="1609344"/>
          </a:xfrm>
        </p:spPr>
        <p:txBody>
          <a:bodyPr/>
          <a:lstStyle/>
          <a:p>
            <a:pPr algn="l" rtl="0"/>
            <a:r>
              <a:rPr lang="en-US" dirty="0" err="1"/>
              <a:t>Разум</a:t>
            </a:r>
            <a:r>
              <a:rPr lang="sr-Cyrl-ME" dirty="0"/>
              <a:t>иј</a:t>
            </a:r>
            <a:r>
              <a:rPr lang="en-US" dirty="0" err="1"/>
              <a:t>евање</a:t>
            </a:r>
            <a:r>
              <a:rPr lang="en-US" dirty="0"/>
              <a:t> трошкова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just" rtl="0"/>
            <a:r>
              <a:rPr lang="en-US" altLang="en-US" sz="3200" dirty="0"/>
              <a:t>Експлицитни или рачуноводствени трошкови:</a:t>
            </a:r>
          </a:p>
          <a:p>
            <a:pPr lvl="1" algn="just" rtl="0"/>
            <a:r>
              <a:rPr lang="en-US" altLang="en-US" sz="2800" dirty="0"/>
              <a:t>Стварни </a:t>
            </a:r>
            <a:r>
              <a:rPr lang="en-US" altLang="en-US" sz="2800" dirty="0" err="1"/>
              <a:t>трошкови</a:t>
            </a:r>
            <a:r>
              <a:rPr lang="en-US" altLang="en-US" sz="2800" dirty="0"/>
              <a:t> </a:t>
            </a:r>
            <a:r>
              <a:rPr lang="sr-Cyrl-ME" altLang="en-US" sz="2800" dirty="0"/>
              <a:t>предузећа</a:t>
            </a:r>
            <a:r>
              <a:rPr lang="en-US" altLang="en-US" sz="2800" dirty="0"/>
              <a:t> за куповину </a:t>
            </a:r>
            <a:r>
              <a:rPr lang="en-US" altLang="en-US" sz="2800" dirty="0" err="1"/>
              <a:t>или</a:t>
            </a:r>
            <a:r>
              <a:rPr lang="en-US" altLang="en-US" sz="2800" dirty="0"/>
              <a:t> </a:t>
            </a:r>
            <a:r>
              <a:rPr lang="sr-Cyrl-ME" altLang="en-US" sz="2800" dirty="0"/>
              <a:t>закуп</a:t>
            </a:r>
            <a:r>
              <a:rPr lang="en-US" altLang="en-US" sz="2800" dirty="0"/>
              <a:t> инпута.</a:t>
            </a:r>
          </a:p>
          <a:p>
            <a:pPr marL="457200" lvl="1" indent="0" algn="just" rtl="0">
              <a:buNone/>
            </a:pPr>
            <a:endParaRPr lang="en-US" altLang="en-US" sz="2800" dirty="0"/>
          </a:p>
          <a:p>
            <a:pPr algn="just" rtl="0"/>
            <a:r>
              <a:rPr lang="en-US" altLang="en-US" sz="3200" dirty="0"/>
              <a:t>Имплицитни или опортунитетни трошкови:</a:t>
            </a:r>
          </a:p>
          <a:p>
            <a:pPr lvl="1" algn="just" rtl="0"/>
            <a:r>
              <a:rPr lang="en-US" altLang="en-US" sz="2800" dirty="0" err="1"/>
              <a:t>Вр</a:t>
            </a:r>
            <a:r>
              <a:rPr lang="sr-Cyrl-ME" altLang="en-US" sz="2800" dirty="0"/>
              <a:t>иј</a:t>
            </a:r>
            <a:r>
              <a:rPr lang="en-US" altLang="en-US" sz="2800" dirty="0" err="1"/>
              <a:t>едност</a:t>
            </a:r>
            <a:r>
              <a:rPr lang="en-US" altLang="en-US" sz="2800" dirty="0"/>
              <a:t> инпута </a:t>
            </a:r>
            <a:r>
              <a:rPr lang="en-US" altLang="en-US" sz="2800" dirty="0" err="1"/>
              <a:t>које</a:t>
            </a:r>
            <a:r>
              <a:rPr lang="en-US" altLang="en-US" sz="2800" dirty="0"/>
              <a:t> </a:t>
            </a:r>
            <a:r>
              <a:rPr lang="sr-Cyrl-ME" altLang="en-US" sz="2800" dirty="0"/>
              <a:t>предузеће</a:t>
            </a:r>
            <a:r>
              <a:rPr lang="en-US" altLang="en-US" sz="2800" dirty="0"/>
              <a:t> </a:t>
            </a:r>
            <a:r>
              <a:rPr lang="en-US" altLang="en-US" sz="2800" dirty="0" err="1"/>
              <a:t>пос</a:t>
            </a:r>
            <a:r>
              <a:rPr lang="sr-Cyrl-ME" altLang="en-US" sz="2800" dirty="0"/>
              <a:t>ј</a:t>
            </a:r>
            <a:r>
              <a:rPr lang="en-US" altLang="en-US" sz="2800" dirty="0" err="1"/>
              <a:t>едује</a:t>
            </a:r>
            <a:r>
              <a:rPr lang="en-US" altLang="en-US" sz="2800" dirty="0"/>
              <a:t> и користи у сопственим производним процесима.</a:t>
            </a:r>
          </a:p>
        </p:txBody>
      </p:sp>
    </p:spTree>
    <p:extLst>
      <p:ext uri="{BB962C8B-B14F-4D97-AF65-F5344CB8AC3E}">
        <p14:creationId xmlns:p14="http://schemas.microsoft.com/office/powerpoint/2010/main" val="846933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A4E00A-6897-4169-91C5-4ACCCB49D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В</a:t>
            </a:r>
            <a:r>
              <a:rPr lang="sr-Cyrl-RS" dirty="0"/>
              <a:t>Ј</a:t>
            </a:r>
            <a:r>
              <a:rPr lang="en-US" dirty="0" err="1"/>
              <a:t>ежба</a:t>
            </a:r>
            <a:r>
              <a:rPr lang="en-US" dirty="0"/>
              <a:t> 2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679E8569-96CA-4A72-8E3B-1E02045089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just" rtl="0"/>
            <a:r>
              <a:rPr lang="en-US" sz="3200" dirty="0"/>
              <a:t>Емили напушта свој посао од 80.000 долара годишње да би </a:t>
            </a:r>
            <a:r>
              <a:rPr lang="en-US" sz="3200" dirty="0" err="1"/>
              <a:t>отворила</a:t>
            </a:r>
            <a:r>
              <a:rPr lang="en-US" sz="3200" dirty="0"/>
              <a:t> </a:t>
            </a:r>
            <a:r>
              <a:rPr lang="en-US" sz="3200" dirty="0" err="1"/>
              <a:t>драгуљарницу</a:t>
            </a:r>
            <a:r>
              <a:rPr lang="en-US" sz="3200" dirty="0"/>
              <a:t> у згради </a:t>
            </a:r>
            <a:r>
              <a:rPr lang="en-US" sz="3200" dirty="0" err="1"/>
              <a:t>коју</a:t>
            </a:r>
            <a:r>
              <a:rPr lang="en-US" sz="3200" dirty="0"/>
              <a:t> </a:t>
            </a:r>
            <a:r>
              <a:rPr lang="en-US" sz="3200" dirty="0" err="1"/>
              <a:t>пос</a:t>
            </a:r>
            <a:r>
              <a:rPr lang="sr-Cyrl-ME" sz="3200" dirty="0"/>
              <a:t>ј</a:t>
            </a:r>
            <a:r>
              <a:rPr lang="en-US" sz="3200" dirty="0" err="1"/>
              <a:t>едује</a:t>
            </a:r>
            <a:r>
              <a:rPr lang="en-US" sz="3200" dirty="0"/>
              <a:t>. </a:t>
            </a:r>
            <a:r>
              <a:rPr lang="en-US" sz="3200" dirty="0" err="1"/>
              <a:t>Раније</a:t>
            </a:r>
            <a:r>
              <a:rPr lang="en-US" sz="3200" dirty="0"/>
              <a:t> </a:t>
            </a:r>
            <a:r>
              <a:rPr lang="en-US" sz="3200" dirty="0" err="1"/>
              <a:t>је</a:t>
            </a:r>
            <a:r>
              <a:rPr lang="en-US" sz="3200" dirty="0"/>
              <a:t> </a:t>
            </a:r>
            <a:r>
              <a:rPr lang="en-US" sz="3200" dirty="0" err="1"/>
              <a:t>изнај</a:t>
            </a:r>
            <a:r>
              <a:rPr lang="sr-Cyrl-RS" sz="3200" dirty="0"/>
              <a:t>мљивала</a:t>
            </a:r>
            <a:r>
              <a:rPr lang="en-US" sz="3200" dirty="0"/>
              <a:t> за 2.000 </a:t>
            </a:r>
            <a:r>
              <a:rPr lang="en-US" sz="3200" dirty="0" err="1"/>
              <a:t>долара</a:t>
            </a:r>
            <a:r>
              <a:rPr lang="en-US" sz="3200" dirty="0"/>
              <a:t> м</a:t>
            </a:r>
            <a:r>
              <a:rPr lang="sr-Cyrl-ME" sz="3200" dirty="0"/>
              <a:t>ј</a:t>
            </a:r>
            <a:r>
              <a:rPr lang="en-US" sz="3200" dirty="0" err="1"/>
              <a:t>есечно</a:t>
            </a:r>
            <a:r>
              <a:rPr lang="en-US" sz="3200" dirty="0"/>
              <a:t>. Она очекује да ће њени приходи </a:t>
            </a:r>
            <a:r>
              <a:rPr lang="en-US" sz="3200" dirty="0" err="1"/>
              <a:t>бити</a:t>
            </a:r>
            <a:r>
              <a:rPr lang="en-US" sz="3200" dirty="0"/>
              <a:t> 110</a:t>
            </a:r>
            <a:r>
              <a:rPr lang="sr-Cyrl-RS" sz="3200" dirty="0"/>
              <a:t>.</a:t>
            </a:r>
            <a:r>
              <a:rPr lang="en-US" sz="3200" dirty="0"/>
              <a:t>000 долара, док ће рачуноводствени трошкови бити 15.000 долара. Колики је очекивани пословни и економски профит? Да ли јој се исплати да започне овај посао?</a:t>
            </a:r>
          </a:p>
        </p:txBody>
      </p:sp>
    </p:spTree>
    <p:extLst>
      <p:ext uri="{BB962C8B-B14F-4D97-AF65-F5344CB8AC3E}">
        <p14:creationId xmlns:p14="http://schemas.microsoft.com/office/powerpoint/2010/main" val="1670501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dirty="0" err="1"/>
              <a:t>Природа</a:t>
            </a:r>
            <a:r>
              <a:rPr lang="en-US" dirty="0"/>
              <a:t> и </a:t>
            </a:r>
            <a:r>
              <a:rPr lang="en-US" dirty="0" err="1"/>
              <a:t>обим</a:t>
            </a:r>
            <a:r>
              <a:rPr lang="en-US" dirty="0"/>
              <a:t> </a:t>
            </a:r>
            <a:r>
              <a:rPr lang="sr-Cyrl-BA" dirty="0"/>
              <a:t>Економике предузећа или М</a:t>
            </a:r>
            <a:r>
              <a:rPr lang="en-US" dirty="0" err="1"/>
              <a:t>енаџ</a:t>
            </a:r>
            <a:r>
              <a:rPr lang="sr-Cyrl-BA" dirty="0"/>
              <a:t>ерске</a:t>
            </a:r>
            <a:r>
              <a:rPr lang="en-US" dirty="0"/>
              <a:t> економије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2514" y="2309327"/>
            <a:ext cx="8229600" cy="4175125"/>
          </a:xfrm>
        </p:spPr>
        <p:txBody>
          <a:bodyPr>
            <a:normAutofit/>
          </a:bodyPr>
          <a:lstStyle/>
          <a:p>
            <a:pPr algn="l" rtl="0"/>
            <a:r>
              <a:rPr lang="en-US" dirty="0" err="1"/>
              <a:t>Обим</a:t>
            </a:r>
            <a:r>
              <a:rPr lang="en-US" dirty="0"/>
              <a:t> </a:t>
            </a:r>
            <a:r>
              <a:rPr lang="sr-Cyrl-BA" dirty="0"/>
              <a:t>Економике предузећа или М</a:t>
            </a:r>
            <a:r>
              <a:rPr lang="en-US" dirty="0" err="1"/>
              <a:t>енаџе</a:t>
            </a:r>
            <a:r>
              <a:rPr lang="sr-Cyrl-BA" dirty="0" err="1"/>
              <a:t>рске</a:t>
            </a:r>
            <a:r>
              <a:rPr lang="en-US" dirty="0"/>
              <a:t> </a:t>
            </a:r>
            <a:r>
              <a:rPr lang="en-US" dirty="0" err="1"/>
              <a:t>економије</a:t>
            </a:r>
            <a:r>
              <a:rPr lang="sr-Cyrl-BA" dirty="0"/>
              <a:t> (</a:t>
            </a:r>
            <a:r>
              <a:rPr lang="en-US" dirty="0" err="1"/>
              <a:t>engl.</a:t>
            </a:r>
            <a:r>
              <a:rPr lang="en-US" dirty="0"/>
              <a:t> </a:t>
            </a:r>
            <a:r>
              <a:rPr lang="en-US" i="1" dirty="0"/>
              <a:t>Managerial Economics</a:t>
            </a:r>
            <a:r>
              <a:rPr lang="en-US" dirty="0"/>
              <a:t>)</a:t>
            </a:r>
          </a:p>
          <a:p>
            <a:pPr algn="l" rtl="0"/>
            <a:r>
              <a:rPr lang="en-US" dirty="0"/>
              <a:t>Основни процес доношења одлука</a:t>
            </a:r>
          </a:p>
          <a:p>
            <a:pPr algn="l" rtl="0"/>
            <a:r>
              <a:rPr lang="sr-Cyrl-BA" dirty="0"/>
              <a:t>Теорија </a:t>
            </a:r>
            <a:r>
              <a:rPr lang="bs-Cyrl-BA" dirty="0"/>
              <a:t>предузећа</a:t>
            </a:r>
            <a:endParaRPr lang="en-US" dirty="0"/>
          </a:p>
          <a:p>
            <a:pPr algn="l" rtl="0"/>
            <a:r>
              <a:rPr lang="en-US" dirty="0"/>
              <a:t>Природа и </a:t>
            </a:r>
            <a:r>
              <a:rPr lang="en-US" dirty="0" err="1"/>
              <a:t>функција</a:t>
            </a:r>
            <a:r>
              <a:rPr lang="en-US" dirty="0"/>
              <a:t> </a:t>
            </a:r>
            <a:r>
              <a:rPr lang="en-US" dirty="0" err="1" smtClean="0"/>
              <a:t>профита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1119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975F523-D14C-4C93-B928-B9A17C64E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Препознавање трошкова</a:t>
            </a:r>
          </a:p>
        </p:txBody>
      </p:sp>
      <p:sp>
        <p:nvSpPr>
          <p:cNvPr id="6" name="Teksto vietos rezervavimo ženklas 2">
            <a:extLst>
              <a:ext uri="{FF2B5EF4-FFF2-40B4-BE49-F238E27FC236}">
                <a16:creationId xmlns:a16="http://schemas.microsoft.com/office/drawing/2014/main" id="{4522075B-090E-4A48-9A32-A5AE287EA9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1143001"/>
          </a:xfrm>
        </p:spPr>
        <p:txBody>
          <a:bodyPr>
            <a:noAutofit/>
          </a:bodyPr>
          <a:lstStyle/>
          <a:p>
            <a:pPr algn="just" rtl="0"/>
            <a:r>
              <a:rPr lang="en-US" sz="2800" dirty="0" err="1"/>
              <a:t>Идентифик</a:t>
            </a:r>
            <a:r>
              <a:rPr lang="sr-Cyrl-ME" sz="2800" dirty="0"/>
              <a:t>овати</a:t>
            </a:r>
            <a:r>
              <a:rPr lang="en-US" sz="2800" dirty="0"/>
              <a:t> рачуноводствене (експлицитне) и опортунитетне (имплицитне) трошкове.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F244B6-B8FA-42EF-BC62-47AD7A4AE3AE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14146139"/>
              </p:ext>
            </p:extLst>
          </p:nvPr>
        </p:nvGraphicFramePr>
        <p:xfrm>
          <a:off x="457200" y="2984921"/>
          <a:ext cx="8229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9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8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2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Пословни приходи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Рачуноводствени (експлицитни) трошкови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Опортунитетни (имплицитни) трошкови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$</a:t>
                      </a:r>
                      <a:r>
                        <a:rPr lang="en-US" sz="2400" dirty="0" smtClean="0"/>
                        <a:t>110</a:t>
                      </a:r>
                      <a:r>
                        <a:rPr lang="sr-Cyrl-RS" sz="2400" dirty="0" smtClean="0"/>
                        <a:t>.</a:t>
                      </a:r>
                      <a:r>
                        <a:rPr lang="en-US" sz="2400" dirty="0" smtClean="0"/>
                        <a:t>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$</a:t>
                      </a:r>
                      <a:r>
                        <a:rPr lang="en-US" sz="2400" dirty="0" smtClean="0"/>
                        <a:t>15</a:t>
                      </a:r>
                      <a:r>
                        <a:rPr lang="sr-Cyrl-RS" sz="2400" dirty="0" smtClean="0"/>
                        <a:t>.</a:t>
                      </a:r>
                      <a:r>
                        <a:rPr lang="en-US" sz="2400" dirty="0" smtClean="0"/>
                        <a:t>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$</a:t>
                      </a:r>
                      <a:r>
                        <a:rPr lang="en-US" sz="2400" dirty="0" smtClean="0"/>
                        <a:t>80</a:t>
                      </a:r>
                      <a:r>
                        <a:rPr lang="sr-Cyrl-RS" sz="2400" dirty="0" smtClean="0"/>
                        <a:t>.</a:t>
                      </a:r>
                      <a:r>
                        <a:rPr lang="en-US" sz="2400" dirty="0" smtClean="0"/>
                        <a:t>000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dirty="0"/>
                        <a:t>$</a:t>
                      </a:r>
                      <a:r>
                        <a:rPr lang="en-US" sz="2400" dirty="0" smtClean="0"/>
                        <a:t>2</a:t>
                      </a:r>
                      <a:r>
                        <a:rPr lang="sr-Cyrl-RS" sz="2400" dirty="0" smtClean="0"/>
                        <a:t>.</a:t>
                      </a:r>
                      <a:r>
                        <a:rPr lang="en-US" sz="2400" dirty="0" smtClean="0"/>
                        <a:t>000*12</a:t>
                      </a:r>
                      <a:r>
                        <a:rPr lang="en-US" sz="2400" dirty="0"/>
                        <a:t>=$</a:t>
                      </a:r>
                      <a:r>
                        <a:rPr lang="en-US" sz="2400" dirty="0" smtClean="0"/>
                        <a:t>24</a:t>
                      </a:r>
                      <a:r>
                        <a:rPr lang="sr-Cyrl-RS" sz="2400" dirty="0" smtClean="0"/>
                        <a:t>.</a:t>
                      </a:r>
                      <a:r>
                        <a:rPr lang="en-US" sz="2400" dirty="0" smtClean="0"/>
                        <a:t>000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5577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A4E00A-6897-4169-91C5-4ACCCB49D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Р</a:t>
            </a:r>
            <a:r>
              <a:rPr lang="sr-Cyrl-ME" dirty="0"/>
              <a:t>ј</a:t>
            </a:r>
            <a:r>
              <a:rPr lang="en-US" dirty="0" err="1"/>
              <a:t>ешење</a:t>
            </a:r>
            <a:r>
              <a:rPr lang="en-US" dirty="0"/>
              <a:t> в</a:t>
            </a:r>
            <a:r>
              <a:rPr lang="sr-Cyrl-RS" dirty="0"/>
              <a:t>ј</a:t>
            </a:r>
            <a:r>
              <a:rPr lang="en-US" dirty="0" err="1"/>
              <a:t>ежбе</a:t>
            </a:r>
            <a:r>
              <a:rPr lang="en-US" dirty="0"/>
              <a:t>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679E8569-96CA-4A72-8E3B-1E02045089C2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sz="2800" dirty="0" smtClean="0"/>
                  <a:t>Пословни профит</a:t>
                </a:r>
              </a:p>
              <a:p>
                <a:pPr marL="457200" lvl="1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=110.000−15.000=95.000</m:t>
                      </m:r>
                    </m:oMath>
                  </m:oMathPara>
                </a14:m>
                <a:endParaRPr lang="en-US" sz="2400" dirty="0"/>
              </a:p>
              <a:p>
                <a:pPr algn="l" rtl="0"/>
                <a:r>
                  <a:rPr lang="en-US" sz="2800" dirty="0"/>
                  <a:t>Економски профит</a:t>
                </a:r>
              </a:p>
              <a:p>
                <a:pPr marL="457200" lvl="1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=110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−15.000−2.000∗12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80.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000=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110.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−15.000−24.000−80.000</m:t>
                      </m:r>
                    </m:oMath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=−9.000</m:t>
                      </m:r>
                    </m:oMath>
                  </m:oMathPara>
                </a14:m>
                <a:endParaRPr lang="en-US" sz="2400" dirty="0"/>
              </a:p>
              <a:p>
                <a:pPr marL="457200" lvl="1" indent="0" algn="l" rtl="0">
                  <a:buNone/>
                </a:pPr>
                <a:endParaRPr lang="en-US" sz="2400" dirty="0"/>
              </a:p>
              <a:p>
                <a:pPr algn="l" rtl="0"/>
                <a:r>
                  <a:rPr lang="en-US" sz="2800" dirty="0" err="1"/>
                  <a:t>Пошто</a:t>
                </a:r>
                <a:r>
                  <a:rPr lang="en-US" sz="2800" dirty="0"/>
                  <a:t> </a:t>
                </a:r>
                <a:r>
                  <a:rPr lang="sr-Cyrl-RS" sz="2800" dirty="0" smtClean="0"/>
                  <a:t>остварује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економски губитак од 9.000 долара, не исплати јој се да започне овај посао.</a:t>
                </a:r>
              </a:p>
            </p:txBody>
          </p:sp>
        </mc:Choice>
        <mc:Fallback xmlns="">
          <p:sp>
            <p:nvSpPr>
              <p:cNvPr id="3" name="Teksto vietos rezervavimo ženklas 2">
                <a:extLst>
                  <a:ext uri="{FF2B5EF4-FFF2-40B4-BE49-F238E27FC236}">
                    <a16:creationId xmlns:a16="http://schemas.microsoft.com/office/drawing/2014/main" id="{679E8569-96CA-4A72-8E3B-1E02045089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63" t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18328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460" y="136851"/>
            <a:ext cx="8229600" cy="1143000"/>
          </a:xfrm>
        </p:spPr>
        <p:txBody>
          <a:bodyPr/>
          <a:lstStyle/>
          <a:p>
            <a:pPr algn="l" rtl="0"/>
            <a:r>
              <a:rPr lang="en-US" dirty="0"/>
              <a:t>Теорије профита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086219"/>
            <a:ext cx="8061649" cy="5305250"/>
          </a:xfrm>
        </p:spPr>
        <p:txBody>
          <a:bodyPr>
            <a:noAutofit/>
          </a:bodyPr>
          <a:lstStyle/>
          <a:p>
            <a:pPr algn="just" rtl="0"/>
            <a:r>
              <a:rPr lang="en-US" altLang="en-US" dirty="0"/>
              <a:t>Теорије профита које сносе ризик:</a:t>
            </a:r>
          </a:p>
          <a:p>
            <a:pPr lvl="1" algn="just" rtl="0"/>
            <a:r>
              <a:rPr lang="en-US" altLang="en-US" sz="2000" dirty="0"/>
              <a:t>Приноси изнад нормале су потребни у </a:t>
            </a:r>
            <a:r>
              <a:rPr lang="sr-Cyrl-ME" altLang="en-US" sz="2000" dirty="0"/>
              <a:t>подручјима</a:t>
            </a:r>
            <a:r>
              <a:rPr lang="en-US" altLang="en-US" sz="2000" dirty="0"/>
              <a:t> која су </a:t>
            </a:r>
            <a:r>
              <a:rPr lang="en-US" altLang="en-US" sz="2000" dirty="0" err="1"/>
              <a:t>изнад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прос</a:t>
            </a:r>
            <a:r>
              <a:rPr lang="sr-Cyrl-ME" altLang="en-US" sz="2000" dirty="0"/>
              <a:t>ј</a:t>
            </a:r>
            <a:r>
              <a:rPr lang="en-US" altLang="en-US" sz="2000" dirty="0" err="1"/>
              <a:t>ечног</a:t>
            </a:r>
            <a:r>
              <a:rPr lang="en-US" altLang="en-US" sz="2000" dirty="0"/>
              <a:t> ризика.</a:t>
            </a:r>
          </a:p>
          <a:p>
            <a:pPr algn="just" rtl="0"/>
            <a:r>
              <a:rPr lang="en-US" altLang="en-US" dirty="0" err="1"/>
              <a:t>Фрикциона</a:t>
            </a:r>
            <a:r>
              <a:rPr lang="en-US" altLang="en-US" dirty="0"/>
              <a:t> теорија профита:</a:t>
            </a:r>
          </a:p>
          <a:p>
            <a:pPr lvl="1" algn="just" rtl="0"/>
            <a:r>
              <a:rPr lang="en-US" altLang="en-US" sz="2000" dirty="0"/>
              <a:t>Профит произилази из трења или поремећаја дугорочне равнотеже.</a:t>
            </a:r>
          </a:p>
          <a:p>
            <a:pPr algn="just" rtl="0"/>
            <a:r>
              <a:rPr lang="en-US" altLang="en-US" dirty="0" err="1"/>
              <a:t>Теорија</a:t>
            </a:r>
            <a:r>
              <a:rPr lang="en-US" altLang="en-US" dirty="0"/>
              <a:t> монопола профита:</a:t>
            </a:r>
          </a:p>
          <a:p>
            <a:pPr lvl="1" algn="just" rtl="0"/>
            <a:r>
              <a:rPr lang="sr-Cyrl-ME" altLang="en-US" sz="2000" dirty="0"/>
              <a:t>Предузећа</a:t>
            </a:r>
            <a:r>
              <a:rPr lang="en-US" altLang="en-US" sz="2000" dirty="0"/>
              <a:t> са монополском моћи могу ограничити производњу и наплатити </a:t>
            </a:r>
            <a:r>
              <a:rPr lang="en-US" altLang="en-US" sz="2000" dirty="0" err="1"/>
              <a:t>више</a:t>
            </a:r>
            <a:r>
              <a:rPr lang="en-US" altLang="en-US" sz="2000" dirty="0"/>
              <a:t> ц</a:t>
            </a:r>
            <a:r>
              <a:rPr lang="sr-Cyrl-ME" altLang="en-US" sz="2000" dirty="0"/>
              <a:t>иј</a:t>
            </a:r>
            <a:r>
              <a:rPr lang="en-US" altLang="en-US" sz="2000" dirty="0" err="1"/>
              <a:t>ене</a:t>
            </a:r>
            <a:r>
              <a:rPr lang="en-US" altLang="en-US" sz="2000" dirty="0"/>
              <a:t> и зарадити профит чак и на дужи рок.</a:t>
            </a:r>
          </a:p>
          <a:p>
            <a:pPr algn="just" rtl="0"/>
            <a:r>
              <a:rPr lang="en-US" altLang="en-US" dirty="0" err="1"/>
              <a:t>Иновациона</a:t>
            </a:r>
            <a:r>
              <a:rPr lang="en-US" altLang="en-US" dirty="0"/>
              <a:t> теорија профита:</a:t>
            </a:r>
          </a:p>
          <a:p>
            <a:pPr lvl="1" algn="just" rtl="0"/>
            <a:r>
              <a:rPr lang="en-US" altLang="en-US" sz="2000" dirty="0"/>
              <a:t>Профит је награда за </a:t>
            </a:r>
            <a:r>
              <a:rPr lang="en-US" altLang="en-US" sz="2000" dirty="0" err="1"/>
              <a:t>увођење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усп</a:t>
            </a:r>
            <a:r>
              <a:rPr lang="sr-Cyrl-ME" altLang="en-US" sz="2000" dirty="0"/>
              <a:t>ј</a:t>
            </a:r>
            <a:r>
              <a:rPr lang="en-US" altLang="en-US" sz="2000" dirty="0" err="1"/>
              <a:t>ешне</a:t>
            </a:r>
            <a:r>
              <a:rPr lang="en-US" altLang="en-US" sz="2000" dirty="0"/>
              <a:t> иновације.</a:t>
            </a:r>
          </a:p>
          <a:p>
            <a:pPr algn="just" rtl="0"/>
            <a:r>
              <a:rPr lang="en-US" altLang="en-US" dirty="0" err="1"/>
              <a:t>Теорија</a:t>
            </a:r>
            <a:r>
              <a:rPr lang="en-US" altLang="en-US" dirty="0"/>
              <a:t> профитне ефикасности менаџера:</a:t>
            </a:r>
          </a:p>
          <a:p>
            <a:pPr lvl="1" algn="just" rtl="0"/>
            <a:r>
              <a:rPr lang="en-US" altLang="en-US" sz="2000" dirty="0" err="1"/>
              <a:t>Ефикасниј</a:t>
            </a:r>
            <a:r>
              <a:rPr lang="sr-Cyrl-ME" altLang="en-US" sz="2000" dirty="0"/>
              <a:t>а</a:t>
            </a:r>
            <a:r>
              <a:rPr lang="en-US" altLang="en-US" sz="2000" dirty="0"/>
              <a:t> </a:t>
            </a:r>
            <a:r>
              <a:rPr lang="sr-Cyrl-ME" altLang="en-US" sz="2000" dirty="0"/>
              <a:t>предузећа</a:t>
            </a:r>
            <a:r>
              <a:rPr lang="en-US" altLang="en-US" sz="2000" dirty="0"/>
              <a:t> могу краткорочно </a:t>
            </a:r>
            <a:r>
              <a:rPr lang="en-US" altLang="en-US" sz="2000" dirty="0" err="1"/>
              <a:t>остварити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изнаднормалне</a:t>
            </a:r>
            <a:r>
              <a:rPr lang="en-US" altLang="en-US" sz="2000" dirty="0"/>
              <a:t> приносе и економске профите.</a:t>
            </a:r>
          </a:p>
          <a:p>
            <a:pPr marL="457200" lvl="1" indent="0" algn="l" rtl="0">
              <a:buNone/>
            </a:pPr>
            <a:endParaRPr lang="en-US" altLang="en-US" sz="500" dirty="0"/>
          </a:p>
        </p:txBody>
      </p:sp>
    </p:spTree>
    <p:extLst>
      <p:ext uri="{BB962C8B-B14F-4D97-AF65-F5344CB8AC3E}">
        <p14:creationId xmlns:p14="http://schemas.microsoft.com/office/powerpoint/2010/main" val="7066753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171" y="242036"/>
            <a:ext cx="7772400" cy="1609344"/>
          </a:xfrm>
        </p:spPr>
        <p:txBody>
          <a:bodyPr/>
          <a:lstStyle/>
          <a:p>
            <a:pPr algn="l" rtl="0"/>
            <a:r>
              <a:rPr lang="en-US" dirty="0"/>
              <a:t>Функција профита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just" rtl="0"/>
            <a:r>
              <a:rPr lang="en-US" altLang="en-US" dirty="0"/>
              <a:t>Профит је сигнал </a:t>
            </a:r>
            <a:r>
              <a:rPr lang="en-US" altLang="en-US" dirty="0" err="1"/>
              <a:t>који</a:t>
            </a:r>
            <a:r>
              <a:rPr lang="en-US" altLang="en-US" dirty="0"/>
              <a:t> </a:t>
            </a:r>
            <a:r>
              <a:rPr lang="en-US" altLang="en-US" dirty="0" err="1"/>
              <a:t>усм</a:t>
            </a:r>
            <a:r>
              <a:rPr lang="sr-Cyrl-ME" altLang="en-US" dirty="0"/>
              <a:t>ј</a:t>
            </a:r>
            <a:r>
              <a:rPr lang="en-US" altLang="en-US" dirty="0" err="1"/>
              <a:t>ерава</a:t>
            </a:r>
            <a:r>
              <a:rPr lang="en-US" altLang="en-US" dirty="0"/>
              <a:t> алокацију друштвених ресурса.</a:t>
            </a:r>
            <a:br>
              <a:rPr lang="en-US" altLang="en-US" dirty="0"/>
            </a:br>
            <a:endParaRPr lang="en-US" altLang="en-US" dirty="0"/>
          </a:p>
          <a:p>
            <a:pPr algn="just" rtl="0"/>
            <a:r>
              <a:rPr lang="en-US" altLang="en-US" dirty="0"/>
              <a:t>Високи профити у индустрији су сигнал да купци желе више од онога што индустрија производи.</a:t>
            </a:r>
          </a:p>
          <a:p>
            <a:pPr algn="just" rtl="0"/>
            <a:endParaRPr lang="en-US" altLang="en-US" dirty="0"/>
          </a:p>
          <a:p>
            <a:pPr algn="just" rtl="0"/>
            <a:r>
              <a:rPr lang="en-US" altLang="en-US" dirty="0"/>
              <a:t>Ниски (или негативни) профити у индустрији су сигнал да купци желе мање од онога што индустрија производи.</a:t>
            </a:r>
          </a:p>
          <a:p>
            <a:pPr algn="just" rtl="0"/>
            <a:endParaRPr lang="en-US" altLang="en-US" dirty="0"/>
          </a:p>
          <a:p>
            <a:pPr algn="just" rtl="0"/>
            <a:r>
              <a:rPr lang="en-US" altLang="en-US" dirty="0"/>
              <a:t>Владе се понекад ангажују да модификују рад профитног система како би га учиниле конзистентнијим са широким друштвеним циљевима.</a:t>
            </a:r>
          </a:p>
        </p:txBody>
      </p:sp>
    </p:spTree>
    <p:extLst>
      <p:ext uri="{BB962C8B-B14F-4D97-AF65-F5344CB8AC3E}">
        <p14:creationId xmlns:p14="http://schemas.microsoft.com/office/powerpoint/2010/main" val="3067381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Хвала на пажњи!</a:t>
            </a:r>
          </a:p>
        </p:txBody>
      </p:sp>
    </p:spTree>
    <p:extLst>
      <p:ext uri="{BB962C8B-B14F-4D97-AF65-F5344CB8AC3E}">
        <p14:creationId xmlns:p14="http://schemas.microsoft.com/office/powerpoint/2010/main" val="567503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err="1"/>
              <a:t>Циљеви</a:t>
            </a:r>
            <a:r>
              <a:rPr lang="en-US" dirty="0"/>
              <a:t> учења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107972"/>
            <a:ext cx="8229600" cy="4175125"/>
          </a:xfrm>
        </p:spPr>
        <p:txBody>
          <a:bodyPr>
            <a:normAutofit/>
          </a:bodyPr>
          <a:lstStyle/>
          <a:p>
            <a:pPr algn="just" rtl="0"/>
            <a:r>
              <a:rPr lang="en-US" sz="2800" dirty="0"/>
              <a:t>1.1 </a:t>
            </a:r>
            <a:r>
              <a:rPr lang="sr-Cyrl-RS" sz="2800" dirty="0" smtClean="0"/>
              <a:t>Идентификовати и објаснити </a:t>
            </a:r>
            <a:r>
              <a:rPr lang="en-US" sz="2800" dirty="0" err="1" smtClean="0"/>
              <a:t>однос</a:t>
            </a:r>
            <a:r>
              <a:rPr lang="en-US" sz="2800" dirty="0" smtClean="0"/>
              <a:t> </a:t>
            </a:r>
            <a:r>
              <a:rPr lang="en-US" sz="2800" dirty="0" err="1"/>
              <a:t>између</a:t>
            </a:r>
            <a:r>
              <a:rPr lang="en-US" sz="2800" dirty="0"/>
              <a:t> </a:t>
            </a:r>
            <a:r>
              <a:rPr lang="bs-Cyrl-BA" sz="2800" dirty="0"/>
              <a:t>Економике предузећа (М</a:t>
            </a:r>
            <a:r>
              <a:rPr lang="en-US" sz="2800" dirty="0" err="1"/>
              <a:t>енаџерске</a:t>
            </a:r>
            <a:r>
              <a:rPr lang="en-US" sz="2800" dirty="0"/>
              <a:t> </a:t>
            </a:r>
            <a:r>
              <a:rPr lang="en-US" sz="2800" dirty="0" err="1"/>
              <a:t>економије</a:t>
            </a:r>
            <a:r>
              <a:rPr lang="bs-Cyrl-BA" sz="2800" dirty="0"/>
              <a:t>)</a:t>
            </a:r>
            <a:r>
              <a:rPr lang="en-US" sz="2800" dirty="0"/>
              <a:t> и </a:t>
            </a:r>
            <a:r>
              <a:rPr lang="en-US" sz="2800" dirty="0" err="1"/>
              <a:t>других</a:t>
            </a:r>
            <a:r>
              <a:rPr lang="en-US" sz="2800" dirty="0"/>
              <a:t> </a:t>
            </a:r>
            <a:r>
              <a:rPr lang="sr-Cyrl-RS" sz="2800" dirty="0"/>
              <a:t>подручја изучавања</a:t>
            </a:r>
            <a:r>
              <a:rPr lang="en-US" sz="2800" dirty="0"/>
              <a:t>.</a:t>
            </a:r>
          </a:p>
          <a:p>
            <a:pPr algn="just" rtl="0"/>
            <a:r>
              <a:rPr lang="en-US" sz="2800" dirty="0"/>
              <a:t>1.2 </a:t>
            </a:r>
            <a:r>
              <a:rPr lang="en-US" sz="2800" dirty="0" err="1"/>
              <a:t>Опи</a:t>
            </a:r>
            <a:r>
              <a:rPr lang="bs-Cyrl-BA" sz="2800" dirty="0"/>
              <a:t>сати</a:t>
            </a:r>
            <a:r>
              <a:rPr lang="en-US" sz="2800" dirty="0"/>
              <a:t> пет корака процеса доношења одлука и </a:t>
            </a:r>
            <a:r>
              <a:rPr lang="en-US" sz="2800" dirty="0" err="1"/>
              <a:t>разум</a:t>
            </a:r>
            <a:r>
              <a:rPr lang="bs-Cyrl-BA" sz="2800" dirty="0"/>
              <a:t>ијети</a:t>
            </a:r>
            <a:r>
              <a:rPr lang="en-US" sz="2800" dirty="0"/>
              <a:t> циљеве и </a:t>
            </a:r>
            <a:r>
              <a:rPr lang="en-US" sz="2800" dirty="0" err="1"/>
              <a:t>ограничења</a:t>
            </a:r>
            <a:r>
              <a:rPr lang="en-US" sz="2800" dirty="0"/>
              <a:t> </a:t>
            </a:r>
            <a:r>
              <a:rPr lang="bs-Cyrl-BA" sz="2800" dirty="0"/>
              <a:t>предузећа</a:t>
            </a:r>
            <a:r>
              <a:rPr lang="en-US" sz="2800" dirty="0"/>
              <a:t>.</a:t>
            </a:r>
          </a:p>
          <a:p>
            <a:pPr algn="just" rtl="0"/>
            <a:r>
              <a:rPr lang="en-US" sz="2800" dirty="0"/>
              <a:t>1.3 </a:t>
            </a:r>
            <a:r>
              <a:rPr lang="sr-Cyrl-RS" sz="2800" dirty="0" smtClean="0"/>
              <a:t>Описати </a:t>
            </a:r>
            <a:r>
              <a:rPr lang="en-US" sz="2800" dirty="0" err="1" smtClean="0"/>
              <a:t>теорију</a:t>
            </a:r>
            <a:r>
              <a:rPr lang="en-US" sz="2800" dirty="0" smtClean="0"/>
              <a:t> </a:t>
            </a:r>
            <a:r>
              <a:rPr lang="bs-Cyrl-BA" sz="2800" dirty="0"/>
              <a:t>предузећа</a:t>
            </a:r>
            <a:r>
              <a:rPr lang="en-US" sz="2800" dirty="0" smtClean="0"/>
              <a:t>,</a:t>
            </a:r>
            <a:r>
              <a:rPr lang="sr-Cyrl-RS" sz="2800" dirty="0" smtClean="0"/>
              <a:t> илустровати и анализирати</a:t>
            </a:r>
            <a:r>
              <a:rPr lang="en-US" sz="2800" dirty="0" smtClean="0"/>
              <a:t> </a:t>
            </a:r>
            <a:r>
              <a:rPr lang="en-US" sz="2800" dirty="0"/>
              <a:t>функцију </a:t>
            </a:r>
            <a:r>
              <a:rPr lang="en-US" sz="2800" dirty="0" err="1"/>
              <a:t>профита</a:t>
            </a:r>
            <a:r>
              <a:rPr lang="en-US" sz="2800" dirty="0"/>
              <a:t> </a:t>
            </a:r>
            <a:r>
              <a:rPr lang="en-US" sz="2800" dirty="0" smtClean="0"/>
              <a:t>и</a:t>
            </a:r>
            <a:r>
              <a:rPr lang="sr-Cyrl-RS" sz="2800" dirty="0" smtClean="0"/>
              <a:t> описати</a:t>
            </a:r>
            <a:r>
              <a:rPr lang="en-US" sz="2800" dirty="0" smtClean="0"/>
              <a:t> </a:t>
            </a:r>
            <a:r>
              <a:rPr lang="en-US" sz="2800" dirty="0" err="1"/>
              <a:t>улогу</a:t>
            </a:r>
            <a:r>
              <a:rPr lang="en-US" sz="2800" dirty="0"/>
              <a:t> </a:t>
            </a:r>
            <a:r>
              <a:rPr lang="bs-Cyrl-BA" sz="2800" dirty="0"/>
              <a:t>предузећа</a:t>
            </a:r>
            <a:r>
              <a:rPr lang="en-US" sz="2800" dirty="0"/>
              <a:t> у </a:t>
            </a:r>
            <a:r>
              <a:rPr lang="en-US" sz="2800" dirty="0" err="1"/>
              <a:t>распод</a:t>
            </a:r>
            <a:r>
              <a:rPr lang="bs-Cyrl-BA" sz="2800" dirty="0"/>
              <a:t>ј</a:t>
            </a:r>
            <a:r>
              <a:rPr lang="en-US" sz="2800" dirty="0" err="1"/>
              <a:t>ели</a:t>
            </a:r>
            <a:r>
              <a:rPr lang="en-US" sz="2800" dirty="0"/>
              <a:t> друштвених </a:t>
            </a:r>
            <a:r>
              <a:rPr lang="en-US" sz="2800" dirty="0" err="1"/>
              <a:t>ресурса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0686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484632"/>
            <a:ext cx="8075645" cy="1609344"/>
          </a:xfrm>
        </p:spPr>
        <p:txBody>
          <a:bodyPr>
            <a:normAutofit fontScale="90000"/>
          </a:bodyPr>
          <a:lstStyle/>
          <a:p>
            <a:pPr rtl="0"/>
            <a:r>
              <a:rPr lang="sr-Cyrl-BA" dirty="0"/>
              <a:t>Економика </a:t>
            </a:r>
            <a:r>
              <a:rPr lang="sr-Cyrl-BA" dirty="0" smtClean="0"/>
              <a:t>пРедузећа </a:t>
            </a:r>
            <a:r>
              <a:rPr lang="sr-Cyrl-BA" dirty="0"/>
              <a:t>– </a:t>
            </a:r>
            <a:r>
              <a:rPr lang="sr-Cyrl-BA" dirty="0" smtClean="0"/>
              <a:t>дефиниција</a:t>
            </a:r>
            <a:r>
              <a:rPr lang="sr-Cyrl-BA" dirty="0"/>
              <a:t>, предмет и циљеви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453951"/>
            <a:ext cx="8229600" cy="3321374"/>
          </a:xfrm>
        </p:spPr>
        <p:txBody>
          <a:bodyPr>
            <a:noAutofit/>
          </a:bodyPr>
          <a:lstStyle/>
          <a:p>
            <a:pPr algn="just" eaLnBrk="1" hangingPunct="1">
              <a:defRPr/>
            </a:pPr>
            <a:r>
              <a:rPr lang="sr-Cyrl-BA" altLang="en-US" sz="2800" dirty="0"/>
              <a:t>Дефиниција и предмет изучавања Економике предузећа (управљачке или менаџерске економије (економике))</a:t>
            </a:r>
            <a:endParaRPr lang="sl-SI" altLang="en-US" sz="2800" dirty="0"/>
          </a:p>
          <a:p>
            <a:pPr algn="just" eaLnBrk="1" hangingPunct="1">
              <a:defRPr/>
            </a:pPr>
            <a:r>
              <a:rPr lang="sr-Cyrl-BA" altLang="en-US" sz="2800" dirty="0"/>
              <a:t>Повезаност Економике предузећа са другим научним дисциплинама</a:t>
            </a:r>
          </a:p>
          <a:p>
            <a:pPr algn="just" eaLnBrk="1" hangingPunct="1">
              <a:defRPr/>
            </a:pPr>
            <a:r>
              <a:rPr lang="sr-Cyrl-BA" altLang="en-US" sz="2800" dirty="0"/>
              <a:t>Циљеви изучавања Економике предузећа – теорија предузећа (разлози постојања предузећа, вриједност предузећа, интеракција предузећа и окружења и сл.)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600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Економика предузећа - дефиниција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248678"/>
            <a:ext cx="8229600" cy="3526647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sr-Cyrl-BA" altLang="en-US" sz="2800" dirty="0"/>
              <a:t>Економика предузећа је дисциплина економске науке која проучава пословање предузећа у циљу дефинисања принципа, управљачких правила и мјера, чија примјена у пракси треба да омогући ефикасније остваривање циљева предузећа
Економика предузећа омогућава ефикасније остваривање циљева предузећа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574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процес стварања вриједности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83363"/>
            <a:ext cx="8229600" cy="359196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ru-RU" altLang="en-US" sz="2400" dirty="0"/>
              <a:t>Предмет изучавања Економике предузећа је процес стварања вриједности</a:t>
            </a:r>
          </a:p>
          <a:p>
            <a:pPr algn="just">
              <a:lnSpc>
                <a:spcPct val="90000"/>
              </a:lnSpc>
              <a:defRPr/>
            </a:pPr>
            <a:r>
              <a:rPr lang="ru-RU" altLang="en-US" sz="2400" dirty="0"/>
              <a:t>Процес стварања вриједности има три основне фазе:</a:t>
            </a:r>
          </a:p>
          <a:p>
            <a:pPr lvl="1" algn="just">
              <a:lnSpc>
                <a:spcPct val="90000"/>
              </a:lnSpc>
              <a:defRPr/>
            </a:pPr>
            <a:r>
              <a:rPr lang="ru-RU" altLang="en-US" sz="2400" dirty="0"/>
              <a:t>Улагање</a:t>
            </a:r>
          </a:p>
          <a:p>
            <a:pPr lvl="1" algn="just">
              <a:lnSpc>
                <a:spcPct val="90000"/>
              </a:lnSpc>
              <a:defRPr/>
            </a:pPr>
            <a:r>
              <a:rPr lang="ru-RU" altLang="en-US" sz="2400" dirty="0"/>
              <a:t>Трансформација улагања у резултате</a:t>
            </a:r>
          </a:p>
          <a:p>
            <a:pPr lvl="1" algn="just">
              <a:lnSpc>
                <a:spcPct val="90000"/>
              </a:lnSpc>
              <a:defRPr/>
            </a:pPr>
            <a:r>
              <a:rPr lang="ru-RU" altLang="en-US" sz="2400" dirty="0"/>
              <a:t>Резултати</a:t>
            </a:r>
          </a:p>
          <a:p>
            <a:pPr algn="just">
              <a:lnSpc>
                <a:spcPct val="90000"/>
              </a:lnSpc>
              <a:defRPr/>
            </a:pPr>
            <a:r>
              <a:rPr lang="ru-RU" altLang="en-US" sz="2400" dirty="0"/>
              <a:t>Економика предузећа проучава фазе стварања вриједности, као и елементе и детерминанте сваке од ових фаза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2652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Економика предузећа – интеракција са окружењем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74033"/>
            <a:ext cx="8229600" cy="3601292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ru-RU" altLang="en-US" sz="2800" dirty="0"/>
              <a:t>Предузеће је отворен систем, који одржава бројне везе са својим окружењем
Економика предузећа проучава:</a:t>
            </a:r>
          </a:p>
          <a:p>
            <a:pPr lvl="1" algn="just">
              <a:defRPr/>
            </a:pPr>
            <a:r>
              <a:rPr lang="ru-RU" altLang="en-US" sz="2800" dirty="0"/>
              <a:t>Карактеристике ширег и ужег окружења предузећа
Интеракцију предузећа и његовог окружења
Начин на који се предузеће прилагођава дејству окружења или на који утиче на окружење</a:t>
            </a:r>
            <a:endParaRPr lang="sl-SI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9025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94B153D3-CF6F-96F9-9529-68B6405C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dirty="0"/>
              <a:t>Економика предузећа – циљеви предузећа</a:t>
            </a:r>
            <a:endParaRPr lang="en-US" dirty="0"/>
          </a:p>
        </p:txBody>
      </p:sp>
      <p:sp>
        <p:nvSpPr>
          <p:cNvPr id="3" name="Чувар мјеста за текст 2">
            <a:extLst>
              <a:ext uri="{FF2B5EF4-FFF2-40B4-BE49-F238E27FC236}">
                <a16:creationId xmlns:a16="http://schemas.microsoft.com/office/drawing/2014/main" id="{960624B0-8E9A-1C73-31A6-B152774A9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407298"/>
            <a:ext cx="7355150" cy="3368027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altLang="en-US" sz="2800" dirty="0"/>
              <a:t>Предузеће настаје ради остваривања одређених циљева
Циљеви предузећа су предмет проучавања Економике предузећа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527501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Дрвена">
  <a:themeElements>
    <a:clrScheme name="Дрвена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рвена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рвена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OUP_PPTtemplate</Template>
  <TotalTime>1723</TotalTime>
  <Words>1275</Words>
  <Application>Microsoft Office PowerPoint</Application>
  <PresentationFormat>On-screen Show (4:3)</PresentationFormat>
  <Paragraphs>175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Cambria</vt:lpstr>
      <vt:lpstr>Cambria Math</vt:lpstr>
      <vt:lpstr>Rockwell</vt:lpstr>
      <vt:lpstr>Rockwell Condensed</vt:lpstr>
      <vt:lpstr>Wingdings</vt:lpstr>
      <vt:lpstr>1_Custom Design</vt:lpstr>
      <vt:lpstr>Дрвена</vt:lpstr>
      <vt:lpstr>ПРЕДМЕТ И ОБУХВАТ ЕКОНОМИКЕ ПРЕДУЗЕЋА </vt:lpstr>
      <vt:lpstr>ПРЕДМЕТ И ОБУХВАТ ЕКОНОМИКЕ ПРЕДУЗЕЋА</vt:lpstr>
      <vt:lpstr>Природа и обим Економике предузећа или Менаџерске економије</vt:lpstr>
      <vt:lpstr>Циљеви учења</vt:lpstr>
      <vt:lpstr>Економика пРедузећа – дефиниција, предмет и циљеви</vt:lpstr>
      <vt:lpstr>Економика предузећа - дефиниција</vt:lpstr>
      <vt:lpstr>Економика предузећа – процес стварања вриједности</vt:lpstr>
      <vt:lpstr>Економика предузећа – интеракција са окружењем</vt:lpstr>
      <vt:lpstr>Економика предузећа – циљеви предузећа</vt:lpstr>
      <vt:lpstr>Економика предузећа – ефикасност и ефективност предузећа</vt:lpstr>
      <vt:lpstr>Економика предузећа – ефикасност и ефективност предузећа</vt:lpstr>
      <vt:lpstr>Економика предузећа – ефикасност и ефективност предузећа</vt:lpstr>
      <vt:lpstr>Економика предузећа – ефикасност и ефективност предузећа</vt:lpstr>
      <vt:lpstr>Обухват Економике предузећа (Менаџерске економије)</vt:lpstr>
      <vt:lpstr>Природа Економике предузећа (Менаџерске економије)</vt:lpstr>
      <vt:lpstr>Однос према економској теорији</vt:lpstr>
      <vt:lpstr>Однос према наукама о одлучивању</vt:lpstr>
      <vt:lpstr>Економска методологија</vt:lpstr>
      <vt:lpstr>Процес доношења одлука</vt:lpstr>
      <vt:lpstr>Теорија предузећа</vt:lpstr>
      <vt:lpstr>Вриједност предузећа</vt:lpstr>
      <vt:lpstr>Вjежба 1</vt:lpstr>
      <vt:lpstr>Рјешавање за садашњу вриједност</vt:lpstr>
      <vt:lpstr>РЈешење вежбе 1</vt:lpstr>
      <vt:lpstr>Ограничења у раду предузећа</vt:lpstr>
      <vt:lpstr>Алтернативне теорије профита</vt:lpstr>
      <vt:lpstr>Рачуноводствени наспрам економског профита</vt:lpstr>
      <vt:lpstr>Разумијевање трошкова</vt:lpstr>
      <vt:lpstr>ВЈежба 2</vt:lpstr>
      <vt:lpstr>Препознавање трошкова</vt:lpstr>
      <vt:lpstr>Рјешење вјежбе 2</vt:lpstr>
      <vt:lpstr>Теорије профита</vt:lpstr>
      <vt:lpstr>Функција профита</vt:lpstr>
      <vt:lpstr>Хвала на пажњи!</vt:lpstr>
    </vt:vector>
  </TitlesOfParts>
  <Company>Oxford University Press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Economics in a Global Economy Ninth Edition</dc:title>
  <dc:creator>BALL, Alison</dc:creator>
  <cp:lastModifiedBy>Matea</cp:lastModifiedBy>
  <cp:revision>25</cp:revision>
  <dcterms:created xsi:type="dcterms:W3CDTF">2018-07-27T17:08:43Z</dcterms:created>
  <dcterms:modified xsi:type="dcterms:W3CDTF">2025-10-02T07:07:47Z</dcterms:modified>
</cp:coreProperties>
</file>