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5"/>
  </p:notesMasterIdLst>
  <p:sldIdLst>
    <p:sldId id="256" r:id="rId2"/>
    <p:sldId id="257" r:id="rId3"/>
    <p:sldId id="258" r:id="rId4"/>
    <p:sldId id="305" r:id="rId5"/>
    <p:sldId id="306" r:id="rId6"/>
    <p:sldId id="307" r:id="rId7"/>
    <p:sldId id="308" r:id="rId8"/>
    <p:sldId id="261" r:id="rId9"/>
    <p:sldId id="259" r:id="rId10"/>
    <p:sldId id="309" r:id="rId11"/>
    <p:sldId id="310" r:id="rId12"/>
    <p:sldId id="304" r:id="rId13"/>
    <p:sldId id="262" r:id="rId14"/>
  </p:sldIdLst>
  <p:sldSz cx="9144000" cy="5143500" type="screen16x9"/>
  <p:notesSz cx="6858000" cy="9144000"/>
  <p:embeddedFontLst>
    <p:embeddedFont>
      <p:font typeface="Dosis" panose="020B0604020202020204" charset="0"/>
      <p:regular r:id="rId16"/>
      <p:bold r:id="rId17"/>
    </p:embeddedFont>
    <p:embeddedFont>
      <p:font typeface="Segoe UI Black" panose="020B0A02040204020203" pitchFamily="34" charset="0"/>
      <p:bold r:id="rId18"/>
      <p:boldItalic r:id="rId19"/>
    </p:embeddedFont>
    <p:embeddedFont>
      <p:font typeface="Sniglet" panose="020B0604020202020204" charset="0"/>
      <p:regular r:id="rId20"/>
    </p:embeddedFont>
    <p:embeddedFont>
      <p:font typeface="Segoe UI Light" panose="020B0502040204020203" pitchFamily="34" charset="0"/>
      <p:regular r:id="rId21"/>
      <p: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7AF4E2-9B96-444E-A4D3-D641C8C24ACA}">
  <a:tblStyle styleId="{597AF4E2-9B96-444E-A4D3-D641C8C24A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"/>
          <p:cNvSpPr txBox="1">
            <a:spLocks noGrp="1"/>
          </p:cNvSpPr>
          <p:nvPr>
            <p:ph type="ctrTitle"/>
          </p:nvPr>
        </p:nvSpPr>
        <p:spPr>
          <a:xfrm>
            <a:off x="2305100" y="1161050"/>
            <a:ext cx="6153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None/>
              <a:defRPr sz="4800" b="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723692" y="4220091"/>
            <a:ext cx="794875" cy="985737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4" name="Google Shape;164;p2"/>
          <p:cNvSpPr/>
          <p:nvPr/>
        </p:nvSpPr>
        <p:spPr>
          <a:xfrm>
            <a:off x="-58319" y="3053287"/>
            <a:ext cx="782014" cy="890356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5" name="Google Shape;165;p2"/>
          <p:cNvSpPr/>
          <p:nvPr/>
        </p:nvSpPr>
        <p:spPr>
          <a:xfrm>
            <a:off x="4025101" y="3422420"/>
            <a:ext cx="370865" cy="809588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6" name="Google Shape;166;p2"/>
          <p:cNvSpPr/>
          <p:nvPr/>
        </p:nvSpPr>
        <p:spPr>
          <a:xfrm>
            <a:off x="3078045" y="3128354"/>
            <a:ext cx="730671" cy="895811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7" name="Google Shape;167;p2"/>
          <p:cNvSpPr/>
          <p:nvPr/>
        </p:nvSpPr>
        <p:spPr>
          <a:xfrm>
            <a:off x="5401648" y="3285712"/>
            <a:ext cx="805934" cy="75083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8" name="Google Shape;168;p2"/>
          <p:cNvSpPr/>
          <p:nvPr/>
        </p:nvSpPr>
        <p:spPr>
          <a:xfrm>
            <a:off x="8364459" y="3346843"/>
            <a:ext cx="873792" cy="600260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69" name="Google Shape;169;p2"/>
          <p:cNvSpPr/>
          <p:nvPr/>
        </p:nvSpPr>
        <p:spPr>
          <a:xfrm>
            <a:off x="4551116" y="3125540"/>
            <a:ext cx="657208" cy="679227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0" name="Google Shape;170;p2"/>
          <p:cNvSpPr/>
          <p:nvPr/>
        </p:nvSpPr>
        <p:spPr>
          <a:xfrm>
            <a:off x="4419881" y="3994834"/>
            <a:ext cx="919681" cy="950908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1" name="Google Shape;171;p2"/>
          <p:cNvSpPr/>
          <p:nvPr/>
        </p:nvSpPr>
        <p:spPr>
          <a:xfrm>
            <a:off x="2644912" y="4036538"/>
            <a:ext cx="890356" cy="706800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2" name="Google Shape;172;p2"/>
          <p:cNvSpPr/>
          <p:nvPr/>
        </p:nvSpPr>
        <p:spPr>
          <a:xfrm>
            <a:off x="2116542" y="3186156"/>
            <a:ext cx="829755" cy="780163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3" name="Google Shape;173;p2"/>
          <p:cNvSpPr/>
          <p:nvPr/>
        </p:nvSpPr>
        <p:spPr>
          <a:xfrm>
            <a:off x="1347361" y="3186147"/>
            <a:ext cx="599146" cy="706812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4" name="Google Shape;174;p2"/>
          <p:cNvSpPr/>
          <p:nvPr/>
        </p:nvSpPr>
        <p:spPr>
          <a:xfrm>
            <a:off x="2681615" y="4813558"/>
            <a:ext cx="816944" cy="313967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5" name="Google Shape;175;p2"/>
          <p:cNvSpPr/>
          <p:nvPr/>
        </p:nvSpPr>
        <p:spPr>
          <a:xfrm>
            <a:off x="7146421" y="4508764"/>
            <a:ext cx="1040884" cy="730620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6" name="Google Shape;176;p2"/>
          <p:cNvSpPr/>
          <p:nvPr/>
        </p:nvSpPr>
        <p:spPr>
          <a:xfrm>
            <a:off x="7146430" y="3104432"/>
            <a:ext cx="684732" cy="721463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7" name="Google Shape;177;p2"/>
          <p:cNvSpPr/>
          <p:nvPr/>
        </p:nvSpPr>
        <p:spPr>
          <a:xfrm>
            <a:off x="5262207" y="4729516"/>
            <a:ext cx="525046" cy="372666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8" name="Google Shape;178;p2"/>
          <p:cNvSpPr/>
          <p:nvPr/>
        </p:nvSpPr>
        <p:spPr>
          <a:xfrm>
            <a:off x="8376372" y="4729061"/>
            <a:ext cx="508532" cy="324976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79" name="Google Shape;179;p2"/>
          <p:cNvSpPr/>
          <p:nvPr/>
        </p:nvSpPr>
        <p:spPr>
          <a:xfrm>
            <a:off x="3808716" y="4429326"/>
            <a:ext cx="570935" cy="567282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7975391" y="3053272"/>
            <a:ext cx="541560" cy="67927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1" name="Google Shape;181;p2"/>
          <p:cNvSpPr/>
          <p:nvPr/>
        </p:nvSpPr>
        <p:spPr>
          <a:xfrm>
            <a:off x="1570785" y="4028295"/>
            <a:ext cx="734324" cy="723314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2" name="Google Shape;182;p2"/>
          <p:cNvSpPr/>
          <p:nvPr/>
        </p:nvSpPr>
        <p:spPr>
          <a:xfrm>
            <a:off x="247060" y="4094875"/>
            <a:ext cx="275434" cy="244207"/>
          </a:xfrm>
          <a:custGeom>
            <a:avLst/>
            <a:gdLst/>
            <a:ahLst/>
            <a:cxnLst/>
            <a:rect l="l" t="t" r="r" b="b"/>
            <a:pathLst>
              <a:path w="5504" h="4880" extrusionOk="0">
                <a:moveTo>
                  <a:pt x="5173" y="0"/>
                </a:moveTo>
                <a:lnTo>
                  <a:pt x="5063" y="37"/>
                </a:lnTo>
                <a:lnTo>
                  <a:pt x="4990" y="110"/>
                </a:lnTo>
                <a:lnTo>
                  <a:pt x="4770" y="404"/>
                </a:lnTo>
                <a:lnTo>
                  <a:pt x="4513" y="624"/>
                </a:lnTo>
                <a:lnTo>
                  <a:pt x="4219" y="844"/>
                </a:lnTo>
                <a:lnTo>
                  <a:pt x="3926" y="991"/>
                </a:lnTo>
                <a:lnTo>
                  <a:pt x="3742" y="1064"/>
                </a:lnTo>
                <a:lnTo>
                  <a:pt x="3559" y="1101"/>
                </a:lnTo>
                <a:lnTo>
                  <a:pt x="3229" y="1101"/>
                </a:lnTo>
                <a:lnTo>
                  <a:pt x="2862" y="1028"/>
                </a:lnTo>
                <a:lnTo>
                  <a:pt x="2532" y="917"/>
                </a:lnTo>
                <a:lnTo>
                  <a:pt x="2239" y="807"/>
                </a:lnTo>
                <a:lnTo>
                  <a:pt x="1908" y="734"/>
                </a:lnTo>
                <a:lnTo>
                  <a:pt x="1578" y="661"/>
                </a:lnTo>
                <a:lnTo>
                  <a:pt x="1248" y="624"/>
                </a:lnTo>
                <a:lnTo>
                  <a:pt x="918" y="661"/>
                </a:lnTo>
                <a:lnTo>
                  <a:pt x="625" y="771"/>
                </a:lnTo>
                <a:lnTo>
                  <a:pt x="478" y="844"/>
                </a:lnTo>
                <a:lnTo>
                  <a:pt x="368" y="954"/>
                </a:lnTo>
                <a:lnTo>
                  <a:pt x="258" y="1064"/>
                </a:lnTo>
                <a:lnTo>
                  <a:pt x="148" y="1211"/>
                </a:lnTo>
                <a:lnTo>
                  <a:pt x="111" y="1284"/>
                </a:lnTo>
                <a:lnTo>
                  <a:pt x="111" y="1321"/>
                </a:lnTo>
                <a:lnTo>
                  <a:pt x="148" y="1431"/>
                </a:lnTo>
                <a:lnTo>
                  <a:pt x="258" y="1468"/>
                </a:lnTo>
                <a:lnTo>
                  <a:pt x="368" y="1468"/>
                </a:lnTo>
                <a:lnTo>
                  <a:pt x="698" y="1284"/>
                </a:lnTo>
                <a:lnTo>
                  <a:pt x="1028" y="1174"/>
                </a:lnTo>
                <a:lnTo>
                  <a:pt x="1028" y="2531"/>
                </a:lnTo>
                <a:lnTo>
                  <a:pt x="955" y="3228"/>
                </a:lnTo>
                <a:lnTo>
                  <a:pt x="881" y="3925"/>
                </a:lnTo>
                <a:lnTo>
                  <a:pt x="698" y="3852"/>
                </a:lnTo>
                <a:lnTo>
                  <a:pt x="551" y="3742"/>
                </a:lnTo>
                <a:lnTo>
                  <a:pt x="368" y="3632"/>
                </a:lnTo>
                <a:lnTo>
                  <a:pt x="184" y="3522"/>
                </a:lnTo>
                <a:lnTo>
                  <a:pt x="111" y="3522"/>
                </a:lnTo>
                <a:lnTo>
                  <a:pt x="38" y="3595"/>
                </a:lnTo>
                <a:lnTo>
                  <a:pt x="1" y="3669"/>
                </a:lnTo>
                <a:lnTo>
                  <a:pt x="1" y="3779"/>
                </a:lnTo>
                <a:lnTo>
                  <a:pt x="38" y="3962"/>
                </a:lnTo>
                <a:lnTo>
                  <a:pt x="148" y="4145"/>
                </a:lnTo>
                <a:lnTo>
                  <a:pt x="294" y="4256"/>
                </a:lnTo>
                <a:lnTo>
                  <a:pt x="514" y="4402"/>
                </a:lnTo>
                <a:lnTo>
                  <a:pt x="735" y="4476"/>
                </a:lnTo>
                <a:lnTo>
                  <a:pt x="1175" y="4476"/>
                </a:lnTo>
                <a:lnTo>
                  <a:pt x="1248" y="4439"/>
                </a:lnTo>
                <a:lnTo>
                  <a:pt x="1321" y="4402"/>
                </a:lnTo>
                <a:lnTo>
                  <a:pt x="1395" y="4256"/>
                </a:lnTo>
                <a:lnTo>
                  <a:pt x="1505" y="3485"/>
                </a:lnTo>
                <a:lnTo>
                  <a:pt x="1578" y="2715"/>
                </a:lnTo>
                <a:lnTo>
                  <a:pt x="1578" y="1908"/>
                </a:lnTo>
                <a:lnTo>
                  <a:pt x="1542" y="1504"/>
                </a:lnTo>
                <a:lnTo>
                  <a:pt x="1505" y="1138"/>
                </a:lnTo>
                <a:lnTo>
                  <a:pt x="1762" y="1174"/>
                </a:lnTo>
                <a:lnTo>
                  <a:pt x="2128" y="1321"/>
                </a:lnTo>
                <a:lnTo>
                  <a:pt x="2459" y="1431"/>
                </a:lnTo>
                <a:lnTo>
                  <a:pt x="2825" y="1578"/>
                </a:lnTo>
                <a:lnTo>
                  <a:pt x="3192" y="1651"/>
                </a:lnTo>
                <a:lnTo>
                  <a:pt x="3486" y="1651"/>
                </a:lnTo>
                <a:lnTo>
                  <a:pt x="3449" y="2531"/>
                </a:lnTo>
                <a:lnTo>
                  <a:pt x="3412" y="3449"/>
                </a:lnTo>
                <a:lnTo>
                  <a:pt x="3412" y="3999"/>
                </a:lnTo>
                <a:lnTo>
                  <a:pt x="3412" y="4256"/>
                </a:lnTo>
                <a:lnTo>
                  <a:pt x="3412" y="4366"/>
                </a:lnTo>
                <a:lnTo>
                  <a:pt x="3412" y="4402"/>
                </a:lnTo>
                <a:lnTo>
                  <a:pt x="3449" y="4402"/>
                </a:lnTo>
                <a:lnTo>
                  <a:pt x="3412" y="4476"/>
                </a:lnTo>
                <a:lnTo>
                  <a:pt x="3376" y="4512"/>
                </a:lnTo>
                <a:lnTo>
                  <a:pt x="3376" y="4659"/>
                </a:lnTo>
                <a:lnTo>
                  <a:pt x="3376" y="4696"/>
                </a:lnTo>
                <a:lnTo>
                  <a:pt x="3412" y="4806"/>
                </a:lnTo>
                <a:lnTo>
                  <a:pt x="3522" y="4879"/>
                </a:lnTo>
                <a:lnTo>
                  <a:pt x="3632" y="4879"/>
                </a:lnTo>
                <a:lnTo>
                  <a:pt x="3742" y="4842"/>
                </a:lnTo>
                <a:lnTo>
                  <a:pt x="3853" y="4732"/>
                </a:lnTo>
                <a:lnTo>
                  <a:pt x="3926" y="4586"/>
                </a:lnTo>
                <a:lnTo>
                  <a:pt x="3926" y="4439"/>
                </a:lnTo>
                <a:lnTo>
                  <a:pt x="3926" y="4256"/>
                </a:lnTo>
                <a:lnTo>
                  <a:pt x="3963" y="3045"/>
                </a:lnTo>
                <a:lnTo>
                  <a:pt x="3963" y="1871"/>
                </a:lnTo>
                <a:lnTo>
                  <a:pt x="3963" y="1541"/>
                </a:lnTo>
                <a:lnTo>
                  <a:pt x="4366" y="1394"/>
                </a:lnTo>
                <a:lnTo>
                  <a:pt x="4733" y="1138"/>
                </a:lnTo>
                <a:lnTo>
                  <a:pt x="5063" y="844"/>
                </a:lnTo>
                <a:lnTo>
                  <a:pt x="5320" y="551"/>
                </a:lnTo>
                <a:lnTo>
                  <a:pt x="5467" y="367"/>
                </a:lnTo>
                <a:lnTo>
                  <a:pt x="5503" y="257"/>
                </a:lnTo>
                <a:lnTo>
                  <a:pt x="5503" y="184"/>
                </a:lnTo>
                <a:lnTo>
                  <a:pt x="5430" y="74"/>
                </a:lnTo>
                <a:lnTo>
                  <a:pt x="5356" y="37"/>
                </a:lnTo>
                <a:lnTo>
                  <a:pt x="528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3" name="Google Shape;183;p2"/>
          <p:cNvSpPr/>
          <p:nvPr/>
        </p:nvSpPr>
        <p:spPr>
          <a:xfrm>
            <a:off x="8516944" y="4082884"/>
            <a:ext cx="690236" cy="510383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4" name="Google Shape;184;p2"/>
          <p:cNvSpPr/>
          <p:nvPr/>
        </p:nvSpPr>
        <p:spPr>
          <a:xfrm>
            <a:off x="859713" y="3417443"/>
            <a:ext cx="317620" cy="659010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5" name="Google Shape;185;p2"/>
          <p:cNvSpPr/>
          <p:nvPr/>
        </p:nvSpPr>
        <p:spPr>
          <a:xfrm rot="1920742">
            <a:off x="5707038" y="4213989"/>
            <a:ext cx="884797" cy="750834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6" name="Google Shape;186;p2"/>
          <p:cNvSpPr/>
          <p:nvPr/>
        </p:nvSpPr>
        <p:spPr>
          <a:xfrm rot="-3496844">
            <a:off x="115839" y="4509560"/>
            <a:ext cx="537852" cy="464440"/>
          </a:xfrm>
          <a:custGeom>
            <a:avLst/>
            <a:gdLst/>
            <a:ahLst/>
            <a:cxnLst/>
            <a:rect l="l" t="t" r="r" b="b"/>
            <a:pathLst>
              <a:path w="10748" h="9281" extrusionOk="0">
                <a:moveTo>
                  <a:pt x="4072" y="550"/>
                </a:moveTo>
                <a:lnTo>
                  <a:pt x="4329" y="587"/>
                </a:lnTo>
                <a:lnTo>
                  <a:pt x="4585" y="697"/>
                </a:lnTo>
                <a:lnTo>
                  <a:pt x="4842" y="844"/>
                </a:lnTo>
                <a:lnTo>
                  <a:pt x="5025" y="1064"/>
                </a:lnTo>
                <a:lnTo>
                  <a:pt x="5136" y="1211"/>
                </a:lnTo>
                <a:lnTo>
                  <a:pt x="5209" y="1394"/>
                </a:lnTo>
                <a:lnTo>
                  <a:pt x="5246" y="1541"/>
                </a:lnTo>
                <a:lnTo>
                  <a:pt x="5282" y="1724"/>
                </a:lnTo>
                <a:lnTo>
                  <a:pt x="5282" y="2091"/>
                </a:lnTo>
                <a:lnTo>
                  <a:pt x="5246" y="2458"/>
                </a:lnTo>
                <a:lnTo>
                  <a:pt x="5209" y="2641"/>
                </a:lnTo>
                <a:lnTo>
                  <a:pt x="4695" y="1761"/>
                </a:lnTo>
                <a:lnTo>
                  <a:pt x="4072" y="550"/>
                </a:lnTo>
                <a:close/>
                <a:moveTo>
                  <a:pt x="1357" y="3008"/>
                </a:moveTo>
                <a:lnTo>
                  <a:pt x="1504" y="3265"/>
                </a:lnTo>
                <a:lnTo>
                  <a:pt x="1614" y="3558"/>
                </a:lnTo>
                <a:lnTo>
                  <a:pt x="1797" y="3852"/>
                </a:lnTo>
                <a:lnTo>
                  <a:pt x="1467" y="3778"/>
                </a:lnTo>
                <a:lnTo>
                  <a:pt x="1137" y="3742"/>
                </a:lnTo>
                <a:lnTo>
                  <a:pt x="1321" y="3118"/>
                </a:lnTo>
                <a:lnTo>
                  <a:pt x="1357" y="3008"/>
                </a:lnTo>
                <a:close/>
                <a:moveTo>
                  <a:pt x="3815" y="550"/>
                </a:moveTo>
                <a:lnTo>
                  <a:pt x="4072" y="1174"/>
                </a:lnTo>
                <a:lnTo>
                  <a:pt x="4329" y="1798"/>
                </a:lnTo>
                <a:lnTo>
                  <a:pt x="4695" y="2531"/>
                </a:lnTo>
                <a:lnTo>
                  <a:pt x="5099" y="3265"/>
                </a:lnTo>
                <a:lnTo>
                  <a:pt x="4989" y="3852"/>
                </a:lnTo>
                <a:lnTo>
                  <a:pt x="4732" y="3191"/>
                </a:lnTo>
                <a:lnTo>
                  <a:pt x="4475" y="2531"/>
                </a:lnTo>
                <a:lnTo>
                  <a:pt x="4255" y="1981"/>
                </a:lnTo>
                <a:lnTo>
                  <a:pt x="4035" y="1467"/>
                </a:lnTo>
                <a:lnTo>
                  <a:pt x="3742" y="880"/>
                </a:lnTo>
                <a:lnTo>
                  <a:pt x="3558" y="587"/>
                </a:lnTo>
                <a:lnTo>
                  <a:pt x="3815" y="550"/>
                </a:lnTo>
                <a:close/>
                <a:moveTo>
                  <a:pt x="1761" y="1724"/>
                </a:moveTo>
                <a:lnTo>
                  <a:pt x="1724" y="1798"/>
                </a:lnTo>
                <a:lnTo>
                  <a:pt x="1761" y="1944"/>
                </a:lnTo>
                <a:lnTo>
                  <a:pt x="1834" y="2018"/>
                </a:lnTo>
                <a:lnTo>
                  <a:pt x="1944" y="2054"/>
                </a:lnTo>
                <a:lnTo>
                  <a:pt x="2054" y="2054"/>
                </a:lnTo>
                <a:lnTo>
                  <a:pt x="2274" y="2531"/>
                </a:lnTo>
                <a:lnTo>
                  <a:pt x="2458" y="2971"/>
                </a:lnTo>
                <a:lnTo>
                  <a:pt x="3008" y="4182"/>
                </a:lnTo>
                <a:lnTo>
                  <a:pt x="3081" y="4329"/>
                </a:lnTo>
                <a:lnTo>
                  <a:pt x="2825" y="4255"/>
                </a:lnTo>
                <a:lnTo>
                  <a:pt x="2458" y="4072"/>
                </a:lnTo>
                <a:lnTo>
                  <a:pt x="2164" y="3742"/>
                </a:lnTo>
                <a:lnTo>
                  <a:pt x="1944" y="3375"/>
                </a:lnTo>
                <a:lnTo>
                  <a:pt x="1724" y="2935"/>
                </a:lnTo>
                <a:lnTo>
                  <a:pt x="1651" y="2715"/>
                </a:lnTo>
                <a:lnTo>
                  <a:pt x="1504" y="2494"/>
                </a:lnTo>
                <a:lnTo>
                  <a:pt x="1724" y="1761"/>
                </a:lnTo>
                <a:lnTo>
                  <a:pt x="1761" y="1724"/>
                </a:lnTo>
                <a:close/>
                <a:moveTo>
                  <a:pt x="2604" y="1174"/>
                </a:moveTo>
                <a:lnTo>
                  <a:pt x="2715" y="1614"/>
                </a:lnTo>
                <a:lnTo>
                  <a:pt x="2861" y="2054"/>
                </a:lnTo>
                <a:lnTo>
                  <a:pt x="3228" y="2898"/>
                </a:lnTo>
                <a:lnTo>
                  <a:pt x="3998" y="4695"/>
                </a:lnTo>
                <a:lnTo>
                  <a:pt x="3632" y="4549"/>
                </a:lnTo>
                <a:lnTo>
                  <a:pt x="3522" y="4365"/>
                </a:lnTo>
                <a:lnTo>
                  <a:pt x="3301" y="3888"/>
                </a:lnTo>
                <a:lnTo>
                  <a:pt x="2861" y="2935"/>
                </a:lnTo>
                <a:lnTo>
                  <a:pt x="2274" y="1834"/>
                </a:lnTo>
                <a:lnTo>
                  <a:pt x="2311" y="1651"/>
                </a:lnTo>
                <a:lnTo>
                  <a:pt x="2421" y="1467"/>
                </a:lnTo>
                <a:lnTo>
                  <a:pt x="2604" y="1174"/>
                </a:lnTo>
                <a:close/>
                <a:moveTo>
                  <a:pt x="3338" y="660"/>
                </a:moveTo>
                <a:lnTo>
                  <a:pt x="3375" y="770"/>
                </a:lnTo>
                <a:lnTo>
                  <a:pt x="3668" y="1467"/>
                </a:lnTo>
                <a:lnTo>
                  <a:pt x="3962" y="2164"/>
                </a:lnTo>
                <a:lnTo>
                  <a:pt x="4182" y="2788"/>
                </a:lnTo>
                <a:lnTo>
                  <a:pt x="4402" y="3412"/>
                </a:lnTo>
                <a:lnTo>
                  <a:pt x="4769" y="4659"/>
                </a:lnTo>
                <a:lnTo>
                  <a:pt x="4732" y="4805"/>
                </a:lnTo>
                <a:lnTo>
                  <a:pt x="4659" y="4805"/>
                </a:lnTo>
                <a:lnTo>
                  <a:pt x="4549" y="4842"/>
                </a:lnTo>
                <a:lnTo>
                  <a:pt x="3668" y="2971"/>
                </a:lnTo>
                <a:lnTo>
                  <a:pt x="3191" y="1981"/>
                </a:lnTo>
                <a:lnTo>
                  <a:pt x="2971" y="1504"/>
                </a:lnTo>
                <a:lnTo>
                  <a:pt x="2788" y="991"/>
                </a:lnTo>
                <a:lnTo>
                  <a:pt x="3045" y="807"/>
                </a:lnTo>
                <a:lnTo>
                  <a:pt x="3338" y="660"/>
                </a:lnTo>
                <a:close/>
                <a:moveTo>
                  <a:pt x="7703" y="4952"/>
                </a:moveTo>
                <a:lnTo>
                  <a:pt x="7960" y="5246"/>
                </a:lnTo>
                <a:lnTo>
                  <a:pt x="7960" y="5246"/>
                </a:lnTo>
                <a:lnTo>
                  <a:pt x="7887" y="5209"/>
                </a:lnTo>
                <a:lnTo>
                  <a:pt x="7593" y="5319"/>
                </a:lnTo>
                <a:lnTo>
                  <a:pt x="7300" y="5466"/>
                </a:lnTo>
                <a:lnTo>
                  <a:pt x="7190" y="5356"/>
                </a:lnTo>
                <a:lnTo>
                  <a:pt x="7080" y="5246"/>
                </a:lnTo>
                <a:lnTo>
                  <a:pt x="7373" y="5099"/>
                </a:lnTo>
                <a:lnTo>
                  <a:pt x="7703" y="4952"/>
                </a:lnTo>
                <a:close/>
                <a:moveTo>
                  <a:pt x="8070" y="5356"/>
                </a:moveTo>
                <a:lnTo>
                  <a:pt x="8180" y="5466"/>
                </a:lnTo>
                <a:lnTo>
                  <a:pt x="7923" y="5576"/>
                </a:lnTo>
                <a:lnTo>
                  <a:pt x="7923" y="5576"/>
                </a:lnTo>
                <a:lnTo>
                  <a:pt x="8033" y="5429"/>
                </a:lnTo>
                <a:lnTo>
                  <a:pt x="8070" y="5356"/>
                </a:lnTo>
                <a:close/>
                <a:moveTo>
                  <a:pt x="7556" y="5612"/>
                </a:moveTo>
                <a:lnTo>
                  <a:pt x="7483" y="5722"/>
                </a:lnTo>
                <a:lnTo>
                  <a:pt x="7483" y="5686"/>
                </a:lnTo>
                <a:lnTo>
                  <a:pt x="7556" y="5612"/>
                </a:lnTo>
                <a:close/>
                <a:moveTo>
                  <a:pt x="8327" y="5649"/>
                </a:moveTo>
                <a:lnTo>
                  <a:pt x="8327" y="5686"/>
                </a:lnTo>
                <a:lnTo>
                  <a:pt x="7850" y="6163"/>
                </a:lnTo>
                <a:lnTo>
                  <a:pt x="7740" y="6016"/>
                </a:lnTo>
                <a:lnTo>
                  <a:pt x="7997" y="5796"/>
                </a:lnTo>
                <a:lnTo>
                  <a:pt x="8327" y="5649"/>
                </a:lnTo>
                <a:close/>
                <a:moveTo>
                  <a:pt x="8437" y="5796"/>
                </a:moveTo>
                <a:lnTo>
                  <a:pt x="8584" y="6053"/>
                </a:lnTo>
                <a:lnTo>
                  <a:pt x="8143" y="6163"/>
                </a:lnTo>
                <a:lnTo>
                  <a:pt x="8437" y="5796"/>
                </a:lnTo>
                <a:close/>
                <a:moveTo>
                  <a:pt x="8437" y="6346"/>
                </a:moveTo>
                <a:lnTo>
                  <a:pt x="8180" y="6676"/>
                </a:lnTo>
                <a:lnTo>
                  <a:pt x="8107" y="6493"/>
                </a:lnTo>
                <a:lnTo>
                  <a:pt x="8437" y="6346"/>
                </a:lnTo>
                <a:close/>
                <a:moveTo>
                  <a:pt x="8767" y="6309"/>
                </a:moveTo>
                <a:lnTo>
                  <a:pt x="8840" y="6419"/>
                </a:lnTo>
                <a:lnTo>
                  <a:pt x="8547" y="6676"/>
                </a:lnTo>
                <a:lnTo>
                  <a:pt x="8767" y="6309"/>
                </a:lnTo>
                <a:close/>
                <a:moveTo>
                  <a:pt x="9024" y="4695"/>
                </a:moveTo>
                <a:lnTo>
                  <a:pt x="9244" y="4732"/>
                </a:lnTo>
                <a:lnTo>
                  <a:pt x="9464" y="4805"/>
                </a:lnTo>
                <a:lnTo>
                  <a:pt x="9647" y="4915"/>
                </a:lnTo>
                <a:lnTo>
                  <a:pt x="9831" y="5062"/>
                </a:lnTo>
                <a:lnTo>
                  <a:pt x="9904" y="5099"/>
                </a:lnTo>
                <a:lnTo>
                  <a:pt x="9941" y="5099"/>
                </a:lnTo>
                <a:lnTo>
                  <a:pt x="10051" y="5209"/>
                </a:lnTo>
                <a:lnTo>
                  <a:pt x="10161" y="5429"/>
                </a:lnTo>
                <a:lnTo>
                  <a:pt x="10198" y="5649"/>
                </a:lnTo>
                <a:lnTo>
                  <a:pt x="10234" y="5869"/>
                </a:lnTo>
                <a:lnTo>
                  <a:pt x="10198" y="6089"/>
                </a:lnTo>
                <a:lnTo>
                  <a:pt x="10161" y="6346"/>
                </a:lnTo>
                <a:lnTo>
                  <a:pt x="10088" y="6566"/>
                </a:lnTo>
                <a:lnTo>
                  <a:pt x="9941" y="7006"/>
                </a:lnTo>
                <a:lnTo>
                  <a:pt x="9904" y="7080"/>
                </a:lnTo>
                <a:lnTo>
                  <a:pt x="9647" y="6676"/>
                </a:lnTo>
                <a:lnTo>
                  <a:pt x="9024" y="5832"/>
                </a:lnTo>
                <a:lnTo>
                  <a:pt x="8620" y="5282"/>
                </a:lnTo>
                <a:lnTo>
                  <a:pt x="8400" y="5025"/>
                </a:lnTo>
                <a:lnTo>
                  <a:pt x="8143" y="4842"/>
                </a:lnTo>
                <a:lnTo>
                  <a:pt x="8584" y="4732"/>
                </a:lnTo>
                <a:lnTo>
                  <a:pt x="8804" y="4695"/>
                </a:lnTo>
                <a:close/>
                <a:moveTo>
                  <a:pt x="1064" y="3962"/>
                </a:moveTo>
                <a:lnTo>
                  <a:pt x="1357" y="4182"/>
                </a:lnTo>
                <a:lnTo>
                  <a:pt x="1651" y="4329"/>
                </a:lnTo>
                <a:lnTo>
                  <a:pt x="2348" y="4585"/>
                </a:lnTo>
                <a:lnTo>
                  <a:pt x="2458" y="4659"/>
                </a:lnTo>
                <a:lnTo>
                  <a:pt x="2494" y="4695"/>
                </a:lnTo>
                <a:lnTo>
                  <a:pt x="2568" y="4732"/>
                </a:lnTo>
                <a:lnTo>
                  <a:pt x="2641" y="4695"/>
                </a:lnTo>
                <a:lnTo>
                  <a:pt x="4329" y="5319"/>
                </a:lnTo>
                <a:lnTo>
                  <a:pt x="4329" y="5356"/>
                </a:lnTo>
                <a:lnTo>
                  <a:pt x="4292" y="5319"/>
                </a:lnTo>
                <a:lnTo>
                  <a:pt x="3888" y="5172"/>
                </a:lnTo>
                <a:lnTo>
                  <a:pt x="3705" y="5136"/>
                </a:lnTo>
                <a:lnTo>
                  <a:pt x="3485" y="5099"/>
                </a:lnTo>
                <a:lnTo>
                  <a:pt x="3448" y="5136"/>
                </a:lnTo>
                <a:lnTo>
                  <a:pt x="3411" y="5172"/>
                </a:lnTo>
                <a:lnTo>
                  <a:pt x="3448" y="5246"/>
                </a:lnTo>
                <a:lnTo>
                  <a:pt x="3595" y="5392"/>
                </a:lnTo>
                <a:lnTo>
                  <a:pt x="3852" y="5539"/>
                </a:lnTo>
                <a:lnTo>
                  <a:pt x="4108" y="5686"/>
                </a:lnTo>
                <a:lnTo>
                  <a:pt x="4402" y="5759"/>
                </a:lnTo>
                <a:lnTo>
                  <a:pt x="4365" y="5906"/>
                </a:lnTo>
                <a:lnTo>
                  <a:pt x="4035" y="5906"/>
                </a:lnTo>
                <a:lnTo>
                  <a:pt x="3742" y="5869"/>
                </a:lnTo>
                <a:lnTo>
                  <a:pt x="3411" y="5759"/>
                </a:lnTo>
                <a:lnTo>
                  <a:pt x="3228" y="5686"/>
                </a:lnTo>
                <a:lnTo>
                  <a:pt x="3191" y="5612"/>
                </a:lnTo>
                <a:lnTo>
                  <a:pt x="3155" y="5576"/>
                </a:lnTo>
                <a:lnTo>
                  <a:pt x="3118" y="5539"/>
                </a:lnTo>
                <a:lnTo>
                  <a:pt x="3081" y="5502"/>
                </a:lnTo>
                <a:lnTo>
                  <a:pt x="3045" y="5502"/>
                </a:lnTo>
                <a:lnTo>
                  <a:pt x="3008" y="5539"/>
                </a:lnTo>
                <a:lnTo>
                  <a:pt x="2971" y="5649"/>
                </a:lnTo>
                <a:lnTo>
                  <a:pt x="2971" y="5722"/>
                </a:lnTo>
                <a:lnTo>
                  <a:pt x="3008" y="5796"/>
                </a:lnTo>
                <a:lnTo>
                  <a:pt x="3045" y="5869"/>
                </a:lnTo>
                <a:lnTo>
                  <a:pt x="3191" y="6016"/>
                </a:lnTo>
                <a:lnTo>
                  <a:pt x="3338" y="6126"/>
                </a:lnTo>
                <a:lnTo>
                  <a:pt x="3522" y="6199"/>
                </a:lnTo>
                <a:lnTo>
                  <a:pt x="3742" y="6273"/>
                </a:lnTo>
                <a:lnTo>
                  <a:pt x="3962" y="6309"/>
                </a:lnTo>
                <a:lnTo>
                  <a:pt x="4182" y="6309"/>
                </a:lnTo>
                <a:lnTo>
                  <a:pt x="3962" y="6676"/>
                </a:lnTo>
                <a:lnTo>
                  <a:pt x="3742" y="6603"/>
                </a:lnTo>
                <a:lnTo>
                  <a:pt x="3228" y="6456"/>
                </a:lnTo>
                <a:lnTo>
                  <a:pt x="2971" y="6419"/>
                </a:lnTo>
                <a:lnTo>
                  <a:pt x="2715" y="6383"/>
                </a:lnTo>
                <a:lnTo>
                  <a:pt x="2641" y="6383"/>
                </a:lnTo>
                <a:lnTo>
                  <a:pt x="2641" y="6456"/>
                </a:lnTo>
                <a:lnTo>
                  <a:pt x="2641" y="6493"/>
                </a:lnTo>
                <a:lnTo>
                  <a:pt x="2678" y="6529"/>
                </a:lnTo>
                <a:lnTo>
                  <a:pt x="2861" y="6676"/>
                </a:lnTo>
                <a:lnTo>
                  <a:pt x="3081" y="6786"/>
                </a:lnTo>
                <a:lnTo>
                  <a:pt x="3522" y="6970"/>
                </a:lnTo>
                <a:lnTo>
                  <a:pt x="3742" y="7080"/>
                </a:lnTo>
                <a:lnTo>
                  <a:pt x="3632" y="7226"/>
                </a:lnTo>
                <a:lnTo>
                  <a:pt x="3522" y="7336"/>
                </a:lnTo>
                <a:lnTo>
                  <a:pt x="2935" y="7080"/>
                </a:lnTo>
                <a:lnTo>
                  <a:pt x="2311" y="6823"/>
                </a:lnTo>
                <a:lnTo>
                  <a:pt x="2238" y="6823"/>
                </a:lnTo>
                <a:lnTo>
                  <a:pt x="2201" y="6860"/>
                </a:lnTo>
                <a:lnTo>
                  <a:pt x="2201" y="6896"/>
                </a:lnTo>
                <a:lnTo>
                  <a:pt x="2201" y="6970"/>
                </a:lnTo>
                <a:lnTo>
                  <a:pt x="2458" y="7190"/>
                </a:lnTo>
                <a:lnTo>
                  <a:pt x="2678" y="7410"/>
                </a:lnTo>
                <a:lnTo>
                  <a:pt x="2971" y="7557"/>
                </a:lnTo>
                <a:lnTo>
                  <a:pt x="3265" y="7703"/>
                </a:lnTo>
                <a:lnTo>
                  <a:pt x="2971" y="7960"/>
                </a:lnTo>
                <a:lnTo>
                  <a:pt x="2641" y="7960"/>
                </a:lnTo>
                <a:lnTo>
                  <a:pt x="2311" y="7887"/>
                </a:lnTo>
                <a:lnTo>
                  <a:pt x="1981" y="7777"/>
                </a:lnTo>
                <a:lnTo>
                  <a:pt x="1871" y="7777"/>
                </a:lnTo>
                <a:lnTo>
                  <a:pt x="1834" y="7813"/>
                </a:lnTo>
                <a:lnTo>
                  <a:pt x="1797" y="7850"/>
                </a:lnTo>
                <a:lnTo>
                  <a:pt x="1797" y="7923"/>
                </a:lnTo>
                <a:lnTo>
                  <a:pt x="1834" y="8070"/>
                </a:lnTo>
                <a:lnTo>
                  <a:pt x="1944" y="8143"/>
                </a:lnTo>
                <a:lnTo>
                  <a:pt x="2091" y="8217"/>
                </a:lnTo>
                <a:lnTo>
                  <a:pt x="2238" y="8290"/>
                </a:lnTo>
                <a:lnTo>
                  <a:pt x="2348" y="8327"/>
                </a:lnTo>
                <a:lnTo>
                  <a:pt x="2164" y="8364"/>
                </a:lnTo>
                <a:lnTo>
                  <a:pt x="1944" y="8364"/>
                </a:lnTo>
                <a:lnTo>
                  <a:pt x="1761" y="8327"/>
                </a:lnTo>
                <a:lnTo>
                  <a:pt x="1541" y="8253"/>
                </a:lnTo>
                <a:lnTo>
                  <a:pt x="1247" y="8070"/>
                </a:lnTo>
                <a:lnTo>
                  <a:pt x="1027" y="7850"/>
                </a:lnTo>
                <a:lnTo>
                  <a:pt x="844" y="7593"/>
                </a:lnTo>
                <a:lnTo>
                  <a:pt x="697" y="7300"/>
                </a:lnTo>
                <a:lnTo>
                  <a:pt x="624" y="6970"/>
                </a:lnTo>
                <a:lnTo>
                  <a:pt x="550" y="6676"/>
                </a:lnTo>
                <a:lnTo>
                  <a:pt x="550" y="6346"/>
                </a:lnTo>
                <a:lnTo>
                  <a:pt x="550" y="6016"/>
                </a:lnTo>
                <a:lnTo>
                  <a:pt x="624" y="5502"/>
                </a:lnTo>
                <a:lnTo>
                  <a:pt x="734" y="4989"/>
                </a:lnTo>
                <a:lnTo>
                  <a:pt x="1064" y="3962"/>
                </a:lnTo>
                <a:close/>
                <a:moveTo>
                  <a:pt x="6786" y="5429"/>
                </a:moveTo>
                <a:lnTo>
                  <a:pt x="6860" y="5649"/>
                </a:lnTo>
                <a:lnTo>
                  <a:pt x="6970" y="5832"/>
                </a:lnTo>
                <a:lnTo>
                  <a:pt x="7006" y="5906"/>
                </a:lnTo>
                <a:lnTo>
                  <a:pt x="7043" y="5979"/>
                </a:lnTo>
                <a:lnTo>
                  <a:pt x="7116" y="6016"/>
                </a:lnTo>
                <a:lnTo>
                  <a:pt x="7813" y="7006"/>
                </a:lnTo>
                <a:lnTo>
                  <a:pt x="8143" y="7520"/>
                </a:lnTo>
                <a:lnTo>
                  <a:pt x="8143" y="7667"/>
                </a:lnTo>
                <a:lnTo>
                  <a:pt x="8143" y="7740"/>
                </a:lnTo>
                <a:lnTo>
                  <a:pt x="8217" y="7813"/>
                </a:lnTo>
                <a:lnTo>
                  <a:pt x="8290" y="7850"/>
                </a:lnTo>
                <a:lnTo>
                  <a:pt x="8363" y="7850"/>
                </a:lnTo>
                <a:lnTo>
                  <a:pt x="8400" y="7813"/>
                </a:lnTo>
                <a:lnTo>
                  <a:pt x="8510" y="7887"/>
                </a:lnTo>
                <a:lnTo>
                  <a:pt x="8584" y="7923"/>
                </a:lnTo>
                <a:lnTo>
                  <a:pt x="8694" y="7960"/>
                </a:lnTo>
                <a:lnTo>
                  <a:pt x="8767" y="7923"/>
                </a:lnTo>
                <a:lnTo>
                  <a:pt x="8877" y="7997"/>
                </a:lnTo>
                <a:lnTo>
                  <a:pt x="8987" y="7997"/>
                </a:lnTo>
                <a:lnTo>
                  <a:pt x="9060" y="8033"/>
                </a:lnTo>
                <a:lnTo>
                  <a:pt x="9134" y="7997"/>
                </a:lnTo>
                <a:lnTo>
                  <a:pt x="9207" y="7923"/>
                </a:lnTo>
                <a:lnTo>
                  <a:pt x="9207" y="7813"/>
                </a:lnTo>
                <a:lnTo>
                  <a:pt x="9207" y="7740"/>
                </a:lnTo>
                <a:lnTo>
                  <a:pt x="9134" y="7667"/>
                </a:lnTo>
                <a:lnTo>
                  <a:pt x="9170" y="7557"/>
                </a:lnTo>
                <a:lnTo>
                  <a:pt x="9207" y="7483"/>
                </a:lnTo>
                <a:lnTo>
                  <a:pt x="9244" y="7410"/>
                </a:lnTo>
                <a:lnTo>
                  <a:pt x="9244" y="7373"/>
                </a:lnTo>
                <a:lnTo>
                  <a:pt x="9207" y="7300"/>
                </a:lnTo>
                <a:lnTo>
                  <a:pt x="9170" y="7263"/>
                </a:lnTo>
                <a:lnTo>
                  <a:pt x="9134" y="7226"/>
                </a:lnTo>
                <a:lnTo>
                  <a:pt x="8987" y="7226"/>
                </a:lnTo>
                <a:lnTo>
                  <a:pt x="8694" y="7336"/>
                </a:lnTo>
                <a:lnTo>
                  <a:pt x="8694" y="7300"/>
                </a:lnTo>
                <a:lnTo>
                  <a:pt x="8877" y="7153"/>
                </a:lnTo>
                <a:lnTo>
                  <a:pt x="9060" y="6970"/>
                </a:lnTo>
                <a:lnTo>
                  <a:pt x="9134" y="6860"/>
                </a:lnTo>
                <a:lnTo>
                  <a:pt x="9244" y="7043"/>
                </a:lnTo>
                <a:lnTo>
                  <a:pt x="9501" y="7446"/>
                </a:lnTo>
                <a:lnTo>
                  <a:pt x="9537" y="7593"/>
                </a:lnTo>
                <a:lnTo>
                  <a:pt x="9317" y="7887"/>
                </a:lnTo>
                <a:lnTo>
                  <a:pt x="9024" y="8143"/>
                </a:lnTo>
                <a:lnTo>
                  <a:pt x="8730" y="8364"/>
                </a:lnTo>
                <a:lnTo>
                  <a:pt x="8400" y="8547"/>
                </a:lnTo>
                <a:lnTo>
                  <a:pt x="8070" y="8657"/>
                </a:lnTo>
                <a:lnTo>
                  <a:pt x="7703" y="8694"/>
                </a:lnTo>
                <a:lnTo>
                  <a:pt x="7520" y="8694"/>
                </a:lnTo>
                <a:lnTo>
                  <a:pt x="7373" y="8657"/>
                </a:lnTo>
                <a:lnTo>
                  <a:pt x="7190" y="8620"/>
                </a:lnTo>
                <a:lnTo>
                  <a:pt x="7006" y="8547"/>
                </a:lnTo>
                <a:lnTo>
                  <a:pt x="6823" y="8437"/>
                </a:lnTo>
                <a:lnTo>
                  <a:pt x="6676" y="8290"/>
                </a:lnTo>
                <a:lnTo>
                  <a:pt x="6419" y="7997"/>
                </a:lnTo>
                <a:lnTo>
                  <a:pt x="6199" y="7667"/>
                </a:lnTo>
                <a:lnTo>
                  <a:pt x="6053" y="7300"/>
                </a:lnTo>
                <a:lnTo>
                  <a:pt x="6016" y="6896"/>
                </a:lnTo>
                <a:lnTo>
                  <a:pt x="6016" y="6676"/>
                </a:lnTo>
                <a:lnTo>
                  <a:pt x="6053" y="6493"/>
                </a:lnTo>
                <a:lnTo>
                  <a:pt x="6089" y="6309"/>
                </a:lnTo>
                <a:lnTo>
                  <a:pt x="6163" y="6126"/>
                </a:lnTo>
                <a:lnTo>
                  <a:pt x="6273" y="5943"/>
                </a:lnTo>
                <a:lnTo>
                  <a:pt x="6383" y="5759"/>
                </a:lnTo>
                <a:lnTo>
                  <a:pt x="6566" y="5576"/>
                </a:lnTo>
                <a:lnTo>
                  <a:pt x="6786" y="5429"/>
                </a:lnTo>
                <a:close/>
                <a:moveTo>
                  <a:pt x="3852" y="0"/>
                </a:moveTo>
                <a:lnTo>
                  <a:pt x="3522" y="37"/>
                </a:lnTo>
                <a:lnTo>
                  <a:pt x="3191" y="110"/>
                </a:lnTo>
                <a:lnTo>
                  <a:pt x="2898" y="257"/>
                </a:lnTo>
                <a:lnTo>
                  <a:pt x="2604" y="440"/>
                </a:lnTo>
                <a:lnTo>
                  <a:pt x="2348" y="660"/>
                </a:lnTo>
                <a:lnTo>
                  <a:pt x="2091" y="660"/>
                </a:lnTo>
                <a:lnTo>
                  <a:pt x="1871" y="734"/>
                </a:lnTo>
                <a:lnTo>
                  <a:pt x="1687" y="880"/>
                </a:lnTo>
                <a:lnTo>
                  <a:pt x="1541" y="1064"/>
                </a:lnTo>
                <a:lnTo>
                  <a:pt x="1394" y="1284"/>
                </a:lnTo>
                <a:lnTo>
                  <a:pt x="1321" y="1504"/>
                </a:lnTo>
                <a:lnTo>
                  <a:pt x="1137" y="1944"/>
                </a:lnTo>
                <a:lnTo>
                  <a:pt x="660" y="3522"/>
                </a:lnTo>
                <a:lnTo>
                  <a:pt x="404" y="4292"/>
                </a:lnTo>
                <a:lnTo>
                  <a:pt x="183" y="5062"/>
                </a:lnTo>
                <a:lnTo>
                  <a:pt x="37" y="5759"/>
                </a:lnTo>
                <a:lnTo>
                  <a:pt x="0" y="6126"/>
                </a:lnTo>
                <a:lnTo>
                  <a:pt x="0" y="6456"/>
                </a:lnTo>
                <a:lnTo>
                  <a:pt x="0" y="6786"/>
                </a:lnTo>
                <a:lnTo>
                  <a:pt x="73" y="7153"/>
                </a:lnTo>
                <a:lnTo>
                  <a:pt x="183" y="7483"/>
                </a:lnTo>
                <a:lnTo>
                  <a:pt x="330" y="7813"/>
                </a:lnTo>
                <a:lnTo>
                  <a:pt x="477" y="8033"/>
                </a:lnTo>
                <a:lnTo>
                  <a:pt x="660" y="8253"/>
                </a:lnTo>
                <a:lnTo>
                  <a:pt x="880" y="8474"/>
                </a:lnTo>
                <a:lnTo>
                  <a:pt x="1101" y="8657"/>
                </a:lnTo>
                <a:lnTo>
                  <a:pt x="1357" y="8767"/>
                </a:lnTo>
                <a:lnTo>
                  <a:pt x="1651" y="8877"/>
                </a:lnTo>
                <a:lnTo>
                  <a:pt x="1908" y="8914"/>
                </a:lnTo>
                <a:lnTo>
                  <a:pt x="2201" y="8950"/>
                </a:lnTo>
                <a:lnTo>
                  <a:pt x="2458" y="8914"/>
                </a:lnTo>
                <a:lnTo>
                  <a:pt x="2678" y="8840"/>
                </a:lnTo>
                <a:lnTo>
                  <a:pt x="2898" y="8730"/>
                </a:lnTo>
                <a:lnTo>
                  <a:pt x="3081" y="8620"/>
                </a:lnTo>
                <a:lnTo>
                  <a:pt x="3448" y="8290"/>
                </a:lnTo>
                <a:lnTo>
                  <a:pt x="3778" y="7923"/>
                </a:lnTo>
                <a:lnTo>
                  <a:pt x="3815" y="7960"/>
                </a:lnTo>
                <a:lnTo>
                  <a:pt x="3925" y="7960"/>
                </a:lnTo>
                <a:lnTo>
                  <a:pt x="4035" y="7887"/>
                </a:lnTo>
                <a:lnTo>
                  <a:pt x="4108" y="7813"/>
                </a:lnTo>
                <a:lnTo>
                  <a:pt x="4108" y="7740"/>
                </a:lnTo>
                <a:lnTo>
                  <a:pt x="4072" y="7593"/>
                </a:lnTo>
                <a:lnTo>
                  <a:pt x="4182" y="7446"/>
                </a:lnTo>
                <a:lnTo>
                  <a:pt x="4512" y="6896"/>
                </a:lnTo>
                <a:lnTo>
                  <a:pt x="4769" y="6309"/>
                </a:lnTo>
                <a:lnTo>
                  <a:pt x="5025" y="5722"/>
                </a:lnTo>
                <a:lnTo>
                  <a:pt x="5209" y="5099"/>
                </a:lnTo>
                <a:lnTo>
                  <a:pt x="5246" y="5062"/>
                </a:lnTo>
                <a:lnTo>
                  <a:pt x="5282" y="4989"/>
                </a:lnTo>
                <a:lnTo>
                  <a:pt x="5282" y="4915"/>
                </a:lnTo>
                <a:lnTo>
                  <a:pt x="5466" y="4292"/>
                </a:lnTo>
                <a:lnTo>
                  <a:pt x="5612" y="3632"/>
                </a:lnTo>
                <a:lnTo>
                  <a:pt x="5722" y="2971"/>
                </a:lnTo>
                <a:lnTo>
                  <a:pt x="5796" y="2311"/>
                </a:lnTo>
                <a:lnTo>
                  <a:pt x="5832" y="1981"/>
                </a:lnTo>
                <a:lnTo>
                  <a:pt x="5796" y="1651"/>
                </a:lnTo>
                <a:lnTo>
                  <a:pt x="5759" y="1357"/>
                </a:lnTo>
                <a:lnTo>
                  <a:pt x="5649" y="1064"/>
                </a:lnTo>
                <a:lnTo>
                  <a:pt x="5539" y="807"/>
                </a:lnTo>
                <a:lnTo>
                  <a:pt x="5356" y="587"/>
                </a:lnTo>
                <a:lnTo>
                  <a:pt x="5099" y="367"/>
                </a:lnTo>
                <a:lnTo>
                  <a:pt x="4842" y="184"/>
                </a:lnTo>
                <a:lnTo>
                  <a:pt x="4512" y="73"/>
                </a:lnTo>
                <a:lnTo>
                  <a:pt x="4182" y="0"/>
                </a:lnTo>
                <a:close/>
                <a:moveTo>
                  <a:pt x="8730" y="3962"/>
                </a:moveTo>
                <a:lnTo>
                  <a:pt x="8584" y="4072"/>
                </a:lnTo>
                <a:lnTo>
                  <a:pt x="8437" y="4182"/>
                </a:lnTo>
                <a:lnTo>
                  <a:pt x="8327" y="4329"/>
                </a:lnTo>
                <a:lnTo>
                  <a:pt x="7887" y="4439"/>
                </a:lnTo>
                <a:lnTo>
                  <a:pt x="7336" y="4585"/>
                </a:lnTo>
                <a:lnTo>
                  <a:pt x="6786" y="4842"/>
                </a:lnTo>
                <a:lnTo>
                  <a:pt x="6566" y="4989"/>
                </a:lnTo>
                <a:lnTo>
                  <a:pt x="6309" y="5172"/>
                </a:lnTo>
                <a:lnTo>
                  <a:pt x="6089" y="5356"/>
                </a:lnTo>
                <a:lnTo>
                  <a:pt x="5906" y="5576"/>
                </a:lnTo>
                <a:lnTo>
                  <a:pt x="5759" y="5796"/>
                </a:lnTo>
                <a:lnTo>
                  <a:pt x="5612" y="6053"/>
                </a:lnTo>
                <a:lnTo>
                  <a:pt x="5539" y="6309"/>
                </a:lnTo>
                <a:lnTo>
                  <a:pt x="5502" y="6603"/>
                </a:lnTo>
                <a:lnTo>
                  <a:pt x="5466" y="6860"/>
                </a:lnTo>
                <a:lnTo>
                  <a:pt x="5502" y="7116"/>
                </a:lnTo>
                <a:lnTo>
                  <a:pt x="5539" y="7373"/>
                </a:lnTo>
                <a:lnTo>
                  <a:pt x="5612" y="7630"/>
                </a:lnTo>
                <a:lnTo>
                  <a:pt x="5722" y="7887"/>
                </a:lnTo>
                <a:lnTo>
                  <a:pt x="5869" y="8107"/>
                </a:lnTo>
                <a:lnTo>
                  <a:pt x="6016" y="8327"/>
                </a:lnTo>
                <a:lnTo>
                  <a:pt x="6199" y="8547"/>
                </a:lnTo>
                <a:lnTo>
                  <a:pt x="6419" y="8730"/>
                </a:lnTo>
                <a:lnTo>
                  <a:pt x="6639" y="8914"/>
                </a:lnTo>
                <a:lnTo>
                  <a:pt x="6860" y="9060"/>
                </a:lnTo>
                <a:lnTo>
                  <a:pt x="7116" y="9170"/>
                </a:lnTo>
                <a:lnTo>
                  <a:pt x="7410" y="9244"/>
                </a:lnTo>
                <a:lnTo>
                  <a:pt x="7703" y="9281"/>
                </a:lnTo>
                <a:lnTo>
                  <a:pt x="8033" y="9244"/>
                </a:lnTo>
                <a:lnTo>
                  <a:pt x="8327" y="9170"/>
                </a:lnTo>
                <a:lnTo>
                  <a:pt x="8620" y="9024"/>
                </a:lnTo>
                <a:lnTo>
                  <a:pt x="8877" y="8877"/>
                </a:lnTo>
                <a:lnTo>
                  <a:pt x="9391" y="8547"/>
                </a:lnTo>
                <a:lnTo>
                  <a:pt x="9611" y="8364"/>
                </a:lnTo>
                <a:lnTo>
                  <a:pt x="9794" y="8143"/>
                </a:lnTo>
                <a:lnTo>
                  <a:pt x="9977" y="7923"/>
                </a:lnTo>
                <a:lnTo>
                  <a:pt x="10161" y="7703"/>
                </a:lnTo>
                <a:lnTo>
                  <a:pt x="10418" y="7190"/>
                </a:lnTo>
                <a:lnTo>
                  <a:pt x="10638" y="6676"/>
                </a:lnTo>
                <a:lnTo>
                  <a:pt x="10711" y="6346"/>
                </a:lnTo>
                <a:lnTo>
                  <a:pt x="10748" y="6053"/>
                </a:lnTo>
                <a:lnTo>
                  <a:pt x="10748" y="5722"/>
                </a:lnTo>
                <a:lnTo>
                  <a:pt x="10711" y="5466"/>
                </a:lnTo>
                <a:lnTo>
                  <a:pt x="10601" y="5172"/>
                </a:lnTo>
                <a:lnTo>
                  <a:pt x="10454" y="4915"/>
                </a:lnTo>
                <a:lnTo>
                  <a:pt x="10271" y="4659"/>
                </a:lnTo>
                <a:lnTo>
                  <a:pt x="10051" y="4439"/>
                </a:lnTo>
                <a:lnTo>
                  <a:pt x="9794" y="4255"/>
                </a:lnTo>
                <a:lnTo>
                  <a:pt x="9537" y="4108"/>
                </a:lnTo>
                <a:lnTo>
                  <a:pt x="9244" y="3998"/>
                </a:lnTo>
                <a:lnTo>
                  <a:pt x="8950" y="396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7" name="Google Shape;187;p2"/>
          <p:cNvSpPr/>
          <p:nvPr/>
        </p:nvSpPr>
        <p:spPr>
          <a:xfrm>
            <a:off x="7518184" y="3966329"/>
            <a:ext cx="846269" cy="598458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8" name="Google Shape;188;p2"/>
          <p:cNvSpPr/>
          <p:nvPr/>
        </p:nvSpPr>
        <p:spPr>
          <a:xfrm rot="-5400000">
            <a:off x="6496794" y="3021441"/>
            <a:ext cx="493819" cy="63153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89" name="Google Shape;189;p2"/>
          <p:cNvSpPr/>
          <p:nvPr/>
        </p:nvSpPr>
        <p:spPr>
          <a:xfrm>
            <a:off x="6453205" y="3705907"/>
            <a:ext cx="666366" cy="752689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0" name="Google Shape;190;p2"/>
          <p:cNvSpPr/>
          <p:nvPr/>
        </p:nvSpPr>
        <p:spPr>
          <a:xfrm>
            <a:off x="1866011" y="4742879"/>
            <a:ext cx="681078" cy="455287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1" name="Google Shape;191;p2"/>
          <p:cNvSpPr/>
          <p:nvPr/>
        </p:nvSpPr>
        <p:spPr>
          <a:xfrm>
            <a:off x="6669805" y="4614395"/>
            <a:ext cx="308462" cy="330481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"/>
          <p:cNvSpPr txBox="1">
            <a:spLocks noGrp="1"/>
          </p:cNvSpPr>
          <p:nvPr>
            <p:ph type="ctrTitle"/>
          </p:nvPr>
        </p:nvSpPr>
        <p:spPr>
          <a:xfrm>
            <a:off x="3210935" y="1661762"/>
            <a:ext cx="5301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0"/>
            </a:lvl9pPr>
          </a:lstStyle>
          <a:p>
            <a:endParaRPr/>
          </a:p>
        </p:txBody>
      </p:sp>
      <p:sp>
        <p:nvSpPr>
          <p:cNvPr id="194" name="Google Shape;194;p3"/>
          <p:cNvSpPr txBox="1">
            <a:spLocks noGrp="1"/>
          </p:cNvSpPr>
          <p:nvPr>
            <p:ph type="subTitle" idx="1"/>
          </p:nvPr>
        </p:nvSpPr>
        <p:spPr>
          <a:xfrm>
            <a:off x="3210885" y="2864177"/>
            <a:ext cx="5301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2600"/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3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3"/>
          <p:cNvSpPr/>
          <p:nvPr/>
        </p:nvSpPr>
        <p:spPr>
          <a:xfrm>
            <a:off x="4412080" y="4661638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6" name="Google Shape;196;p3"/>
          <p:cNvSpPr/>
          <p:nvPr/>
        </p:nvSpPr>
        <p:spPr>
          <a:xfrm>
            <a:off x="3968826" y="4000288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7" name="Google Shape;197;p3"/>
          <p:cNvSpPr/>
          <p:nvPr/>
        </p:nvSpPr>
        <p:spPr>
          <a:xfrm>
            <a:off x="6283364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8" name="Google Shape;198;p3"/>
          <p:cNvSpPr/>
          <p:nvPr/>
        </p:nvSpPr>
        <p:spPr>
          <a:xfrm>
            <a:off x="57465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9" name="Google Shape;199;p3"/>
          <p:cNvSpPr/>
          <p:nvPr/>
        </p:nvSpPr>
        <p:spPr>
          <a:xfrm>
            <a:off x="70636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0" name="Google Shape;200;p3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65815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2" name="Google Shape;202;p3"/>
          <p:cNvSpPr/>
          <p:nvPr/>
        </p:nvSpPr>
        <p:spPr>
          <a:xfrm>
            <a:off x="65071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55010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52015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4765584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55218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8" name="Google Shape;208;p3"/>
          <p:cNvSpPr/>
          <p:nvPr/>
        </p:nvSpPr>
        <p:spPr>
          <a:xfrm>
            <a:off x="8052577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9" name="Google Shape;209;p3"/>
          <p:cNvSpPr/>
          <p:nvPr/>
        </p:nvSpPr>
        <p:spPr>
          <a:xfrm>
            <a:off x="6984573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1" name="Google Shape;211;p3"/>
          <p:cNvSpPr/>
          <p:nvPr/>
        </p:nvSpPr>
        <p:spPr>
          <a:xfrm>
            <a:off x="61607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2" name="Google Shape;212;p3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48922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4" name="Google Shape;214;p3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5" name="Google Shape;215;p3"/>
          <p:cNvSpPr/>
          <p:nvPr/>
        </p:nvSpPr>
        <p:spPr>
          <a:xfrm>
            <a:off x="4489179" y="4206693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6" name="Google Shape;216;p3"/>
          <p:cNvSpPr/>
          <p:nvPr/>
        </p:nvSpPr>
        <p:spPr>
          <a:xfrm rot="1920548">
            <a:off x="7236726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7" name="Google Shape;217;p3"/>
          <p:cNvSpPr/>
          <p:nvPr/>
        </p:nvSpPr>
        <p:spPr>
          <a:xfrm>
            <a:off x="82632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8" name="Google Shape;218;p3"/>
          <p:cNvSpPr/>
          <p:nvPr/>
        </p:nvSpPr>
        <p:spPr>
          <a:xfrm rot="-5400000">
            <a:off x="76843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9" name="Google Shape;219;p3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50595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1" name="Google Shape;221;p3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2" name="Google Shape;222;p3"/>
          <p:cNvSpPr/>
          <p:nvPr/>
        </p:nvSpPr>
        <p:spPr>
          <a:xfrm>
            <a:off x="1482765" y="42095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3" name="Google Shape;223;p3"/>
          <p:cNvSpPr/>
          <p:nvPr/>
        </p:nvSpPr>
        <p:spPr>
          <a:xfrm>
            <a:off x="945960" y="4042836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4" name="Google Shape;224;p3"/>
          <p:cNvSpPr/>
          <p:nvPr/>
        </p:nvSpPr>
        <p:spPr>
          <a:xfrm>
            <a:off x="2263010" y="4132028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5" name="Google Shape;225;p3"/>
          <p:cNvSpPr/>
          <p:nvPr/>
        </p:nvSpPr>
        <p:spPr>
          <a:xfrm>
            <a:off x="1780917" y="4041241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6" name="Google Shape;226;p3"/>
          <p:cNvSpPr/>
          <p:nvPr/>
        </p:nvSpPr>
        <p:spPr>
          <a:xfrm>
            <a:off x="1706532" y="453396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7" name="Google Shape;227;p3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8" name="Google Shape;228;p3"/>
          <p:cNvSpPr/>
          <p:nvPr/>
        </p:nvSpPr>
        <p:spPr>
          <a:xfrm>
            <a:off x="400967" y="4075599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9" name="Google Shape;229;p3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0" name="Google Shape;230;p3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1" name="Google Shape;231;p3"/>
          <p:cNvSpPr/>
          <p:nvPr/>
        </p:nvSpPr>
        <p:spPr>
          <a:xfrm>
            <a:off x="32519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2" name="Google Shape;232;p3"/>
          <p:cNvSpPr/>
          <p:nvPr/>
        </p:nvSpPr>
        <p:spPr>
          <a:xfrm>
            <a:off x="3251978" y="402927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3" name="Google Shape;233;p3"/>
          <p:cNvSpPr/>
          <p:nvPr/>
        </p:nvSpPr>
        <p:spPr>
          <a:xfrm>
            <a:off x="2183974" y="4950383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4" name="Google Shape;234;p3"/>
          <p:cNvSpPr/>
          <p:nvPr/>
        </p:nvSpPr>
        <p:spPr>
          <a:xfrm>
            <a:off x="39491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5" name="Google Shape;235;p3"/>
          <p:cNvSpPr/>
          <p:nvPr/>
        </p:nvSpPr>
        <p:spPr>
          <a:xfrm>
            <a:off x="1360115" y="4780234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6" name="Google Shape;236;p3"/>
          <p:cNvSpPr/>
          <p:nvPr/>
        </p:nvSpPr>
        <p:spPr>
          <a:xfrm>
            <a:off x="37218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7" name="Google Shape;237;p3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8" name="Google Shape;238;p3"/>
          <p:cNvSpPr/>
          <p:nvPr/>
        </p:nvSpPr>
        <p:spPr>
          <a:xfrm>
            <a:off x="40288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9" name="Google Shape;239;p3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0" name="Google Shape;240;p3"/>
          <p:cNvSpPr/>
          <p:nvPr/>
        </p:nvSpPr>
        <p:spPr>
          <a:xfrm rot="1920548">
            <a:off x="2436125" y="46581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1" name="Google Shape;241;p3"/>
          <p:cNvSpPr/>
          <p:nvPr/>
        </p:nvSpPr>
        <p:spPr>
          <a:xfrm>
            <a:off x="3462692" y="4517805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2" name="Google Shape;242;p3"/>
          <p:cNvSpPr/>
          <p:nvPr/>
        </p:nvSpPr>
        <p:spPr>
          <a:xfrm rot="-5400000">
            <a:off x="2883755" y="39822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3" name="Google Shape;243;p3"/>
          <p:cNvSpPr/>
          <p:nvPr/>
        </p:nvSpPr>
        <p:spPr>
          <a:xfrm>
            <a:off x="28590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4" name="Google Shape;244;p3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5" name="Google Shape;245;p3"/>
          <p:cNvSpPr/>
          <p:nvPr/>
        </p:nvSpPr>
        <p:spPr>
          <a:xfrm>
            <a:off x="29818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5"/>
          <p:cNvSpPr txBox="1">
            <a:spLocks noGrp="1"/>
          </p:cNvSpPr>
          <p:nvPr>
            <p:ph type="body" idx="1"/>
          </p:nvPr>
        </p:nvSpPr>
        <p:spPr>
          <a:xfrm>
            <a:off x="747925" y="1302837"/>
            <a:ext cx="61404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7350">
              <a:spcBef>
                <a:spcPts val="600"/>
              </a:spcBef>
              <a:spcAft>
                <a:spcPts val="0"/>
              </a:spcAft>
              <a:buSzPts val="2500"/>
              <a:buChar char="✘"/>
              <a:defRPr sz="25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✗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grpSp>
        <p:nvGrpSpPr>
          <p:cNvPr id="293" name="Google Shape;293;p5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294" name="Google Shape;294;p5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</p:grpSp>
      <p:cxnSp>
        <p:nvCxnSpPr>
          <p:cNvPr id="323" name="Google Shape;323;p5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24" name="Google Shape;324;p5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6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6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328" name="Google Shape;328;p6"/>
          <p:cNvSpPr txBox="1">
            <a:spLocks noGrp="1"/>
          </p:cNvSpPr>
          <p:nvPr>
            <p:ph type="body" idx="2"/>
          </p:nvPr>
        </p:nvSpPr>
        <p:spPr>
          <a:xfrm>
            <a:off x="4097098" y="1363153"/>
            <a:ext cx="3159000" cy="3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✘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✗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grpSp>
        <p:nvGrpSpPr>
          <p:cNvPr id="329" name="Google Shape;329;p6"/>
          <p:cNvGrpSpPr/>
          <p:nvPr/>
        </p:nvGrpSpPr>
        <p:grpSpPr>
          <a:xfrm>
            <a:off x="7442902" y="-91154"/>
            <a:ext cx="1796289" cy="5330574"/>
            <a:chOff x="6023725" y="842300"/>
            <a:chExt cx="1358150" cy="4030375"/>
          </a:xfrm>
        </p:grpSpPr>
        <p:sp>
          <p:nvSpPr>
            <p:cNvPr id="330" name="Google Shape;330;p6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l" t="t" r="r" b="b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6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l" t="t" r="r" b="b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6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l" t="t" r="r" b="b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6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l" t="t" r="r" b="b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6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l" t="t" r="r" b="b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6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l" t="t" r="r" b="b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6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l" t="t" r="r" b="b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6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l" t="t" r="r" b="b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6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l" t="t" r="r" b="b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l" t="t" r="r" b="b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6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l" t="t" r="r" b="b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6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l" t="t" r="r" b="b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6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l" t="t" r="r" b="b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6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l" t="t" r="r" b="b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6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l" t="t" r="r" b="b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6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l" t="t" r="r" b="b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6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l" t="t" r="r" b="b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6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l" t="t" r="r" b="b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6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l" t="t" r="r" b="b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l" t="t" r="r" b="b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6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l" t="t" r="r" b="b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6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l" t="t" r="r" b="b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6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l" t="t" r="r" b="b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6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l" t="t" r="r" b="b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6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l" t="t" r="r" b="b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6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l" t="t" r="r" b="b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6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l" t="t" r="r" b="b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6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l" t="t" r="r" b="b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6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l" t="t" r="r" b="b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59" name="Google Shape;359;p6"/>
          <p:cNvCxnSpPr/>
          <p:nvPr/>
        </p:nvCxnSpPr>
        <p:spPr>
          <a:xfrm>
            <a:off x="850475" y="1031425"/>
            <a:ext cx="6037800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60" name="Google Shape;360;p6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0"/>
          <p:cNvSpPr/>
          <p:nvPr/>
        </p:nvSpPr>
        <p:spPr>
          <a:xfrm>
            <a:off x="7302880" y="-294362"/>
            <a:ext cx="450550" cy="558734"/>
          </a:xfrm>
          <a:custGeom>
            <a:avLst/>
            <a:gdLst/>
            <a:ahLst/>
            <a:cxnLst/>
            <a:rect l="l" t="t" r="r" b="b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8" name="Google Shape;478;p10"/>
          <p:cNvSpPr/>
          <p:nvPr/>
        </p:nvSpPr>
        <p:spPr>
          <a:xfrm>
            <a:off x="-35374" y="3366963"/>
            <a:ext cx="443260" cy="504670"/>
          </a:xfrm>
          <a:custGeom>
            <a:avLst/>
            <a:gdLst/>
            <a:ahLst/>
            <a:cxnLst/>
            <a:rect l="l" t="t" r="r" b="b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9" name="Google Shape;479;p10"/>
          <p:cNvSpPr/>
          <p:nvPr/>
        </p:nvSpPr>
        <p:spPr>
          <a:xfrm>
            <a:off x="8817948" y="34396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0" name="Google Shape;480;p10"/>
          <p:cNvSpPr/>
          <p:nvPr/>
        </p:nvSpPr>
        <p:spPr>
          <a:xfrm>
            <a:off x="8742973" y="4166677"/>
            <a:ext cx="495281" cy="340238"/>
          </a:xfrm>
          <a:custGeom>
            <a:avLst/>
            <a:gdLst/>
            <a:ahLst/>
            <a:cxnLst/>
            <a:rect l="l" t="t" r="r" b="b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1" name="Google Shape;481;p10"/>
          <p:cNvSpPr/>
          <p:nvPr/>
        </p:nvSpPr>
        <p:spPr>
          <a:xfrm>
            <a:off x="8360955" y="450691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2" name="Google Shape;482;p10"/>
          <p:cNvSpPr/>
          <p:nvPr/>
        </p:nvSpPr>
        <p:spPr>
          <a:xfrm>
            <a:off x="-77078" y="1488018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3" name="Google Shape;483;p10"/>
          <p:cNvSpPr/>
          <p:nvPr/>
        </p:nvSpPr>
        <p:spPr>
          <a:xfrm>
            <a:off x="8052572" y="482526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4" name="Google Shape;484;p10"/>
          <p:cNvSpPr/>
          <p:nvPr/>
        </p:nvSpPr>
        <p:spPr>
          <a:xfrm>
            <a:off x="8052577" y="4132327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5" name="Google Shape;485;p10"/>
          <p:cNvSpPr/>
          <p:nvPr/>
        </p:nvSpPr>
        <p:spPr>
          <a:xfrm>
            <a:off x="7430898" y="4873171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6" name="Google Shape;486;p10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7" name="Google Shape;487;p10"/>
          <p:cNvSpPr/>
          <p:nvPr/>
        </p:nvSpPr>
        <p:spPr>
          <a:xfrm>
            <a:off x="8522444" y="4000279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8" name="Google Shape;488;p10"/>
          <p:cNvSpPr/>
          <p:nvPr/>
        </p:nvSpPr>
        <p:spPr>
          <a:xfrm>
            <a:off x="8829403" y="4583868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9" name="Google Shape;489;p10"/>
          <p:cNvSpPr/>
          <p:nvPr/>
        </p:nvSpPr>
        <p:spPr>
          <a:xfrm>
            <a:off x="8963979" y="1338718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0" name="Google Shape;490;p10"/>
          <p:cNvSpPr/>
          <p:nvPr/>
        </p:nvSpPr>
        <p:spPr>
          <a:xfrm rot="-2426120">
            <a:off x="7110132" y="4877011"/>
            <a:ext cx="279910" cy="357971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1" name="Google Shape;491;p10"/>
          <p:cNvSpPr/>
          <p:nvPr/>
        </p:nvSpPr>
        <p:spPr>
          <a:xfrm>
            <a:off x="7659648" y="4370196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2" name="Google Shape;492;p10"/>
          <p:cNvSpPr/>
          <p:nvPr/>
        </p:nvSpPr>
        <p:spPr>
          <a:xfrm>
            <a:off x="8797588" y="3078732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3" name="Google Shape;493;p10"/>
          <p:cNvSpPr/>
          <p:nvPr/>
        </p:nvSpPr>
        <p:spPr>
          <a:xfrm>
            <a:off x="7782420" y="4885132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4" name="Google Shape;494;p10"/>
          <p:cNvSpPr/>
          <p:nvPr/>
        </p:nvSpPr>
        <p:spPr>
          <a:xfrm>
            <a:off x="346877" y="608615"/>
            <a:ext cx="210213" cy="458889"/>
          </a:xfrm>
          <a:custGeom>
            <a:avLst/>
            <a:gdLst/>
            <a:ahLst/>
            <a:cxnLst/>
            <a:rect l="l" t="t" r="r" b="b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5" name="Google Shape;495;p10"/>
          <p:cNvSpPr/>
          <p:nvPr/>
        </p:nvSpPr>
        <p:spPr>
          <a:xfrm>
            <a:off x="645010" y="355961"/>
            <a:ext cx="414157" cy="507762"/>
          </a:xfrm>
          <a:custGeom>
            <a:avLst/>
            <a:gdLst/>
            <a:ahLst/>
            <a:cxnLst/>
            <a:rect l="l" t="t" r="r" b="b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6" name="Google Shape;496;p10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l" t="t" r="r" b="b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7" name="Google Shape;497;p10"/>
          <p:cNvSpPr/>
          <p:nvPr/>
        </p:nvSpPr>
        <p:spPr>
          <a:xfrm>
            <a:off x="-8" y="1013366"/>
            <a:ext cx="372518" cy="384998"/>
          </a:xfrm>
          <a:custGeom>
            <a:avLst/>
            <a:gdLst/>
            <a:ahLst/>
            <a:cxnLst/>
            <a:rect l="l" t="t" r="r" b="b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8" name="Google Shape;498;p10"/>
          <p:cNvSpPr/>
          <p:nvPr/>
        </p:nvSpPr>
        <p:spPr>
          <a:xfrm>
            <a:off x="8699356" y="179112"/>
            <a:ext cx="521292" cy="538992"/>
          </a:xfrm>
          <a:custGeom>
            <a:avLst/>
            <a:gdLst/>
            <a:ahLst/>
            <a:cxnLst/>
            <a:rect l="l" t="t" r="r" b="b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9" name="Google Shape;499;p10"/>
          <p:cNvSpPr/>
          <p:nvPr/>
        </p:nvSpPr>
        <p:spPr>
          <a:xfrm>
            <a:off x="700454" y="4557600"/>
            <a:ext cx="504670" cy="400627"/>
          </a:xfrm>
          <a:custGeom>
            <a:avLst/>
            <a:gdLst/>
            <a:ahLst/>
            <a:cxnLst/>
            <a:rect l="l" t="t" r="r" b="b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0" name="Google Shape;500;p10"/>
          <p:cNvSpPr/>
          <p:nvPr/>
        </p:nvSpPr>
        <p:spPr>
          <a:xfrm>
            <a:off x="258967" y="-86251"/>
            <a:ext cx="470320" cy="442210"/>
          </a:xfrm>
          <a:custGeom>
            <a:avLst/>
            <a:gdLst/>
            <a:ahLst/>
            <a:cxnLst/>
            <a:rect l="l" t="t" r="r" b="b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1" name="Google Shape;501;p10"/>
          <p:cNvSpPr/>
          <p:nvPr/>
        </p:nvSpPr>
        <p:spPr>
          <a:xfrm>
            <a:off x="-35016" y="4075593"/>
            <a:ext cx="339602" cy="400617"/>
          </a:xfrm>
          <a:custGeom>
            <a:avLst/>
            <a:gdLst/>
            <a:ahLst/>
            <a:cxnLst/>
            <a:rect l="l" t="t" r="r" b="b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2" name="Google Shape;502;p10"/>
          <p:cNvSpPr/>
          <p:nvPr/>
        </p:nvSpPr>
        <p:spPr>
          <a:xfrm>
            <a:off x="721258" y="4998019"/>
            <a:ext cx="463059" cy="177962"/>
          </a:xfrm>
          <a:custGeom>
            <a:avLst/>
            <a:gdLst/>
            <a:ahLst/>
            <a:cxnLst/>
            <a:rect l="l" t="t" r="r" b="b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3" name="Google Shape;503;p10"/>
          <p:cNvSpPr/>
          <p:nvPr/>
        </p:nvSpPr>
        <p:spPr>
          <a:xfrm>
            <a:off x="-243128" y="54210"/>
            <a:ext cx="589992" cy="414129"/>
          </a:xfrm>
          <a:custGeom>
            <a:avLst/>
            <a:gdLst/>
            <a:ahLst/>
            <a:cxnLst/>
            <a:rect l="l" t="t" r="r" b="b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4" name="Google Shape;504;p10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l" t="t" r="r" b="b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5" name="Google Shape;505;p10"/>
          <p:cNvSpPr/>
          <p:nvPr/>
        </p:nvSpPr>
        <p:spPr>
          <a:xfrm>
            <a:off x="-38626" y="579046"/>
            <a:ext cx="297606" cy="211234"/>
          </a:xfrm>
          <a:custGeom>
            <a:avLst/>
            <a:gdLst/>
            <a:ahLst/>
            <a:cxnLst/>
            <a:rect l="l" t="t" r="r" b="b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6" name="Google Shape;506;p10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l" t="t" r="r" b="b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7" name="Google Shape;507;p10"/>
          <p:cNvSpPr/>
          <p:nvPr/>
        </p:nvSpPr>
        <p:spPr>
          <a:xfrm>
            <a:off x="955990" y="-57166"/>
            <a:ext cx="323616" cy="321546"/>
          </a:xfrm>
          <a:custGeom>
            <a:avLst/>
            <a:gdLst/>
            <a:ahLst/>
            <a:cxnLst/>
            <a:rect l="l" t="t" r="r" b="b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8" name="Google Shape;508;p10"/>
          <p:cNvSpPr/>
          <p:nvPr/>
        </p:nvSpPr>
        <p:spPr>
          <a:xfrm>
            <a:off x="1333294" y="4678454"/>
            <a:ext cx="306966" cy="385027"/>
          </a:xfrm>
          <a:custGeom>
            <a:avLst/>
            <a:gdLst/>
            <a:ahLst/>
            <a:cxnLst/>
            <a:rect l="l" t="t" r="r" b="b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9" name="Google Shape;509;p10"/>
          <p:cNvSpPr/>
          <p:nvPr/>
        </p:nvSpPr>
        <p:spPr>
          <a:xfrm>
            <a:off x="91624" y="4552927"/>
            <a:ext cx="416228" cy="409988"/>
          </a:xfrm>
          <a:custGeom>
            <a:avLst/>
            <a:gdLst/>
            <a:ahLst/>
            <a:cxnLst/>
            <a:rect l="l" t="t" r="r" b="b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0" name="Google Shape;510;p10"/>
          <p:cNvSpPr/>
          <p:nvPr/>
        </p:nvSpPr>
        <p:spPr>
          <a:xfrm>
            <a:off x="1525678" y="4911343"/>
            <a:ext cx="391238" cy="289295"/>
          </a:xfrm>
          <a:custGeom>
            <a:avLst/>
            <a:gdLst/>
            <a:ahLst/>
            <a:cxnLst/>
            <a:rect l="l" t="t" r="r" b="b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1" name="Google Shape;511;p10"/>
          <p:cNvSpPr/>
          <p:nvPr/>
        </p:nvSpPr>
        <p:spPr>
          <a:xfrm>
            <a:off x="2704" y="4900231"/>
            <a:ext cx="180033" cy="373539"/>
          </a:xfrm>
          <a:custGeom>
            <a:avLst/>
            <a:gdLst/>
            <a:ahLst/>
            <a:cxnLst/>
            <a:rect l="l" t="t" r="r" b="b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2" name="Google Shape;512;p10"/>
          <p:cNvSpPr/>
          <p:nvPr/>
        </p:nvSpPr>
        <p:spPr>
          <a:xfrm rot="1920548">
            <a:off x="8225551" y="625274"/>
            <a:ext cx="501522" cy="425557"/>
          </a:xfrm>
          <a:custGeom>
            <a:avLst/>
            <a:gdLst/>
            <a:ahLst/>
            <a:cxnLst/>
            <a:rect l="l" t="t" r="r" b="b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3" name="Google Shape;513;p10"/>
          <p:cNvSpPr/>
          <p:nvPr/>
        </p:nvSpPr>
        <p:spPr>
          <a:xfrm>
            <a:off x="346867" y="4064142"/>
            <a:ext cx="479681" cy="339217"/>
          </a:xfrm>
          <a:custGeom>
            <a:avLst/>
            <a:gdLst/>
            <a:ahLst/>
            <a:cxnLst/>
            <a:rect l="l" t="t" r="r" b="b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4" name="Google Shape;514;p10"/>
          <p:cNvSpPr/>
          <p:nvPr/>
        </p:nvSpPr>
        <p:spPr>
          <a:xfrm rot="-5400000">
            <a:off x="7996280" y="316930"/>
            <a:ext cx="279906" cy="357966"/>
          </a:xfrm>
          <a:custGeom>
            <a:avLst/>
            <a:gdLst/>
            <a:ahLst/>
            <a:cxnLst/>
            <a:rect l="l" t="t" r="r" b="b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5" name="Google Shape;515;p10"/>
          <p:cNvSpPr/>
          <p:nvPr/>
        </p:nvSpPr>
        <p:spPr>
          <a:xfrm>
            <a:off x="8801760" y="790271"/>
            <a:ext cx="377708" cy="426638"/>
          </a:xfrm>
          <a:custGeom>
            <a:avLst/>
            <a:gdLst/>
            <a:ahLst/>
            <a:cxnLst/>
            <a:rect l="l" t="t" r="r" b="b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6" name="Google Shape;516;p10"/>
          <p:cNvSpPr/>
          <p:nvPr/>
        </p:nvSpPr>
        <p:spPr>
          <a:xfrm>
            <a:off x="258963" y="4957957"/>
            <a:ext cx="386048" cy="258065"/>
          </a:xfrm>
          <a:custGeom>
            <a:avLst/>
            <a:gdLst/>
            <a:ahLst/>
            <a:cxnLst/>
            <a:rect l="l" t="t" r="r" b="b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7" name="Google Shape;517;p10"/>
          <p:cNvSpPr/>
          <p:nvPr/>
        </p:nvSpPr>
        <p:spPr>
          <a:xfrm>
            <a:off x="8699345" y="1151407"/>
            <a:ext cx="174842" cy="187322"/>
          </a:xfrm>
          <a:custGeom>
            <a:avLst/>
            <a:gdLst/>
            <a:ahLst/>
            <a:cxnLst/>
            <a:rect l="l" t="t" r="r" b="b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8" name="Google Shape;518;p10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6" y="-23"/>
            <a:ext cx="9143797" cy="5143378"/>
            <a:chOff x="239950" y="872550"/>
            <a:chExt cx="7042900" cy="3961625"/>
          </a:xfrm>
        </p:grpSpPr>
        <p:sp>
          <p:nvSpPr>
            <p:cNvPr id="7" name="Google Shape;7;p1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l" t="t" r="r" b="b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l" t="t" r="r" b="b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l" t="t" r="r" b="b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l" t="t" r="r" b="b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" name="Google Shape;158;p1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1800"/>
              <a:buFont typeface="Sniglet"/>
              <a:buNone/>
              <a:defRPr sz="18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Google Shape;159;p1"/>
          <p:cNvSpPr txBox="1">
            <a:spLocks noGrp="1"/>
          </p:cNvSpPr>
          <p:nvPr>
            <p:ph type="body" idx="1"/>
          </p:nvPr>
        </p:nvSpPr>
        <p:spPr>
          <a:xfrm>
            <a:off x="747925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ts val="2600"/>
              <a:buFont typeface="Dosis"/>
              <a:buChar char="✘"/>
              <a:defRPr sz="26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✗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2000"/>
              <a:buFont typeface="Dosis"/>
              <a:buChar char="■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●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○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ts val="1800"/>
              <a:buFont typeface="Dosis"/>
              <a:buChar char="■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160" name="Google Shape;160;p1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buNone/>
              <a:defRPr sz="1200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28.wmf"/><Relationship Id="rId18" Type="http://schemas.openxmlformats.org/officeDocument/2006/relationships/oleObject" Target="../embeddings/oleObject29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26.bin"/><Relationship Id="rId17" Type="http://schemas.openxmlformats.org/officeDocument/2006/relationships/image" Target="../media/image30.wmf"/><Relationship Id="rId2" Type="http://schemas.openxmlformats.org/officeDocument/2006/relationships/slideLayout" Target="../slideLayouts/slideLayout3.xml"/><Relationship Id="rId16" Type="http://schemas.openxmlformats.org/officeDocument/2006/relationships/oleObject" Target="../embeddings/oleObject28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27.wmf"/><Relationship Id="rId5" Type="http://schemas.openxmlformats.org/officeDocument/2006/relationships/image" Target="../media/image24.wmf"/><Relationship Id="rId15" Type="http://schemas.openxmlformats.org/officeDocument/2006/relationships/image" Target="../media/image29.wmf"/><Relationship Id="rId10" Type="http://schemas.openxmlformats.org/officeDocument/2006/relationships/oleObject" Target="../embeddings/oleObject25.bin"/><Relationship Id="rId19" Type="http://schemas.openxmlformats.org/officeDocument/2006/relationships/image" Target="../media/image31.wmf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2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3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8.wmf"/><Relationship Id="rId18" Type="http://schemas.openxmlformats.org/officeDocument/2006/relationships/oleObject" Target="../embeddings/oleObject11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w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5.xml"/><Relationship Id="rId16" Type="http://schemas.openxmlformats.org/officeDocument/2006/relationships/oleObject" Target="../embeddings/oleObject10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7.wmf"/><Relationship Id="rId5" Type="http://schemas.openxmlformats.org/officeDocument/2006/relationships/image" Target="../media/image4.wmf"/><Relationship Id="rId15" Type="http://schemas.openxmlformats.org/officeDocument/2006/relationships/image" Target="../media/image9.wmf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11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6.wmf"/><Relationship Id="rId14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16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2"/>
          <p:cNvSpPr txBox="1">
            <a:spLocks noGrp="1"/>
          </p:cNvSpPr>
          <p:nvPr>
            <p:ph type="ctrTitle"/>
          </p:nvPr>
        </p:nvSpPr>
        <p:spPr>
          <a:xfrm>
            <a:off x="2819400" y="-19050"/>
            <a:ext cx="6153000" cy="91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STATISTIKA</a:t>
            </a:r>
            <a:endParaRPr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4" name="Google Shape;464;p13"/>
          <p:cNvSpPr txBox="1">
            <a:spLocks/>
          </p:cNvSpPr>
          <p:nvPr/>
        </p:nvSpPr>
        <p:spPr>
          <a:xfrm>
            <a:off x="304800" y="1581150"/>
            <a:ext cx="86106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4587"/>
              </a:buClr>
              <a:buSzPts val="4800"/>
              <a:buFont typeface="Sniglet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 pitchFamily="34" charset="0"/>
                <a:sym typeface="Sniglet"/>
              </a:rPr>
              <a:t>VIŠESTRUKA</a:t>
            </a:r>
            <a:r>
              <a:rPr kumimoji="0" lang="sr-Latn-BA" sz="32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 pitchFamily="34" charset="0"/>
                <a:sym typeface="Sniglet"/>
              </a:rPr>
              <a:t> REGRESIONA I KORELACIONA ANALIZA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Sniglet"/>
            </a:endParaRPr>
          </a:p>
        </p:txBody>
      </p:sp>
      <p:sp>
        <p:nvSpPr>
          <p:cNvPr id="5" name="Google Shape;464;p13"/>
          <p:cNvSpPr txBox="1">
            <a:spLocks/>
          </p:cNvSpPr>
          <p:nvPr/>
        </p:nvSpPr>
        <p:spPr>
          <a:xfrm>
            <a:off x="0" y="0"/>
            <a:ext cx="3581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b="1" dirty="0" smtClean="0">
                <a:solidFill>
                  <a:srgbClr val="002060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 Milunović, mr, asistent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Oswald"/>
              <a:buNone/>
              <a:tabLst/>
              <a:defRPr/>
            </a:pPr>
            <a:r>
              <a:rPr lang="sr-Latn-BA" sz="2000" dirty="0" smtClean="0">
                <a:solidFill>
                  <a:srgbClr val="002060"/>
                </a:solidFill>
                <a:latin typeface="Segoe UI Light" pitchFamily="34" charset="0"/>
                <a:ea typeface="Segoe UI Black" pitchFamily="34" charset="0"/>
                <a:cs typeface="Segoe UI Light" pitchFamily="34" charset="0"/>
                <a:sym typeface="Oswald"/>
              </a:rPr>
              <a:t>darko.milunovic@ef.unibl.org</a:t>
            </a:r>
            <a:endParaRPr kumimoji="0" lang="sr-Latn-BA" sz="18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Segoe UI Light" pitchFamily="34" charset="0"/>
              <a:ea typeface="Segoe UI Black" pitchFamily="34" charset="0"/>
              <a:cs typeface="Segoe UI Light" pitchFamily="34" charset="0"/>
              <a:sym typeface="Oswa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3657600" y="3943350"/>
            <a:ext cx="40386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657600" y="3028950"/>
            <a:ext cx="36576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28600" y="3409950"/>
            <a:ext cx="32004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81000" y="1276350"/>
            <a:ext cx="2895600" cy="1143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28600" y="2647950"/>
            <a:ext cx="5105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/>
          <a:p>
            <a:pPr marL="457200" marR="0" lvl="0" indent="-387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ts val="2500"/>
              <a:buFont typeface="Wingdings" pitchFamily="2" charset="2"/>
              <a:buNone/>
              <a:tabLst/>
              <a:defRPr/>
            </a:pPr>
            <a:r>
              <a:rPr kumimoji="0" lang="sr-Latn-C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c) K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oeficijent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determinacije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Dosis"/>
                <a:cs typeface="Dosis"/>
                <a:sym typeface="Dosis"/>
              </a:rPr>
              <a:t> 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81000" y="590550"/>
            <a:ext cx="4953000" cy="609600"/>
          </a:xfrm>
          <a:prstGeom prst="rect">
            <a:avLst/>
          </a:prstGeom>
        </p:spPr>
        <p:txBody>
          <a:bodyPr lIns="182880" tIns="91440">
            <a:normAutofit/>
          </a:bodyPr>
          <a:lstStyle/>
          <a:p>
            <a:pPr marL="265176" indent="-265176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defRPr/>
            </a:pPr>
            <a:r>
              <a:rPr lang="sr-Latn-CS" sz="1800" b="1" dirty="0">
                <a:solidFill>
                  <a:srgbClr val="0070C0"/>
                </a:solidFill>
                <a:latin typeface="+mn-lt"/>
              </a:rPr>
              <a:t>b) K</a:t>
            </a:r>
            <a:r>
              <a:rPr lang="en-US" sz="1800" b="1" dirty="0" err="1">
                <a:solidFill>
                  <a:srgbClr val="0070C0"/>
                </a:solidFill>
                <a:latin typeface="+mn-lt"/>
              </a:rPr>
              <a:t>oeficijent</a:t>
            </a:r>
            <a:r>
              <a:rPr lang="en-US" sz="18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sr-Latn-CS" sz="1800" b="1" dirty="0">
                <a:solidFill>
                  <a:srgbClr val="0070C0"/>
                </a:solidFill>
                <a:latin typeface="+mn-lt"/>
              </a:rPr>
              <a:t>parcijalne korelaci</a:t>
            </a:r>
            <a:r>
              <a:rPr lang="en-US" sz="1800" b="1" dirty="0">
                <a:solidFill>
                  <a:srgbClr val="0070C0"/>
                </a:solidFill>
                <a:latin typeface="+mn-lt"/>
              </a:rPr>
              <a:t>je </a:t>
            </a:r>
          </a:p>
        </p:txBody>
      </p:sp>
      <p:graphicFrame>
        <p:nvGraphicFramePr>
          <p:cNvPr id="130053" name="Object 1"/>
          <p:cNvGraphicFramePr>
            <a:graphicFrameLocks noChangeAspect="1"/>
          </p:cNvGraphicFramePr>
          <p:nvPr/>
        </p:nvGraphicFramePr>
        <p:xfrm>
          <a:off x="457200" y="1352550"/>
          <a:ext cx="2667000" cy="95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1" name="Equation" r:id="rId4" imgW="1498600" imgH="520700" progId="Equation.3">
                  <p:embed/>
                </p:oleObj>
              </mc:Choice>
              <mc:Fallback>
                <p:oleObj name="Equation" r:id="rId4" imgW="1498600" imgH="520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52550"/>
                        <a:ext cx="2667000" cy="957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4" name="Object 3"/>
          <p:cNvGraphicFramePr>
            <a:graphicFrameLocks noChangeAspect="1"/>
          </p:cNvGraphicFramePr>
          <p:nvPr/>
        </p:nvGraphicFramePr>
        <p:xfrm>
          <a:off x="3886200" y="1733550"/>
          <a:ext cx="1636889" cy="398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2" name="Equation" r:id="rId6" imgW="888614" imgH="241195" progId="Equation.3">
                  <p:embed/>
                </p:oleObj>
              </mc:Choice>
              <mc:Fallback>
                <p:oleObj name="Equation" r:id="rId6" imgW="888614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733550"/>
                        <a:ext cx="1636889" cy="3986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5" name="Object 5"/>
          <p:cNvGraphicFramePr>
            <a:graphicFrameLocks noChangeAspect="1"/>
          </p:cNvGraphicFramePr>
          <p:nvPr/>
        </p:nvGraphicFramePr>
        <p:xfrm>
          <a:off x="3886200" y="2190750"/>
          <a:ext cx="1636889" cy="395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3" name="Equation" r:id="rId8" imgW="901309" imgH="241195" progId="Equation.3">
                  <p:embed/>
                </p:oleObj>
              </mc:Choice>
              <mc:Fallback>
                <p:oleObj name="Equation" r:id="rId8" imgW="901309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190750"/>
                        <a:ext cx="1636889" cy="3951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6" name="Object 7"/>
          <p:cNvGraphicFramePr>
            <a:graphicFrameLocks noChangeAspect="1"/>
          </p:cNvGraphicFramePr>
          <p:nvPr/>
        </p:nvGraphicFramePr>
        <p:xfrm>
          <a:off x="3886200" y="1200150"/>
          <a:ext cx="1524000" cy="423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4" name="Equation" r:id="rId10" imgW="927100" imgH="241300" progId="Equation.3">
                  <p:embed/>
                </p:oleObj>
              </mc:Choice>
              <mc:Fallback>
                <p:oleObj name="Equation" r:id="rId10" imgW="9271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200150"/>
                        <a:ext cx="1524000" cy="4233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7" name="Object 9"/>
          <p:cNvGraphicFramePr>
            <a:graphicFrameLocks noChangeAspect="1"/>
          </p:cNvGraphicFramePr>
          <p:nvPr/>
        </p:nvGraphicFramePr>
        <p:xfrm>
          <a:off x="5562600" y="1200150"/>
          <a:ext cx="1752600" cy="403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5" name="Equation" r:id="rId12" imgW="901309" imgH="241195" progId="Equation.3">
                  <p:embed/>
                </p:oleObj>
              </mc:Choice>
              <mc:Fallback>
                <p:oleObj name="Equation" r:id="rId12" imgW="901309" imgH="241195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200150"/>
                        <a:ext cx="1752600" cy="4036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8" name="Object 11"/>
          <p:cNvGraphicFramePr>
            <a:graphicFrameLocks noChangeAspect="1"/>
          </p:cNvGraphicFramePr>
          <p:nvPr/>
        </p:nvGraphicFramePr>
        <p:xfrm>
          <a:off x="228600" y="3409950"/>
          <a:ext cx="3124200" cy="6926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6" name="Equation" r:id="rId14" imgW="2070000" imgH="482400" progId="Equation.3">
                  <p:embed/>
                </p:oleObj>
              </mc:Choice>
              <mc:Fallback>
                <p:oleObj name="Equation" r:id="rId14" imgW="2070000" imgH="482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409950"/>
                        <a:ext cx="3124200" cy="6926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59" name="Object 13"/>
          <p:cNvGraphicFramePr>
            <a:graphicFrameLocks noChangeAspect="1"/>
          </p:cNvGraphicFramePr>
          <p:nvPr/>
        </p:nvGraphicFramePr>
        <p:xfrm>
          <a:off x="3733800" y="3105150"/>
          <a:ext cx="354299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7" name="Equation" r:id="rId16" imgW="2794000" imgH="495300" progId="Equation.3">
                  <p:embed/>
                </p:oleObj>
              </mc:Choice>
              <mc:Fallback>
                <p:oleObj name="Equation" r:id="rId16" imgW="2794000" imgH="4953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105150"/>
                        <a:ext cx="3542992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0060" name="Object 15"/>
          <p:cNvGraphicFramePr>
            <a:graphicFrameLocks noChangeAspect="1"/>
          </p:cNvGraphicFramePr>
          <p:nvPr/>
        </p:nvGraphicFramePr>
        <p:xfrm>
          <a:off x="3657600" y="3943350"/>
          <a:ext cx="3886200" cy="789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68" name="Equation" r:id="rId18" imgW="2641600" imgH="508000" progId="Equation.3">
                  <p:embed/>
                </p:oleObj>
              </mc:Choice>
              <mc:Fallback>
                <p:oleObj name="Equation" r:id="rId18" imgW="2641600" imgH="5080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943350"/>
                        <a:ext cx="3886200" cy="789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304800" y="361950"/>
            <a:ext cx="7696200" cy="1219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381000" y="438150"/>
            <a:ext cx="7391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Latn-CS" sz="1600" b="1" dirty="0">
                <a:latin typeface="+mj-lt"/>
                <a:ea typeface="Times New Roman" pitchFamily="18" charset="0"/>
                <a:cs typeface="Arial" charset="0"/>
              </a:rPr>
              <a:t>ZAKLJUČAK:</a:t>
            </a:r>
            <a:r>
              <a:rPr lang="sr-Latn-CS" sz="1600" b="1" dirty="0">
                <a:solidFill>
                  <a:srgbClr val="FF0000"/>
                </a:solidFill>
                <a:latin typeface="+mj-lt"/>
                <a:ea typeface="Times New Roman" pitchFamily="18" charset="0"/>
                <a:cs typeface="Arial" charset="0"/>
              </a:rPr>
              <a:t> </a:t>
            </a:r>
          </a:p>
          <a:p>
            <a:pPr algn="just"/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Dobijena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vrijednost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koeficijenta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višestruke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determinacije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pokazuje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da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su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varijacije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u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ukupnom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prihodu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određene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varijacijama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u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broju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zaposlenih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i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obimu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proizvodnje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dirty="0" err="1">
                <a:latin typeface="+mj-lt"/>
                <a:ea typeface="Times New Roman" pitchFamily="18" charset="0"/>
                <a:cs typeface="Arial" charset="0"/>
              </a:rPr>
              <a:t>sa</a:t>
            </a:r>
            <a:r>
              <a:rPr lang="en-US" sz="1600" dirty="0">
                <a:latin typeface="+mj-lt"/>
                <a:ea typeface="Times New Roman" pitchFamily="18" charset="0"/>
                <a:cs typeface="Arial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+mj-lt"/>
                <a:ea typeface="Times New Roman" pitchFamily="18" charset="0"/>
                <a:cs typeface="Arial" charset="0"/>
              </a:rPr>
              <a:t>97,56%.</a:t>
            </a:r>
            <a:endParaRPr lang="en-US" sz="1600" dirty="0">
              <a:solidFill>
                <a:srgbClr val="0070C0"/>
              </a:solidFill>
              <a:latin typeface="+mj-lt"/>
              <a:ea typeface="Times New Roman" pitchFamily="18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1000" y="1733550"/>
            <a:ext cx="716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28600" algn="l"/>
              </a:tabLst>
              <a:defRPr/>
            </a:pPr>
            <a:r>
              <a:rPr lang="en-US" b="1" dirty="0" err="1" smtClean="0">
                <a:ea typeface="Times New Roman" pitchFamily="18" charset="0"/>
                <a:cs typeface="Arial" pitchFamily="34" charset="0"/>
              </a:rPr>
              <a:t>Direktni</a:t>
            </a:r>
            <a:r>
              <a:rPr lang="en-US" b="1" dirty="0" smtClean="0">
                <a:ea typeface="Times New Roman" pitchFamily="18" charset="0"/>
                <a:cs typeface="Arial" pitchFamily="34" charset="0"/>
              </a:rPr>
              <a:t>, </a:t>
            </a:r>
            <a:r>
              <a:rPr lang="en-US" b="1" dirty="0" err="1" smtClean="0">
                <a:ea typeface="Times New Roman" pitchFamily="18" charset="0"/>
                <a:cs typeface="Arial" pitchFamily="34" charset="0"/>
              </a:rPr>
              <a:t>odnosno</a:t>
            </a:r>
            <a:r>
              <a:rPr lang="en-US" b="1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err="1" smtClean="0">
                <a:ea typeface="Times New Roman" pitchFamily="18" charset="0"/>
                <a:cs typeface="Arial" pitchFamily="34" charset="0"/>
              </a:rPr>
              <a:t>indirektni</a:t>
            </a:r>
            <a:r>
              <a:rPr lang="en-US" b="1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err="1" smtClean="0">
                <a:ea typeface="Times New Roman" pitchFamily="18" charset="0"/>
                <a:cs typeface="Arial" pitchFamily="34" charset="0"/>
              </a:rPr>
              <a:t>uticaj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broja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zaposlenih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i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obima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proizvodnje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na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visinu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ukupnog</a:t>
            </a:r>
            <a:r>
              <a:rPr lang="en-US" dirty="0" smtClean="0"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 smtClean="0">
                <a:ea typeface="Times New Roman" pitchFamily="18" charset="0"/>
                <a:cs typeface="Arial" pitchFamily="34" charset="0"/>
              </a:rPr>
              <a:t>prihoda</a:t>
            </a:r>
            <a:r>
              <a:rPr lang="sr-Latn-CS" dirty="0" smtClean="0">
                <a:ea typeface="Times New Roman" pitchFamily="18" charset="0"/>
                <a:cs typeface="Arial" pitchFamily="34" charset="0"/>
              </a:rPr>
              <a:t>:</a:t>
            </a:r>
            <a:endParaRPr lang="en-US" dirty="0"/>
          </a:p>
        </p:txBody>
      </p:sp>
      <p:graphicFrame>
        <p:nvGraphicFramePr>
          <p:cNvPr id="131082" name="Object 5"/>
          <p:cNvGraphicFramePr>
            <a:graphicFrameLocks noChangeAspect="1"/>
          </p:cNvGraphicFramePr>
          <p:nvPr/>
        </p:nvGraphicFramePr>
        <p:xfrm>
          <a:off x="533401" y="2266950"/>
          <a:ext cx="274320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85" name="Equation" r:id="rId4" imgW="1713756" imgH="266584" progId="Equation.3">
                  <p:embed/>
                </p:oleObj>
              </mc:Choice>
              <mc:Fallback>
                <p:oleObj name="Equation" r:id="rId4" imgW="1713756" imgH="266584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1" y="2266950"/>
                        <a:ext cx="2743200" cy="4876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/>
          <p:cNvSpPr/>
          <p:nvPr/>
        </p:nvSpPr>
        <p:spPr>
          <a:xfrm>
            <a:off x="381000" y="2876550"/>
            <a:ext cx="411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Standardizovani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koeficijenti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odgovarajućih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parametara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višestrukog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regresionog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modela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 (”beta”) </a:t>
            </a:r>
            <a:r>
              <a:rPr lang="en-US" dirty="0" err="1" smtClean="0">
                <a:solidFill>
                  <a:schemeClr val="tx1"/>
                </a:solidFill>
              </a:rPr>
              <a:t>koji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pokazuju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za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koji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standardne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devijacije</a:t>
            </a:r>
            <a:r>
              <a:rPr lang="en-US" dirty="0" smtClean="0">
                <a:solidFill>
                  <a:schemeClr val="tx1"/>
                </a:solidFill>
              </a:rPr>
              <a:t> se u </a:t>
            </a:r>
            <a:r>
              <a:rPr lang="en-US" dirty="0" err="1" smtClean="0">
                <a:solidFill>
                  <a:schemeClr val="tx1"/>
                </a:solidFill>
              </a:rPr>
              <a:t>prosjeku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mijenja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zavisno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promjenjiva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ako</a:t>
            </a:r>
            <a:r>
              <a:rPr lang="en-US" dirty="0" smtClean="0">
                <a:solidFill>
                  <a:schemeClr val="tx1"/>
                </a:solidFill>
              </a:rPr>
              <a:t> se </a:t>
            </a:r>
            <a:r>
              <a:rPr lang="en-US" dirty="0" err="1" smtClean="0">
                <a:solidFill>
                  <a:schemeClr val="tx1"/>
                </a:solidFill>
              </a:rPr>
              <a:t>jedna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nezavisno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promjenjiva</a:t>
            </a:r>
            <a:r>
              <a:rPr lang="en-US" dirty="0" smtClean="0">
                <a:solidFill>
                  <a:schemeClr val="tx1"/>
                </a:solidFill>
              </a:rPr>
              <a:t> prom</a:t>
            </a:r>
            <a:r>
              <a:rPr lang="sr-Latn-BA" dirty="0" smtClean="0">
                <a:solidFill>
                  <a:schemeClr val="tx1"/>
                </a:solidFill>
              </a:rPr>
              <a:t>i</a:t>
            </a:r>
            <a:r>
              <a:rPr lang="en-US" dirty="0" err="1" smtClean="0">
                <a:solidFill>
                  <a:schemeClr val="tx1"/>
                </a:solidFill>
              </a:rPr>
              <a:t>jeni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za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jedinicu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ćemo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dobiti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US" dirty="0"/>
          </a:p>
        </p:txBody>
      </p:sp>
      <p:graphicFrame>
        <p:nvGraphicFramePr>
          <p:cNvPr id="131083" name="Object 1"/>
          <p:cNvGraphicFramePr>
            <a:graphicFrameLocks noChangeAspect="1"/>
          </p:cNvGraphicFramePr>
          <p:nvPr/>
        </p:nvGraphicFramePr>
        <p:xfrm>
          <a:off x="4267200" y="2952750"/>
          <a:ext cx="429404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86" name="Equation" r:id="rId6" imgW="2958840" imgH="507960" progId="Equation.3">
                  <p:embed/>
                </p:oleObj>
              </mc:Choice>
              <mc:Fallback>
                <p:oleObj name="Equation" r:id="rId6" imgW="2958840" imgH="50796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952750"/>
                        <a:ext cx="4294048" cy="7620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4" name="Object 3"/>
          <p:cNvGraphicFramePr>
            <a:graphicFrameLocks noChangeAspect="1"/>
          </p:cNvGraphicFramePr>
          <p:nvPr/>
        </p:nvGraphicFramePr>
        <p:xfrm>
          <a:off x="1600200" y="4388518"/>
          <a:ext cx="5334000" cy="393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87" name="Equation" r:id="rId8" imgW="3136900" imgH="228600" progId="Equation.3">
                  <p:embed/>
                </p:oleObj>
              </mc:Choice>
              <mc:Fallback>
                <p:oleObj name="Equation" r:id="rId8" imgW="31369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388518"/>
                        <a:ext cx="5334000" cy="39303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176875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Zaključak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43000" y="2495550"/>
            <a:ext cx="60198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65176" algn="just">
              <a:defRPr/>
            </a:pPr>
            <a:r>
              <a:rPr lang="en-US" sz="1600" i="1" dirty="0" err="1" smtClean="0"/>
              <a:t>Zaključujemo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da</a:t>
            </a:r>
            <a:r>
              <a:rPr lang="en-US" sz="1600" i="1" dirty="0" smtClean="0"/>
              <a:t> je </a:t>
            </a:r>
            <a:r>
              <a:rPr lang="en-US" sz="1600" i="1" dirty="0" err="1" smtClean="0"/>
              <a:t>direktan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uticaj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broja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zaposlenih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ukupan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prihod</a:t>
            </a:r>
            <a:r>
              <a:rPr lang="en-US" sz="1600" i="1" dirty="0" smtClean="0"/>
              <a:t> </a:t>
            </a:r>
            <a:r>
              <a:rPr lang="en-US" sz="1600" b="1" i="1" dirty="0" smtClean="0"/>
              <a:t>15,13%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direktni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uticaj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obima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proizvodnje</a:t>
            </a:r>
            <a:r>
              <a:rPr lang="en-US" sz="1600" i="1" dirty="0" smtClean="0"/>
              <a:t> </a:t>
            </a:r>
            <a:r>
              <a:rPr lang="en-US" sz="1600" b="1" i="1" dirty="0" smtClean="0"/>
              <a:t>40,03%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dok</a:t>
            </a:r>
            <a:r>
              <a:rPr lang="en-US" sz="1600" i="1" dirty="0" smtClean="0"/>
              <a:t> je </a:t>
            </a:r>
            <a:r>
              <a:rPr lang="en-US" sz="1600" i="1" dirty="0" err="1" smtClean="0"/>
              <a:t>njihov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indirektni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uticaj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na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ukupan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prihod</a:t>
            </a:r>
            <a:r>
              <a:rPr lang="en-US" sz="1600" i="1" dirty="0" smtClean="0"/>
              <a:t> </a:t>
            </a:r>
            <a:r>
              <a:rPr lang="en-US" sz="1600" b="1" i="1" dirty="0" smtClean="0"/>
              <a:t>42,396%</a:t>
            </a:r>
            <a:r>
              <a:rPr lang="en-US" sz="1600" i="1" dirty="0" smtClean="0"/>
              <a:t>.</a:t>
            </a:r>
          </a:p>
        </p:txBody>
      </p:sp>
      <p:graphicFrame>
        <p:nvGraphicFramePr>
          <p:cNvPr id="132098" name="Object 3"/>
          <p:cNvGraphicFramePr>
            <a:graphicFrameLocks noChangeAspect="1"/>
          </p:cNvGraphicFramePr>
          <p:nvPr/>
        </p:nvGraphicFramePr>
        <p:xfrm>
          <a:off x="1447800" y="1428750"/>
          <a:ext cx="5334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099" name="Equation" r:id="rId4" imgW="3136900" imgH="228600" progId="Equation.3">
                  <p:embed/>
                </p:oleObj>
              </mc:Choice>
              <mc:Fallback>
                <p:oleObj name="Equation" r:id="rId4" imgW="31369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428750"/>
                        <a:ext cx="5334000" cy="3937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Down Arrow 6"/>
          <p:cNvSpPr/>
          <p:nvPr/>
        </p:nvSpPr>
        <p:spPr>
          <a:xfrm>
            <a:off x="3962400" y="1885950"/>
            <a:ext cx="457200" cy="53340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18"/>
          <p:cNvSpPr txBox="1">
            <a:spLocks noGrp="1"/>
          </p:cNvSpPr>
          <p:nvPr>
            <p:ph type="ctrTitle" idx="4294967295"/>
          </p:nvPr>
        </p:nvSpPr>
        <p:spPr>
          <a:xfrm>
            <a:off x="685800" y="2286499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6000" dirty="0" smtClean="0">
                <a:latin typeface="Segoe UI Black" pitchFamily="34" charset="0"/>
                <a:ea typeface="Segoe UI Black" pitchFamily="34" charset="0"/>
              </a:rPr>
              <a:t>Hvala na pažnji!</a:t>
            </a:r>
            <a:endParaRPr sz="60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70" name="Google Shape;570;p18"/>
          <p:cNvSpPr/>
          <p:nvPr/>
        </p:nvSpPr>
        <p:spPr>
          <a:xfrm>
            <a:off x="4316768" y="518958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1" name="Google Shape;571;p18"/>
          <p:cNvSpPr/>
          <p:nvPr/>
        </p:nvSpPr>
        <p:spPr>
          <a:xfrm rot="2487273">
            <a:off x="4098884" y="2012731"/>
            <a:ext cx="241052" cy="234241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572" name="Google Shape;572;p18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/>
          </a:p>
        </p:txBody>
      </p:sp>
      <p:sp>
        <p:nvSpPr>
          <p:cNvPr id="9" name="Google Shape;734;p35"/>
          <p:cNvSpPr/>
          <p:nvPr/>
        </p:nvSpPr>
        <p:spPr>
          <a:xfrm>
            <a:off x="3048000" y="742950"/>
            <a:ext cx="1180108" cy="1089975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C78D8"/>
              </a:solidFill>
            </a:endParaRPr>
          </a:p>
        </p:txBody>
      </p:sp>
      <p:sp>
        <p:nvSpPr>
          <p:cNvPr id="10" name="Google Shape;787;p38"/>
          <p:cNvSpPr/>
          <p:nvPr/>
        </p:nvSpPr>
        <p:spPr>
          <a:xfrm rot="1087811">
            <a:off x="4784143" y="953965"/>
            <a:ext cx="1032159" cy="1038413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3"/>
          <p:cNvSpPr txBox="1">
            <a:spLocks noGrp="1"/>
          </p:cNvSpPr>
          <p:nvPr>
            <p:ph type="title"/>
          </p:nvPr>
        </p:nvSpPr>
        <p:spPr>
          <a:xfrm>
            <a:off x="747924" y="225025"/>
            <a:ext cx="7938876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600" dirty="0" smtClean="0">
                <a:latin typeface="Segoe UI Black" pitchFamily="34" charset="0"/>
                <a:ea typeface="Segoe UI Black" pitchFamily="34" charset="0"/>
              </a:rPr>
              <a:t>Zadatak 1</a:t>
            </a:r>
            <a:endParaRPr sz="36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34" name="Google Shape;534;p13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2000" y="104775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r-Latn-BA" sz="1600" dirty="0" smtClean="0"/>
              <a:t>Dati su podaci za 7 preduzeća:</a:t>
            </a:r>
            <a:endParaRPr lang="en-US" sz="1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14400" y="1504950"/>
          <a:ext cx="5791199" cy="2133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14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2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4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94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/>
                        <a:t>Preduzeće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/>
                        <a:t>Ukupan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prihod</a:t>
                      </a:r>
                      <a:endParaRPr lang="en-US" sz="1400" b="1" dirty="0"/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(000 KM)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/>
                        <a:t>Broj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zaposlenih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/>
                        <a:t>Obim</a:t>
                      </a:r>
                      <a:r>
                        <a:rPr lang="en-US" sz="1400" b="1" dirty="0"/>
                        <a:t> </a:t>
                      </a:r>
                      <a:r>
                        <a:rPr lang="en-US" sz="1400" b="1" dirty="0" err="1"/>
                        <a:t>proizvodnje</a:t>
                      </a:r>
                      <a:endParaRPr lang="en-US" sz="1400" b="1" dirty="0"/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(000 </a:t>
                      </a:r>
                      <a:r>
                        <a:rPr lang="en-US" sz="1400" b="1" dirty="0" err="1"/>
                        <a:t>kom</a:t>
                      </a:r>
                      <a:r>
                        <a:rPr lang="en-US" sz="1400" b="1" dirty="0"/>
                        <a:t>)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1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22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25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8220" algn="dec"/>
                        </a:tabLst>
                      </a:pPr>
                      <a:r>
                        <a:rPr lang="en-US" sz="1400" dirty="0"/>
                        <a:t>20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2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20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20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8220" algn="dec"/>
                        </a:tabLst>
                      </a:pPr>
                      <a:r>
                        <a:rPr lang="en-US" sz="1400" dirty="0"/>
                        <a:t>19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3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10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16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8220" algn="dec"/>
                        </a:tabLst>
                      </a:pPr>
                      <a:r>
                        <a:rPr lang="en-US" sz="1400" dirty="0"/>
                        <a:t>8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4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16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 dirty="0"/>
                        <a:t>18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8220" algn="dec"/>
                        </a:tabLst>
                      </a:pPr>
                      <a:r>
                        <a:rPr lang="en-US" sz="1400" dirty="0"/>
                        <a:t>13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5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25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 dirty="0"/>
                        <a:t>28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8220" algn="dec"/>
                        </a:tabLst>
                      </a:pPr>
                      <a:r>
                        <a:rPr lang="en-US" sz="1400" dirty="0"/>
                        <a:t>20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6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 dirty="0"/>
                        <a:t>15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18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8220" algn="dec"/>
                        </a:tabLst>
                      </a:pPr>
                      <a:r>
                        <a:rPr lang="en-US" sz="1400" dirty="0"/>
                        <a:t>12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7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 dirty="0"/>
                        <a:t>16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/>
                        <a:t>20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8220" algn="dec"/>
                        </a:tabLst>
                      </a:pPr>
                      <a:r>
                        <a:rPr lang="en-US" sz="1400" dirty="0"/>
                        <a:t>14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/>
                        <a:t>Ukupno</a:t>
                      </a:r>
                      <a:endParaRPr lang="en-US" sz="1400" b="1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 dirty="0"/>
                        <a:t>124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28345" algn="dec"/>
                        </a:tabLst>
                      </a:pPr>
                      <a:r>
                        <a:rPr lang="en-US" sz="1400" dirty="0"/>
                        <a:t>145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98220" algn="dec"/>
                        </a:tabLst>
                      </a:pPr>
                      <a:r>
                        <a:rPr lang="en-US" sz="1400" dirty="0"/>
                        <a:t>106</a:t>
                      </a:r>
                      <a:endParaRPr lang="en-US" sz="14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9050" marR="1905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38200" y="3758505"/>
            <a:ext cx="6781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/>
              <a:t>a)</a:t>
            </a:r>
            <a:r>
              <a:rPr lang="sr-Latn-BA" dirty="0" smtClean="0"/>
              <a:t> </a:t>
            </a:r>
            <a:r>
              <a:rPr lang="vi-VN" dirty="0" smtClean="0"/>
              <a:t>Izračunati prosječan zakonomjeran kvantitativni odnos </a:t>
            </a:r>
            <a:r>
              <a:rPr lang="vi-VN" b="1" dirty="0" smtClean="0"/>
              <a:t>ukupnog prihoda</a:t>
            </a:r>
            <a:r>
              <a:rPr lang="vi-VN" dirty="0" smtClean="0"/>
              <a:t>, s jedne strane, i </a:t>
            </a:r>
            <a:r>
              <a:rPr lang="vi-VN" b="1" dirty="0" smtClean="0"/>
              <a:t>broja zaposlenih i obima proizvodnje </a:t>
            </a:r>
            <a:r>
              <a:rPr lang="vi-VN" dirty="0" smtClean="0"/>
              <a:t>s druge strane; </a:t>
            </a:r>
            <a:endParaRPr lang="sr-Latn-BA" dirty="0" smtClean="0"/>
          </a:p>
          <a:p>
            <a:endParaRPr lang="sr-Latn-BA" dirty="0" smtClean="0"/>
          </a:p>
          <a:p>
            <a:r>
              <a:rPr lang="vi-VN" dirty="0" smtClean="0"/>
              <a:t>b)</a:t>
            </a:r>
            <a:r>
              <a:rPr lang="sr-Latn-BA" dirty="0" smtClean="0"/>
              <a:t> </a:t>
            </a:r>
            <a:r>
              <a:rPr lang="vi-VN" dirty="0" smtClean="0"/>
              <a:t>Odrediti stepen međuzavisnosti </a:t>
            </a:r>
            <a:r>
              <a:rPr lang="vi-VN" b="1" dirty="0" smtClean="0"/>
              <a:t>ukupnog prihoda i obima proizvodnje </a:t>
            </a:r>
            <a:r>
              <a:rPr lang="vi-VN" dirty="0" smtClean="0"/>
              <a:t>ako je uticaj broja zaposlenih radnika isključen;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sp>
        <p:nvSpPr>
          <p:cNvPr id="8" name="Google Shape;530;p13"/>
          <p:cNvSpPr txBox="1">
            <a:spLocks/>
          </p:cNvSpPr>
          <p:nvPr/>
        </p:nvSpPr>
        <p:spPr>
          <a:xfrm>
            <a:off x="685800" y="1123950"/>
            <a:ext cx="2300076" cy="644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sr-Latn-BA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Arial"/>
                <a:sym typeface="Arial"/>
              </a:rPr>
              <a:t>Rješenje:</a:t>
            </a:r>
            <a:endParaRPr kumimoji="0" lang="sr-Latn-BA" sz="32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egoe UI Black" pitchFamily="34" charset="0"/>
              <a:ea typeface="Segoe UI Black" pitchFamily="34" charset="0"/>
              <a:cs typeface="Arial"/>
              <a:sym typeface="Arial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38200" y="1809750"/>
            <a:ext cx="73914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1" hangingPunct="1">
              <a:defRPr/>
            </a:pPr>
            <a:r>
              <a:rPr lang="sr-Latn-CS" dirty="0">
                <a:latin typeface="+mn-lt"/>
              </a:rPr>
              <a:t>a</a:t>
            </a:r>
            <a:r>
              <a:rPr lang="sr-Latn-CS" dirty="0" smtClean="0">
                <a:latin typeface="+mn-lt"/>
              </a:rPr>
              <a:t>) </a:t>
            </a:r>
            <a:r>
              <a:rPr lang="en-US" b="1" dirty="0" err="1" smtClean="0">
                <a:latin typeface="+mn-lt"/>
              </a:rPr>
              <a:t>Prosječni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zakonomjerni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kvantitativni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odnos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ukupnog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prihoda</a:t>
            </a:r>
            <a:r>
              <a:rPr lang="en-US" dirty="0">
                <a:latin typeface="+mn-lt"/>
              </a:rPr>
              <a:t>, s </a:t>
            </a:r>
            <a:r>
              <a:rPr lang="en-US" dirty="0" err="1">
                <a:latin typeface="+mn-lt"/>
              </a:rPr>
              <a:t>jedne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strane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broja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zaposlenih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obima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proizvodnje</a:t>
            </a:r>
            <a:r>
              <a:rPr lang="en-US" dirty="0">
                <a:latin typeface="+mn-lt"/>
              </a:rPr>
              <a:t> s </a:t>
            </a:r>
            <a:r>
              <a:rPr lang="en-US" dirty="0" err="1">
                <a:latin typeface="+mn-lt"/>
              </a:rPr>
              <a:t>druge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strane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dat</a:t>
            </a:r>
            <a:r>
              <a:rPr lang="en-US" dirty="0">
                <a:latin typeface="+mn-lt"/>
              </a:rPr>
              <a:t> je u </a:t>
            </a:r>
            <a:r>
              <a:rPr lang="en-US" dirty="0" err="1">
                <a:latin typeface="+mn-lt"/>
              </a:rPr>
              <a:t>obliku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jednačine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višestrukog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linearnog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regresionog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modela</a:t>
            </a:r>
            <a:r>
              <a:rPr lang="en-US" dirty="0">
                <a:latin typeface="+mn-lt"/>
              </a:rPr>
              <a:t>:</a:t>
            </a:r>
          </a:p>
        </p:txBody>
      </p:sp>
      <p:graphicFrame>
        <p:nvGraphicFramePr>
          <p:cNvPr id="15" name="Object 9"/>
          <p:cNvGraphicFramePr>
            <a:graphicFrameLocks noChangeAspect="1"/>
          </p:cNvGraphicFramePr>
          <p:nvPr/>
        </p:nvGraphicFramePr>
        <p:xfrm>
          <a:off x="3048000" y="2571750"/>
          <a:ext cx="243840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1" name="Equation" r:id="rId4" imgW="1320227" imgH="253890" progId="Equation.3">
                  <p:embed/>
                </p:oleObj>
              </mc:Choice>
              <mc:Fallback>
                <p:oleObj name="Equation" r:id="rId4" imgW="1320227" imgH="25389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571750"/>
                        <a:ext cx="2438400" cy="4876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838200" y="3028950"/>
            <a:ext cx="7239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defRPr/>
            </a:pP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Klasična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metodologija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ocjene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parametara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u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funkciji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višestrukog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linearnog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regresionog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modela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je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dosta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glomazna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, pa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stoga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koristimo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dirty="0" err="1">
                <a:latin typeface="+mn-lt"/>
                <a:ea typeface="Times New Roman" pitchFamily="18" charset="0"/>
                <a:cs typeface="Arial" pitchFamily="34" charset="0"/>
              </a:rPr>
              <a:t>tzv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. </a:t>
            </a:r>
            <a:r>
              <a:rPr lang="en-US" b="1" dirty="0" err="1">
                <a:latin typeface="+mn-lt"/>
                <a:ea typeface="Times New Roman" pitchFamily="18" charset="0"/>
                <a:cs typeface="Arial" pitchFamily="34" charset="0"/>
              </a:rPr>
              <a:t>metod</a:t>
            </a:r>
            <a:r>
              <a:rPr lang="en-US" b="1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err="1">
                <a:latin typeface="+mn-lt"/>
                <a:ea typeface="Times New Roman" pitchFamily="18" charset="0"/>
                <a:cs typeface="Arial" pitchFamily="34" charset="0"/>
              </a:rPr>
              <a:t>centriranja</a:t>
            </a:r>
            <a:r>
              <a:rPr lang="en-US" b="1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b="1" dirty="0" err="1">
                <a:latin typeface="+mn-lt"/>
                <a:ea typeface="Times New Roman" pitchFamily="18" charset="0"/>
                <a:cs typeface="Arial" pitchFamily="34" charset="0"/>
              </a:rPr>
              <a:t>promjenjivih</a:t>
            </a:r>
            <a:r>
              <a:rPr lang="en-US" b="1" dirty="0">
                <a:latin typeface="+mn-lt"/>
                <a:ea typeface="Times New Roman" pitchFamily="18" charset="0"/>
                <a:cs typeface="Arial" pitchFamily="34" charset="0"/>
              </a:rPr>
              <a:t> u </a:t>
            </a:r>
            <a:r>
              <a:rPr lang="en-US" b="1" dirty="0" err="1">
                <a:latin typeface="+mn-lt"/>
                <a:ea typeface="Times New Roman" pitchFamily="18" charset="0"/>
                <a:cs typeface="Arial" pitchFamily="34" charset="0"/>
              </a:rPr>
              <a:t>modelu</a:t>
            </a:r>
            <a:r>
              <a:rPr lang="en-US" dirty="0">
                <a:latin typeface="+mn-lt"/>
                <a:ea typeface="Times New Roman" pitchFamily="18" charset="0"/>
                <a:cs typeface="Arial" pitchFamily="34" charset="0"/>
              </a:rPr>
              <a:t>. </a:t>
            </a: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447800" y="285750"/>
            <a:ext cx="63246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+mj-lt"/>
              </a:rPr>
              <a:t>c) </a:t>
            </a:r>
            <a:r>
              <a:rPr lang="en-US" dirty="0" err="1">
                <a:latin typeface="+mj-lt"/>
              </a:rPr>
              <a:t>Odrediti</a:t>
            </a:r>
            <a:r>
              <a:rPr lang="en-US" dirty="0">
                <a:latin typeface="+mj-lt"/>
              </a:rPr>
              <a:t> u </a:t>
            </a:r>
            <a:r>
              <a:rPr lang="en-US" dirty="0" err="1">
                <a:latin typeface="+mj-lt"/>
              </a:rPr>
              <a:t>kojoj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mjeri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varijacije</a:t>
            </a:r>
            <a:r>
              <a:rPr lang="en-US" dirty="0">
                <a:latin typeface="+mj-lt"/>
              </a:rPr>
              <a:t> u </a:t>
            </a:r>
            <a:r>
              <a:rPr lang="en-US" dirty="0" err="1">
                <a:latin typeface="+mj-lt"/>
              </a:rPr>
              <a:t>ukupnom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prihodu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određene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varijacijama</a:t>
            </a:r>
            <a:r>
              <a:rPr lang="en-US" dirty="0">
                <a:latin typeface="+mj-lt"/>
              </a:rPr>
              <a:t> u </a:t>
            </a:r>
            <a:r>
              <a:rPr lang="en-US" dirty="0" err="1">
                <a:latin typeface="+mj-lt"/>
              </a:rPr>
              <a:t>broju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zaposlenih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obimu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proizvod</a:t>
            </a:r>
            <a:r>
              <a:rPr lang="sr-Latn-CS" dirty="0">
                <a:latin typeface="+mj-lt"/>
              </a:rPr>
              <a:t>nj</a:t>
            </a:r>
            <a:r>
              <a:rPr lang="en-US" dirty="0">
                <a:latin typeface="+mj-lt"/>
              </a:rPr>
              <a:t>e; </a:t>
            </a:r>
            <a:r>
              <a:rPr lang="en-US" dirty="0" err="1">
                <a:latin typeface="+mj-lt"/>
              </a:rPr>
              <a:t>Izračunati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direktni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odnosno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indirektni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uticaj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broja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zaposlenih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obima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proizvodnje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na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visinu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ukupnog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prihoda</a:t>
            </a:r>
            <a:r>
              <a:rPr lang="en-US" dirty="0">
                <a:latin typeface="+mj-lt"/>
              </a:rPr>
              <a:t>.</a:t>
            </a:r>
          </a:p>
        </p:txBody>
      </p:sp>
      <p:graphicFrame>
        <p:nvGraphicFramePr>
          <p:cNvPr id="18" name="Object 15"/>
          <p:cNvGraphicFramePr>
            <a:graphicFrameLocks noChangeAspect="1"/>
          </p:cNvGraphicFramePr>
          <p:nvPr/>
        </p:nvGraphicFramePr>
        <p:xfrm>
          <a:off x="1905000" y="3790950"/>
          <a:ext cx="5108575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2" name="Equation" r:id="rId6" imgW="3022560" imgH="253800" progId="Equation.3">
                  <p:embed/>
                </p:oleObj>
              </mc:Choice>
              <mc:Fallback>
                <p:oleObj name="Equation" r:id="rId6" imgW="3022560" imgH="2538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790950"/>
                        <a:ext cx="5108575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981200" y="1581150"/>
            <a:ext cx="4724400" cy="2819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371600" y="819150"/>
            <a:ext cx="632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sr-Latn-CS" sz="1600" dirty="0" smtClean="0"/>
              <a:t>O</a:t>
            </a:r>
            <a:r>
              <a:rPr lang="en-US" sz="1600" dirty="0" err="1" smtClean="0"/>
              <a:t>cjene</a:t>
            </a:r>
            <a:r>
              <a:rPr lang="en-US" sz="1600" dirty="0" smtClean="0"/>
              <a:t> </a:t>
            </a:r>
            <a:r>
              <a:rPr lang="en-US" sz="1600" dirty="0" err="1" smtClean="0"/>
              <a:t>parametara</a:t>
            </a:r>
            <a:r>
              <a:rPr lang="en-US" sz="1600" dirty="0" smtClean="0"/>
              <a:t> </a:t>
            </a:r>
            <a:r>
              <a:rPr lang="en-US" sz="1600" dirty="0" err="1" smtClean="0"/>
              <a:t>regresionog</a:t>
            </a:r>
            <a:r>
              <a:rPr lang="en-US" sz="1600" dirty="0" smtClean="0"/>
              <a:t> </a:t>
            </a:r>
            <a:r>
              <a:rPr lang="en-US" sz="1600" dirty="0" err="1" smtClean="0"/>
              <a:t>modela</a:t>
            </a:r>
            <a:r>
              <a:rPr lang="en-US" sz="1600" dirty="0" smtClean="0"/>
              <a:t> </a:t>
            </a:r>
            <a:r>
              <a:rPr lang="en-US" sz="1600" dirty="0" err="1" smtClean="0"/>
              <a:t>mogu</a:t>
            </a:r>
            <a:r>
              <a:rPr lang="sr-Latn-BA" sz="1600" dirty="0" smtClean="0"/>
              <a:t> se</a:t>
            </a:r>
            <a:r>
              <a:rPr lang="en-US" sz="1600" dirty="0" smtClean="0"/>
              <a:t> </a:t>
            </a:r>
            <a:r>
              <a:rPr lang="en-US" sz="1600" dirty="0" err="1" smtClean="0"/>
              <a:t>dobiti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osnovu</a:t>
            </a:r>
            <a:r>
              <a:rPr lang="en-US" sz="1600" dirty="0" smtClean="0"/>
              <a:t> </a:t>
            </a:r>
            <a:r>
              <a:rPr lang="en-US" sz="1600" dirty="0" err="1" smtClean="0"/>
              <a:t>sljedećih</a:t>
            </a:r>
            <a:r>
              <a:rPr lang="en-US" sz="1600" dirty="0" smtClean="0"/>
              <a:t> </a:t>
            </a:r>
            <a:r>
              <a:rPr lang="en-US" sz="1600" dirty="0" err="1" smtClean="0"/>
              <a:t>izraza</a:t>
            </a:r>
            <a:r>
              <a:rPr lang="en-US" sz="1600" dirty="0" smtClean="0"/>
              <a:t>:</a:t>
            </a:r>
            <a:endParaRPr lang="en-US" sz="1600" dirty="0"/>
          </a:p>
        </p:txBody>
      </p:sp>
      <p:graphicFrame>
        <p:nvGraphicFramePr>
          <p:cNvPr id="125956" name="Object 44"/>
          <p:cNvGraphicFramePr>
            <a:graphicFrameLocks noChangeAspect="1"/>
          </p:cNvGraphicFramePr>
          <p:nvPr/>
        </p:nvGraphicFramePr>
        <p:xfrm>
          <a:off x="2209800" y="1733550"/>
          <a:ext cx="4343400" cy="2327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957" name="Equation" r:id="rId4" imgW="2286000" imgH="1244600" progId="Equation.3">
                  <p:embed/>
                </p:oleObj>
              </mc:Choice>
              <mc:Fallback>
                <p:oleObj name="Equation" r:id="rId4" imgW="2286000" imgH="1244600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733550"/>
                        <a:ext cx="4343400" cy="23271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990600" y="630019"/>
            <a:ext cx="716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Elementi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za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ocjenjivanje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parametara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linearnog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regresionog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modela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dati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su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u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sljedećoj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sr-Latn-CS" sz="1800" dirty="0">
                <a:latin typeface="+mn-lt"/>
                <a:ea typeface="Times New Roman" pitchFamily="18" charset="0"/>
                <a:cs typeface="Arial" pitchFamily="34" charset="0"/>
              </a:rPr>
              <a:t>radnoj </a:t>
            </a: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tabeli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: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62000" y="1352550"/>
          <a:ext cx="7848601" cy="318134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78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59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6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9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8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81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13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043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Pred</a:t>
                      </a: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Uk</a:t>
                      </a: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upan </a:t>
                      </a:r>
                      <a:r>
                        <a:rPr kumimoji="0" lang="en-US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prihod</a:t>
                      </a: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 </a:t>
                      </a:r>
                      <a:endParaRPr kumimoji="0" lang="sr-Latn-CS" sz="16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y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Br</a:t>
                      </a: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oj</a:t>
                      </a: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kumimoji="0" lang="sr-Latn-CS" sz="1600" b="1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zap</a:t>
                      </a: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oslenih</a:t>
                      </a: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x</a:t>
                      </a:r>
                      <a:r>
                        <a:rPr kumimoji="0" lang="en-US" sz="1600" b="1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Obim</a:t>
                      </a: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pr</a:t>
                      </a:r>
                      <a:r>
                        <a:rPr kumimoji="0" lang="sr-Latn-C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oizvodnje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r>
                        <a:rPr kumimoji="0" lang="en-US" sz="1600" b="1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d</a:t>
                      </a:r>
                      <a:r>
                        <a:rPr kumimoji="0" lang="en-US" sz="2000" b="1" u="none" strike="noStrike" cap="none" normalizeH="0" baseline="-25000" dirty="0" err="1" smtClean="0">
                          <a:ln>
                            <a:noFill/>
                          </a:ln>
                          <a:effectLst/>
                        </a:rPr>
                        <a:t>y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</a:t>
                      </a:r>
                      <a:r>
                        <a:rPr kumimoji="0" lang="en-US" sz="2000" b="1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</a:t>
                      </a:r>
                      <a:r>
                        <a:rPr kumimoji="0" lang="en-US" sz="2000" b="1" u="none" strike="noStrike" cap="none" normalizeH="0" baseline="-2500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4.286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4.286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4.857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19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2.286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-0.714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3.857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-7.714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-4.714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-7.143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18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-1.714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-2.714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-2.143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7.286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7.286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4.857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-2.714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-2.714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-3.143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1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7.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-1.714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-0.714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79388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-1.143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01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Σ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124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145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397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08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082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082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539753"/>
          <a:ext cx="8023670" cy="3936997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32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4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4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1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52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52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52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52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6267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5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18.367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18.367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23.592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18.367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20.816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20.816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22.972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607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0.944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5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5.224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0.510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14.878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-1.633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8.816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-2.755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20.018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607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0.000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5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59.510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22.224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51.020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36.367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55.102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33.673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10.705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607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0.497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5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2.939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7.367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4.592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4.653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3.673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5.816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15.021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607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0.959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5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53.082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53.082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23.592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53.082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35.388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35.388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24.335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607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0.442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25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7.367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7.367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9.878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7.367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8.531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8.531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14.339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607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0.437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53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2.939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0.510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1.306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1.224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1.959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0.816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16.611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6075" algn="dec"/>
                        </a:tabLst>
                      </a:pPr>
                      <a:r>
                        <a:rPr kumimoji="0" lang="en-US" sz="16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0.373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659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149.429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109.429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128.857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119.429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134.286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102.286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09550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124.000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346075" algn="dec"/>
                        </a:tabLst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3.652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12874" marR="12874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840912" y="692153"/>
          <a:ext cx="62865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0" name="Equation" r:id="rId4" imgW="190440" imgH="253800" progId="Equation.3">
                  <p:embed/>
                </p:oleObj>
              </mc:Choice>
              <mc:Fallback>
                <p:oleObj name="Equation" r:id="rId4" imgW="190440" imgH="253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912" y="692153"/>
                        <a:ext cx="628650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1905000" y="692153"/>
          <a:ext cx="568988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1" name="Equation" r:id="rId6" imgW="203112" imgH="228501" progId="Equation.3">
                  <p:embed/>
                </p:oleObj>
              </mc:Choice>
              <mc:Fallback>
                <p:oleObj name="Equation" r:id="rId6" imgW="203112" imgH="228501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692153"/>
                        <a:ext cx="568988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2902744" y="692153"/>
          <a:ext cx="72615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2" name="Equation" r:id="rId8" imgW="203112" imgH="228501" progId="Equation.3">
                  <p:embed/>
                </p:oleObj>
              </mc:Choice>
              <mc:Fallback>
                <p:oleObj name="Equation" r:id="rId8" imgW="203112" imgH="22850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2744" y="692153"/>
                        <a:ext cx="726150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/>
        </p:nvGraphicFramePr>
        <p:xfrm>
          <a:off x="3825412" y="765178"/>
          <a:ext cx="9080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3" name="Equation" r:id="rId10" imgW="418918" imgH="241195" progId="Equation.3">
                  <p:embed/>
                </p:oleObj>
              </mc:Choice>
              <mc:Fallback>
                <p:oleObj name="Equation" r:id="rId10" imgW="418918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412" y="765178"/>
                        <a:ext cx="9080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"/>
          <p:cNvGraphicFramePr>
            <a:graphicFrameLocks noChangeAspect="1"/>
          </p:cNvGraphicFramePr>
          <p:nvPr/>
        </p:nvGraphicFramePr>
        <p:xfrm>
          <a:off x="4816012" y="765178"/>
          <a:ext cx="90805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4" name="Equation" r:id="rId12" imgW="431613" imgH="241195" progId="Equation.3">
                  <p:embed/>
                </p:oleObj>
              </mc:Choice>
              <mc:Fallback>
                <p:oleObj name="Equation" r:id="rId12" imgW="431613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6012" y="765178"/>
                        <a:ext cx="90805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3"/>
          <p:cNvGraphicFramePr>
            <a:graphicFrameLocks noChangeAspect="1"/>
          </p:cNvGraphicFramePr>
          <p:nvPr/>
        </p:nvGraphicFramePr>
        <p:xfrm>
          <a:off x="5807008" y="763590"/>
          <a:ext cx="916784" cy="523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5" name="Equation" r:id="rId14" imgW="406048" imgH="215713" progId="Equation.3">
                  <p:embed/>
                </p:oleObj>
              </mc:Choice>
              <mc:Fallback>
                <p:oleObj name="Equation" r:id="rId14" imgW="406048" imgH="2157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008" y="763590"/>
                        <a:ext cx="916784" cy="523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7003190" y="763657"/>
          <a:ext cx="410370" cy="525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6" name="Equation" r:id="rId16" imgW="165028" imgH="228501" progId="Equation.3">
                  <p:embed/>
                </p:oleObj>
              </mc:Choice>
              <mc:Fallback>
                <p:oleObj name="Equation" r:id="rId16" imgW="165028" imgH="22850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3190" y="763657"/>
                        <a:ext cx="410370" cy="525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"/>
          <p:cNvGraphicFramePr>
            <a:graphicFrameLocks noChangeAspect="1"/>
          </p:cNvGraphicFramePr>
          <p:nvPr/>
        </p:nvGraphicFramePr>
        <p:xfrm>
          <a:off x="7730198" y="835028"/>
          <a:ext cx="880402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17" name="Equation" r:id="rId18" imgW="622030" imgH="241195" progId="Equation.3">
                  <p:embed/>
                </p:oleObj>
              </mc:Choice>
              <mc:Fallback>
                <p:oleObj name="Equation" r:id="rId18" imgW="622030" imgH="241195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0198" y="835028"/>
                        <a:ext cx="880402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DDDDDD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057400" y="4248150"/>
            <a:ext cx="4953000" cy="685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Google Shape;542;p14"/>
          <p:cNvSpPr txBox="1">
            <a:spLocks noGrp="1"/>
          </p:cNvSpPr>
          <p:nvPr>
            <p:ph type="sldNum" idx="12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graphicFrame>
        <p:nvGraphicFramePr>
          <p:cNvPr id="16" name="Object 8"/>
          <p:cNvGraphicFramePr>
            <a:graphicFrameLocks noChangeAspect="1"/>
          </p:cNvGraphicFramePr>
          <p:nvPr/>
        </p:nvGraphicFramePr>
        <p:xfrm>
          <a:off x="1066800" y="1398473"/>
          <a:ext cx="6446837" cy="3002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39" name="Equation" r:id="rId4" imgW="4559040" imgH="1904760" progId="Equation.3">
                  <p:embed/>
                </p:oleObj>
              </mc:Choice>
              <mc:Fallback>
                <p:oleObj name="Equation" r:id="rId4" imgW="4559040" imgH="190476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98473"/>
                        <a:ext cx="6446837" cy="30020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0"/>
          <p:cNvGraphicFramePr>
            <a:graphicFrameLocks noChangeAspect="1"/>
          </p:cNvGraphicFramePr>
          <p:nvPr/>
        </p:nvGraphicFramePr>
        <p:xfrm>
          <a:off x="2209800" y="4324350"/>
          <a:ext cx="4648200" cy="509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40" name="Equation" r:id="rId6" imgW="2374900" imgH="228600" progId="Equation.3">
                  <p:embed/>
                </p:oleObj>
              </mc:Choice>
              <mc:Fallback>
                <p:oleObj name="Equation" r:id="rId6" imgW="23749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324350"/>
                        <a:ext cx="4648200" cy="5093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990600" y="209550"/>
            <a:ext cx="7467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defRPr/>
            </a:pPr>
            <a:r>
              <a:rPr lang="sr-Latn-CS" sz="2000" dirty="0"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=</a:t>
            </a:r>
            <a:r>
              <a:rPr lang="sr-Latn-BA" sz="2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17,714</a:t>
            </a:r>
            <a:r>
              <a:rPr lang="en-US" sz="2000" dirty="0"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b</a:t>
            </a:r>
            <a:r>
              <a:rPr lang="en-US" sz="2000" baseline="-25000" dirty="0" smtClean="0">
                <a:latin typeface="+mn-lt"/>
              </a:rPr>
              <a:t>1</a:t>
            </a:r>
            <a:r>
              <a:rPr lang="sr-Latn-BA" sz="2000" baseline="-25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=</a:t>
            </a:r>
            <a:r>
              <a:rPr lang="sr-Latn-BA" sz="2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0,4545</a:t>
            </a:r>
            <a:r>
              <a:rPr lang="en-US" sz="2000" dirty="0">
                <a:latin typeface="+mn-lt"/>
              </a:rPr>
              <a:t>	</a:t>
            </a:r>
          </a:p>
          <a:p>
            <a:pPr>
              <a:defRPr/>
            </a:pPr>
            <a:r>
              <a:rPr lang="sr-Latn-CS" sz="2000" dirty="0"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=</a:t>
            </a:r>
            <a:r>
              <a:rPr lang="sr-Latn-BA" sz="2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20,714</a:t>
            </a:r>
            <a:r>
              <a:rPr lang="en-US" sz="2000" dirty="0"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b</a:t>
            </a:r>
            <a:r>
              <a:rPr lang="en-US" sz="2000" baseline="-25000" dirty="0" smtClean="0">
                <a:latin typeface="+mn-lt"/>
              </a:rPr>
              <a:t>2</a:t>
            </a:r>
            <a:r>
              <a:rPr lang="sr-Latn-BA" sz="2000" baseline="-25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=</a:t>
            </a:r>
            <a:r>
              <a:rPr lang="sr-Latn-BA" sz="2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0,6813</a:t>
            </a:r>
            <a:r>
              <a:rPr lang="en-US" sz="2000" dirty="0">
                <a:latin typeface="+mn-lt"/>
              </a:rPr>
              <a:t>	</a:t>
            </a:r>
          </a:p>
          <a:p>
            <a:pPr>
              <a:defRPr/>
            </a:pPr>
            <a:r>
              <a:rPr lang="sr-Latn-CS" sz="2000" dirty="0"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=</a:t>
            </a:r>
            <a:r>
              <a:rPr lang="sr-Latn-BA" sz="2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15,143</a:t>
            </a:r>
            <a:r>
              <a:rPr lang="en-US" sz="2000" dirty="0">
                <a:latin typeface="+mn-lt"/>
              </a:rPr>
              <a:t>	</a:t>
            </a:r>
            <a:r>
              <a:rPr lang="en-US" sz="2000" dirty="0" smtClean="0">
                <a:latin typeface="+mn-lt"/>
              </a:rPr>
              <a:t>b</a:t>
            </a:r>
            <a:r>
              <a:rPr lang="en-US" sz="2000" baseline="-25000" dirty="0" smtClean="0">
                <a:latin typeface="+mn-lt"/>
              </a:rPr>
              <a:t>0</a:t>
            </a:r>
            <a:r>
              <a:rPr lang="sr-Latn-BA" sz="2000" baseline="-25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=</a:t>
            </a:r>
            <a:r>
              <a:rPr lang="sr-Latn-BA" sz="2000" dirty="0" smtClean="0"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-</a:t>
            </a:r>
            <a:r>
              <a:rPr lang="en-US" sz="2000" dirty="0">
                <a:latin typeface="+mn-lt"/>
              </a:rPr>
              <a:t>2,01</a:t>
            </a:r>
          </a:p>
        </p:txBody>
      </p:sp>
      <p:graphicFrame>
        <p:nvGraphicFramePr>
          <p:cNvPr id="129036" name="Object 12"/>
          <p:cNvGraphicFramePr>
            <a:graphicFrameLocks noChangeAspect="1"/>
          </p:cNvGraphicFramePr>
          <p:nvPr/>
        </p:nvGraphicFramePr>
        <p:xfrm>
          <a:off x="1647825" y="209550"/>
          <a:ext cx="2952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41" name="Equation" r:id="rId8" imgW="139639" imgH="190417" progId="Equation.3">
                  <p:embed/>
                </p:oleObj>
              </mc:Choice>
              <mc:Fallback>
                <p:oleObj name="Equation" r:id="rId8" imgW="139639" imgH="190417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825" y="209550"/>
                        <a:ext cx="2952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37" name="Object 14"/>
          <p:cNvGraphicFramePr>
            <a:graphicFrameLocks noChangeAspect="1"/>
          </p:cNvGraphicFramePr>
          <p:nvPr/>
        </p:nvGraphicFramePr>
        <p:xfrm>
          <a:off x="1647825" y="514350"/>
          <a:ext cx="3079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42" name="Equation" r:id="rId10" imgW="152280" imgH="215640" progId="Equation.3">
                  <p:embed/>
                </p:oleObj>
              </mc:Choice>
              <mc:Fallback>
                <p:oleObj name="Equation" r:id="rId10" imgW="152280" imgH="2156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825" y="514350"/>
                        <a:ext cx="307975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9038" name="Object 16"/>
          <p:cNvGraphicFramePr>
            <a:graphicFrameLocks noChangeAspect="1"/>
          </p:cNvGraphicFramePr>
          <p:nvPr/>
        </p:nvGraphicFramePr>
        <p:xfrm>
          <a:off x="1647825" y="895350"/>
          <a:ext cx="3333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43" name="Equation" r:id="rId12" imgW="177569" imgH="215619" progId="Equation.3">
                  <p:embed/>
                </p:oleObj>
              </mc:Choice>
              <mc:Fallback>
                <p:oleObj name="Equation" r:id="rId12" imgW="177569" imgH="21561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7825" y="895350"/>
                        <a:ext cx="3333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33400" y="3409950"/>
            <a:ext cx="2667000" cy="1295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9" name="Google Shape;559;p17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4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sz="3200" dirty="0" smtClean="0">
                <a:latin typeface="Segoe UI Black" pitchFamily="34" charset="0"/>
                <a:ea typeface="Segoe UI Black" pitchFamily="34" charset="0"/>
              </a:rPr>
              <a:t>Testiranje značajnosti modela</a:t>
            </a:r>
            <a:endParaRPr sz="3200">
              <a:latin typeface="Segoe UI Black" pitchFamily="34" charset="0"/>
              <a:ea typeface="Segoe UI Black" pitchFamily="34" charset="0"/>
            </a:endParaRPr>
          </a:p>
        </p:txBody>
      </p:sp>
      <p:sp>
        <p:nvSpPr>
          <p:cNvPr id="560" name="Google Shape;560;p17"/>
          <p:cNvSpPr txBox="1">
            <a:spLocks noGrp="1"/>
          </p:cNvSpPr>
          <p:nvPr>
            <p:ph type="body" idx="1"/>
          </p:nvPr>
        </p:nvSpPr>
        <p:spPr>
          <a:xfrm>
            <a:off x="457200" y="1123951"/>
            <a:ext cx="7329275" cy="15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U cjelini se obavlja metodom analize varijanse. </a:t>
            </a:r>
          </a:p>
          <a:p>
            <a:pPr lvl="0">
              <a:buNone/>
            </a:pP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Pri tome se ukupni varijabilitet razlaže na </a:t>
            </a:r>
            <a:r>
              <a:rPr lang="sr-Latn-BA" sz="1600" b="1" dirty="0" smtClean="0">
                <a:solidFill>
                  <a:srgbClr val="0070C0"/>
                </a:solidFill>
                <a:latin typeface="+mj-lt"/>
              </a:rPr>
              <a:t>dio koji se odnosi na model </a:t>
            </a: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i </a:t>
            </a:r>
            <a:r>
              <a:rPr lang="sr-Latn-BA" sz="1600" b="1" dirty="0" smtClean="0">
                <a:solidFill>
                  <a:srgbClr val="0070C0"/>
                </a:solidFill>
                <a:latin typeface="+mj-lt"/>
              </a:rPr>
              <a:t>dio </a:t>
            </a:r>
          </a:p>
          <a:p>
            <a:pPr lvl="0">
              <a:buNone/>
            </a:pPr>
            <a:r>
              <a:rPr lang="sr-Latn-BA" sz="1600" b="1" dirty="0" smtClean="0">
                <a:solidFill>
                  <a:srgbClr val="0070C0"/>
                </a:solidFill>
                <a:latin typeface="+mj-lt"/>
              </a:rPr>
              <a:t>koji se odnosi na grešku</a:t>
            </a: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, odnosno na </a:t>
            </a:r>
            <a:r>
              <a:rPr lang="sr-Latn-BA" sz="1600" b="1" dirty="0" smtClean="0">
                <a:solidFill>
                  <a:srgbClr val="0070C0"/>
                </a:solidFill>
                <a:latin typeface="+mj-lt"/>
              </a:rPr>
              <a:t>objašnjeni</a:t>
            </a: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 i </a:t>
            </a:r>
            <a:r>
              <a:rPr lang="sr-Latn-BA" sz="1600" b="1" dirty="0" smtClean="0">
                <a:solidFill>
                  <a:srgbClr val="0070C0"/>
                </a:solidFill>
                <a:latin typeface="+mj-lt"/>
              </a:rPr>
              <a:t>neobjašnjeni</a:t>
            </a: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 dio </a:t>
            </a:r>
          </a:p>
          <a:p>
            <a:pPr lvl="0">
              <a:buNone/>
            </a:pPr>
            <a:r>
              <a:rPr lang="sr-Latn-BA" sz="1600" dirty="0" smtClean="0">
                <a:solidFill>
                  <a:schemeClr val="tx1"/>
                </a:solidFill>
                <a:latin typeface="+mj-lt"/>
              </a:rPr>
              <a:t>varijabiliteta:</a:t>
            </a:r>
            <a:endParaRPr sz="16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1" name="Google Shape;561;p17"/>
          <p:cNvSpPr txBox="1">
            <a:spLocks noGrp="1"/>
          </p:cNvSpPr>
          <p:nvPr>
            <p:ph type="sldNum" idx="12"/>
          </p:nvPr>
        </p:nvSpPr>
        <p:spPr>
          <a:xfrm>
            <a:off x="90619" y="472273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graphicFrame>
        <p:nvGraphicFramePr>
          <p:cNvPr id="72705" name="Object 1"/>
          <p:cNvGraphicFramePr>
            <a:graphicFrameLocks noChangeAspect="1"/>
          </p:cNvGraphicFramePr>
          <p:nvPr/>
        </p:nvGraphicFramePr>
        <p:xfrm>
          <a:off x="685801" y="2647950"/>
          <a:ext cx="2133600" cy="663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8" name="Equation" r:id="rId4" imgW="1498320" imgH="457200" progId="Equation.3">
                  <p:embed/>
                </p:oleObj>
              </mc:Choice>
              <mc:Fallback>
                <p:oleObj name="Equation" r:id="rId4" imgW="1498320" imgH="457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" y="2647950"/>
                        <a:ext cx="2133600" cy="6630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6" name="Object 3"/>
          <p:cNvGraphicFramePr>
            <a:graphicFrameLocks noChangeAspect="1"/>
          </p:cNvGraphicFramePr>
          <p:nvPr/>
        </p:nvGraphicFramePr>
        <p:xfrm>
          <a:off x="3048000" y="2495550"/>
          <a:ext cx="4343400" cy="692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9" name="Equation" r:id="rId6" imgW="3302000" imgH="444500" progId="Equation.3">
                  <p:embed/>
                </p:oleObj>
              </mc:Choice>
              <mc:Fallback>
                <p:oleObj name="Equation" r:id="rId6" imgW="3302000" imgH="4445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495550"/>
                        <a:ext cx="4343400" cy="69213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7" name="Object 5"/>
          <p:cNvGraphicFramePr>
            <a:graphicFrameLocks noChangeAspect="1"/>
          </p:cNvGraphicFramePr>
          <p:nvPr/>
        </p:nvGraphicFramePr>
        <p:xfrm>
          <a:off x="685800" y="3562350"/>
          <a:ext cx="2514600" cy="1131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0" name="Picture" r:id="rId8" imgW="1915668" imgH="781812" progId="Word.Picture.8">
                  <p:embed/>
                </p:oleObj>
              </mc:Choice>
              <mc:Fallback>
                <p:oleObj name="Picture" r:id="rId8" imgW="1915668" imgH="781812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562350"/>
                        <a:ext cx="2514600" cy="11313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5"/>
          <p:cNvSpPr txBox="1">
            <a:spLocks noGrp="1"/>
          </p:cNvSpPr>
          <p:nvPr>
            <p:ph type="ctrTitle"/>
          </p:nvPr>
        </p:nvSpPr>
        <p:spPr>
          <a:xfrm>
            <a:off x="533400" y="285750"/>
            <a:ext cx="5704465" cy="8337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BA" dirty="0" smtClean="0">
                <a:latin typeface="Segoe UI Black" pitchFamily="34" charset="0"/>
                <a:ea typeface="Segoe UI Black" pitchFamily="34" charset="0"/>
              </a:rPr>
              <a:t>Standardna greška</a:t>
            </a:r>
            <a:endParaRPr>
              <a:latin typeface="Segoe UI Black" pitchFamily="34" charset="0"/>
              <a:ea typeface="Segoe UI Black" pitchFamily="34" charset="0"/>
            </a:endParaRPr>
          </a:p>
        </p:txBody>
      </p:sp>
      <p:pic>
        <p:nvPicPr>
          <p:cNvPr id="52228" name="Picture 4" descr="calculator, math, school, tool ic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839957">
            <a:off x="7023332" y="298682"/>
            <a:ext cx="914400" cy="914401"/>
          </a:xfrm>
          <a:prstGeom prst="rect">
            <a:avLst/>
          </a:prstGeom>
          <a:noFill/>
        </p:spPr>
      </p:pic>
      <p:pic>
        <p:nvPicPr>
          <p:cNvPr id="52230" name="Picture 6" descr="book, note, paper, school ic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849683">
            <a:off x="7598217" y="263965"/>
            <a:ext cx="1219200" cy="1219201"/>
          </a:xfrm>
          <a:prstGeom prst="rect">
            <a:avLst/>
          </a:prstGeom>
          <a:noFill/>
        </p:spPr>
      </p:pic>
      <p:sp>
        <p:nvSpPr>
          <p:cNvPr id="7" name="Rectangle 84"/>
          <p:cNvSpPr>
            <a:spLocks noChangeArrowheads="1"/>
          </p:cNvSpPr>
          <p:nvPr/>
        </p:nvSpPr>
        <p:spPr bwMode="auto">
          <a:xfrm>
            <a:off x="457200" y="2495550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228600" algn="l"/>
              </a:tabLst>
              <a:defRPr/>
            </a:pPr>
            <a:r>
              <a:rPr lang="en-US" sz="1800" dirty="0" err="1">
                <a:latin typeface="+mn-lt"/>
                <a:ea typeface="Times New Roman" pitchFamily="18" charset="0"/>
                <a:cs typeface="Arial" pitchFamily="34" charset="0"/>
              </a:rPr>
              <a:t>Radna</a:t>
            </a:r>
            <a:r>
              <a:rPr lang="sr-Latn-CS" sz="1800" dirty="0">
                <a:latin typeface="+mn-lt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formula:</a:t>
            </a:r>
          </a:p>
        </p:txBody>
      </p:sp>
      <p:sp>
        <p:nvSpPr>
          <p:cNvPr id="8" name="Rectangle 84"/>
          <p:cNvSpPr>
            <a:spLocks noChangeArrowheads="1"/>
          </p:cNvSpPr>
          <p:nvPr/>
        </p:nvSpPr>
        <p:spPr bwMode="auto">
          <a:xfrm>
            <a:off x="533400" y="1138238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tabLst>
                <a:tab pos="228600" algn="l"/>
              </a:tabLst>
              <a:defRPr/>
            </a:pPr>
            <a:r>
              <a:rPr lang="sr-Latn-CS" sz="1800" dirty="0">
                <a:latin typeface="+mn-lt"/>
                <a:ea typeface="Times New Roman" pitchFamily="18" charset="0"/>
                <a:cs typeface="Arial" pitchFamily="34" charset="0"/>
              </a:rPr>
              <a:t>Definiciona </a:t>
            </a:r>
            <a:r>
              <a:rPr lang="en-US" sz="1800" dirty="0">
                <a:latin typeface="+mn-lt"/>
                <a:ea typeface="Times New Roman" pitchFamily="18" charset="0"/>
                <a:cs typeface="Arial" pitchFamily="34" charset="0"/>
              </a:rPr>
              <a:t>formula:</a:t>
            </a:r>
          </a:p>
        </p:txBody>
      </p:sp>
      <p:graphicFrame>
        <p:nvGraphicFramePr>
          <p:cNvPr id="76801" name="Object 76"/>
          <p:cNvGraphicFramePr>
            <a:graphicFrameLocks noChangeAspect="1"/>
          </p:cNvGraphicFramePr>
          <p:nvPr/>
        </p:nvGraphicFramePr>
        <p:xfrm>
          <a:off x="533400" y="1600200"/>
          <a:ext cx="4876800" cy="847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3" name="Equation" r:id="rId6" imgW="2946400" imgH="508000" progId="Equation.3">
                  <p:embed/>
                </p:oleObj>
              </mc:Choice>
              <mc:Fallback>
                <p:oleObj name="Equation" r:id="rId6" imgW="2946400" imgH="508000" progId="Equation.3">
                  <p:embed/>
                  <p:pic>
                    <p:nvPicPr>
                      <p:cNvPr id="0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00200"/>
                        <a:ext cx="4876800" cy="84783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2" name="Object 79"/>
          <p:cNvGraphicFramePr>
            <a:graphicFrameLocks noChangeAspect="1"/>
          </p:cNvGraphicFramePr>
          <p:nvPr/>
        </p:nvGraphicFramePr>
        <p:xfrm>
          <a:off x="533400" y="3105150"/>
          <a:ext cx="5757777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4" name="Equation" r:id="rId8" imgW="3962400" imgH="990600" progId="Equation.3">
                  <p:embed/>
                </p:oleObj>
              </mc:Choice>
              <mc:Fallback>
                <p:oleObj name="Equation" r:id="rId8" imgW="3962400" imgH="990600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05150"/>
                        <a:ext cx="5757777" cy="15049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576</Words>
  <Application>Microsoft Office PowerPoint</Application>
  <PresentationFormat>On-screen Show (16:9)</PresentationFormat>
  <Paragraphs>214</Paragraphs>
  <Slides>13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Times New Roman</vt:lpstr>
      <vt:lpstr>Dosis</vt:lpstr>
      <vt:lpstr>Segoe UI Black</vt:lpstr>
      <vt:lpstr>Sniglet</vt:lpstr>
      <vt:lpstr>Oswald</vt:lpstr>
      <vt:lpstr>Arial</vt:lpstr>
      <vt:lpstr>Wingdings</vt:lpstr>
      <vt:lpstr>Segoe UI Light</vt:lpstr>
      <vt:lpstr>Friar template</vt:lpstr>
      <vt:lpstr>Equation</vt:lpstr>
      <vt:lpstr>Picture</vt:lpstr>
      <vt:lpstr>STATISTIKA</vt:lpstr>
      <vt:lpstr>Zadatak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Testiranje značajnosti modela</vt:lpstr>
      <vt:lpstr>Standardna greška</vt:lpstr>
      <vt:lpstr>PowerPoint Presentation</vt:lpstr>
      <vt:lpstr>PowerPoint Presentation</vt:lpstr>
      <vt:lpstr>Zaključak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STATISTIKA</dc:title>
  <dc:creator>Mr Darko Milunovic</dc:creator>
  <cp:lastModifiedBy>Darko Milunovic</cp:lastModifiedBy>
  <cp:revision>29</cp:revision>
  <dcterms:modified xsi:type="dcterms:W3CDTF">2019-05-30T16:31:08Z</dcterms:modified>
</cp:coreProperties>
</file>