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9" r:id="rId2"/>
    <p:sldId id="272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474F1-28A1-4811-B4DF-841C7B600D09}" type="datetimeFigureOut">
              <a:rPr lang="sr-Latn-BA" smtClean="0"/>
              <a:pPr/>
              <a:t>21.5.2026</a:t>
            </a:fld>
            <a:endParaRPr lang="sr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4F3D-78BA-44DD-90BF-388749398653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700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sr-Latn-BA" b="1" dirty="0" smtClean="0"/>
              <a:t>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FORMIRAN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E MIŠL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IZVJEŠTAVAN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O FINANSIJSKIM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IZVJEŠTAJIMA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Doc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. dr Svetlana 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Sabljić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Odgovornost revizora</a:t>
            </a:r>
            <a:endParaRPr lang="sr-Latn-BA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Navesti pogrešne iskaze koji su rezultat 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kriminalne radnje ili greške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Cyrl-CS" b="1" dirty="0" err="1" smtClean="0">
                <a:latin typeface="Times New Roman" pitchFamily="18" charset="0"/>
                <a:cs typeface="Times New Roman" pitchFamily="18" charset="0"/>
              </a:rPr>
              <a:t>Obezbjeđenje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 razumijevanja IK 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koje su relevantne za reviziju kako bi odredio revizijske postupke koji su odgovarajući u datim okolnostima, ali ne u cilјu izražavanja mišlјenja o efikasnosti sistema internih kontrola pravnog lica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Procjena prikladnosti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prim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enjenih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računovodstvenih politika i 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prihvatlјivosti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računovodstvenih 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proc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ena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i srodnih ob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elodanjivanja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koje je izvršilo rukovodstvo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sr-Latn-CS" b="1" dirty="0" err="1" smtClean="0">
                <a:latin typeface="Times New Roman" pitchFamily="18" charset="0"/>
                <a:cs typeface="Times New Roman" pitchFamily="18" charset="0"/>
              </a:rPr>
              <a:t>aklјučak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prikladnosti 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upotrebe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od strane 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rukovodstva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računovodstvene osnove zasnovane na </a:t>
            </a:r>
            <a:r>
              <a:rPr lang="sr-Latn-CS" b="1" dirty="0" err="1" smtClean="0">
                <a:latin typeface="Times New Roman" pitchFamily="18" charset="0"/>
                <a:cs typeface="Times New Roman" pitchFamily="18" charset="0"/>
              </a:rPr>
              <a:t>načel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stalnosti i, na osnovu prikuplјenih dokaza, da li materijal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sr-Cyrl-CS" b="1" dirty="0" err="1" smtClean="0">
                <a:latin typeface="Times New Roman" pitchFamily="18" charset="0"/>
                <a:cs typeface="Times New Roman" pitchFamily="18" charset="0"/>
              </a:rPr>
              <a:t>neizvjesnost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postoji u vezi sa događajima ili uslovima koji mogu da izazovu značajnu sumnju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u pogledu 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sposobnost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entiteta da nastavi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da posluje na osnovama načela stalnosti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B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sr-Cyrl-CS" sz="2400" b="1" dirty="0" smtClean="0">
                <a:latin typeface="Times New Roman" pitchFamily="18" charset="0"/>
                <a:cs typeface="Times New Roman" pitchFamily="18" charset="0"/>
              </a:rPr>
              <a:t>IME ANGAŽOVANOG PARTNERA</a:t>
            </a:r>
            <a:r>
              <a:rPr lang="sr-Latn-BA" sz="2400" dirty="0" smtClean="0"/>
              <a:t/>
            </a:r>
            <a:br>
              <a:rPr lang="sr-Latn-BA" sz="2400" dirty="0" smtClean="0"/>
            </a:b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Ime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partnera angažovanog na reviziji FI treba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biti uklјučen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zv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eštaju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revizora za 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revizij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komplet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nog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seta FI opšte 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namj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ne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kotiranih entiteta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, osim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u r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etkim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slučajevima,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ako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se razumno može očekivati da takvo ob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elodanjivanje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dovede do 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značajn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ličn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bezb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ednosne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pr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etnje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B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sr-Cyrl-C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REVIZORSKI IZVJEŠTAJ O FI</a:t>
            </a:r>
            <a:endParaRPr lang="sr-Latn-BA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sr-Cyrl-CS" sz="2400" b="1" dirty="0" err="1" smtClean="0">
                <a:latin typeface="Times New Roman" pitchFamily="18" charset="0"/>
                <a:cs typeface="Times New Roman" pitchFamily="18" charset="0"/>
              </a:rPr>
              <a:t>Izmijenjen</a:t>
            </a:r>
            <a:r>
              <a:rPr lang="sr-Cyrl-C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CS" sz="2400" b="1" dirty="0" err="1" smtClean="0">
                <a:latin typeface="Times New Roman" pitchFamily="18" charset="0"/>
                <a:cs typeface="Times New Roman" pitchFamily="18" charset="0"/>
              </a:rPr>
              <a:t>redoslijed</a:t>
            </a:r>
            <a:r>
              <a:rPr lang="sr-Cyrl-CS" sz="2400" b="1" dirty="0" smtClean="0">
                <a:latin typeface="Times New Roman" pitchFamily="18" charset="0"/>
                <a:cs typeface="Times New Roman" pitchFamily="18" charset="0"/>
              </a:rPr>
              <a:t> osnovnih elemenata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sr-Cyrl-CS" sz="2400" b="1" dirty="0" err="1" smtClean="0">
                <a:latin typeface="Times New Roman" pitchFamily="18" charset="0"/>
                <a:cs typeface="Times New Roman" pitchFamily="18" charset="0"/>
              </a:rPr>
              <a:t>Izmijenjen</a:t>
            </a:r>
            <a:r>
              <a:rPr lang="sr-Cyrl-CS" sz="2400" b="1" dirty="0" smtClean="0">
                <a:latin typeface="Times New Roman" pitchFamily="18" charset="0"/>
                <a:cs typeface="Times New Roman" pitchFamily="18" charset="0"/>
              </a:rPr>
              <a:t> sadržaj – novi elementi: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Mišlјenje revizora (elementi ranijeg uvodnog pasusa)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Osnova za mišlјenje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Stalnost poslovanja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Klјučna pitanja revizije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Odgovornost (rukovodstva) za FI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Odgovornost revizora za reviziju FI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Lokacija opisa odgovornosti revizora za reviziju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FI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Ime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angažovanog partnera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sr-Cyrl-CS" sz="2800" b="1" dirty="0" smtClean="0">
                <a:latin typeface="Times New Roman" pitchFamily="18" charset="0"/>
                <a:cs typeface="Times New Roman" pitchFamily="18" charset="0"/>
              </a:rPr>
              <a:t>MIŠLЈENJE REVIZORA</a:t>
            </a:r>
            <a:r>
              <a:rPr lang="sr-Latn-BA" sz="2400" dirty="0" smtClean="0"/>
              <a:t/>
            </a:r>
            <a:br>
              <a:rPr lang="sr-Latn-BA" sz="2400" dirty="0" smtClean="0"/>
            </a:b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sr-Cyrl-CS" sz="2400" b="1" dirty="0" smtClean="0">
                <a:latin typeface="Times New Roman" pitchFamily="18" charset="0"/>
                <a:cs typeface="Times New Roman" pitchFamily="18" charset="0"/>
              </a:rPr>
              <a:t>Mišlјenje </a:t>
            </a:r>
            <a:r>
              <a:rPr lang="sr-Cyrl-CS" sz="2400" b="1" dirty="0" smtClean="0">
                <a:latin typeface="Times New Roman" pitchFamily="18" charset="0"/>
                <a:cs typeface="Times New Roman" pitchFamily="18" charset="0"/>
              </a:rPr>
              <a:t>revizora:</a:t>
            </a:r>
            <a:endParaRPr lang="sr-Latn-BA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sr-Cyrl-CS" sz="2000" dirty="0" smtClean="0">
                <a:latin typeface="Times New Roman" pitchFamily="18" charset="0"/>
                <a:cs typeface="Times New Roman" pitchFamily="18" charset="0"/>
              </a:rPr>
              <a:t>Prvi pasus na početku Izvještaja !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sr-Cyrl-CS" sz="2000" dirty="0" smtClean="0">
                <a:latin typeface="Times New Roman" pitchFamily="18" charset="0"/>
                <a:cs typeface="Times New Roman" pitchFamily="18" charset="0"/>
              </a:rPr>
              <a:t>Identifikuje FI entiteta koji su bili predmet revizije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sr-Cyrl-CS" sz="2000" dirty="0" smtClean="0">
                <a:latin typeface="Times New Roman" pitchFamily="18" charset="0"/>
                <a:cs typeface="Times New Roman" pitchFamily="18" charset="0"/>
              </a:rPr>
              <a:t>Navodi da su FI bili predmet revizije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sr-Cyrl-CS" sz="2000" dirty="0" smtClean="0">
                <a:latin typeface="Times New Roman" pitchFamily="18" charset="0"/>
                <a:cs typeface="Times New Roman" pitchFamily="18" charset="0"/>
              </a:rPr>
              <a:t>Identifikuje nazive svakog izvještaja u FI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sr-Cyrl-CS" sz="2000" dirty="0" smtClean="0">
                <a:latin typeface="Times New Roman" pitchFamily="18" charset="0"/>
                <a:cs typeface="Times New Roman" pitchFamily="18" charset="0"/>
              </a:rPr>
              <a:t>Poziva se na napomene, uklјučujući sažet prikaz značajnih </a:t>
            </a:r>
            <a:r>
              <a:rPr lang="sr-Cyrl-CS" sz="2000" dirty="0" smtClean="0">
                <a:latin typeface="Times New Roman" pitchFamily="18" charset="0"/>
                <a:cs typeface="Times New Roman" pitchFamily="18" charset="0"/>
              </a:rPr>
              <a:t>računovodstvenih </a:t>
            </a:r>
            <a:r>
              <a:rPr lang="sr-Cyrl-CS" sz="2000" dirty="0" smtClean="0">
                <a:latin typeface="Times New Roman" pitchFamily="18" charset="0"/>
                <a:cs typeface="Times New Roman" pitchFamily="18" charset="0"/>
              </a:rPr>
              <a:t>politika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sr-Cyrl-CS" sz="2000" dirty="0" smtClean="0">
                <a:latin typeface="Times New Roman" pitchFamily="18" charset="0"/>
                <a:cs typeface="Times New Roman" pitchFamily="18" charset="0"/>
              </a:rPr>
              <a:t>Precizira datum ili period na koji se odnosi svaki izvještaj sadržan u FI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BA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Osnova za mišlјenje</a:t>
            </a:r>
            <a:endParaRPr lang="sr-Latn-BA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sr-Cyrl-CS" sz="2400" b="1" dirty="0" smtClean="0">
                <a:latin typeface="Times New Roman" pitchFamily="18" charset="0"/>
                <a:cs typeface="Times New Roman" pitchFamily="18" charset="0"/>
              </a:rPr>
              <a:t>Osnova za mišlјenje:</a:t>
            </a:r>
            <a:endParaRPr lang="sr-Latn-BA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zvještaj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revizora treba/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mora da sadrži dio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/”pasus”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, odmah iza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“pasusa”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sr-Cyrl-CS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hr-HR" i="1" dirty="0" smtClean="0">
                <a:latin typeface="Times New Roman" pitchFamily="18" charset="0"/>
                <a:cs typeface="Times New Roman" pitchFamily="18" charset="0"/>
              </a:rPr>
              <a:t>išlјenje </a:t>
            </a:r>
            <a:r>
              <a:rPr lang="sr-Cyrl-CS" i="1" dirty="0" smtClean="0">
                <a:latin typeface="Times New Roman" pitchFamily="18" charset="0"/>
                <a:cs typeface="Times New Roman" pitchFamily="18" charset="0"/>
              </a:rPr>
              <a:t>revizora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", pod naslovom "</a:t>
            </a:r>
            <a:r>
              <a:rPr lang="hr-HR" i="1" dirty="0" smtClean="0">
                <a:latin typeface="Times New Roman" pitchFamily="18" charset="0"/>
                <a:cs typeface="Times New Roman" pitchFamily="18" charset="0"/>
              </a:rPr>
              <a:t>Osnov</a:t>
            </a:r>
            <a:r>
              <a:rPr lang="sr-Cyrl-CS" i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hr-HR" i="1" dirty="0" smtClean="0">
                <a:latin typeface="Times New Roman" pitchFamily="18" charset="0"/>
                <a:cs typeface="Times New Roman" pitchFamily="18" charset="0"/>
              </a:rPr>
              <a:t>za mišlјenje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",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koji: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avodi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da je revizija izvršena u skladu sa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MS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</a:t>
            </a:r>
          </a:p>
          <a:p>
            <a:pPr lvl="2" algn="just"/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e odnosi na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“pasus” 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izv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eštaja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revizor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, koji opisuje odgovornosti revizora propisane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MSR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Sadrži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izjavu da je revizor nezavisan u odnosu na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entitet/klijenta revizije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u skladu sa relevantnim etičkim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zahtjevima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u vezi sa revizijom, kao i da je ispunio sve obaveze propisane ovim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zahtjevima /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jasno identifikovati državu porijekla važećih etičkih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zahtjeva ili se pozvati na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IESBA-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ov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Etički kodeks profesionalnih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računovođa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avodi da li je revizor uvjeren da li su revizorski dokazi, koj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e je pribavio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dovolјni i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adekvatni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/odgovarajući da 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obezbijede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osnov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za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izražavanje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mišlјenja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revizora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sr-Cyrl-CS" sz="2400" b="1" dirty="0" smtClean="0">
                <a:latin typeface="Times New Roman" pitchFamily="18" charset="0"/>
                <a:cs typeface="Times New Roman" pitchFamily="18" charset="0"/>
              </a:rPr>
              <a:t>KLЈUČNA PITANJA REVIZIJE</a:t>
            </a:r>
            <a:r>
              <a:rPr lang="sr-Latn-BA" sz="2400" dirty="0" smtClean="0"/>
              <a:t/>
            </a:r>
            <a:br>
              <a:rPr lang="sr-Latn-BA" sz="2400" dirty="0" smtClean="0"/>
            </a:b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 algn="just">
              <a:buNone/>
            </a:pPr>
            <a:r>
              <a:rPr lang="sr-Cyrl-CS" sz="2400" b="1" dirty="0" smtClean="0">
                <a:latin typeface="Times New Roman" pitchFamily="18" charset="0"/>
                <a:cs typeface="Times New Roman" pitchFamily="18" charset="0"/>
              </a:rPr>
              <a:t>Klјučna pitanja </a:t>
            </a:r>
            <a:r>
              <a:rPr lang="sr-Cyrl-CS" sz="2400" b="1" dirty="0" smtClean="0">
                <a:latin typeface="Times New Roman" pitchFamily="18" charset="0"/>
                <a:cs typeface="Times New Roman" pitchFamily="18" charset="0"/>
              </a:rPr>
              <a:t>revizije: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Za </a:t>
            </a:r>
            <a:r>
              <a:rPr lang="sr-Latn-CS" b="1" dirty="0" err="1" smtClean="0">
                <a:latin typeface="Times New Roman" pitchFamily="18" charset="0"/>
                <a:cs typeface="Times New Roman" pitchFamily="18" charset="0"/>
              </a:rPr>
              <a:t>revizij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komplet</a:t>
            </a:r>
            <a:r>
              <a:rPr lang="sr-Cyrl-CS" b="1" dirty="0" err="1" smtClean="0">
                <a:latin typeface="Times New Roman" pitchFamily="18" charset="0"/>
                <a:cs typeface="Times New Roman" pitchFamily="18" charset="0"/>
              </a:rPr>
              <a:t>nog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 seta </a:t>
            </a:r>
            <a:r>
              <a:rPr lang="sr-Latn-CS" b="1" dirty="0" err="1" smtClean="0">
                <a:latin typeface="Times New Roman" pitchFamily="18" charset="0"/>
                <a:cs typeface="Times New Roman" pitchFamily="18" charset="0"/>
              </a:rPr>
              <a:t>finansijsk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ih izvještaja opšte </a:t>
            </a:r>
            <a:r>
              <a:rPr lang="sr-Cyrl-CS" b="1" dirty="0" err="1" smtClean="0">
                <a:latin typeface="Times New Roman" pitchFamily="18" charset="0"/>
                <a:cs typeface="Times New Roman" pitchFamily="18" charset="0"/>
              </a:rPr>
              <a:t>namjene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kotiranih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entiteta /</a:t>
            </a:r>
            <a:r>
              <a:rPr lang="sr-Latn-CS" i="1" dirty="0" err="1" smtClean="0">
                <a:latin typeface="Times New Roman" pitchFamily="18" charset="0"/>
                <a:cs typeface="Times New Roman" pitchFamily="18" charset="0"/>
              </a:rPr>
              <a:t>public</a:t>
            </a:r>
            <a:r>
              <a:rPr lang="sr-Latn-C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i="1" dirty="0" err="1" smtClean="0">
                <a:latin typeface="Times New Roman" pitchFamily="18" charset="0"/>
                <a:cs typeface="Times New Roman" pitchFamily="18" charset="0"/>
              </a:rPr>
              <a:t>company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/, revizor treba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razmotriti/</a:t>
            </a:r>
            <a:r>
              <a:rPr lang="sr-Cyrl-CS" i="1" dirty="0" smtClean="0">
                <a:latin typeface="Times New Roman" pitchFamily="18" charset="0"/>
                <a:cs typeface="Times New Roman" pitchFamily="18" charset="0"/>
              </a:rPr>
              <a:t>komunicirati sa licima klijenta revizije zaduženim za upravlјanje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klјučna pitanja revizije u </a:t>
            </a:r>
            <a:r>
              <a:rPr lang="sr-Latn-CS" b="1" dirty="0" err="1" smtClean="0">
                <a:latin typeface="Times New Roman" pitchFamily="18" charset="0"/>
                <a:cs typeface="Times New Roman" pitchFamily="18" charset="0"/>
              </a:rPr>
              <a:t>izv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Latn-CS" b="1" dirty="0" err="1" smtClean="0">
                <a:latin typeface="Times New Roman" pitchFamily="18" charset="0"/>
                <a:cs typeface="Times New Roman" pitchFamily="18" charset="0"/>
              </a:rPr>
              <a:t>eštaju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 revizora u skladu sa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novim 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MSR 701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Kada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nije drugačije propisano zakonom ili 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regulativom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ili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kada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odluči da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razmotri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klјučna pitanja revizije u izveštaju revizora, revizor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treba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to učiniti u skladu sa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MS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701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Odgovornost (rukovodstva) za FI</a:t>
            </a:r>
            <a:endParaRPr lang="sr-Latn-BA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 algn="just"/>
            <a:r>
              <a:rPr lang="sr-Cyrl-CS" sz="2400" b="1" dirty="0" smtClean="0">
                <a:latin typeface="Times New Roman" pitchFamily="18" charset="0"/>
                <a:cs typeface="Times New Roman" pitchFamily="18" charset="0"/>
              </a:rPr>
              <a:t>Odgovornost (rukovodstva) za FI: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Izveštaj revizora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mora 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da sadrži d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/pasus 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sa naslovom "</a:t>
            </a:r>
            <a:r>
              <a:rPr lang="sr-Cyrl-CS" b="1" i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r-Latn-CS" b="1" i="1" dirty="0" err="1" smtClean="0">
                <a:latin typeface="Times New Roman" pitchFamily="18" charset="0"/>
                <a:cs typeface="Times New Roman" pitchFamily="18" charset="0"/>
              </a:rPr>
              <a:t>dgovornost</a:t>
            </a:r>
            <a:r>
              <a:rPr lang="sr-Latn-CS" b="1" i="1" dirty="0" smtClean="0">
                <a:latin typeface="Times New Roman" pitchFamily="18" charset="0"/>
                <a:cs typeface="Times New Roman" pitchFamily="18" charset="0"/>
              </a:rPr>
              <a:t> menadžmenta</a:t>
            </a:r>
            <a:r>
              <a:rPr lang="sr-Cyrl-CS" b="1" i="1" dirty="0" smtClean="0">
                <a:latin typeface="Times New Roman" pitchFamily="18" charset="0"/>
                <a:cs typeface="Times New Roman" pitchFamily="18" charset="0"/>
              </a:rPr>
              <a:t>/rukovodstva </a:t>
            </a:r>
            <a:r>
              <a:rPr lang="sr-Latn-CS" b="1" i="1" dirty="0" smtClean="0">
                <a:latin typeface="Times New Roman" pitchFamily="18" charset="0"/>
                <a:cs typeface="Times New Roman" pitchFamily="18" charset="0"/>
              </a:rPr>
              <a:t>za finansijske izveštaje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koristiti izraz koji je prikladan u kontekstu pravnog okvira u određeno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j jurisdikciji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i ne mora da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bude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posebno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navedeno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"menadžment“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- u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nekim pravnim sistemima, odgovarajući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naziv 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mo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že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biti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lica ovlašćena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za upravlјanje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graf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A39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Odgovornost (rukovodstva) za FI</a:t>
            </a:r>
            <a:endParaRPr lang="sr-Latn-BA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2" algn="just">
              <a:buNone/>
            </a:pP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evizor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treba da opiše odgovornost menadžmenta za: (Para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grafi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A40-A43)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3" algn="just"/>
            <a:r>
              <a:rPr lang="sr-Latn-CS" b="1" dirty="0" err="1" smtClean="0">
                <a:latin typeface="Times New Roman" pitchFamily="18" charset="0"/>
                <a:cs typeface="Times New Roman" pitchFamily="18" charset="0"/>
              </a:rPr>
              <a:t>Priprem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u FI 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u skladu sa važećim okvirom finansijskog izveštavanja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, kao i za one interne kontrole koje rukovodstvo utvrdi da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su 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potrebn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da bi se omogućilo sastavlјanje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FI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koji ne sadrže materijalno značajne 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pogreš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ne iskaze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, bilo zbog prevare ili grešaka; i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3" algn="just"/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CS" b="1" dirty="0" err="1" smtClean="0">
                <a:latin typeface="Times New Roman" pitchFamily="18" charset="0"/>
                <a:cs typeface="Times New Roman" pitchFamily="18" charset="0"/>
              </a:rPr>
              <a:t>roc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Latn-CS" b="1" dirty="0" err="1" smtClean="0">
                <a:latin typeface="Times New Roman" pitchFamily="18" charset="0"/>
                <a:cs typeface="Times New Roman" pitchFamily="18" charset="0"/>
              </a:rPr>
              <a:t>enu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 sposobnosti entiteta da nastavi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poslovati u skladu sa načelom stalnosti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u skladu sa MSR 570 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/)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i da li je upotreba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obračunske osnove zasnovane na stalnosti poslovanja odgovarajuća kao i odgovarajuće objavlјivanje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ako je primjenlјivo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, pitanja koja se odnose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ovo načelo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(Para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graf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A43)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2"/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CS" b="1" dirty="0" err="1" smtClean="0">
                <a:latin typeface="Times New Roman" pitchFamily="18" charset="0"/>
                <a:cs typeface="Times New Roman" pitchFamily="18" charset="0"/>
              </a:rPr>
              <a:t>dentifikovati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lica ovlašćena </a:t>
            </a: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za nadzor nad procesom 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FI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, kada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su to druga  lica od onih koja su navedena u Paragrafu 33 (rukovodstvo entiteta) /u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ovom slučaju, naslov ovog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pasusa se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se i na “</a:t>
            </a:r>
            <a:r>
              <a:rPr lang="sr-Cyrl-CS" i="1" dirty="0" smtClean="0">
                <a:latin typeface="Times New Roman" pitchFamily="18" charset="0"/>
                <a:cs typeface="Times New Roman" pitchFamily="18" charset="0"/>
              </a:rPr>
              <a:t>lica ovlašćena </a:t>
            </a:r>
            <a:r>
              <a:rPr lang="sr-Latn-CS" i="1" dirty="0" smtClean="0">
                <a:latin typeface="Times New Roman" pitchFamily="18" charset="0"/>
                <a:cs typeface="Times New Roman" pitchFamily="18" charset="0"/>
              </a:rPr>
              <a:t>za upravlјanje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" ili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termin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koji je prikladan u kontekstu pravnog okvira u određenoj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jurisdikciji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(Para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graf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A44) </a:t>
            </a:r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Kada su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FI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sastavlјeni u skladu sa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okvirom za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fer prezentaciju, opis odgovornosti za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FI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izv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eštaju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revizora odnosi se na "</a:t>
            </a:r>
            <a:r>
              <a:rPr lang="sr-Latn-CS" i="1" dirty="0" smtClean="0">
                <a:latin typeface="Times New Roman" pitchFamily="18" charset="0"/>
                <a:cs typeface="Times New Roman" pitchFamily="18" charset="0"/>
              </a:rPr>
              <a:t>pripremu i fer </a:t>
            </a:r>
            <a:r>
              <a:rPr lang="sr-Cyrl-CS" i="1" dirty="0" smtClean="0">
                <a:latin typeface="Times New Roman" pitchFamily="18" charset="0"/>
                <a:cs typeface="Times New Roman" pitchFamily="18" charset="0"/>
              </a:rPr>
              <a:t>prezentaciju </a:t>
            </a:r>
            <a:r>
              <a:rPr lang="sr-Latn-CS" i="1" dirty="0" smtClean="0">
                <a:latin typeface="Times New Roman" pitchFamily="18" charset="0"/>
                <a:cs typeface="Times New Roman" pitchFamily="18" charset="0"/>
              </a:rPr>
              <a:t>ovih </a:t>
            </a:r>
            <a:r>
              <a:rPr lang="sr-Cyrl-CS" i="1" dirty="0" smtClean="0">
                <a:latin typeface="Times New Roman" pitchFamily="18" charset="0"/>
                <a:cs typeface="Times New Roman" pitchFamily="18" charset="0"/>
              </a:rPr>
              <a:t>FI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" ili "</a:t>
            </a:r>
            <a:r>
              <a:rPr lang="sr-Cyrl-CS" i="1" dirty="0" smtClean="0">
                <a:latin typeface="Times New Roman" pitchFamily="18" charset="0"/>
                <a:cs typeface="Times New Roman" pitchFamily="18" charset="0"/>
              </a:rPr>
              <a:t>pripremu FI </a:t>
            </a:r>
            <a:r>
              <a:rPr lang="sr-Latn-CS" i="1" dirty="0" smtClean="0">
                <a:latin typeface="Times New Roman" pitchFamily="18" charset="0"/>
                <a:cs typeface="Times New Roman" pitchFamily="18" charset="0"/>
              </a:rPr>
              <a:t>koji daju istinit i objektiv</a:t>
            </a:r>
            <a:r>
              <a:rPr lang="sr-Cyrl-CS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r-Latn-CS" i="1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sr-Cyrl-CS" i="1" dirty="0" smtClean="0">
                <a:latin typeface="Times New Roman" pitchFamily="18" charset="0"/>
                <a:cs typeface="Times New Roman" pitchFamily="18" charset="0"/>
              </a:rPr>
              <a:t>prikaz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/šta je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odgovarajuće u datim okolnostima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/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Odgovornost (rukovodstva) za FI</a:t>
            </a:r>
            <a:endParaRPr lang="sr-Latn-B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Odgovornost revizora</a:t>
            </a:r>
            <a:endParaRPr lang="sr-Latn-BA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15616" y="1600200"/>
            <a:ext cx="6809184" cy="4873752"/>
          </a:xfrm>
        </p:spPr>
        <p:txBody>
          <a:bodyPr>
            <a:normAutofit/>
          </a:bodyPr>
          <a:lstStyle/>
          <a:p>
            <a:r>
              <a:rPr lang="sr-Cyrl-CS" sz="2600" b="1" dirty="0" smtClean="0">
                <a:latin typeface="Times New Roman" pitchFamily="18" charset="0"/>
                <a:cs typeface="Times New Roman" pitchFamily="18" charset="0"/>
              </a:rPr>
              <a:t>Da u </a:t>
            </a:r>
            <a:r>
              <a:rPr lang="sr-Latn-CS" sz="2600" b="1" dirty="0" smtClean="0">
                <a:latin typeface="Times New Roman" pitchFamily="18" charset="0"/>
                <a:cs typeface="Times New Roman" pitchFamily="18" charset="0"/>
              </a:rPr>
              <a:t>razumnoj </a:t>
            </a:r>
            <a:r>
              <a:rPr lang="sr-Latn-CS" sz="2600" b="1" dirty="0" smtClean="0">
                <a:latin typeface="Times New Roman" pitchFamily="18" charset="0"/>
                <a:cs typeface="Times New Roman" pitchFamily="18" charset="0"/>
              </a:rPr>
              <a:t>mjeri </a:t>
            </a:r>
            <a:r>
              <a:rPr lang="sr-Cyrl-CS" sz="2600" b="1" dirty="0" err="1" smtClean="0">
                <a:latin typeface="Times New Roman" pitchFamily="18" charset="0"/>
                <a:cs typeface="Times New Roman" pitchFamily="18" charset="0"/>
              </a:rPr>
              <a:t>obezbijedi</a:t>
            </a:r>
            <a:r>
              <a:rPr lang="sr-Cyrl-C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CS" sz="2600" b="1" dirty="0" err="1" smtClean="0">
                <a:latin typeface="Times New Roman" pitchFamily="18" charset="0"/>
                <a:cs typeface="Times New Roman" pitchFamily="18" charset="0"/>
              </a:rPr>
              <a:t>uvjeravanje</a:t>
            </a:r>
            <a:r>
              <a:rPr lang="sr-Cyrl-C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600" b="1" dirty="0" smtClean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sr-Cyrl-CS" sz="2600" b="1" dirty="0" smtClean="0">
                <a:latin typeface="Times New Roman" pitchFamily="18" charset="0"/>
                <a:cs typeface="Times New Roman" pitchFamily="18" charset="0"/>
              </a:rPr>
              <a:t>FI </a:t>
            </a:r>
            <a:r>
              <a:rPr lang="sr-Latn-CS" sz="2600" b="1" dirty="0" smtClean="0">
                <a:latin typeface="Times New Roman" pitchFamily="18" charset="0"/>
                <a:cs typeface="Times New Roman" pitchFamily="18" charset="0"/>
              </a:rPr>
              <a:t>u c</a:t>
            </a:r>
            <a:r>
              <a:rPr lang="sr-Cyrl-CS" sz="2600" b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Latn-CS" sz="2600" b="1" dirty="0" err="1" smtClean="0">
                <a:latin typeface="Times New Roman" pitchFamily="18" charset="0"/>
                <a:cs typeface="Times New Roman" pitchFamily="18" charset="0"/>
              </a:rPr>
              <a:t>elini</a:t>
            </a:r>
            <a:r>
              <a:rPr lang="sr-Latn-C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CS" sz="2600" b="1" dirty="0" smtClean="0">
                <a:latin typeface="Times New Roman" pitchFamily="18" charset="0"/>
                <a:cs typeface="Times New Roman" pitchFamily="18" charset="0"/>
              </a:rPr>
              <a:t>ne </a:t>
            </a:r>
            <a:r>
              <a:rPr lang="sr-Latn-CS" sz="2600" b="1" dirty="0" smtClean="0">
                <a:latin typeface="Times New Roman" pitchFamily="18" charset="0"/>
                <a:cs typeface="Times New Roman" pitchFamily="18" charset="0"/>
              </a:rPr>
              <a:t>sadrže materijalno značajne </a:t>
            </a:r>
            <a:r>
              <a:rPr lang="sr-Latn-CS" sz="2600" b="1" dirty="0" err="1" smtClean="0">
                <a:latin typeface="Times New Roman" pitchFamily="18" charset="0"/>
                <a:cs typeface="Times New Roman" pitchFamily="18" charset="0"/>
              </a:rPr>
              <a:t>pogreš</a:t>
            </a:r>
            <a:r>
              <a:rPr lang="sr-Cyrl-CS" sz="2600" b="1" dirty="0" smtClean="0">
                <a:latin typeface="Times New Roman" pitchFamily="18" charset="0"/>
                <a:cs typeface="Times New Roman" pitchFamily="18" charset="0"/>
              </a:rPr>
              <a:t>ne iskaze</a:t>
            </a:r>
            <a:r>
              <a:rPr lang="sr-Latn-CS" sz="2600" b="1" dirty="0" smtClean="0">
                <a:latin typeface="Times New Roman" pitchFamily="18" charset="0"/>
                <a:cs typeface="Times New Roman" pitchFamily="18" charset="0"/>
              </a:rPr>
              <a:t>, bilo zbog prevare ili grešaka; </a:t>
            </a:r>
            <a:endParaRPr lang="sr-Latn-BA" sz="2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CS" sz="2600" b="1" dirty="0" smtClean="0">
                <a:latin typeface="Times New Roman" pitchFamily="18" charset="0"/>
                <a:cs typeface="Times New Roman" pitchFamily="18" charset="0"/>
              </a:rPr>
              <a:t>Sačini i izda I</a:t>
            </a:r>
            <a:r>
              <a:rPr lang="sr-Latn-CS" sz="2600" b="1" dirty="0" err="1" smtClean="0">
                <a:latin typeface="Times New Roman" pitchFamily="18" charset="0"/>
                <a:cs typeface="Times New Roman" pitchFamily="18" charset="0"/>
              </a:rPr>
              <a:t>zveštaj</a:t>
            </a:r>
            <a:r>
              <a:rPr lang="sr-Latn-CS" sz="2600" b="1" dirty="0" smtClean="0">
                <a:latin typeface="Times New Roman" pitchFamily="18" charset="0"/>
                <a:cs typeface="Times New Roman" pitchFamily="18" charset="0"/>
              </a:rPr>
              <a:t> revizora, koji uklјučuje mišlјenje </a:t>
            </a:r>
            <a:r>
              <a:rPr lang="sr-Latn-CS" sz="2600" b="1" dirty="0" smtClean="0">
                <a:latin typeface="Times New Roman" pitchFamily="18" charset="0"/>
                <a:cs typeface="Times New Roman" pitchFamily="18" charset="0"/>
              </a:rPr>
              <a:t>revizora;</a:t>
            </a:r>
          </a:p>
          <a:p>
            <a:r>
              <a:rPr lang="sr-Cyrl-CS" sz="2600" b="1" dirty="0" smtClean="0">
                <a:latin typeface="Times New Roman" pitchFamily="18" charset="0"/>
                <a:cs typeface="Times New Roman" pitchFamily="18" charset="0"/>
              </a:rPr>
              <a:t>Navesti </a:t>
            </a:r>
            <a:r>
              <a:rPr lang="sr-Cyrl-CS" sz="2600" b="1" dirty="0" smtClean="0">
                <a:latin typeface="Times New Roman" pitchFamily="18" charset="0"/>
                <a:cs typeface="Times New Roman" pitchFamily="18" charset="0"/>
              </a:rPr>
              <a:t>da je </a:t>
            </a:r>
            <a:r>
              <a:rPr lang="sr-Latn-CS" sz="2600" b="1" dirty="0" smtClean="0">
                <a:latin typeface="Times New Roman" pitchFamily="18" charset="0"/>
                <a:cs typeface="Times New Roman" pitchFamily="18" charset="0"/>
              </a:rPr>
              <a:t>razumno uverenje visok nivo </a:t>
            </a:r>
            <a:r>
              <a:rPr lang="sr-Cyrl-CS" sz="2600" b="1" dirty="0" err="1" smtClean="0">
                <a:latin typeface="Times New Roman" pitchFamily="18" charset="0"/>
                <a:cs typeface="Times New Roman" pitchFamily="18" charset="0"/>
              </a:rPr>
              <a:t>uvjeravanja</a:t>
            </a:r>
            <a:r>
              <a:rPr lang="sr-Latn-CS" sz="2600" b="1" dirty="0" smtClean="0">
                <a:latin typeface="Times New Roman" pitchFamily="18" charset="0"/>
                <a:cs typeface="Times New Roman" pitchFamily="18" charset="0"/>
              </a:rPr>
              <a:t>, ali nije garancija da će revizija sprovedena u skladu sa MSR </a:t>
            </a:r>
            <a:r>
              <a:rPr lang="sr-Latn-CS" sz="2600" b="1" dirty="0" err="1" smtClean="0">
                <a:latin typeface="Times New Roman" pitchFamily="18" charset="0"/>
                <a:cs typeface="Times New Roman" pitchFamily="18" charset="0"/>
              </a:rPr>
              <a:t>uv</a:t>
            </a:r>
            <a:r>
              <a:rPr lang="sr-Cyrl-CS" sz="2600" b="1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sr-Latn-CS" sz="2600" b="1" dirty="0" err="1" smtClean="0">
                <a:latin typeface="Times New Roman" pitchFamily="18" charset="0"/>
                <a:cs typeface="Times New Roman" pitchFamily="18" charset="0"/>
              </a:rPr>
              <a:t>ek</a:t>
            </a:r>
            <a:r>
              <a:rPr lang="sr-Latn-CS" sz="2600" b="1" dirty="0" smtClean="0">
                <a:latin typeface="Times New Roman" pitchFamily="18" charset="0"/>
                <a:cs typeface="Times New Roman" pitchFamily="18" charset="0"/>
              </a:rPr>
              <a:t> otkri</a:t>
            </a:r>
            <a:r>
              <a:rPr lang="sr-Cyrl-CS" sz="2600" b="1" dirty="0" smtClean="0">
                <a:latin typeface="Times New Roman" pitchFamily="18" charset="0"/>
                <a:cs typeface="Times New Roman" pitchFamily="18" charset="0"/>
              </a:rPr>
              <a:t>ti </a:t>
            </a:r>
            <a:r>
              <a:rPr lang="sr-Latn-CS" sz="2600" b="1" dirty="0" smtClean="0">
                <a:latin typeface="Times New Roman" pitchFamily="18" charset="0"/>
                <a:cs typeface="Times New Roman" pitchFamily="18" charset="0"/>
              </a:rPr>
              <a:t>materijalno </a:t>
            </a:r>
            <a:r>
              <a:rPr lang="sr-Latn-CS" sz="2600" b="1" dirty="0" err="1" smtClean="0">
                <a:latin typeface="Times New Roman" pitchFamily="18" charset="0"/>
                <a:cs typeface="Times New Roman" pitchFamily="18" charset="0"/>
              </a:rPr>
              <a:t>značajn</a:t>
            </a:r>
            <a:r>
              <a:rPr lang="sr-Cyrl-CS" sz="2600" b="1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sr-Latn-CS" sz="2600" b="1" dirty="0" err="1" smtClean="0">
                <a:latin typeface="Times New Roman" pitchFamily="18" charset="0"/>
                <a:cs typeface="Times New Roman" pitchFamily="18" charset="0"/>
              </a:rPr>
              <a:t>grešk</a:t>
            </a:r>
            <a:r>
              <a:rPr lang="sr-Cyrl-CS" sz="2600" b="1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sr-Latn-CS" sz="2600" b="1" dirty="0" smtClean="0">
                <a:latin typeface="Times New Roman" pitchFamily="18" charset="0"/>
                <a:cs typeface="Times New Roman" pitchFamily="18" charset="0"/>
              </a:rPr>
              <a:t>kada </a:t>
            </a:r>
            <a:r>
              <a:rPr lang="sr-Cyrl-CS" sz="2600" b="1" dirty="0" smtClean="0">
                <a:latin typeface="Times New Roman" pitchFamily="18" charset="0"/>
                <a:cs typeface="Times New Roman" pitchFamily="18" charset="0"/>
              </a:rPr>
              <a:t>one </a:t>
            </a:r>
            <a:r>
              <a:rPr lang="sr-Latn-CS" sz="2600" b="1" dirty="0" smtClean="0">
                <a:latin typeface="Times New Roman" pitchFamily="18" charset="0"/>
                <a:cs typeface="Times New Roman" pitchFamily="18" charset="0"/>
              </a:rPr>
              <a:t>postoj</a:t>
            </a:r>
            <a:r>
              <a:rPr lang="sr-Cyrl-CS" sz="26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r-Latn-CS" sz="2600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sr-Latn-CS" sz="2600" dirty="0" smtClean="0"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lvl="3"/>
            <a:endParaRPr lang="sr-Latn-BA" dirty="0" smtClean="0"/>
          </a:p>
          <a:p>
            <a:endParaRPr lang="sr-Latn-BA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8139</TotalTime>
  <Words>947</Words>
  <Application>Microsoft Office PowerPoint</Application>
  <PresentationFormat>On-screen Show (4:3)</PresentationFormat>
  <Paragraphs>60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Oriel</vt:lpstr>
      <vt:lpstr>Slide 1</vt:lpstr>
      <vt:lpstr>REVIZORSKI IZVJEŠTAJ O FI</vt:lpstr>
      <vt:lpstr>MIŠLЈENJE REVIZORA </vt:lpstr>
      <vt:lpstr>Osnova za mišlјenje</vt:lpstr>
      <vt:lpstr>KLЈUČNA PITANJA REVIZIJE </vt:lpstr>
      <vt:lpstr>Odgovornost (rukovodstva) za FI</vt:lpstr>
      <vt:lpstr>Odgovornost (rukovodstva) za FI</vt:lpstr>
      <vt:lpstr>Odgovornost (rukovodstva) za FI</vt:lpstr>
      <vt:lpstr>Odgovornost revizora</vt:lpstr>
      <vt:lpstr>Odgovornost revizora</vt:lpstr>
      <vt:lpstr>IME ANGAŽOVANOG PARTNERA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MEĐUNARODNI STANDARD REVIZIJE 300</dc:title>
  <dc:creator>Branka</dc:creator>
  <cp:lastModifiedBy>Svetlana</cp:lastModifiedBy>
  <cp:revision>87</cp:revision>
  <dcterms:created xsi:type="dcterms:W3CDTF">2012-04-04T13:35:27Z</dcterms:created>
  <dcterms:modified xsi:type="dcterms:W3CDTF">2026-05-21T08:55:17Z</dcterms:modified>
</cp:coreProperties>
</file>